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59" r:id="rId4"/>
    <p:sldId id="261" r:id="rId5"/>
    <p:sldId id="266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テーマ スタイル 2 - アクセント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68" autoAdjust="0"/>
    <p:restoredTop sz="86434" autoAdjust="0"/>
  </p:normalViewPr>
  <p:slideViewPr>
    <p:cSldViewPr snapToGrid="0" showGuides="1">
      <p:cViewPr varScale="1">
        <p:scale>
          <a:sx n="101" d="100"/>
          <a:sy n="101" d="100"/>
        </p:scale>
        <p:origin x="144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751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mife\Desktop\&#12509;&#12452;&#12531;&#12488;&#12391;&#12510;&#12473;&#12479;&#12540;\&#20363;&#38988;31\01_&#23436;&#25104;&#12501;&#12449;&#12452;&#12523;\31-0&#32209;&#23455;&#31085;&#22577;&#21578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mife\Desktop\&#12509;&#12452;&#12531;&#12488;&#12391;&#12510;&#12473;&#12479;&#12540;\&#20363;&#38988;31\01_&#23436;&#25104;&#12501;&#12449;&#12452;&#12523;\31-0&#32209;&#23455;&#31085;&#22577;&#21578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65202924763939"/>
          <c:y val="0.22793147943178624"/>
          <c:w val="0.84968245549617183"/>
          <c:h val="0.596535662466809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来場者数</c:v>
                </c:pt>
              </c:strCache>
            </c:strRef>
          </c:tx>
          <c:spPr>
            <a:ln w="1016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270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20vv年</c:v>
                </c:pt>
                <c:pt idx="1">
                  <c:v>20ww年</c:v>
                </c:pt>
                <c:pt idx="2">
                  <c:v>20xx年</c:v>
                </c:pt>
                <c:pt idx="3">
                  <c:v>20yy年</c:v>
                </c:pt>
                <c:pt idx="4">
                  <c:v>20zz年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1523</c:v>
                </c:pt>
                <c:pt idx="1">
                  <c:v>1631</c:v>
                </c:pt>
                <c:pt idx="2">
                  <c:v>1292</c:v>
                </c:pt>
                <c:pt idx="3">
                  <c:v>1084</c:v>
                </c:pt>
                <c:pt idx="4" formatCode="General">
                  <c:v>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60F-4172-B11E-DE9ADB050F9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12088960"/>
        <c:axId val="612089288"/>
      </c:lineChart>
      <c:catAx>
        <c:axId val="612088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9288"/>
        <c:crosses val="autoZero"/>
        <c:auto val="1"/>
        <c:lblAlgn val="ctr"/>
        <c:lblOffset val="100"/>
        <c:noMultiLvlLbl val="0"/>
      </c:catAx>
      <c:valAx>
        <c:axId val="612089288"/>
        <c:scaling>
          <c:orientation val="minMax"/>
          <c:min val="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（人）</a:t>
                </a:r>
              </a:p>
            </c:rich>
          </c:tx>
          <c:layout>
            <c:manualLayout>
              <c:xMode val="edge"/>
              <c:yMode val="edge"/>
              <c:x val="1.2665515256188831E-2"/>
              <c:y val="3.325667685566978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800"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400" dirty="0"/>
              <a:t>年代別割合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1594093566173081"/>
          <c:y val="0.14628466666666667"/>
          <c:w val="0.6811812867653837"/>
          <c:h val="0.8208839999999999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8DE-4A7B-8E41-CB482099CA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8DE-4A7B-8E41-CB482099CA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8DE-4A7B-8E41-CB482099CA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8DE-4A7B-8E41-CB482099CA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8DE-4A7B-8E41-CB482099CA03}"/>
              </c:ext>
            </c:extLst>
          </c:dPt>
          <c:dLbls>
            <c:dLbl>
              <c:idx val="0"/>
              <c:layout>
                <c:manualLayout>
                  <c:x val="0.29976580796252927"/>
                  <c:y val="-9.80722222222222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595959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78463552711644"/>
                      <c:h val="0.157014444444444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8DE-4A7B-8E41-CB482099CA03}"/>
                </c:ext>
              </c:extLst>
            </c:dLbl>
            <c:dLbl>
              <c:idx val="4"/>
              <c:layout>
                <c:manualLayout>
                  <c:x val="3.0445057072783936E-2"/>
                  <c:y val="-2.93988888888888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46847627653097"/>
                      <c:h val="0.157014444444444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58DE-4A7B-8E41-CB482099CA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Sheet1!$B$3:$F$3</c:f>
              <c:strCache>
                <c:ptCount val="5"/>
                <c:pt idx="0">
                  <c:v>小学生より下</c:v>
                </c:pt>
                <c:pt idx="1">
                  <c:v>小学生</c:v>
                </c:pt>
                <c:pt idx="2">
                  <c:v>中学生</c:v>
                </c:pt>
                <c:pt idx="3">
                  <c:v>高校生</c:v>
                </c:pt>
                <c:pt idx="4">
                  <c:v>高校生より上</c:v>
                </c:pt>
              </c:strCache>
            </c:strRef>
          </c:cat>
          <c:val>
            <c:numRef>
              <c:f>Sheet1!$B$7:$F$7</c:f>
              <c:numCache>
                <c:formatCode>General</c:formatCode>
                <c:ptCount val="5"/>
                <c:pt idx="0">
                  <c:v>39</c:v>
                </c:pt>
                <c:pt idx="1">
                  <c:v>130</c:v>
                </c:pt>
                <c:pt idx="2">
                  <c:v>202</c:v>
                </c:pt>
                <c:pt idx="3">
                  <c:v>361</c:v>
                </c:pt>
                <c:pt idx="4">
                  <c:v>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DE-4A7B-8E41-CB482099CA0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sz="2400" dirty="0"/>
              <a:t>年代別人数（日別）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小学生より下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00206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Sheet1!$B$4:$B$6</c:f>
              <c:numCache>
                <c:formatCode>General</c:formatCode>
                <c:ptCount val="3"/>
                <c:pt idx="0">
                  <c:v>28</c:v>
                </c:pt>
                <c:pt idx="1">
                  <c:v>3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B6-4AB3-B0FF-82D5AACEDD23}"/>
            </c:ext>
          </c:extLst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小学生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Sheet1!$C$4:$C$6</c:f>
              <c:numCache>
                <c:formatCode>General</c:formatCode>
                <c:ptCount val="3"/>
                <c:pt idx="0">
                  <c:v>10</c:v>
                </c:pt>
                <c:pt idx="1">
                  <c:v>73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B6-4AB3-B0FF-82D5AACEDD23}"/>
            </c:ext>
          </c:extLst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中学生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Sheet1!$D$4:$D$6</c:f>
              <c:numCache>
                <c:formatCode>General</c:formatCode>
                <c:ptCount val="3"/>
                <c:pt idx="0">
                  <c:v>39</c:v>
                </c:pt>
                <c:pt idx="1">
                  <c:v>102</c:v>
                </c:pt>
                <c:pt idx="2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EB6-4AB3-B0FF-82D5AACEDD23}"/>
            </c:ext>
          </c:extLst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高校生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Sheet1!$E$4:$E$6</c:f>
              <c:numCache>
                <c:formatCode>General</c:formatCode>
                <c:ptCount val="3"/>
                <c:pt idx="0">
                  <c:v>91</c:v>
                </c:pt>
                <c:pt idx="1">
                  <c:v>117</c:v>
                </c:pt>
                <c:pt idx="2">
                  <c:v>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EB6-4AB3-B0FF-82D5AACEDD23}"/>
            </c:ext>
          </c:extLst>
        </c:ser>
        <c:ser>
          <c:idx val="4"/>
          <c:order val="4"/>
          <c:tx>
            <c:strRef>
              <c:f>Sheet1!$F$3</c:f>
              <c:strCache>
                <c:ptCount val="1"/>
                <c:pt idx="0">
                  <c:v>高校生より上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Sheet1!$F$4:$F$6</c:f>
              <c:numCache>
                <c:formatCode>General</c:formatCode>
                <c:ptCount val="3"/>
                <c:pt idx="0">
                  <c:v>77</c:v>
                </c:pt>
                <c:pt idx="1">
                  <c:v>101</c:v>
                </c:pt>
                <c:pt idx="2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EB6-4AB3-B0FF-82D5AACEDD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581109808"/>
        <c:axId val="581104560"/>
      </c:barChart>
      <c:catAx>
        <c:axId val="58110980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81104560"/>
        <c:crosses val="autoZero"/>
        <c:auto val="1"/>
        <c:lblAlgn val="ctr"/>
        <c:lblOffset val="100"/>
        <c:noMultiLvlLbl val="0"/>
      </c:catAx>
      <c:valAx>
        <c:axId val="581104560"/>
        <c:scaling>
          <c:orientation val="minMax"/>
          <c:max val="400"/>
        </c:scaling>
        <c:delete val="1"/>
        <c:axPos val="t"/>
        <c:numFmt formatCode="General" sourceLinked="1"/>
        <c:majorTickMark val="none"/>
        <c:minorTickMark val="none"/>
        <c:tickLblPos val="nextTo"/>
        <c:crossAx val="581109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E688F5-8071-45BA-A586-BC19748FAC94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0D6C6CB6-B933-4B2D-BC1F-B021080A9645}">
      <dgm:prSet phldrT="[テキスト]" custT="1"/>
      <dgm:spPr/>
      <dgm:t>
        <a:bodyPr/>
        <a:lstStyle/>
        <a:p>
          <a:r>
            <a:rPr kumimoji="1" lang="ja-JP" altLang="en-US" sz="5400" dirty="0"/>
            <a:t>良かった点</a:t>
          </a:r>
        </a:p>
      </dgm:t>
    </dgm:pt>
    <dgm:pt modelId="{5352FB61-743A-494C-9FCE-D9A37491F519}" type="par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FAF18838-CBB2-4BE8-BF35-930898805854}" type="sib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9CC678E9-E109-460C-8A22-D1DED057D362}">
      <dgm:prSet phldrT="[テキスト]"/>
      <dgm:spPr/>
      <dgm:t>
        <a:bodyPr/>
        <a:lstStyle/>
        <a:p>
          <a:r>
            <a:rPr kumimoji="1" lang="ja-JP" altLang="en-US" dirty="0"/>
            <a:t>クラス企画を１階で実施したことで目につきやすかった</a:t>
          </a:r>
        </a:p>
      </dgm:t>
    </dgm:pt>
    <dgm:pt modelId="{D24CAF33-ECA4-4B04-9422-24CAC226CC08}" type="par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F5C442B6-85CC-498A-ACF7-5DF7048964F9}" type="sib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EAAFC3A4-9C3E-42A3-9852-45BD621FDD9F}">
      <dgm:prSet phldrT="[テキスト]"/>
      <dgm:spPr/>
      <dgm:t>
        <a:bodyPr/>
        <a:lstStyle/>
        <a:p>
          <a:r>
            <a:rPr kumimoji="1" lang="ja-JP" altLang="en-US" dirty="0"/>
            <a:t>有志発表を中庭で実施したことで多くの方に観覧してもらえた</a:t>
          </a:r>
        </a:p>
      </dgm:t>
    </dgm:pt>
    <dgm:pt modelId="{24B45D15-A134-41E6-AE51-3A62D55BA716}" type="par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02C1A06C-4A1B-4F7C-B546-EC34F5E313AE}" type="sib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5CF3B15E-593F-475F-9469-3FEADA74D1AD}">
      <dgm:prSet phldrT="[テキスト]" custT="1"/>
      <dgm:spPr/>
      <dgm:t>
        <a:bodyPr/>
        <a:lstStyle/>
        <a:p>
          <a:r>
            <a:rPr kumimoji="1" lang="ja-JP" altLang="en-US" sz="5400" dirty="0"/>
            <a:t>悪かった点</a:t>
          </a:r>
        </a:p>
      </dgm:t>
    </dgm:pt>
    <dgm:pt modelId="{19E5B25F-E286-4F97-A92F-4C1A219BB39E}" type="par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A67D97E2-5397-4693-82E6-EE7BF4052ADE}" type="sib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4725C69B-5A23-44FC-871F-96766CB181FC}">
      <dgm:prSet phldrT="[テキスト]"/>
      <dgm:spPr/>
      <dgm:t>
        <a:bodyPr/>
        <a:lstStyle/>
        <a:p>
          <a:r>
            <a:rPr kumimoji="1" lang="ja-JP" altLang="en-US" dirty="0"/>
            <a:t>部活動企画は時間や場所によって観覧者が少ない部があった</a:t>
          </a:r>
        </a:p>
      </dgm:t>
    </dgm:pt>
    <dgm:pt modelId="{31C18745-DF62-4664-8E61-BEB5AC79BF6E}" type="par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29C33B88-14E0-44AE-8209-FB13745D8888}" type="sib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F614E7B4-DBF1-4660-AE55-18C7215CF79F}">
      <dgm:prSet phldrT="[テキスト]" custT="1"/>
      <dgm:spPr/>
      <dgm:t>
        <a:bodyPr/>
        <a:lstStyle/>
        <a:p>
          <a:r>
            <a:rPr kumimoji="1" lang="ja-JP" altLang="en-US" sz="5400" dirty="0"/>
            <a:t>改善点</a:t>
          </a:r>
        </a:p>
      </dgm:t>
    </dgm:pt>
    <dgm:pt modelId="{09595595-FF58-4919-BD6B-FE5DB62993CE}" type="par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3B0B438D-1B18-4542-8F0B-DCC7C03CB777}" type="sib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5A5DA145-4DC5-4C7E-9C9E-121179A1F3EE}">
      <dgm:prSet phldrT="[テキスト]"/>
      <dgm:spPr/>
      <dgm:t>
        <a:bodyPr/>
        <a:lstStyle/>
        <a:p>
          <a:r>
            <a:rPr kumimoji="1" lang="ja-JP" altLang="en-US" dirty="0"/>
            <a:t>より多くの地域の方に来場してもらえるような企画・発表を考える</a:t>
          </a:r>
        </a:p>
      </dgm:t>
    </dgm:pt>
    <dgm:pt modelId="{6D364169-FD6D-4BAB-8C04-CF2B82CC9E3D}" type="par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8759D62B-B0A0-42EA-980E-F773F511F97C}" type="sib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BC7BF9D5-5086-4BCD-813E-2FD22EABB3D9}">
      <dgm:prSet phldrT="[テキスト]"/>
      <dgm:spPr/>
      <dgm:t>
        <a:bodyPr/>
        <a:lstStyle/>
        <a:p>
          <a:r>
            <a:rPr kumimoji="1" lang="ja-JP" altLang="en-US" dirty="0"/>
            <a:t>スタンプラリーなど、会場全体を回ってもらえるような工夫をする</a:t>
          </a:r>
        </a:p>
      </dgm:t>
    </dgm:pt>
    <dgm:pt modelId="{F412213A-D490-4438-AC20-C945C0670E56}" type="par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DAA20D15-8CDA-44DD-BB00-EE30DCE4930F}" type="sib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1066208B-27FD-4EEB-ADB4-A7F5331C3DAD}">
      <dgm:prSet phldrT="[テキスト]"/>
      <dgm:spPr/>
      <dgm:t>
        <a:bodyPr/>
        <a:lstStyle/>
        <a:p>
          <a:r>
            <a:rPr kumimoji="1" lang="ja-JP" altLang="en-US" dirty="0"/>
            <a:t>クラス企画の内容が模擬店に偏ってしまった</a:t>
          </a:r>
          <a:r>
            <a:rPr kumimoji="1" lang="en-US" altLang="ja-JP" dirty="0"/>
            <a:t>	</a:t>
          </a:r>
          <a:endParaRPr kumimoji="1" lang="ja-JP" altLang="en-US" dirty="0"/>
        </a:p>
      </dgm:t>
    </dgm:pt>
    <dgm:pt modelId="{55A03B05-46AF-47BF-AB35-51D35A7796D8}" type="par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4FCA1F60-CF2D-48A2-A775-3770327C09DE}" type="sib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B43DDE85-29C9-467F-A1E6-78676C41BB8A}" type="pres">
      <dgm:prSet presAssocID="{49E688F5-8071-45BA-A586-BC19748FAC94}" presName="Name0" presStyleCnt="0">
        <dgm:presLayoutVars>
          <dgm:dir/>
          <dgm:animLvl val="lvl"/>
          <dgm:resizeHandles val="exact"/>
        </dgm:presLayoutVars>
      </dgm:prSet>
      <dgm:spPr/>
    </dgm:pt>
    <dgm:pt modelId="{2A899A43-FD9D-4983-8591-664072A0194C}" type="pres">
      <dgm:prSet presAssocID="{0D6C6CB6-B933-4B2D-BC1F-B021080A9645}" presName="linNode" presStyleCnt="0"/>
      <dgm:spPr/>
    </dgm:pt>
    <dgm:pt modelId="{DBAC3D9E-B340-4BC1-B006-8AC5952DFA5E}" type="pres">
      <dgm:prSet presAssocID="{0D6C6CB6-B933-4B2D-BC1F-B021080A9645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FF41CD55-8C89-4EE4-9DFA-21F4F972B14F}" type="pres">
      <dgm:prSet presAssocID="{0D6C6CB6-B933-4B2D-BC1F-B021080A9645}" presName="descendantText" presStyleLbl="alignAccFollowNode1" presStyleIdx="0" presStyleCnt="3">
        <dgm:presLayoutVars>
          <dgm:bulletEnabled val="1"/>
        </dgm:presLayoutVars>
      </dgm:prSet>
      <dgm:spPr/>
    </dgm:pt>
    <dgm:pt modelId="{B6C1C6F5-2667-4D77-B7ED-238136DD89C6}" type="pres">
      <dgm:prSet presAssocID="{FAF18838-CBB2-4BE8-BF35-930898805854}" presName="sp" presStyleCnt="0"/>
      <dgm:spPr/>
    </dgm:pt>
    <dgm:pt modelId="{4542496D-7B20-4D56-8CD2-E3017D46307A}" type="pres">
      <dgm:prSet presAssocID="{5CF3B15E-593F-475F-9469-3FEADA74D1AD}" presName="linNode" presStyleCnt="0"/>
      <dgm:spPr/>
    </dgm:pt>
    <dgm:pt modelId="{449A55B3-F3D7-4F2B-A267-0204C7FDEB13}" type="pres">
      <dgm:prSet presAssocID="{5CF3B15E-593F-475F-9469-3FEADA74D1AD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B93958C7-26BD-4F2F-A5E5-4A4B6BCF44AD}" type="pres">
      <dgm:prSet presAssocID="{5CF3B15E-593F-475F-9469-3FEADA74D1AD}" presName="descendantText" presStyleLbl="alignAccFollowNode1" presStyleIdx="1" presStyleCnt="3">
        <dgm:presLayoutVars>
          <dgm:bulletEnabled val="1"/>
        </dgm:presLayoutVars>
      </dgm:prSet>
      <dgm:spPr/>
    </dgm:pt>
    <dgm:pt modelId="{CA95A96F-E8F1-4F27-B9E7-092CAD556C53}" type="pres">
      <dgm:prSet presAssocID="{A67D97E2-5397-4693-82E6-EE7BF4052ADE}" presName="sp" presStyleCnt="0"/>
      <dgm:spPr/>
    </dgm:pt>
    <dgm:pt modelId="{3870519D-319D-425F-A3A7-609E16FFE817}" type="pres">
      <dgm:prSet presAssocID="{F614E7B4-DBF1-4660-AE55-18C7215CF79F}" presName="linNode" presStyleCnt="0"/>
      <dgm:spPr/>
    </dgm:pt>
    <dgm:pt modelId="{5D028896-B811-4A63-99F6-C75A45416E05}" type="pres">
      <dgm:prSet presAssocID="{F614E7B4-DBF1-4660-AE55-18C7215CF79F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032F4C57-9C6A-4B44-AD11-63F2943BA181}" type="pres">
      <dgm:prSet presAssocID="{F614E7B4-DBF1-4660-AE55-18C7215CF79F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38ED0205-53DE-4678-B52E-20E6C2436081}" type="presOf" srcId="{0D6C6CB6-B933-4B2D-BC1F-B021080A9645}" destId="{DBAC3D9E-B340-4BC1-B006-8AC5952DFA5E}" srcOrd="0" destOrd="0" presId="urn:microsoft.com/office/officeart/2005/8/layout/vList5"/>
    <dgm:cxn modelId="{D6AC9315-FACB-465C-BDD3-2AA9AE2F8758}" srcId="{5CF3B15E-593F-475F-9469-3FEADA74D1AD}" destId="{1066208B-27FD-4EEB-ADB4-A7F5331C3DAD}" srcOrd="1" destOrd="0" parTransId="{55A03B05-46AF-47BF-AB35-51D35A7796D8}" sibTransId="{4FCA1F60-CF2D-48A2-A775-3770327C09DE}"/>
    <dgm:cxn modelId="{97314B17-49D4-4832-85C8-07E3A381C2E2}" type="presOf" srcId="{5CF3B15E-593F-475F-9469-3FEADA74D1AD}" destId="{449A55B3-F3D7-4F2B-A267-0204C7FDEB13}" srcOrd="0" destOrd="0" presId="urn:microsoft.com/office/officeart/2005/8/layout/vList5"/>
    <dgm:cxn modelId="{E1A44818-793E-4C78-84B8-01039F3C3B74}" srcId="{0D6C6CB6-B933-4B2D-BC1F-B021080A9645}" destId="{EAAFC3A4-9C3E-42A3-9852-45BD621FDD9F}" srcOrd="1" destOrd="0" parTransId="{24B45D15-A134-41E6-AE51-3A62D55BA716}" sibTransId="{02C1A06C-4A1B-4F7C-B546-EC34F5E313AE}"/>
    <dgm:cxn modelId="{4102FB37-27E5-49BB-A1DA-9513E8C6F0F0}" type="presOf" srcId="{BC7BF9D5-5086-4BCD-813E-2FD22EABB3D9}" destId="{032F4C57-9C6A-4B44-AD11-63F2943BA181}" srcOrd="0" destOrd="1" presId="urn:microsoft.com/office/officeart/2005/8/layout/vList5"/>
    <dgm:cxn modelId="{01BB1C3C-09E9-4524-8AFC-8FCCFA5BF791}" srcId="{5CF3B15E-593F-475F-9469-3FEADA74D1AD}" destId="{4725C69B-5A23-44FC-871F-96766CB181FC}" srcOrd="0" destOrd="0" parTransId="{31C18745-DF62-4664-8E61-BEB5AC79BF6E}" sibTransId="{29C33B88-14E0-44AE-8209-FB13745D8888}"/>
    <dgm:cxn modelId="{DDF8F53C-8923-4EDE-8309-BE4329135291}" type="presOf" srcId="{9CC678E9-E109-460C-8A22-D1DED057D362}" destId="{FF41CD55-8C89-4EE4-9DFA-21F4F972B14F}" srcOrd="0" destOrd="0" presId="urn:microsoft.com/office/officeart/2005/8/layout/vList5"/>
    <dgm:cxn modelId="{21C23C5B-35AD-4574-8C06-7CCDD614EFCC}" type="presOf" srcId="{4725C69B-5A23-44FC-871F-96766CB181FC}" destId="{B93958C7-26BD-4F2F-A5E5-4A4B6BCF44AD}" srcOrd="0" destOrd="0" presId="urn:microsoft.com/office/officeart/2005/8/layout/vList5"/>
    <dgm:cxn modelId="{351FAC5D-8142-4D60-8029-4EC0E5761DDE}" srcId="{F614E7B4-DBF1-4660-AE55-18C7215CF79F}" destId="{BC7BF9D5-5086-4BCD-813E-2FD22EABB3D9}" srcOrd="1" destOrd="0" parTransId="{F412213A-D490-4438-AC20-C945C0670E56}" sibTransId="{DAA20D15-8CDA-44DD-BB00-EE30DCE4930F}"/>
    <dgm:cxn modelId="{57454961-8865-412F-BFCB-D88C3FEAB7A1}" srcId="{0D6C6CB6-B933-4B2D-BC1F-B021080A9645}" destId="{9CC678E9-E109-460C-8A22-D1DED057D362}" srcOrd="0" destOrd="0" parTransId="{D24CAF33-ECA4-4B04-9422-24CAC226CC08}" sibTransId="{F5C442B6-85CC-498A-ACF7-5DF7048964F9}"/>
    <dgm:cxn modelId="{ED24327E-AD7B-4546-8E92-D26D4EA54467}" type="presOf" srcId="{5A5DA145-4DC5-4C7E-9C9E-121179A1F3EE}" destId="{032F4C57-9C6A-4B44-AD11-63F2943BA181}" srcOrd="0" destOrd="0" presId="urn:microsoft.com/office/officeart/2005/8/layout/vList5"/>
    <dgm:cxn modelId="{0D461EA0-CE07-4014-A861-F75C2950871E}" type="presOf" srcId="{EAAFC3A4-9C3E-42A3-9852-45BD621FDD9F}" destId="{FF41CD55-8C89-4EE4-9DFA-21F4F972B14F}" srcOrd="0" destOrd="1" presId="urn:microsoft.com/office/officeart/2005/8/layout/vList5"/>
    <dgm:cxn modelId="{47344FC3-E5A1-44EE-9A16-EF649366E52C}" srcId="{F614E7B4-DBF1-4660-AE55-18C7215CF79F}" destId="{5A5DA145-4DC5-4C7E-9C9E-121179A1F3EE}" srcOrd="0" destOrd="0" parTransId="{6D364169-FD6D-4BAB-8C04-CF2B82CC9E3D}" sibTransId="{8759D62B-B0A0-42EA-980E-F773F511F97C}"/>
    <dgm:cxn modelId="{4FB9C7C8-8B94-41EA-855A-F6D263A6AE21}" srcId="{49E688F5-8071-45BA-A586-BC19748FAC94}" destId="{5CF3B15E-593F-475F-9469-3FEADA74D1AD}" srcOrd="1" destOrd="0" parTransId="{19E5B25F-E286-4F97-A92F-4C1A219BB39E}" sibTransId="{A67D97E2-5397-4693-82E6-EE7BF4052ADE}"/>
    <dgm:cxn modelId="{606860D7-F87C-4DEA-BB16-A3BEA1E6FFA4}" srcId="{49E688F5-8071-45BA-A586-BC19748FAC94}" destId="{0D6C6CB6-B933-4B2D-BC1F-B021080A9645}" srcOrd="0" destOrd="0" parTransId="{5352FB61-743A-494C-9FCE-D9A37491F519}" sibTransId="{FAF18838-CBB2-4BE8-BF35-930898805854}"/>
    <dgm:cxn modelId="{068DD3E7-A7EF-4C0E-8158-7F1C726FE26B}" type="presOf" srcId="{F614E7B4-DBF1-4660-AE55-18C7215CF79F}" destId="{5D028896-B811-4A63-99F6-C75A45416E05}" srcOrd="0" destOrd="0" presId="urn:microsoft.com/office/officeart/2005/8/layout/vList5"/>
    <dgm:cxn modelId="{A93FEAF2-5E99-4A73-AE6C-F2B370599E19}" srcId="{49E688F5-8071-45BA-A586-BC19748FAC94}" destId="{F614E7B4-DBF1-4660-AE55-18C7215CF79F}" srcOrd="2" destOrd="0" parTransId="{09595595-FF58-4919-BD6B-FE5DB62993CE}" sibTransId="{3B0B438D-1B18-4542-8F0B-DCC7C03CB777}"/>
    <dgm:cxn modelId="{217B75F5-B60A-4D36-8205-A64BD07A3279}" type="presOf" srcId="{1066208B-27FD-4EEB-ADB4-A7F5331C3DAD}" destId="{B93958C7-26BD-4F2F-A5E5-4A4B6BCF44AD}" srcOrd="0" destOrd="1" presId="urn:microsoft.com/office/officeart/2005/8/layout/vList5"/>
    <dgm:cxn modelId="{C70805FC-9B0E-4BF5-BC0C-40C4C8255EA4}" type="presOf" srcId="{49E688F5-8071-45BA-A586-BC19748FAC94}" destId="{B43DDE85-29C9-467F-A1E6-78676C41BB8A}" srcOrd="0" destOrd="0" presId="urn:microsoft.com/office/officeart/2005/8/layout/vList5"/>
    <dgm:cxn modelId="{DA7EE83D-5737-4042-95E7-21DFD0B644A6}" type="presParOf" srcId="{B43DDE85-29C9-467F-A1E6-78676C41BB8A}" destId="{2A899A43-FD9D-4983-8591-664072A0194C}" srcOrd="0" destOrd="0" presId="urn:microsoft.com/office/officeart/2005/8/layout/vList5"/>
    <dgm:cxn modelId="{ED314ADF-1F56-41F1-9BE6-F5D64544222B}" type="presParOf" srcId="{2A899A43-FD9D-4983-8591-664072A0194C}" destId="{DBAC3D9E-B340-4BC1-B006-8AC5952DFA5E}" srcOrd="0" destOrd="0" presId="urn:microsoft.com/office/officeart/2005/8/layout/vList5"/>
    <dgm:cxn modelId="{D76BA3C6-49A4-4412-8162-90DD7EBA3A47}" type="presParOf" srcId="{2A899A43-FD9D-4983-8591-664072A0194C}" destId="{FF41CD55-8C89-4EE4-9DFA-21F4F972B14F}" srcOrd="1" destOrd="0" presId="urn:microsoft.com/office/officeart/2005/8/layout/vList5"/>
    <dgm:cxn modelId="{A0EF87F1-D806-4EAE-87D2-171F5A1550C6}" type="presParOf" srcId="{B43DDE85-29C9-467F-A1E6-78676C41BB8A}" destId="{B6C1C6F5-2667-4D77-B7ED-238136DD89C6}" srcOrd="1" destOrd="0" presId="urn:microsoft.com/office/officeart/2005/8/layout/vList5"/>
    <dgm:cxn modelId="{012D6031-8AD3-4E25-B11C-D3D770092E63}" type="presParOf" srcId="{B43DDE85-29C9-467F-A1E6-78676C41BB8A}" destId="{4542496D-7B20-4D56-8CD2-E3017D46307A}" srcOrd="2" destOrd="0" presId="urn:microsoft.com/office/officeart/2005/8/layout/vList5"/>
    <dgm:cxn modelId="{48FCA1A7-71D0-4F94-9ED8-C0CD5C7D49C9}" type="presParOf" srcId="{4542496D-7B20-4D56-8CD2-E3017D46307A}" destId="{449A55B3-F3D7-4F2B-A267-0204C7FDEB13}" srcOrd="0" destOrd="0" presId="urn:microsoft.com/office/officeart/2005/8/layout/vList5"/>
    <dgm:cxn modelId="{E1729A54-EA1A-4EAF-A434-6A666FD9B5D1}" type="presParOf" srcId="{4542496D-7B20-4D56-8CD2-E3017D46307A}" destId="{B93958C7-26BD-4F2F-A5E5-4A4B6BCF44AD}" srcOrd="1" destOrd="0" presId="urn:microsoft.com/office/officeart/2005/8/layout/vList5"/>
    <dgm:cxn modelId="{C93BD198-C5D0-4E53-A946-64CF988D4EDD}" type="presParOf" srcId="{B43DDE85-29C9-467F-A1E6-78676C41BB8A}" destId="{CA95A96F-E8F1-4F27-B9E7-092CAD556C53}" srcOrd="3" destOrd="0" presId="urn:microsoft.com/office/officeart/2005/8/layout/vList5"/>
    <dgm:cxn modelId="{038E76A9-9D1F-4795-A515-90E237DDFBF3}" type="presParOf" srcId="{B43DDE85-29C9-467F-A1E6-78676C41BB8A}" destId="{3870519D-319D-425F-A3A7-609E16FFE817}" srcOrd="4" destOrd="0" presId="urn:microsoft.com/office/officeart/2005/8/layout/vList5"/>
    <dgm:cxn modelId="{AD6DD41E-814C-48C4-BE85-B7D410C1282A}" type="presParOf" srcId="{3870519D-319D-425F-A3A7-609E16FFE817}" destId="{5D028896-B811-4A63-99F6-C75A45416E05}" srcOrd="0" destOrd="0" presId="urn:microsoft.com/office/officeart/2005/8/layout/vList5"/>
    <dgm:cxn modelId="{0BA2F065-A5FE-41D5-8A54-11F71354594F}" type="presParOf" srcId="{3870519D-319D-425F-A3A7-609E16FFE817}" destId="{032F4C57-9C6A-4B44-AD11-63F2943BA1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1CD55-8C89-4EE4-9DFA-21F4F972B14F}">
      <dsp:nvSpPr>
        <dsp:cNvPr id="0" name=""/>
        <dsp:cNvSpPr/>
      </dsp:nvSpPr>
      <dsp:spPr>
        <a:xfrm rot="5400000">
          <a:off x="7026218" y="-2935103"/>
          <a:ext cx="948295" cy="705916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クラス企画を１階で実施したことで目につきやすかった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有志発表を中庭で実施したことで多くの方に観覧してもらえた</a:t>
          </a:r>
        </a:p>
      </dsp:txBody>
      <dsp:txXfrm rot="-5400000">
        <a:off x="3970782" y="166625"/>
        <a:ext cx="7012876" cy="855711"/>
      </dsp:txXfrm>
    </dsp:sp>
    <dsp:sp modelId="{DBAC3D9E-B340-4BC1-B006-8AC5952DFA5E}">
      <dsp:nvSpPr>
        <dsp:cNvPr id="0" name=""/>
        <dsp:cNvSpPr/>
      </dsp:nvSpPr>
      <dsp:spPr>
        <a:xfrm>
          <a:off x="0" y="1796"/>
          <a:ext cx="3970782" cy="118536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良かった点</a:t>
          </a:r>
        </a:p>
      </dsp:txBody>
      <dsp:txXfrm>
        <a:off x="57865" y="59661"/>
        <a:ext cx="3855052" cy="1069639"/>
      </dsp:txXfrm>
    </dsp:sp>
    <dsp:sp modelId="{B93958C7-26BD-4F2F-A5E5-4A4B6BCF44AD}">
      <dsp:nvSpPr>
        <dsp:cNvPr id="0" name=""/>
        <dsp:cNvSpPr/>
      </dsp:nvSpPr>
      <dsp:spPr>
        <a:xfrm rot="5400000">
          <a:off x="7026218" y="-1690464"/>
          <a:ext cx="948295" cy="705916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部活動企画は時間や場所によって観覧者が少ない部があった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クラス企画の内容が模擬店に偏ってしまった</a:t>
          </a:r>
          <a:r>
            <a:rPr kumimoji="1" lang="en-US" altLang="ja-JP" sz="1700" kern="1200" dirty="0"/>
            <a:t>	</a:t>
          </a:r>
          <a:endParaRPr kumimoji="1" lang="ja-JP" altLang="en-US" sz="1700" kern="1200" dirty="0"/>
        </a:p>
      </dsp:txBody>
      <dsp:txXfrm rot="-5400000">
        <a:off x="3970782" y="1411264"/>
        <a:ext cx="7012876" cy="855711"/>
      </dsp:txXfrm>
    </dsp:sp>
    <dsp:sp modelId="{449A55B3-F3D7-4F2B-A267-0204C7FDEB13}">
      <dsp:nvSpPr>
        <dsp:cNvPr id="0" name=""/>
        <dsp:cNvSpPr/>
      </dsp:nvSpPr>
      <dsp:spPr>
        <a:xfrm>
          <a:off x="0" y="1246434"/>
          <a:ext cx="3970782" cy="118536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悪かった点</a:t>
          </a:r>
        </a:p>
      </dsp:txBody>
      <dsp:txXfrm>
        <a:off x="57865" y="1304299"/>
        <a:ext cx="3855052" cy="1069639"/>
      </dsp:txXfrm>
    </dsp:sp>
    <dsp:sp modelId="{032F4C57-9C6A-4B44-AD11-63F2943BA181}">
      <dsp:nvSpPr>
        <dsp:cNvPr id="0" name=""/>
        <dsp:cNvSpPr/>
      </dsp:nvSpPr>
      <dsp:spPr>
        <a:xfrm rot="5400000">
          <a:off x="7026218" y="-445826"/>
          <a:ext cx="948295" cy="705916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より多くの地域の方に来場してもらえるような企画・発表を考える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スタンプラリーなど、会場全体を回ってもらえるような工夫をする</a:t>
          </a:r>
        </a:p>
      </dsp:txBody>
      <dsp:txXfrm rot="-5400000">
        <a:off x="3970782" y="2655902"/>
        <a:ext cx="7012876" cy="855711"/>
      </dsp:txXfrm>
    </dsp:sp>
    <dsp:sp modelId="{5D028896-B811-4A63-99F6-C75A45416E05}">
      <dsp:nvSpPr>
        <dsp:cNvPr id="0" name=""/>
        <dsp:cNvSpPr/>
      </dsp:nvSpPr>
      <dsp:spPr>
        <a:xfrm>
          <a:off x="0" y="2491072"/>
          <a:ext cx="3970782" cy="118536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改善点</a:t>
          </a:r>
        </a:p>
      </dsp:txBody>
      <dsp:txXfrm>
        <a:off x="57865" y="2548937"/>
        <a:ext cx="3855052" cy="1069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1A976-5774-4BA4-AB0F-4E15C128965A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BD0A2-75C5-4093-AB1A-7BBD48C50A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5106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2264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DEE83A-B7FA-4F10-A03E-5543684D99B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61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508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37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69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269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861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048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677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4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10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222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27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1545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2E544F-CD23-6F59-308E-C7E6A45A76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</a:t>
            </a:r>
            <a:r>
              <a:rPr lang="ja-JP" altLang="en-US" dirty="0"/>
              <a:t>○○年度　青花祭報告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030B5BE-2075-1F78-08BA-CD068B8150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000" dirty="0"/>
              <a:t>青野丘高等学校　青花祭実行委員会</a:t>
            </a:r>
            <a:endParaRPr kumimoji="1" lang="ja-JP" altLang="en-US" sz="200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CF8C701-F15E-79E6-D79B-6D88F394ACB2}"/>
              </a:ext>
            </a:extLst>
          </p:cNvPr>
          <p:cNvSpPr/>
          <p:nvPr/>
        </p:nvSpPr>
        <p:spPr>
          <a:xfrm>
            <a:off x="10350809" y="1022400"/>
            <a:ext cx="126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en-US" altLang="ja-JP" sz="2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Aonogaoka</a:t>
            </a:r>
            <a:endParaRPr lang="en-US" altLang="ja-JP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en-US" altLang="ja-JP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54</a:t>
            </a:r>
            <a:r>
              <a:rPr lang="en-US" altLang="ja-JP" sz="2400" b="1" baseline="30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th</a:t>
            </a:r>
            <a:endParaRPr lang="en-US" altLang="ja-JP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US" altLang="ja-JP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High School</a:t>
            </a:r>
            <a:endParaRPr lang="ja-JP" altLang="en-US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03484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066641-513E-6FB8-19AB-9ABD3F0B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622A09-6AB7-5E35-3076-67D6D30F1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名称　「第○○回　青花祭」</a:t>
            </a:r>
            <a:endParaRPr kumimoji="1" lang="en-US" altLang="ja-JP" sz="2800" dirty="0"/>
          </a:p>
          <a:p>
            <a:r>
              <a:rPr lang="ja-JP" altLang="en-US" sz="2800" dirty="0"/>
              <a:t>目的</a:t>
            </a:r>
            <a:endParaRPr lang="en-US" altLang="ja-JP" sz="2800" dirty="0"/>
          </a:p>
          <a:p>
            <a:pPr lvl="1"/>
            <a:r>
              <a:rPr lang="ja-JP" altLang="en-US" sz="2400" dirty="0"/>
              <a:t>集団生活で連帯を深め、公共の精神を</a:t>
            </a:r>
            <a:br>
              <a:rPr lang="en-US" altLang="ja-JP" sz="2400" dirty="0"/>
            </a:br>
            <a:r>
              <a:rPr lang="ja-JP" altLang="en-US" sz="2400" dirty="0"/>
              <a:t>培ってより良い学校生活を築く</a:t>
            </a:r>
            <a:endParaRPr lang="en-US" altLang="ja-JP" sz="2400" dirty="0"/>
          </a:p>
          <a:p>
            <a:pPr lvl="1"/>
            <a:r>
              <a:rPr lang="ja-JP" altLang="en-US" sz="2400" dirty="0"/>
              <a:t>さまざまな企画や発表を通じて、地域</a:t>
            </a:r>
            <a:br>
              <a:rPr lang="en-US" altLang="ja-JP" sz="2400" dirty="0"/>
            </a:br>
            <a:r>
              <a:rPr lang="ja-JP" altLang="en-US" sz="2400" dirty="0"/>
              <a:t>の方に本校の魅力を発信する</a:t>
            </a:r>
            <a:endParaRPr lang="en-US" altLang="ja-JP" sz="2400" dirty="0"/>
          </a:p>
          <a:p>
            <a:r>
              <a:rPr lang="ja-JP" altLang="en-US" sz="2800" dirty="0"/>
              <a:t>テーマ　「カラフル　～ひとりひとりが彩る青花祭～ 」</a:t>
            </a:r>
            <a:endParaRPr lang="en-US" altLang="ja-JP" sz="28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0F440BF-525D-CDB5-3B1F-43EE7C03A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02001" y="2307582"/>
            <a:ext cx="4046051" cy="268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22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149EA-1540-EEFC-FDDB-DB62BC38E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6579CA-9E3C-C7CF-133F-09887B268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23</a:t>
            </a:r>
            <a:r>
              <a:rPr kumimoji="1" lang="ja-JP" altLang="en-US" sz="2800" dirty="0"/>
              <a:t>日（金）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245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24</a:t>
            </a:r>
            <a:r>
              <a:rPr kumimoji="1" lang="ja-JP" altLang="en-US" sz="2800" dirty="0"/>
              <a:t>日（土）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396</a:t>
            </a:r>
            <a:r>
              <a:rPr kumimoji="1" lang="ja-JP" altLang="en-US" sz="2800" dirty="0"/>
              <a:t>名</a:t>
            </a:r>
            <a:r>
              <a:rPr lang="en-US" altLang="ja-JP" sz="2800" dirty="0"/>
              <a:t>		</a:t>
            </a:r>
            <a:r>
              <a:rPr kumimoji="1" lang="en-US" altLang="ja-JP" sz="2800" dirty="0"/>
              <a:t>	</a:t>
            </a:r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25</a:t>
            </a:r>
            <a:r>
              <a:rPr kumimoji="1" lang="ja-JP" altLang="en-US" sz="2800" dirty="0"/>
              <a:t>日（日）</a:t>
            </a:r>
            <a:r>
              <a:rPr kumimoji="1" lang="en-US" altLang="ja-JP" sz="2800" dirty="0"/>
              <a:t>	352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lang="ja-JP" altLang="en-US" sz="2800" u="sng" dirty="0"/>
              <a:t>来場者合計</a:t>
            </a:r>
            <a:r>
              <a:rPr lang="en-US" altLang="ja-JP" sz="2800" u="sng" dirty="0"/>
              <a:t>		</a:t>
            </a:r>
            <a:r>
              <a:rPr lang="en-US" altLang="ja-JP" sz="2800" b="1" u="sng" dirty="0"/>
              <a:t>993</a:t>
            </a:r>
            <a:r>
              <a:rPr lang="ja-JP" altLang="en-US" sz="2800" b="1" u="sng" dirty="0"/>
              <a:t>名</a:t>
            </a:r>
            <a:endParaRPr lang="en-US" altLang="ja-JP" sz="2800" b="1" u="sng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kumimoji="1" lang="ja-JP" altLang="en-US" sz="2800" dirty="0"/>
              <a:t>４年連続で減少傾向</a:t>
            </a:r>
          </a:p>
        </p:txBody>
      </p:sp>
      <p:sp>
        <p:nvSpPr>
          <p:cNvPr id="4" name="矢印: 下 3">
            <a:extLst>
              <a:ext uri="{FF2B5EF4-FFF2-40B4-BE49-F238E27FC236}">
                <a16:creationId xmlns:a16="http://schemas.microsoft.com/office/drawing/2014/main" id="{E9762FFE-1997-0BBD-6501-6B20885F98AB}"/>
              </a:ext>
            </a:extLst>
          </p:cNvPr>
          <p:cNvSpPr/>
          <p:nvPr/>
        </p:nvSpPr>
        <p:spPr>
          <a:xfrm>
            <a:off x="4937125" y="5340350"/>
            <a:ext cx="539750" cy="48352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70F799A-71C7-FF95-DA9E-C0DA4E7D22DB}"/>
              </a:ext>
            </a:extLst>
          </p:cNvPr>
          <p:cNvSpPr/>
          <p:nvPr/>
        </p:nvSpPr>
        <p:spPr>
          <a:xfrm>
            <a:off x="1419225" y="5156200"/>
            <a:ext cx="4254500" cy="7810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150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CA7478-AFB3-5AEF-2CF3-915903C01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来場者数の推移</a:t>
            </a:r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4957849C-EC91-7326-93B3-D88F283E4B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43360"/>
              </p:ext>
            </p:extLst>
          </p:nvPr>
        </p:nvGraphicFramePr>
        <p:xfrm>
          <a:off x="581025" y="2181224"/>
          <a:ext cx="11029950" cy="4359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773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116A99-D93F-DAB8-3CE7-21450BD4B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来場者数の内訳</a:t>
            </a:r>
          </a:p>
        </p:txBody>
      </p:sp>
      <p:graphicFrame>
        <p:nvGraphicFramePr>
          <p:cNvPr id="5" name="コンテンツ プレースホルダー 9">
            <a:extLst>
              <a:ext uri="{FF2B5EF4-FFF2-40B4-BE49-F238E27FC236}">
                <a16:creationId xmlns:a16="http://schemas.microsoft.com/office/drawing/2014/main" id="{A4290D4F-B597-D5B3-5E6F-8B0F60279261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81025" y="2227262"/>
          <a:ext cx="5422900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242EE8DB-7A79-0412-7020-721BD2C7B4D3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003925" y="2227262"/>
          <a:ext cx="5607050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5992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60EFC8-1710-58AF-AF67-4EC18E33C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収支決算報告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285F8B4E-8C7B-6D67-EC77-C181121F24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762521"/>
              </p:ext>
            </p:extLst>
          </p:nvPr>
        </p:nvGraphicFramePr>
        <p:xfrm>
          <a:off x="581025" y="2181224"/>
          <a:ext cx="11029948" cy="2590800"/>
        </p:xfrm>
        <a:graphic>
          <a:graphicData uri="http://schemas.openxmlformats.org/drawingml/2006/table">
            <a:tbl>
              <a:tblPr firstRow="1" lastRow="1" bandRow="1">
                <a:tableStyleId>{9DCAF9ED-07DC-4A11-8D7F-57B35C25682E}</a:tableStyleId>
              </a:tblPr>
              <a:tblGrid>
                <a:gridCol w="2757487">
                  <a:extLst>
                    <a:ext uri="{9D8B030D-6E8A-4147-A177-3AD203B41FA5}">
                      <a16:colId xmlns:a16="http://schemas.microsoft.com/office/drawing/2014/main" val="3207017355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1092764804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5075257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225812587"/>
                    </a:ext>
                  </a:extLst>
                </a:gridCol>
              </a:tblGrid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項目</a:t>
                      </a:r>
                      <a:endParaRPr kumimoji="1" lang="ja-JP" altLang="en-US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予算額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決算額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比較増減額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071499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部活動企画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360,000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384,235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5,765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968058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クラス企画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420,000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178,314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1,686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0879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有志発表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200,000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303,318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7,682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3351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合計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780,000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764,867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15,133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94714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47343B7-D15C-FE87-B7A7-AB5F6F8F0D17}"/>
              </a:ext>
            </a:extLst>
          </p:cNvPr>
          <p:cNvSpPr txBox="1"/>
          <p:nvPr/>
        </p:nvSpPr>
        <p:spPr>
          <a:xfrm>
            <a:off x="4704750" y="5620578"/>
            <a:ext cx="6906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残高</a:t>
            </a:r>
            <a:r>
              <a:rPr kumimoji="1" lang="en-US" altLang="ja-JP" sz="2800" dirty="0"/>
              <a:t>15,133</a:t>
            </a:r>
            <a:r>
              <a:rPr kumimoji="1" lang="ja-JP" altLang="en-US" sz="2800" dirty="0"/>
              <a:t>円は次年度生徒会費に繰り越し</a:t>
            </a:r>
          </a:p>
        </p:txBody>
      </p:sp>
    </p:spTree>
    <p:extLst>
      <p:ext uri="{BB962C8B-B14F-4D97-AF65-F5344CB8AC3E}">
        <p14:creationId xmlns:p14="http://schemas.microsoft.com/office/powerpoint/2010/main" val="1388844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9BCB03-23C2-6733-2F9A-BB0368808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総括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29B5E1BB-A80A-C3C4-111A-BD339206A0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8018394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6529362"/>
      </p:ext>
    </p:extLst>
  </p:cSld>
  <p:clrMapOvr>
    <a:masterClrMapping/>
  </p:clrMapOvr>
</p:sld>
</file>

<file path=ppt/theme/theme1.xml><?xml version="1.0" encoding="utf-8"?>
<a:theme xmlns:a="http://schemas.openxmlformats.org/drawingml/2006/main" name="配当">
  <a:themeElements>
    <a:clrScheme name="配当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配当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配当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配当</Template>
  <TotalTime>1485</TotalTime>
  <Words>267</Words>
  <PresentationFormat>ワイド画面</PresentationFormat>
  <Paragraphs>56</Paragraphs>
  <Slides>7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游ゴシック</vt:lpstr>
      <vt:lpstr>Gill Sans MT</vt:lpstr>
      <vt:lpstr>Wingdings 2</vt:lpstr>
      <vt:lpstr>配当</vt:lpstr>
      <vt:lpstr>20○○年度　青花祭報告</vt:lpstr>
      <vt:lpstr>概要</vt:lpstr>
      <vt:lpstr>来場者数</vt:lpstr>
      <vt:lpstr>来場者数の推移</vt:lpstr>
      <vt:lpstr>来場者数の内訳</vt:lpstr>
      <vt:lpstr>収支決算報告</vt:lpstr>
      <vt:lpstr>総括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2022-09-18T08:12:00Z</dcterms:created>
  <dcterms:modified xsi:type="dcterms:W3CDTF">2022-12-13T10:12:39Z</dcterms:modified>
</cp:coreProperties>
</file>