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9" r:id="rId4"/>
    <p:sldId id="263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94660"/>
  </p:normalViewPr>
  <p:slideViewPr>
    <p:cSldViewPr snapToGrid="0">
      <p:cViewPr varScale="1">
        <p:scale>
          <a:sx n="82" d="100"/>
          <a:sy n="82" d="100"/>
        </p:scale>
        <p:origin x="75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輸出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Sheet1!$B$2:$B$11</c:f>
              <c:numCache>
                <c:formatCode>#,##0</c:formatCode>
                <c:ptCount val="10"/>
                <c:pt idx="0">
                  <c:v>76</c:v>
                </c:pt>
                <c:pt idx="1">
                  <c:v>70</c:v>
                </c:pt>
                <c:pt idx="2">
                  <c:v>78</c:v>
                </c:pt>
                <c:pt idx="3">
                  <c:v>81</c:v>
                </c:pt>
                <c:pt idx="4">
                  <c:v>77</c:v>
                </c:pt>
                <c:pt idx="5">
                  <c:v>68</c:v>
                </c:pt>
                <c:pt idx="6" formatCode="General">
                  <c:v>83</c:v>
                </c:pt>
                <c:pt idx="7" formatCode="General">
                  <c:v>98</c:v>
                </c:pt>
                <c:pt idx="8" formatCode="General">
                  <c:v>100</c:v>
                </c:pt>
                <c:pt idx="9" formatCode="General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0-451E-AD67-65CB39E9EB7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輸入</c:v>
                </c:pt>
              </c:strCache>
            </c:strRef>
          </c:tx>
          <c:spPr>
            <a:gradFill>
              <a:gsLst>
                <a:gs pos="100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Sheet1!$C$2:$C$11</c:f>
              <c:numCache>
                <c:formatCode>#,##0</c:formatCode>
                <c:ptCount val="10"/>
                <c:pt idx="0">
                  <c:v>78</c:v>
                </c:pt>
                <c:pt idx="1">
                  <c:v>66</c:v>
                </c:pt>
                <c:pt idx="2">
                  <c:v>75</c:v>
                </c:pt>
                <c:pt idx="3">
                  <c:v>83</c:v>
                </c:pt>
                <c:pt idx="4">
                  <c:v>79</c:v>
                </c:pt>
                <c:pt idx="5">
                  <c:v>68</c:v>
                </c:pt>
                <c:pt idx="6" formatCode="General">
                  <c:v>84</c:v>
                </c:pt>
                <c:pt idx="7" formatCode="General">
                  <c:v>118</c:v>
                </c:pt>
                <c:pt idx="8" formatCode="General">
                  <c:v>110</c:v>
                </c:pt>
                <c:pt idx="9" formatCode="General">
                  <c:v>112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D0-451E-AD67-65CB39E9EB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865659552"/>
        <c:axId val="865648992"/>
        <c:axId val="0"/>
      </c:bar3DChart>
      <c:catAx>
        <c:axId val="8656595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dirty="0"/>
                  <a:t>年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65648992"/>
        <c:crosses val="autoZero"/>
        <c:auto val="1"/>
        <c:lblAlgn val="ctr"/>
        <c:lblOffset val="100"/>
        <c:noMultiLvlLbl val="0"/>
      </c:catAx>
      <c:valAx>
        <c:axId val="865648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/>
                  <a:t>兆円</a:t>
                </a:r>
              </a:p>
            </c:rich>
          </c:tx>
          <c:layout>
            <c:manualLayout>
              <c:xMode val="edge"/>
              <c:yMode val="edge"/>
              <c:x val="1.5541256534915877E-2"/>
              <c:y val="2.209919892610109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6565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E46453-536F-4278-8EFE-6C570F5365B2}" type="doc">
      <dgm:prSet loTypeId="urn:microsoft.com/office/officeart/2005/8/layout/vProcess5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kumimoji="1" lang="ja-JP" altLang="en-US"/>
        </a:p>
      </dgm:t>
    </dgm:pt>
    <dgm:pt modelId="{8AAE06EC-70AB-41CD-A19E-5C4D2C23DD97}">
      <dgm:prSet phldrT="[テキスト]"/>
      <dgm:spPr/>
      <dgm:t>
        <a:bodyPr/>
        <a:lstStyle/>
        <a:p>
          <a:r>
            <a:rPr kumimoji="1" lang="ja-JP" altLang="en-US" dirty="0"/>
            <a:t>アメリカから輸入するとアメリカに円が増える</a:t>
          </a:r>
        </a:p>
      </dgm:t>
    </dgm:pt>
    <dgm:pt modelId="{E8221773-F433-4259-93BB-573827CE7DCA}" type="parTrans" cxnId="{07D7F4E8-F208-4C95-A09D-E388778BC999}">
      <dgm:prSet/>
      <dgm:spPr/>
      <dgm:t>
        <a:bodyPr/>
        <a:lstStyle/>
        <a:p>
          <a:endParaRPr kumimoji="1" lang="ja-JP" altLang="en-US"/>
        </a:p>
      </dgm:t>
    </dgm:pt>
    <dgm:pt modelId="{5DF525F5-5497-44C7-98A7-F7244A5A5FD5}" type="sibTrans" cxnId="{07D7F4E8-F208-4C95-A09D-E388778BC999}">
      <dgm:prSet/>
      <dgm:spPr/>
      <dgm:t>
        <a:bodyPr/>
        <a:lstStyle/>
        <a:p>
          <a:endParaRPr kumimoji="1" lang="ja-JP" altLang="en-US"/>
        </a:p>
      </dgm:t>
    </dgm:pt>
    <dgm:pt modelId="{E39BF30B-3787-4F22-993E-CEB29D826990}">
      <dgm:prSet phldrT="[テキスト]"/>
      <dgm:spPr/>
      <dgm:t>
        <a:bodyPr/>
        <a:lstStyle/>
        <a:p>
          <a:r>
            <a:rPr lang="ja-JP" dirty="0"/>
            <a:t>アメリカの企業は、銀行でドルに替える</a:t>
          </a:r>
          <a:endParaRPr kumimoji="1" lang="ja-JP" altLang="en-US" dirty="0"/>
        </a:p>
      </dgm:t>
    </dgm:pt>
    <dgm:pt modelId="{AFBBE1C6-1B0A-467F-9C33-A65B80F505A4}" type="parTrans" cxnId="{38D7E88C-5B07-41DA-8403-B75C1D43518A}">
      <dgm:prSet/>
      <dgm:spPr/>
      <dgm:t>
        <a:bodyPr/>
        <a:lstStyle/>
        <a:p>
          <a:endParaRPr kumimoji="1" lang="ja-JP" altLang="en-US"/>
        </a:p>
      </dgm:t>
    </dgm:pt>
    <dgm:pt modelId="{BC33704E-2A8B-476C-AAA8-8C1378807EED}" type="sibTrans" cxnId="{38D7E88C-5B07-41DA-8403-B75C1D43518A}">
      <dgm:prSet/>
      <dgm:spPr/>
      <dgm:t>
        <a:bodyPr/>
        <a:lstStyle/>
        <a:p>
          <a:endParaRPr kumimoji="1" lang="ja-JP" altLang="en-US"/>
        </a:p>
      </dgm:t>
    </dgm:pt>
    <dgm:pt modelId="{E43C0250-C347-4992-B29D-A9C2C64C7EE8}">
      <dgm:prSet phldrT="[テキスト]"/>
      <dgm:spPr/>
      <dgm:t>
        <a:bodyPr/>
        <a:lstStyle/>
        <a:p>
          <a:r>
            <a:rPr lang="ja-JP" dirty="0"/>
            <a:t>銀行は大量の円を外国為替市場でドルに交換する</a:t>
          </a:r>
          <a:endParaRPr kumimoji="1" lang="ja-JP" altLang="en-US" dirty="0"/>
        </a:p>
      </dgm:t>
    </dgm:pt>
    <dgm:pt modelId="{B4C0AD4B-2057-4A0C-805E-22FF8617B521}" type="parTrans" cxnId="{0DAC6557-5E49-41E7-83EB-4542FC87BB3D}">
      <dgm:prSet/>
      <dgm:spPr/>
      <dgm:t>
        <a:bodyPr/>
        <a:lstStyle/>
        <a:p>
          <a:endParaRPr kumimoji="1" lang="ja-JP" altLang="en-US"/>
        </a:p>
      </dgm:t>
    </dgm:pt>
    <dgm:pt modelId="{C955062C-00BD-487F-9905-5FD103F7216C}" type="sibTrans" cxnId="{0DAC6557-5E49-41E7-83EB-4542FC87BB3D}">
      <dgm:prSet/>
      <dgm:spPr/>
      <dgm:t>
        <a:bodyPr/>
        <a:lstStyle/>
        <a:p>
          <a:endParaRPr kumimoji="1" lang="ja-JP" altLang="en-US"/>
        </a:p>
      </dgm:t>
    </dgm:pt>
    <dgm:pt modelId="{C99EAAF9-D71D-4047-B41F-9B881E6F94AC}">
      <dgm:prSet/>
      <dgm:spPr/>
      <dgm:t>
        <a:bodyPr/>
        <a:lstStyle/>
        <a:p>
          <a:r>
            <a:rPr lang="ja-JP" dirty="0"/>
            <a:t>ドルの人気が上がり円の人気が下がる</a:t>
          </a:r>
        </a:p>
      </dgm:t>
    </dgm:pt>
    <dgm:pt modelId="{BDBEC06D-8E3E-4B02-AA85-4E4DCB7B9620}" type="parTrans" cxnId="{D23470BB-8C5F-4A86-82A2-9B81E8088E63}">
      <dgm:prSet/>
      <dgm:spPr/>
      <dgm:t>
        <a:bodyPr/>
        <a:lstStyle/>
        <a:p>
          <a:endParaRPr kumimoji="1" lang="ja-JP" altLang="en-US"/>
        </a:p>
      </dgm:t>
    </dgm:pt>
    <dgm:pt modelId="{86803110-47D5-408E-B9FB-6572887761CC}" type="sibTrans" cxnId="{D23470BB-8C5F-4A86-82A2-9B81E8088E63}">
      <dgm:prSet/>
      <dgm:spPr/>
      <dgm:t>
        <a:bodyPr/>
        <a:lstStyle/>
        <a:p>
          <a:endParaRPr kumimoji="1" lang="ja-JP" altLang="en-US"/>
        </a:p>
      </dgm:t>
    </dgm:pt>
    <dgm:pt modelId="{4892BBC0-093E-4AB2-93BE-5D0B0EB5FF92}">
      <dgm:prSet/>
      <dgm:spPr/>
      <dgm:t>
        <a:bodyPr/>
        <a:lstStyle/>
        <a:p>
          <a:r>
            <a:rPr lang="ja-JP" dirty="0"/>
            <a:t>つまり…「円安ドル高」になる</a:t>
          </a:r>
          <a:endParaRPr lang="ja-JP" altLang="en-US" dirty="0"/>
        </a:p>
      </dgm:t>
    </dgm:pt>
    <dgm:pt modelId="{40B92E03-D147-4E61-AF57-CD1DE3A747B7}" type="parTrans" cxnId="{416A1BF0-CCD5-4BD0-84CD-805075F23A23}">
      <dgm:prSet/>
      <dgm:spPr/>
      <dgm:t>
        <a:bodyPr/>
        <a:lstStyle/>
        <a:p>
          <a:endParaRPr kumimoji="1" lang="ja-JP" altLang="en-US"/>
        </a:p>
      </dgm:t>
    </dgm:pt>
    <dgm:pt modelId="{08737720-89DE-4121-A17A-51B4A9E96EC4}" type="sibTrans" cxnId="{416A1BF0-CCD5-4BD0-84CD-805075F23A23}">
      <dgm:prSet/>
      <dgm:spPr/>
      <dgm:t>
        <a:bodyPr/>
        <a:lstStyle/>
        <a:p>
          <a:endParaRPr kumimoji="1" lang="ja-JP" altLang="en-US"/>
        </a:p>
      </dgm:t>
    </dgm:pt>
    <dgm:pt modelId="{69BD0FBF-0B26-4537-B97C-F3F5F601BB4D}" type="pres">
      <dgm:prSet presAssocID="{24E46453-536F-4278-8EFE-6C570F5365B2}" presName="outerComposite" presStyleCnt="0">
        <dgm:presLayoutVars>
          <dgm:chMax val="5"/>
          <dgm:dir/>
          <dgm:resizeHandles val="exact"/>
        </dgm:presLayoutVars>
      </dgm:prSet>
      <dgm:spPr/>
    </dgm:pt>
    <dgm:pt modelId="{1954DEAE-3520-4FCB-A3E5-D2B966292E9A}" type="pres">
      <dgm:prSet presAssocID="{24E46453-536F-4278-8EFE-6C570F5365B2}" presName="dummyMaxCanvas" presStyleCnt="0">
        <dgm:presLayoutVars/>
      </dgm:prSet>
      <dgm:spPr/>
    </dgm:pt>
    <dgm:pt modelId="{C61919EF-987E-40E6-B0E5-E3FD0DB32B0A}" type="pres">
      <dgm:prSet presAssocID="{24E46453-536F-4278-8EFE-6C570F5365B2}" presName="FiveNodes_1" presStyleLbl="node1" presStyleIdx="0" presStyleCnt="5">
        <dgm:presLayoutVars>
          <dgm:bulletEnabled val="1"/>
        </dgm:presLayoutVars>
      </dgm:prSet>
      <dgm:spPr/>
    </dgm:pt>
    <dgm:pt modelId="{768E3E5E-AD0D-497F-8A40-CE20DFEC682C}" type="pres">
      <dgm:prSet presAssocID="{24E46453-536F-4278-8EFE-6C570F5365B2}" presName="FiveNodes_2" presStyleLbl="node1" presStyleIdx="1" presStyleCnt="5">
        <dgm:presLayoutVars>
          <dgm:bulletEnabled val="1"/>
        </dgm:presLayoutVars>
      </dgm:prSet>
      <dgm:spPr/>
    </dgm:pt>
    <dgm:pt modelId="{1DE05F50-B72E-40D3-886C-E1A763212B29}" type="pres">
      <dgm:prSet presAssocID="{24E46453-536F-4278-8EFE-6C570F5365B2}" presName="FiveNodes_3" presStyleLbl="node1" presStyleIdx="2" presStyleCnt="5">
        <dgm:presLayoutVars>
          <dgm:bulletEnabled val="1"/>
        </dgm:presLayoutVars>
      </dgm:prSet>
      <dgm:spPr/>
    </dgm:pt>
    <dgm:pt modelId="{07B61E2C-A1E7-4B38-99D5-726E06B86677}" type="pres">
      <dgm:prSet presAssocID="{24E46453-536F-4278-8EFE-6C570F5365B2}" presName="FiveNodes_4" presStyleLbl="node1" presStyleIdx="3" presStyleCnt="5">
        <dgm:presLayoutVars>
          <dgm:bulletEnabled val="1"/>
        </dgm:presLayoutVars>
      </dgm:prSet>
      <dgm:spPr/>
    </dgm:pt>
    <dgm:pt modelId="{A44DBE03-2DF4-4755-9588-DBBDBFC6C3E2}" type="pres">
      <dgm:prSet presAssocID="{24E46453-536F-4278-8EFE-6C570F5365B2}" presName="FiveNodes_5" presStyleLbl="node1" presStyleIdx="4" presStyleCnt="5">
        <dgm:presLayoutVars>
          <dgm:bulletEnabled val="1"/>
        </dgm:presLayoutVars>
      </dgm:prSet>
      <dgm:spPr/>
    </dgm:pt>
    <dgm:pt modelId="{FDEA4448-7997-42A6-974F-46CCF6426B65}" type="pres">
      <dgm:prSet presAssocID="{24E46453-536F-4278-8EFE-6C570F5365B2}" presName="FiveConn_1-2" presStyleLbl="fgAccFollowNode1" presStyleIdx="0" presStyleCnt="4">
        <dgm:presLayoutVars>
          <dgm:bulletEnabled val="1"/>
        </dgm:presLayoutVars>
      </dgm:prSet>
      <dgm:spPr/>
    </dgm:pt>
    <dgm:pt modelId="{286C5BFC-163B-44BD-B006-1AA9BCD2F9A3}" type="pres">
      <dgm:prSet presAssocID="{24E46453-536F-4278-8EFE-6C570F5365B2}" presName="FiveConn_2-3" presStyleLbl="fgAccFollowNode1" presStyleIdx="1" presStyleCnt="4">
        <dgm:presLayoutVars>
          <dgm:bulletEnabled val="1"/>
        </dgm:presLayoutVars>
      </dgm:prSet>
      <dgm:spPr/>
    </dgm:pt>
    <dgm:pt modelId="{0AE884FC-2820-4E60-9B93-50696CFEF277}" type="pres">
      <dgm:prSet presAssocID="{24E46453-536F-4278-8EFE-6C570F5365B2}" presName="FiveConn_3-4" presStyleLbl="fgAccFollowNode1" presStyleIdx="2" presStyleCnt="4">
        <dgm:presLayoutVars>
          <dgm:bulletEnabled val="1"/>
        </dgm:presLayoutVars>
      </dgm:prSet>
      <dgm:spPr/>
    </dgm:pt>
    <dgm:pt modelId="{3A06C5B5-9844-444D-B7BF-835335414C30}" type="pres">
      <dgm:prSet presAssocID="{24E46453-536F-4278-8EFE-6C570F5365B2}" presName="FiveConn_4-5" presStyleLbl="fgAccFollowNode1" presStyleIdx="3" presStyleCnt="4">
        <dgm:presLayoutVars>
          <dgm:bulletEnabled val="1"/>
        </dgm:presLayoutVars>
      </dgm:prSet>
      <dgm:spPr/>
    </dgm:pt>
    <dgm:pt modelId="{9E22FD4A-5B3E-43B2-920C-AFA02E2D7BCE}" type="pres">
      <dgm:prSet presAssocID="{24E46453-536F-4278-8EFE-6C570F5365B2}" presName="FiveNodes_1_text" presStyleLbl="node1" presStyleIdx="4" presStyleCnt="5">
        <dgm:presLayoutVars>
          <dgm:bulletEnabled val="1"/>
        </dgm:presLayoutVars>
      </dgm:prSet>
      <dgm:spPr/>
    </dgm:pt>
    <dgm:pt modelId="{9D3B47B5-827C-4D78-AD60-13EEE4A0AE3C}" type="pres">
      <dgm:prSet presAssocID="{24E46453-536F-4278-8EFE-6C570F5365B2}" presName="FiveNodes_2_text" presStyleLbl="node1" presStyleIdx="4" presStyleCnt="5">
        <dgm:presLayoutVars>
          <dgm:bulletEnabled val="1"/>
        </dgm:presLayoutVars>
      </dgm:prSet>
      <dgm:spPr/>
    </dgm:pt>
    <dgm:pt modelId="{DA2EB1FA-BEC4-4EFC-BC2F-A6BFE4D40337}" type="pres">
      <dgm:prSet presAssocID="{24E46453-536F-4278-8EFE-6C570F5365B2}" presName="FiveNodes_3_text" presStyleLbl="node1" presStyleIdx="4" presStyleCnt="5">
        <dgm:presLayoutVars>
          <dgm:bulletEnabled val="1"/>
        </dgm:presLayoutVars>
      </dgm:prSet>
      <dgm:spPr/>
    </dgm:pt>
    <dgm:pt modelId="{BF455EB7-1BEB-4551-8CD9-9E58EFB8BB91}" type="pres">
      <dgm:prSet presAssocID="{24E46453-536F-4278-8EFE-6C570F5365B2}" presName="FiveNodes_4_text" presStyleLbl="node1" presStyleIdx="4" presStyleCnt="5">
        <dgm:presLayoutVars>
          <dgm:bulletEnabled val="1"/>
        </dgm:presLayoutVars>
      </dgm:prSet>
      <dgm:spPr/>
    </dgm:pt>
    <dgm:pt modelId="{2BF727B0-83D8-468A-9C6D-7C6A11135CA3}" type="pres">
      <dgm:prSet presAssocID="{24E46453-536F-4278-8EFE-6C570F5365B2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6BE98404-0E78-482D-8E2A-CCEF24957E61}" type="presOf" srcId="{E39BF30B-3787-4F22-993E-CEB29D826990}" destId="{768E3E5E-AD0D-497F-8A40-CE20DFEC682C}" srcOrd="0" destOrd="0" presId="urn:microsoft.com/office/officeart/2005/8/layout/vProcess5"/>
    <dgm:cxn modelId="{309BBA0A-850A-4130-B353-5C1C2FA062C4}" type="presOf" srcId="{4892BBC0-093E-4AB2-93BE-5D0B0EB5FF92}" destId="{A44DBE03-2DF4-4755-9588-DBBDBFC6C3E2}" srcOrd="0" destOrd="0" presId="urn:microsoft.com/office/officeart/2005/8/layout/vProcess5"/>
    <dgm:cxn modelId="{8A85E461-6373-4C86-A153-3B9A9AE69BAC}" type="presOf" srcId="{5DF525F5-5497-44C7-98A7-F7244A5A5FD5}" destId="{FDEA4448-7997-42A6-974F-46CCF6426B65}" srcOrd="0" destOrd="0" presId="urn:microsoft.com/office/officeart/2005/8/layout/vProcess5"/>
    <dgm:cxn modelId="{F19BE561-6E25-4ED1-9CA1-5E6E4C5BBB80}" type="presOf" srcId="{8AAE06EC-70AB-41CD-A19E-5C4D2C23DD97}" destId="{C61919EF-987E-40E6-B0E5-E3FD0DB32B0A}" srcOrd="0" destOrd="0" presId="urn:microsoft.com/office/officeart/2005/8/layout/vProcess5"/>
    <dgm:cxn modelId="{2C9B4744-60AB-4A4B-81DC-1E3F8317204F}" type="presOf" srcId="{C99EAAF9-D71D-4047-B41F-9B881E6F94AC}" destId="{07B61E2C-A1E7-4B38-99D5-726E06B86677}" srcOrd="0" destOrd="0" presId="urn:microsoft.com/office/officeart/2005/8/layout/vProcess5"/>
    <dgm:cxn modelId="{FA884E46-C704-404D-9F1E-7BD797869285}" type="presOf" srcId="{8AAE06EC-70AB-41CD-A19E-5C4D2C23DD97}" destId="{9E22FD4A-5B3E-43B2-920C-AFA02E2D7BCE}" srcOrd="1" destOrd="0" presId="urn:microsoft.com/office/officeart/2005/8/layout/vProcess5"/>
    <dgm:cxn modelId="{4E4DB247-4C7F-458A-9237-897F6263815D}" type="presOf" srcId="{BC33704E-2A8B-476C-AAA8-8C1378807EED}" destId="{286C5BFC-163B-44BD-B006-1AA9BCD2F9A3}" srcOrd="0" destOrd="0" presId="urn:microsoft.com/office/officeart/2005/8/layout/vProcess5"/>
    <dgm:cxn modelId="{0DAC6557-5E49-41E7-83EB-4542FC87BB3D}" srcId="{24E46453-536F-4278-8EFE-6C570F5365B2}" destId="{E43C0250-C347-4992-B29D-A9C2C64C7EE8}" srcOrd="2" destOrd="0" parTransId="{B4C0AD4B-2057-4A0C-805E-22FF8617B521}" sibTransId="{C955062C-00BD-487F-9905-5FD103F7216C}"/>
    <dgm:cxn modelId="{E61BDA57-F455-4291-A76F-14234A568C09}" type="presOf" srcId="{C99EAAF9-D71D-4047-B41F-9B881E6F94AC}" destId="{BF455EB7-1BEB-4551-8CD9-9E58EFB8BB91}" srcOrd="1" destOrd="0" presId="urn:microsoft.com/office/officeart/2005/8/layout/vProcess5"/>
    <dgm:cxn modelId="{38D7E88C-5B07-41DA-8403-B75C1D43518A}" srcId="{24E46453-536F-4278-8EFE-6C570F5365B2}" destId="{E39BF30B-3787-4F22-993E-CEB29D826990}" srcOrd="1" destOrd="0" parTransId="{AFBBE1C6-1B0A-467F-9C33-A65B80F505A4}" sibTransId="{BC33704E-2A8B-476C-AAA8-8C1378807EED}"/>
    <dgm:cxn modelId="{350C428F-BF8B-400F-9B54-FCC78170AB87}" type="presOf" srcId="{E43C0250-C347-4992-B29D-A9C2C64C7EE8}" destId="{DA2EB1FA-BEC4-4EFC-BC2F-A6BFE4D40337}" srcOrd="1" destOrd="0" presId="urn:microsoft.com/office/officeart/2005/8/layout/vProcess5"/>
    <dgm:cxn modelId="{04705C92-6210-4870-925B-5847078B3AA9}" type="presOf" srcId="{24E46453-536F-4278-8EFE-6C570F5365B2}" destId="{69BD0FBF-0B26-4537-B97C-F3F5F601BB4D}" srcOrd="0" destOrd="0" presId="urn:microsoft.com/office/officeart/2005/8/layout/vProcess5"/>
    <dgm:cxn modelId="{D6BCB19D-A132-4966-AEA8-3D7D3C3EF071}" type="presOf" srcId="{E39BF30B-3787-4F22-993E-CEB29D826990}" destId="{9D3B47B5-827C-4D78-AD60-13EEE4A0AE3C}" srcOrd="1" destOrd="0" presId="urn:microsoft.com/office/officeart/2005/8/layout/vProcess5"/>
    <dgm:cxn modelId="{D23470BB-8C5F-4A86-82A2-9B81E8088E63}" srcId="{24E46453-536F-4278-8EFE-6C570F5365B2}" destId="{C99EAAF9-D71D-4047-B41F-9B881E6F94AC}" srcOrd="3" destOrd="0" parTransId="{BDBEC06D-8E3E-4B02-AA85-4E4DCB7B9620}" sibTransId="{86803110-47D5-408E-B9FB-6572887761CC}"/>
    <dgm:cxn modelId="{EE05A4CC-81E7-4EC6-95DA-55D5E3A56DF4}" type="presOf" srcId="{C955062C-00BD-487F-9905-5FD103F7216C}" destId="{0AE884FC-2820-4E60-9B93-50696CFEF277}" srcOrd="0" destOrd="0" presId="urn:microsoft.com/office/officeart/2005/8/layout/vProcess5"/>
    <dgm:cxn modelId="{45E05CCF-C4FB-4E21-BB81-11221282CA96}" type="presOf" srcId="{E43C0250-C347-4992-B29D-A9C2C64C7EE8}" destId="{1DE05F50-B72E-40D3-886C-E1A763212B29}" srcOrd="0" destOrd="0" presId="urn:microsoft.com/office/officeart/2005/8/layout/vProcess5"/>
    <dgm:cxn modelId="{FE5828D4-B32A-4543-A693-F2B9E7FC9104}" type="presOf" srcId="{4892BBC0-093E-4AB2-93BE-5D0B0EB5FF92}" destId="{2BF727B0-83D8-468A-9C6D-7C6A11135CA3}" srcOrd="1" destOrd="0" presId="urn:microsoft.com/office/officeart/2005/8/layout/vProcess5"/>
    <dgm:cxn modelId="{07D7F4E8-F208-4C95-A09D-E388778BC999}" srcId="{24E46453-536F-4278-8EFE-6C570F5365B2}" destId="{8AAE06EC-70AB-41CD-A19E-5C4D2C23DD97}" srcOrd="0" destOrd="0" parTransId="{E8221773-F433-4259-93BB-573827CE7DCA}" sibTransId="{5DF525F5-5497-44C7-98A7-F7244A5A5FD5}"/>
    <dgm:cxn modelId="{416A1BF0-CCD5-4BD0-84CD-805075F23A23}" srcId="{24E46453-536F-4278-8EFE-6C570F5365B2}" destId="{4892BBC0-093E-4AB2-93BE-5D0B0EB5FF92}" srcOrd="4" destOrd="0" parTransId="{40B92E03-D147-4E61-AF57-CD1DE3A747B7}" sibTransId="{08737720-89DE-4121-A17A-51B4A9E96EC4}"/>
    <dgm:cxn modelId="{794026F7-77B3-4497-A8DC-CB0D5E19374E}" type="presOf" srcId="{86803110-47D5-408E-B9FB-6572887761CC}" destId="{3A06C5B5-9844-444D-B7BF-835335414C30}" srcOrd="0" destOrd="0" presId="urn:microsoft.com/office/officeart/2005/8/layout/vProcess5"/>
    <dgm:cxn modelId="{DEAF15CB-BC09-4F38-B0BA-57C8F361BE35}" type="presParOf" srcId="{69BD0FBF-0B26-4537-B97C-F3F5F601BB4D}" destId="{1954DEAE-3520-4FCB-A3E5-D2B966292E9A}" srcOrd="0" destOrd="0" presId="urn:microsoft.com/office/officeart/2005/8/layout/vProcess5"/>
    <dgm:cxn modelId="{2053608D-9F08-4F26-B42E-65526CA102DB}" type="presParOf" srcId="{69BD0FBF-0B26-4537-B97C-F3F5F601BB4D}" destId="{C61919EF-987E-40E6-B0E5-E3FD0DB32B0A}" srcOrd="1" destOrd="0" presId="urn:microsoft.com/office/officeart/2005/8/layout/vProcess5"/>
    <dgm:cxn modelId="{2E2C50C6-A8EE-4AB2-A9C6-868A521304A8}" type="presParOf" srcId="{69BD0FBF-0B26-4537-B97C-F3F5F601BB4D}" destId="{768E3E5E-AD0D-497F-8A40-CE20DFEC682C}" srcOrd="2" destOrd="0" presId="urn:microsoft.com/office/officeart/2005/8/layout/vProcess5"/>
    <dgm:cxn modelId="{F1A04FB7-6E6B-4F4F-B6DE-3BB68D819551}" type="presParOf" srcId="{69BD0FBF-0B26-4537-B97C-F3F5F601BB4D}" destId="{1DE05F50-B72E-40D3-886C-E1A763212B29}" srcOrd="3" destOrd="0" presId="urn:microsoft.com/office/officeart/2005/8/layout/vProcess5"/>
    <dgm:cxn modelId="{A42749DC-75C7-4A53-B6C7-7FE6E1840312}" type="presParOf" srcId="{69BD0FBF-0B26-4537-B97C-F3F5F601BB4D}" destId="{07B61E2C-A1E7-4B38-99D5-726E06B86677}" srcOrd="4" destOrd="0" presId="urn:microsoft.com/office/officeart/2005/8/layout/vProcess5"/>
    <dgm:cxn modelId="{E2301582-C05C-4B97-A120-0DAAA03D5943}" type="presParOf" srcId="{69BD0FBF-0B26-4537-B97C-F3F5F601BB4D}" destId="{A44DBE03-2DF4-4755-9588-DBBDBFC6C3E2}" srcOrd="5" destOrd="0" presId="urn:microsoft.com/office/officeart/2005/8/layout/vProcess5"/>
    <dgm:cxn modelId="{64FA2D05-1590-4A8D-A066-90CD2627F91A}" type="presParOf" srcId="{69BD0FBF-0B26-4537-B97C-F3F5F601BB4D}" destId="{FDEA4448-7997-42A6-974F-46CCF6426B65}" srcOrd="6" destOrd="0" presId="urn:microsoft.com/office/officeart/2005/8/layout/vProcess5"/>
    <dgm:cxn modelId="{A65B1E6D-7A62-4838-86A6-4A8C01CEBEF5}" type="presParOf" srcId="{69BD0FBF-0B26-4537-B97C-F3F5F601BB4D}" destId="{286C5BFC-163B-44BD-B006-1AA9BCD2F9A3}" srcOrd="7" destOrd="0" presId="urn:microsoft.com/office/officeart/2005/8/layout/vProcess5"/>
    <dgm:cxn modelId="{F7FA4A86-D21F-483C-BD2C-CFF658E36777}" type="presParOf" srcId="{69BD0FBF-0B26-4537-B97C-F3F5F601BB4D}" destId="{0AE884FC-2820-4E60-9B93-50696CFEF277}" srcOrd="8" destOrd="0" presId="urn:microsoft.com/office/officeart/2005/8/layout/vProcess5"/>
    <dgm:cxn modelId="{C6B283FB-DB20-4CDD-85CC-9F90C6F31675}" type="presParOf" srcId="{69BD0FBF-0B26-4537-B97C-F3F5F601BB4D}" destId="{3A06C5B5-9844-444D-B7BF-835335414C30}" srcOrd="9" destOrd="0" presId="urn:microsoft.com/office/officeart/2005/8/layout/vProcess5"/>
    <dgm:cxn modelId="{BA19D9F8-4DD3-421A-A892-B65C66EBD1FA}" type="presParOf" srcId="{69BD0FBF-0B26-4537-B97C-F3F5F601BB4D}" destId="{9E22FD4A-5B3E-43B2-920C-AFA02E2D7BCE}" srcOrd="10" destOrd="0" presId="urn:microsoft.com/office/officeart/2005/8/layout/vProcess5"/>
    <dgm:cxn modelId="{3D79A4D3-E3AA-46B7-85EB-1451E92E6E3E}" type="presParOf" srcId="{69BD0FBF-0B26-4537-B97C-F3F5F601BB4D}" destId="{9D3B47B5-827C-4D78-AD60-13EEE4A0AE3C}" srcOrd="11" destOrd="0" presId="urn:microsoft.com/office/officeart/2005/8/layout/vProcess5"/>
    <dgm:cxn modelId="{1590C4F9-C9DF-41F4-9010-DDD21EBFA105}" type="presParOf" srcId="{69BD0FBF-0B26-4537-B97C-F3F5F601BB4D}" destId="{DA2EB1FA-BEC4-4EFC-BC2F-A6BFE4D40337}" srcOrd="12" destOrd="0" presId="urn:microsoft.com/office/officeart/2005/8/layout/vProcess5"/>
    <dgm:cxn modelId="{DC2B28E2-2E3C-48A0-8128-02671DD92B94}" type="presParOf" srcId="{69BD0FBF-0B26-4537-B97C-F3F5F601BB4D}" destId="{BF455EB7-1BEB-4551-8CD9-9E58EFB8BB91}" srcOrd="13" destOrd="0" presId="urn:microsoft.com/office/officeart/2005/8/layout/vProcess5"/>
    <dgm:cxn modelId="{FACDF78F-927A-43C3-8067-C1F56F8F1A2D}" type="presParOf" srcId="{69BD0FBF-0B26-4537-B97C-F3F5F601BB4D}" destId="{2BF727B0-83D8-468A-9C6D-7C6A11135CA3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1919EF-987E-40E6-B0E5-E3FD0DB32B0A}">
      <dsp:nvSpPr>
        <dsp:cNvPr id="0" name=""/>
        <dsp:cNvSpPr/>
      </dsp:nvSpPr>
      <dsp:spPr>
        <a:xfrm>
          <a:off x="0" y="0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/>
            <a:t>アメリカから輸入するとアメリカに円が増える</a:t>
          </a:r>
        </a:p>
      </dsp:txBody>
      <dsp:txXfrm>
        <a:off x="19028" y="19028"/>
        <a:ext cx="7089254" cy="611614"/>
      </dsp:txXfrm>
    </dsp:sp>
    <dsp:sp modelId="{768E3E5E-AD0D-497F-8A40-CE20DFEC682C}">
      <dsp:nvSpPr>
        <dsp:cNvPr id="0" name=""/>
        <dsp:cNvSpPr/>
      </dsp:nvSpPr>
      <dsp:spPr>
        <a:xfrm>
          <a:off x="587419" y="739902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689636"/>
                <a:satOff val="-4355"/>
                <a:lumOff val="-2941"/>
                <a:alphaOff val="0"/>
                <a:shade val="85000"/>
                <a:satMod val="130000"/>
              </a:schemeClr>
            </a:gs>
            <a:gs pos="34000">
              <a:schemeClr val="accent5">
                <a:hueOff val="-1689636"/>
                <a:satOff val="-4355"/>
                <a:lumOff val="-2941"/>
                <a:alphaOff val="0"/>
                <a:shade val="87000"/>
                <a:satMod val="125000"/>
              </a:schemeClr>
            </a:gs>
            <a:gs pos="70000">
              <a:schemeClr val="accent5">
                <a:hueOff val="-1689636"/>
                <a:satOff val="-4355"/>
                <a:lumOff val="-2941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1689636"/>
                <a:satOff val="-4355"/>
                <a:lumOff val="-2941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2400" kern="1200" dirty="0"/>
            <a:t>アメリカの企業は、銀行でドルに替える</a:t>
          </a:r>
          <a:endParaRPr kumimoji="1" lang="ja-JP" altLang="en-US" sz="2400" kern="1200" dirty="0"/>
        </a:p>
      </dsp:txBody>
      <dsp:txXfrm>
        <a:off x="606447" y="758930"/>
        <a:ext cx="6818549" cy="611614"/>
      </dsp:txXfrm>
    </dsp:sp>
    <dsp:sp modelId="{1DE05F50-B72E-40D3-886C-E1A763212B29}">
      <dsp:nvSpPr>
        <dsp:cNvPr id="0" name=""/>
        <dsp:cNvSpPr/>
      </dsp:nvSpPr>
      <dsp:spPr>
        <a:xfrm>
          <a:off x="1174838" y="1479805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hade val="85000"/>
                <a:satMod val="130000"/>
              </a:schemeClr>
            </a:gs>
            <a:gs pos="34000">
              <a:schemeClr val="accent5">
                <a:hueOff val="-3379271"/>
                <a:satOff val="-8710"/>
                <a:lumOff val="-5883"/>
                <a:alphaOff val="0"/>
                <a:shade val="87000"/>
                <a:satMod val="125000"/>
              </a:schemeClr>
            </a:gs>
            <a:gs pos="70000">
              <a:schemeClr val="accent5">
                <a:hueOff val="-3379271"/>
                <a:satOff val="-8710"/>
                <a:lumOff val="-5883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2400" kern="1200" dirty="0"/>
            <a:t>銀行は大量の円を外国為替市場でドルに交換する</a:t>
          </a:r>
          <a:endParaRPr kumimoji="1" lang="ja-JP" altLang="en-US" sz="2400" kern="1200" dirty="0"/>
        </a:p>
      </dsp:txBody>
      <dsp:txXfrm>
        <a:off x="1193866" y="1498833"/>
        <a:ext cx="6818549" cy="611614"/>
      </dsp:txXfrm>
    </dsp:sp>
    <dsp:sp modelId="{07B61E2C-A1E7-4B38-99D5-726E06B86677}">
      <dsp:nvSpPr>
        <dsp:cNvPr id="0" name=""/>
        <dsp:cNvSpPr/>
      </dsp:nvSpPr>
      <dsp:spPr>
        <a:xfrm>
          <a:off x="1762257" y="2219707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5068907"/>
                <a:satOff val="-13064"/>
                <a:lumOff val="-8824"/>
                <a:alphaOff val="0"/>
                <a:shade val="85000"/>
                <a:satMod val="130000"/>
              </a:schemeClr>
            </a:gs>
            <a:gs pos="34000">
              <a:schemeClr val="accent5">
                <a:hueOff val="-5068907"/>
                <a:satOff val="-13064"/>
                <a:lumOff val="-8824"/>
                <a:alphaOff val="0"/>
                <a:shade val="87000"/>
                <a:satMod val="125000"/>
              </a:schemeClr>
            </a:gs>
            <a:gs pos="70000">
              <a:schemeClr val="accent5">
                <a:hueOff val="-5068907"/>
                <a:satOff val="-13064"/>
                <a:lumOff val="-8824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5068907"/>
                <a:satOff val="-13064"/>
                <a:lumOff val="-8824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2400" kern="1200" dirty="0"/>
            <a:t>ドルの人気が上がり円の人気が下がる</a:t>
          </a:r>
        </a:p>
      </dsp:txBody>
      <dsp:txXfrm>
        <a:off x="1781285" y="2238735"/>
        <a:ext cx="6818549" cy="611614"/>
      </dsp:txXfrm>
    </dsp:sp>
    <dsp:sp modelId="{A44DBE03-2DF4-4755-9588-DBBDBFC6C3E2}">
      <dsp:nvSpPr>
        <dsp:cNvPr id="0" name=""/>
        <dsp:cNvSpPr/>
      </dsp:nvSpPr>
      <dsp:spPr>
        <a:xfrm>
          <a:off x="2349677" y="2959610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hade val="85000"/>
                <a:satMod val="130000"/>
              </a:schemeClr>
            </a:gs>
            <a:gs pos="34000">
              <a:schemeClr val="accent5">
                <a:hueOff val="-6758543"/>
                <a:satOff val="-17419"/>
                <a:lumOff val="-11765"/>
                <a:alphaOff val="0"/>
                <a:shade val="87000"/>
                <a:satMod val="125000"/>
              </a:schemeClr>
            </a:gs>
            <a:gs pos="70000">
              <a:schemeClr val="accent5">
                <a:hueOff val="-6758543"/>
                <a:satOff val="-17419"/>
                <a:lumOff val="-11765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2400" kern="1200" dirty="0"/>
            <a:t>つまり</a:t>
          </a:r>
          <a:r>
            <a:rPr lang="en-US" altLang="ja-JP" sz="2400" kern="1200" dirty="0"/>
            <a:t>…</a:t>
          </a:r>
          <a:r>
            <a:rPr lang="ja-JP" altLang="en-US" sz="2400" kern="1200" dirty="0"/>
            <a:t>「円安ドル高」になる</a:t>
          </a:r>
        </a:p>
      </dsp:txBody>
      <dsp:txXfrm>
        <a:off x="2368705" y="2978638"/>
        <a:ext cx="6818549" cy="611614"/>
      </dsp:txXfrm>
    </dsp:sp>
    <dsp:sp modelId="{FDEA4448-7997-42A6-974F-46CCF6426B65}">
      <dsp:nvSpPr>
        <dsp:cNvPr id="0" name=""/>
        <dsp:cNvSpPr/>
      </dsp:nvSpPr>
      <dsp:spPr>
        <a:xfrm>
          <a:off x="7444024" y="474620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7539038" y="474620"/>
        <a:ext cx="232257" cy="317769"/>
      </dsp:txXfrm>
    </dsp:sp>
    <dsp:sp modelId="{286C5BFC-163B-44BD-B006-1AA9BCD2F9A3}">
      <dsp:nvSpPr>
        <dsp:cNvPr id="0" name=""/>
        <dsp:cNvSpPr/>
      </dsp:nvSpPr>
      <dsp:spPr>
        <a:xfrm>
          <a:off x="8031444" y="1214523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2246587"/>
            <a:satOff val="-7611"/>
            <a:lumOff val="-976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8126458" y="1214523"/>
        <a:ext cx="232257" cy="317769"/>
      </dsp:txXfrm>
    </dsp:sp>
    <dsp:sp modelId="{0AE884FC-2820-4E60-9B93-50696CFEF277}">
      <dsp:nvSpPr>
        <dsp:cNvPr id="0" name=""/>
        <dsp:cNvSpPr/>
      </dsp:nvSpPr>
      <dsp:spPr>
        <a:xfrm>
          <a:off x="8618863" y="1943597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4493175"/>
            <a:satOff val="-15221"/>
            <a:lumOff val="-1952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8713877" y="1943597"/>
        <a:ext cx="232257" cy="317769"/>
      </dsp:txXfrm>
    </dsp:sp>
    <dsp:sp modelId="{3A06C5B5-9844-444D-B7BF-835335414C30}">
      <dsp:nvSpPr>
        <dsp:cNvPr id="0" name=""/>
        <dsp:cNvSpPr/>
      </dsp:nvSpPr>
      <dsp:spPr>
        <a:xfrm>
          <a:off x="9206282" y="2690718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9301296" y="2690718"/>
        <a:ext cx="232257" cy="3177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95AA2-9A58-4C13-A4CD-31D87A138D08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58962-6D91-4113-A5B8-9364422D7C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3562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4520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976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7463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336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314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4934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32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7554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9639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253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903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902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7AF0D9-96C4-43A0-A973-03CB41764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0"/>
            <a:ext cx="10058400" cy="1555042"/>
          </a:xfrm>
        </p:spPr>
        <p:txBody>
          <a:bodyPr/>
          <a:lstStyle/>
          <a:p>
            <a:r>
              <a:rPr kumimoji="1" lang="ja-JP" altLang="en-US" dirty="0"/>
              <a:t>円高と円安</a:t>
            </a:r>
            <a:br>
              <a:rPr kumimoji="1" lang="en-US" altLang="ja-JP" dirty="0"/>
            </a:br>
            <a:r>
              <a:rPr kumimoji="1" lang="ja-JP" altLang="en-US" sz="2400" dirty="0"/>
              <a:t>日本にとってよいのは？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14D7019-31EC-47DE-842C-CED5742A6A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5808754"/>
            <a:ext cx="10058400" cy="377637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kumimoji="1" lang="ja-JP" altLang="en-US" dirty="0"/>
              <a:t>経済学部　佐藤ゼミ　鈴木美咲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E248470-5C3B-3FE3-14BC-BE5DC7D86483}"/>
              </a:ext>
            </a:extLst>
          </p:cNvPr>
          <p:cNvSpPr/>
          <p:nvPr/>
        </p:nvSpPr>
        <p:spPr>
          <a:xfrm>
            <a:off x="2647786" y="2967335"/>
            <a:ext cx="6896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知識ゼロからの経済学</a:t>
            </a:r>
          </a:p>
        </p:txBody>
      </p:sp>
    </p:spTree>
    <p:extLst>
      <p:ext uri="{BB962C8B-B14F-4D97-AF65-F5344CB8AC3E}">
        <p14:creationId xmlns:p14="http://schemas.microsoft.com/office/powerpoint/2010/main" val="1885756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873D71-975F-49FC-8387-D8A002DB8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円高、円安？？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B3F18A-C627-441E-A3B3-6418B3F60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sz="2400" dirty="0"/>
              <a:t>「円高」とは</a:t>
            </a:r>
            <a:endParaRPr kumimoji="1" lang="en-US" altLang="ja-JP" sz="24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円の価値がドルと比べ</a:t>
            </a:r>
            <a:r>
              <a:rPr lang="ja-JP" altLang="en-US" sz="2000" dirty="0"/>
              <a:t>て高くなっている状況のこと</a:t>
            </a:r>
            <a:endParaRPr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「円高ドル安」ともいう</a:t>
            </a:r>
            <a:endParaRPr kumimoji="1"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ja-JP" altLang="en-US" sz="2000" dirty="0"/>
              <a:t>例：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150</a:t>
            </a:r>
            <a:r>
              <a:rPr lang="ja-JP" altLang="en-US" sz="2000" dirty="0"/>
              <a:t>円→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110</a:t>
            </a:r>
            <a:r>
              <a:rPr lang="ja-JP" altLang="en-US" sz="2000" dirty="0"/>
              <a:t>円になること</a:t>
            </a:r>
            <a:endParaRPr lang="en-US" altLang="ja-JP" sz="2000" dirty="0"/>
          </a:p>
          <a:p>
            <a:pPr lvl="1">
              <a:buFont typeface="Wingdings" panose="05000000000000000000" pitchFamily="2" charset="2"/>
              <a:buChar char="u"/>
            </a:pPr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sz="2400" dirty="0"/>
              <a:t>「円安」とは</a:t>
            </a:r>
            <a:endParaRPr kumimoji="1" lang="en-US" altLang="ja-JP" sz="24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円の価値がドルと比べ</a:t>
            </a:r>
            <a:r>
              <a:rPr lang="ja-JP" altLang="en-US" sz="2000" dirty="0"/>
              <a:t>て低くなっている状況のこと</a:t>
            </a:r>
            <a:endParaRPr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「円安ドル高」ともいう</a:t>
            </a:r>
            <a:endParaRPr kumimoji="1"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ja-JP" altLang="en-US" sz="2000" dirty="0"/>
              <a:t>例：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110</a:t>
            </a:r>
            <a:r>
              <a:rPr lang="ja-JP" altLang="en-US" sz="2000" dirty="0"/>
              <a:t>円→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150</a:t>
            </a:r>
            <a:r>
              <a:rPr lang="ja-JP" altLang="en-US" sz="2000" dirty="0"/>
              <a:t>円になること</a:t>
            </a:r>
            <a:endParaRPr kumimoji="1" lang="ja-JP" altLang="en-US" sz="2000" dirty="0"/>
          </a:p>
        </p:txBody>
      </p:sp>
      <p:pic>
        <p:nvPicPr>
          <p:cNvPr id="5" name="図 4" descr="図形&#10;&#10;AI 生成コンテンツは誤りを含む可能性があります。">
            <a:extLst>
              <a:ext uri="{FF2B5EF4-FFF2-40B4-BE49-F238E27FC236}">
                <a16:creationId xmlns:a16="http://schemas.microsoft.com/office/drawing/2014/main" id="{3F94BA21-FDC0-180E-53AD-C6EAC6487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037" y="1861683"/>
            <a:ext cx="5544686" cy="351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706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9697AD-4F22-9C9F-1E51-4FED7287E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外国為替相場とは？</a:t>
            </a:r>
          </a:p>
        </p:txBody>
      </p:sp>
      <p:sp>
        <p:nvSpPr>
          <p:cNvPr id="3" name="矢印: 下 2">
            <a:extLst>
              <a:ext uri="{FF2B5EF4-FFF2-40B4-BE49-F238E27FC236}">
                <a16:creationId xmlns:a16="http://schemas.microsoft.com/office/drawing/2014/main" id="{6DBAEADE-31FD-C9C8-53C4-EFCF3C879B2A}"/>
              </a:ext>
            </a:extLst>
          </p:cNvPr>
          <p:cNvSpPr/>
          <p:nvPr/>
        </p:nvSpPr>
        <p:spPr>
          <a:xfrm>
            <a:off x="1721795" y="3180944"/>
            <a:ext cx="1536971" cy="1750979"/>
          </a:xfrm>
          <a:prstGeom prst="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E31543B-50B8-26CC-7A7C-D9DE9A66A0D7}"/>
              </a:ext>
            </a:extLst>
          </p:cNvPr>
          <p:cNvSpPr/>
          <p:nvPr/>
        </p:nvSpPr>
        <p:spPr>
          <a:xfrm rot="20471338">
            <a:off x="1391055" y="3939702"/>
            <a:ext cx="9630383" cy="408562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矢印: 下 5">
            <a:extLst>
              <a:ext uri="{FF2B5EF4-FFF2-40B4-BE49-F238E27FC236}">
                <a16:creationId xmlns:a16="http://schemas.microsoft.com/office/drawing/2014/main" id="{807543AE-991D-794B-8F03-946607708F01}"/>
              </a:ext>
            </a:extLst>
          </p:cNvPr>
          <p:cNvSpPr/>
          <p:nvPr/>
        </p:nvSpPr>
        <p:spPr>
          <a:xfrm flipV="1">
            <a:off x="9124545" y="3429000"/>
            <a:ext cx="1536971" cy="1750979"/>
          </a:xfrm>
          <a:prstGeom prst="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CB77D2C-FAEF-D017-86B4-C9C4687C5C03}"/>
              </a:ext>
            </a:extLst>
          </p:cNvPr>
          <p:cNvSpPr txBox="1"/>
          <p:nvPr/>
        </p:nvSpPr>
        <p:spPr>
          <a:xfrm>
            <a:off x="3451373" y="5330520"/>
            <a:ext cx="53502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>
                <a:solidFill>
                  <a:schemeClr val="accent4"/>
                </a:solidFill>
              </a:rPr>
              <a:t>円とドルの為替相場は、</a:t>
            </a:r>
            <a:endParaRPr kumimoji="1" lang="en-US" altLang="ja-JP" sz="2800" dirty="0">
              <a:solidFill>
                <a:schemeClr val="accent4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chemeClr val="accent4"/>
                </a:solidFill>
              </a:rPr>
              <a:t>上のバランスによって決まる！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301B529-9BF6-B895-B839-BC96C6D6ECB9}"/>
              </a:ext>
            </a:extLst>
          </p:cNvPr>
          <p:cNvSpPr txBox="1"/>
          <p:nvPr/>
        </p:nvSpPr>
        <p:spPr>
          <a:xfrm>
            <a:off x="1235412" y="1881146"/>
            <a:ext cx="5350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円をドルなどの外国のお金に交換する比率のこと</a:t>
            </a:r>
            <a:endParaRPr kumimoji="1" lang="en-US" altLang="ja-JP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8EB260C-0493-818E-97A7-7101DF3DE422}"/>
              </a:ext>
            </a:extLst>
          </p:cNvPr>
          <p:cNvSpPr txBox="1"/>
          <p:nvPr/>
        </p:nvSpPr>
        <p:spPr>
          <a:xfrm>
            <a:off x="2984448" y="3342474"/>
            <a:ext cx="2482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ドルを円に交換したい</a:t>
            </a:r>
            <a:br>
              <a:rPr kumimoji="1" lang="en-US" altLang="ja-JP" dirty="0"/>
            </a:br>
            <a:r>
              <a:rPr kumimoji="1" lang="ja-JP" altLang="en-US" dirty="0"/>
              <a:t>（円が欲しい人）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A60DC0F-9A4C-F0E9-26CE-A9C731E3C427}"/>
              </a:ext>
            </a:extLst>
          </p:cNvPr>
          <p:cNvSpPr txBox="1"/>
          <p:nvPr/>
        </p:nvSpPr>
        <p:spPr>
          <a:xfrm>
            <a:off x="7110918" y="4533648"/>
            <a:ext cx="2322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円を</a:t>
            </a:r>
            <a:r>
              <a:rPr kumimoji="1" lang="ja-JP" altLang="en-US" dirty="0"/>
              <a:t>ドル</a:t>
            </a:r>
            <a:r>
              <a:rPr kumimoji="1" lang="ja-JP" altLang="en-US"/>
              <a:t>に</a:t>
            </a:r>
            <a:r>
              <a:rPr kumimoji="1" lang="ja-JP" altLang="en-US" dirty="0"/>
              <a:t>交換したい</a:t>
            </a:r>
            <a:br>
              <a:rPr kumimoji="1" lang="en-US" altLang="ja-JP" dirty="0"/>
            </a:br>
            <a:r>
              <a:rPr kumimoji="1" lang="ja-JP" altLang="en-US" dirty="0"/>
              <a:t>（ドルが欲しい人）</a:t>
            </a:r>
          </a:p>
        </p:txBody>
      </p:sp>
    </p:spTree>
    <p:extLst>
      <p:ext uri="{BB962C8B-B14F-4D97-AF65-F5344CB8AC3E}">
        <p14:creationId xmlns:p14="http://schemas.microsoft.com/office/powerpoint/2010/main" val="1753320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FCCB58CC-92CE-EAB9-6C30-6661A8913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6152" y="1845734"/>
            <a:ext cx="4393174" cy="5012266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65873D71-975F-49FC-8387-D8A002DB8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経済活動を知る指標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B3F18A-C627-441E-A3B3-6418B3F60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国内総生産（</a:t>
            </a:r>
            <a:r>
              <a:rPr kumimoji="1" lang="en-US" altLang="ja-JP" sz="2400" dirty="0"/>
              <a:t>GDP</a:t>
            </a:r>
            <a:r>
              <a:rPr kumimoji="1" lang="ja-JP" altLang="en-US" sz="2400" dirty="0"/>
              <a:t>）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国内での経済活動や貿易で稼いだ利益の合計額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（海外との利息・配当の収支は含まない）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国民総所得（ＧＮＩ）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ＧＤＰに海外からの受取利益を加えた額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海外からの受取利益＝海外からの利息・配当収入－海外への利息・配当の支払</a:t>
            </a:r>
          </a:p>
        </p:txBody>
      </p:sp>
    </p:spTree>
    <p:extLst>
      <p:ext uri="{BB962C8B-B14F-4D97-AF65-F5344CB8AC3E}">
        <p14:creationId xmlns:p14="http://schemas.microsoft.com/office/powerpoint/2010/main" val="1821749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F737F9-7738-288A-3266-AF23ADD1E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なぜ円安になる？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A51DB5D-CBC1-61FF-5A4A-CCD85136860F}"/>
              </a:ext>
            </a:extLst>
          </p:cNvPr>
          <p:cNvSpPr txBox="1"/>
          <p:nvPr/>
        </p:nvSpPr>
        <p:spPr>
          <a:xfrm>
            <a:off x="1206230" y="2130357"/>
            <a:ext cx="47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日本の輸入が増えると円安になる</a:t>
            </a:r>
          </a:p>
        </p:txBody>
      </p:sp>
      <p:graphicFrame>
        <p:nvGraphicFramePr>
          <p:cNvPr id="6" name="図表 5">
            <a:extLst>
              <a:ext uri="{FF2B5EF4-FFF2-40B4-BE49-F238E27FC236}">
                <a16:creationId xmlns:a16="http://schemas.microsoft.com/office/drawing/2014/main" id="{7EEA060F-E773-9A7A-E442-5AB2A61A6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165084"/>
              </p:ext>
            </p:extLst>
          </p:nvPr>
        </p:nvGraphicFramePr>
        <p:xfrm>
          <a:off x="1097280" y="2499689"/>
          <a:ext cx="10215988" cy="3609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11626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C5A081-D0AE-0068-BEF3-47F2545DB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日本の年別貿易総額</a:t>
            </a:r>
          </a:p>
        </p:txBody>
      </p:sp>
      <p:graphicFrame>
        <p:nvGraphicFramePr>
          <p:cNvPr id="12" name="コンテンツ プレースホルダー 11">
            <a:extLst>
              <a:ext uri="{FF2B5EF4-FFF2-40B4-BE49-F238E27FC236}">
                <a16:creationId xmlns:a16="http://schemas.microsoft.com/office/drawing/2014/main" id="{BFFD16B1-6464-7D8C-571C-74073CDE98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9227929"/>
              </p:ext>
            </p:extLst>
          </p:nvPr>
        </p:nvGraphicFramePr>
        <p:xfrm>
          <a:off x="622570" y="2167276"/>
          <a:ext cx="10649525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4A4F288-578A-AA9E-5212-9D1CB57A8CCD}"/>
              </a:ext>
            </a:extLst>
          </p:cNvPr>
          <p:cNvSpPr txBox="1"/>
          <p:nvPr/>
        </p:nvSpPr>
        <p:spPr>
          <a:xfrm>
            <a:off x="7371304" y="1797944"/>
            <a:ext cx="390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2022</a:t>
            </a:r>
            <a:r>
              <a:rPr kumimoji="1" lang="ja-JP" altLang="en-US" dirty="0"/>
              <a:t>年には輸入が輸出を大きく上回る</a:t>
            </a:r>
          </a:p>
        </p:txBody>
      </p:sp>
    </p:spTree>
    <p:extLst>
      <p:ext uri="{BB962C8B-B14F-4D97-AF65-F5344CB8AC3E}">
        <p14:creationId xmlns:p14="http://schemas.microsoft.com/office/powerpoint/2010/main" val="3414761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462ADD8-551F-0288-3F8B-27B28702A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円高と円安どちらが有利？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7DFE6FA4-DFE6-81C1-BE8C-5B9CF78397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6609506"/>
              </p:ext>
            </p:extLst>
          </p:nvPr>
        </p:nvGraphicFramePr>
        <p:xfrm>
          <a:off x="1721166" y="2485893"/>
          <a:ext cx="874966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468">
                  <a:extLst>
                    <a:ext uri="{9D8B030D-6E8A-4147-A177-3AD203B41FA5}">
                      <a16:colId xmlns:a16="http://schemas.microsoft.com/office/drawing/2014/main" val="4082429664"/>
                    </a:ext>
                  </a:extLst>
                </a:gridCol>
                <a:gridCol w="2516400">
                  <a:extLst>
                    <a:ext uri="{9D8B030D-6E8A-4147-A177-3AD203B41FA5}">
                      <a16:colId xmlns:a16="http://schemas.microsoft.com/office/drawing/2014/main" val="3743342765"/>
                    </a:ext>
                  </a:extLst>
                </a:gridCol>
                <a:gridCol w="2516400">
                  <a:extLst>
                    <a:ext uri="{9D8B030D-6E8A-4147-A177-3AD203B41FA5}">
                      <a16:colId xmlns:a16="http://schemas.microsoft.com/office/drawing/2014/main" val="1451226282"/>
                    </a:ext>
                  </a:extLst>
                </a:gridCol>
                <a:gridCol w="2516400">
                  <a:extLst>
                    <a:ext uri="{9D8B030D-6E8A-4147-A177-3AD203B41FA5}">
                      <a16:colId xmlns:a16="http://schemas.microsoft.com/office/drawing/2014/main" val="3472464300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レート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kumimoji="1" lang="ja-JP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売上金額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665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円／ドル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ドル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29564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110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10,000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1,100,000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9281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150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10,000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1,500,000</a:t>
                      </a:r>
                      <a:endParaRPr kumimoji="1" lang="ja-JP" altLang="en-US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86058095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7FFA9ED-B8DA-7C38-50E7-955940FF4543}"/>
              </a:ext>
            </a:extLst>
          </p:cNvPr>
          <p:cNvSpPr txBox="1"/>
          <p:nvPr/>
        </p:nvSpPr>
        <p:spPr>
          <a:xfrm>
            <a:off x="1665333" y="1922026"/>
            <a:ext cx="7421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輸出の例（</a:t>
            </a:r>
            <a:r>
              <a:rPr kumimoji="1" lang="en-US" altLang="ja-JP" sz="2400" dirty="0"/>
              <a:t>1</a:t>
            </a:r>
            <a:r>
              <a:rPr kumimoji="1" lang="ja-JP" altLang="en-US" sz="2400" dirty="0"/>
              <a:t>台</a:t>
            </a:r>
            <a:r>
              <a:rPr kumimoji="1" lang="en-US" altLang="ja-JP" sz="2400" dirty="0"/>
              <a:t>10,000</a:t>
            </a:r>
            <a:r>
              <a:rPr kumimoji="1" lang="ja-JP" altLang="en-US" sz="2400" dirty="0"/>
              <a:t>ドルで自動車を販売したとすると）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8DC1AA6-991B-C19F-ED00-BFB43E42070D}"/>
              </a:ext>
            </a:extLst>
          </p:cNvPr>
          <p:cNvSpPr txBox="1"/>
          <p:nvPr/>
        </p:nvSpPr>
        <p:spPr>
          <a:xfrm>
            <a:off x="1856719" y="5441402"/>
            <a:ext cx="7421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40</a:t>
            </a:r>
            <a:r>
              <a:rPr kumimoji="1" lang="ja-JP" altLang="en-US" sz="24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万の差で円安が有利！</a:t>
            </a:r>
          </a:p>
        </p:txBody>
      </p:sp>
    </p:spTree>
    <p:extLst>
      <p:ext uri="{BB962C8B-B14F-4D97-AF65-F5344CB8AC3E}">
        <p14:creationId xmlns:p14="http://schemas.microsoft.com/office/powerpoint/2010/main" val="3367659392"/>
      </p:ext>
    </p:extLst>
  </p:cSld>
  <p:clrMapOvr>
    <a:masterClrMapping/>
  </p:clrMapOvr>
</p:sld>
</file>

<file path=ppt/theme/theme1.xml><?xml version="1.0" encoding="utf-8"?>
<a:theme xmlns:a="http://schemas.openxmlformats.org/drawingml/2006/main" name="レトロスペク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1460</TotalTime>
  <Words>372</Words>
  <Application>Microsoft Office PowerPoint</Application>
  <PresentationFormat>ワイド画面</PresentationFormat>
  <Paragraphs>53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2" baseType="lpstr">
      <vt:lpstr>游ゴシック</vt:lpstr>
      <vt:lpstr>Calibri</vt:lpstr>
      <vt:lpstr>Calibri Light</vt:lpstr>
      <vt:lpstr>Wingdings</vt:lpstr>
      <vt:lpstr>レトロスペクト</vt:lpstr>
      <vt:lpstr>円高と円安 日本にとってよいのは？</vt:lpstr>
      <vt:lpstr>円高、円安？？</vt:lpstr>
      <vt:lpstr>外国為替相場とは？</vt:lpstr>
      <vt:lpstr>経済活動を知る指標</vt:lpstr>
      <vt:lpstr>なぜ円安になる？</vt:lpstr>
      <vt:lpstr>日本の年別貿易総額</vt:lpstr>
      <vt:lpstr>円高と円安どちらが有利？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円高と円安 日本にとってよいのは？</dc:title>
  <dc:creator>実教出版編修部</dc:creator>
  <dcterms:created xsi:type="dcterms:W3CDTF">2022-02-12T23:58:06Z</dcterms:created>
  <dcterms:modified xsi:type="dcterms:W3CDTF">2026-02-25T04:17:55Z</dcterms:modified>
</cp:coreProperties>
</file>