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Lst>
  <p:notesMasterIdLst>
    <p:notesMasterId r:id="rId30"/>
  </p:notesMasterIdLst>
  <p:sldIdLst>
    <p:sldId id="261" r:id="rId3"/>
    <p:sldId id="306" r:id="rId4"/>
    <p:sldId id="281" r:id="rId5"/>
    <p:sldId id="303" r:id="rId6"/>
    <p:sldId id="308" r:id="rId7"/>
    <p:sldId id="309" r:id="rId8"/>
    <p:sldId id="310" r:id="rId9"/>
    <p:sldId id="311" r:id="rId10"/>
    <p:sldId id="312" r:id="rId11"/>
    <p:sldId id="314" r:id="rId12"/>
    <p:sldId id="315" r:id="rId13"/>
    <p:sldId id="316" r:id="rId14"/>
    <p:sldId id="317" r:id="rId15"/>
    <p:sldId id="318" r:id="rId16"/>
    <p:sldId id="320" r:id="rId17"/>
    <p:sldId id="321" r:id="rId18"/>
    <p:sldId id="322" r:id="rId19"/>
    <p:sldId id="323" r:id="rId20"/>
    <p:sldId id="324" r:id="rId21"/>
    <p:sldId id="325" r:id="rId22"/>
    <p:sldId id="326" r:id="rId23"/>
    <p:sldId id="327" r:id="rId24"/>
    <p:sldId id="328" r:id="rId25"/>
    <p:sldId id="329" r:id="rId26"/>
    <p:sldId id="330" r:id="rId27"/>
    <p:sldId id="331" r:id="rId28"/>
    <p:sldId id="332" r:id="rId29"/>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57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A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642" autoAdjust="0"/>
  </p:normalViewPr>
  <p:slideViewPr>
    <p:cSldViewPr snapToGrid="0">
      <p:cViewPr varScale="1">
        <p:scale>
          <a:sx n="70" d="100"/>
          <a:sy n="70" d="100"/>
        </p:scale>
        <p:origin x="702" y="54"/>
      </p:cViewPr>
      <p:guideLst>
        <p:guide orient="horz" pos="2160"/>
        <p:guide pos="574"/>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1" d="100"/>
          <a:sy n="71" d="100"/>
        </p:scale>
        <p:origin x="3029" y="6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EF263567-2AD2-4798-8E40-D91AAF0B5C30}" type="datetimeFigureOut">
              <a:rPr kumimoji="1" lang="ja-JP" altLang="en-US" smtClean="0"/>
              <a:t>2024/9/10</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5B5D8507-4488-47CC-8D2B-0FE519C07EBF}" type="slidenum">
              <a:rPr kumimoji="1" lang="ja-JP" altLang="en-US" smtClean="0"/>
              <a:t>‹#›</a:t>
            </a:fld>
            <a:endParaRPr kumimoji="1" lang="ja-JP" altLang="en-US"/>
          </a:p>
        </p:txBody>
      </p:sp>
    </p:spTree>
    <p:extLst>
      <p:ext uri="{BB962C8B-B14F-4D97-AF65-F5344CB8AC3E}">
        <p14:creationId xmlns:p14="http://schemas.microsoft.com/office/powerpoint/2010/main" val="258476183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スライド イメージ プレースホルダー 1"/>
          <p:cNvSpPr>
            <a:spLocks noGrp="1" noRot="1" noChangeAspect="1"/>
          </p:cNvSpPr>
          <p:nvPr>
            <p:ph type="sldImg"/>
          </p:nvPr>
        </p:nvSpPr>
        <p:spPr bwMode="auto">
          <a:xfrm>
            <a:off x="409575" y="1233488"/>
            <a:ext cx="5916613" cy="33289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5058"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dirty="0">
              <a:latin typeface="Calibri" charset="0"/>
              <a:ea typeface="ＭＳ Ｐゴシック" charset="0"/>
            </a:endParaRPr>
          </a:p>
        </p:txBody>
      </p:sp>
      <p:sp>
        <p:nvSpPr>
          <p:cNvPr id="45059"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Calibri" charset="0"/>
                <a:ea typeface="ＭＳ Ｐゴシック" charset="0"/>
                <a:cs typeface="ＭＳ Ｐゴシック" charset="0"/>
              </a:defRPr>
            </a:lvl1pPr>
            <a:lvl2pPr marL="742801" indent="-285693">
              <a:defRPr kumimoji="1" sz="2400">
                <a:solidFill>
                  <a:schemeClr val="tx1"/>
                </a:solidFill>
                <a:latin typeface="Calibri" charset="0"/>
                <a:ea typeface="ＭＳ Ｐゴシック" charset="0"/>
              </a:defRPr>
            </a:lvl2pPr>
            <a:lvl3pPr marL="1142771" indent="-228554">
              <a:defRPr kumimoji="1" sz="2400">
                <a:solidFill>
                  <a:schemeClr val="tx1"/>
                </a:solidFill>
                <a:latin typeface="Calibri" charset="0"/>
                <a:ea typeface="ＭＳ Ｐゴシック" charset="0"/>
              </a:defRPr>
            </a:lvl3pPr>
            <a:lvl4pPr marL="1599880" indent="-228554">
              <a:defRPr kumimoji="1" sz="2400">
                <a:solidFill>
                  <a:schemeClr val="tx1"/>
                </a:solidFill>
                <a:latin typeface="Calibri" charset="0"/>
                <a:ea typeface="ＭＳ Ｐゴシック" charset="0"/>
              </a:defRPr>
            </a:lvl4pPr>
            <a:lvl5pPr marL="2056989" indent="-228554">
              <a:defRPr kumimoji="1" sz="2400">
                <a:solidFill>
                  <a:schemeClr val="tx1"/>
                </a:solidFill>
                <a:latin typeface="Calibri" charset="0"/>
                <a:ea typeface="ＭＳ Ｐゴシック" charset="0"/>
              </a:defRPr>
            </a:lvl5pPr>
            <a:lvl6pPr marL="2514097" indent="-228554" fontAlgn="base">
              <a:spcBef>
                <a:spcPct val="0"/>
              </a:spcBef>
              <a:spcAft>
                <a:spcPct val="0"/>
              </a:spcAft>
              <a:defRPr kumimoji="1" sz="2400">
                <a:solidFill>
                  <a:schemeClr val="tx1"/>
                </a:solidFill>
                <a:latin typeface="Calibri" charset="0"/>
                <a:ea typeface="ＭＳ Ｐゴシック" charset="0"/>
              </a:defRPr>
            </a:lvl6pPr>
            <a:lvl7pPr marL="2971206" indent="-228554" fontAlgn="base">
              <a:spcBef>
                <a:spcPct val="0"/>
              </a:spcBef>
              <a:spcAft>
                <a:spcPct val="0"/>
              </a:spcAft>
              <a:defRPr kumimoji="1" sz="2400">
                <a:solidFill>
                  <a:schemeClr val="tx1"/>
                </a:solidFill>
                <a:latin typeface="Calibri" charset="0"/>
                <a:ea typeface="ＭＳ Ｐゴシック" charset="0"/>
              </a:defRPr>
            </a:lvl7pPr>
            <a:lvl8pPr marL="3428314" indent="-228554" fontAlgn="base">
              <a:spcBef>
                <a:spcPct val="0"/>
              </a:spcBef>
              <a:spcAft>
                <a:spcPct val="0"/>
              </a:spcAft>
              <a:defRPr kumimoji="1" sz="2400">
                <a:solidFill>
                  <a:schemeClr val="tx1"/>
                </a:solidFill>
                <a:latin typeface="Calibri" charset="0"/>
                <a:ea typeface="ＭＳ Ｐゴシック" charset="0"/>
              </a:defRPr>
            </a:lvl8pPr>
            <a:lvl9pPr marL="3885423" indent="-228554" fontAlgn="base">
              <a:spcBef>
                <a:spcPct val="0"/>
              </a:spcBef>
              <a:spcAft>
                <a:spcPct val="0"/>
              </a:spcAft>
              <a:defRPr kumimoji="1" sz="2400">
                <a:solidFill>
                  <a:schemeClr val="tx1"/>
                </a:solidFill>
                <a:latin typeface="Calibri" charset="0"/>
                <a:ea typeface="ＭＳ Ｐゴシック" charset="0"/>
              </a:defRPr>
            </a:lvl9pPr>
          </a:lstStyle>
          <a:p>
            <a:fld id="{2098844F-B466-6C46-9C02-18010B409EEB}" type="slidenum">
              <a:rPr lang="ja-JP" altLang="en-US" sz="1200">
                <a:solidFill>
                  <a:prstClr val="black"/>
                </a:solidFill>
              </a:rPr>
              <a:pPr/>
              <a:t>1</a:t>
            </a:fld>
            <a:endParaRPr lang="ja-JP" altLang="en-US" sz="1200">
              <a:solidFill>
                <a:prstClr val="black"/>
              </a:solidFill>
            </a:endParaRPr>
          </a:p>
        </p:txBody>
      </p:sp>
    </p:spTree>
    <p:extLst>
      <p:ext uri="{BB962C8B-B14F-4D97-AF65-F5344CB8AC3E}">
        <p14:creationId xmlns:p14="http://schemas.microsoft.com/office/powerpoint/2010/main" val="3834836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9151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3325292-0055-4984-B3D5-B32C596ECF11}" type="datetimeFigureOut">
              <a:rPr kumimoji="1" lang="ja-JP" altLang="en-US" smtClean="0"/>
              <a:t>2024/9/10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6ADCA32-43AF-45CD-BA9C-09B553DB420B}" type="slidenum">
              <a:rPr kumimoji="1" lang="ja-JP" altLang="en-US" smtClean="0"/>
              <a:t>‹#›</a:t>
            </a:fld>
            <a:endParaRPr kumimoji="1" lang="ja-JP" altLang="en-US"/>
          </a:p>
        </p:txBody>
      </p:sp>
    </p:spTree>
    <p:extLst>
      <p:ext uri="{BB962C8B-B14F-4D97-AF65-F5344CB8AC3E}">
        <p14:creationId xmlns:p14="http://schemas.microsoft.com/office/powerpoint/2010/main" val="38372883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3325292-0055-4984-B3D5-B32C596ECF11}" type="datetimeFigureOut">
              <a:rPr kumimoji="1" lang="ja-JP" altLang="en-US" smtClean="0"/>
              <a:t>2024/9/10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6ADCA32-43AF-45CD-BA9C-09B553DB420B}" type="slidenum">
              <a:rPr kumimoji="1" lang="ja-JP" altLang="en-US" smtClean="0"/>
              <a:t>‹#›</a:t>
            </a:fld>
            <a:endParaRPr kumimoji="1" lang="ja-JP" altLang="en-US"/>
          </a:p>
        </p:txBody>
      </p:sp>
    </p:spTree>
    <p:extLst>
      <p:ext uri="{BB962C8B-B14F-4D97-AF65-F5344CB8AC3E}">
        <p14:creationId xmlns:p14="http://schemas.microsoft.com/office/powerpoint/2010/main" val="24686061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3325292-0055-4984-B3D5-B32C596ECF11}" type="datetimeFigureOut">
              <a:rPr kumimoji="1" lang="ja-JP" altLang="en-US" smtClean="0"/>
              <a:t>2024/9/10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6ADCA32-43AF-45CD-BA9C-09B553DB420B}" type="slidenum">
              <a:rPr kumimoji="1" lang="ja-JP" altLang="en-US" smtClean="0"/>
              <a:t>‹#›</a:t>
            </a:fld>
            <a:endParaRPr kumimoji="1" lang="ja-JP" altLang="en-US"/>
          </a:p>
        </p:txBody>
      </p:sp>
    </p:spTree>
    <p:extLst>
      <p:ext uri="{BB962C8B-B14F-4D97-AF65-F5344CB8AC3E}">
        <p14:creationId xmlns:p14="http://schemas.microsoft.com/office/powerpoint/2010/main" val="331327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43325292-0055-4984-B3D5-B32C596ECF11}" type="datetimeFigureOut">
              <a:rPr kumimoji="1" lang="ja-JP" altLang="en-US" smtClean="0"/>
              <a:t>2024/9/10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6ADCA32-43AF-45CD-BA9C-09B553DB420B}" type="slidenum">
              <a:rPr kumimoji="1" lang="ja-JP" altLang="en-US" smtClean="0"/>
              <a:t>‹#›</a:t>
            </a:fld>
            <a:endParaRPr kumimoji="1" lang="ja-JP" altLang="en-US"/>
          </a:p>
        </p:txBody>
      </p:sp>
    </p:spTree>
    <p:extLst>
      <p:ext uri="{BB962C8B-B14F-4D97-AF65-F5344CB8AC3E}">
        <p14:creationId xmlns:p14="http://schemas.microsoft.com/office/powerpoint/2010/main" val="5215078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3325292-0055-4984-B3D5-B32C596ECF11}" type="datetimeFigureOut">
              <a:rPr kumimoji="1" lang="ja-JP" altLang="en-US" smtClean="0"/>
              <a:t>2024/9/10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6ADCA32-43AF-45CD-BA9C-09B553DB420B}" type="slidenum">
              <a:rPr kumimoji="1" lang="ja-JP" altLang="en-US" smtClean="0"/>
              <a:t>‹#›</a:t>
            </a:fld>
            <a:endParaRPr kumimoji="1" lang="ja-JP" altLang="en-US"/>
          </a:p>
        </p:txBody>
      </p:sp>
    </p:spTree>
    <p:extLst>
      <p:ext uri="{BB962C8B-B14F-4D97-AF65-F5344CB8AC3E}">
        <p14:creationId xmlns:p14="http://schemas.microsoft.com/office/powerpoint/2010/main" val="822129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43325292-0055-4984-B3D5-B32C596ECF11}" type="datetimeFigureOut">
              <a:rPr kumimoji="1" lang="ja-JP" altLang="en-US" smtClean="0"/>
              <a:t>2024/9/10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6ADCA32-43AF-45CD-BA9C-09B553DB420B}" type="slidenum">
              <a:rPr kumimoji="1" lang="ja-JP" altLang="en-US" smtClean="0"/>
              <a:t>‹#›</a:t>
            </a:fld>
            <a:endParaRPr kumimoji="1" lang="ja-JP" altLang="en-US"/>
          </a:p>
        </p:txBody>
      </p:sp>
    </p:spTree>
    <p:extLst>
      <p:ext uri="{BB962C8B-B14F-4D97-AF65-F5344CB8AC3E}">
        <p14:creationId xmlns:p14="http://schemas.microsoft.com/office/powerpoint/2010/main" val="25278764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43325292-0055-4984-B3D5-B32C596ECF11}" type="datetimeFigureOut">
              <a:rPr kumimoji="1" lang="ja-JP" altLang="en-US" smtClean="0"/>
              <a:t>2024/9/10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6ADCA32-43AF-45CD-BA9C-09B553DB420B}" type="slidenum">
              <a:rPr kumimoji="1" lang="ja-JP" altLang="en-US" smtClean="0"/>
              <a:t>‹#›</a:t>
            </a:fld>
            <a:endParaRPr kumimoji="1" lang="ja-JP" altLang="en-US"/>
          </a:p>
        </p:txBody>
      </p:sp>
    </p:spTree>
    <p:extLst>
      <p:ext uri="{BB962C8B-B14F-4D97-AF65-F5344CB8AC3E}">
        <p14:creationId xmlns:p14="http://schemas.microsoft.com/office/powerpoint/2010/main" val="4485741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43325292-0055-4984-B3D5-B32C596ECF11}" type="datetimeFigureOut">
              <a:rPr kumimoji="1" lang="ja-JP" altLang="en-US" smtClean="0"/>
              <a:t>2024/9/10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56ADCA32-43AF-45CD-BA9C-09B553DB420B}" type="slidenum">
              <a:rPr kumimoji="1" lang="ja-JP" altLang="en-US" smtClean="0"/>
              <a:t>‹#›</a:t>
            </a:fld>
            <a:endParaRPr kumimoji="1" lang="ja-JP" altLang="en-US"/>
          </a:p>
        </p:txBody>
      </p:sp>
    </p:spTree>
    <p:extLst>
      <p:ext uri="{BB962C8B-B14F-4D97-AF65-F5344CB8AC3E}">
        <p14:creationId xmlns:p14="http://schemas.microsoft.com/office/powerpoint/2010/main" val="38384156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43325292-0055-4984-B3D5-B32C596ECF11}" type="datetimeFigureOut">
              <a:rPr kumimoji="1" lang="ja-JP" altLang="en-US" smtClean="0"/>
              <a:t>2024/9/10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56ADCA32-43AF-45CD-BA9C-09B553DB420B}" type="slidenum">
              <a:rPr kumimoji="1" lang="ja-JP" altLang="en-US" smtClean="0"/>
              <a:t>‹#›</a:t>
            </a:fld>
            <a:endParaRPr kumimoji="1" lang="ja-JP" altLang="en-US"/>
          </a:p>
        </p:txBody>
      </p:sp>
    </p:spTree>
    <p:extLst>
      <p:ext uri="{BB962C8B-B14F-4D97-AF65-F5344CB8AC3E}">
        <p14:creationId xmlns:p14="http://schemas.microsoft.com/office/powerpoint/2010/main" val="31879771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325292-0055-4984-B3D5-B32C596ECF11}" type="datetimeFigureOut">
              <a:rPr kumimoji="1" lang="ja-JP" altLang="en-US" smtClean="0"/>
              <a:t>2024/9/10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56ADCA32-43AF-45CD-BA9C-09B553DB420B}" type="slidenum">
              <a:rPr kumimoji="1" lang="ja-JP" altLang="en-US" smtClean="0"/>
              <a:t>‹#›</a:t>
            </a:fld>
            <a:endParaRPr kumimoji="1" lang="ja-JP" altLang="en-US"/>
          </a:p>
        </p:txBody>
      </p:sp>
    </p:spTree>
    <p:extLst>
      <p:ext uri="{BB962C8B-B14F-4D97-AF65-F5344CB8AC3E}">
        <p14:creationId xmlns:p14="http://schemas.microsoft.com/office/powerpoint/2010/main" val="2145817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3325292-0055-4984-B3D5-B32C596ECF11}" type="datetimeFigureOut">
              <a:rPr kumimoji="1" lang="ja-JP" altLang="en-US" smtClean="0"/>
              <a:t>2024/9/10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6ADCA32-43AF-45CD-BA9C-09B553DB420B}" type="slidenum">
              <a:rPr kumimoji="1" lang="ja-JP" altLang="en-US" smtClean="0"/>
              <a:t>‹#›</a:t>
            </a:fld>
            <a:endParaRPr kumimoji="1" lang="ja-JP" altLang="en-US"/>
          </a:p>
        </p:txBody>
      </p:sp>
    </p:spTree>
    <p:extLst>
      <p:ext uri="{BB962C8B-B14F-4D97-AF65-F5344CB8AC3E}">
        <p14:creationId xmlns:p14="http://schemas.microsoft.com/office/powerpoint/2010/main" val="26628575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図 1"/>
          <p:cNvPicPr>
            <a:picLocks noChangeAspect="1"/>
          </p:cNvPicPr>
          <p:nvPr userDrawn="1"/>
        </p:nvPicPr>
        <p:blipFill>
          <a:blip r:embed="rId3" cstate="print"/>
          <a:stretch>
            <a:fillRect/>
          </a:stretch>
        </p:blipFill>
        <p:spPr>
          <a:xfrm>
            <a:off x="-43384" y="0"/>
            <a:ext cx="12192000" cy="6858000"/>
          </a:xfrm>
          <a:prstGeom prst="rect">
            <a:avLst/>
          </a:prstGeom>
        </p:spPr>
      </p:pic>
      <p:sp>
        <p:nvSpPr>
          <p:cNvPr id="12" name="テキスト ボックス 2"/>
          <p:cNvSpPr txBox="1">
            <a:spLocks noChangeArrowheads="1"/>
          </p:cNvSpPr>
          <p:nvPr userDrawn="1"/>
        </p:nvSpPr>
        <p:spPr bwMode="auto">
          <a:xfrm>
            <a:off x="2255573" y="166775"/>
            <a:ext cx="7488832" cy="507831"/>
          </a:xfrm>
          <a:prstGeom prst="rect">
            <a:avLst/>
          </a:prstGeom>
          <a:noFill/>
          <a:ln>
            <a:noFill/>
          </a:ln>
        </p:spPr>
        <p:txBody>
          <a:bodyPr wrap="square" anchor="ctr" anchorCtr="0">
            <a:spAutoFit/>
          </a:bodyPr>
          <a:lstStyle>
            <a:lvl1pPr eaLnBrk="0" hangingPunct="0">
              <a:defRPr kumimoji="1">
                <a:solidFill>
                  <a:schemeClr val="tx1"/>
                </a:solidFill>
                <a:latin typeface="Calibri" charset="0"/>
                <a:ea typeface="ＭＳ Ｐゴシック" charset="0"/>
                <a:cs typeface="ＭＳ Ｐゴシック" charset="0"/>
              </a:defRPr>
            </a:lvl1pPr>
            <a:lvl2pPr marL="742950" indent="-285750" eaLnBrk="0" hangingPunct="0">
              <a:defRPr kumimoji="1">
                <a:solidFill>
                  <a:schemeClr val="tx1"/>
                </a:solidFill>
                <a:latin typeface="Calibri" charset="0"/>
                <a:ea typeface="ＭＳ Ｐゴシック" charset="0"/>
              </a:defRPr>
            </a:lvl2pPr>
            <a:lvl3pPr marL="1143000" indent="-228600" eaLnBrk="0" hangingPunct="0">
              <a:defRPr kumimoji="1">
                <a:solidFill>
                  <a:schemeClr val="tx1"/>
                </a:solidFill>
                <a:latin typeface="Calibri" charset="0"/>
                <a:ea typeface="ＭＳ Ｐゴシック" charset="0"/>
              </a:defRPr>
            </a:lvl3pPr>
            <a:lvl4pPr marL="1600200" indent="-228600" eaLnBrk="0" hangingPunct="0">
              <a:defRPr kumimoji="1">
                <a:solidFill>
                  <a:schemeClr val="tx1"/>
                </a:solidFill>
                <a:latin typeface="Calibri" charset="0"/>
                <a:ea typeface="ＭＳ Ｐゴシック" charset="0"/>
              </a:defRPr>
            </a:lvl4pPr>
            <a:lvl5pPr marL="2057400" indent="-228600" eaLnBrk="0" hangingPunct="0">
              <a:defRPr kumimoji="1">
                <a:solidFill>
                  <a:schemeClr val="tx1"/>
                </a:solidFill>
                <a:latin typeface="Calibri" charset="0"/>
                <a:ea typeface="ＭＳ Ｐゴシック" charset="0"/>
              </a:defRPr>
            </a:lvl5pPr>
            <a:lvl6pPr marL="2514600" indent="-228600" eaLnBrk="0" fontAlgn="base" hangingPunct="0">
              <a:spcBef>
                <a:spcPct val="0"/>
              </a:spcBef>
              <a:spcAft>
                <a:spcPct val="0"/>
              </a:spcAft>
              <a:defRPr kumimoji="1">
                <a:solidFill>
                  <a:schemeClr val="tx1"/>
                </a:solidFill>
                <a:latin typeface="Calibri" charset="0"/>
                <a:ea typeface="ＭＳ Ｐゴシック" charset="0"/>
              </a:defRPr>
            </a:lvl6pPr>
            <a:lvl7pPr marL="2971800" indent="-228600" eaLnBrk="0" fontAlgn="base" hangingPunct="0">
              <a:spcBef>
                <a:spcPct val="0"/>
              </a:spcBef>
              <a:spcAft>
                <a:spcPct val="0"/>
              </a:spcAft>
              <a:defRPr kumimoji="1">
                <a:solidFill>
                  <a:schemeClr val="tx1"/>
                </a:solidFill>
                <a:latin typeface="Calibri" charset="0"/>
                <a:ea typeface="ＭＳ Ｐゴシック" charset="0"/>
              </a:defRPr>
            </a:lvl7pPr>
            <a:lvl8pPr marL="3429000" indent="-228600" eaLnBrk="0" fontAlgn="base" hangingPunct="0">
              <a:spcBef>
                <a:spcPct val="0"/>
              </a:spcBef>
              <a:spcAft>
                <a:spcPct val="0"/>
              </a:spcAft>
              <a:defRPr kumimoji="1">
                <a:solidFill>
                  <a:schemeClr val="tx1"/>
                </a:solidFill>
                <a:latin typeface="Calibri" charset="0"/>
                <a:ea typeface="ＭＳ Ｐゴシック" charset="0"/>
              </a:defRPr>
            </a:lvl8pPr>
            <a:lvl9pPr marL="3886200" indent="-228600" eaLnBrk="0" fontAlgn="base" hangingPunct="0">
              <a:spcBef>
                <a:spcPct val="0"/>
              </a:spcBef>
              <a:spcAft>
                <a:spcPct val="0"/>
              </a:spcAft>
              <a:defRPr kumimoji="1">
                <a:solidFill>
                  <a:schemeClr val="tx1"/>
                </a:solidFill>
                <a:latin typeface="Calibri" charset="0"/>
                <a:ea typeface="ＭＳ Ｐゴシック" charset="0"/>
              </a:defRPr>
            </a:lvl9pPr>
          </a:lstStyle>
          <a:p>
            <a:pPr eaLnBrk="1" fontAlgn="base" hangingPunct="1">
              <a:spcBef>
                <a:spcPct val="0"/>
              </a:spcBef>
              <a:spcAft>
                <a:spcPct val="0"/>
              </a:spcAft>
              <a:defRPr/>
            </a:pPr>
            <a:r>
              <a:rPr lang="ja-JP" altLang="en-US" sz="2700" dirty="0">
                <a:solidFill>
                  <a:srgbClr val="FFFFFF"/>
                </a:solidFill>
              </a:rPr>
              <a:t>事例研究ビジネス編新</a:t>
            </a:r>
          </a:p>
        </p:txBody>
      </p:sp>
      <p:sp>
        <p:nvSpPr>
          <p:cNvPr id="7" name="テキスト ボックス 6">
            <a:extLst>
              <a:ext uri="{FF2B5EF4-FFF2-40B4-BE49-F238E27FC236}">
                <a16:creationId xmlns:a16="http://schemas.microsoft.com/office/drawing/2014/main" id="{7DF92BCB-1F20-462D-9BF7-CC6AEE8AF115}"/>
              </a:ext>
            </a:extLst>
          </p:cNvPr>
          <p:cNvSpPr txBox="1"/>
          <p:nvPr userDrawn="1"/>
        </p:nvSpPr>
        <p:spPr>
          <a:xfrm>
            <a:off x="10270306" y="6554620"/>
            <a:ext cx="992579" cy="213585"/>
          </a:xfrm>
          <a:prstGeom prst="rect">
            <a:avLst/>
          </a:prstGeom>
          <a:noFill/>
        </p:spPr>
        <p:txBody>
          <a:bodyPr wrap="none" rtlCol="0">
            <a:spAutoFit/>
          </a:bodyPr>
          <a:lstStyle/>
          <a:p>
            <a:r>
              <a:rPr lang="ja-JP" altLang="en-US" sz="788" dirty="0">
                <a:solidFill>
                  <a:prstClr val="white">
                    <a:lumMod val="50000"/>
                  </a:prstClr>
                </a:solidFill>
              </a:rPr>
              <a:t>実教出版株式会社</a:t>
            </a:r>
          </a:p>
        </p:txBody>
      </p:sp>
    </p:spTree>
    <p:extLst>
      <p:ext uri="{BB962C8B-B14F-4D97-AF65-F5344CB8AC3E}">
        <p14:creationId xmlns:p14="http://schemas.microsoft.com/office/powerpoint/2010/main" val="3622044460"/>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342900" rtl="0" fontAlgn="base">
        <a:spcBef>
          <a:spcPct val="0"/>
        </a:spcBef>
        <a:spcAft>
          <a:spcPct val="0"/>
        </a:spcAft>
        <a:defRPr kumimoji="1" sz="3300" kern="1200">
          <a:solidFill>
            <a:schemeClr val="tx1"/>
          </a:solidFill>
          <a:latin typeface="+mj-lt"/>
          <a:ea typeface="+mj-ea"/>
          <a:cs typeface="ＭＳ Ｐゴシック" charset="0"/>
        </a:defRPr>
      </a:lvl1pPr>
      <a:lvl2pPr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2pPr>
      <a:lvl3pPr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3pPr>
      <a:lvl4pPr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4pPr>
      <a:lvl5pPr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5pPr>
      <a:lvl6pPr marL="342900"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6pPr>
      <a:lvl7pPr marL="685800"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7pPr>
      <a:lvl8pPr marL="1028700"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8pPr>
      <a:lvl9pPr marL="1371600"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9pPr>
    </p:titleStyle>
    <p:bodyStyle>
      <a:lvl1pPr marL="257175" indent="-257175" algn="l" defTabSz="342900" rtl="0" fontAlgn="base">
        <a:spcBef>
          <a:spcPct val="20000"/>
        </a:spcBef>
        <a:spcAft>
          <a:spcPct val="0"/>
        </a:spcAft>
        <a:buFont typeface="Arial" charset="0"/>
        <a:buChar char="•"/>
        <a:defRPr kumimoji="1" sz="2400" kern="1200">
          <a:solidFill>
            <a:schemeClr val="tx1"/>
          </a:solidFill>
          <a:latin typeface="+mn-lt"/>
          <a:ea typeface="+mn-ea"/>
          <a:cs typeface="ＭＳ Ｐゴシック" charset="0"/>
        </a:defRPr>
      </a:lvl1pPr>
      <a:lvl2pPr marL="557213" indent="-214313" algn="l" defTabSz="342900" rtl="0" fontAlgn="base">
        <a:spcBef>
          <a:spcPct val="20000"/>
        </a:spcBef>
        <a:spcAft>
          <a:spcPct val="0"/>
        </a:spcAft>
        <a:buFont typeface="Arial" charset="0"/>
        <a:buChar char="–"/>
        <a:defRPr kumimoji="1" sz="2100" kern="1200">
          <a:solidFill>
            <a:schemeClr val="tx1"/>
          </a:solidFill>
          <a:latin typeface="+mn-lt"/>
          <a:ea typeface="+mn-ea"/>
          <a:cs typeface="+mn-cs"/>
        </a:defRPr>
      </a:lvl2pPr>
      <a:lvl3pPr marL="857250" indent="-171450" algn="l" defTabSz="342900" rtl="0" fontAlgn="base">
        <a:spcBef>
          <a:spcPct val="20000"/>
        </a:spcBef>
        <a:spcAft>
          <a:spcPct val="0"/>
        </a:spcAft>
        <a:buFont typeface="Arial" charset="0"/>
        <a:buChar char="•"/>
        <a:defRPr kumimoji="1" sz="1800" kern="1200">
          <a:solidFill>
            <a:schemeClr val="tx1"/>
          </a:solidFill>
          <a:latin typeface="+mn-lt"/>
          <a:ea typeface="+mn-ea"/>
          <a:cs typeface="+mn-cs"/>
        </a:defRPr>
      </a:lvl3pPr>
      <a:lvl4pPr marL="1200150" indent="-171450" algn="l" defTabSz="342900" rtl="0" fontAlgn="base">
        <a:spcBef>
          <a:spcPct val="20000"/>
        </a:spcBef>
        <a:spcAft>
          <a:spcPct val="0"/>
        </a:spcAft>
        <a:buFont typeface="Arial" charset="0"/>
        <a:buChar char="–"/>
        <a:defRPr kumimoji="1" sz="1500" kern="1200">
          <a:solidFill>
            <a:schemeClr val="tx1"/>
          </a:solidFill>
          <a:latin typeface="+mn-lt"/>
          <a:ea typeface="+mn-ea"/>
          <a:cs typeface="+mn-cs"/>
        </a:defRPr>
      </a:lvl4pPr>
      <a:lvl5pPr marL="1543050" indent="-171450" algn="l" defTabSz="342900" rtl="0" fontAlgn="base">
        <a:spcBef>
          <a:spcPct val="20000"/>
        </a:spcBef>
        <a:spcAft>
          <a:spcPct val="0"/>
        </a:spcAft>
        <a:buFont typeface="Arial" charset="0"/>
        <a:buChar char="»"/>
        <a:defRPr kumimoji="1"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kumimoji="1"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kumimoji="1"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kumimoji="1"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kumimoji="1" sz="1500" kern="1200">
          <a:solidFill>
            <a:schemeClr val="tx1"/>
          </a:solidFill>
          <a:latin typeface="+mn-lt"/>
          <a:ea typeface="+mn-ea"/>
          <a:cs typeface="+mn-cs"/>
        </a:defRPr>
      </a:lvl9pPr>
    </p:bodyStyle>
    <p:otherStyle>
      <a:defPPr>
        <a:defRPr lang="ja-JP"/>
      </a:defPPr>
      <a:lvl1pPr marL="0" algn="l" defTabSz="342900" rtl="0" eaLnBrk="1" latinLnBrk="0" hangingPunct="1">
        <a:defRPr kumimoji="1" sz="1350" kern="1200">
          <a:solidFill>
            <a:schemeClr val="tx1"/>
          </a:solidFill>
          <a:latin typeface="+mn-lt"/>
          <a:ea typeface="+mn-ea"/>
          <a:cs typeface="+mn-cs"/>
        </a:defRPr>
      </a:lvl1pPr>
      <a:lvl2pPr marL="342900" algn="l" defTabSz="342900" rtl="0" eaLnBrk="1" latinLnBrk="0" hangingPunct="1">
        <a:defRPr kumimoji="1" sz="1350" kern="1200">
          <a:solidFill>
            <a:schemeClr val="tx1"/>
          </a:solidFill>
          <a:latin typeface="+mn-lt"/>
          <a:ea typeface="+mn-ea"/>
          <a:cs typeface="+mn-cs"/>
        </a:defRPr>
      </a:lvl2pPr>
      <a:lvl3pPr marL="685800" algn="l" defTabSz="342900" rtl="0" eaLnBrk="1" latinLnBrk="0" hangingPunct="1">
        <a:defRPr kumimoji="1" sz="1350" kern="1200">
          <a:solidFill>
            <a:schemeClr val="tx1"/>
          </a:solidFill>
          <a:latin typeface="+mn-lt"/>
          <a:ea typeface="+mn-ea"/>
          <a:cs typeface="+mn-cs"/>
        </a:defRPr>
      </a:lvl3pPr>
      <a:lvl4pPr marL="1028700" algn="l" defTabSz="342900" rtl="0" eaLnBrk="1" latinLnBrk="0" hangingPunct="1">
        <a:defRPr kumimoji="1" sz="1350" kern="1200">
          <a:solidFill>
            <a:schemeClr val="tx1"/>
          </a:solidFill>
          <a:latin typeface="+mn-lt"/>
          <a:ea typeface="+mn-ea"/>
          <a:cs typeface="+mn-cs"/>
        </a:defRPr>
      </a:lvl4pPr>
      <a:lvl5pPr marL="1371600" algn="l" defTabSz="342900" rtl="0" eaLnBrk="1" latinLnBrk="0" hangingPunct="1">
        <a:defRPr kumimoji="1" sz="1350" kern="1200">
          <a:solidFill>
            <a:schemeClr val="tx1"/>
          </a:solidFill>
          <a:latin typeface="+mn-lt"/>
          <a:ea typeface="+mn-ea"/>
          <a:cs typeface="+mn-cs"/>
        </a:defRPr>
      </a:lvl5pPr>
      <a:lvl6pPr marL="1714500" algn="l" defTabSz="342900" rtl="0" eaLnBrk="1" latinLnBrk="0" hangingPunct="1">
        <a:defRPr kumimoji="1" sz="1350" kern="1200">
          <a:solidFill>
            <a:schemeClr val="tx1"/>
          </a:solidFill>
          <a:latin typeface="+mn-lt"/>
          <a:ea typeface="+mn-ea"/>
          <a:cs typeface="+mn-cs"/>
        </a:defRPr>
      </a:lvl6pPr>
      <a:lvl7pPr marL="2057400" algn="l" defTabSz="342900" rtl="0" eaLnBrk="1" latinLnBrk="0" hangingPunct="1">
        <a:defRPr kumimoji="1" sz="1350" kern="1200">
          <a:solidFill>
            <a:schemeClr val="tx1"/>
          </a:solidFill>
          <a:latin typeface="+mn-lt"/>
          <a:ea typeface="+mn-ea"/>
          <a:cs typeface="+mn-cs"/>
        </a:defRPr>
      </a:lvl7pPr>
      <a:lvl8pPr marL="2400300" algn="l" defTabSz="342900" rtl="0" eaLnBrk="1" latinLnBrk="0" hangingPunct="1">
        <a:defRPr kumimoji="1" sz="1350" kern="1200">
          <a:solidFill>
            <a:schemeClr val="tx1"/>
          </a:solidFill>
          <a:latin typeface="+mn-lt"/>
          <a:ea typeface="+mn-ea"/>
          <a:cs typeface="+mn-cs"/>
        </a:defRPr>
      </a:lvl8pPr>
      <a:lvl9pPr marL="2743200" algn="l" defTabSz="342900" rtl="0" eaLnBrk="1" latinLnBrk="0" hangingPunct="1">
        <a:defRPr kumimoji="1"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9/10/2024</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3748276250"/>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7105C98-241E-223F-B123-B0706399C8BF}"/>
              </a:ext>
            </a:extLst>
          </p:cNvPr>
          <p:cNvSpPr txBox="1">
            <a:spLocks/>
          </p:cNvSpPr>
          <p:nvPr/>
        </p:nvSpPr>
        <p:spPr bwMode="auto">
          <a:xfrm>
            <a:off x="857903" y="2041522"/>
            <a:ext cx="4546609" cy="846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defTabSz="342900" rtl="0" fontAlgn="base">
              <a:spcBef>
                <a:spcPct val="0"/>
              </a:spcBef>
              <a:spcAft>
                <a:spcPct val="0"/>
              </a:spcAft>
              <a:defRPr kumimoji="1" sz="3300" kern="1200">
                <a:solidFill>
                  <a:schemeClr val="tx1"/>
                </a:solidFill>
                <a:latin typeface="+mj-lt"/>
                <a:ea typeface="+mj-ea"/>
                <a:cs typeface="ＭＳ Ｐゴシック" charset="0"/>
              </a:defRPr>
            </a:lvl1pPr>
            <a:lvl2pPr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2pPr>
            <a:lvl3pPr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3pPr>
            <a:lvl4pPr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4pPr>
            <a:lvl5pPr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5pPr>
            <a:lvl6pPr marL="342900"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6pPr>
            <a:lvl7pPr marL="685800"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7pPr>
            <a:lvl8pPr marL="1028700"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8pPr>
            <a:lvl9pPr marL="1371600"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9pPr>
          </a:lstStyle>
          <a:p>
            <a:pPr algn="l"/>
            <a:r>
              <a:rPr lang="ja-JP" altLang="en-US" sz="5200" kern="100" dirty="0">
                <a:effectLst/>
                <a:ea typeface="メイリオ" panose="020B0604030504040204" pitchFamily="50" charset="-128"/>
                <a:cs typeface="Times New Roman" panose="02020603050405020304" pitchFamily="18" charset="0"/>
              </a:rPr>
              <a:t>３</a:t>
            </a:r>
            <a:r>
              <a:rPr lang="ja-JP" altLang="ja-JP" sz="5200" kern="100" dirty="0">
                <a:effectLst/>
                <a:ea typeface="メイリオ" panose="020B0604030504040204" pitchFamily="50" charset="-128"/>
                <a:cs typeface="Times New Roman" panose="02020603050405020304" pitchFamily="18" charset="0"/>
              </a:rPr>
              <a:t>章</a:t>
            </a:r>
            <a:r>
              <a:rPr lang="ja-JP" altLang="en-US" sz="5200" kern="100" dirty="0">
                <a:effectLst/>
                <a:ea typeface="メイリオ" panose="020B0604030504040204" pitchFamily="50" charset="-128"/>
                <a:cs typeface="Times New Roman" panose="02020603050405020304" pitchFamily="18" charset="0"/>
              </a:rPr>
              <a:t>　事例１</a:t>
            </a:r>
            <a:endParaRPr lang="ja-JP" altLang="en-US" sz="5200" dirty="0">
              <a:ea typeface="メイリオ" panose="020B0604030504040204" pitchFamily="50" charset="-128"/>
            </a:endParaRPr>
          </a:p>
        </p:txBody>
      </p:sp>
      <p:sp>
        <p:nvSpPr>
          <p:cNvPr id="3" name="タイトル 1">
            <a:extLst>
              <a:ext uri="{FF2B5EF4-FFF2-40B4-BE49-F238E27FC236}">
                <a16:creationId xmlns:a16="http://schemas.microsoft.com/office/drawing/2014/main" id="{32972170-D461-2191-58FB-F248CC17AAF5}"/>
              </a:ext>
            </a:extLst>
          </p:cNvPr>
          <p:cNvSpPr txBox="1">
            <a:spLocks/>
          </p:cNvSpPr>
          <p:nvPr/>
        </p:nvSpPr>
        <p:spPr bwMode="auto">
          <a:xfrm>
            <a:off x="2363998" y="3301898"/>
            <a:ext cx="7464003" cy="159764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defTabSz="342900" rtl="0" fontAlgn="base">
              <a:spcBef>
                <a:spcPct val="0"/>
              </a:spcBef>
              <a:spcAft>
                <a:spcPct val="0"/>
              </a:spcAft>
              <a:defRPr kumimoji="1" sz="3300" kern="1200">
                <a:solidFill>
                  <a:schemeClr val="tx1"/>
                </a:solidFill>
                <a:latin typeface="+mj-lt"/>
                <a:ea typeface="+mj-ea"/>
                <a:cs typeface="ＭＳ Ｐゴシック" charset="0"/>
              </a:defRPr>
            </a:lvl1pPr>
            <a:lvl2pPr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2pPr>
            <a:lvl3pPr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3pPr>
            <a:lvl4pPr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4pPr>
            <a:lvl5pPr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5pPr>
            <a:lvl6pPr marL="342900"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6pPr>
            <a:lvl7pPr marL="685800"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7pPr>
            <a:lvl8pPr marL="1028700"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8pPr>
            <a:lvl9pPr marL="1371600" algn="ctr" defTabSz="342900" rtl="0" fontAlgn="base">
              <a:spcBef>
                <a:spcPct val="0"/>
              </a:spcBef>
              <a:spcAft>
                <a:spcPct val="0"/>
              </a:spcAft>
              <a:defRPr kumimoji="1" sz="3300">
                <a:solidFill>
                  <a:schemeClr val="tx1"/>
                </a:solidFill>
                <a:latin typeface="Calibri" charset="0"/>
                <a:ea typeface="ＭＳ Ｐゴシック" charset="0"/>
                <a:cs typeface="ＭＳ Ｐゴシック" charset="0"/>
              </a:defRPr>
            </a:lvl9pPr>
          </a:lstStyle>
          <a:p>
            <a:pPr algn="l"/>
            <a:r>
              <a:rPr lang="ja-JP" altLang="en-US" sz="5200" i="0" u="none" strike="noStrike" baseline="0" dirty="0">
                <a:latin typeface="YuGoPr6N-Bold"/>
              </a:rPr>
              <a:t>なぜ大谷シフトは禁止になったのか？</a:t>
            </a:r>
            <a:endParaRPr lang="ja-JP" altLang="en-US" sz="5200" dirty="0">
              <a:ea typeface="メイリオ" panose="020B0604030504040204" pitchFamily="50" charset="-128"/>
            </a:endParaRPr>
          </a:p>
        </p:txBody>
      </p:sp>
    </p:spTree>
    <p:extLst>
      <p:ext uri="{BB962C8B-B14F-4D97-AF65-F5344CB8AC3E}">
        <p14:creationId xmlns:p14="http://schemas.microsoft.com/office/powerpoint/2010/main" val="5849754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1285755"/>
            <a:ext cx="11130098" cy="5221942"/>
          </a:xfrm>
          <a:prstGeom prst="rect">
            <a:avLst/>
          </a:prstGeom>
          <a:noFill/>
        </p:spPr>
        <p:txBody>
          <a:bodyPr wrap="square" rtlCol="0">
            <a:spAutoFit/>
          </a:bodyPr>
          <a:lstStyle/>
          <a:p>
            <a:pPr algn="l"/>
            <a:r>
              <a:rPr lang="ja-JP" altLang="en-US" sz="5000" i="0" u="none" strike="noStrike" baseline="0" dirty="0">
                <a:solidFill>
                  <a:srgbClr val="000000"/>
                </a:solidFill>
              </a:rPr>
              <a:t>アメリカの </a:t>
            </a:r>
            <a:r>
              <a:rPr lang="en-US" altLang="ja-JP" sz="5000" i="0" u="none" strike="noStrike" baseline="0" dirty="0">
                <a:solidFill>
                  <a:srgbClr val="009AFF"/>
                </a:solidFill>
              </a:rPr>
              <a:t>MLB </a:t>
            </a:r>
            <a:r>
              <a:rPr lang="ja-JP" altLang="en-US" sz="5000" i="0" u="none" strike="noStrike" baseline="0" dirty="0">
                <a:solidFill>
                  <a:srgbClr val="000000"/>
                </a:solidFill>
              </a:rPr>
              <a:t>では，早くからデータが活用されてきた</a:t>
            </a:r>
          </a:p>
          <a:p>
            <a:pPr algn="l">
              <a:lnSpc>
                <a:spcPts val="4000"/>
              </a:lnSpc>
            </a:pPr>
            <a:endParaRPr lang="en-US" altLang="ja-JP" sz="5000" i="0" u="none" strike="noStrike" baseline="0" dirty="0">
              <a:solidFill>
                <a:srgbClr val="009AFF"/>
              </a:solidFill>
            </a:endParaRPr>
          </a:p>
          <a:p>
            <a:pPr algn="l"/>
            <a:r>
              <a:rPr lang="ja-JP" altLang="en-US" sz="5000" i="0" u="none" strike="noStrike" baseline="0" dirty="0">
                <a:solidFill>
                  <a:srgbClr val="009AFF"/>
                </a:solidFill>
              </a:rPr>
              <a:t>アスレチックス</a:t>
            </a:r>
            <a:r>
              <a:rPr lang="ja-JP" altLang="en-US" sz="5000" i="0" u="none" strike="noStrike" baseline="0" dirty="0">
                <a:solidFill>
                  <a:srgbClr val="000000"/>
                </a:solidFill>
              </a:rPr>
              <a:t>が採用した「セイバーメトリクス」は注目を集め，</a:t>
            </a:r>
            <a:r>
              <a:rPr lang="en-US" altLang="ja-JP" sz="5000" i="0" u="none" strike="noStrike" baseline="0" dirty="0">
                <a:solidFill>
                  <a:srgbClr val="000000"/>
                </a:solidFill>
              </a:rPr>
              <a:t>『</a:t>
            </a:r>
            <a:r>
              <a:rPr lang="ja-JP" altLang="en-US" sz="5000" i="0" u="none" strike="noStrike" baseline="0" dirty="0">
                <a:solidFill>
                  <a:srgbClr val="009AFF"/>
                </a:solidFill>
              </a:rPr>
              <a:t>マネーボール</a:t>
            </a:r>
            <a:r>
              <a:rPr lang="en-US" altLang="ja-JP" sz="5000" i="0" u="none" strike="noStrike" baseline="0" dirty="0">
                <a:solidFill>
                  <a:srgbClr val="000000"/>
                </a:solidFill>
              </a:rPr>
              <a:t>』</a:t>
            </a:r>
            <a:r>
              <a:rPr lang="ja-JP" altLang="en-US" sz="5000" i="0" u="none" strike="noStrike" baseline="0" dirty="0">
                <a:solidFill>
                  <a:srgbClr val="000000"/>
                </a:solidFill>
              </a:rPr>
              <a:t>として書籍・映画化もされている</a:t>
            </a:r>
            <a:endParaRPr lang="ja-JP" altLang="en-US" sz="5000" kern="100" dirty="0">
              <a:effectLst/>
              <a:ea typeface="メイリオ" panose="020B0604030504040204" pitchFamily="50" charset="-128"/>
              <a:cs typeface="Times New Roman" panose="02020603050405020304" pitchFamily="18" charset="0"/>
            </a:endParaRPr>
          </a:p>
        </p:txBody>
      </p:sp>
      <p:sp>
        <p:nvSpPr>
          <p:cNvPr id="9" name="テキスト ボックス 8">
            <a:extLst>
              <a:ext uri="{FF2B5EF4-FFF2-40B4-BE49-F238E27FC236}">
                <a16:creationId xmlns:a16="http://schemas.microsoft.com/office/drawing/2014/main" id="{BA82D15A-26D5-D98E-DA7F-01FAF2E763D7}"/>
              </a:ext>
            </a:extLst>
          </p:cNvPr>
          <p:cNvSpPr txBox="1"/>
          <p:nvPr/>
        </p:nvSpPr>
        <p:spPr>
          <a:xfrm>
            <a:off x="530950" y="287705"/>
            <a:ext cx="10783043" cy="861774"/>
          </a:xfrm>
          <a:prstGeom prst="rect">
            <a:avLst/>
          </a:prstGeom>
          <a:noFill/>
        </p:spPr>
        <p:txBody>
          <a:bodyPr wrap="square" rtlCol="0">
            <a:spAutoFit/>
          </a:bodyPr>
          <a:lstStyle/>
          <a:p>
            <a:r>
              <a:rPr lang="ja-JP" altLang="en-US" sz="5000" b="1" i="0" u="none" strike="noStrike" baseline="0" dirty="0"/>
              <a:t>２．大谷シフトが禁止された</a:t>
            </a:r>
            <a:r>
              <a:rPr lang="en-US" altLang="ja-JP" sz="5000" b="1" i="0" u="none" strike="noStrike" baseline="0" dirty="0"/>
              <a:t>MLB</a:t>
            </a:r>
            <a:r>
              <a:rPr lang="ja-JP" altLang="en-US" sz="5000" b="1" i="0" u="none" strike="noStrike" baseline="0" dirty="0"/>
              <a:t>➀</a:t>
            </a:r>
            <a:endParaRPr lang="en-US" altLang="ja-JP" sz="5000" b="1" dirty="0">
              <a:ea typeface="メイリオ" panose="020B0604030504040204" pitchFamily="50" charset="-128"/>
            </a:endParaRPr>
          </a:p>
        </p:txBody>
      </p:sp>
    </p:spTree>
    <p:extLst>
      <p:ext uri="{BB962C8B-B14F-4D97-AF65-F5344CB8AC3E}">
        <p14:creationId xmlns:p14="http://schemas.microsoft.com/office/powerpoint/2010/main" val="31757814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1285755"/>
            <a:ext cx="11130098" cy="5221942"/>
          </a:xfrm>
          <a:prstGeom prst="rect">
            <a:avLst/>
          </a:prstGeom>
          <a:noFill/>
        </p:spPr>
        <p:txBody>
          <a:bodyPr wrap="square" rtlCol="0">
            <a:spAutoFit/>
          </a:bodyPr>
          <a:lstStyle/>
          <a:p>
            <a:pPr algn="l"/>
            <a:r>
              <a:rPr lang="ja-JP" altLang="en-US" sz="5000" b="0" i="0" u="none" strike="noStrike" baseline="0" dirty="0"/>
              <a:t>データ分析が進展し，活用されると，たとえば守備力が高まり，得点が入りづらくなってしま</a:t>
            </a:r>
            <a:r>
              <a:rPr lang="ja-JP" altLang="en-US" sz="5000" dirty="0"/>
              <a:t>う</a:t>
            </a:r>
            <a:endParaRPr lang="en-US" altLang="ja-JP" sz="5000" b="0" i="0" u="none" strike="noStrike" baseline="0" dirty="0"/>
          </a:p>
          <a:p>
            <a:pPr algn="l">
              <a:lnSpc>
                <a:spcPts val="4000"/>
              </a:lnSpc>
            </a:pPr>
            <a:endParaRPr lang="en-US" altLang="ja-JP" sz="5000" b="0" i="0" u="none" strike="noStrike" baseline="0" dirty="0"/>
          </a:p>
          <a:p>
            <a:pPr algn="l"/>
            <a:r>
              <a:rPr lang="ja-JP" altLang="en-US" sz="5000" b="0" i="0" u="none" strike="noStrike" baseline="0" dirty="0"/>
              <a:t>得点が入ることはスポーツの魅力でもあるため，</a:t>
            </a:r>
            <a:r>
              <a:rPr lang="ja-JP" altLang="en-US" sz="5000" b="0" i="0" u="none" strike="noStrike" baseline="0" dirty="0">
                <a:solidFill>
                  <a:srgbClr val="FF0000"/>
                </a:solidFill>
              </a:rPr>
              <a:t>エンターテインメント性</a:t>
            </a:r>
            <a:r>
              <a:rPr lang="ja-JP" altLang="en-US" sz="5000" b="0" i="0" u="none" strike="noStrike" baseline="0" dirty="0"/>
              <a:t>が損なわれかねない</a:t>
            </a:r>
            <a:endParaRPr lang="ja-JP" altLang="en-US" sz="5000" kern="100" dirty="0">
              <a:effectLst/>
              <a:ea typeface="メイリオ" panose="020B0604030504040204" pitchFamily="50" charset="-128"/>
              <a:cs typeface="Times New Roman" panose="02020603050405020304" pitchFamily="18" charset="0"/>
            </a:endParaRPr>
          </a:p>
        </p:txBody>
      </p:sp>
      <p:sp>
        <p:nvSpPr>
          <p:cNvPr id="9" name="テキスト ボックス 8">
            <a:extLst>
              <a:ext uri="{FF2B5EF4-FFF2-40B4-BE49-F238E27FC236}">
                <a16:creationId xmlns:a16="http://schemas.microsoft.com/office/drawing/2014/main" id="{BA82D15A-26D5-D98E-DA7F-01FAF2E763D7}"/>
              </a:ext>
            </a:extLst>
          </p:cNvPr>
          <p:cNvSpPr txBox="1"/>
          <p:nvPr/>
        </p:nvSpPr>
        <p:spPr>
          <a:xfrm>
            <a:off x="530950" y="287705"/>
            <a:ext cx="10783043" cy="861774"/>
          </a:xfrm>
          <a:prstGeom prst="rect">
            <a:avLst/>
          </a:prstGeom>
          <a:noFill/>
        </p:spPr>
        <p:txBody>
          <a:bodyPr wrap="square" rtlCol="0">
            <a:spAutoFit/>
          </a:bodyPr>
          <a:lstStyle/>
          <a:p>
            <a:r>
              <a:rPr lang="ja-JP" altLang="en-US" sz="5000" b="1" i="0" u="none" strike="noStrike" baseline="0" dirty="0"/>
              <a:t>２．大谷シフトが禁止された</a:t>
            </a:r>
            <a:r>
              <a:rPr lang="en-US" altLang="ja-JP" sz="5000" b="1" i="0" u="none" strike="noStrike" baseline="0" dirty="0"/>
              <a:t>MLB</a:t>
            </a:r>
            <a:r>
              <a:rPr lang="ja-JP" altLang="en-US" sz="5000" b="1" i="0" u="none" strike="noStrike" baseline="0" dirty="0"/>
              <a:t>➁</a:t>
            </a:r>
            <a:endParaRPr lang="en-US" altLang="ja-JP" sz="5000" b="1" dirty="0">
              <a:ea typeface="メイリオ" panose="020B0604030504040204" pitchFamily="50" charset="-128"/>
            </a:endParaRPr>
          </a:p>
        </p:txBody>
      </p:sp>
      <p:sp>
        <p:nvSpPr>
          <p:cNvPr id="5" name="メモ 4">
            <a:extLst>
              <a:ext uri="{FF2B5EF4-FFF2-40B4-BE49-F238E27FC236}">
                <a16:creationId xmlns:a16="http://schemas.microsoft.com/office/drawing/2014/main" id="{81DEA5B5-C041-883B-4855-1F0681E8890D}"/>
              </a:ext>
            </a:extLst>
          </p:cNvPr>
          <p:cNvSpPr/>
          <p:nvPr/>
        </p:nvSpPr>
        <p:spPr>
          <a:xfrm flipH="1">
            <a:off x="3712191" y="4818417"/>
            <a:ext cx="7083190" cy="732391"/>
          </a:xfrm>
          <a:prstGeom prst="foldedCorner">
            <a:avLst/>
          </a:prstGeom>
        </p:spPr>
        <p:style>
          <a:lnRef idx="3">
            <a:schemeClr val="lt1"/>
          </a:lnRef>
          <a:fillRef idx="1">
            <a:schemeClr val="accent4"/>
          </a:fillRef>
          <a:effectRef idx="1">
            <a:schemeClr val="accent4"/>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lang="ja-JP" altLang="en-US"/>
          </a:p>
        </p:txBody>
      </p:sp>
    </p:spTree>
    <p:extLst>
      <p:ext uri="{BB962C8B-B14F-4D97-AF65-F5344CB8AC3E}">
        <p14:creationId xmlns:p14="http://schemas.microsoft.com/office/powerpoint/2010/main" val="3356713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1285755"/>
            <a:ext cx="11130098" cy="5478423"/>
          </a:xfrm>
          <a:prstGeom prst="rect">
            <a:avLst/>
          </a:prstGeom>
          <a:noFill/>
        </p:spPr>
        <p:txBody>
          <a:bodyPr wrap="square" rtlCol="0">
            <a:spAutoFit/>
          </a:bodyPr>
          <a:lstStyle/>
          <a:p>
            <a:r>
              <a:rPr lang="en-US" altLang="ja-JP" sz="5000" dirty="0"/>
              <a:t>2023</a:t>
            </a:r>
            <a:r>
              <a:rPr lang="ja-JP" altLang="en-US" sz="5000" dirty="0"/>
              <a:t>年から，打球が飛ぶ確率が高いライト方向（右方向）に内野の守備を極端に偏らせる</a:t>
            </a:r>
            <a:r>
              <a:rPr lang="ja-JP" altLang="en-US" sz="5000" dirty="0">
                <a:solidFill>
                  <a:srgbClr val="009AFF"/>
                </a:solidFill>
              </a:rPr>
              <a:t>大谷シフト</a:t>
            </a:r>
            <a:r>
              <a:rPr lang="ja-JP" altLang="en-US" sz="5000" dirty="0"/>
              <a:t>など，極端な守備シフトが禁止された</a:t>
            </a:r>
            <a:endParaRPr lang="en-US" altLang="ja-JP" sz="5000" dirty="0"/>
          </a:p>
          <a:p>
            <a:r>
              <a:rPr lang="ja-JP" altLang="en-US" sz="5000" dirty="0"/>
              <a:t>公式の発表では，試合時間の短縮が目的とされているが，低得点の試合を避ける意味合いもあると考えられる</a:t>
            </a:r>
            <a:endParaRPr lang="ja-JP" altLang="en-US" sz="5000" kern="100" dirty="0">
              <a:effectLst/>
              <a:ea typeface="メイリオ" panose="020B0604030504040204" pitchFamily="50" charset="-128"/>
              <a:cs typeface="Times New Roman" panose="02020603050405020304" pitchFamily="18" charset="0"/>
            </a:endParaRPr>
          </a:p>
        </p:txBody>
      </p:sp>
      <p:sp>
        <p:nvSpPr>
          <p:cNvPr id="9" name="テキスト ボックス 8">
            <a:extLst>
              <a:ext uri="{FF2B5EF4-FFF2-40B4-BE49-F238E27FC236}">
                <a16:creationId xmlns:a16="http://schemas.microsoft.com/office/drawing/2014/main" id="{BA82D15A-26D5-D98E-DA7F-01FAF2E763D7}"/>
              </a:ext>
            </a:extLst>
          </p:cNvPr>
          <p:cNvSpPr txBox="1"/>
          <p:nvPr/>
        </p:nvSpPr>
        <p:spPr>
          <a:xfrm>
            <a:off x="530950" y="287705"/>
            <a:ext cx="10783043" cy="861774"/>
          </a:xfrm>
          <a:prstGeom prst="rect">
            <a:avLst/>
          </a:prstGeom>
          <a:noFill/>
        </p:spPr>
        <p:txBody>
          <a:bodyPr wrap="square" rtlCol="0">
            <a:spAutoFit/>
          </a:bodyPr>
          <a:lstStyle/>
          <a:p>
            <a:r>
              <a:rPr lang="ja-JP" altLang="en-US" sz="5000" b="1" i="0" u="none" strike="noStrike" baseline="0" dirty="0"/>
              <a:t>２．大谷シフトが禁止された</a:t>
            </a:r>
            <a:r>
              <a:rPr lang="en-US" altLang="ja-JP" sz="5000" b="1" i="0" u="none" strike="noStrike" baseline="0" dirty="0"/>
              <a:t>MLB</a:t>
            </a:r>
            <a:r>
              <a:rPr lang="ja-JP" altLang="en-US" sz="5000" b="1" i="0" u="none" strike="noStrike" baseline="0" dirty="0"/>
              <a:t>③</a:t>
            </a:r>
            <a:endParaRPr lang="en-US" altLang="ja-JP" sz="5000" b="1" dirty="0">
              <a:ea typeface="メイリオ" panose="020B0604030504040204" pitchFamily="50" charset="-128"/>
            </a:endParaRPr>
          </a:p>
        </p:txBody>
      </p:sp>
    </p:spTree>
    <p:extLst>
      <p:ext uri="{BB962C8B-B14F-4D97-AF65-F5344CB8AC3E}">
        <p14:creationId xmlns:p14="http://schemas.microsoft.com/office/powerpoint/2010/main" val="25473494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BA82D15A-26D5-D98E-DA7F-01FAF2E763D7}"/>
              </a:ext>
            </a:extLst>
          </p:cNvPr>
          <p:cNvSpPr txBox="1"/>
          <p:nvPr/>
        </p:nvSpPr>
        <p:spPr>
          <a:xfrm>
            <a:off x="530950" y="287705"/>
            <a:ext cx="10783043" cy="861774"/>
          </a:xfrm>
          <a:prstGeom prst="rect">
            <a:avLst/>
          </a:prstGeom>
          <a:noFill/>
        </p:spPr>
        <p:txBody>
          <a:bodyPr wrap="square" rtlCol="0">
            <a:spAutoFit/>
          </a:bodyPr>
          <a:lstStyle/>
          <a:p>
            <a:r>
              <a:rPr lang="ja-JP" altLang="en-US" sz="5000" b="1" i="0" u="none" strike="noStrike" baseline="0" dirty="0"/>
              <a:t>２．大谷シフトが禁止された</a:t>
            </a:r>
            <a:r>
              <a:rPr lang="en-US" altLang="ja-JP" sz="5000" b="1" i="0" u="none" strike="noStrike" baseline="0" dirty="0"/>
              <a:t>MLB</a:t>
            </a:r>
            <a:r>
              <a:rPr lang="ja-JP" altLang="en-US" sz="5000" b="1" i="0" u="none" strike="noStrike" baseline="0" dirty="0"/>
              <a:t>④</a:t>
            </a:r>
            <a:endParaRPr lang="en-US" altLang="ja-JP" sz="5000" b="1" dirty="0">
              <a:ea typeface="メイリオ" panose="020B0604030504040204" pitchFamily="50" charset="-128"/>
            </a:endParaRPr>
          </a:p>
        </p:txBody>
      </p:sp>
      <p:pic>
        <p:nvPicPr>
          <p:cNvPr id="4" name="図 3" descr="ゲーム画面のスクリーンショット&#10;&#10;中程度の精度で自動的に生成された説明">
            <a:extLst>
              <a:ext uri="{FF2B5EF4-FFF2-40B4-BE49-F238E27FC236}">
                <a16:creationId xmlns:a16="http://schemas.microsoft.com/office/drawing/2014/main" id="{41003232-8977-140B-9148-CEB40D5C2A61}"/>
              </a:ext>
            </a:extLst>
          </p:cNvPr>
          <p:cNvPicPr>
            <a:picLocks noChangeAspect="1"/>
          </p:cNvPicPr>
          <p:nvPr/>
        </p:nvPicPr>
        <p:blipFill rotWithShape="1">
          <a:blip r:embed="rId2">
            <a:extLst>
              <a:ext uri="{28A0092B-C50C-407E-A947-70E740481C1C}">
                <a14:useLocalDpi xmlns:a14="http://schemas.microsoft.com/office/drawing/2010/main" val="0"/>
              </a:ext>
            </a:extLst>
          </a:blip>
          <a:srcRect t="8589" b="46114"/>
          <a:stretch/>
        </p:blipFill>
        <p:spPr>
          <a:xfrm>
            <a:off x="669209" y="2080126"/>
            <a:ext cx="4610191" cy="4490169"/>
          </a:xfrm>
          <a:prstGeom prst="rect">
            <a:avLst/>
          </a:prstGeom>
        </p:spPr>
      </p:pic>
      <p:pic>
        <p:nvPicPr>
          <p:cNvPr id="5" name="図 4" descr="ゲーム画面のスクリーンショット&#10;&#10;中程度の精度で自動的に生成された説明">
            <a:extLst>
              <a:ext uri="{FF2B5EF4-FFF2-40B4-BE49-F238E27FC236}">
                <a16:creationId xmlns:a16="http://schemas.microsoft.com/office/drawing/2014/main" id="{A7FAE8C0-BE46-28CF-A608-43ED49752D5A}"/>
              </a:ext>
            </a:extLst>
          </p:cNvPr>
          <p:cNvPicPr>
            <a:picLocks noChangeAspect="1"/>
          </p:cNvPicPr>
          <p:nvPr/>
        </p:nvPicPr>
        <p:blipFill rotWithShape="1">
          <a:blip r:embed="rId2">
            <a:extLst>
              <a:ext uri="{28A0092B-C50C-407E-A947-70E740481C1C}">
                <a14:useLocalDpi xmlns:a14="http://schemas.microsoft.com/office/drawing/2010/main" val="0"/>
              </a:ext>
            </a:extLst>
          </a:blip>
          <a:srcRect t="53884"/>
          <a:stretch/>
        </p:blipFill>
        <p:spPr>
          <a:xfrm>
            <a:off x="6389904" y="1983094"/>
            <a:ext cx="4610191" cy="4571349"/>
          </a:xfrm>
          <a:prstGeom prst="rect">
            <a:avLst/>
          </a:prstGeom>
        </p:spPr>
      </p:pic>
      <p:sp>
        <p:nvSpPr>
          <p:cNvPr id="8" name="テキスト ボックス 7">
            <a:extLst>
              <a:ext uri="{FF2B5EF4-FFF2-40B4-BE49-F238E27FC236}">
                <a16:creationId xmlns:a16="http://schemas.microsoft.com/office/drawing/2014/main" id="{38BF33BB-27EC-A521-2E3F-C33019E02ED6}"/>
              </a:ext>
            </a:extLst>
          </p:cNvPr>
          <p:cNvSpPr txBox="1"/>
          <p:nvPr/>
        </p:nvSpPr>
        <p:spPr>
          <a:xfrm>
            <a:off x="653776" y="1340863"/>
            <a:ext cx="10783043" cy="861774"/>
          </a:xfrm>
          <a:prstGeom prst="rect">
            <a:avLst/>
          </a:prstGeom>
          <a:noFill/>
        </p:spPr>
        <p:txBody>
          <a:bodyPr wrap="square" rtlCol="0">
            <a:spAutoFit/>
          </a:bodyPr>
          <a:lstStyle/>
          <a:p>
            <a:r>
              <a:rPr lang="ja-JP" altLang="en-US" sz="5000" dirty="0">
                <a:ea typeface="メイリオ" panose="020B0604030504040204" pitchFamily="50" charset="-128"/>
              </a:rPr>
              <a:t>通常の守備シフト　大谷シフト</a:t>
            </a:r>
            <a:endParaRPr lang="en-US" altLang="ja-JP" sz="5000" dirty="0">
              <a:ea typeface="メイリオ" panose="020B0604030504040204" pitchFamily="50" charset="-128"/>
            </a:endParaRPr>
          </a:p>
        </p:txBody>
      </p:sp>
    </p:spTree>
    <p:extLst>
      <p:ext uri="{BB962C8B-B14F-4D97-AF65-F5344CB8AC3E}">
        <p14:creationId xmlns:p14="http://schemas.microsoft.com/office/powerpoint/2010/main" val="9769750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1995441"/>
            <a:ext cx="11130098" cy="3939540"/>
          </a:xfrm>
          <a:prstGeom prst="rect">
            <a:avLst/>
          </a:prstGeom>
          <a:noFill/>
        </p:spPr>
        <p:txBody>
          <a:bodyPr wrap="square" rtlCol="0">
            <a:spAutoFit/>
          </a:bodyPr>
          <a:lstStyle/>
          <a:p>
            <a:pPr algn="l"/>
            <a:r>
              <a:rPr lang="ja-JP" altLang="en-US" sz="5000" b="0" i="0" u="none" strike="noStrike" baseline="0" dirty="0"/>
              <a:t>データを信じすぎてしまうことには問題もある</a:t>
            </a:r>
            <a:endParaRPr lang="en-US" altLang="ja-JP" sz="5000" b="0" i="0" u="none" strike="noStrike" baseline="0" dirty="0"/>
          </a:p>
          <a:p>
            <a:pPr algn="l"/>
            <a:endParaRPr lang="en-US" altLang="ja-JP" sz="5000" b="0" i="0" u="none" strike="noStrike" baseline="0" dirty="0"/>
          </a:p>
          <a:p>
            <a:pPr algn="l"/>
            <a:r>
              <a:rPr lang="ja-JP" altLang="en-US" sz="5000" b="0" i="0" u="none" strike="noStrike" baseline="0" dirty="0"/>
              <a:t>ここではデータの活用において気をつけるべきことを３つ指摘する</a:t>
            </a:r>
            <a:endParaRPr lang="ja-JP" altLang="en-US" sz="5000" kern="100" dirty="0">
              <a:effectLst/>
              <a:ea typeface="メイリオ" panose="020B0604030504040204" pitchFamily="50" charset="-128"/>
              <a:cs typeface="Times New Roman" panose="02020603050405020304" pitchFamily="18" charset="0"/>
            </a:endParaRPr>
          </a:p>
        </p:txBody>
      </p:sp>
      <p:sp>
        <p:nvSpPr>
          <p:cNvPr id="9" name="テキスト ボックス 8">
            <a:extLst>
              <a:ext uri="{FF2B5EF4-FFF2-40B4-BE49-F238E27FC236}">
                <a16:creationId xmlns:a16="http://schemas.microsoft.com/office/drawing/2014/main" id="{BA82D15A-26D5-D98E-DA7F-01FAF2E763D7}"/>
              </a:ext>
            </a:extLst>
          </p:cNvPr>
          <p:cNvSpPr txBox="1"/>
          <p:nvPr/>
        </p:nvSpPr>
        <p:spPr>
          <a:xfrm>
            <a:off x="530950" y="287705"/>
            <a:ext cx="10823987" cy="1631216"/>
          </a:xfrm>
          <a:prstGeom prst="rect">
            <a:avLst/>
          </a:prstGeom>
          <a:noFill/>
        </p:spPr>
        <p:txBody>
          <a:bodyPr wrap="square" rtlCol="0">
            <a:spAutoFit/>
          </a:bodyPr>
          <a:lstStyle/>
          <a:p>
            <a:r>
              <a:rPr lang="ja-JP" altLang="en-US" sz="5000" b="1" i="0" u="none" strike="noStrike" baseline="0" dirty="0"/>
              <a:t>３．</a:t>
            </a:r>
            <a:r>
              <a:rPr lang="ja-JP" altLang="en-US" sz="5000" b="1" i="0" u="none" strike="noStrike" baseline="0" dirty="0">
                <a:latin typeface="YuGoPr6N-Demi"/>
              </a:rPr>
              <a:t>データを信じすぎることの</a:t>
            </a:r>
            <a:endParaRPr lang="en-US" altLang="ja-JP" sz="5000" b="1" i="0" u="none" strike="noStrike" baseline="0" dirty="0">
              <a:latin typeface="YuGoPr6N-Demi"/>
            </a:endParaRPr>
          </a:p>
          <a:p>
            <a:pPr algn="r"/>
            <a:r>
              <a:rPr lang="ja-JP" altLang="en-US" sz="5000" b="1" dirty="0">
                <a:latin typeface="YuGoPr6N-Demi"/>
              </a:rPr>
              <a:t>　　</a:t>
            </a:r>
            <a:r>
              <a:rPr lang="ja-JP" altLang="en-US" sz="5000" b="1" i="0" u="none" strike="noStrike" baseline="0" dirty="0">
                <a:latin typeface="YuGoPr6N-Demi"/>
              </a:rPr>
              <a:t>落とし穴➀</a:t>
            </a:r>
            <a:endParaRPr lang="en-US" altLang="ja-JP" sz="5000" b="1" dirty="0">
              <a:ea typeface="メイリオ" panose="020B0604030504040204" pitchFamily="50" charset="-128"/>
            </a:endParaRPr>
          </a:p>
        </p:txBody>
      </p:sp>
    </p:spTree>
    <p:extLst>
      <p:ext uri="{BB962C8B-B14F-4D97-AF65-F5344CB8AC3E}">
        <p14:creationId xmlns:p14="http://schemas.microsoft.com/office/powerpoint/2010/main" val="35538442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1995441"/>
            <a:ext cx="11130098" cy="3170099"/>
          </a:xfrm>
          <a:prstGeom prst="rect">
            <a:avLst/>
          </a:prstGeom>
          <a:noFill/>
        </p:spPr>
        <p:txBody>
          <a:bodyPr wrap="square" rtlCol="0">
            <a:spAutoFit/>
          </a:bodyPr>
          <a:lstStyle/>
          <a:p>
            <a:pPr algn="l"/>
            <a:r>
              <a:rPr lang="ja-JP" altLang="en-US" sz="5000" dirty="0"/>
              <a:t>（１）</a:t>
            </a:r>
            <a:r>
              <a:rPr lang="ja-JP" altLang="en-US" sz="5000" b="0" i="0" u="none" strike="noStrike" baseline="0" dirty="0"/>
              <a:t>データは確率を示す数字</a:t>
            </a:r>
            <a:endParaRPr lang="en-US" altLang="ja-JP" sz="5000" b="0" i="0" u="none" strike="noStrike" baseline="0" dirty="0"/>
          </a:p>
          <a:p>
            <a:pPr algn="l"/>
            <a:r>
              <a:rPr lang="ja-JP" altLang="en-US" sz="5000" b="0" i="0" u="none" strike="noStrike" baseline="0" dirty="0"/>
              <a:t>「右にボールが飛ぶ確率が</a:t>
            </a:r>
            <a:r>
              <a:rPr lang="en-US" altLang="ja-JP" sz="5000" b="0" i="0" u="none" strike="noStrike" baseline="0" dirty="0"/>
              <a:t>80</a:t>
            </a:r>
            <a:r>
              <a:rPr lang="ja-JP" altLang="en-US" sz="5000" b="0" i="0" u="none" strike="noStrike" baseline="0" dirty="0"/>
              <a:t>％」と分析されても，真ん中や左に飛ぶ確率は</a:t>
            </a:r>
            <a:r>
              <a:rPr lang="en-US" altLang="ja-JP" sz="5000" b="0" i="0" u="none" strike="noStrike" baseline="0" dirty="0"/>
              <a:t>20</a:t>
            </a:r>
            <a:r>
              <a:rPr lang="ja-JP" altLang="en-US" sz="5000" b="0" i="0" u="none" strike="noStrike" baseline="0" dirty="0"/>
              <a:t>％ある</a:t>
            </a:r>
            <a:endParaRPr lang="ja-JP" altLang="en-US" sz="5000" kern="100" dirty="0">
              <a:effectLst/>
              <a:ea typeface="メイリオ" panose="020B0604030504040204" pitchFamily="50" charset="-128"/>
              <a:cs typeface="Times New Roman" panose="02020603050405020304" pitchFamily="18" charset="0"/>
            </a:endParaRPr>
          </a:p>
        </p:txBody>
      </p:sp>
      <p:sp>
        <p:nvSpPr>
          <p:cNvPr id="9" name="テキスト ボックス 8">
            <a:extLst>
              <a:ext uri="{FF2B5EF4-FFF2-40B4-BE49-F238E27FC236}">
                <a16:creationId xmlns:a16="http://schemas.microsoft.com/office/drawing/2014/main" id="{BA82D15A-26D5-D98E-DA7F-01FAF2E763D7}"/>
              </a:ext>
            </a:extLst>
          </p:cNvPr>
          <p:cNvSpPr txBox="1"/>
          <p:nvPr/>
        </p:nvSpPr>
        <p:spPr>
          <a:xfrm>
            <a:off x="530950" y="287705"/>
            <a:ext cx="10823987" cy="1631216"/>
          </a:xfrm>
          <a:prstGeom prst="rect">
            <a:avLst/>
          </a:prstGeom>
          <a:noFill/>
        </p:spPr>
        <p:txBody>
          <a:bodyPr wrap="square" rtlCol="0">
            <a:spAutoFit/>
          </a:bodyPr>
          <a:lstStyle/>
          <a:p>
            <a:r>
              <a:rPr lang="ja-JP" altLang="en-US" sz="5000" b="1" i="0" u="none" strike="noStrike" baseline="0" dirty="0"/>
              <a:t>３．</a:t>
            </a:r>
            <a:r>
              <a:rPr lang="ja-JP" altLang="en-US" sz="5000" b="1" i="0" u="none" strike="noStrike" baseline="0" dirty="0">
                <a:latin typeface="YuGoPr6N-Demi"/>
              </a:rPr>
              <a:t>データを信じすぎることの</a:t>
            </a:r>
            <a:endParaRPr lang="en-US" altLang="ja-JP" sz="5000" b="1" i="0" u="none" strike="noStrike" baseline="0" dirty="0">
              <a:latin typeface="YuGoPr6N-Demi"/>
            </a:endParaRPr>
          </a:p>
          <a:p>
            <a:pPr algn="r"/>
            <a:r>
              <a:rPr lang="ja-JP" altLang="en-US" sz="5000" b="1" dirty="0">
                <a:latin typeface="YuGoPr6N-Demi"/>
              </a:rPr>
              <a:t>　　</a:t>
            </a:r>
            <a:r>
              <a:rPr lang="ja-JP" altLang="en-US" sz="5000" b="1" i="0" u="none" strike="noStrike" baseline="0" dirty="0">
                <a:latin typeface="YuGoPr6N-Demi"/>
              </a:rPr>
              <a:t>落とし穴➁</a:t>
            </a:r>
            <a:endParaRPr lang="en-US" altLang="ja-JP" sz="5000" b="1" dirty="0">
              <a:ea typeface="メイリオ" panose="020B0604030504040204" pitchFamily="50" charset="-128"/>
            </a:endParaRPr>
          </a:p>
        </p:txBody>
      </p:sp>
    </p:spTree>
    <p:extLst>
      <p:ext uri="{BB962C8B-B14F-4D97-AF65-F5344CB8AC3E}">
        <p14:creationId xmlns:p14="http://schemas.microsoft.com/office/powerpoint/2010/main" val="27969425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1995441"/>
            <a:ext cx="11130098" cy="4708981"/>
          </a:xfrm>
          <a:prstGeom prst="rect">
            <a:avLst/>
          </a:prstGeom>
          <a:noFill/>
        </p:spPr>
        <p:txBody>
          <a:bodyPr wrap="square" rtlCol="0">
            <a:spAutoFit/>
          </a:bodyPr>
          <a:lstStyle/>
          <a:p>
            <a:pPr algn="l"/>
            <a:r>
              <a:rPr lang="ja-JP" altLang="en-US" sz="5000" b="0" i="0" u="none" strike="noStrike" baseline="0" dirty="0"/>
              <a:t>天気予報で降水確率が</a:t>
            </a:r>
            <a:r>
              <a:rPr lang="en-US" altLang="ja-JP" sz="5000" b="0" i="0" u="none" strike="noStrike" baseline="0" dirty="0"/>
              <a:t>20</a:t>
            </a:r>
            <a:r>
              <a:rPr lang="ja-JP" altLang="en-US" sz="5000" b="0" i="0" u="none" strike="noStrike" baseline="0" dirty="0"/>
              <a:t>％でも雨が降ることがあるように，確率が低いことでも起こることはある</a:t>
            </a:r>
            <a:endParaRPr lang="en-US" altLang="ja-JP" sz="5000" b="0" i="0" u="none" strike="noStrike" baseline="0" dirty="0"/>
          </a:p>
          <a:p>
            <a:pPr algn="l"/>
            <a:r>
              <a:rPr lang="ja-JP" altLang="en-US" sz="5000" b="0" i="0" u="none" strike="noStrike" baseline="0" dirty="0"/>
              <a:t>スポーツで自分と相手が同じデータや分析結果を持っていれば，相手の「裏をかく」こともできる</a:t>
            </a:r>
            <a:endParaRPr lang="ja-JP" altLang="en-US" sz="5000" kern="100" dirty="0">
              <a:effectLst/>
              <a:ea typeface="メイリオ" panose="020B0604030504040204" pitchFamily="50" charset="-128"/>
              <a:cs typeface="Times New Roman" panose="02020603050405020304" pitchFamily="18" charset="0"/>
            </a:endParaRPr>
          </a:p>
        </p:txBody>
      </p:sp>
      <p:sp>
        <p:nvSpPr>
          <p:cNvPr id="9" name="テキスト ボックス 8">
            <a:extLst>
              <a:ext uri="{FF2B5EF4-FFF2-40B4-BE49-F238E27FC236}">
                <a16:creationId xmlns:a16="http://schemas.microsoft.com/office/drawing/2014/main" id="{BA82D15A-26D5-D98E-DA7F-01FAF2E763D7}"/>
              </a:ext>
            </a:extLst>
          </p:cNvPr>
          <p:cNvSpPr txBox="1"/>
          <p:nvPr/>
        </p:nvSpPr>
        <p:spPr>
          <a:xfrm>
            <a:off x="530950" y="287705"/>
            <a:ext cx="10823987" cy="1631216"/>
          </a:xfrm>
          <a:prstGeom prst="rect">
            <a:avLst/>
          </a:prstGeom>
          <a:noFill/>
        </p:spPr>
        <p:txBody>
          <a:bodyPr wrap="square" rtlCol="0">
            <a:spAutoFit/>
          </a:bodyPr>
          <a:lstStyle/>
          <a:p>
            <a:r>
              <a:rPr lang="ja-JP" altLang="en-US" sz="5000" b="1" i="0" u="none" strike="noStrike" baseline="0" dirty="0"/>
              <a:t>３．</a:t>
            </a:r>
            <a:r>
              <a:rPr lang="ja-JP" altLang="en-US" sz="5000" b="1" i="0" u="none" strike="noStrike" baseline="0" dirty="0">
                <a:latin typeface="YuGoPr6N-Demi"/>
              </a:rPr>
              <a:t>データを信じすぎることの</a:t>
            </a:r>
            <a:endParaRPr lang="en-US" altLang="ja-JP" sz="5000" b="1" i="0" u="none" strike="noStrike" baseline="0" dirty="0">
              <a:latin typeface="YuGoPr6N-Demi"/>
            </a:endParaRPr>
          </a:p>
          <a:p>
            <a:pPr algn="r"/>
            <a:r>
              <a:rPr lang="ja-JP" altLang="en-US" sz="5000" b="1" dirty="0">
                <a:latin typeface="YuGoPr6N-Demi"/>
              </a:rPr>
              <a:t>　　</a:t>
            </a:r>
            <a:r>
              <a:rPr lang="ja-JP" altLang="en-US" sz="5000" b="1" i="0" u="none" strike="noStrike" baseline="0" dirty="0">
                <a:latin typeface="YuGoPr6N-Demi"/>
              </a:rPr>
              <a:t>落とし穴</a:t>
            </a:r>
            <a:r>
              <a:rPr lang="ja-JP" altLang="en-US" sz="5000" b="1" dirty="0">
                <a:latin typeface="YuGoPr6N-Demi"/>
              </a:rPr>
              <a:t>③</a:t>
            </a:r>
            <a:endParaRPr lang="en-US" altLang="ja-JP" sz="5000" b="1" dirty="0">
              <a:ea typeface="メイリオ" panose="020B0604030504040204" pitchFamily="50" charset="-128"/>
            </a:endParaRPr>
          </a:p>
        </p:txBody>
      </p:sp>
    </p:spTree>
    <p:extLst>
      <p:ext uri="{BB962C8B-B14F-4D97-AF65-F5344CB8AC3E}">
        <p14:creationId xmlns:p14="http://schemas.microsoft.com/office/powerpoint/2010/main" val="23231859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1995441"/>
            <a:ext cx="11130098" cy="3939540"/>
          </a:xfrm>
          <a:prstGeom prst="rect">
            <a:avLst/>
          </a:prstGeom>
          <a:noFill/>
        </p:spPr>
        <p:txBody>
          <a:bodyPr wrap="square" rtlCol="0">
            <a:spAutoFit/>
          </a:bodyPr>
          <a:lstStyle/>
          <a:p>
            <a:pPr algn="l"/>
            <a:r>
              <a:rPr lang="ja-JP" altLang="en-US" sz="5000" dirty="0"/>
              <a:t>（２）</a:t>
            </a:r>
            <a:r>
              <a:rPr lang="ja-JP" altLang="en-US" sz="5000" b="0" i="0" u="none" strike="noStrike" baseline="0" dirty="0"/>
              <a:t>データは新しいことの</a:t>
            </a:r>
            <a:endParaRPr lang="en-US" altLang="ja-JP" sz="5000" b="0" i="0" u="none" strike="noStrike" baseline="0" dirty="0"/>
          </a:p>
          <a:p>
            <a:r>
              <a:rPr lang="ja-JP" altLang="en-US" sz="5000" dirty="0"/>
              <a:t>　　　</a:t>
            </a:r>
            <a:r>
              <a:rPr lang="ja-JP" altLang="en-US" sz="5000" b="0" i="0" u="none" strike="noStrike" baseline="0" dirty="0"/>
              <a:t>予測が苦手</a:t>
            </a:r>
            <a:endParaRPr lang="en-US" altLang="ja-JP" sz="5000" b="0" i="0" u="none" strike="noStrike" baseline="0" dirty="0"/>
          </a:p>
          <a:p>
            <a:pPr algn="l"/>
            <a:r>
              <a:rPr lang="ja-JP" altLang="en-US" sz="5000" b="0" i="0" u="none" strike="noStrike" baseline="0" dirty="0"/>
              <a:t>収集・蓄積されたデータは過去のものであるため，データからは新しいことを予測しづらい側面がある</a:t>
            </a:r>
            <a:endParaRPr lang="ja-JP" altLang="en-US" sz="5000" kern="100" dirty="0">
              <a:effectLst/>
              <a:ea typeface="メイリオ" panose="020B0604030504040204" pitchFamily="50" charset="-128"/>
              <a:cs typeface="Times New Roman" panose="02020603050405020304" pitchFamily="18" charset="0"/>
            </a:endParaRPr>
          </a:p>
        </p:txBody>
      </p:sp>
      <p:sp>
        <p:nvSpPr>
          <p:cNvPr id="9" name="テキスト ボックス 8">
            <a:extLst>
              <a:ext uri="{FF2B5EF4-FFF2-40B4-BE49-F238E27FC236}">
                <a16:creationId xmlns:a16="http://schemas.microsoft.com/office/drawing/2014/main" id="{BA82D15A-26D5-D98E-DA7F-01FAF2E763D7}"/>
              </a:ext>
            </a:extLst>
          </p:cNvPr>
          <p:cNvSpPr txBox="1"/>
          <p:nvPr/>
        </p:nvSpPr>
        <p:spPr>
          <a:xfrm>
            <a:off x="530950" y="287705"/>
            <a:ext cx="10823987" cy="1631216"/>
          </a:xfrm>
          <a:prstGeom prst="rect">
            <a:avLst/>
          </a:prstGeom>
          <a:noFill/>
        </p:spPr>
        <p:txBody>
          <a:bodyPr wrap="square" rtlCol="0">
            <a:spAutoFit/>
          </a:bodyPr>
          <a:lstStyle/>
          <a:p>
            <a:r>
              <a:rPr lang="ja-JP" altLang="en-US" sz="5000" b="1" i="0" u="none" strike="noStrike" baseline="0" dirty="0"/>
              <a:t>３．</a:t>
            </a:r>
            <a:r>
              <a:rPr lang="ja-JP" altLang="en-US" sz="5000" b="1" i="0" u="none" strike="noStrike" baseline="0" dirty="0">
                <a:latin typeface="YuGoPr6N-Demi"/>
              </a:rPr>
              <a:t>データを信じすぎることの</a:t>
            </a:r>
            <a:endParaRPr lang="en-US" altLang="ja-JP" sz="5000" b="1" i="0" u="none" strike="noStrike" baseline="0" dirty="0">
              <a:latin typeface="YuGoPr6N-Demi"/>
            </a:endParaRPr>
          </a:p>
          <a:p>
            <a:pPr algn="r"/>
            <a:r>
              <a:rPr lang="ja-JP" altLang="en-US" sz="5000" b="1" dirty="0">
                <a:latin typeface="YuGoPr6N-Demi"/>
              </a:rPr>
              <a:t>　　</a:t>
            </a:r>
            <a:r>
              <a:rPr lang="ja-JP" altLang="en-US" sz="5000" b="1" i="0" u="none" strike="noStrike" baseline="0" dirty="0">
                <a:latin typeface="YuGoPr6N-Demi"/>
              </a:rPr>
              <a:t>落とし穴④</a:t>
            </a:r>
            <a:endParaRPr lang="en-US" altLang="ja-JP" sz="5000" b="1" dirty="0">
              <a:ea typeface="メイリオ" panose="020B0604030504040204" pitchFamily="50" charset="-128"/>
            </a:endParaRPr>
          </a:p>
        </p:txBody>
      </p:sp>
    </p:spTree>
    <p:extLst>
      <p:ext uri="{BB962C8B-B14F-4D97-AF65-F5344CB8AC3E}">
        <p14:creationId xmlns:p14="http://schemas.microsoft.com/office/powerpoint/2010/main" val="5759611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1995441"/>
            <a:ext cx="11130098" cy="3939540"/>
          </a:xfrm>
          <a:prstGeom prst="rect">
            <a:avLst/>
          </a:prstGeom>
          <a:noFill/>
        </p:spPr>
        <p:txBody>
          <a:bodyPr wrap="square" rtlCol="0">
            <a:spAutoFit/>
          </a:bodyPr>
          <a:lstStyle/>
          <a:p>
            <a:pPr algn="l"/>
            <a:r>
              <a:rPr lang="ja-JP" altLang="en-US" sz="5000" i="0" u="none" strike="noStrike" baseline="0" dirty="0">
                <a:solidFill>
                  <a:srgbClr val="000000"/>
                </a:solidFill>
              </a:rPr>
              <a:t>「マインドスポーツ」と言われる将</a:t>
            </a:r>
          </a:p>
          <a:p>
            <a:pPr algn="l"/>
            <a:r>
              <a:rPr lang="ja-JP" altLang="en-US" sz="5000" i="0" u="none" strike="noStrike" baseline="0" dirty="0">
                <a:solidFill>
                  <a:srgbClr val="000000"/>
                </a:solidFill>
              </a:rPr>
              <a:t>棋の</a:t>
            </a:r>
            <a:r>
              <a:rPr lang="ja-JP" altLang="en-US" sz="5000" i="0" u="none" strike="noStrike" baseline="0" dirty="0">
                <a:solidFill>
                  <a:srgbClr val="009AFF"/>
                </a:solidFill>
              </a:rPr>
              <a:t>藤井聡太</a:t>
            </a:r>
            <a:r>
              <a:rPr lang="ja-JP" altLang="en-US" sz="5000" i="0" u="none" strike="noStrike" baseline="0" dirty="0">
                <a:solidFill>
                  <a:srgbClr val="000000"/>
                </a:solidFill>
              </a:rPr>
              <a:t>棋士は，</a:t>
            </a:r>
            <a:r>
              <a:rPr lang="en-US" altLang="ja-JP" sz="5000" i="0" u="none" strike="noStrike" baseline="0" dirty="0">
                <a:solidFill>
                  <a:srgbClr val="000000"/>
                </a:solidFill>
              </a:rPr>
              <a:t>AI </a:t>
            </a:r>
            <a:r>
              <a:rPr lang="ja-JP" altLang="en-US" sz="5000" i="0" u="none" strike="noStrike" baseline="0" dirty="0">
                <a:solidFill>
                  <a:srgbClr val="000000"/>
                </a:solidFill>
              </a:rPr>
              <a:t>が予測しない指し方をして，それまでの戦況予測（勝利確率）をひっくり返すことも少なくない</a:t>
            </a:r>
            <a:endParaRPr lang="ja-JP" altLang="en-US" sz="5000" kern="100" dirty="0">
              <a:effectLst/>
              <a:ea typeface="メイリオ" panose="020B0604030504040204" pitchFamily="50" charset="-128"/>
              <a:cs typeface="Times New Roman" panose="02020603050405020304" pitchFamily="18" charset="0"/>
            </a:endParaRPr>
          </a:p>
        </p:txBody>
      </p:sp>
      <p:sp>
        <p:nvSpPr>
          <p:cNvPr id="9" name="テキスト ボックス 8">
            <a:extLst>
              <a:ext uri="{FF2B5EF4-FFF2-40B4-BE49-F238E27FC236}">
                <a16:creationId xmlns:a16="http://schemas.microsoft.com/office/drawing/2014/main" id="{BA82D15A-26D5-D98E-DA7F-01FAF2E763D7}"/>
              </a:ext>
            </a:extLst>
          </p:cNvPr>
          <p:cNvSpPr txBox="1"/>
          <p:nvPr/>
        </p:nvSpPr>
        <p:spPr>
          <a:xfrm>
            <a:off x="530950" y="287705"/>
            <a:ext cx="10823987" cy="1631216"/>
          </a:xfrm>
          <a:prstGeom prst="rect">
            <a:avLst/>
          </a:prstGeom>
          <a:noFill/>
        </p:spPr>
        <p:txBody>
          <a:bodyPr wrap="square" rtlCol="0">
            <a:spAutoFit/>
          </a:bodyPr>
          <a:lstStyle/>
          <a:p>
            <a:r>
              <a:rPr lang="ja-JP" altLang="en-US" sz="5000" b="1" i="0" u="none" strike="noStrike" baseline="0" dirty="0"/>
              <a:t>３．</a:t>
            </a:r>
            <a:r>
              <a:rPr lang="ja-JP" altLang="en-US" sz="5000" b="1" i="0" u="none" strike="noStrike" baseline="0" dirty="0">
                <a:latin typeface="YuGoPr6N-Demi"/>
              </a:rPr>
              <a:t>データを信じすぎることの</a:t>
            </a:r>
            <a:endParaRPr lang="en-US" altLang="ja-JP" sz="5000" b="1" i="0" u="none" strike="noStrike" baseline="0" dirty="0">
              <a:latin typeface="YuGoPr6N-Demi"/>
            </a:endParaRPr>
          </a:p>
          <a:p>
            <a:pPr algn="r"/>
            <a:r>
              <a:rPr lang="ja-JP" altLang="en-US" sz="5000" b="1" dirty="0">
                <a:latin typeface="YuGoPr6N-Demi"/>
              </a:rPr>
              <a:t>　　</a:t>
            </a:r>
            <a:r>
              <a:rPr lang="ja-JP" altLang="en-US" sz="5000" b="1" i="0" u="none" strike="noStrike" baseline="0" dirty="0">
                <a:latin typeface="YuGoPr6N-Demi"/>
              </a:rPr>
              <a:t>落とし穴⑤</a:t>
            </a:r>
            <a:endParaRPr lang="en-US" altLang="ja-JP" sz="5000" b="1" dirty="0">
              <a:ea typeface="メイリオ" panose="020B0604030504040204" pitchFamily="50" charset="-128"/>
            </a:endParaRPr>
          </a:p>
        </p:txBody>
      </p:sp>
    </p:spTree>
    <p:extLst>
      <p:ext uri="{BB962C8B-B14F-4D97-AF65-F5344CB8AC3E}">
        <p14:creationId xmlns:p14="http://schemas.microsoft.com/office/powerpoint/2010/main" val="5013889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1995441"/>
            <a:ext cx="11130098" cy="3170099"/>
          </a:xfrm>
          <a:prstGeom prst="rect">
            <a:avLst/>
          </a:prstGeom>
          <a:noFill/>
        </p:spPr>
        <p:txBody>
          <a:bodyPr wrap="square" rtlCol="0">
            <a:spAutoFit/>
          </a:bodyPr>
          <a:lstStyle/>
          <a:p>
            <a:pPr algn="l"/>
            <a:r>
              <a:rPr lang="ja-JP" altLang="en-US" sz="5000" dirty="0"/>
              <a:t>（３）</a:t>
            </a:r>
            <a:r>
              <a:rPr lang="ja-JP" altLang="en-US" sz="5000" b="0" i="0" u="none" strike="noStrike" baseline="0" dirty="0"/>
              <a:t>最終的に判断するのは人間</a:t>
            </a:r>
            <a:endParaRPr lang="en-US" altLang="ja-JP" sz="5000" b="0" i="0" u="none" strike="noStrike" baseline="0" dirty="0"/>
          </a:p>
          <a:p>
            <a:pPr algn="l"/>
            <a:r>
              <a:rPr lang="ja-JP" altLang="en-US" sz="5000" b="0" i="0" u="none" strike="noStrike" baseline="0" dirty="0"/>
              <a:t>どのデータを利用して，どのデータを利用しないのか，最終的に判断をするのは人間である</a:t>
            </a:r>
            <a:endParaRPr lang="ja-JP" altLang="en-US" sz="5000" kern="100" dirty="0">
              <a:effectLst/>
              <a:ea typeface="メイリオ" panose="020B0604030504040204" pitchFamily="50" charset="-128"/>
              <a:cs typeface="Times New Roman" panose="02020603050405020304" pitchFamily="18" charset="0"/>
            </a:endParaRPr>
          </a:p>
        </p:txBody>
      </p:sp>
      <p:sp>
        <p:nvSpPr>
          <p:cNvPr id="9" name="テキスト ボックス 8">
            <a:extLst>
              <a:ext uri="{FF2B5EF4-FFF2-40B4-BE49-F238E27FC236}">
                <a16:creationId xmlns:a16="http://schemas.microsoft.com/office/drawing/2014/main" id="{BA82D15A-26D5-D98E-DA7F-01FAF2E763D7}"/>
              </a:ext>
            </a:extLst>
          </p:cNvPr>
          <p:cNvSpPr txBox="1"/>
          <p:nvPr/>
        </p:nvSpPr>
        <p:spPr>
          <a:xfrm>
            <a:off x="530950" y="287705"/>
            <a:ext cx="10823987" cy="1631216"/>
          </a:xfrm>
          <a:prstGeom prst="rect">
            <a:avLst/>
          </a:prstGeom>
          <a:noFill/>
        </p:spPr>
        <p:txBody>
          <a:bodyPr wrap="square" rtlCol="0">
            <a:spAutoFit/>
          </a:bodyPr>
          <a:lstStyle/>
          <a:p>
            <a:r>
              <a:rPr lang="ja-JP" altLang="en-US" sz="5000" b="1" i="0" u="none" strike="noStrike" baseline="0" dirty="0"/>
              <a:t>３．</a:t>
            </a:r>
            <a:r>
              <a:rPr lang="ja-JP" altLang="en-US" sz="5000" b="1" i="0" u="none" strike="noStrike" baseline="0" dirty="0">
                <a:latin typeface="YuGoPr6N-Demi"/>
              </a:rPr>
              <a:t>データを信じすぎることの</a:t>
            </a:r>
            <a:endParaRPr lang="en-US" altLang="ja-JP" sz="5000" b="1" i="0" u="none" strike="noStrike" baseline="0" dirty="0">
              <a:latin typeface="YuGoPr6N-Demi"/>
            </a:endParaRPr>
          </a:p>
          <a:p>
            <a:pPr algn="r"/>
            <a:r>
              <a:rPr lang="ja-JP" altLang="en-US" sz="5000" b="1" dirty="0">
                <a:latin typeface="YuGoPr6N-Demi"/>
              </a:rPr>
              <a:t>　　</a:t>
            </a:r>
            <a:r>
              <a:rPr lang="ja-JP" altLang="en-US" sz="5000" b="1" i="0" u="none" strike="noStrike" baseline="0" dirty="0">
                <a:latin typeface="YuGoPr6N-Demi"/>
              </a:rPr>
              <a:t>落とし穴⑥</a:t>
            </a:r>
            <a:endParaRPr lang="en-US" altLang="ja-JP" sz="5000" b="1" dirty="0">
              <a:ea typeface="メイリオ" panose="020B0604030504040204" pitchFamily="50" charset="-128"/>
            </a:endParaRPr>
          </a:p>
        </p:txBody>
      </p:sp>
    </p:spTree>
    <p:extLst>
      <p:ext uri="{BB962C8B-B14F-4D97-AF65-F5344CB8AC3E}">
        <p14:creationId xmlns:p14="http://schemas.microsoft.com/office/powerpoint/2010/main" val="8966229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ダイアグラム&#10;&#10;自動的に生成された説明">
            <a:extLst>
              <a:ext uri="{FF2B5EF4-FFF2-40B4-BE49-F238E27FC236}">
                <a16:creationId xmlns:a16="http://schemas.microsoft.com/office/drawing/2014/main" id="{F815DD98-C9CD-9369-C8C8-D3751064B0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2209" y="392806"/>
            <a:ext cx="9580286" cy="6072387"/>
          </a:xfrm>
          <a:prstGeom prst="rect">
            <a:avLst/>
          </a:prstGeom>
        </p:spPr>
      </p:pic>
    </p:spTree>
    <p:extLst>
      <p:ext uri="{BB962C8B-B14F-4D97-AF65-F5344CB8AC3E}">
        <p14:creationId xmlns:p14="http://schemas.microsoft.com/office/powerpoint/2010/main" val="27993908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1995441"/>
            <a:ext cx="11130098" cy="4708981"/>
          </a:xfrm>
          <a:prstGeom prst="rect">
            <a:avLst/>
          </a:prstGeom>
          <a:noFill/>
        </p:spPr>
        <p:txBody>
          <a:bodyPr wrap="square" rtlCol="0">
            <a:spAutoFit/>
          </a:bodyPr>
          <a:lstStyle/>
          <a:p>
            <a:pPr algn="l"/>
            <a:r>
              <a:rPr lang="ja-JP" altLang="en-US" sz="5000" b="0" i="0" u="none" strike="noStrike" baseline="0" dirty="0">
                <a:latin typeface="UDReiminPr6N-Light"/>
              </a:rPr>
              <a:t>データで負けると予測されても，諦めないだろう</a:t>
            </a:r>
            <a:endParaRPr lang="en-US" altLang="ja-JP" sz="5000" b="0" i="0" u="none" strike="noStrike" baseline="0" dirty="0">
              <a:latin typeface="UDReiminPr6N-Light"/>
            </a:endParaRPr>
          </a:p>
          <a:p>
            <a:pPr algn="l"/>
            <a:r>
              <a:rPr lang="ja-JP" altLang="en-US" sz="5000" b="0" i="0" u="none" strike="noStrike" baseline="0" dirty="0">
                <a:latin typeface="UDReiminPr6N-Light"/>
              </a:rPr>
              <a:t>勝つ確率が低くても，自分たちの力を信じ，最後まで諦めずにプレーを続けると，データの確率をひっくり返すこともできるかもしれない</a:t>
            </a:r>
            <a:endParaRPr lang="ja-JP" altLang="en-US" sz="5000" kern="100" dirty="0">
              <a:effectLst/>
              <a:ea typeface="メイリオ" panose="020B0604030504040204" pitchFamily="50" charset="-128"/>
              <a:cs typeface="Times New Roman" panose="02020603050405020304" pitchFamily="18" charset="0"/>
            </a:endParaRPr>
          </a:p>
        </p:txBody>
      </p:sp>
      <p:sp>
        <p:nvSpPr>
          <p:cNvPr id="9" name="テキスト ボックス 8">
            <a:extLst>
              <a:ext uri="{FF2B5EF4-FFF2-40B4-BE49-F238E27FC236}">
                <a16:creationId xmlns:a16="http://schemas.microsoft.com/office/drawing/2014/main" id="{BA82D15A-26D5-D98E-DA7F-01FAF2E763D7}"/>
              </a:ext>
            </a:extLst>
          </p:cNvPr>
          <p:cNvSpPr txBox="1"/>
          <p:nvPr/>
        </p:nvSpPr>
        <p:spPr>
          <a:xfrm>
            <a:off x="530950" y="287705"/>
            <a:ext cx="10823987" cy="1631216"/>
          </a:xfrm>
          <a:prstGeom prst="rect">
            <a:avLst/>
          </a:prstGeom>
          <a:noFill/>
        </p:spPr>
        <p:txBody>
          <a:bodyPr wrap="square" rtlCol="0">
            <a:spAutoFit/>
          </a:bodyPr>
          <a:lstStyle/>
          <a:p>
            <a:r>
              <a:rPr lang="ja-JP" altLang="en-US" sz="5000" b="1" i="0" u="none" strike="noStrike" baseline="0" dirty="0"/>
              <a:t>３．</a:t>
            </a:r>
            <a:r>
              <a:rPr lang="ja-JP" altLang="en-US" sz="5000" b="1" i="0" u="none" strike="noStrike" baseline="0" dirty="0">
                <a:latin typeface="YuGoPr6N-Demi"/>
              </a:rPr>
              <a:t>データを信じすぎることの</a:t>
            </a:r>
            <a:endParaRPr lang="en-US" altLang="ja-JP" sz="5000" b="1" i="0" u="none" strike="noStrike" baseline="0" dirty="0">
              <a:latin typeface="YuGoPr6N-Demi"/>
            </a:endParaRPr>
          </a:p>
          <a:p>
            <a:pPr algn="r"/>
            <a:r>
              <a:rPr lang="ja-JP" altLang="en-US" sz="5000" b="1" dirty="0">
                <a:latin typeface="YuGoPr6N-Demi"/>
              </a:rPr>
              <a:t>　　</a:t>
            </a:r>
            <a:r>
              <a:rPr lang="ja-JP" altLang="en-US" sz="5000" b="1" i="0" u="none" strike="noStrike" baseline="0" dirty="0">
                <a:latin typeface="YuGoPr6N-Demi"/>
              </a:rPr>
              <a:t>落とし穴⑦</a:t>
            </a:r>
            <a:endParaRPr lang="en-US" altLang="ja-JP" sz="5000" b="1" dirty="0">
              <a:ea typeface="メイリオ" panose="020B0604030504040204" pitchFamily="50" charset="-128"/>
            </a:endParaRPr>
          </a:p>
        </p:txBody>
      </p:sp>
    </p:spTree>
    <p:extLst>
      <p:ext uri="{BB962C8B-B14F-4D97-AF65-F5344CB8AC3E}">
        <p14:creationId xmlns:p14="http://schemas.microsoft.com/office/powerpoint/2010/main" val="29173617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617011"/>
            <a:ext cx="11130098" cy="3170099"/>
          </a:xfrm>
          <a:prstGeom prst="rect">
            <a:avLst/>
          </a:prstGeom>
          <a:noFill/>
        </p:spPr>
        <p:txBody>
          <a:bodyPr wrap="square" rtlCol="0">
            <a:spAutoFit/>
          </a:bodyPr>
          <a:lstStyle/>
          <a:p>
            <a:pPr algn="l"/>
            <a:r>
              <a:rPr lang="en-US" altLang="ja-JP" sz="5000" dirty="0"/>
              <a:t>Work</a:t>
            </a:r>
            <a:r>
              <a:rPr lang="ja-JP" altLang="en-US" sz="5000" dirty="0"/>
              <a:t>①</a:t>
            </a:r>
            <a:endParaRPr lang="en-US" altLang="ja-JP" sz="5000" dirty="0"/>
          </a:p>
          <a:p>
            <a:pPr algn="l"/>
            <a:r>
              <a:rPr lang="ja-JP" altLang="en-US" sz="5000" i="0" u="none" strike="noStrike" baseline="0" dirty="0"/>
              <a:t>　あなたの関心があるスポーツ・運動競技において，</a:t>
            </a:r>
            <a:r>
              <a:rPr lang="en-US" altLang="ja-JP" sz="5000" i="0" u="none" strike="noStrike" baseline="0" dirty="0"/>
              <a:t>ICT </a:t>
            </a:r>
            <a:r>
              <a:rPr lang="ja-JP" altLang="en-US" sz="5000" i="0" u="none" strike="noStrike" baseline="0" dirty="0"/>
              <a:t>がどのように活用されているか調べてみよう。</a:t>
            </a:r>
            <a:endParaRPr lang="ja-JP" altLang="en-US" sz="5000" kern="100" dirty="0">
              <a:effectLst/>
              <a:ea typeface="メイリオ" panose="020B0604030504040204" pitchFamily="50" charset="-128"/>
              <a:cs typeface="Times New Roman" panose="02020603050405020304" pitchFamily="18" charset="0"/>
            </a:endParaRPr>
          </a:p>
        </p:txBody>
      </p:sp>
      <p:pic>
        <p:nvPicPr>
          <p:cNvPr id="4" name="図 3" descr="テキスト&#10;&#10;自動的に生成された説明">
            <a:extLst>
              <a:ext uri="{FF2B5EF4-FFF2-40B4-BE49-F238E27FC236}">
                <a16:creationId xmlns:a16="http://schemas.microsoft.com/office/drawing/2014/main" id="{5ABF66BA-B9E1-686E-5BB8-85FEFE7E8E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10814" y="4234481"/>
            <a:ext cx="6246583" cy="1896969"/>
          </a:xfrm>
          <a:prstGeom prst="rect">
            <a:avLst/>
          </a:prstGeom>
        </p:spPr>
      </p:pic>
    </p:spTree>
    <p:extLst>
      <p:ext uri="{BB962C8B-B14F-4D97-AF65-F5344CB8AC3E}">
        <p14:creationId xmlns:p14="http://schemas.microsoft.com/office/powerpoint/2010/main" val="28878659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617011"/>
            <a:ext cx="11130098" cy="2400657"/>
          </a:xfrm>
          <a:prstGeom prst="rect">
            <a:avLst/>
          </a:prstGeom>
          <a:noFill/>
        </p:spPr>
        <p:txBody>
          <a:bodyPr wrap="square" rtlCol="0">
            <a:spAutoFit/>
          </a:bodyPr>
          <a:lstStyle/>
          <a:p>
            <a:pPr algn="l"/>
            <a:r>
              <a:rPr lang="en-US" altLang="ja-JP" sz="5000" dirty="0"/>
              <a:t>Advance</a:t>
            </a:r>
            <a:r>
              <a:rPr lang="ja-JP" altLang="en-US" sz="5000" dirty="0"/>
              <a:t>①</a:t>
            </a:r>
            <a:endParaRPr lang="en-US" altLang="ja-JP" sz="5000" dirty="0"/>
          </a:p>
          <a:p>
            <a:pPr algn="l"/>
            <a:r>
              <a:rPr lang="ja-JP" altLang="en-US" sz="5000" i="0" u="none" strike="noStrike" baseline="0" dirty="0"/>
              <a:t>　</a:t>
            </a:r>
            <a:r>
              <a:rPr lang="ja-JP" altLang="en-US" sz="5000" b="0" i="0" u="none" strike="noStrike" baseline="0" dirty="0"/>
              <a:t>日本だけでなく，海外の活用事例についても調べてみよう。</a:t>
            </a:r>
            <a:endParaRPr lang="ja-JP" altLang="en-US" sz="5000" kern="100" dirty="0">
              <a:effectLst/>
              <a:ea typeface="メイリオ" panose="020B0604030504040204" pitchFamily="50" charset="-128"/>
              <a:cs typeface="Times New Roman" panose="02020603050405020304" pitchFamily="18" charset="0"/>
            </a:endParaRPr>
          </a:p>
        </p:txBody>
      </p:sp>
    </p:spTree>
    <p:extLst>
      <p:ext uri="{BB962C8B-B14F-4D97-AF65-F5344CB8AC3E}">
        <p14:creationId xmlns:p14="http://schemas.microsoft.com/office/powerpoint/2010/main" val="30418159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617011"/>
            <a:ext cx="11130098" cy="3939540"/>
          </a:xfrm>
          <a:prstGeom prst="rect">
            <a:avLst/>
          </a:prstGeom>
          <a:noFill/>
        </p:spPr>
        <p:txBody>
          <a:bodyPr wrap="square" rtlCol="0">
            <a:spAutoFit/>
          </a:bodyPr>
          <a:lstStyle/>
          <a:p>
            <a:pPr algn="l"/>
            <a:r>
              <a:rPr lang="en-US" altLang="ja-JP" sz="5000" dirty="0"/>
              <a:t>Work</a:t>
            </a:r>
            <a:r>
              <a:rPr lang="ja-JP" altLang="en-US" sz="5000" dirty="0"/>
              <a:t>➁</a:t>
            </a:r>
            <a:endParaRPr lang="en-US" altLang="ja-JP" sz="5000" dirty="0"/>
          </a:p>
          <a:p>
            <a:pPr algn="l"/>
            <a:r>
              <a:rPr lang="ja-JP" altLang="en-US" sz="5000" i="0" u="none" strike="noStrike" baseline="0" dirty="0"/>
              <a:t>　本文や活用事例を参考に，スポーツにおいて</a:t>
            </a:r>
            <a:r>
              <a:rPr lang="en-US" altLang="ja-JP" sz="5000" i="0" u="none" strike="noStrike" baseline="0" dirty="0"/>
              <a:t>ICT</a:t>
            </a:r>
            <a:r>
              <a:rPr lang="ja-JP" altLang="en-US" sz="5000" i="0" u="none" strike="noStrike" baseline="0" dirty="0"/>
              <a:t>やデータを活用する際に気をつけるべき点と今後の課題について挙げてみよう。</a:t>
            </a:r>
            <a:endParaRPr lang="ja-JP" altLang="en-US" sz="5000" kern="100" dirty="0">
              <a:effectLst/>
              <a:ea typeface="メイリオ" panose="020B0604030504040204" pitchFamily="50" charset="-128"/>
              <a:cs typeface="Times New Roman" panose="02020603050405020304" pitchFamily="18" charset="0"/>
            </a:endParaRPr>
          </a:p>
        </p:txBody>
      </p:sp>
      <p:pic>
        <p:nvPicPr>
          <p:cNvPr id="5" name="図 4" descr="テキスト&#10;&#10;自動的に生成された説明">
            <a:extLst>
              <a:ext uri="{FF2B5EF4-FFF2-40B4-BE49-F238E27FC236}">
                <a16:creationId xmlns:a16="http://schemas.microsoft.com/office/drawing/2014/main" id="{8F33218E-F572-5EF9-115E-052EEE40A9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4052" y="4202503"/>
            <a:ext cx="6273148" cy="2350118"/>
          </a:xfrm>
          <a:prstGeom prst="rect">
            <a:avLst/>
          </a:prstGeom>
        </p:spPr>
      </p:pic>
    </p:spTree>
    <p:extLst>
      <p:ext uri="{BB962C8B-B14F-4D97-AF65-F5344CB8AC3E}">
        <p14:creationId xmlns:p14="http://schemas.microsoft.com/office/powerpoint/2010/main" val="1601351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617011"/>
            <a:ext cx="11130098" cy="2400657"/>
          </a:xfrm>
          <a:prstGeom prst="rect">
            <a:avLst/>
          </a:prstGeom>
          <a:noFill/>
        </p:spPr>
        <p:txBody>
          <a:bodyPr wrap="square" rtlCol="0">
            <a:spAutoFit/>
          </a:bodyPr>
          <a:lstStyle/>
          <a:p>
            <a:pPr algn="l"/>
            <a:r>
              <a:rPr lang="en-US" altLang="ja-JP" sz="5000" dirty="0"/>
              <a:t>Advance</a:t>
            </a:r>
            <a:r>
              <a:rPr lang="ja-JP" altLang="en-US" sz="5000" dirty="0"/>
              <a:t>➁</a:t>
            </a:r>
            <a:endParaRPr lang="en-US" altLang="ja-JP" sz="5000" dirty="0"/>
          </a:p>
          <a:p>
            <a:pPr algn="l"/>
            <a:r>
              <a:rPr lang="ja-JP" altLang="en-US" sz="5000" i="0" u="none" strike="noStrike" baseline="0" dirty="0"/>
              <a:t>　</a:t>
            </a:r>
            <a:r>
              <a:rPr lang="ja-JP" altLang="en-US" sz="5000" b="0" i="0" u="none" strike="noStrike" baseline="0" dirty="0">
                <a:latin typeface="UDReiminPr6N-Regular"/>
              </a:rPr>
              <a:t>グループで共有し，課題を解決する方法がないか考えてみよう。</a:t>
            </a:r>
            <a:endParaRPr lang="ja-JP" altLang="en-US" sz="5000" kern="100" dirty="0">
              <a:effectLst/>
              <a:ea typeface="メイリオ" panose="020B0604030504040204" pitchFamily="50" charset="-128"/>
              <a:cs typeface="Times New Roman" panose="02020603050405020304" pitchFamily="18" charset="0"/>
            </a:endParaRPr>
          </a:p>
        </p:txBody>
      </p:sp>
    </p:spTree>
    <p:extLst>
      <p:ext uri="{BB962C8B-B14F-4D97-AF65-F5344CB8AC3E}">
        <p14:creationId xmlns:p14="http://schemas.microsoft.com/office/powerpoint/2010/main" val="33242415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617011"/>
            <a:ext cx="11130098" cy="4708981"/>
          </a:xfrm>
          <a:prstGeom prst="rect">
            <a:avLst/>
          </a:prstGeom>
          <a:noFill/>
        </p:spPr>
        <p:txBody>
          <a:bodyPr wrap="square" rtlCol="0">
            <a:spAutoFit/>
          </a:bodyPr>
          <a:lstStyle/>
          <a:p>
            <a:pPr algn="l"/>
            <a:r>
              <a:rPr lang="en-US" altLang="ja-JP" sz="5000" dirty="0"/>
              <a:t>Work</a:t>
            </a:r>
            <a:r>
              <a:rPr lang="ja-JP" altLang="en-US" sz="5000" dirty="0"/>
              <a:t>③</a:t>
            </a:r>
            <a:endParaRPr lang="en-US" altLang="ja-JP" sz="5000" dirty="0"/>
          </a:p>
          <a:p>
            <a:pPr algn="l"/>
            <a:r>
              <a:rPr lang="ja-JP" altLang="en-US" sz="5000" i="0" u="none" strike="noStrike" baseline="0" dirty="0"/>
              <a:t>　各種のプロスポーツにおいて，選手，観客，主催者がそれぞれの立場・視点で重視したいことは何だろうか。</a:t>
            </a:r>
            <a:endParaRPr lang="en-US" altLang="ja-JP" sz="5000" i="0" u="none" strike="noStrike" baseline="0" dirty="0"/>
          </a:p>
          <a:p>
            <a:pPr algn="l"/>
            <a:r>
              <a:rPr lang="en-US" altLang="ja-JP" sz="5000" i="0" u="none" strike="noStrike" baseline="0" dirty="0"/>
              <a:t>Y </a:t>
            </a:r>
            <a:r>
              <a:rPr lang="ja-JP" altLang="en-US" sz="5000" i="0" u="none" strike="noStrike" baseline="0" dirty="0"/>
              <a:t>チャート（➡</a:t>
            </a:r>
            <a:r>
              <a:rPr lang="en-US" altLang="ja-JP" sz="5000" i="0" u="none" strike="noStrike" baseline="0" dirty="0"/>
              <a:t>p.15</a:t>
            </a:r>
            <a:r>
              <a:rPr lang="ja-JP" altLang="en-US" sz="5000" i="0" u="none" strike="noStrike" baseline="0" dirty="0"/>
              <a:t>）を使って考えてみよう。</a:t>
            </a:r>
            <a:endParaRPr lang="ja-JP" altLang="en-US" sz="5000" kern="100" dirty="0">
              <a:effectLst/>
              <a:ea typeface="メイリオ" panose="020B0604030504040204" pitchFamily="50" charset="-128"/>
              <a:cs typeface="Times New Roman" panose="02020603050405020304" pitchFamily="18" charset="0"/>
            </a:endParaRPr>
          </a:p>
        </p:txBody>
      </p:sp>
    </p:spTree>
    <p:extLst>
      <p:ext uri="{BB962C8B-B14F-4D97-AF65-F5344CB8AC3E}">
        <p14:creationId xmlns:p14="http://schemas.microsoft.com/office/powerpoint/2010/main" val="25977383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617011"/>
            <a:ext cx="11130098" cy="2400657"/>
          </a:xfrm>
          <a:prstGeom prst="rect">
            <a:avLst/>
          </a:prstGeom>
          <a:noFill/>
        </p:spPr>
        <p:txBody>
          <a:bodyPr wrap="square" rtlCol="0">
            <a:spAutoFit/>
          </a:bodyPr>
          <a:lstStyle/>
          <a:p>
            <a:pPr algn="l"/>
            <a:r>
              <a:rPr lang="en-US" altLang="ja-JP" sz="5000" dirty="0"/>
              <a:t>Work</a:t>
            </a:r>
            <a:r>
              <a:rPr lang="ja-JP" altLang="en-US" sz="5000" dirty="0"/>
              <a:t>④</a:t>
            </a:r>
            <a:endParaRPr lang="en-US" altLang="ja-JP" sz="5000" dirty="0"/>
          </a:p>
          <a:p>
            <a:pPr algn="l"/>
            <a:r>
              <a:rPr lang="ja-JP" altLang="en-US" sz="5000" i="0" u="none" strike="noStrike" baseline="0" dirty="0"/>
              <a:t>　</a:t>
            </a:r>
            <a:r>
              <a:rPr lang="ja-JP" altLang="en-US" sz="5000" b="0" i="0" u="none" strike="noStrike" baseline="0" dirty="0">
                <a:latin typeface="HiraginoUDSansStdN-W6"/>
              </a:rPr>
              <a:t>プロスポーツをビジネスとして展開するうえで大切なことを考えてみよう。</a:t>
            </a:r>
            <a:endParaRPr lang="ja-JP" altLang="en-US" sz="5000" kern="100" dirty="0">
              <a:effectLst/>
              <a:ea typeface="メイリオ" panose="020B0604030504040204" pitchFamily="50" charset="-128"/>
              <a:cs typeface="Times New Roman" panose="02020603050405020304" pitchFamily="18" charset="0"/>
            </a:endParaRPr>
          </a:p>
        </p:txBody>
      </p:sp>
    </p:spTree>
    <p:extLst>
      <p:ext uri="{BB962C8B-B14F-4D97-AF65-F5344CB8AC3E}">
        <p14:creationId xmlns:p14="http://schemas.microsoft.com/office/powerpoint/2010/main" val="467160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617011"/>
            <a:ext cx="11130098" cy="2400657"/>
          </a:xfrm>
          <a:prstGeom prst="rect">
            <a:avLst/>
          </a:prstGeom>
          <a:noFill/>
        </p:spPr>
        <p:txBody>
          <a:bodyPr wrap="square" rtlCol="0">
            <a:spAutoFit/>
          </a:bodyPr>
          <a:lstStyle/>
          <a:p>
            <a:pPr algn="l"/>
            <a:r>
              <a:rPr lang="en-US" altLang="ja-JP" sz="5000" dirty="0"/>
              <a:t>Advance</a:t>
            </a:r>
            <a:r>
              <a:rPr lang="ja-JP" altLang="en-US" sz="5000" dirty="0"/>
              <a:t>④</a:t>
            </a:r>
            <a:endParaRPr lang="en-US" altLang="ja-JP" sz="5000" dirty="0"/>
          </a:p>
          <a:p>
            <a:pPr algn="l"/>
            <a:r>
              <a:rPr lang="ja-JP" altLang="en-US" sz="5000" i="0" u="none" strike="noStrike" baseline="0" dirty="0"/>
              <a:t>　</a:t>
            </a:r>
            <a:r>
              <a:rPr lang="ja-JP" altLang="en-US" sz="5000" b="0" i="0" u="none" strike="noStrike" baseline="0" dirty="0">
                <a:latin typeface="UDReiminPr6N-Regular"/>
              </a:rPr>
              <a:t>グループ内で選手，観客，主催者の立場になって，意見交換をしてみよう。</a:t>
            </a:r>
            <a:endParaRPr lang="ja-JP" altLang="en-US" sz="5000" kern="100" dirty="0">
              <a:effectLst/>
              <a:ea typeface="メイリオ" panose="020B0604030504040204" pitchFamily="50" charset="-128"/>
              <a:cs typeface="Times New Roman" panose="02020603050405020304" pitchFamily="18" charset="0"/>
            </a:endParaRPr>
          </a:p>
        </p:txBody>
      </p:sp>
    </p:spTree>
    <p:extLst>
      <p:ext uri="{BB962C8B-B14F-4D97-AF65-F5344CB8AC3E}">
        <p14:creationId xmlns:p14="http://schemas.microsoft.com/office/powerpoint/2010/main" val="9770022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1843538"/>
            <a:ext cx="11130098" cy="1631216"/>
          </a:xfrm>
          <a:prstGeom prst="rect">
            <a:avLst/>
          </a:prstGeom>
          <a:noFill/>
        </p:spPr>
        <p:txBody>
          <a:bodyPr wrap="square" rtlCol="0">
            <a:spAutoFit/>
          </a:bodyPr>
          <a:lstStyle/>
          <a:p>
            <a:pPr algn="l"/>
            <a:r>
              <a:rPr lang="ja-JP" altLang="en-US" sz="5000" i="0" u="none" strike="noStrike" baseline="0" dirty="0"/>
              <a:t>ここでは，スポーツにおいて</a:t>
            </a:r>
            <a:r>
              <a:rPr lang="en-US" altLang="ja-JP" sz="5000" i="0" u="none" strike="noStrike" baseline="0" dirty="0"/>
              <a:t>I C T </a:t>
            </a:r>
            <a:r>
              <a:rPr lang="ja-JP" altLang="en-US" sz="5000" i="0" u="none" strike="noStrike" baseline="0" dirty="0"/>
              <a:t>がどのように活用されているのかを学ぶ</a:t>
            </a:r>
            <a:endParaRPr lang="ja-JP" altLang="en-US" sz="5000" kern="100" dirty="0">
              <a:effectLst/>
              <a:ea typeface="メイリオ" panose="020B0604030504040204" pitchFamily="50" charset="-128"/>
              <a:cs typeface="Times New Roman" panose="02020603050405020304" pitchFamily="18" charset="0"/>
            </a:endParaRPr>
          </a:p>
        </p:txBody>
      </p:sp>
      <p:pic>
        <p:nvPicPr>
          <p:cNvPr id="3" name="図 2" descr="テキスト&#10;&#10;自動的に生成された説明">
            <a:extLst>
              <a:ext uri="{FF2B5EF4-FFF2-40B4-BE49-F238E27FC236}">
                <a16:creationId xmlns:a16="http://schemas.microsoft.com/office/drawing/2014/main" id="{C5AF981B-01EE-A6D9-6B10-8E3075BBAF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9958" y="3988559"/>
            <a:ext cx="5053785" cy="2460396"/>
          </a:xfrm>
          <a:prstGeom prst="rect">
            <a:avLst/>
          </a:prstGeom>
        </p:spPr>
      </p:pic>
    </p:spTree>
    <p:extLst>
      <p:ext uri="{BB962C8B-B14F-4D97-AF65-F5344CB8AC3E}">
        <p14:creationId xmlns:p14="http://schemas.microsoft.com/office/powerpoint/2010/main" val="41263656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1231163"/>
            <a:ext cx="11130098" cy="5221942"/>
          </a:xfrm>
          <a:prstGeom prst="rect">
            <a:avLst/>
          </a:prstGeom>
          <a:noFill/>
        </p:spPr>
        <p:txBody>
          <a:bodyPr wrap="square" rtlCol="0">
            <a:spAutoFit/>
          </a:bodyPr>
          <a:lstStyle/>
          <a:p>
            <a:pPr algn="l"/>
            <a:r>
              <a:rPr lang="ja-JP" altLang="en-US" sz="5000" i="0" u="none" strike="noStrike" baseline="0" dirty="0"/>
              <a:t>・現代のスポーツ</a:t>
            </a:r>
            <a:endParaRPr lang="en-US" altLang="ja-JP" sz="5000" i="0" u="none" strike="noStrike" baseline="0" dirty="0"/>
          </a:p>
          <a:p>
            <a:pPr algn="l"/>
            <a:r>
              <a:rPr lang="ja-JP" altLang="en-US" sz="5000" i="0" u="none" strike="noStrike" baseline="0" dirty="0"/>
              <a:t>さまざまなデータを収集・分析して，戦略や作戦を練っている</a:t>
            </a:r>
            <a:endParaRPr lang="en-US" altLang="ja-JP" sz="5000" i="0" u="none" strike="noStrike" baseline="0" dirty="0"/>
          </a:p>
          <a:p>
            <a:pPr algn="l">
              <a:lnSpc>
                <a:spcPts val="4000"/>
              </a:lnSpc>
            </a:pPr>
            <a:endParaRPr lang="en-US" altLang="ja-JP" sz="5000" i="0" u="none" strike="noStrike" baseline="0" dirty="0">
              <a:solidFill>
                <a:srgbClr val="FF0000"/>
              </a:solidFill>
            </a:endParaRPr>
          </a:p>
          <a:p>
            <a:pPr algn="l"/>
            <a:r>
              <a:rPr lang="en-US" altLang="ja-JP" sz="5000" i="0" u="none" strike="noStrike" baseline="0" dirty="0">
                <a:solidFill>
                  <a:srgbClr val="FF0000"/>
                </a:solidFill>
              </a:rPr>
              <a:t>AI</a:t>
            </a:r>
            <a:r>
              <a:rPr lang="en-US" altLang="ja-JP" sz="5000" i="0" u="none" strike="noStrike" baseline="0" dirty="0"/>
              <a:t> </a:t>
            </a:r>
            <a:r>
              <a:rPr lang="ja-JP" altLang="en-US" sz="5000" i="0" u="none" strike="noStrike" baseline="0" dirty="0"/>
              <a:t>の発展によって，リアルタイムで収集されるデータの大量かつ即時の分析が可能である</a:t>
            </a:r>
            <a:endParaRPr lang="ja-JP" altLang="en-US" sz="5000" kern="100" dirty="0">
              <a:effectLst/>
              <a:ea typeface="メイリオ" panose="020B0604030504040204" pitchFamily="50" charset="-128"/>
              <a:cs typeface="Times New Roman" panose="02020603050405020304" pitchFamily="18" charset="0"/>
            </a:endParaRPr>
          </a:p>
        </p:txBody>
      </p:sp>
      <p:sp>
        <p:nvSpPr>
          <p:cNvPr id="9" name="テキスト ボックス 8">
            <a:extLst>
              <a:ext uri="{FF2B5EF4-FFF2-40B4-BE49-F238E27FC236}">
                <a16:creationId xmlns:a16="http://schemas.microsoft.com/office/drawing/2014/main" id="{BA82D15A-26D5-D98E-DA7F-01FAF2E763D7}"/>
              </a:ext>
            </a:extLst>
          </p:cNvPr>
          <p:cNvSpPr txBox="1"/>
          <p:nvPr/>
        </p:nvSpPr>
        <p:spPr>
          <a:xfrm>
            <a:off x="530951" y="287705"/>
            <a:ext cx="9841348" cy="861774"/>
          </a:xfrm>
          <a:prstGeom prst="rect">
            <a:avLst/>
          </a:prstGeom>
          <a:noFill/>
        </p:spPr>
        <p:txBody>
          <a:bodyPr wrap="square" rtlCol="0">
            <a:spAutoFit/>
          </a:bodyPr>
          <a:lstStyle/>
          <a:p>
            <a:r>
              <a:rPr lang="ja-JP" altLang="en-US" sz="5000" b="1" i="0" u="none" strike="noStrike" baseline="0" dirty="0"/>
              <a:t>１．</a:t>
            </a:r>
            <a:r>
              <a:rPr lang="en-US" altLang="ja-JP" sz="5000" b="1" i="0" u="none" strike="noStrike" baseline="0" dirty="0"/>
              <a:t>ICT </a:t>
            </a:r>
            <a:r>
              <a:rPr lang="ja-JP" altLang="en-US" sz="5000" b="1" i="0" u="none" strike="noStrike" baseline="0" dirty="0"/>
              <a:t>を駆使するスポーツ➀</a:t>
            </a:r>
            <a:endParaRPr lang="en-US" altLang="ja-JP" sz="5000" b="1" dirty="0">
              <a:ea typeface="メイリオ" panose="020B0604030504040204" pitchFamily="50" charset="-128"/>
            </a:endParaRPr>
          </a:p>
        </p:txBody>
      </p:sp>
      <p:sp>
        <p:nvSpPr>
          <p:cNvPr id="4" name="メモ 4">
            <a:extLst>
              <a:ext uri="{FF2B5EF4-FFF2-40B4-BE49-F238E27FC236}">
                <a16:creationId xmlns:a16="http://schemas.microsoft.com/office/drawing/2014/main" id="{B784DE69-5132-0E43-111B-0508852EC8EE}"/>
              </a:ext>
            </a:extLst>
          </p:cNvPr>
          <p:cNvSpPr/>
          <p:nvPr/>
        </p:nvSpPr>
        <p:spPr>
          <a:xfrm flipH="1">
            <a:off x="435415" y="3983428"/>
            <a:ext cx="1014514" cy="732391"/>
          </a:xfrm>
          <a:prstGeom prst="foldedCorner">
            <a:avLst/>
          </a:prstGeom>
        </p:spPr>
        <p:style>
          <a:lnRef idx="3">
            <a:schemeClr val="lt1"/>
          </a:lnRef>
          <a:fillRef idx="1">
            <a:schemeClr val="accent4"/>
          </a:fillRef>
          <a:effectRef idx="1">
            <a:schemeClr val="accent4"/>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lang="ja-JP" altLang="en-US"/>
          </a:p>
        </p:txBody>
      </p:sp>
    </p:spTree>
    <p:extLst>
      <p:ext uri="{BB962C8B-B14F-4D97-AF65-F5344CB8AC3E}">
        <p14:creationId xmlns:p14="http://schemas.microsoft.com/office/powerpoint/2010/main" val="925289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1285755"/>
            <a:ext cx="11130098" cy="3170099"/>
          </a:xfrm>
          <a:prstGeom prst="rect">
            <a:avLst/>
          </a:prstGeom>
          <a:noFill/>
        </p:spPr>
        <p:txBody>
          <a:bodyPr wrap="square" rtlCol="0">
            <a:spAutoFit/>
          </a:bodyPr>
          <a:lstStyle/>
          <a:p>
            <a:pPr algn="l"/>
            <a:r>
              <a:rPr lang="ja-JP" altLang="en-US" sz="5000" b="0" i="0" u="none" strike="noStrike" baseline="0" dirty="0">
                <a:latin typeface="HiraginoUDSansStdN-W6"/>
              </a:rPr>
              <a:t>・バレーボール</a:t>
            </a:r>
            <a:endParaRPr lang="en-US" altLang="ja-JP" sz="5000" b="0" i="0" u="none" strike="noStrike" baseline="0" dirty="0">
              <a:latin typeface="HiraginoUDSansStdN-W6"/>
            </a:endParaRPr>
          </a:p>
          <a:p>
            <a:pPr algn="l"/>
            <a:r>
              <a:rPr lang="ja-JP" altLang="en-US" sz="5000" b="0" i="0" u="none" strike="noStrike" baseline="0" dirty="0">
                <a:latin typeface="UDReiminPr6N-Light"/>
              </a:rPr>
              <a:t>試合中に日本代表監督が，タブレット端末に送られてくるデータを見ながら選手に指示する光景が見られ</a:t>
            </a:r>
            <a:r>
              <a:rPr lang="ja-JP" altLang="en-US" sz="5000" dirty="0">
                <a:latin typeface="UDReiminPr6N-Light"/>
              </a:rPr>
              <a:t>る</a:t>
            </a:r>
            <a:endParaRPr lang="ja-JP" altLang="en-US" sz="5000" kern="100" dirty="0">
              <a:effectLst/>
              <a:ea typeface="メイリオ" panose="020B0604030504040204" pitchFamily="50" charset="-128"/>
              <a:cs typeface="Times New Roman" panose="02020603050405020304" pitchFamily="18" charset="0"/>
            </a:endParaRPr>
          </a:p>
        </p:txBody>
      </p:sp>
      <p:sp>
        <p:nvSpPr>
          <p:cNvPr id="9" name="テキスト ボックス 8">
            <a:extLst>
              <a:ext uri="{FF2B5EF4-FFF2-40B4-BE49-F238E27FC236}">
                <a16:creationId xmlns:a16="http://schemas.microsoft.com/office/drawing/2014/main" id="{BA82D15A-26D5-D98E-DA7F-01FAF2E763D7}"/>
              </a:ext>
            </a:extLst>
          </p:cNvPr>
          <p:cNvSpPr txBox="1"/>
          <p:nvPr/>
        </p:nvSpPr>
        <p:spPr>
          <a:xfrm>
            <a:off x="530951" y="287705"/>
            <a:ext cx="9841348" cy="861774"/>
          </a:xfrm>
          <a:prstGeom prst="rect">
            <a:avLst/>
          </a:prstGeom>
          <a:noFill/>
        </p:spPr>
        <p:txBody>
          <a:bodyPr wrap="square" rtlCol="0">
            <a:spAutoFit/>
          </a:bodyPr>
          <a:lstStyle/>
          <a:p>
            <a:r>
              <a:rPr lang="ja-JP" altLang="en-US" sz="5000" b="1" i="0" u="none" strike="noStrike" baseline="0" dirty="0"/>
              <a:t>１．</a:t>
            </a:r>
            <a:r>
              <a:rPr lang="en-US" altLang="ja-JP" sz="5000" b="1" i="0" u="none" strike="noStrike" baseline="0" dirty="0"/>
              <a:t>ICT </a:t>
            </a:r>
            <a:r>
              <a:rPr lang="ja-JP" altLang="en-US" sz="5000" b="1" i="0" u="none" strike="noStrike" baseline="0" dirty="0"/>
              <a:t>を駆使するスポーツ➁</a:t>
            </a:r>
            <a:endParaRPr lang="en-US" altLang="ja-JP" sz="5000" b="1" dirty="0">
              <a:ea typeface="メイリオ" panose="020B0604030504040204" pitchFamily="50" charset="-128"/>
            </a:endParaRPr>
          </a:p>
        </p:txBody>
      </p:sp>
    </p:spTree>
    <p:extLst>
      <p:ext uri="{BB962C8B-B14F-4D97-AF65-F5344CB8AC3E}">
        <p14:creationId xmlns:p14="http://schemas.microsoft.com/office/powerpoint/2010/main" val="6218846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1285755"/>
            <a:ext cx="11130098" cy="3170099"/>
          </a:xfrm>
          <a:prstGeom prst="rect">
            <a:avLst/>
          </a:prstGeom>
          <a:noFill/>
        </p:spPr>
        <p:txBody>
          <a:bodyPr wrap="square" rtlCol="0">
            <a:spAutoFit/>
          </a:bodyPr>
          <a:lstStyle/>
          <a:p>
            <a:pPr algn="l"/>
            <a:r>
              <a:rPr lang="ja-JP" altLang="en-US" sz="5000" b="0" i="0" u="none" strike="noStrike" baseline="0" dirty="0"/>
              <a:t>・サッカーの </a:t>
            </a:r>
            <a:r>
              <a:rPr lang="en-US" altLang="ja-JP" sz="5000" b="0" i="0" u="none" strike="noStrike" baseline="0" dirty="0"/>
              <a:t>J </a:t>
            </a:r>
            <a:r>
              <a:rPr lang="ja-JP" altLang="en-US" sz="5000" b="0" i="0" u="none" strike="noStrike" baseline="0" dirty="0"/>
              <a:t>リーグ</a:t>
            </a:r>
            <a:endParaRPr lang="en-US" altLang="ja-JP" sz="5000" b="0" i="0" u="none" strike="noStrike" baseline="0" dirty="0"/>
          </a:p>
          <a:p>
            <a:pPr algn="l"/>
            <a:r>
              <a:rPr lang="en-US" altLang="ja-JP" sz="5000" b="0" i="0" u="none" strike="noStrike" baseline="0" dirty="0"/>
              <a:t>2015</a:t>
            </a:r>
            <a:r>
              <a:rPr lang="ja-JP" altLang="en-US" sz="5000" b="0" i="0" u="none" strike="noStrike" baseline="0" dirty="0"/>
              <a:t>年から選手の走行距離や走行スピードなどをトラッキングし，取得したデータを各チームで活用してい</a:t>
            </a:r>
            <a:r>
              <a:rPr lang="ja-JP" altLang="en-US" sz="5000" dirty="0"/>
              <a:t>る</a:t>
            </a:r>
            <a:endParaRPr lang="ja-JP" altLang="en-US" sz="5000" kern="100" dirty="0">
              <a:effectLst/>
              <a:ea typeface="メイリオ" panose="020B0604030504040204" pitchFamily="50" charset="-128"/>
              <a:cs typeface="Times New Roman" panose="02020603050405020304" pitchFamily="18" charset="0"/>
            </a:endParaRPr>
          </a:p>
        </p:txBody>
      </p:sp>
      <p:sp>
        <p:nvSpPr>
          <p:cNvPr id="9" name="テキスト ボックス 8">
            <a:extLst>
              <a:ext uri="{FF2B5EF4-FFF2-40B4-BE49-F238E27FC236}">
                <a16:creationId xmlns:a16="http://schemas.microsoft.com/office/drawing/2014/main" id="{BA82D15A-26D5-D98E-DA7F-01FAF2E763D7}"/>
              </a:ext>
            </a:extLst>
          </p:cNvPr>
          <p:cNvSpPr txBox="1"/>
          <p:nvPr/>
        </p:nvSpPr>
        <p:spPr>
          <a:xfrm>
            <a:off x="530951" y="287705"/>
            <a:ext cx="9841348" cy="861774"/>
          </a:xfrm>
          <a:prstGeom prst="rect">
            <a:avLst/>
          </a:prstGeom>
          <a:noFill/>
        </p:spPr>
        <p:txBody>
          <a:bodyPr wrap="square" rtlCol="0">
            <a:spAutoFit/>
          </a:bodyPr>
          <a:lstStyle/>
          <a:p>
            <a:r>
              <a:rPr lang="ja-JP" altLang="en-US" sz="5000" b="1" i="0" u="none" strike="noStrike" baseline="0" dirty="0"/>
              <a:t>１．</a:t>
            </a:r>
            <a:r>
              <a:rPr lang="en-US" altLang="ja-JP" sz="5000" b="1" i="0" u="none" strike="noStrike" baseline="0" dirty="0"/>
              <a:t>ICT </a:t>
            </a:r>
            <a:r>
              <a:rPr lang="ja-JP" altLang="en-US" sz="5000" b="1" i="0" u="none" strike="noStrike" baseline="0" dirty="0"/>
              <a:t>を駆使するスポーツ③</a:t>
            </a:r>
            <a:endParaRPr lang="en-US" altLang="ja-JP" sz="5000" b="1" dirty="0">
              <a:ea typeface="メイリオ" panose="020B0604030504040204" pitchFamily="50" charset="-128"/>
            </a:endParaRPr>
          </a:p>
        </p:txBody>
      </p:sp>
    </p:spTree>
    <p:extLst>
      <p:ext uri="{BB962C8B-B14F-4D97-AF65-F5344CB8AC3E}">
        <p14:creationId xmlns:p14="http://schemas.microsoft.com/office/powerpoint/2010/main" val="5161106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1285755"/>
            <a:ext cx="11130098" cy="3939540"/>
          </a:xfrm>
          <a:prstGeom prst="rect">
            <a:avLst/>
          </a:prstGeom>
          <a:noFill/>
        </p:spPr>
        <p:txBody>
          <a:bodyPr wrap="square" rtlCol="0">
            <a:spAutoFit/>
          </a:bodyPr>
          <a:lstStyle/>
          <a:p>
            <a:pPr algn="l"/>
            <a:r>
              <a:rPr lang="ja-JP" altLang="en-US" sz="5000" i="0" u="none" strike="noStrike" baseline="0" dirty="0"/>
              <a:t>練習中に</a:t>
            </a:r>
            <a:r>
              <a:rPr lang="en-US" altLang="ja-JP" sz="5000" i="0" u="none" strike="noStrike" baseline="0" dirty="0"/>
              <a:t>GPS </a:t>
            </a:r>
            <a:r>
              <a:rPr lang="ja-JP" altLang="en-US" sz="5000" i="0" u="none" strike="noStrike" baseline="0" dirty="0"/>
              <a:t>ベストを着用して走行距離や心拍数などのデータを取得し，疲労度を数値化するなどの取り組みは，プロチームだけでなく高校や大学などでも行われている</a:t>
            </a:r>
            <a:endParaRPr lang="ja-JP" altLang="en-US" sz="5000" kern="100" dirty="0">
              <a:effectLst/>
              <a:ea typeface="メイリオ" panose="020B0604030504040204" pitchFamily="50" charset="-128"/>
              <a:cs typeface="Times New Roman" panose="02020603050405020304" pitchFamily="18" charset="0"/>
            </a:endParaRPr>
          </a:p>
        </p:txBody>
      </p:sp>
      <p:sp>
        <p:nvSpPr>
          <p:cNvPr id="9" name="テキスト ボックス 8">
            <a:extLst>
              <a:ext uri="{FF2B5EF4-FFF2-40B4-BE49-F238E27FC236}">
                <a16:creationId xmlns:a16="http://schemas.microsoft.com/office/drawing/2014/main" id="{BA82D15A-26D5-D98E-DA7F-01FAF2E763D7}"/>
              </a:ext>
            </a:extLst>
          </p:cNvPr>
          <p:cNvSpPr txBox="1"/>
          <p:nvPr/>
        </p:nvSpPr>
        <p:spPr>
          <a:xfrm>
            <a:off x="530951" y="287705"/>
            <a:ext cx="9841348" cy="861774"/>
          </a:xfrm>
          <a:prstGeom prst="rect">
            <a:avLst/>
          </a:prstGeom>
          <a:noFill/>
        </p:spPr>
        <p:txBody>
          <a:bodyPr wrap="square" rtlCol="0">
            <a:spAutoFit/>
          </a:bodyPr>
          <a:lstStyle/>
          <a:p>
            <a:r>
              <a:rPr lang="ja-JP" altLang="en-US" sz="5000" b="1" i="0" u="none" strike="noStrike" baseline="0" dirty="0"/>
              <a:t>１．</a:t>
            </a:r>
            <a:r>
              <a:rPr lang="en-US" altLang="ja-JP" sz="5000" b="1" i="0" u="none" strike="noStrike" baseline="0" dirty="0"/>
              <a:t>ICT </a:t>
            </a:r>
            <a:r>
              <a:rPr lang="ja-JP" altLang="en-US" sz="5000" b="1" i="0" u="none" strike="noStrike" baseline="0" dirty="0"/>
              <a:t>を駆使するスポーツ④</a:t>
            </a:r>
            <a:endParaRPr lang="en-US" altLang="ja-JP" sz="5000" b="1" dirty="0">
              <a:ea typeface="メイリオ" panose="020B0604030504040204" pitchFamily="50" charset="-128"/>
            </a:endParaRPr>
          </a:p>
        </p:txBody>
      </p:sp>
    </p:spTree>
    <p:extLst>
      <p:ext uri="{BB962C8B-B14F-4D97-AF65-F5344CB8AC3E}">
        <p14:creationId xmlns:p14="http://schemas.microsoft.com/office/powerpoint/2010/main" val="6249771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1285755"/>
            <a:ext cx="11130098" cy="2400657"/>
          </a:xfrm>
          <a:prstGeom prst="rect">
            <a:avLst/>
          </a:prstGeom>
          <a:noFill/>
        </p:spPr>
        <p:txBody>
          <a:bodyPr wrap="square" rtlCol="0">
            <a:spAutoFit/>
          </a:bodyPr>
          <a:lstStyle/>
          <a:p>
            <a:pPr algn="l"/>
            <a:r>
              <a:rPr lang="ja-JP" altLang="en-US" sz="5000" b="0" i="0" u="none" strike="noStrike" baseline="0" dirty="0"/>
              <a:t>スポーツでデータが活用されるようになると，それに応じた人材や技術の提供，ソフトウェアがビジネスとなる</a:t>
            </a:r>
            <a:endParaRPr lang="ja-JP" altLang="en-US" sz="5000" kern="100" dirty="0">
              <a:effectLst/>
              <a:ea typeface="メイリオ" panose="020B0604030504040204" pitchFamily="50" charset="-128"/>
              <a:cs typeface="Times New Roman" panose="02020603050405020304" pitchFamily="18" charset="0"/>
            </a:endParaRPr>
          </a:p>
        </p:txBody>
      </p:sp>
      <p:sp>
        <p:nvSpPr>
          <p:cNvPr id="9" name="テキスト ボックス 8">
            <a:extLst>
              <a:ext uri="{FF2B5EF4-FFF2-40B4-BE49-F238E27FC236}">
                <a16:creationId xmlns:a16="http://schemas.microsoft.com/office/drawing/2014/main" id="{BA82D15A-26D5-D98E-DA7F-01FAF2E763D7}"/>
              </a:ext>
            </a:extLst>
          </p:cNvPr>
          <p:cNvSpPr txBox="1"/>
          <p:nvPr/>
        </p:nvSpPr>
        <p:spPr>
          <a:xfrm>
            <a:off x="530951" y="287705"/>
            <a:ext cx="9841348" cy="861774"/>
          </a:xfrm>
          <a:prstGeom prst="rect">
            <a:avLst/>
          </a:prstGeom>
          <a:noFill/>
        </p:spPr>
        <p:txBody>
          <a:bodyPr wrap="square" rtlCol="0">
            <a:spAutoFit/>
          </a:bodyPr>
          <a:lstStyle/>
          <a:p>
            <a:r>
              <a:rPr lang="ja-JP" altLang="en-US" sz="5000" b="1" i="0" u="none" strike="noStrike" baseline="0" dirty="0"/>
              <a:t>１．</a:t>
            </a:r>
            <a:r>
              <a:rPr lang="en-US" altLang="ja-JP" sz="5000" b="1" i="0" u="none" strike="noStrike" baseline="0" dirty="0"/>
              <a:t>ICT </a:t>
            </a:r>
            <a:r>
              <a:rPr lang="ja-JP" altLang="en-US" sz="5000" b="1" i="0" u="none" strike="noStrike" baseline="0" dirty="0"/>
              <a:t>を駆使するスポーツ⑤</a:t>
            </a:r>
            <a:endParaRPr lang="en-US" altLang="ja-JP" sz="5000" b="1" dirty="0">
              <a:ea typeface="メイリオ" panose="020B0604030504040204" pitchFamily="50" charset="-128"/>
            </a:endParaRPr>
          </a:p>
        </p:txBody>
      </p:sp>
    </p:spTree>
    <p:extLst>
      <p:ext uri="{BB962C8B-B14F-4D97-AF65-F5344CB8AC3E}">
        <p14:creationId xmlns:p14="http://schemas.microsoft.com/office/powerpoint/2010/main" val="24099711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EF33A6-F779-CED5-E5E6-E7164EBB7256}"/>
              </a:ext>
            </a:extLst>
          </p:cNvPr>
          <p:cNvSpPr txBox="1"/>
          <p:nvPr/>
        </p:nvSpPr>
        <p:spPr>
          <a:xfrm>
            <a:off x="530951" y="1285755"/>
            <a:ext cx="11130098" cy="4708981"/>
          </a:xfrm>
          <a:prstGeom prst="rect">
            <a:avLst/>
          </a:prstGeom>
          <a:noFill/>
        </p:spPr>
        <p:txBody>
          <a:bodyPr wrap="square" rtlCol="0">
            <a:spAutoFit/>
          </a:bodyPr>
          <a:lstStyle/>
          <a:p>
            <a:pPr algn="l"/>
            <a:r>
              <a:rPr lang="ja-JP" altLang="en-US" sz="5000" b="0" i="0" u="none" strike="noStrike" baseline="0" dirty="0"/>
              <a:t>人材では，統計の知識を持った</a:t>
            </a:r>
            <a:r>
              <a:rPr lang="ja-JP" altLang="en-US" sz="5000" b="0" i="0" u="none" strike="noStrike" baseline="0" dirty="0">
                <a:solidFill>
                  <a:srgbClr val="FF0000"/>
                </a:solidFill>
              </a:rPr>
              <a:t>データアナリスト</a:t>
            </a:r>
            <a:r>
              <a:rPr lang="ja-JP" altLang="en-US" sz="5000" b="0" i="0" u="none" strike="noStrike" baseline="0" dirty="0"/>
              <a:t>などが求められる</a:t>
            </a:r>
            <a:endParaRPr lang="en-US" altLang="ja-JP" sz="5000" b="0" i="0" u="none" strike="noStrike" baseline="0" dirty="0"/>
          </a:p>
          <a:p>
            <a:pPr algn="l"/>
            <a:endParaRPr lang="en-US" altLang="ja-JP" sz="5000" dirty="0"/>
          </a:p>
          <a:p>
            <a:pPr algn="l"/>
            <a:r>
              <a:rPr lang="ja-JP" altLang="en-US" sz="5000" b="0" i="0" u="none" strike="noStrike" baseline="0" dirty="0"/>
              <a:t>ソフトウェアでは，野球用，サッカー用といった競技に合わせた</a:t>
            </a:r>
            <a:r>
              <a:rPr lang="ja-JP" altLang="en-US" sz="5000" b="0" i="0" u="none" strike="noStrike" baseline="0" dirty="0">
                <a:solidFill>
                  <a:srgbClr val="FF0000"/>
                </a:solidFill>
              </a:rPr>
              <a:t>分析ソフト</a:t>
            </a:r>
            <a:r>
              <a:rPr lang="ja-JP" altLang="en-US" sz="5000" b="0" i="0" u="none" strike="noStrike" baseline="0" dirty="0"/>
              <a:t>に対する需要が増す</a:t>
            </a:r>
            <a:endParaRPr lang="ja-JP" altLang="en-US" sz="5000" kern="100" dirty="0">
              <a:effectLst/>
              <a:ea typeface="メイリオ" panose="020B0604030504040204" pitchFamily="50" charset="-128"/>
              <a:cs typeface="Times New Roman" panose="02020603050405020304" pitchFamily="18" charset="0"/>
            </a:endParaRPr>
          </a:p>
        </p:txBody>
      </p:sp>
      <p:sp>
        <p:nvSpPr>
          <p:cNvPr id="9" name="テキスト ボックス 8">
            <a:extLst>
              <a:ext uri="{FF2B5EF4-FFF2-40B4-BE49-F238E27FC236}">
                <a16:creationId xmlns:a16="http://schemas.microsoft.com/office/drawing/2014/main" id="{BA82D15A-26D5-D98E-DA7F-01FAF2E763D7}"/>
              </a:ext>
            </a:extLst>
          </p:cNvPr>
          <p:cNvSpPr txBox="1"/>
          <p:nvPr/>
        </p:nvSpPr>
        <p:spPr>
          <a:xfrm>
            <a:off x="530951" y="287705"/>
            <a:ext cx="9841348" cy="861774"/>
          </a:xfrm>
          <a:prstGeom prst="rect">
            <a:avLst/>
          </a:prstGeom>
          <a:noFill/>
        </p:spPr>
        <p:txBody>
          <a:bodyPr wrap="square" rtlCol="0">
            <a:spAutoFit/>
          </a:bodyPr>
          <a:lstStyle/>
          <a:p>
            <a:r>
              <a:rPr lang="ja-JP" altLang="en-US" sz="5000" b="1" i="0" u="none" strike="noStrike" baseline="0" dirty="0"/>
              <a:t>１．</a:t>
            </a:r>
            <a:r>
              <a:rPr lang="en-US" altLang="ja-JP" sz="5000" b="1" i="0" u="none" strike="noStrike" baseline="0" dirty="0"/>
              <a:t>ICT </a:t>
            </a:r>
            <a:r>
              <a:rPr lang="ja-JP" altLang="en-US" sz="5000" b="1" i="0" u="none" strike="noStrike" baseline="0" dirty="0"/>
              <a:t>を駆使するスポーツ⑥</a:t>
            </a:r>
            <a:endParaRPr lang="en-US" altLang="ja-JP" sz="5000" b="1" dirty="0">
              <a:ea typeface="メイリオ" panose="020B0604030504040204" pitchFamily="50" charset="-128"/>
            </a:endParaRPr>
          </a:p>
        </p:txBody>
      </p:sp>
      <p:sp>
        <p:nvSpPr>
          <p:cNvPr id="3" name="メモ 4">
            <a:extLst>
              <a:ext uri="{FF2B5EF4-FFF2-40B4-BE49-F238E27FC236}">
                <a16:creationId xmlns:a16="http://schemas.microsoft.com/office/drawing/2014/main" id="{771AAE91-883F-1DB4-78F9-718A73ACF8D0}"/>
              </a:ext>
            </a:extLst>
          </p:cNvPr>
          <p:cNvSpPr/>
          <p:nvPr/>
        </p:nvSpPr>
        <p:spPr>
          <a:xfrm flipH="1">
            <a:off x="9499520" y="1258663"/>
            <a:ext cx="1937303" cy="732391"/>
          </a:xfrm>
          <a:prstGeom prst="foldedCorner">
            <a:avLst/>
          </a:prstGeom>
        </p:spPr>
        <p:style>
          <a:lnRef idx="3">
            <a:schemeClr val="lt1"/>
          </a:lnRef>
          <a:fillRef idx="1">
            <a:schemeClr val="accent4"/>
          </a:fillRef>
          <a:effectRef idx="1">
            <a:schemeClr val="accent4"/>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lang="ja-JP" altLang="en-US"/>
          </a:p>
        </p:txBody>
      </p:sp>
      <p:sp>
        <p:nvSpPr>
          <p:cNvPr id="4" name="メモ 4">
            <a:extLst>
              <a:ext uri="{FF2B5EF4-FFF2-40B4-BE49-F238E27FC236}">
                <a16:creationId xmlns:a16="http://schemas.microsoft.com/office/drawing/2014/main" id="{19AF0B6E-95DD-F5EE-71C2-7210D0B91688}"/>
              </a:ext>
            </a:extLst>
          </p:cNvPr>
          <p:cNvSpPr/>
          <p:nvPr/>
        </p:nvSpPr>
        <p:spPr>
          <a:xfrm flipH="1">
            <a:off x="558246" y="2018350"/>
            <a:ext cx="3222183" cy="732391"/>
          </a:xfrm>
          <a:prstGeom prst="foldedCorner">
            <a:avLst/>
          </a:prstGeom>
        </p:spPr>
        <p:style>
          <a:lnRef idx="3">
            <a:schemeClr val="lt1"/>
          </a:lnRef>
          <a:fillRef idx="1">
            <a:schemeClr val="accent4"/>
          </a:fillRef>
          <a:effectRef idx="1">
            <a:schemeClr val="accent4"/>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lang="ja-JP" altLang="en-US"/>
          </a:p>
        </p:txBody>
      </p:sp>
      <p:sp>
        <p:nvSpPr>
          <p:cNvPr id="5" name="メモ 4">
            <a:extLst>
              <a:ext uri="{FF2B5EF4-FFF2-40B4-BE49-F238E27FC236}">
                <a16:creationId xmlns:a16="http://schemas.microsoft.com/office/drawing/2014/main" id="{9732F1ED-BF00-451F-0828-00C2783BDD64}"/>
              </a:ext>
            </a:extLst>
          </p:cNvPr>
          <p:cNvSpPr/>
          <p:nvPr/>
        </p:nvSpPr>
        <p:spPr>
          <a:xfrm flipH="1">
            <a:off x="8228287" y="4327096"/>
            <a:ext cx="3222183" cy="732391"/>
          </a:xfrm>
          <a:prstGeom prst="foldedCorner">
            <a:avLst/>
          </a:prstGeom>
        </p:spPr>
        <p:style>
          <a:lnRef idx="3">
            <a:schemeClr val="lt1"/>
          </a:lnRef>
          <a:fillRef idx="1">
            <a:schemeClr val="accent4"/>
          </a:fillRef>
          <a:effectRef idx="1">
            <a:schemeClr val="accent4"/>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lang="ja-JP" altLang="en-US"/>
          </a:p>
        </p:txBody>
      </p:sp>
    </p:spTree>
    <p:extLst>
      <p:ext uri="{BB962C8B-B14F-4D97-AF65-F5344CB8AC3E}">
        <p14:creationId xmlns:p14="http://schemas.microsoft.com/office/powerpoint/2010/main" val="1398860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22" presetClass="exit" presetSubtype="8" fill="hold" grpId="0" nodeType="withEffect">
                                  <p:stCondLst>
                                    <p:cond delay="0"/>
                                  </p:stCondLst>
                                  <p:childTnLst>
                                    <p:animEffect transition="out" filter="wipe(left)">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8" fill="hold" grpId="0" nodeType="clickEffect">
                                  <p:stCondLst>
                                    <p:cond delay="0"/>
                                  </p:stCondLst>
                                  <p:childTnLst>
                                    <p:animEffect transition="out" filter="wipe(left)">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theme/theme1.xml><?xml version="1.0" encoding="utf-8"?>
<a:theme xmlns:a="http://schemas.openxmlformats.org/drawingml/2006/main" name="3_デザインの設定">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2">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ユーザー定義 2">
      <a:majorFont>
        <a:latin typeface="メイリオ"/>
        <a:ea typeface="メイリオ"/>
        <a:cs typeface=""/>
      </a:majorFont>
      <a:minorFont>
        <a:latin typeface="メイリオ"/>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TM10001105[[fn=トリミング]]</Template>
  <TotalTime>1539</TotalTime>
  <Words>960</Words>
  <PresentationFormat>ワイド画面</PresentationFormat>
  <Paragraphs>81</Paragraphs>
  <Slides>27</Slides>
  <Notes>1</Notes>
  <HiddenSlides>0</HiddenSlides>
  <MMClips>0</MMClips>
  <ScaleCrop>false</ScaleCrop>
  <HeadingPairs>
    <vt:vector size="6" baseType="variant">
      <vt:variant>
        <vt:lpstr>使用されているフォント</vt:lpstr>
      </vt:variant>
      <vt:variant>
        <vt:i4>8</vt:i4>
      </vt:variant>
      <vt:variant>
        <vt:lpstr>テーマ</vt:lpstr>
      </vt:variant>
      <vt:variant>
        <vt:i4>2</vt:i4>
      </vt:variant>
      <vt:variant>
        <vt:lpstr>スライド タイトル</vt:lpstr>
      </vt:variant>
      <vt:variant>
        <vt:i4>27</vt:i4>
      </vt:variant>
    </vt:vector>
  </HeadingPairs>
  <TitlesOfParts>
    <vt:vector size="37" baseType="lpstr">
      <vt:lpstr>HiraginoUDSansStdN-W6</vt:lpstr>
      <vt:lpstr>UDReiminPr6N-Light</vt:lpstr>
      <vt:lpstr>UDReiminPr6N-Regular</vt:lpstr>
      <vt:lpstr>YuGoPr6N-Bold</vt:lpstr>
      <vt:lpstr>YuGoPr6N-Demi</vt:lpstr>
      <vt:lpstr>メイリオ</vt:lpstr>
      <vt:lpstr>Arial</vt:lpstr>
      <vt:lpstr>Calibri</vt:lpstr>
      <vt:lpstr>3_デザインの設定</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2022-08-08T00:41:29Z</cp:lastPrinted>
  <dcterms:created xsi:type="dcterms:W3CDTF">2021-08-31T05:08:28Z</dcterms:created>
  <dcterms:modified xsi:type="dcterms:W3CDTF">2024-09-10T00:15:23Z</dcterms:modified>
</cp:coreProperties>
</file>