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23"/>
  </p:notesMasterIdLst>
  <p:handoutMasterIdLst>
    <p:handoutMasterId r:id="rId24"/>
  </p:handoutMasterIdLst>
  <p:sldIdLst>
    <p:sldId id="267" r:id="rId2"/>
    <p:sldId id="402" r:id="rId3"/>
    <p:sldId id="396" r:id="rId4"/>
    <p:sldId id="421" r:id="rId5"/>
    <p:sldId id="414" r:id="rId6"/>
    <p:sldId id="456" r:id="rId7"/>
    <p:sldId id="443" r:id="rId8"/>
    <p:sldId id="423" r:id="rId9"/>
    <p:sldId id="463" r:id="rId10"/>
    <p:sldId id="447" r:id="rId11"/>
    <p:sldId id="442" r:id="rId12"/>
    <p:sldId id="448" r:id="rId13"/>
    <p:sldId id="455" r:id="rId14"/>
    <p:sldId id="449" r:id="rId15"/>
    <p:sldId id="450" r:id="rId16"/>
    <p:sldId id="462" r:id="rId17"/>
    <p:sldId id="461" r:id="rId18"/>
    <p:sldId id="457" r:id="rId19"/>
    <p:sldId id="451" r:id="rId20"/>
    <p:sldId id="459" r:id="rId21"/>
    <p:sldId id="453" r:id="rId22"/>
  </p:sldIdLst>
  <p:sldSz cx="9144000" cy="6858000" type="screen4x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F3FD"/>
    <a:srgbClr val="0099E0"/>
    <a:srgbClr val="9CDCF8"/>
    <a:srgbClr val="E1E0D3"/>
    <a:srgbClr val="C6EAFB"/>
    <a:srgbClr val="005AFF"/>
    <a:srgbClr val="A7A9AB"/>
    <a:srgbClr val="317FE5"/>
    <a:srgbClr val="0475D1"/>
    <a:srgbClr val="277B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855" autoAdjust="0"/>
    <p:restoredTop sz="93560" autoAdjust="0"/>
  </p:normalViewPr>
  <p:slideViewPr>
    <p:cSldViewPr snapToGrid="0">
      <p:cViewPr varScale="1">
        <p:scale>
          <a:sx n="104" d="100"/>
          <a:sy n="104" d="100"/>
        </p:scale>
        <p:origin x="1416" y="108"/>
      </p:cViewPr>
      <p:guideLst/>
    </p:cSldViewPr>
  </p:slideViewPr>
  <p:outlineViewPr>
    <p:cViewPr>
      <p:scale>
        <a:sx n="33" d="100"/>
        <a:sy n="33" d="100"/>
      </p:scale>
      <p:origin x="0" y="-561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115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752CDF99-D294-593F-D755-9BC44ECC397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7734D61-76AC-EBC3-9C83-A08F7351BB5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DC5202-D109-48F0-93E7-F859D1657FE9}" type="datetimeFigureOut">
              <a:rPr kumimoji="1" lang="ja-JP" altLang="en-US" smtClean="0"/>
              <a:t>2025/4/11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6C4BCCB-633B-2665-C15E-6FC55E188C6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AF269B95-BCE6-E1C5-CFE5-64B795D9C80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BEA762-94DE-4EB6-BDB0-E58A6F48566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71358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8831" cy="495029"/>
          </a:xfrm>
          <a:prstGeom prst="rect">
            <a:avLst/>
          </a:prstGeom>
        </p:spPr>
        <p:txBody>
          <a:bodyPr vert="horz" lIns="91434" tIns="45718" rIns="91434" bIns="45718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1"/>
            <a:ext cx="2918831" cy="495029"/>
          </a:xfrm>
          <a:prstGeom prst="rect">
            <a:avLst/>
          </a:prstGeom>
        </p:spPr>
        <p:txBody>
          <a:bodyPr vert="horz" lIns="91434" tIns="45718" rIns="91434" bIns="45718" rtlCol="0"/>
          <a:lstStyle>
            <a:lvl1pPr algn="r">
              <a:defRPr sz="1200"/>
            </a:lvl1pPr>
          </a:lstStyle>
          <a:p>
            <a:fld id="{537744EE-B228-4D4B-B3C5-E24EBA43BD19}" type="datetimeFigureOut">
              <a:rPr kumimoji="1" lang="ja-JP" altLang="en-US" smtClean="0"/>
              <a:t>2025/4/11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9350" y="1233488"/>
            <a:ext cx="443706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4" tIns="45718" rIns="91434" bIns="45718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34" tIns="45718" rIns="91434" bIns="45718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371286"/>
            <a:ext cx="2918831" cy="495028"/>
          </a:xfrm>
          <a:prstGeom prst="rect">
            <a:avLst/>
          </a:prstGeom>
        </p:spPr>
        <p:txBody>
          <a:bodyPr vert="horz" lIns="91434" tIns="45718" rIns="91434" bIns="45718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34" tIns="45718" rIns="91434" bIns="45718" rtlCol="0" anchor="b"/>
          <a:lstStyle>
            <a:lvl1pPr algn="r">
              <a:defRPr sz="1200"/>
            </a:lvl1pPr>
          </a:lstStyle>
          <a:p>
            <a:fld id="{18CE2DE2-5132-4E7D-B18E-E71053432C5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6269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5038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0363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301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0B2111-8E39-C612-80BD-66234DE8F4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BA57343A-9E2A-102C-856E-C717ED77BB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0A8F7C9D-07CE-5E6E-39F2-04BE890E4E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47E7014-CA13-CCEB-A1EC-AAD42DE66F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9534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8E5D41-886F-B003-A42E-F6DC79D9CE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CB51E0E1-012E-B129-9CF9-0DAAE708DB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A434A1A8-9F72-CBB3-E448-AA0FDBF5B3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8E8DBF8-5B56-2579-610B-E32B0B1B8E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65476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B9C7EF-363F-C568-9D6E-1DAFF10CC5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23E2B2CC-D7FA-96C0-F2C3-43EFB37255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D182BB59-61F4-47F8-3C8D-CB72DE25EC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B92187C-A3C1-7240-C790-66B1ABE9F9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98546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5AD61-9DF6-3D74-DBAC-F236F1F8C8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BB0C682E-D5CA-3385-BB02-4BB0E675A4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41F06D72-F7DD-7F1A-4AB9-E183DBA64C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5970D42-349B-84C2-2F58-888FB00337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5820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50504" y="2902998"/>
            <a:ext cx="7772400" cy="1765312"/>
          </a:xfrm>
        </p:spPr>
        <p:txBody>
          <a:bodyPr anchor="b">
            <a:noAutofit/>
          </a:bodyPr>
          <a:lstStyle>
            <a:lvl1pPr marL="0" indent="0" algn="ctr">
              <a:buFont typeface="+mj-lt"/>
              <a:buNone/>
              <a:defRPr sz="5500" b="1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en-US" altLang="ja-JP" dirty="0"/>
              <a:t>1.</a:t>
            </a:r>
            <a:r>
              <a:rPr lang="ja-JP" altLang="en-US" dirty="0"/>
              <a:t> </a:t>
            </a:r>
            <a:r>
              <a:rPr lang="en-US" dirty="0" err="1"/>
              <a:t>xxxxxx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36804" y="4668311"/>
            <a:ext cx="3086100" cy="605025"/>
          </a:xfrm>
        </p:spPr>
        <p:txBody>
          <a:bodyPr>
            <a:noAutofit/>
          </a:bodyPr>
          <a:lstStyle>
            <a:lvl1pPr marL="0" indent="0" algn="r">
              <a:buNone/>
              <a:defRPr sz="3200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ja-JP" dirty="0"/>
              <a:t>p.00</a:t>
            </a:r>
            <a:r>
              <a:rPr lang="ja-JP" altLang="en-US" dirty="0"/>
              <a:t>～</a:t>
            </a:r>
            <a:r>
              <a:rPr lang="en-US" altLang="ja-JP" dirty="0"/>
              <a:t>00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B9B10A62-B1D7-4A96-B9E1-B2F681B6FEFE}"/>
              </a:ext>
            </a:extLst>
          </p:cNvPr>
          <p:cNvCxnSpPr/>
          <p:nvPr userDrawn="1"/>
        </p:nvCxnSpPr>
        <p:spPr>
          <a:xfrm>
            <a:off x="683568" y="4668311"/>
            <a:ext cx="7739336" cy="0"/>
          </a:xfrm>
          <a:prstGeom prst="line">
            <a:avLst/>
          </a:prstGeom>
          <a:ln w="50800" cap="rnd">
            <a:solidFill>
              <a:srgbClr val="277BE8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1CB7ED8D-73B4-465A-A8E5-7753583BB6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09711" y="2055203"/>
            <a:ext cx="1300163" cy="687387"/>
          </a:xfrm>
          <a:solidFill>
            <a:srgbClr val="277BE8"/>
          </a:solidFill>
          <a:ln>
            <a:solidFill>
              <a:srgbClr val="277BE8"/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40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ja-JP" altLang="en-US" dirty="0"/>
              <a:t>１章</a:t>
            </a:r>
          </a:p>
        </p:txBody>
      </p:sp>
      <p:sp>
        <p:nvSpPr>
          <p:cNvPr id="13" name="テキスト プレースホルダー 12">
            <a:extLst>
              <a:ext uri="{FF2B5EF4-FFF2-40B4-BE49-F238E27FC236}">
                <a16:creationId xmlns:a16="http://schemas.microsoft.com/office/drawing/2014/main" id="{828E12B8-2C64-4A6F-9868-58B8F1F90F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29203" y="2055203"/>
            <a:ext cx="2609850" cy="687387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 anchor="t">
            <a:noAutofit/>
          </a:bodyPr>
          <a:lstStyle>
            <a:lvl1pPr marL="0" indent="0" algn="ctr">
              <a:buNone/>
              <a:defRPr sz="4000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 err="1"/>
              <a:t>xxxxxxxxx</a:t>
            </a:r>
            <a:endParaRPr kumimoji="1" lang="ja-JP" altLang="en-US" dirty="0"/>
          </a:p>
        </p:txBody>
      </p:sp>
      <p:sp>
        <p:nvSpPr>
          <p:cNvPr id="4" name="テキスト プレースホルダー 11">
            <a:extLst>
              <a:ext uri="{FF2B5EF4-FFF2-40B4-BE49-F238E27FC236}">
                <a16:creationId xmlns:a16="http://schemas.microsoft.com/office/drawing/2014/main" id="{0AC066D0-6BCC-3FBF-8053-20D436D794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05120" y="5239340"/>
            <a:ext cx="2217784" cy="577850"/>
          </a:xfrm>
          <a:prstGeom prst="roundRect">
            <a:avLst/>
          </a:prstGeom>
          <a:ln w="19050">
            <a:solidFill>
              <a:srgbClr val="277BE8"/>
            </a:solidFill>
          </a:ln>
        </p:spPr>
        <p:txBody>
          <a:bodyPr anchor="ctr">
            <a:normAutofit/>
          </a:bodyPr>
          <a:lstStyle>
            <a:lvl1pPr marL="0" indent="0" algn="r">
              <a:buNone/>
              <a:defRPr sz="2800">
                <a:solidFill>
                  <a:srgbClr val="277BE8"/>
                </a:solidFill>
              </a:defRPr>
            </a:lvl1pPr>
          </a:lstStyle>
          <a:p>
            <a:pPr lvl="0"/>
            <a:r>
              <a:rPr kumimoji="1" lang="ja-JP" altLang="en-US" dirty="0"/>
              <a:t>教 </a:t>
            </a:r>
            <a:r>
              <a:rPr kumimoji="1" lang="en-US" altLang="ja-JP" dirty="0"/>
              <a:t>p.00</a:t>
            </a:r>
            <a:r>
              <a:rPr kumimoji="1" lang="ja-JP" altLang="en-US" dirty="0"/>
              <a:t>～</a:t>
            </a:r>
            <a:r>
              <a:rPr kumimoji="1" lang="en-US" altLang="ja-JP" dirty="0"/>
              <a:t>00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66725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まとめ スライ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EC04C30-69CC-FA85-25B3-345190A8A88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0362" y="488950"/>
            <a:ext cx="8423275" cy="5880100"/>
          </a:xfrm>
        </p:spPr>
        <p:txBody>
          <a:bodyPr anchor="ctr"/>
          <a:lstStyle>
            <a:lvl1pPr algn="ctr">
              <a:defRPr/>
            </a:lvl1pPr>
          </a:lstStyle>
          <a:p>
            <a:pPr lvl="0"/>
            <a:r>
              <a:rPr kumimoji="1" lang="ja-JP" altLang="en-US" dirty="0"/>
              <a:t>まとめ　テキスト</a:t>
            </a:r>
          </a:p>
        </p:txBody>
      </p:sp>
    </p:spTree>
    <p:extLst>
      <p:ext uri="{BB962C8B-B14F-4D97-AF65-F5344CB8AC3E}">
        <p14:creationId xmlns:p14="http://schemas.microsoft.com/office/powerpoint/2010/main" val="1149258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問題インデック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9497B68-1E45-BCCD-A25E-B4B2C19A21F6}"/>
              </a:ext>
            </a:extLst>
          </p:cNvPr>
          <p:cNvSpPr/>
          <p:nvPr userDrawn="1"/>
        </p:nvSpPr>
        <p:spPr>
          <a:xfrm>
            <a:off x="3873501" y="558800"/>
            <a:ext cx="5270499" cy="241300"/>
          </a:xfrm>
          <a:prstGeom prst="rect">
            <a:avLst/>
          </a:prstGeom>
          <a:solidFill>
            <a:srgbClr val="277BE8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E5C8CC71-049D-4423-ADD6-275B4FB294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801" y="139700"/>
            <a:ext cx="3695700" cy="660400"/>
          </a:xfrm>
          <a:prstGeom prst="round2SameRect">
            <a:avLst/>
          </a:prstGeom>
          <a:solidFill>
            <a:srgbClr val="277BE8"/>
          </a:solidFill>
        </p:spPr>
        <p:txBody>
          <a:bodyPr>
            <a:normAutofit/>
          </a:bodyPr>
          <a:lstStyle>
            <a:lvl1pPr marL="0" algn="ctr" defTabSz="457200" rtl="0" eaLnBrk="1" latinLnBrk="0" hangingPunct="1">
              <a:defRPr kumimoji="1" lang="ja-JP" altLang="en-US" sz="3200" b="1" kern="1200" dirty="0">
                <a:solidFill>
                  <a:schemeClr val="lt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</a:lstStyle>
          <a:p>
            <a:r>
              <a:rPr kumimoji="1" lang="ja-JP" altLang="en-US" dirty="0"/>
              <a:t>問題インデックス</a:t>
            </a:r>
          </a:p>
        </p:txBody>
      </p:sp>
    </p:spTree>
    <p:extLst>
      <p:ext uri="{BB962C8B-B14F-4D97-AF65-F5344CB8AC3E}">
        <p14:creationId xmlns:p14="http://schemas.microsoft.com/office/powerpoint/2010/main" val="404594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本文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800" y="180000"/>
            <a:ext cx="8791200" cy="658800"/>
          </a:xfrm>
          <a:solidFill>
            <a:srgbClr val="277BE8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32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　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A3E1B81-36EA-864E-10DD-8A4C137A60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0363" y="1842216"/>
            <a:ext cx="8464550" cy="4508500"/>
          </a:xfrm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</a:p>
          <a:p>
            <a:pPr lvl="0"/>
            <a:endParaRPr kumimoji="1" lang="ja-JP" altLang="en-US" dirty="0"/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F61A5BE1-FD5C-459B-C48E-2856CF6754B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0363" y="1001284"/>
            <a:ext cx="3829897" cy="626822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１　問題文</a:t>
            </a:r>
          </a:p>
        </p:txBody>
      </p:sp>
    </p:spTree>
    <p:extLst>
      <p:ext uri="{BB962C8B-B14F-4D97-AF65-F5344CB8AC3E}">
        <p14:creationId xmlns:p14="http://schemas.microsoft.com/office/powerpoint/2010/main" val="650836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本文スライド_その２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1720" y="179999"/>
            <a:ext cx="2592280" cy="396000"/>
          </a:xfrm>
          <a:solidFill>
            <a:srgbClr val="317FE5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AA1B83C-5A25-9032-3657-A191CD779A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6612" y="1309930"/>
            <a:ext cx="8410775" cy="5098118"/>
          </a:xfrm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  <a:endParaRPr kumimoji="1" lang="en-US" altLang="ja-JP" dirty="0"/>
          </a:p>
          <a:p>
            <a:pPr lvl="0"/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EAB65F7D-3133-A03B-5C0E-35635F7DC6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6612" y="539439"/>
            <a:ext cx="3823648" cy="658812"/>
          </a:xfrm>
        </p:spPr>
        <p:txBody>
          <a:bodyPr anchor="ctr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１　問題文</a:t>
            </a:r>
          </a:p>
        </p:txBody>
      </p:sp>
    </p:spTree>
    <p:extLst>
      <p:ext uri="{BB962C8B-B14F-4D97-AF65-F5344CB8AC3E}">
        <p14:creationId xmlns:p14="http://schemas.microsoft.com/office/powerpoint/2010/main" val="31618214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側注_問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1720" y="179999"/>
            <a:ext cx="2592280" cy="396000"/>
          </a:xfrm>
          <a:solidFill>
            <a:srgbClr val="317FE5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AA1B83C-5A25-9032-3657-A191CD779A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6612" y="1816100"/>
            <a:ext cx="8410775" cy="4591948"/>
          </a:xfrm>
          <a:solidFill>
            <a:schemeClr val="bg1"/>
          </a:solidFill>
          <a:ln w="127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  <a:endParaRPr kumimoji="1" lang="en-US" altLang="ja-JP" dirty="0"/>
          </a:p>
          <a:p>
            <a:pPr lvl="0"/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EAB65F7D-3133-A03B-5C0E-35635F7DC6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6612" y="760485"/>
            <a:ext cx="8410775" cy="658812"/>
          </a:xfrm>
          <a:solidFill>
            <a:srgbClr val="E1E0D3"/>
          </a:solidFill>
        </p:spPr>
        <p:txBody>
          <a:bodyPr anchor="ctr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問題文</a:t>
            </a:r>
          </a:p>
        </p:txBody>
      </p:sp>
    </p:spTree>
    <p:extLst>
      <p:ext uri="{BB962C8B-B14F-4D97-AF65-F5344CB8AC3E}">
        <p14:creationId xmlns:p14="http://schemas.microsoft.com/office/powerpoint/2010/main" val="3031112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図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図プレースホルダー 6">
            <a:extLst>
              <a:ext uri="{FF2B5EF4-FFF2-40B4-BE49-F238E27FC236}">
                <a16:creationId xmlns:a16="http://schemas.microsoft.com/office/drawing/2014/main" id="{4723E0C9-C3B6-4AE7-BEE1-CEDC47F601E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66700" y="807868"/>
            <a:ext cx="8610600" cy="5531020"/>
          </a:xfrm>
        </p:spPr>
        <p:txBody>
          <a:bodyPr/>
          <a:lstStyle>
            <a:lvl1pPr marL="0" indent="0">
              <a:buNone/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ja-JP" altLang="en-US" dirty="0"/>
              <a:t>アイコンをクリックして図を追加</a:t>
            </a: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894DAD6D-E89A-4714-A639-5CB2E1C825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2000" y="172402"/>
            <a:ext cx="2592000" cy="396000"/>
          </a:xfrm>
          <a:solidFill>
            <a:srgbClr val="277BE8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6CC2803-C47C-FB89-9A4B-39A09DBB4EF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6700" y="216941"/>
            <a:ext cx="2760662" cy="488950"/>
          </a:xfrm>
        </p:spPr>
        <p:txBody>
          <a:bodyPr anchor="ctr">
            <a:noAutofit/>
          </a:bodyPr>
          <a:lstStyle>
            <a:lvl1pPr>
              <a:lnSpc>
                <a:spcPct val="90000"/>
              </a:lnSpc>
              <a:defRPr sz="2800" b="1"/>
            </a:lvl1pPr>
          </a:lstStyle>
          <a:p>
            <a:pPr lvl="0"/>
            <a:r>
              <a:rPr kumimoji="1" lang="ja-JP" altLang="en-US" dirty="0"/>
              <a:t>図のタイトル</a:t>
            </a:r>
          </a:p>
        </p:txBody>
      </p:sp>
    </p:spTree>
    <p:extLst>
      <p:ext uri="{BB962C8B-B14F-4D97-AF65-F5344CB8AC3E}">
        <p14:creationId xmlns:p14="http://schemas.microsoft.com/office/powerpoint/2010/main" val="647309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振り返り">
    <p:bg>
      <p:bgPr>
        <a:solidFill>
          <a:srgbClr val="E1F3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23783" y="501650"/>
            <a:ext cx="8256232" cy="802397"/>
          </a:xfrm>
          <a:prstGeom prst="roundRect">
            <a:avLst/>
          </a:prstGeom>
          <a:solidFill>
            <a:srgbClr val="9CDCF8"/>
          </a:solidFill>
        </p:spPr>
        <p:txBody>
          <a:bodyPr>
            <a:noAutofit/>
          </a:bodyPr>
          <a:lstStyle>
            <a:lvl1pPr algn="l">
              <a:defRPr sz="3600" b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ja-JP" altLang="en-US" dirty="0"/>
              <a:t>振り返ろう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3682" y="1997476"/>
            <a:ext cx="8256232" cy="4358874"/>
          </a:xfrm>
        </p:spPr>
        <p:txBody>
          <a:bodyPr anchor="ctr">
            <a:normAutofit/>
          </a:bodyPr>
          <a:lstStyle>
            <a:lvl1pPr marL="571500" indent="-571500" algn="l">
              <a:lnSpc>
                <a:spcPct val="100000"/>
              </a:lnSpc>
              <a:buClr>
                <a:srgbClr val="9CDCF8"/>
              </a:buClr>
              <a:buFont typeface="Wingdings" panose="05000000000000000000" pitchFamily="2" charset="2"/>
              <a:buChar char="l"/>
              <a:defRPr sz="400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lang="en-US" altLang="ja-JP" dirty="0" err="1"/>
              <a:t>xxxxxx</a:t>
            </a:r>
            <a:endParaRPr lang="en-US" altLang="ja-JP" dirty="0"/>
          </a:p>
          <a:p>
            <a:pPr lvl="0"/>
            <a:r>
              <a:rPr lang="en-US" altLang="ja-JP" dirty="0" err="1"/>
              <a:t>xxxxxx</a:t>
            </a:r>
            <a:endParaRPr lang="en-US" altLang="ja-JP" dirty="0"/>
          </a:p>
          <a:p>
            <a:pPr lvl="0"/>
            <a:r>
              <a:rPr lang="en-US" altLang="ja-JP" dirty="0" err="1"/>
              <a:t>xxxxxx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96830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DF_その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800" y="180000"/>
            <a:ext cx="8791200" cy="658800"/>
          </a:xfrm>
          <a:solidFill>
            <a:srgbClr val="E1F3FD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3200" b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　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4102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DF_その２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1720" y="179999"/>
            <a:ext cx="2592280" cy="396000"/>
          </a:xfrm>
          <a:solidFill>
            <a:srgbClr val="E1F3FD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313460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024" y="6542842"/>
            <a:ext cx="503759" cy="2918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fld id="{1D2D80A6-8C57-4D7C-88C1-BE2A757EE8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7" name="図 6" descr="食品 が含まれている画像&#10;&#10;自動的に生成された説明">
            <a:extLst>
              <a:ext uri="{FF2B5EF4-FFF2-40B4-BE49-F238E27FC236}">
                <a16:creationId xmlns:a16="http://schemas.microsoft.com/office/drawing/2014/main" id="{22C72F05-26D3-4532-9B48-0C71DB563F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41" t="19908"/>
          <a:stretch/>
        </p:blipFill>
        <p:spPr>
          <a:xfrm>
            <a:off x="7849624" y="6542843"/>
            <a:ext cx="1230599" cy="315157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3E8E860-C633-49D6-8DFC-500E66A1AAAF}"/>
              </a:ext>
            </a:extLst>
          </p:cNvPr>
          <p:cNvSpPr txBox="1"/>
          <p:nvPr userDrawn="1"/>
        </p:nvSpPr>
        <p:spPr>
          <a:xfrm>
            <a:off x="3666478" y="6526887"/>
            <a:ext cx="418314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kumimoji="1" lang="ja-JP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「新家庭総合（家総</a:t>
            </a:r>
            <a:r>
              <a:rPr kumimoji="1" lang="en-US" altLang="ja-JP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007-901</a:t>
            </a:r>
            <a:r>
              <a:rPr kumimoji="1" lang="ja-JP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） 学習ノート」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EAAD6A0-7A9D-413C-B000-93205ED1A006}"/>
              </a:ext>
            </a:extLst>
          </p:cNvPr>
          <p:cNvSpPr txBox="1"/>
          <p:nvPr userDrawn="1"/>
        </p:nvSpPr>
        <p:spPr>
          <a:xfrm>
            <a:off x="523783" y="6555017"/>
            <a:ext cx="107419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kumimoji="1" lang="en-US" altLang="ja-JP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/</a:t>
            </a:r>
            <a:r>
              <a:rPr kumimoji="1" lang="ja-JP" alt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kumimoji="1" lang="en-US" altLang="ja-JP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21</a:t>
            </a:r>
            <a:endParaRPr kumimoji="1" lang="ja-JP" altLang="en-US" sz="1200" b="0" dirty="0">
              <a:solidFill>
                <a:schemeClr val="tx1">
                  <a:lumMod val="50000"/>
                  <a:lumOff val="50000"/>
                </a:schemeClr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427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75" r:id="rId3"/>
    <p:sldLayoutId id="2147483676" r:id="rId4"/>
    <p:sldLayoutId id="2147483680" r:id="rId5"/>
    <p:sldLayoutId id="2147483678" r:id="rId6"/>
    <p:sldLayoutId id="2147483684" r:id="rId7"/>
    <p:sldLayoutId id="2147483682" r:id="rId8"/>
    <p:sldLayoutId id="2147483683" r:id="rId9"/>
    <p:sldLayoutId id="2147483677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buFontTx/>
        <a:buNone/>
        <a:defRPr kumimoji="1" sz="4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1pPr>
      <a:lvl2pPr marL="457200" indent="0" algn="l" defTabSz="914400" rtl="0" eaLnBrk="1" latinLnBrk="0" hangingPunct="1">
        <a:lnSpc>
          <a:spcPct val="110000"/>
        </a:lnSpc>
        <a:spcBef>
          <a:spcPts val="0"/>
        </a:spcBef>
        <a:buFontTx/>
        <a:buNone/>
        <a:defRPr kumimoji="1" sz="4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2pPr>
      <a:lvl3pPr marL="9144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2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3pPr>
      <a:lvl4pPr marL="13716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18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4pPr>
      <a:lvl5pPr marL="18288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18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6.xml"/><Relationship Id="rId18" Type="http://schemas.openxmlformats.org/officeDocument/2006/relationships/slide" Target="slide10.xml"/><Relationship Id="rId3" Type="http://schemas.openxmlformats.org/officeDocument/2006/relationships/image" Target="../media/image4.png"/><Relationship Id="rId7" Type="http://schemas.openxmlformats.org/officeDocument/2006/relationships/slide" Target="slide5.xml"/><Relationship Id="rId12" Type="http://schemas.microsoft.com/office/2007/relationships/hdphoto" Target="../media/hdphoto1.wdp"/><Relationship Id="rId17" Type="http://schemas.openxmlformats.org/officeDocument/2006/relationships/slide" Target="slide7.xml"/><Relationship Id="rId2" Type="http://schemas.openxmlformats.org/officeDocument/2006/relationships/notesSlide" Target="../notesSlides/notesSlide2.xml"/><Relationship Id="rId16" Type="http://schemas.openxmlformats.org/officeDocument/2006/relationships/slide" Target="slide18.xml"/><Relationship Id="rId20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7.png"/><Relationship Id="rId5" Type="http://schemas.openxmlformats.org/officeDocument/2006/relationships/slide" Target="slide3.xml"/><Relationship Id="rId15" Type="http://schemas.openxmlformats.org/officeDocument/2006/relationships/slide" Target="slide21.xml"/><Relationship Id="rId10" Type="http://schemas.openxmlformats.org/officeDocument/2006/relationships/slide" Target="slide14.xml"/><Relationship Id="rId19" Type="http://schemas.openxmlformats.org/officeDocument/2006/relationships/slide" Target="slide12.xml"/><Relationship Id="rId4" Type="http://schemas.openxmlformats.org/officeDocument/2006/relationships/image" Target="../media/image5.png"/><Relationship Id="rId9" Type="http://schemas.openxmlformats.org/officeDocument/2006/relationships/slide" Target="slide11.xml"/><Relationship Id="rId14" Type="http://schemas.openxmlformats.org/officeDocument/2006/relationships/slide" Target="slide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CBA8F71-BB4E-4597-BD04-356CC2C081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504" y="2499386"/>
            <a:ext cx="7772400" cy="2168924"/>
          </a:xfrm>
        </p:spPr>
        <p:txBody>
          <a:bodyPr/>
          <a:lstStyle/>
          <a:p>
            <a:r>
              <a:rPr lang="en-US" altLang="ja-JP" dirty="0"/>
              <a:t>1</a:t>
            </a:r>
            <a:r>
              <a:rPr kumimoji="1" lang="en-US" altLang="ja-JP" dirty="0"/>
              <a:t>. </a:t>
            </a:r>
            <a:r>
              <a:rPr lang="ja-JP" altLang="en-US" dirty="0"/>
              <a:t>自分の未来予想図を描こう</a:t>
            </a:r>
            <a:br>
              <a:rPr lang="en-US" altLang="ja-JP" dirty="0"/>
            </a:br>
            <a:r>
              <a:rPr lang="ja-JP" altLang="en-US" sz="4400" dirty="0"/>
              <a:t>～生涯発達と発達課題</a:t>
            </a:r>
            <a:endParaRPr kumimoji="1" lang="ja-JP" altLang="en-US" sz="4400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FC377999-74BA-4AD5-A700-1C1D9BEC4F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kumimoji="1" lang="en-US" altLang="ja-JP" dirty="0"/>
              <a:t>p.8</a:t>
            </a:r>
            <a:r>
              <a:rPr kumimoji="1" lang="ja-JP" altLang="en-US" dirty="0"/>
              <a:t>～</a:t>
            </a:r>
            <a:r>
              <a:rPr kumimoji="1" lang="en-US" altLang="ja-JP" dirty="0"/>
              <a:t>9</a:t>
            </a:r>
            <a:endParaRPr kumimoji="1" lang="ja-JP" altLang="en-US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C139D5C-9C56-484E-9C8B-1C1B41C61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F68D3481-1C82-4A0F-9B48-E8AA01164F0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1319" y="1584664"/>
            <a:ext cx="1319491" cy="687387"/>
          </a:xfrm>
        </p:spPr>
        <p:txBody>
          <a:bodyPr/>
          <a:lstStyle/>
          <a:p>
            <a:r>
              <a:rPr lang="ja-JP" altLang="en-US" dirty="0"/>
              <a:t>１</a:t>
            </a:r>
            <a:r>
              <a:rPr kumimoji="1" lang="ja-JP" altLang="en-US" dirty="0"/>
              <a:t>章</a:t>
            </a: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6E51320D-FC71-4B13-B5DA-E3EE33E5037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270810" y="1584664"/>
            <a:ext cx="5948894" cy="687387"/>
          </a:xfrm>
        </p:spPr>
        <p:txBody>
          <a:bodyPr/>
          <a:lstStyle/>
          <a:p>
            <a:r>
              <a:rPr lang="ja-JP" altLang="en-US" dirty="0"/>
              <a:t>自分らしい生き方と家族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6F61A4C-FA88-0BE6-6A81-F11A1C50853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75400" y="5239340"/>
            <a:ext cx="2047504" cy="577850"/>
          </a:xfrm>
        </p:spPr>
        <p:txBody>
          <a:bodyPr/>
          <a:lstStyle/>
          <a:p>
            <a:r>
              <a:rPr lang="ja-JP" altLang="en-US" dirty="0"/>
              <a:t>教 </a:t>
            </a:r>
            <a:r>
              <a:rPr lang="en-US" altLang="ja-JP" dirty="0"/>
              <a:t>p.14</a:t>
            </a:r>
            <a:r>
              <a:rPr lang="ja-JP" altLang="en-US" dirty="0"/>
              <a:t>～</a:t>
            </a:r>
            <a:r>
              <a:rPr lang="en-US" altLang="ja-JP" dirty="0"/>
              <a:t>17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063269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86BD8BC7-31C8-A7B2-B005-EE852722B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10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3A0AE9A3-7C26-9F3D-B465-5E80F1EB0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２　生活設計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3687A26-4922-90EA-61DD-559E9960968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66700" y="1816100"/>
            <a:ext cx="8661400" cy="4445000"/>
          </a:xfrm>
          <a:solidFill>
            <a:schemeClr val="bg1"/>
          </a:solidFill>
          <a:ln w="127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88900"/>
            <a:r>
              <a:rPr lang="ja-JP" altLang="en-US" sz="3600" b="1" dirty="0">
                <a:solidFill>
                  <a:srgbClr val="005AFF"/>
                </a:solidFill>
              </a:rPr>
              <a:t>（例）</a:t>
            </a:r>
            <a:endParaRPr lang="en-US" altLang="ja-JP" sz="3600" b="1" dirty="0">
              <a:solidFill>
                <a:srgbClr val="005AFF"/>
              </a:solidFill>
            </a:endParaRPr>
          </a:p>
          <a:p>
            <a:pPr marL="88900"/>
            <a:r>
              <a:rPr lang="ja-JP" altLang="en-US" sz="3600" b="1" dirty="0">
                <a:solidFill>
                  <a:srgbClr val="005AFF"/>
                </a:solidFill>
              </a:rPr>
              <a:t>「資産・貯蓄」，「レジャー・余暇生活」を挙げた人の割合は</a:t>
            </a:r>
            <a:r>
              <a:rPr lang="en-US" altLang="ja-JP" sz="3600" b="1" dirty="0">
                <a:solidFill>
                  <a:srgbClr val="005AFF"/>
                </a:solidFill>
              </a:rPr>
              <a:t>18 </a:t>
            </a:r>
            <a:r>
              <a:rPr lang="ja-JP" altLang="en-US" sz="3600" b="1" dirty="0">
                <a:solidFill>
                  <a:srgbClr val="005AFF"/>
                </a:solidFill>
              </a:rPr>
              <a:t>～ </a:t>
            </a:r>
            <a:r>
              <a:rPr lang="en-US" altLang="ja-JP" sz="3600" b="1" dirty="0">
                <a:solidFill>
                  <a:srgbClr val="005AFF"/>
                </a:solidFill>
              </a:rPr>
              <a:t>29 </a:t>
            </a:r>
            <a:r>
              <a:rPr lang="ja-JP" altLang="en-US" sz="3600" b="1" dirty="0">
                <a:solidFill>
                  <a:srgbClr val="005AFF"/>
                </a:solidFill>
              </a:rPr>
              <a:t>歳から </a:t>
            </a:r>
            <a:r>
              <a:rPr lang="en-US" altLang="ja-JP" sz="3600" b="1" dirty="0">
                <a:solidFill>
                  <a:srgbClr val="005AFF"/>
                </a:solidFill>
              </a:rPr>
              <a:t>50</a:t>
            </a:r>
            <a:r>
              <a:rPr lang="ja-JP" altLang="en-US" sz="3600" b="1" dirty="0">
                <a:solidFill>
                  <a:srgbClr val="005AFF"/>
                </a:solidFill>
              </a:rPr>
              <a:t>歳代で，「所得・収入」を挙げた者の割合は</a:t>
            </a:r>
            <a:r>
              <a:rPr lang="en-US" altLang="ja-JP" sz="3600" b="1" dirty="0">
                <a:solidFill>
                  <a:srgbClr val="005AFF"/>
                </a:solidFill>
              </a:rPr>
              <a:t>18 </a:t>
            </a:r>
            <a:r>
              <a:rPr lang="ja-JP" altLang="en-US" sz="3600" b="1" dirty="0">
                <a:solidFill>
                  <a:srgbClr val="005AFF"/>
                </a:solidFill>
              </a:rPr>
              <a:t>～ </a:t>
            </a:r>
            <a:r>
              <a:rPr lang="en-US" altLang="ja-JP" sz="3600" b="1" dirty="0">
                <a:solidFill>
                  <a:srgbClr val="005AFF"/>
                </a:solidFill>
              </a:rPr>
              <a:t>29 </a:t>
            </a:r>
            <a:r>
              <a:rPr lang="ja-JP" altLang="en-US" sz="3600" b="1" dirty="0">
                <a:solidFill>
                  <a:srgbClr val="005AFF"/>
                </a:solidFill>
              </a:rPr>
              <a:t>歳から </a:t>
            </a:r>
            <a:r>
              <a:rPr lang="en-US" altLang="ja-JP" sz="3600" b="1" dirty="0">
                <a:solidFill>
                  <a:srgbClr val="005AFF"/>
                </a:solidFill>
              </a:rPr>
              <a:t>40</a:t>
            </a:r>
            <a:r>
              <a:rPr lang="ja-JP" altLang="en-US" sz="3600" b="1" dirty="0">
                <a:solidFill>
                  <a:srgbClr val="005AFF"/>
                </a:solidFill>
              </a:rPr>
              <a:t>歳代で，それぞれ高くなっている。</a:t>
            </a:r>
            <a:r>
              <a:rPr lang="en-US" altLang="ja-JP" sz="3600" b="1" dirty="0">
                <a:solidFill>
                  <a:srgbClr val="005AFF"/>
                </a:solidFill>
              </a:rPr>
              <a:t>60</a:t>
            </a:r>
            <a:r>
              <a:rPr lang="ja-JP" altLang="en-US" sz="3600" b="1" dirty="0">
                <a:solidFill>
                  <a:srgbClr val="005AFF"/>
                </a:solidFill>
              </a:rPr>
              <a:t>歳代，</a:t>
            </a:r>
            <a:r>
              <a:rPr lang="en-US" altLang="ja-JP" sz="3600" b="1" dirty="0">
                <a:solidFill>
                  <a:srgbClr val="005AFF"/>
                </a:solidFill>
              </a:rPr>
              <a:t>70 </a:t>
            </a:r>
            <a:r>
              <a:rPr lang="ja-JP" altLang="en-US" sz="3600" b="1" dirty="0">
                <a:solidFill>
                  <a:srgbClr val="005AFF"/>
                </a:solidFill>
              </a:rPr>
              <a:t>歳以上では「食生活」を挙げた人が他の項目よりも多い。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0297A42-E4FC-F4F5-8CE8-C791EAEFDE8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66700" y="866643"/>
            <a:ext cx="8661400" cy="658812"/>
          </a:xfrm>
        </p:spPr>
        <p:txBody>
          <a:bodyPr/>
          <a:lstStyle/>
          <a:p>
            <a:r>
              <a:rPr kumimoji="1" lang="ja-JP" altLang="en-US" dirty="0"/>
              <a:t>若い世代と高齢世代は何に力点をおいている？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5B3FBB9-853F-0F1C-70EC-CB5679A87F2D}"/>
              </a:ext>
            </a:extLst>
          </p:cNvPr>
          <p:cNvSpPr txBox="1"/>
          <p:nvPr/>
        </p:nvSpPr>
        <p:spPr>
          <a:xfrm>
            <a:off x="366612" y="278647"/>
            <a:ext cx="1043088" cy="442674"/>
          </a:xfrm>
          <a:prstGeom prst="roundRect">
            <a:avLst/>
          </a:prstGeom>
          <a:solidFill>
            <a:srgbClr val="C6EAFB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kumimoji="1" lang="ja-JP" altLang="en-US" sz="20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資料４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3821F38-065B-B739-86A3-1C7399BA5583}"/>
              </a:ext>
            </a:extLst>
          </p:cNvPr>
          <p:cNvSpPr txBox="1"/>
          <p:nvPr/>
        </p:nvSpPr>
        <p:spPr>
          <a:xfrm>
            <a:off x="1585812" y="283587"/>
            <a:ext cx="1043088" cy="432792"/>
          </a:xfrm>
          <a:prstGeom prst="flowChartTerminator">
            <a:avLst/>
          </a:prstGeom>
          <a:solidFill>
            <a:schemeClr val="bg1"/>
          </a:solidFill>
          <a:ln w="12700">
            <a:solidFill>
              <a:srgbClr val="0099E0"/>
            </a:solidFill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kumimoji="1" lang="ja-JP" altLang="en-US" sz="20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教</a:t>
            </a:r>
            <a:r>
              <a:rPr kumimoji="1" lang="en-US" altLang="ja-JP" sz="20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p.16</a:t>
            </a:r>
            <a:endParaRPr kumimoji="1" lang="ja-JP" altLang="en-US" sz="2000" b="1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D1669C93-6C85-3A42-D40F-AEC47C667765}"/>
              </a:ext>
            </a:extLst>
          </p:cNvPr>
          <p:cNvSpPr/>
          <p:nvPr/>
        </p:nvSpPr>
        <p:spPr>
          <a:xfrm>
            <a:off x="366612" y="2406026"/>
            <a:ext cx="8421788" cy="3643212"/>
          </a:xfrm>
          <a:prstGeom prst="bracketPair">
            <a:avLst>
              <a:gd name="adj" fmla="val 4035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pic>
        <p:nvPicPr>
          <p:cNvPr id="6" name="図 5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6D1A2E61-DDBA-6E6C-22D0-3603503C30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67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7092C7-5EDA-9197-E39C-4961A0F599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257AE7FE-D1C6-7C89-9EDD-A54B402A5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11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3B2D2E96-F694-4565-45A5-F79A11D99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３　人生を設計するために考えること	</a:t>
            </a:r>
            <a:endParaRPr kumimoji="1" lang="ja-JP" altLang="en-US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E216E051-FC6D-AC7A-0D5C-8668BB84172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02900" y="1038884"/>
            <a:ext cx="8268301" cy="1780516"/>
          </a:xfrm>
        </p:spPr>
        <p:txBody>
          <a:bodyPr vert="horz" lIns="91440" tIns="45720" rIns="91440" bIns="45720" rtlCol="0">
            <a:noAutofit/>
          </a:bodyPr>
          <a:lstStyle/>
          <a:p>
            <a:pPr marL="355600" indent="-355600"/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１</a:t>
            </a:r>
            <a:r>
              <a:rPr lang="en-US" altLang="ja-JP" dirty="0">
                <a:solidFill>
                  <a:prstClr val="black"/>
                </a:solidFill>
              </a:rPr>
              <a:t>.</a:t>
            </a:r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家の人や友達などに，あなたについてインタビューをしてみよう。自分が思っている「あなた」と，自分以外の人から見た「あなた」の違いに注意しながらインタビューを進めよ</a:t>
            </a:r>
            <a:r>
              <a:rPr lang="ja-JP" altLang="en-US" dirty="0">
                <a:solidFill>
                  <a:prstClr val="black"/>
                </a:solidFill>
              </a:rPr>
              <a:t>う。</a:t>
            </a:r>
            <a:endParaRPr lang="en-US" altLang="ja-JP" b="0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82B62635-5B76-47B1-A91F-5AEC6E1EDD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5347374"/>
              </p:ext>
            </p:extLst>
          </p:nvPr>
        </p:nvGraphicFramePr>
        <p:xfrm>
          <a:off x="225951" y="3111500"/>
          <a:ext cx="8692097" cy="3289845"/>
        </p:xfrm>
        <a:graphic>
          <a:graphicData uri="http://schemas.openxmlformats.org/drawingml/2006/table">
            <a:tbl>
              <a:tblPr bandRow="1">
                <a:tableStyleId>{72833802-FEF1-4C79-8D5D-14CF1EAF98D9}</a:tableStyleId>
              </a:tblPr>
              <a:tblGrid>
                <a:gridCol w="8692097">
                  <a:extLst>
                    <a:ext uri="{9D8B030D-6E8A-4147-A177-3AD203B41FA5}">
                      <a16:colId xmlns:a16="http://schemas.microsoft.com/office/drawing/2014/main" val="3916916303"/>
                    </a:ext>
                  </a:extLst>
                </a:gridCol>
              </a:tblGrid>
              <a:tr h="109661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私は，何に向いている？</a:t>
                      </a:r>
                      <a:endParaRPr kumimoji="1" lang="en-US" altLang="ja-JP" sz="2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75108"/>
                  </a:ext>
                </a:extLst>
              </a:tr>
              <a:tr h="1096615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8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私のよいところは？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1037732"/>
                  </a:ext>
                </a:extLst>
              </a:tr>
              <a:tr h="1096615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8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私の直した方がいいところは？</a:t>
                      </a:r>
                      <a:endParaRPr kumimoji="1" lang="ja-JP" altLang="en-US" sz="2800" kern="12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585880"/>
                  </a:ext>
                </a:extLst>
              </a:tr>
            </a:tbl>
          </a:graphicData>
        </a:graphic>
      </p:graphicFrame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FE488B5-C0FD-9186-B592-F19318E04059}"/>
              </a:ext>
            </a:extLst>
          </p:cNvPr>
          <p:cNvSpPr txBox="1"/>
          <p:nvPr/>
        </p:nvSpPr>
        <p:spPr>
          <a:xfrm>
            <a:off x="262333" y="1115116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pic>
        <p:nvPicPr>
          <p:cNvPr id="5" name="図 4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3DD8CF74-27DE-BAB2-0E91-DF00BA3383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6704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A98C53-1BA1-614B-F0D4-8967CFE11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92016C9F-484E-EC18-88A8-382B83611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EF466E01-B42F-25AC-73AF-D32DDC85E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179999"/>
            <a:ext cx="4572000" cy="396000"/>
          </a:xfrm>
        </p:spPr>
        <p:txBody>
          <a:bodyPr/>
          <a:lstStyle/>
          <a:p>
            <a:r>
              <a:rPr lang="ja-JP" altLang="en-US" dirty="0"/>
              <a:t>３　人生を設計するために考えること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A244433-19A4-7A7D-F416-A2C01E6FE00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6612" y="1816100"/>
            <a:ext cx="8410775" cy="4445000"/>
          </a:xfrm>
          <a:solidFill>
            <a:schemeClr val="bg1"/>
          </a:solidFill>
          <a:ln w="9525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88900"/>
            <a:r>
              <a:rPr lang="ja-JP" altLang="en-US" sz="3600" b="1" dirty="0">
                <a:solidFill>
                  <a:srgbClr val="005AFF"/>
                </a:solidFill>
              </a:rPr>
              <a:t>（例）</a:t>
            </a:r>
            <a:endParaRPr lang="en-US" altLang="ja-JP" sz="3600" b="1">
              <a:solidFill>
                <a:srgbClr val="005AFF"/>
              </a:solidFill>
            </a:endParaRPr>
          </a:p>
          <a:p>
            <a:pPr marL="88900"/>
            <a:r>
              <a:rPr lang="en-US" altLang="ja-JP" sz="3600" b="1">
                <a:solidFill>
                  <a:srgbClr val="005AFF"/>
                </a:solidFill>
              </a:rPr>
              <a:t>1966 </a:t>
            </a:r>
            <a:r>
              <a:rPr lang="ja-JP" altLang="en-US" sz="3600" b="1" dirty="0">
                <a:solidFill>
                  <a:srgbClr val="005AFF"/>
                </a:solidFill>
              </a:rPr>
              <a:t>年は丙午（ひのえうま）の年である。</a:t>
            </a:r>
            <a:r>
              <a:rPr lang="en-US" altLang="ja-JP" sz="3600" b="1" dirty="0">
                <a:solidFill>
                  <a:srgbClr val="005AFF"/>
                </a:solidFill>
              </a:rPr>
              <a:t>｢</a:t>
            </a:r>
            <a:r>
              <a:rPr lang="ja-JP" altLang="en-US" sz="3600" b="1" dirty="0">
                <a:solidFill>
                  <a:srgbClr val="005AFF"/>
                </a:solidFill>
              </a:rPr>
              <a:t>丙午生まれの女性は気性が激しすぎて夫を不幸にする</a:t>
            </a:r>
            <a:r>
              <a:rPr lang="en-US" altLang="ja-JP" sz="3600" b="1" dirty="0">
                <a:solidFill>
                  <a:srgbClr val="005AFF"/>
                </a:solidFill>
              </a:rPr>
              <a:t>｣ </a:t>
            </a:r>
            <a:r>
              <a:rPr lang="ja-JP" altLang="en-US" sz="3600" b="1" dirty="0">
                <a:solidFill>
                  <a:srgbClr val="005AFF"/>
                </a:solidFill>
              </a:rPr>
              <a:t>という迷信により，</a:t>
            </a:r>
            <a:r>
              <a:rPr lang="en-US" altLang="ja-JP" sz="3600" b="1" dirty="0">
                <a:solidFill>
                  <a:srgbClr val="005AFF"/>
                </a:solidFill>
              </a:rPr>
              <a:t>1966 </a:t>
            </a:r>
            <a:r>
              <a:rPr lang="ja-JP" altLang="en-US" sz="3600" b="1" dirty="0">
                <a:solidFill>
                  <a:srgbClr val="005AFF"/>
                </a:solidFill>
              </a:rPr>
              <a:t>年の出生数は大きく減少した</a:t>
            </a:r>
            <a:r>
              <a:rPr lang="en-US" altLang="ja-JP" sz="3600" b="1" dirty="0">
                <a:solidFill>
                  <a:srgbClr val="005AFF"/>
                </a:solidFill>
              </a:rPr>
              <a:t>｡</a:t>
            </a:r>
            <a:endParaRPr lang="ja-JP" altLang="en-US" sz="3600" b="1" dirty="0">
              <a:solidFill>
                <a:srgbClr val="005AFF"/>
              </a:solidFill>
            </a:endParaRP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7B4EDCA6-9E9D-277E-1409-6A334D15D4F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66612" y="866643"/>
            <a:ext cx="8410775" cy="658812"/>
          </a:xfrm>
        </p:spPr>
        <p:txBody>
          <a:bodyPr/>
          <a:lstStyle/>
          <a:p>
            <a:r>
              <a:rPr kumimoji="1" lang="en-US" altLang="ja-JP" dirty="0"/>
              <a:t>1966</a:t>
            </a:r>
            <a:r>
              <a:rPr kumimoji="1" lang="ja-JP" altLang="en-US" dirty="0"/>
              <a:t>年の出生率が下がった理由は何だろう？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4B916DB-81E2-B033-9FD2-7D23DDD4137B}"/>
              </a:ext>
            </a:extLst>
          </p:cNvPr>
          <p:cNvSpPr txBox="1"/>
          <p:nvPr/>
        </p:nvSpPr>
        <p:spPr>
          <a:xfrm>
            <a:off x="366612" y="278647"/>
            <a:ext cx="1043088" cy="442674"/>
          </a:xfrm>
          <a:prstGeom prst="roundRect">
            <a:avLst/>
          </a:prstGeom>
          <a:solidFill>
            <a:srgbClr val="C6EAFB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kumimoji="1" lang="ja-JP" altLang="en-US" sz="20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資料５</a:t>
            </a:r>
          </a:p>
        </p:txBody>
      </p:sp>
      <p:pic>
        <p:nvPicPr>
          <p:cNvPr id="6" name="図 5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6D8674D2-C13F-8B59-72F8-5BDF750FA6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99D5749-2FE5-C50A-7149-DAA78383A0CD}"/>
              </a:ext>
            </a:extLst>
          </p:cNvPr>
          <p:cNvSpPr txBox="1"/>
          <p:nvPr/>
        </p:nvSpPr>
        <p:spPr>
          <a:xfrm>
            <a:off x="1585812" y="283587"/>
            <a:ext cx="1043088" cy="432792"/>
          </a:xfrm>
          <a:prstGeom prst="flowChartTerminator">
            <a:avLst/>
          </a:prstGeom>
          <a:solidFill>
            <a:schemeClr val="bg1"/>
          </a:solidFill>
          <a:ln w="12700">
            <a:solidFill>
              <a:srgbClr val="0099E0"/>
            </a:solidFill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kumimoji="1" lang="ja-JP" altLang="en-US" sz="20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教</a:t>
            </a:r>
            <a:r>
              <a:rPr kumimoji="1" lang="en-US" altLang="ja-JP" sz="20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p.17</a:t>
            </a:r>
            <a:endParaRPr kumimoji="1" lang="ja-JP" altLang="en-US" sz="2000" b="1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C3E199BD-46D1-9D4B-AC08-A645148427EC}"/>
              </a:ext>
            </a:extLst>
          </p:cNvPr>
          <p:cNvSpPr/>
          <p:nvPr/>
        </p:nvSpPr>
        <p:spPr>
          <a:xfrm>
            <a:off x="523783" y="2493468"/>
            <a:ext cx="8137617" cy="2456049"/>
          </a:xfrm>
          <a:prstGeom prst="bracketPair">
            <a:avLst>
              <a:gd name="adj" fmla="val 5766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96638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3CFEB4C-4A0B-CE5A-863C-EFD5572CC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ja-JP" altLang="en-US" dirty="0"/>
              <a:t>教科書</a:t>
            </a:r>
            <a:r>
              <a:rPr kumimoji="1" lang="en-US" altLang="ja-JP" dirty="0"/>
              <a:t>p.14</a:t>
            </a:r>
            <a:r>
              <a:rPr kumimoji="1" lang="ja-JP" altLang="en-US" dirty="0"/>
              <a:t>のねらいを振り返ろう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9E48E76-382E-817F-9466-6A46234C37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892" y="1612900"/>
            <a:ext cx="8077508" cy="1430422"/>
          </a:xfrm>
        </p:spPr>
        <p:txBody>
          <a:bodyPr/>
          <a:lstStyle/>
          <a:p>
            <a:r>
              <a:rPr kumimoji="1" lang="ja-JP" altLang="en-US" dirty="0"/>
              <a:t>なりたい自分を考えてみることができた。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2C2AC4B-CD82-D554-99D8-6F88F3957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13</a:t>
            </a:fld>
            <a:endParaRPr kumimoji="1" lang="ja-JP" altLang="en-US"/>
          </a:p>
        </p:txBody>
      </p:sp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E8DAC762-0474-7E79-6F7B-508D7CB2B604}"/>
              </a:ext>
            </a:extLst>
          </p:cNvPr>
          <p:cNvSpPr txBox="1">
            <a:spLocks/>
          </p:cNvSpPr>
          <p:nvPr/>
        </p:nvSpPr>
        <p:spPr>
          <a:xfrm>
            <a:off x="329892" y="3797852"/>
            <a:ext cx="8674408" cy="14304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571500" indent="-5715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9CDCF8"/>
              </a:buClr>
              <a:buFont typeface="Wingdings" panose="05000000000000000000" pitchFamily="2" charset="2"/>
              <a:buChar char="l"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/>
              <a:t>生活設計を考えてみることができた。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3766A940-0EBD-350B-D278-145B5B5C20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E1F3FD"/>
              </a:clrFrom>
              <a:clrTo>
                <a:srgbClr val="E1F3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8910" y="3085307"/>
            <a:ext cx="5015239" cy="670560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A6AC8D38-3AC9-C6AA-8E6D-5C0A5CED3A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E1F3FD"/>
              </a:clrFrom>
              <a:clrTo>
                <a:srgbClr val="E1F3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4380" y="5417588"/>
            <a:ext cx="5015239" cy="670560"/>
          </a:xfrm>
          <a:prstGeom prst="rect">
            <a:avLst/>
          </a:prstGeom>
        </p:spPr>
      </p:pic>
      <p:pic>
        <p:nvPicPr>
          <p:cNvPr id="6" name="図 5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B9469D85-EEDB-3C74-1000-911F6DAEEC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365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C5E9FE22-CC5B-EF10-C9DE-9C4298CF4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14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78352305-1F97-4032-1DFC-EE7E55576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１　人生を展望しよう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4E7A79C5-B9AA-FFDA-5828-56E62CB910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76" y="2431286"/>
            <a:ext cx="9053448" cy="2902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0804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48747D4E-01F9-EDFD-87E4-3929D42A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15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1579A5B-7366-0DB2-1981-646B27E03D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7100" y="179999"/>
            <a:ext cx="3136900" cy="396000"/>
          </a:xfrm>
        </p:spPr>
        <p:txBody>
          <a:bodyPr/>
          <a:lstStyle/>
          <a:p>
            <a:r>
              <a:rPr kumimoji="1" lang="ja-JP" altLang="en-US" dirty="0"/>
              <a:t>１　人生を展望しよう</a:t>
            </a:r>
          </a:p>
        </p:txBody>
      </p:sp>
      <p:pic>
        <p:nvPicPr>
          <p:cNvPr id="7" name="図 6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D9E54AA9-4ABE-BA0D-5063-C313099F3FA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6B139571-8260-9CDA-1CDA-2C5FB0C2EE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24" y="2334209"/>
            <a:ext cx="9067143" cy="2885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7038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E2E765-AC39-CBF7-AE92-B6856BFAB8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7B990AC3-A882-7E63-24D3-7759E488E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16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BD73CB9D-CA77-BB5C-757F-A66617AB1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7100" y="179999"/>
            <a:ext cx="3136900" cy="396000"/>
          </a:xfrm>
        </p:spPr>
        <p:txBody>
          <a:bodyPr/>
          <a:lstStyle/>
          <a:p>
            <a:r>
              <a:rPr kumimoji="1" lang="ja-JP" altLang="en-US" dirty="0"/>
              <a:t>１　人生を展望しよう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836DDC36-DCF4-C773-D9FD-726DF9BDB4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40" y="1636140"/>
            <a:ext cx="8949120" cy="3407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4933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CBE31-C77D-B5C0-1048-247F43B345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5B5A7AE-5BE5-B2B8-3F5B-FC15D3430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17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F0747BCC-53D1-F100-545E-13371F3583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7100" y="179999"/>
            <a:ext cx="3136900" cy="396000"/>
          </a:xfrm>
        </p:spPr>
        <p:txBody>
          <a:bodyPr/>
          <a:lstStyle/>
          <a:p>
            <a:r>
              <a:rPr kumimoji="1" lang="ja-JP" altLang="en-US" dirty="0"/>
              <a:t>１　人生を展望しよう</a:t>
            </a:r>
          </a:p>
        </p:txBody>
      </p:sp>
      <p:pic>
        <p:nvPicPr>
          <p:cNvPr id="4" name="図 3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08289CF8-09AC-F2D2-581D-E4305D698F7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8FE7B863-3DAF-2234-E4B2-C08F4D1FB1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77" y="1624759"/>
            <a:ext cx="8959046" cy="3375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1094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8C7660-3E08-52FB-A332-58A2EC4397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419EE76A-3E9A-387A-C6C1-3EFC820FF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18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D1468AD9-FC2E-BC26-F3A3-9F8AFABE2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7100" y="179999"/>
            <a:ext cx="3136900" cy="396000"/>
          </a:xfrm>
        </p:spPr>
        <p:txBody>
          <a:bodyPr/>
          <a:lstStyle/>
          <a:p>
            <a:r>
              <a:rPr kumimoji="1" lang="ja-JP" altLang="en-US" dirty="0"/>
              <a:t>１　人生を展望しよう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66A53153-9462-99A3-612F-60B4762A8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04" y="1707894"/>
            <a:ext cx="8941591" cy="3181606"/>
          </a:xfrm>
          <a:prstGeom prst="rect">
            <a:avLst/>
          </a:prstGeom>
        </p:spPr>
      </p:pic>
      <p:pic>
        <p:nvPicPr>
          <p:cNvPr id="7" name="図 6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AE44B777-6D51-8B01-71EB-A24BB299E8E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078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75357D-3D94-899F-EA4C-48378A616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917B504B-70D1-141C-EA4D-60EB5867A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19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BD4DF831-3D73-6541-7753-3D729EFCC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２　生活設計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AA9CC5EF-4212-B4B8-DE7C-D77C55E31C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28" y="1561972"/>
            <a:ext cx="9054544" cy="373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403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図 19">
            <a:extLst>
              <a:ext uri="{FF2B5EF4-FFF2-40B4-BE49-F238E27FC236}">
                <a16:creationId xmlns:a16="http://schemas.microsoft.com/office/drawing/2014/main" id="{CE42BDCA-5975-5D20-461D-515EB92891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4072" y="1200455"/>
            <a:ext cx="4154902" cy="505039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420D8C85-BB6C-143E-1164-81FA59C9F5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903" y="1213364"/>
            <a:ext cx="4112031" cy="503748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CD498B4-7B07-BF09-DF77-392516151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5" name="タイトル 4">
            <a:extLst>
              <a:ext uri="{FF2B5EF4-FFF2-40B4-BE49-F238E27FC236}">
                <a16:creationId xmlns:a16="http://schemas.microsoft.com/office/drawing/2014/main" id="{A5C4C149-080D-349F-BDC3-4B687D46C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問題インデックス</a:t>
            </a:r>
          </a:p>
        </p:txBody>
      </p:sp>
      <p:sp>
        <p:nvSpPr>
          <p:cNvPr id="7" name="コンテンツ プレースホルダー 8">
            <a:extLst>
              <a:ext uri="{FF2B5EF4-FFF2-40B4-BE49-F238E27FC236}">
                <a16:creationId xmlns:a16="http://schemas.microsoft.com/office/drawing/2014/main" id="{E91598BD-4FD8-2DE3-9B1F-D21B4049C4F1}"/>
              </a:ext>
            </a:extLst>
          </p:cNvPr>
          <p:cNvSpPr txBox="1">
            <a:spLocks/>
          </p:cNvSpPr>
          <p:nvPr/>
        </p:nvSpPr>
        <p:spPr>
          <a:xfrm>
            <a:off x="1129349" y="2274303"/>
            <a:ext cx="2880000" cy="910918"/>
          </a:xfrm>
          <a:prstGeom prst="roundRect">
            <a:avLst>
              <a:gd name="adj" fmla="val 4090"/>
            </a:avLst>
          </a:prstGeom>
          <a:ln w="1905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pic>
        <p:nvPicPr>
          <p:cNvPr id="3" name="図 2" descr="link.png">
            <a:hlinkClick r:id="rId5" action="ppaction://hlinksldjump"/>
            <a:extLst>
              <a:ext uri="{FF2B5EF4-FFF2-40B4-BE49-F238E27FC236}">
                <a16:creationId xmlns:a16="http://schemas.microsoft.com/office/drawing/2014/main" id="{F7AEDDBB-E2DD-DB3B-F0F3-B14F23AAED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351" y="2299353"/>
            <a:ext cx="524213" cy="149340"/>
          </a:xfrm>
          <a:prstGeom prst="rect">
            <a:avLst/>
          </a:prstGeom>
        </p:spPr>
      </p:pic>
      <p:pic>
        <p:nvPicPr>
          <p:cNvPr id="4" name="図 3" descr="link.png">
            <a:hlinkClick r:id="rId7" action="ppaction://hlinksldjump"/>
            <a:extLst>
              <a:ext uri="{FF2B5EF4-FFF2-40B4-BE49-F238E27FC236}">
                <a16:creationId xmlns:a16="http://schemas.microsoft.com/office/drawing/2014/main" id="{7DB38991-5E7A-6975-812D-EF795BD204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415" y="3290318"/>
            <a:ext cx="524213" cy="149340"/>
          </a:xfrm>
          <a:prstGeom prst="rect">
            <a:avLst/>
          </a:prstGeom>
        </p:spPr>
      </p:pic>
      <p:sp>
        <p:nvSpPr>
          <p:cNvPr id="14" name="コンテンツ プレースホルダー 8">
            <a:extLst>
              <a:ext uri="{FF2B5EF4-FFF2-40B4-BE49-F238E27FC236}">
                <a16:creationId xmlns:a16="http://schemas.microsoft.com/office/drawing/2014/main" id="{447E1575-9885-7332-7C50-4FD3BA0AB2D8}"/>
              </a:ext>
            </a:extLst>
          </p:cNvPr>
          <p:cNvSpPr txBox="1">
            <a:spLocks/>
          </p:cNvSpPr>
          <p:nvPr/>
        </p:nvSpPr>
        <p:spPr>
          <a:xfrm>
            <a:off x="4980094" y="1745152"/>
            <a:ext cx="2880000" cy="1173981"/>
          </a:xfrm>
          <a:prstGeom prst="roundRect">
            <a:avLst>
              <a:gd name="adj" fmla="val 4090"/>
            </a:avLst>
          </a:prstGeom>
          <a:ln w="1905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sp>
        <p:nvSpPr>
          <p:cNvPr id="15" name="コンテンツ プレースホルダー 8">
            <a:extLst>
              <a:ext uri="{FF2B5EF4-FFF2-40B4-BE49-F238E27FC236}">
                <a16:creationId xmlns:a16="http://schemas.microsoft.com/office/drawing/2014/main" id="{07934D84-9C11-8D13-510F-05A85B0BCDCA}"/>
              </a:ext>
            </a:extLst>
          </p:cNvPr>
          <p:cNvSpPr txBox="1">
            <a:spLocks/>
          </p:cNvSpPr>
          <p:nvPr/>
        </p:nvSpPr>
        <p:spPr>
          <a:xfrm>
            <a:off x="4980094" y="3207519"/>
            <a:ext cx="2880000" cy="1173982"/>
          </a:xfrm>
          <a:prstGeom prst="roundRect">
            <a:avLst>
              <a:gd name="adj" fmla="val 4090"/>
            </a:avLst>
          </a:prstGeom>
          <a:ln w="1905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pic>
        <p:nvPicPr>
          <p:cNvPr id="16" name="図 15" descr="link.png">
            <a:hlinkClick r:id="rId8" action="ppaction://hlinksldjump"/>
            <a:extLst>
              <a:ext uri="{FF2B5EF4-FFF2-40B4-BE49-F238E27FC236}">
                <a16:creationId xmlns:a16="http://schemas.microsoft.com/office/drawing/2014/main" id="{966412DA-162A-E601-5D1E-1810C7BDFEB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8457" y="1840171"/>
            <a:ext cx="524213" cy="149340"/>
          </a:xfrm>
          <a:prstGeom prst="rect">
            <a:avLst/>
          </a:prstGeom>
        </p:spPr>
      </p:pic>
      <p:pic>
        <p:nvPicPr>
          <p:cNvPr id="17" name="図 16" descr="link.png">
            <a:hlinkClick r:id="rId9" action="ppaction://hlinksldjump"/>
            <a:extLst>
              <a:ext uri="{FF2B5EF4-FFF2-40B4-BE49-F238E27FC236}">
                <a16:creationId xmlns:a16="http://schemas.microsoft.com/office/drawing/2014/main" id="{340B49EC-2ADE-3E94-D6A3-8081A418D92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638" y="3170437"/>
            <a:ext cx="524213" cy="149340"/>
          </a:xfrm>
          <a:prstGeom prst="rect">
            <a:avLst/>
          </a:prstGeom>
        </p:spPr>
      </p:pic>
      <p:pic>
        <p:nvPicPr>
          <p:cNvPr id="6" name="図 5" descr="link.png">
            <a:hlinkClick r:id="rId10" action="ppaction://hlinksldjump"/>
            <a:extLst>
              <a:ext uri="{FF2B5EF4-FFF2-40B4-BE49-F238E27FC236}">
                <a16:creationId xmlns:a16="http://schemas.microsoft.com/office/drawing/2014/main" id="{37133141-1EF9-4FBD-F0A2-8DE3F876FFF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alphaModFix amt="91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351" y="2533359"/>
            <a:ext cx="524213" cy="149340"/>
          </a:xfrm>
          <a:prstGeom prst="rect">
            <a:avLst/>
          </a:prstGeom>
          <a:noFill/>
        </p:spPr>
      </p:pic>
      <p:pic>
        <p:nvPicPr>
          <p:cNvPr id="10" name="図 9" descr="link.png">
            <a:hlinkClick r:id="rId13" action="ppaction://hlinksldjump"/>
            <a:extLst>
              <a:ext uri="{FF2B5EF4-FFF2-40B4-BE49-F238E27FC236}">
                <a16:creationId xmlns:a16="http://schemas.microsoft.com/office/drawing/2014/main" id="{3AB5579A-1277-9B6B-3778-488D683FF77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alphaModFix amt="91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697" y="3534682"/>
            <a:ext cx="524213" cy="149340"/>
          </a:xfrm>
          <a:prstGeom prst="rect">
            <a:avLst/>
          </a:prstGeom>
          <a:noFill/>
        </p:spPr>
      </p:pic>
      <p:pic>
        <p:nvPicPr>
          <p:cNvPr id="12" name="図 11" descr="link.png">
            <a:hlinkClick r:id="rId14" action="ppaction://hlinksldjump"/>
            <a:extLst>
              <a:ext uri="{FF2B5EF4-FFF2-40B4-BE49-F238E27FC236}">
                <a16:creationId xmlns:a16="http://schemas.microsoft.com/office/drawing/2014/main" id="{585FE510-3737-98DD-DB4C-68FBCE83850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alphaModFix amt="91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3663" y="2037087"/>
            <a:ext cx="524213" cy="149340"/>
          </a:xfrm>
          <a:prstGeom prst="rect">
            <a:avLst/>
          </a:prstGeom>
          <a:noFill/>
        </p:spPr>
      </p:pic>
      <p:pic>
        <p:nvPicPr>
          <p:cNvPr id="13" name="図 12" descr="link.png">
            <a:hlinkClick r:id="rId15" action="ppaction://hlinksldjump"/>
            <a:extLst>
              <a:ext uri="{FF2B5EF4-FFF2-40B4-BE49-F238E27FC236}">
                <a16:creationId xmlns:a16="http://schemas.microsoft.com/office/drawing/2014/main" id="{F262A4DC-1D44-4E48-5B38-03422BF7C3B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alphaModFix amt="91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4356" y="3380175"/>
            <a:ext cx="524213" cy="149340"/>
          </a:xfrm>
          <a:prstGeom prst="rect">
            <a:avLst/>
          </a:prstGeom>
          <a:noFill/>
        </p:spPr>
      </p:pic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38D3D5DC-9FA6-85EF-E961-DE3F1FD298FF}"/>
              </a:ext>
            </a:extLst>
          </p:cNvPr>
          <p:cNvGrpSpPr/>
          <p:nvPr/>
        </p:nvGrpSpPr>
        <p:grpSpPr>
          <a:xfrm>
            <a:off x="5396131" y="0"/>
            <a:ext cx="3747869" cy="553998"/>
            <a:chOff x="4596031" y="0"/>
            <a:chExt cx="3747869" cy="553998"/>
          </a:xfrm>
        </p:grpSpPr>
        <p:pic>
          <p:nvPicPr>
            <p:cNvPr id="19" name="図 18" descr="link.png">
              <a:extLst>
                <a:ext uri="{FF2B5EF4-FFF2-40B4-BE49-F238E27FC236}">
                  <a16:creationId xmlns:a16="http://schemas.microsoft.com/office/drawing/2014/main" id="{4F2DAD50-1B7E-62E6-6550-2CF2B87007C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031" y="102776"/>
              <a:ext cx="524213" cy="149340"/>
            </a:xfrm>
            <a:prstGeom prst="rect">
              <a:avLst/>
            </a:prstGeom>
          </p:spPr>
        </p:pic>
        <p:pic>
          <p:nvPicPr>
            <p:cNvPr id="21" name="図 20" descr="link.png">
              <a:extLst>
                <a:ext uri="{FF2B5EF4-FFF2-40B4-BE49-F238E27FC236}">
                  <a16:creationId xmlns:a16="http://schemas.microsoft.com/office/drawing/2014/main" id="{34F9EA86-14E3-59F1-D256-82193C8210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alphaModFix amt="91000"/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64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5037" y="311385"/>
              <a:ext cx="524213" cy="149340"/>
            </a:xfrm>
            <a:prstGeom prst="rect">
              <a:avLst/>
            </a:prstGeom>
            <a:noFill/>
          </p:spPr>
        </p:pic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05C0FAAC-B004-2C2F-9E6C-0C9ABA809CCE}"/>
                </a:ext>
              </a:extLst>
            </p:cNvPr>
            <p:cNvSpPr txBox="1"/>
            <p:nvPr/>
          </p:nvSpPr>
          <p:spPr>
            <a:xfrm>
              <a:off x="5120244" y="0"/>
              <a:ext cx="322365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5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･･･学習ノート対応スライドにリンク</a:t>
              </a:r>
            </a:p>
            <a:p>
              <a:r>
                <a:rPr kumimoji="1" lang="ja-JP" altLang="en-US" sz="15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･･･学習ノート</a:t>
              </a:r>
              <a:r>
                <a:rPr kumimoji="1" lang="en-US" altLang="ja-JP" sz="15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PDF</a:t>
              </a:r>
              <a:r>
                <a:rPr kumimoji="1" lang="ja-JP" altLang="en-US" sz="15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画像にリンク</a:t>
              </a:r>
            </a:p>
          </p:txBody>
        </p:sp>
      </p:grpSp>
      <p:sp>
        <p:nvSpPr>
          <p:cNvPr id="23" name="コンテンツ プレースホルダー 8">
            <a:extLst>
              <a:ext uri="{FF2B5EF4-FFF2-40B4-BE49-F238E27FC236}">
                <a16:creationId xmlns:a16="http://schemas.microsoft.com/office/drawing/2014/main" id="{20E978B0-8260-921D-68EE-967BAA7E2A09}"/>
              </a:ext>
            </a:extLst>
          </p:cNvPr>
          <p:cNvSpPr txBox="1">
            <a:spLocks/>
          </p:cNvSpPr>
          <p:nvPr/>
        </p:nvSpPr>
        <p:spPr>
          <a:xfrm>
            <a:off x="1123708" y="3292410"/>
            <a:ext cx="2880000" cy="1127190"/>
          </a:xfrm>
          <a:prstGeom prst="roundRect">
            <a:avLst>
              <a:gd name="adj" fmla="val 4090"/>
            </a:avLst>
          </a:prstGeom>
          <a:ln w="1905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sp>
        <p:nvSpPr>
          <p:cNvPr id="25" name="コンテンツ プレースホルダー 8">
            <a:extLst>
              <a:ext uri="{FF2B5EF4-FFF2-40B4-BE49-F238E27FC236}">
                <a16:creationId xmlns:a16="http://schemas.microsoft.com/office/drawing/2014/main" id="{F39F3375-DD57-8397-C56D-A403AA606A74}"/>
              </a:ext>
            </a:extLst>
          </p:cNvPr>
          <p:cNvSpPr txBox="1">
            <a:spLocks/>
          </p:cNvSpPr>
          <p:nvPr/>
        </p:nvSpPr>
        <p:spPr>
          <a:xfrm>
            <a:off x="1123708" y="4456178"/>
            <a:ext cx="2880000" cy="1127190"/>
          </a:xfrm>
          <a:prstGeom prst="roundRect">
            <a:avLst>
              <a:gd name="adj" fmla="val 4090"/>
            </a:avLst>
          </a:prstGeom>
          <a:ln w="1905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pic>
        <p:nvPicPr>
          <p:cNvPr id="26" name="図 25" descr="link.png">
            <a:hlinkClick r:id="rId16" action="ppaction://hlinksldjump"/>
            <a:extLst>
              <a:ext uri="{FF2B5EF4-FFF2-40B4-BE49-F238E27FC236}">
                <a16:creationId xmlns:a16="http://schemas.microsoft.com/office/drawing/2014/main" id="{D15AFE24-92DB-1049-17A1-417DC64CD80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alphaModFix amt="91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697" y="4674663"/>
            <a:ext cx="524213" cy="149340"/>
          </a:xfrm>
          <a:prstGeom prst="rect">
            <a:avLst/>
          </a:prstGeom>
          <a:noFill/>
        </p:spPr>
      </p:pic>
      <p:pic>
        <p:nvPicPr>
          <p:cNvPr id="32" name="図 31" descr="link.png">
            <a:hlinkClick r:id="rId17" action="ppaction://hlinksldjump"/>
            <a:extLst>
              <a:ext uri="{FF2B5EF4-FFF2-40B4-BE49-F238E27FC236}">
                <a16:creationId xmlns:a16="http://schemas.microsoft.com/office/drawing/2014/main" id="{DE918E87-B40C-82C0-288F-950D53690E6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440" y="4461335"/>
            <a:ext cx="524213" cy="149340"/>
          </a:xfrm>
          <a:prstGeom prst="rect">
            <a:avLst/>
          </a:prstGeom>
        </p:spPr>
      </p:pic>
      <p:pic>
        <p:nvPicPr>
          <p:cNvPr id="8" name="図 7" descr="link.png">
            <a:hlinkClick r:id="rId18" action="ppaction://hlinksldjump"/>
            <a:extLst>
              <a:ext uri="{FF2B5EF4-FFF2-40B4-BE49-F238E27FC236}">
                <a16:creationId xmlns:a16="http://schemas.microsoft.com/office/drawing/2014/main" id="{49BF0C5A-020C-F2AF-4351-FCAC67C0820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865" y="1502337"/>
            <a:ext cx="524213" cy="149340"/>
          </a:xfrm>
          <a:prstGeom prst="rect">
            <a:avLst/>
          </a:prstGeom>
        </p:spPr>
      </p:pic>
      <p:pic>
        <p:nvPicPr>
          <p:cNvPr id="9" name="図 8" descr="link.png">
            <a:hlinkClick r:id="rId19" action="ppaction://hlinksldjump"/>
            <a:extLst>
              <a:ext uri="{FF2B5EF4-FFF2-40B4-BE49-F238E27FC236}">
                <a16:creationId xmlns:a16="http://schemas.microsoft.com/office/drawing/2014/main" id="{6307B601-975E-B169-D1E8-E351D3E3D5C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898" y="3488587"/>
            <a:ext cx="524213" cy="149340"/>
          </a:xfrm>
          <a:prstGeom prst="rect">
            <a:avLst/>
          </a:prstGeom>
        </p:spPr>
      </p:pic>
      <p:pic>
        <p:nvPicPr>
          <p:cNvPr id="18" name="図 17" descr="link.png">
            <a:hlinkClick r:id="rId20" action="ppaction://hlinksldjump"/>
            <a:extLst>
              <a:ext uri="{FF2B5EF4-FFF2-40B4-BE49-F238E27FC236}">
                <a16:creationId xmlns:a16="http://schemas.microsoft.com/office/drawing/2014/main" id="{7D9AE747-E17C-5C83-297C-E45F5BC74BE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162" y="5019773"/>
            <a:ext cx="524213" cy="14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9939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8AA31A-FD10-0FC7-1815-3545BF588A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600F446-CF7F-9638-28E8-C694E3685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20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2352B40A-0FFE-C477-FEBF-62B5C1D05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7100" y="179999"/>
            <a:ext cx="3136900" cy="396000"/>
          </a:xfrm>
        </p:spPr>
        <p:txBody>
          <a:bodyPr/>
          <a:lstStyle/>
          <a:p>
            <a:r>
              <a:rPr lang="ja-JP" altLang="en-US" dirty="0"/>
              <a:t>２</a:t>
            </a:r>
            <a:r>
              <a:rPr kumimoji="1" lang="ja-JP" altLang="en-US" dirty="0"/>
              <a:t>　生活設計</a:t>
            </a:r>
          </a:p>
        </p:txBody>
      </p:sp>
      <p:pic>
        <p:nvPicPr>
          <p:cNvPr id="4" name="図 3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92690C8E-3EB1-F4D6-2303-A4024A0B3B4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2AB52598-0544-F5CB-EF6D-849B88E6DC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17" y="1603501"/>
            <a:ext cx="9071366" cy="3650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510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6B4BB2-390D-3051-26F3-B0A5D6F6EF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93D8FA1-C3DD-5B05-E1D6-52518A388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21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3F5B1938-6D52-CEDB-73EF-208CC0DF5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３</a:t>
            </a:r>
            <a:r>
              <a:rPr kumimoji="1" lang="ja-JP" altLang="en-US" dirty="0"/>
              <a:t>　人生を設計するために考えること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DBC131A6-DB5B-2C35-93BD-DB41E9847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60" y="1673389"/>
            <a:ext cx="8979079" cy="3511222"/>
          </a:xfrm>
          <a:prstGeom prst="rect">
            <a:avLst/>
          </a:prstGeom>
        </p:spPr>
      </p:pic>
      <p:pic>
        <p:nvPicPr>
          <p:cNvPr id="6" name="図 5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FC16E9B7-B17A-A391-2B43-2A71B3FF1AFE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2482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A410B0F-615A-0EE0-F717-E86415D05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DEF8F443-594E-B30E-CBE1-EA772A836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１　人生を展望しよう	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4B7D69F-D0F1-842C-CA69-D937B60BFCA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6063" y="1892300"/>
            <a:ext cx="8971876" cy="2184400"/>
          </a:xfrm>
        </p:spPr>
        <p:txBody>
          <a:bodyPr>
            <a:noAutofit/>
          </a:bodyPr>
          <a:lstStyle/>
          <a:p>
            <a:pPr marL="571500" indent="-571500">
              <a:lnSpc>
                <a:spcPct val="100000"/>
              </a:lnSpc>
              <a:buClr>
                <a:srgbClr val="9CDCF8"/>
              </a:buClr>
              <a:buFont typeface="Wingdings" panose="05000000000000000000" pitchFamily="2" charset="2"/>
              <a:buChar char="l"/>
            </a:pP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(1)</a:t>
            </a:r>
            <a:r>
              <a:rPr kumimoji="1" lang="ja-JP" altLang="en-US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lang="ja-JP" altLang="en-US" sz="4400" b="1" dirty="0">
                <a:solidFill>
                  <a:srgbClr val="005AFF"/>
                </a:solidFill>
              </a:rPr>
              <a:t>ライフコース</a:t>
            </a:r>
            <a:r>
              <a:rPr kumimoji="1" lang="en-US" altLang="ja-JP" sz="4000" dirty="0"/>
              <a:t> </a:t>
            </a:r>
            <a:r>
              <a:rPr kumimoji="1" lang="en-US" altLang="ja-JP" sz="3600" dirty="0"/>
              <a:t>…</a:t>
            </a:r>
            <a:r>
              <a:rPr kumimoji="1" lang="ja-JP" altLang="en-US" sz="3600" dirty="0"/>
              <a:t>人生の道のりのこと。</a:t>
            </a:r>
            <a:r>
              <a:rPr lang="ja-JP" altLang="en-US" sz="3600" dirty="0"/>
              <a:t> </a:t>
            </a:r>
            <a:endParaRPr lang="en-US" altLang="ja-JP" sz="3600" dirty="0"/>
          </a:p>
          <a:p>
            <a:pPr marL="571500" indent="-571500">
              <a:lnSpc>
                <a:spcPct val="100000"/>
              </a:lnSpc>
              <a:buClr>
                <a:srgbClr val="9CDCF8"/>
              </a:buClr>
              <a:buFont typeface="Wingdings" panose="05000000000000000000" pitchFamily="2" charset="2"/>
              <a:buChar char="l"/>
            </a:pP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(2)</a:t>
            </a:r>
            <a:r>
              <a:rPr kumimoji="1" lang="ja-JP" altLang="en-US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ja-JP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ライフステージ</a:t>
            </a:r>
            <a:r>
              <a:rPr kumimoji="1" lang="en-US" altLang="ja-JP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…</a:t>
            </a:r>
            <a:r>
              <a:rPr kumimoji="1" lang="ja-JP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年齢に伴って，</a:t>
            </a:r>
            <a:endParaRPr kumimoji="1" lang="en-US" altLang="ja-JP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n-cs"/>
            </a:endParaRPr>
          </a:p>
          <a:p>
            <a:pPr indent="533400">
              <a:lnSpc>
                <a:spcPct val="100000"/>
              </a:lnSpc>
              <a:buClr>
                <a:srgbClr val="9CDCF8"/>
              </a:buClr>
            </a:pPr>
            <a:r>
              <a:rPr kumimoji="1" lang="ja-JP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多</a:t>
            </a:r>
            <a:r>
              <a:rPr kumimoji="1" lang="ja-JP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くの人が通過すると考えられる段階。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endParaRPr kumimoji="1" lang="en-US" altLang="ja-JP" sz="3600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CED6D357-30E0-785D-331E-96D159D1ED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5699" y="963284"/>
            <a:ext cx="8268301" cy="929016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ja-JP" altLang="en-US" dirty="0"/>
              <a:t>１</a:t>
            </a:r>
            <a:r>
              <a:rPr lang="en-US" altLang="ja-JP" dirty="0"/>
              <a:t>.</a:t>
            </a:r>
            <a:r>
              <a:rPr lang="ja-JP" altLang="en-US" dirty="0"/>
              <a:t>人生にかかわる語句についてまとめよう。</a:t>
            </a:r>
            <a:endParaRPr lang="en-US" altLang="ja-JP" dirty="0"/>
          </a:p>
          <a:p>
            <a:r>
              <a:rPr lang="ja-JP" altLang="en-US" b="0" dirty="0"/>
              <a:t>　　　　　　　　　　　　　　　　　　　　　　　　（</a:t>
            </a:r>
            <a:r>
              <a:rPr lang="en-US" altLang="ja-JP" b="0" dirty="0"/>
              <a:t>1/2)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FA0088E-AE13-8CF2-34EA-2FE5D76B8F73}"/>
              </a:ext>
            </a:extLst>
          </p:cNvPr>
          <p:cNvSpPr txBox="1"/>
          <p:nvPr/>
        </p:nvSpPr>
        <p:spPr>
          <a:xfrm>
            <a:off x="172799" y="988084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7F112490-048C-0B1F-8006-A91596BF2769}"/>
              </a:ext>
            </a:extLst>
          </p:cNvPr>
          <p:cNvGrpSpPr/>
          <p:nvPr/>
        </p:nvGrpSpPr>
        <p:grpSpPr>
          <a:xfrm>
            <a:off x="318587" y="4602354"/>
            <a:ext cx="8507913" cy="1414833"/>
            <a:chOff x="95339" y="4066772"/>
            <a:chExt cx="8507913" cy="1414833"/>
          </a:xfrm>
        </p:grpSpPr>
        <p:sp>
          <p:nvSpPr>
            <p:cNvPr id="33" name="フリーフォーム: 図形 32">
              <a:extLst>
                <a:ext uri="{FF2B5EF4-FFF2-40B4-BE49-F238E27FC236}">
                  <a16:creationId xmlns:a16="http://schemas.microsoft.com/office/drawing/2014/main" id="{F72C8050-4920-2801-FC0C-909B8A1722FF}"/>
                </a:ext>
              </a:extLst>
            </p:cNvPr>
            <p:cNvSpPr/>
            <p:nvPr/>
          </p:nvSpPr>
          <p:spPr>
            <a:xfrm>
              <a:off x="2105919" y="4079183"/>
              <a:ext cx="1479603" cy="1378167"/>
            </a:xfrm>
            <a:custGeom>
              <a:avLst/>
              <a:gdLst>
                <a:gd name="connsiteX0" fmla="*/ 0 w 3419043"/>
                <a:gd name="connsiteY0" fmla="*/ 136815 h 1368152"/>
                <a:gd name="connsiteX1" fmla="*/ 136815 w 3419043"/>
                <a:gd name="connsiteY1" fmla="*/ 0 h 1368152"/>
                <a:gd name="connsiteX2" fmla="*/ 3282228 w 3419043"/>
                <a:gd name="connsiteY2" fmla="*/ 0 h 1368152"/>
                <a:gd name="connsiteX3" fmla="*/ 3419043 w 3419043"/>
                <a:gd name="connsiteY3" fmla="*/ 136815 h 1368152"/>
                <a:gd name="connsiteX4" fmla="*/ 3419043 w 3419043"/>
                <a:gd name="connsiteY4" fmla="*/ 1231337 h 1368152"/>
                <a:gd name="connsiteX5" fmla="*/ 3282228 w 3419043"/>
                <a:gd name="connsiteY5" fmla="*/ 1368152 h 1368152"/>
                <a:gd name="connsiteX6" fmla="*/ 136815 w 3419043"/>
                <a:gd name="connsiteY6" fmla="*/ 1368152 h 1368152"/>
                <a:gd name="connsiteX7" fmla="*/ 0 w 3419043"/>
                <a:gd name="connsiteY7" fmla="*/ 1231337 h 1368152"/>
                <a:gd name="connsiteX8" fmla="*/ 0 w 3419043"/>
                <a:gd name="connsiteY8" fmla="*/ 136815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19043" h="1368152">
                  <a:moveTo>
                    <a:pt x="0" y="136815"/>
                  </a:moveTo>
                  <a:cubicBezTo>
                    <a:pt x="0" y="61254"/>
                    <a:pt x="61254" y="0"/>
                    <a:pt x="136815" y="0"/>
                  </a:cubicBezTo>
                  <a:lnTo>
                    <a:pt x="3282228" y="0"/>
                  </a:lnTo>
                  <a:cubicBezTo>
                    <a:pt x="3357789" y="0"/>
                    <a:pt x="3419043" y="61254"/>
                    <a:pt x="3419043" y="136815"/>
                  </a:cubicBezTo>
                  <a:lnTo>
                    <a:pt x="3419043" y="1231337"/>
                  </a:lnTo>
                  <a:cubicBezTo>
                    <a:pt x="3419043" y="1306898"/>
                    <a:pt x="3357789" y="1368152"/>
                    <a:pt x="3282228" y="1368152"/>
                  </a:cubicBezTo>
                  <a:lnTo>
                    <a:pt x="136815" y="1368152"/>
                  </a:lnTo>
                  <a:cubicBezTo>
                    <a:pt x="61254" y="1368152"/>
                    <a:pt x="0" y="1306898"/>
                    <a:pt x="0" y="1231337"/>
                  </a:cubicBezTo>
                  <a:lnTo>
                    <a:pt x="0" y="136815"/>
                  </a:lnTo>
                  <a:close/>
                </a:path>
              </a:pathLst>
            </a:custGeom>
            <a:solidFill>
              <a:srgbClr val="E1F3FD"/>
            </a:solidFill>
            <a:ln w="19050" cap="flat" cmpd="sng" algn="ctr">
              <a:solidFill>
                <a:srgbClr val="317FE5"/>
              </a:solidFill>
              <a:prstDash val="solid"/>
            </a:ln>
            <a:effectLst/>
          </p:spPr>
          <p:txBody>
            <a:bodyPr spcFirstLastPara="0" vert="horz" wrap="square" lIns="169612" tIns="169612" rIns="169612" bIns="169612" numCol="1" spcCol="1270" anchor="ctr" anchorCtr="0">
              <a:noAutofit/>
            </a:bodyPr>
            <a:lstStyle/>
            <a:p>
              <a:pPr marL="0" marR="0" lvl="0" indent="0" algn="ctr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36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005AFF"/>
                  </a:solidFill>
                  <a:effectLst/>
                  <a:uLnTx/>
                  <a:uFillTx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+mn-cs"/>
                </a:rPr>
                <a:t>4</a:t>
              </a:r>
              <a:r>
                <a:rPr kumimoji="1" lang="ja-JP" altLang="en-US" sz="3200" b="1" baseline="30000" dirty="0">
                  <a:solidFill>
                    <a:srgbClr val="005A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 </a:t>
              </a:r>
              <a:r>
                <a:rPr kumimoji="1" lang="ja-JP" altLang="en-US" sz="3200" b="1" kern="0" dirty="0">
                  <a:solidFill>
                    <a:srgbClr val="005A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学童</a:t>
              </a:r>
              <a:endParaRPr kumimoji="1" lang="en-US" altLang="ja-JP" sz="3200" b="1" kern="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 marL="0" marR="0" lvl="0" indent="0" algn="ctr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2800" kern="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期</a:t>
              </a:r>
              <a:endParaRPr kumimoji="1" lang="en-US" altLang="ja-JP" sz="2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endParaRPr>
            </a:p>
          </p:txBody>
        </p:sp>
        <p:grpSp>
          <p:nvGrpSpPr>
            <p:cNvPr id="19" name="グループ化 18">
              <a:extLst>
                <a:ext uri="{FF2B5EF4-FFF2-40B4-BE49-F238E27FC236}">
                  <a16:creationId xmlns:a16="http://schemas.microsoft.com/office/drawing/2014/main" id="{5AC5BF14-DD06-5239-2A32-ADFB18AD2957}"/>
                </a:ext>
              </a:extLst>
            </p:cNvPr>
            <p:cNvGrpSpPr/>
            <p:nvPr/>
          </p:nvGrpSpPr>
          <p:grpSpPr>
            <a:xfrm>
              <a:off x="95339" y="4066772"/>
              <a:ext cx="2110817" cy="1414833"/>
              <a:chOff x="316205" y="3267631"/>
              <a:chExt cx="2110817" cy="2882043"/>
            </a:xfrm>
          </p:grpSpPr>
          <p:sp>
            <p:nvSpPr>
              <p:cNvPr id="20" name="フリーフォーム: 図形 19">
                <a:extLst>
                  <a:ext uri="{FF2B5EF4-FFF2-40B4-BE49-F238E27FC236}">
                    <a16:creationId xmlns:a16="http://schemas.microsoft.com/office/drawing/2014/main" id="{EDA33BCC-B4BE-28F4-36BD-EBD1BCA0E473}"/>
                  </a:ext>
                </a:extLst>
              </p:cNvPr>
              <p:cNvSpPr/>
              <p:nvPr/>
            </p:nvSpPr>
            <p:spPr>
              <a:xfrm>
                <a:off x="316205" y="3267631"/>
                <a:ext cx="1873665" cy="2882043"/>
              </a:xfrm>
              <a:custGeom>
                <a:avLst/>
                <a:gdLst>
                  <a:gd name="connsiteX0" fmla="*/ 0 w 3419043"/>
                  <a:gd name="connsiteY0" fmla="*/ 136815 h 1368152"/>
                  <a:gd name="connsiteX1" fmla="*/ 136815 w 3419043"/>
                  <a:gd name="connsiteY1" fmla="*/ 0 h 1368152"/>
                  <a:gd name="connsiteX2" fmla="*/ 3282228 w 3419043"/>
                  <a:gd name="connsiteY2" fmla="*/ 0 h 1368152"/>
                  <a:gd name="connsiteX3" fmla="*/ 3419043 w 3419043"/>
                  <a:gd name="connsiteY3" fmla="*/ 136815 h 1368152"/>
                  <a:gd name="connsiteX4" fmla="*/ 3419043 w 3419043"/>
                  <a:gd name="connsiteY4" fmla="*/ 1231337 h 1368152"/>
                  <a:gd name="connsiteX5" fmla="*/ 3282228 w 3419043"/>
                  <a:gd name="connsiteY5" fmla="*/ 1368152 h 1368152"/>
                  <a:gd name="connsiteX6" fmla="*/ 136815 w 3419043"/>
                  <a:gd name="connsiteY6" fmla="*/ 1368152 h 1368152"/>
                  <a:gd name="connsiteX7" fmla="*/ 0 w 3419043"/>
                  <a:gd name="connsiteY7" fmla="*/ 1231337 h 1368152"/>
                  <a:gd name="connsiteX8" fmla="*/ 0 w 3419043"/>
                  <a:gd name="connsiteY8" fmla="*/ 136815 h 1368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19043" h="1368152">
                    <a:moveTo>
                      <a:pt x="0" y="136815"/>
                    </a:moveTo>
                    <a:cubicBezTo>
                      <a:pt x="0" y="61254"/>
                      <a:pt x="61254" y="0"/>
                      <a:pt x="136815" y="0"/>
                    </a:cubicBezTo>
                    <a:lnTo>
                      <a:pt x="3282228" y="0"/>
                    </a:lnTo>
                    <a:cubicBezTo>
                      <a:pt x="3357789" y="0"/>
                      <a:pt x="3419043" y="61254"/>
                      <a:pt x="3419043" y="136815"/>
                    </a:cubicBezTo>
                    <a:lnTo>
                      <a:pt x="3419043" y="1231337"/>
                    </a:lnTo>
                    <a:cubicBezTo>
                      <a:pt x="3419043" y="1306898"/>
                      <a:pt x="3357789" y="1368152"/>
                      <a:pt x="3282228" y="1368152"/>
                    </a:cubicBezTo>
                    <a:lnTo>
                      <a:pt x="136815" y="1368152"/>
                    </a:lnTo>
                    <a:cubicBezTo>
                      <a:pt x="61254" y="1368152"/>
                      <a:pt x="0" y="1306898"/>
                      <a:pt x="0" y="1231337"/>
                    </a:cubicBezTo>
                    <a:lnTo>
                      <a:pt x="0" y="136815"/>
                    </a:lnTo>
                    <a:close/>
                  </a:path>
                </a:pathLst>
              </a:custGeom>
              <a:solidFill>
                <a:srgbClr val="E1F3FD"/>
              </a:solidFill>
              <a:ln w="19050" cap="flat" cmpd="sng" algn="ctr">
                <a:solidFill>
                  <a:srgbClr val="317FE5"/>
                </a:solidFill>
                <a:prstDash val="solid"/>
              </a:ln>
              <a:effectLst/>
            </p:spPr>
            <p:txBody>
              <a:bodyPr spcFirstLastPara="0" vert="horz" wrap="square" lIns="169612" tIns="169612" rIns="169612" bIns="169612" numCol="1" spcCol="1270" anchor="ctr" anchorCtr="0">
                <a:noAutofit/>
              </a:bodyPr>
              <a:lstStyle/>
              <a:p>
                <a:pPr marL="0" marR="0" lvl="0" indent="0" algn="ctr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36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5AFF"/>
                    </a:solidFill>
                    <a:effectLst/>
                    <a:uLnTx/>
                    <a:uFillTx/>
                    <a:latin typeface="ＭＳ Ｐゴシック" panose="020B0600070205080204" pitchFamily="50" charset="-128"/>
                    <a:ea typeface="ＭＳ Ｐゴシック" panose="020B0600070205080204" pitchFamily="50" charset="-128"/>
                    <a:cs typeface="+mn-cs"/>
                  </a:rPr>
                  <a:t>3</a:t>
                </a:r>
                <a:r>
                  <a:rPr kumimoji="1" lang="ja-JP" altLang="en-US" sz="3200" b="1" baseline="30000" dirty="0">
                    <a:solidFill>
                      <a:srgbClr val="005AFF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rPr>
                  <a:t> </a:t>
                </a:r>
                <a:r>
                  <a:rPr kumimoji="1" lang="ja-JP" altLang="en-US" sz="3200" b="1" kern="0" dirty="0">
                    <a:solidFill>
                      <a:srgbClr val="005AFF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rPr>
                  <a:t>乳幼児</a:t>
                </a:r>
                <a:endParaRPr kumimoji="1" lang="en-US" altLang="ja-JP" sz="3200" b="1" kern="0" dirty="0">
                  <a:solidFill>
                    <a:srgbClr val="005A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endParaRPr>
              </a:p>
              <a:p>
                <a:pPr marL="0" marR="0" lvl="0" indent="0" algn="ctr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800" kern="0" dirty="0">
                    <a:latin typeface="ＭＳ Ｐゴシック" panose="020B0600070205080204" pitchFamily="50" charset="-128"/>
                    <a:ea typeface="ＭＳ Ｐゴシック" panose="020B0600070205080204" pitchFamily="50" charset="-128"/>
                  </a:rPr>
                  <a:t>期</a:t>
                </a:r>
                <a:endParaRPr kumimoji="1" lang="en-US" altLang="ja-JP" sz="28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3" name="二等辺三角形 22">
                <a:extLst>
                  <a:ext uri="{FF2B5EF4-FFF2-40B4-BE49-F238E27FC236}">
                    <a16:creationId xmlns:a16="http://schemas.microsoft.com/office/drawing/2014/main" id="{FB05F86D-1C2A-DF44-AB8B-59F58A125186}"/>
                  </a:ext>
                </a:extLst>
              </p:cNvPr>
              <p:cNvSpPr/>
              <p:nvPr/>
            </p:nvSpPr>
            <p:spPr>
              <a:xfrm rot="5400000">
                <a:off x="1894997" y="4784552"/>
                <a:ext cx="736876" cy="327174"/>
              </a:xfrm>
              <a:prstGeom prst="triangle">
                <a:avLst/>
              </a:prstGeom>
              <a:solidFill>
                <a:srgbClr val="A7A9AB"/>
              </a:solidFill>
              <a:ln>
                <a:noFill/>
              </a:ln>
              <a:effectLst/>
            </p:spPr>
            <p:txBody>
              <a:bodyPr spcFirstLastPara="0" vert="horz" wrap="square" lIns="0" tIns="169584" rIns="217451" bIns="169584" numCol="1" spcCol="1270" anchor="ctr" anchorCtr="0">
                <a:noAutofit/>
              </a:bodyPr>
              <a:lstStyle/>
              <a:p>
                <a:pPr marL="0" marR="0" lvl="0" indent="0" algn="ctr" defTabSz="120015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27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Calibri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sp>
          <p:nvSpPr>
            <p:cNvPr id="34" name="フリーフォーム: 図形 33">
              <a:extLst>
                <a:ext uri="{FF2B5EF4-FFF2-40B4-BE49-F238E27FC236}">
                  <a16:creationId xmlns:a16="http://schemas.microsoft.com/office/drawing/2014/main" id="{6F58BCE6-7A5C-1549-B0E8-1684BB106DA4}"/>
                </a:ext>
              </a:extLst>
            </p:cNvPr>
            <p:cNvSpPr/>
            <p:nvPr/>
          </p:nvSpPr>
          <p:spPr>
            <a:xfrm>
              <a:off x="3730252" y="4079183"/>
              <a:ext cx="1479604" cy="1378167"/>
            </a:xfrm>
            <a:custGeom>
              <a:avLst/>
              <a:gdLst>
                <a:gd name="connsiteX0" fmla="*/ 0 w 3419043"/>
                <a:gd name="connsiteY0" fmla="*/ 136815 h 1368152"/>
                <a:gd name="connsiteX1" fmla="*/ 136815 w 3419043"/>
                <a:gd name="connsiteY1" fmla="*/ 0 h 1368152"/>
                <a:gd name="connsiteX2" fmla="*/ 3282228 w 3419043"/>
                <a:gd name="connsiteY2" fmla="*/ 0 h 1368152"/>
                <a:gd name="connsiteX3" fmla="*/ 3419043 w 3419043"/>
                <a:gd name="connsiteY3" fmla="*/ 136815 h 1368152"/>
                <a:gd name="connsiteX4" fmla="*/ 3419043 w 3419043"/>
                <a:gd name="connsiteY4" fmla="*/ 1231337 h 1368152"/>
                <a:gd name="connsiteX5" fmla="*/ 3282228 w 3419043"/>
                <a:gd name="connsiteY5" fmla="*/ 1368152 h 1368152"/>
                <a:gd name="connsiteX6" fmla="*/ 136815 w 3419043"/>
                <a:gd name="connsiteY6" fmla="*/ 1368152 h 1368152"/>
                <a:gd name="connsiteX7" fmla="*/ 0 w 3419043"/>
                <a:gd name="connsiteY7" fmla="*/ 1231337 h 1368152"/>
                <a:gd name="connsiteX8" fmla="*/ 0 w 3419043"/>
                <a:gd name="connsiteY8" fmla="*/ 136815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19043" h="1368152">
                  <a:moveTo>
                    <a:pt x="0" y="136815"/>
                  </a:moveTo>
                  <a:cubicBezTo>
                    <a:pt x="0" y="61254"/>
                    <a:pt x="61254" y="0"/>
                    <a:pt x="136815" y="0"/>
                  </a:cubicBezTo>
                  <a:lnTo>
                    <a:pt x="3282228" y="0"/>
                  </a:lnTo>
                  <a:cubicBezTo>
                    <a:pt x="3357789" y="0"/>
                    <a:pt x="3419043" y="61254"/>
                    <a:pt x="3419043" y="136815"/>
                  </a:cubicBezTo>
                  <a:lnTo>
                    <a:pt x="3419043" y="1231337"/>
                  </a:lnTo>
                  <a:cubicBezTo>
                    <a:pt x="3419043" y="1306898"/>
                    <a:pt x="3357789" y="1368152"/>
                    <a:pt x="3282228" y="1368152"/>
                  </a:cubicBezTo>
                  <a:lnTo>
                    <a:pt x="136815" y="1368152"/>
                  </a:lnTo>
                  <a:cubicBezTo>
                    <a:pt x="61254" y="1368152"/>
                    <a:pt x="0" y="1306898"/>
                    <a:pt x="0" y="1231337"/>
                  </a:cubicBezTo>
                  <a:lnTo>
                    <a:pt x="0" y="136815"/>
                  </a:lnTo>
                  <a:close/>
                </a:path>
              </a:pathLst>
            </a:custGeom>
            <a:solidFill>
              <a:srgbClr val="E1F3FD"/>
            </a:solidFill>
            <a:ln w="19050" cap="flat" cmpd="sng" algn="ctr">
              <a:solidFill>
                <a:srgbClr val="317FE5"/>
              </a:solidFill>
              <a:prstDash val="solid"/>
            </a:ln>
            <a:effectLst/>
          </p:spPr>
          <p:txBody>
            <a:bodyPr spcFirstLastPara="0" vert="horz" wrap="square" lIns="169612" tIns="169612" rIns="169612" bIns="169612" numCol="1" spcCol="1270" anchor="ctr" anchorCtr="0">
              <a:noAutofit/>
            </a:bodyPr>
            <a:lstStyle/>
            <a:p>
              <a:pPr marL="0" marR="0" lvl="0" indent="0" algn="ctr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36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005AFF"/>
                  </a:solidFill>
                  <a:effectLst/>
                  <a:uLnTx/>
                  <a:uFillTx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+mn-cs"/>
                </a:rPr>
                <a:t>5</a:t>
              </a:r>
              <a:r>
                <a:rPr kumimoji="1" lang="ja-JP" altLang="en-US" sz="3200" b="1" baseline="30000" dirty="0">
                  <a:solidFill>
                    <a:srgbClr val="005A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 </a:t>
              </a:r>
              <a:r>
                <a:rPr kumimoji="1" lang="ja-JP" altLang="en-US" sz="3200" b="1" kern="0" dirty="0">
                  <a:solidFill>
                    <a:srgbClr val="005A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青年</a:t>
              </a:r>
              <a:endParaRPr kumimoji="1" lang="en-US" altLang="ja-JP" sz="3200" b="1" kern="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 marL="0" marR="0" lvl="0" indent="0" algn="ctr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2800" kern="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期</a:t>
              </a:r>
              <a:endParaRPr kumimoji="1" lang="en-US" altLang="ja-JP" sz="2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35" name="フリーフォーム: 図形 34">
              <a:extLst>
                <a:ext uri="{FF2B5EF4-FFF2-40B4-BE49-F238E27FC236}">
                  <a16:creationId xmlns:a16="http://schemas.microsoft.com/office/drawing/2014/main" id="{843DA79F-6E66-C0B7-9CB2-F091D09BB2AC}"/>
                </a:ext>
              </a:extLst>
            </p:cNvPr>
            <p:cNvSpPr/>
            <p:nvPr/>
          </p:nvSpPr>
          <p:spPr>
            <a:xfrm>
              <a:off x="5354586" y="4066772"/>
              <a:ext cx="1624333" cy="1378167"/>
            </a:xfrm>
            <a:custGeom>
              <a:avLst/>
              <a:gdLst>
                <a:gd name="connsiteX0" fmla="*/ 0 w 3419043"/>
                <a:gd name="connsiteY0" fmla="*/ 136815 h 1368152"/>
                <a:gd name="connsiteX1" fmla="*/ 136815 w 3419043"/>
                <a:gd name="connsiteY1" fmla="*/ 0 h 1368152"/>
                <a:gd name="connsiteX2" fmla="*/ 3282228 w 3419043"/>
                <a:gd name="connsiteY2" fmla="*/ 0 h 1368152"/>
                <a:gd name="connsiteX3" fmla="*/ 3419043 w 3419043"/>
                <a:gd name="connsiteY3" fmla="*/ 136815 h 1368152"/>
                <a:gd name="connsiteX4" fmla="*/ 3419043 w 3419043"/>
                <a:gd name="connsiteY4" fmla="*/ 1231337 h 1368152"/>
                <a:gd name="connsiteX5" fmla="*/ 3282228 w 3419043"/>
                <a:gd name="connsiteY5" fmla="*/ 1368152 h 1368152"/>
                <a:gd name="connsiteX6" fmla="*/ 136815 w 3419043"/>
                <a:gd name="connsiteY6" fmla="*/ 1368152 h 1368152"/>
                <a:gd name="connsiteX7" fmla="*/ 0 w 3419043"/>
                <a:gd name="connsiteY7" fmla="*/ 1231337 h 1368152"/>
                <a:gd name="connsiteX8" fmla="*/ 0 w 3419043"/>
                <a:gd name="connsiteY8" fmla="*/ 136815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19043" h="1368152">
                  <a:moveTo>
                    <a:pt x="0" y="136815"/>
                  </a:moveTo>
                  <a:cubicBezTo>
                    <a:pt x="0" y="61254"/>
                    <a:pt x="61254" y="0"/>
                    <a:pt x="136815" y="0"/>
                  </a:cubicBezTo>
                  <a:lnTo>
                    <a:pt x="3282228" y="0"/>
                  </a:lnTo>
                  <a:cubicBezTo>
                    <a:pt x="3357789" y="0"/>
                    <a:pt x="3419043" y="61254"/>
                    <a:pt x="3419043" y="136815"/>
                  </a:cubicBezTo>
                  <a:lnTo>
                    <a:pt x="3419043" y="1231337"/>
                  </a:lnTo>
                  <a:cubicBezTo>
                    <a:pt x="3419043" y="1306898"/>
                    <a:pt x="3357789" y="1368152"/>
                    <a:pt x="3282228" y="1368152"/>
                  </a:cubicBezTo>
                  <a:lnTo>
                    <a:pt x="136815" y="1368152"/>
                  </a:lnTo>
                  <a:cubicBezTo>
                    <a:pt x="61254" y="1368152"/>
                    <a:pt x="0" y="1306898"/>
                    <a:pt x="0" y="1231337"/>
                  </a:cubicBezTo>
                  <a:lnTo>
                    <a:pt x="0" y="136815"/>
                  </a:lnTo>
                  <a:close/>
                </a:path>
              </a:pathLst>
            </a:custGeom>
            <a:solidFill>
              <a:srgbClr val="E1F3FD"/>
            </a:solidFill>
            <a:ln w="19050" cap="flat" cmpd="sng" algn="ctr">
              <a:solidFill>
                <a:srgbClr val="317FE5"/>
              </a:solidFill>
              <a:prstDash val="solid"/>
            </a:ln>
            <a:effectLst/>
          </p:spPr>
          <p:txBody>
            <a:bodyPr spcFirstLastPara="0" vert="horz" wrap="square" lIns="169612" tIns="169612" rIns="169612" bIns="169612" numCol="1" spcCol="1270" anchor="ctr" anchorCtr="0">
              <a:no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3600" b="1" i="0" u="none" strike="noStrike" kern="1200" cap="none" spc="0" normalizeH="0" baseline="10000" noProof="0" dirty="0">
                  <a:ln>
                    <a:noFill/>
                  </a:ln>
                  <a:solidFill>
                    <a:srgbClr val="005AFF"/>
                  </a:solidFill>
                  <a:effectLst/>
                  <a:uLnTx/>
                  <a:uFillTx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+mn-cs"/>
                </a:rPr>
                <a:t>6</a:t>
              </a:r>
              <a:r>
                <a:rPr kumimoji="1" lang="ja-JP" altLang="en-US" sz="3200" b="1" baseline="30000" dirty="0">
                  <a:solidFill>
                    <a:srgbClr val="005A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 </a:t>
              </a:r>
              <a:r>
                <a:rPr kumimoji="1" lang="ja-JP" altLang="en-US" sz="3200" b="1" kern="0" dirty="0">
                  <a:solidFill>
                    <a:srgbClr val="005A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成人・壮年</a:t>
              </a:r>
              <a:endParaRPr kumimoji="1" lang="en-US" altLang="ja-JP" sz="3200" b="1" kern="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 marL="0" marR="0" lvl="0" indent="0" algn="ctr" defTabSz="914400" eaLnBrk="0" fontAlgn="base" latinLnBrk="0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2800" kern="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期</a:t>
              </a:r>
              <a:endParaRPr kumimoji="1" lang="en-US" altLang="ja-JP" sz="2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36" name="フリーフォーム: 図形 35">
              <a:extLst>
                <a:ext uri="{FF2B5EF4-FFF2-40B4-BE49-F238E27FC236}">
                  <a16:creationId xmlns:a16="http://schemas.microsoft.com/office/drawing/2014/main" id="{38125CF0-794A-881B-C9EF-5DC947593C02}"/>
                </a:ext>
              </a:extLst>
            </p:cNvPr>
            <p:cNvSpPr/>
            <p:nvPr/>
          </p:nvSpPr>
          <p:spPr>
            <a:xfrm>
              <a:off x="7123649" y="4079183"/>
              <a:ext cx="1479603" cy="1378167"/>
            </a:xfrm>
            <a:custGeom>
              <a:avLst/>
              <a:gdLst>
                <a:gd name="connsiteX0" fmla="*/ 0 w 3419043"/>
                <a:gd name="connsiteY0" fmla="*/ 136815 h 1368152"/>
                <a:gd name="connsiteX1" fmla="*/ 136815 w 3419043"/>
                <a:gd name="connsiteY1" fmla="*/ 0 h 1368152"/>
                <a:gd name="connsiteX2" fmla="*/ 3282228 w 3419043"/>
                <a:gd name="connsiteY2" fmla="*/ 0 h 1368152"/>
                <a:gd name="connsiteX3" fmla="*/ 3419043 w 3419043"/>
                <a:gd name="connsiteY3" fmla="*/ 136815 h 1368152"/>
                <a:gd name="connsiteX4" fmla="*/ 3419043 w 3419043"/>
                <a:gd name="connsiteY4" fmla="*/ 1231337 h 1368152"/>
                <a:gd name="connsiteX5" fmla="*/ 3282228 w 3419043"/>
                <a:gd name="connsiteY5" fmla="*/ 1368152 h 1368152"/>
                <a:gd name="connsiteX6" fmla="*/ 136815 w 3419043"/>
                <a:gd name="connsiteY6" fmla="*/ 1368152 h 1368152"/>
                <a:gd name="connsiteX7" fmla="*/ 0 w 3419043"/>
                <a:gd name="connsiteY7" fmla="*/ 1231337 h 1368152"/>
                <a:gd name="connsiteX8" fmla="*/ 0 w 3419043"/>
                <a:gd name="connsiteY8" fmla="*/ 136815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19043" h="1368152">
                  <a:moveTo>
                    <a:pt x="0" y="136815"/>
                  </a:moveTo>
                  <a:cubicBezTo>
                    <a:pt x="0" y="61254"/>
                    <a:pt x="61254" y="0"/>
                    <a:pt x="136815" y="0"/>
                  </a:cubicBezTo>
                  <a:lnTo>
                    <a:pt x="3282228" y="0"/>
                  </a:lnTo>
                  <a:cubicBezTo>
                    <a:pt x="3357789" y="0"/>
                    <a:pt x="3419043" y="61254"/>
                    <a:pt x="3419043" y="136815"/>
                  </a:cubicBezTo>
                  <a:lnTo>
                    <a:pt x="3419043" y="1231337"/>
                  </a:lnTo>
                  <a:cubicBezTo>
                    <a:pt x="3419043" y="1306898"/>
                    <a:pt x="3357789" y="1368152"/>
                    <a:pt x="3282228" y="1368152"/>
                  </a:cubicBezTo>
                  <a:lnTo>
                    <a:pt x="136815" y="1368152"/>
                  </a:lnTo>
                  <a:cubicBezTo>
                    <a:pt x="61254" y="1368152"/>
                    <a:pt x="0" y="1306898"/>
                    <a:pt x="0" y="1231337"/>
                  </a:cubicBezTo>
                  <a:lnTo>
                    <a:pt x="0" y="136815"/>
                  </a:lnTo>
                  <a:close/>
                </a:path>
              </a:pathLst>
            </a:custGeom>
            <a:solidFill>
              <a:srgbClr val="E1F3FD"/>
            </a:solidFill>
            <a:ln w="19050" cap="flat" cmpd="sng" algn="ctr">
              <a:solidFill>
                <a:srgbClr val="317FE5"/>
              </a:solidFill>
              <a:prstDash val="solid"/>
            </a:ln>
            <a:effectLst/>
          </p:spPr>
          <p:txBody>
            <a:bodyPr spcFirstLastPara="0" vert="horz" wrap="square" lIns="169612" tIns="169612" rIns="169612" bIns="169612" numCol="1" spcCol="1270" anchor="ctr" anchorCtr="0">
              <a:noAutofit/>
            </a:bodyPr>
            <a:lstStyle/>
            <a:p>
              <a:pPr marL="0" marR="0" lvl="0" indent="0" algn="ctr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3600" b="1" baseline="30000" dirty="0">
                  <a:solidFill>
                    <a:srgbClr val="005A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7</a:t>
              </a:r>
              <a:r>
                <a:rPr kumimoji="1" lang="ja-JP" altLang="en-US" sz="3200" b="1" baseline="30000" dirty="0">
                  <a:solidFill>
                    <a:srgbClr val="005A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 </a:t>
              </a:r>
              <a:r>
                <a:rPr kumimoji="1" lang="ja-JP" altLang="en-US" sz="3200" b="1" kern="0" dirty="0">
                  <a:solidFill>
                    <a:srgbClr val="005A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高齢</a:t>
              </a:r>
              <a:endParaRPr kumimoji="1" lang="en-US" altLang="ja-JP" sz="3200" b="1" kern="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 marL="0" marR="0" lvl="0" indent="0" algn="ctr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2800" kern="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期</a:t>
              </a:r>
              <a:endParaRPr kumimoji="1" lang="en-US" altLang="ja-JP" sz="2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37" name="二等辺三角形 36">
              <a:extLst>
                <a:ext uri="{FF2B5EF4-FFF2-40B4-BE49-F238E27FC236}">
                  <a16:creationId xmlns:a16="http://schemas.microsoft.com/office/drawing/2014/main" id="{3FB27848-AADF-1BCD-42F6-4FB277753005}"/>
                </a:ext>
              </a:extLst>
            </p:cNvPr>
            <p:cNvSpPr/>
            <p:nvPr/>
          </p:nvSpPr>
          <p:spPr>
            <a:xfrm rot="5400000">
              <a:off x="3527135" y="4685564"/>
              <a:ext cx="361742" cy="327174"/>
            </a:xfrm>
            <a:prstGeom prst="triangle">
              <a:avLst/>
            </a:prstGeom>
            <a:solidFill>
              <a:srgbClr val="A7A9AB"/>
            </a:solidFill>
            <a:ln>
              <a:noFill/>
            </a:ln>
            <a:effectLst/>
          </p:spPr>
          <p:txBody>
            <a:bodyPr spcFirstLastPara="0" vert="horz" wrap="square" lIns="0" tIns="169584" rIns="217451" bIns="169584" numCol="1" spcCol="1270" anchor="ctr" anchorCtr="0">
              <a:noAutofit/>
            </a:bodyPr>
            <a:lstStyle/>
            <a:p>
              <a:pPr marL="0" marR="0" lvl="0" indent="0" algn="ctr" defTabSz="120015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27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38" name="二等辺三角形 37">
              <a:extLst>
                <a:ext uri="{FF2B5EF4-FFF2-40B4-BE49-F238E27FC236}">
                  <a16:creationId xmlns:a16="http://schemas.microsoft.com/office/drawing/2014/main" id="{F69C1CF2-DBB1-FF7A-ACB5-39FFAB0CC2AA}"/>
                </a:ext>
              </a:extLst>
            </p:cNvPr>
            <p:cNvSpPr/>
            <p:nvPr/>
          </p:nvSpPr>
          <p:spPr>
            <a:xfrm rot="5400000">
              <a:off x="5135771" y="4663032"/>
              <a:ext cx="361742" cy="327174"/>
            </a:xfrm>
            <a:prstGeom prst="triangle">
              <a:avLst/>
            </a:prstGeom>
            <a:solidFill>
              <a:srgbClr val="A7A9AB"/>
            </a:solidFill>
            <a:ln>
              <a:noFill/>
            </a:ln>
            <a:effectLst/>
          </p:spPr>
          <p:txBody>
            <a:bodyPr spcFirstLastPara="0" vert="horz" wrap="square" lIns="0" tIns="169584" rIns="217451" bIns="169584" numCol="1" spcCol="1270" anchor="ctr" anchorCtr="0">
              <a:noAutofit/>
            </a:bodyPr>
            <a:lstStyle/>
            <a:p>
              <a:pPr marL="0" marR="0" lvl="0" indent="0" algn="ctr" defTabSz="120015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27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39" name="二等辺三角形 38">
              <a:extLst>
                <a:ext uri="{FF2B5EF4-FFF2-40B4-BE49-F238E27FC236}">
                  <a16:creationId xmlns:a16="http://schemas.microsoft.com/office/drawing/2014/main" id="{55F9B5BF-1067-5A6C-E0EE-96CEE7A66850}"/>
                </a:ext>
              </a:extLst>
            </p:cNvPr>
            <p:cNvSpPr/>
            <p:nvPr/>
          </p:nvSpPr>
          <p:spPr>
            <a:xfrm rot="5400000">
              <a:off x="6904835" y="4691503"/>
              <a:ext cx="361742" cy="327174"/>
            </a:xfrm>
            <a:prstGeom prst="triangle">
              <a:avLst/>
            </a:prstGeom>
            <a:solidFill>
              <a:srgbClr val="A7A9AB"/>
            </a:solidFill>
            <a:ln>
              <a:noFill/>
            </a:ln>
            <a:effectLst/>
          </p:spPr>
          <p:txBody>
            <a:bodyPr spcFirstLastPara="0" vert="horz" wrap="square" lIns="0" tIns="169584" rIns="217451" bIns="169584" numCol="1" spcCol="1270" anchor="ctr" anchorCtr="0">
              <a:noAutofit/>
            </a:bodyPr>
            <a:lstStyle/>
            <a:p>
              <a:pPr marL="0" marR="0" lvl="0" indent="0" algn="ctr" defTabSz="120015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27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</p:grpSp>
      <p:sp>
        <p:nvSpPr>
          <p:cNvPr id="5" name="大かっこ 4">
            <a:extLst>
              <a:ext uri="{FF2B5EF4-FFF2-40B4-BE49-F238E27FC236}">
                <a16:creationId xmlns:a16="http://schemas.microsoft.com/office/drawing/2014/main" id="{3B1E4293-93E0-FC12-6883-A4A1BC88EF43}"/>
              </a:ext>
            </a:extLst>
          </p:cNvPr>
          <p:cNvSpPr/>
          <p:nvPr/>
        </p:nvSpPr>
        <p:spPr>
          <a:xfrm>
            <a:off x="680808" y="1998137"/>
            <a:ext cx="3573692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ja-JP" altLang="en-US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１</a:t>
            </a:r>
          </a:p>
        </p:txBody>
      </p:sp>
      <p:sp>
        <p:nvSpPr>
          <p:cNvPr id="6" name="大かっこ 5">
            <a:extLst>
              <a:ext uri="{FF2B5EF4-FFF2-40B4-BE49-F238E27FC236}">
                <a16:creationId xmlns:a16="http://schemas.microsoft.com/office/drawing/2014/main" id="{42FF45E8-562C-0C47-4AA4-A37BBED96328}"/>
              </a:ext>
            </a:extLst>
          </p:cNvPr>
          <p:cNvSpPr/>
          <p:nvPr/>
        </p:nvSpPr>
        <p:spPr>
          <a:xfrm>
            <a:off x="695698" y="2677874"/>
            <a:ext cx="4066801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大かっこ 6">
            <a:extLst>
              <a:ext uri="{FF2B5EF4-FFF2-40B4-BE49-F238E27FC236}">
                <a16:creationId xmlns:a16="http://schemas.microsoft.com/office/drawing/2014/main" id="{3A07FC0C-DAF7-E2D8-49CA-E7D23A622822}"/>
              </a:ext>
            </a:extLst>
          </p:cNvPr>
          <p:cNvSpPr/>
          <p:nvPr/>
        </p:nvSpPr>
        <p:spPr>
          <a:xfrm>
            <a:off x="739251" y="4862274"/>
            <a:ext cx="1266040" cy="468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6C23D565-B18D-0980-A7A2-7C77998DDB26}"/>
              </a:ext>
            </a:extLst>
          </p:cNvPr>
          <p:cNvSpPr/>
          <p:nvPr/>
        </p:nvSpPr>
        <p:spPr>
          <a:xfrm>
            <a:off x="2758663" y="4862274"/>
            <a:ext cx="914182" cy="468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07862CC4-CFF5-7265-4B93-F61FAEB7A07C}"/>
              </a:ext>
            </a:extLst>
          </p:cNvPr>
          <p:cNvSpPr/>
          <p:nvPr/>
        </p:nvSpPr>
        <p:spPr>
          <a:xfrm>
            <a:off x="4362739" y="4862274"/>
            <a:ext cx="909968" cy="468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2" name="大かっこ 11">
            <a:extLst>
              <a:ext uri="{FF2B5EF4-FFF2-40B4-BE49-F238E27FC236}">
                <a16:creationId xmlns:a16="http://schemas.microsoft.com/office/drawing/2014/main" id="{21A04E57-D5B8-E98D-18DF-697E4080E10D}"/>
              </a:ext>
            </a:extLst>
          </p:cNvPr>
          <p:cNvSpPr/>
          <p:nvPr/>
        </p:nvSpPr>
        <p:spPr>
          <a:xfrm>
            <a:off x="5985838" y="4685556"/>
            <a:ext cx="1033136" cy="79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3" name="大かっこ 12">
            <a:extLst>
              <a:ext uri="{FF2B5EF4-FFF2-40B4-BE49-F238E27FC236}">
                <a16:creationId xmlns:a16="http://schemas.microsoft.com/office/drawing/2014/main" id="{E8EB6AAA-7E82-2FF5-8280-D36793686908}"/>
              </a:ext>
            </a:extLst>
          </p:cNvPr>
          <p:cNvSpPr/>
          <p:nvPr/>
        </p:nvSpPr>
        <p:spPr>
          <a:xfrm>
            <a:off x="7824278" y="4849703"/>
            <a:ext cx="834011" cy="468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5431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BCECCD-EF94-F35C-2E9C-0A29BDC74C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7C4C9EBD-0945-51BD-7E41-660DF84AA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83BF094B-F2E4-F0B5-F523-1C9E4A4C1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7100" y="179999"/>
            <a:ext cx="3136900" cy="396000"/>
          </a:xfrm>
        </p:spPr>
        <p:txBody>
          <a:bodyPr/>
          <a:lstStyle/>
          <a:p>
            <a:r>
              <a:rPr lang="ja-JP" altLang="en-US" dirty="0"/>
              <a:t>１　人生を展望しよう	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FBA29599-3994-E33D-FD0E-299A925050B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037" y="1957506"/>
            <a:ext cx="8997925" cy="2710224"/>
          </a:xfrm>
        </p:spPr>
        <p:txBody>
          <a:bodyPr>
            <a:noAutofit/>
          </a:bodyPr>
          <a:lstStyle/>
          <a:p>
            <a:pPr marL="571500" indent="-571500">
              <a:lnSpc>
                <a:spcPct val="100000"/>
              </a:lnSpc>
              <a:buClr>
                <a:srgbClr val="9CDCF8"/>
              </a:buClr>
              <a:buFont typeface="Wingdings" panose="05000000000000000000" pitchFamily="2" charset="2"/>
              <a:buChar char="l"/>
            </a:pP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(8)</a:t>
            </a:r>
            <a:r>
              <a:rPr kumimoji="1" lang="ja-JP" altLang="en-US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lang="ja-JP" altLang="en-US" sz="4400" b="1" dirty="0">
                <a:solidFill>
                  <a:srgbClr val="005AFF"/>
                </a:solidFill>
              </a:rPr>
              <a:t>ライフイベント</a:t>
            </a:r>
            <a:r>
              <a:rPr kumimoji="1" lang="en-US" altLang="ja-JP" sz="4000" dirty="0"/>
              <a:t> </a:t>
            </a:r>
            <a:r>
              <a:rPr kumimoji="1" lang="en-US" altLang="ja-JP" dirty="0"/>
              <a:t>…</a:t>
            </a:r>
            <a:r>
              <a:rPr kumimoji="1" lang="ja-JP" altLang="en-US" dirty="0"/>
              <a:t>人生の節目と</a:t>
            </a:r>
            <a:endParaRPr kumimoji="1" lang="en-US" altLang="ja-JP" dirty="0"/>
          </a:p>
          <a:p>
            <a:pPr indent="622300">
              <a:lnSpc>
                <a:spcPct val="100000"/>
              </a:lnSpc>
              <a:buClr>
                <a:srgbClr val="9CDCF8"/>
              </a:buClr>
            </a:pPr>
            <a:r>
              <a:rPr kumimoji="1" lang="ja-JP" altLang="en-US" dirty="0"/>
              <a:t>なるできごと。</a:t>
            </a:r>
            <a:endParaRPr kumimoji="1" lang="en-US" altLang="ja-JP" dirty="0"/>
          </a:p>
          <a:p>
            <a:pPr marL="622300">
              <a:lnSpc>
                <a:spcPct val="100000"/>
              </a:lnSpc>
              <a:buClr>
                <a:srgbClr val="9CDCF8"/>
              </a:buClr>
            </a:pPr>
            <a:r>
              <a:rPr kumimoji="1" lang="ja-JP" altLang="en-US" dirty="0"/>
              <a:t>入学，卒業，就職，結婚，子どもの</a:t>
            </a:r>
            <a:endParaRPr kumimoji="1" lang="en-US" altLang="ja-JP" dirty="0"/>
          </a:p>
          <a:p>
            <a:pPr marL="622300">
              <a:lnSpc>
                <a:spcPct val="100000"/>
              </a:lnSpc>
              <a:buClr>
                <a:srgbClr val="9CDCF8"/>
              </a:buClr>
            </a:pPr>
            <a:r>
              <a:rPr kumimoji="1" lang="ja-JP" altLang="en-US" dirty="0"/>
              <a:t>誕生，定年など</a:t>
            </a:r>
            <a:endParaRPr lang="en-US" altLang="ja-JP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65B5F4DD-CD79-2A41-1428-CA075F508F5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5699" y="1079860"/>
            <a:ext cx="1679201" cy="502908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lang="ja-JP" altLang="en-US" dirty="0"/>
              <a:t>１</a:t>
            </a:r>
            <a:r>
              <a:rPr lang="en-US" altLang="ja-JP" dirty="0"/>
              <a:t>.</a:t>
            </a:r>
            <a:r>
              <a:rPr lang="ja-JP" altLang="en-US" b="0" dirty="0"/>
              <a:t>（</a:t>
            </a:r>
            <a:r>
              <a:rPr lang="en-US" altLang="ja-JP" b="0" dirty="0"/>
              <a:t>2/2</a:t>
            </a:r>
            <a:r>
              <a:rPr lang="ja-JP" altLang="en-US" b="0" dirty="0"/>
              <a:t>）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0DB27D8-4721-5744-CDB9-6F752FBFE93D}"/>
              </a:ext>
            </a:extLst>
          </p:cNvPr>
          <p:cNvSpPr txBox="1"/>
          <p:nvPr/>
        </p:nvSpPr>
        <p:spPr>
          <a:xfrm>
            <a:off x="172799" y="1120836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pic>
        <p:nvPicPr>
          <p:cNvPr id="5" name="図 4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23321F15-EDF4-8CC6-BFD6-7F7B11B2A1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sp>
        <p:nvSpPr>
          <p:cNvPr id="6" name="大かっこ 5">
            <a:extLst>
              <a:ext uri="{FF2B5EF4-FFF2-40B4-BE49-F238E27FC236}">
                <a16:creationId xmlns:a16="http://schemas.microsoft.com/office/drawing/2014/main" id="{E86E5003-DFA3-02D4-4747-2D9B01E6B3FD}"/>
              </a:ext>
            </a:extLst>
          </p:cNvPr>
          <p:cNvSpPr/>
          <p:nvPr/>
        </p:nvSpPr>
        <p:spPr>
          <a:xfrm>
            <a:off x="695698" y="2036582"/>
            <a:ext cx="3876301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8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54167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93BEC7AA-1A30-EABF-6660-D3C19DAE11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6441135"/>
              </p:ext>
            </p:extLst>
          </p:nvPr>
        </p:nvGraphicFramePr>
        <p:xfrm>
          <a:off x="122250" y="3134646"/>
          <a:ext cx="8899500" cy="3249001"/>
        </p:xfrm>
        <a:graphic>
          <a:graphicData uri="http://schemas.openxmlformats.org/drawingml/2006/table">
            <a:tbl>
              <a:tblPr bandRow="1">
                <a:tableStyleId>{72833802-FEF1-4C79-8D5D-14CF1EAF98D9}</a:tableStyleId>
              </a:tblPr>
              <a:tblGrid>
                <a:gridCol w="1589283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2436739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  <a:gridCol w="2436739">
                  <a:extLst>
                    <a:ext uri="{9D8B030D-6E8A-4147-A177-3AD203B41FA5}">
                      <a16:colId xmlns:a16="http://schemas.microsoft.com/office/drawing/2014/main" val="1662567624"/>
                    </a:ext>
                  </a:extLst>
                </a:gridCol>
                <a:gridCol w="2436739">
                  <a:extLst>
                    <a:ext uri="{9D8B030D-6E8A-4147-A177-3AD203B41FA5}">
                      <a16:colId xmlns:a16="http://schemas.microsoft.com/office/drawing/2014/main" val="3916916303"/>
                    </a:ext>
                  </a:extLst>
                </a:gridCol>
              </a:tblGrid>
              <a:tr h="96497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spc="-100" baseline="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ライフ</a:t>
                      </a:r>
                      <a:endParaRPr kumimoji="1" lang="en-US" altLang="ja-JP" sz="2400" b="1" spc="-100" baseline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2400" b="1" spc="-100" baseline="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ステージ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乳幼児期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学童期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青年期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75108"/>
                  </a:ext>
                </a:extLst>
              </a:tr>
              <a:tr h="228403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4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発達課題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3200" b="1" i="0" u="none" strike="noStrike" kern="1200" cap="none" spc="0" normalizeH="0" baseline="2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endParaRPr kumimoji="1" lang="en-US" altLang="ja-JP" sz="3200" b="1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r>
                        <a:rPr kumimoji="1" lang="ja-JP" altLang="en-US" sz="2800" b="1" dirty="0">
                          <a:solidFill>
                            <a:srgbClr val="005AFF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（例）親などのかかわりから信頼関係を築く。</a:t>
                      </a:r>
                      <a:endParaRPr kumimoji="1" lang="ja-JP" altLang="en-US" sz="2800" b="1" dirty="0">
                        <a:solidFill>
                          <a:srgbClr val="005AF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3200" b="1" i="0" u="none" strike="noStrike" kern="1200" cap="none" spc="0" normalizeH="0" baseline="2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10</a:t>
                      </a:r>
                      <a:r>
                        <a:rPr kumimoji="1" lang="ja-JP" altLang="en-US" sz="3200" b="1" i="0" u="none" strike="noStrike" kern="1200" cap="none" spc="0" normalizeH="0" baseline="2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endParaRPr kumimoji="1" lang="en-US" altLang="ja-JP" sz="3200" b="1" i="0" u="none" strike="noStrike" kern="1200" cap="none" spc="0" normalizeH="0" baseline="2000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r>
                        <a:rPr kumimoji="1" lang="ja-JP" altLang="en-US" sz="2800" b="1" dirty="0">
                          <a:solidFill>
                            <a:srgbClr val="005AFF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（例）社会のルールを学ぶ。</a:t>
                      </a:r>
                      <a:endParaRPr kumimoji="1" lang="ja-JP" altLang="en-US" sz="2800" b="1" dirty="0">
                        <a:solidFill>
                          <a:srgbClr val="005AF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3200" b="1" i="0" u="none" strike="noStrike" kern="1200" cap="none" spc="0" normalizeH="0" baseline="2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11</a:t>
                      </a:r>
                    </a:p>
                    <a:p>
                      <a:r>
                        <a:rPr kumimoji="1" lang="ja-JP" altLang="en-US" sz="2800" b="1" dirty="0">
                          <a:solidFill>
                            <a:srgbClr val="005AFF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（例）地域での交流に積極的に参加する。</a:t>
                      </a:r>
                      <a:endParaRPr kumimoji="1" lang="ja-JP" altLang="en-US" sz="2800" b="1" dirty="0">
                        <a:solidFill>
                          <a:srgbClr val="005AF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1037732"/>
                  </a:ext>
                </a:extLst>
              </a:tr>
            </a:tbl>
          </a:graphicData>
        </a:graphic>
      </p:graphicFrame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0712C6F1-7A3C-1D2F-4642-93CEAEE6E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8F7A111E-7C6E-FC72-9018-B78F23258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7100" y="179999"/>
            <a:ext cx="3136900" cy="396000"/>
          </a:xfrm>
        </p:spPr>
        <p:txBody>
          <a:bodyPr/>
          <a:lstStyle/>
          <a:p>
            <a:r>
              <a:rPr kumimoji="1" lang="ja-JP" altLang="en-US" dirty="0"/>
              <a:t>１　人生を展望しよう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54A4063-F6FE-A6BC-FD10-545EFCDAAD1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8082" y="672206"/>
            <a:ext cx="8430736" cy="2264232"/>
          </a:xfrm>
        </p:spPr>
        <p:txBody>
          <a:bodyPr/>
          <a:lstStyle/>
          <a:p>
            <a:pPr marL="355600" indent="-355600"/>
            <a:r>
              <a:rPr lang="ja-JP" altLang="en-US" dirty="0"/>
              <a:t>２</a:t>
            </a:r>
            <a:r>
              <a:rPr lang="en-US" altLang="ja-JP" dirty="0"/>
              <a:t>.</a:t>
            </a:r>
            <a:r>
              <a:rPr lang="ja-JP" altLang="en-US" dirty="0"/>
              <a:t>ライフステージにおける発達課題について，</a:t>
            </a:r>
            <a:endParaRPr lang="en-US" altLang="ja-JP" dirty="0"/>
          </a:p>
          <a:p>
            <a:pPr marL="355600"/>
            <a:r>
              <a:rPr lang="ja-JP" altLang="en-US" dirty="0"/>
              <a:t>教科書 </a:t>
            </a:r>
            <a:r>
              <a:rPr lang="en-US" altLang="ja-JP" dirty="0"/>
              <a:t>p.15 </a:t>
            </a:r>
            <a:r>
              <a:rPr lang="ja-JP" altLang="en-US" dirty="0">
                <a:highlight>
                  <a:srgbClr val="C6EAFB"/>
                </a:highlight>
              </a:rPr>
              <a:t>資料１</a:t>
            </a:r>
            <a:r>
              <a:rPr lang="ja-JP" altLang="en-US" dirty="0"/>
              <a:t> を参考にして，自分には</a:t>
            </a:r>
          </a:p>
          <a:p>
            <a:pPr marL="355600"/>
            <a:r>
              <a:rPr lang="ja-JP" altLang="en-US" dirty="0"/>
              <a:t>どのような発達課題があったか，またこれからどのような発達課題があるか考えてみよう。</a:t>
            </a:r>
            <a:endParaRPr lang="en-US" altLang="ja-JP" dirty="0"/>
          </a:p>
          <a:p>
            <a:pPr marL="355600"/>
            <a:r>
              <a:rPr kumimoji="1" lang="en-US" altLang="ja-JP" b="0" dirty="0"/>
              <a:t>                                                     (1/2)</a:t>
            </a:r>
            <a:endParaRPr kumimoji="1" lang="ja-JP" altLang="en-US" b="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D03447F-847A-FEEB-5CA7-DAF789E8EA53}"/>
              </a:ext>
            </a:extLst>
          </p:cNvPr>
          <p:cNvSpPr txBox="1"/>
          <p:nvPr/>
        </p:nvSpPr>
        <p:spPr>
          <a:xfrm>
            <a:off x="95182" y="693420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sp>
        <p:nvSpPr>
          <p:cNvPr id="7" name="二等辺三角形 6">
            <a:extLst>
              <a:ext uri="{FF2B5EF4-FFF2-40B4-BE49-F238E27FC236}">
                <a16:creationId xmlns:a16="http://schemas.microsoft.com/office/drawing/2014/main" id="{9F4C98BE-A2C5-6DC9-5621-106A262A5974}"/>
              </a:ext>
            </a:extLst>
          </p:cNvPr>
          <p:cNvSpPr/>
          <p:nvPr/>
        </p:nvSpPr>
        <p:spPr>
          <a:xfrm rot="5400000">
            <a:off x="3989946" y="3469876"/>
            <a:ext cx="361742" cy="327174"/>
          </a:xfrm>
          <a:prstGeom prst="triangle">
            <a:avLst/>
          </a:prstGeom>
          <a:solidFill>
            <a:srgbClr val="A7A9AB"/>
          </a:solidFill>
          <a:ln>
            <a:noFill/>
          </a:ln>
          <a:effectLst/>
        </p:spPr>
        <p:txBody>
          <a:bodyPr spcFirstLastPara="0" vert="horz" wrap="square" lIns="0" tIns="169584" rIns="217451" bIns="169584" numCol="1" spcCol="1270" anchor="ctr" anchorCtr="0">
            <a:noAutofit/>
          </a:bodyPr>
          <a:lstStyle/>
          <a:p>
            <a:pPr marL="0" marR="0" lvl="0" indent="0" algn="ctr" defTabSz="120015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7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" name="二等辺三角形 7">
            <a:extLst>
              <a:ext uri="{FF2B5EF4-FFF2-40B4-BE49-F238E27FC236}">
                <a16:creationId xmlns:a16="http://schemas.microsoft.com/office/drawing/2014/main" id="{7F065F97-534D-7959-3686-1B9D49C2E24C}"/>
              </a:ext>
            </a:extLst>
          </p:cNvPr>
          <p:cNvSpPr/>
          <p:nvPr/>
        </p:nvSpPr>
        <p:spPr>
          <a:xfrm rot="5400000">
            <a:off x="6497206" y="3469876"/>
            <a:ext cx="361742" cy="327174"/>
          </a:xfrm>
          <a:prstGeom prst="triangle">
            <a:avLst/>
          </a:prstGeom>
          <a:solidFill>
            <a:srgbClr val="A7A9AB"/>
          </a:solidFill>
          <a:ln>
            <a:noFill/>
          </a:ln>
          <a:effectLst/>
        </p:spPr>
        <p:txBody>
          <a:bodyPr spcFirstLastPara="0" vert="horz" wrap="square" lIns="0" tIns="169584" rIns="217451" bIns="169584" numCol="1" spcCol="1270" anchor="ctr" anchorCtr="0">
            <a:noAutofit/>
          </a:bodyPr>
          <a:lstStyle/>
          <a:p>
            <a:pPr marL="0" marR="0" lvl="0" indent="0" algn="ctr" defTabSz="120015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7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" name="大かっこ 3">
            <a:extLst>
              <a:ext uri="{FF2B5EF4-FFF2-40B4-BE49-F238E27FC236}">
                <a16:creationId xmlns:a16="http://schemas.microsoft.com/office/drawing/2014/main" id="{094F1757-FE58-775C-2D2D-6CA427D60B56}"/>
              </a:ext>
            </a:extLst>
          </p:cNvPr>
          <p:cNvSpPr/>
          <p:nvPr/>
        </p:nvSpPr>
        <p:spPr>
          <a:xfrm>
            <a:off x="1804226" y="4473316"/>
            <a:ext cx="2279776" cy="1822709"/>
          </a:xfrm>
          <a:prstGeom prst="bracketPair">
            <a:avLst>
              <a:gd name="adj" fmla="val 545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CE0CAB40-A71A-673A-7C4A-17BA1D4AB59F}"/>
              </a:ext>
            </a:extLst>
          </p:cNvPr>
          <p:cNvSpPr/>
          <p:nvPr/>
        </p:nvSpPr>
        <p:spPr>
          <a:xfrm>
            <a:off x="4208917" y="4473315"/>
            <a:ext cx="2279776" cy="1822709"/>
          </a:xfrm>
          <a:prstGeom prst="bracketPair">
            <a:avLst>
              <a:gd name="adj" fmla="val 545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0" name="大かっこ 9">
            <a:extLst>
              <a:ext uri="{FF2B5EF4-FFF2-40B4-BE49-F238E27FC236}">
                <a16:creationId xmlns:a16="http://schemas.microsoft.com/office/drawing/2014/main" id="{8EAE77DD-DBAC-8413-8BCE-FE2A3F5D5583}"/>
              </a:ext>
            </a:extLst>
          </p:cNvPr>
          <p:cNvSpPr/>
          <p:nvPr/>
        </p:nvSpPr>
        <p:spPr>
          <a:xfrm>
            <a:off x="6678077" y="4473314"/>
            <a:ext cx="2279776" cy="1822709"/>
          </a:xfrm>
          <a:prstGeom prst="bracketPair">
            <a:avLst>
              <a:gd name="adj" fmla="val 545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9847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146468-B55D-F0CE-4824-CABD51A721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37ED5534-6FFE-5E60-41D8-A6D2388241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006664"/>
              </p:ext>
            </p:extLst>
          </p:nvPr>
        </p:nvGraphicFramePr>
        <p:xfrm>
          <a:off x="190499" y="3428999"/>
          <a:ext cx="8763001" cy="2452308"/>
        </p:xfrm>
        <a:graphic>
          <a:graphicData uri="http://schemas.openxmlformats.org/drawingml/2006/table">
            <a:tbl>
              <a:tblPr bandRow="1">
                <a:tableStyleId>{72833802-FEF1-4C79-8D5D-14CF1EAF98D9}</a:tableStyleId>
              </a:tblPr>
              <a:tblGrid>
                <a:gridCol w="1579283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3591859">
                  <a:extLst>
                    <a:ext uri="{9D8B030D-6E8A-4147-A177-3AD203B41FA5}">
                      <a16:colId xmlns:a16="http://schemas.microsoft.com/office/drawing/2014/main" val="3916916303"/>
                    </a:ext>
                  </a:extLst>
                </a:gridCol>
                <a:gridCol w="3591859">
                  <a:extLst>
                    <a:ext uri="{9D8B030D-6E8A-4147-A177-3AD203B41FA5}">
                      <a16:colId xmlns:a16="http://schemas.microsoft.com/office/drawing/2014/main" val="2222855806"/>
                    </a:ext>
                  </a:extLst>
                </a:gridCol>
              </a:tblGrid>
              <a:tr h="901701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spc="-100" baseline="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ライフ</a:t>
                      </a:r>
                      <a:endParaRPr kumimoji="1" lang="en-US" altLang="ja-JP" sz="2400" b="1" spc="-100" baseline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2400" b="1" spc="-100" baseline="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ステージ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成人・</a:t>
                      </a:r>
                      <a:endParaRPr kumimoji="1" lang="en-US" altLang="ja-JP" sz="2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壮年期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高齢期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75108"/>
                  </a:ext>
                </a:extLst>
              </a:tr>
              <a:tr h="150742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4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発達課題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3200" b="1" i="0" u="none" strike="noStrike" kern="1200" cap="none" spc="0" normalizeH="0" baseline="2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12</a:t>
                      </a:r>
                      <a:r>
                        <a:rPr kumimoji="1" lang="ja-JP" altLang="en-US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endParaRPr kumimoji="1" lang="en-US" altLang="ja-JP" sz="3200" b="1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r>
                        <a:rPr kumimoji="1" lang="ja-JP" altLang="en-US" sz="2800" b="1" dirty="0">
                          <a:solidFill>
                            <a:srgbClr val="005AFF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（例）職業を通じて社会に貢献する。</a:t>
                      </a:r>
                      <a:endParaRPr kumimoji="1" lang="en-US" altLang="ja-JP" sz="2800" b="1" dirty="0">
                        <a:solidFill>
                          <a:srgbClr val="005AFF"/>
                        </a:solidFill>
                        <a:latin typeface="ＭＳ Ｐゴシック" panose="020B0600070205080204" pitchFamily="50" charset="-128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3200" b="1" i="0" u="none" strike="noStrike" kern="1200" cap="none" spc="0" normalizeH="0" baseline="2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13</a:t>
                      </a:r>
                      <a:r>
                        <a:rPr kumimoji="1" lang="ja-JP" altLang="en-US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endParaRPr kumimoji="1" lang="en-US" altLang="ja-JP" sz="3200" b="1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r>
                        <a:rPr kumimoji="1" lang="ja-JP" altLang="en-US" sz="2800" b="1" dirty="0">
                          <a:solidFill>
                            <a:srgbClr val="005AFF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（例）生活文化や知識，経験を伝承していく。</a:t>
                      </a:r>
                      <a:endParaRPr kumimoji="1" lang="ja-JP" altLang="en-US" sz="2800" b="1" dirty="0">
                        <a:solidFill>
                          <a:srgbClr val="005AF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1037732"/>
                  </a:ext>
                </a:extLst>
              </a:tr>
            </a:tbl>
          </a:graphicData>
        </a:graphic>
      </p:graphicFrame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A5D3952-2BFE-7350-CA32-70A8FBDF6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63754073-03C2-B994-8DAF-A5B915A10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7100" y="179999"/>
            <a:ext cx="3136900" cy="396000"/>
          </a:xfrm>
        </p:spPr>
        <p:txBody>
          <a:bodyPr/>
          <a:lstStyle/>
          <a:p>
            <a:r>
              <a:rPr kumimoji="1" lang="ja-JP" altLang="en-US" dirty="0"/>
              <a:t>１　人生を展望しよう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181CDBB-CD45-D386-01B1-AA19720B41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8082" y="672206"/>
            <a:ext cx="8430736" cy="2239631"/>
          </a:xfrm>
        </p:spPr>
        <p:txBody>
          <a:bodyPr/>
          <a:lstStyle/>
          <a:p>
            <a:pPr marL="355600" indent="-355600"/>
            <a:r>
              <a:rPr lang="ja-JP" altLang="en-US" dirty="0"/>
              <a:t>２</a:t>
            </a:r>
            <a:r>
              <a:rPr lang="en-US" altLang="ja-JP" dirty="0"/>
              <a:t>.</a:t>
            </a:r>
            <a:r>
              <a:rPr lang="ja-JP" altLang="en-US" dirty="0"/>
              <a:t>ライフステージにおける発達課題について，</a:t>
            </a:r>
            <a:endParaRPr lang="en-US" altLang="ja-JP" dirty="0"/>
          </a:p>
          <a:p>
            <a:pPr marL="355600"/>
            <a:r>
              <a:rPr lang="ja-JP" altLang="en-US" dirty="0"/>
              <a:t>教科書 </a:t>
            </a:r>
            <a:r>
              <a:rPr lang="en-US" altLang="ja-JP" dirty="0"/>
              <a:t>p.15 </a:t>
            </a:r>
            <a:r>
              <a:rPr lang="ja-JP" altLang="en-US" dirty="0">
                <a:highlight>
                  <a:srgbClr val="C6EAFB"/>
                </a:highlight>
              </a:rPr>
              <a:t>資料１</a:t>
            </a:r>
            <a:r>
              <a:rPr lang="ja-JP" altLang="en-US" dirty="0"/>
              <a:t> を参考にして，自分には</a:t>
            </a:r>
          </a:p>
          <a:p>
            <a:pPr marL="355600"/>
            <a:r>
              <a:rPr lang="ja-JP" altLang="en-US" dirty="0"/>
              <a:t>どのような発達課題があったか，またこれからどのような発達課題があるか考えてみよう。</a:t>
            </a:r>
            <a:endParaRPr lang="en-US" altLang="ja-JP" dirty="0"/>
          </a:p>
          <a:p>
            <a:pPr marL="355600"/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                                                    (</a:t>
            </a:r>
            <a:r>
              <a:rPr lang="en-US" altLang="ja-JP" b="0" dirty="0">
                <a:solidFill>
                  <a:prstClr val="black"/>
                </a:solidFill>
              </a:rPr>
              <a:t>2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/2)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BA1CD64-1B8C-C7F8-195C-C6B9D5B80B78}"/>
              </a:ext>
            </a:extLst>
          </p:cNvPr>
          <p:cNvSpPr txBox="1"/>
          <p:nvPr/>
        </p:nvSpPr>
        <p:spPr>
          <a:xfrm>
            <a:off x="95182" y="723006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pic>
        <p:nvPicPr>
          <p:cNvPr id="4" name="図 3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05F64903-7CA5-59A1-0A9A-0932693E0E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sp>
        <p:nvSpPr>
          <p:cNvPr id="7" name="二等辺三角形 6">
            <a:extLst>
              <a:ext uri="{FF2B5EF4-FFF2-40B4-BE49-F238E27FC236}">
                <a16:creationId xmlns:a16="http://schemas.microsoft.com/office/drawing/2014/main" id="{C67E8F6B-AA92-043E-50BF-9A398E6CEDF9}"/>
              </a:ext>
            </a:extLst>
          </p:cNvPr>
          <p:cNvSpPr/>
          <p:nvPr/>
        </p:nvSpPr>
        <p:spPr>
          <a:xfrm rot="5400000">
            <a:off x="5209146" y="3828651"/>
            <a:ext cx="361742" cy="327174"/>
          </a:xfrm>
          <a:prstGeom prst="triangle">
            <a:avLst/>
          </a:prstGeom>
          <a:solidFill>
            <a:srgbClr val="A7A9AB"/>
          </a:solidFill>
          <a:ln>
            <a:noFill/>
          </a:ln>
          <a:effectLst/>
        </p:spPr>
        <p:txBody>
          <a:bodyPr spcFirstLastPara="0" vert="horz" wrap="square" lIns="0" tIns="169584" rIns="217451" bIns="169584" numCol="1" spcCol="1270" anchor="ctr" anchorCtr="0">
            <a:noAutofit/>
          </a:bodyPr>
          <a:lstStyle/>
          <a:p>
            <a:pPr marL="0" marR="0" lvl="0" indent="0" algn="ctr" defTabSz="120015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7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8B9649B6-8910-DEF6-3FF4-2223B2A9C35D}"/>
              </a:ext>
            </a:extLst>
          </p:cNvPr>
          <p:cNvSpPr/>
          <p:nvPr/>
        </p:nvSpPr>
        <p:spPr>
          <a:xfrm>
            <a:off x="1849424" y="4770048"/>
            <a:ext cx="3456000" cy="897328"/>
          </a:xfrm>
          <a:prstGeom prst="bracketPair">
            <a:avLst>
              <a:gd name="adj" fmla="val 545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469FAFC7-6C35-8ADC-65D4-1B994EFBDF11}"/>
              </a:ext>
            </a:extLst>
          </p:cNvPr>
          <p:cNvSpPr/>
          <p:nvPr/>
        </p:nvSpPr>
        <p:spPr>
          <a:xfrm>
            <a:off x="5434799" y="4770048"/>
            <a:ext cx="3389325" cy="897328"/>
          </a:xfrm>
          <a:prstGeom prst="bracketPair">
            <a:avLst>
              <a:gd name="adj" fmla="val 545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27876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A0636E-77C0-92BF-42D1-ADA88E7F3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34F1953B-0335-6752-AAF7-F1DF147A7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FD17B2A5-99B6-B5CE-5152-CC1C93E8F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7100" y="179999"/>
            <a:ext cx="3136900" cy="396000"/>
          </a:xfrm>
        </p:spPr>
        <p:txBody>
          <a:bodyPr/>
          <a:lstStyle/>
          <a:p>
            <a:r>
              <a:rPr kumimoji="1" lang="ja-JP" altLang="en-US" dirty="0"/>
              <a:t>１　人生を展望しよう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4307781-6722-93B3-F4DA-D97CF030898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4350" y="738635"/>
            <a:ext cx="8303600" cy="1321436"/>
          </a:xfrm>
        </p:spPr>
        <p:txBody>
          <a:bodyPr/>
          <a:lstStyle/>
          <a:p>
            <a:pPr marL="355600" indent="-355600"/>
            <a:r>
              <a:rPr lang="ja-JP" altLang="en-US" dirty="0"/>
              <a:t>３</a:t>
            </a:r>
            <a:r>
              <a:rPr lang="en-US" altLang="ja-JP" dirty="0"/>
              <a:t>.</a:t>
            </a:r>
            <a:r>
              <a:rPr lang="ja-JP" altLang="en-US" dirty="0"/>
              <a:t>これからの自分のライフイベントや発達課題を考え，教科書 </a:t>
            </a:r>
            <a:r>
              <a:rPr lang="en-US" altLang="ja-JP" dirty="0"/>
              <a:t>p.13 </a:t>
            </a:r>
            <a:r>
              <a:rPr lang="ja-JP" altLang="en-US" dirty="0"/>
              <a:t>を参考に自分の未来予想図を描こう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901897E-6FE8-643C-E7D8-C60C81F7638A}"/>
              </a:ext>
            </a:extLst>
          </p:cNvPr>
          <p:cNvSpPr txBox="1"/>
          <p:nvPr/>
        </p:nvSpPr>
        <p:spPr>
          <a:xfrm>
            <a:off x="171450" y="738635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21CC4D3E-B830-9D12-1B80-0009F33044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3654711"/>
              </p:ext>
            </p:extLst>
          </p:nvPr>
        </p:nvGraphicFramePr>
        <p:xfrm>
          <a:off x="171450" y="2746356"/>
          <a:ext cx="8826500" cy="3212895"/>
        </p:xfrm>
        <a:graphic>
          <a:graphicData uri="http://schemas.openxmlformats.org/drawingml/2006/table">
            <a:tbl>
              <a:tblPr bandRow="1">
                <a:tableStyleId>{72833802-FEF1-4C79-8D5D-14CF1EAF98D9}</a:tableStyleId>
              </a:tblPr>
              <a:tblGrid>
                <a:gridCol w="4413250">
                  <a:extLst>
                    <a:ext uri="{9D8B030D-6E8A-4147-A177-3AD203B41FA5}">
                      <a16:colId xmlns:a16="http://schemas.microsoft.com/office/drawing/2014/main" val="3916916303"/>
                    </a:ext>
                  </a:extLst>
                </a:gridCol>
                <a:gridCol w="4413250">
                  <a:extLst>
                    <a:ext uri="{9D8B030D-6E8A-4147-A177-3AD203B41FA5}">
                      <a16:colId xmlns:a16="http://schemas.microsoft.com/office/drawing/2014/main" val="2222855806"/>
                    </a:ext>
                  </a:extLst>
                </a:gridCol>
              </a:tblGrid>
              <a:tr h="642579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  </a:t>
                      </a:r>
                      <a:r>
                        <a:rPr kumimoji="1" lang="en-US" altLang="ja-JP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18</a:t>
                      </a: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 　 歳　高校卒業</a:t>
                      </a:r>
                      <a:endParaRPr kumimoji="1" lang="en-US" altLang="ja-JP" sz="2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19</a:t>
                      </a:r>
                      <a:r>
                        <a:rPr kumimoji="1" lang="ja-JP" altLang="en-US" sz="28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</a:t>
                      </a:r>
                      <a:r>
                        <a:rPr kumimoji="1" lang="ja-JP" altLang="en-US" sz="28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　　 歳　</a:t>
                      </a:r>
                      <a:endParaRPr kumimoji="1" lang="ja-JP" altLang="en-US" sz="2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75108"/>
                  </a:ext>
                </a:extLst>
              </a:tr>
              <a:tr h="642579">
                <a:tc>
                  <a:txBody>
                    <a:bodyPr/>
                    <a:lstStyle/>
                    <a:p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15</a:t>
                      </a:r>
                      <a:r>
                        <a:rPr kumimoji="1" lang="ja-JP" altLang="en-US" sz="28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</a:t>
                      </a:r>
                      <a:r>
                        <a:rPr kumimoji="1" lang="ja-JP" altLang="en-US" sz="28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　　 歳　</a:t>
                      </a:r>
                      <a:endParaRPr kumimoji="1" lang="ja-JP" altLang="en-US" sz="2800" b="1" u="sng" dirty="0">
                        <a:solidFill>
                          <a:srgbClr val="005AF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20</a:t>
                      </a:r>
                      <a:r>
                        <a:rPr kumimoji="1" lang="ja-JP" altLang="en-US" sz="28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</a:t>
                      </a:r>
                      <a:r>
                        <a:rPr kumimoji="1" lang="ja-JP" altLang="en-US" sz="28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　　 歳　</a:t>
                      </a:r>
                      <a:endParaRPr kumimoji="1" lang="ja-JP" altLang="en-US" sz="2800" b="1" dirty="0">
                        <a:solidFill>
                          <a:srgbClr val="005AF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1037732"/>
                  </a:ext>
                </a:extLst>
              </a:tr>
              <a:tr h="6425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16</a:t>
                      </a:r>
                      <a:r>
                        <a:rPr kumimoji="1" lang="ja-JP" altLang="en-US" sz="28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</a:t>
                      </a:r>
                      <a:r>
                        <a:rPr kumimoji="1" lang="ja-JP" altLang="en-US" sz="28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　　 歳　</a:t>
                      </a:r>
                      <a:endParaRPr kumimoji="1" lang="ja-JP" altLang="en-US" sz="2800" b="1" u="sng" dirty="0">
                        <a:solidFill>
                          <a:srgbClr val="005AF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21</a:t>
                      </a:r>
                      <a:r>
                        <a:rPr kumimoji="1" lang="ja-JP" altLang="en-US" sz="28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</a:t>
                      </a:r>
                      <a:r>
                        <a:rPr kumimoji="1" lang="ja-JP" altLang="en-US" sz="28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　　 歳　</a:t>
                      </a:r>
                      <a:endParaRPr kumimoji="1" lang="ja-JP" altLang="en-US" sz="2800" b="1" dirty="0">
                        <a:solidFill>
                          <a:srgbClr val="005AF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497547"/>
                  </a:ext>
                </a:extLst>
              </a:tr>
              <a:tr h="6425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17</a:t>
                      </a:r>
                      <a:r>
                        <a:rPr kumimoji="1" lang="ja-JP" altLang="en-US" sz="28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</a:t>
                      </a:r>
                      <a:r>
                        <a:rPr kumimoji="1" lang="ja-JP" altLang="en-US" sz="28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　　 歳　</a:t>
                      </a:r>
                      <a:endParaRPr kumimoji="1" lang="ja-JP" altLang="en-US" sz="2800" b="1" u="sng" dirty="0">
                        <a:solidFill>
                          <a:srgbClr val="005AF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22</a:t>
                      </a:r>
                      <a:r>
                        <a:rPr kumimoji="1" lang="ja-JP" altLang="en-US" sz="28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</a:t>
                      </a:r>
                      <a:r>
                        <a:rPr kumimoji="1" lang="ja-JP" altLang="en-US" sz="28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　　 歳　</a:t>
                      </a:r>
                      <a:endParaRPr kumimoji="1" lang="ja-JP" altLang="en-US" sz="2800" b="1" dirty="0">
                        <a:solidFill>
                          <a:srgbClr val="005AF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4515937"/>
                  </a:ext>
                </a:extLst>
              </a:tr>
              <a:tr h="6425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18</a:t>
                      </a:r>
                      <a:r>
                        <a:rPr kumimoji="1" lang="ja-JP" altLang="en-US" sz="28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</a:t>
                      </a:r>
                      <a:r>
                        <a:rPr kumimoji="1" lang="ja-JP" altLang="en-US" sz="28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　　 歳　</a:t>
                      </a:r>
                      <a:endParaRPr kumimoji="1" lang="ja-JP" altLang="en-US" sz="2800" b="1" u="sng" dirty="0">
                        <a:solidFill>
                          <a:srgbClr val="005AF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23</a:t>
                      </a:r>
                      <a:r>
                        <a:rPr kumimoji="1" lang="ja-JP" altLang="en-US" sz="28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</a:t>
                      </a:r>
                      <a:r>
                        <a:rPr kumimoji="1" lang="ja-JP" altLang="en-US" sz="28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　　 歳　</a:t>
                      </a:r>
                      <a:endParaRPr kumimoji="1" lang="ja-JP" altLang="en-US" sz="2800" b="1" dirty="0">
                        <a:solidFill>
                          <a:srgbClr val="005AF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562828"/>
                  </a:ext>
                </a:extLst>
              </a:tr>
            </a:tbl>
          </a:graphicData>
        </a:graphic>
      </p:graphicFrame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559E586-BEDC-5D61-7EFB-E38F0B313E23}"/>
              </a:ext>
            </a:extLst>
          </p:cNvPr>
          <p:cNvSpPr txBox="1"/>
          <p:nvPr/>
        </p:nvSpPr>
        <p:spPr>
          <a:xfrm>
            <a:off x="4927600" y="2047362"/>
            <a:ext cx="4070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2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14</a:t>
            </a:r>
            <a:r>
              <a:rPr kumimoji="1" lang="ja-JP" altLang="en-US" sz="28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　</a:t>
            </a:r>
            <a:r>
              <a:rPr kumimoji="1" lang="ja-JP" altLang="en-US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　　　 歳</a:t>
            </a:r>
            <a:r>
              <a:rPr kumimoji="1" lang="ja-JP" altLang="en-US" sz="28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　までの人生</a:t>
            </a:r>
            <a:endParaRPr kumimoji="1" lang="ja-JP" altLang="en-US" dirty="0"/>
          </a:p>
        </p:txBody>
      </p:sp>
      <p:pic>
        <p:nvPicPr>
          <p:cNvPr id="7" name="図 6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DC05F2C8-0C1D-0AF4-1D71-3B88EC493B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6935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0A1B26-DCDD-7271-2B02-101FC1DBD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FC08D75-7484-15A7-548A-E986B472A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7E1548B2-6A54-DCEB-1439-12C42230A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２　生活設計	</a:t>
            </a:r>
            <a:endParaRPr kumimoji="1" lang="ja-JP" altLang="en-US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EEA866A1-3439-275F-D158-3EEC7406D95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5699" y="963284"/>
            <a:ext cx="8268301" cy="979816"/>
          </a:xfrm>
        </p:spPr>
        <p:txBody>
          <a:bodyPr vert="horz" lIns="91440" tIns="45720" rIns="91440" bIns="45720" rtlCol="0">
            <a:noAutofit/>
          </a:bodyPr>
          <a:lstStyle/>
          <a:p>
            <a:pPr marL="355600" indent="-355600"/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１</a:t>
            </a:r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.</a:t>
            </a:r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将来就きたい仕事を設定し，その実現に向けて必要なことは何か考えてみよう</a:t>
            </a:r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｡</a:t>
            </a:r>
            <a:r>
              <a:rPr lang="ja-JP" altLang="en-US" b="0" dirty="0"/>
              <a:t>（</a:t>
            </a:r>
            <a:r>
              <a:rPr lang="en-US" altLang="ja-JP" b="0" dirty="0"/>
              <a:t>1/2</a:t>
            </a:r>
            <a:r>
              <a:rPr lang="ja-JP" altLang="en-US" b="0" dirty="0"/>
              <a:t>）</a:t>
            </a:r>
            <a:endParaRPr lang="en-US" altLang="ja-JP" b="0" dirty="0"/>
          </a:p>
        </p:txBody>
      </p:sp>
      <p:graphicFrame>
        <p:nvGraphicFramePr>
          <p:cNvPr id="13" name="表 12">
            <a:extLst>
              <a:ext uri="{FF2B5EF4-FFF2-40B4-BE49-F238E27FC236}">
                <a16:creationId xmlns:a16="http://schemas.microsoft.com/office/drawing/2014/main" id="{BB9E3126-DEC9-05B1-B773-4EB664AF65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5245961"/>
              </p:ext>
            </p:extLst>
          </p:nvPr>
        </p:nvGraphicFramePr>
        <p:xfrm>
          <a:off x="172799" y="2654300"/>
          <a:ext cx="8791200" cy="2872764"/>
        </p:xfrm>
        <a:graphic>
          <a:graphicData uri="http://schemas.openxmlformats.org/drawingml/2006/table">
            <a:tbl>
              <a:tblPr bandRow="1">
                <a:tableStyleId>{72833802-FEF1-4C79-8D5D-14CF1EAF98D9}</a:tableStyleId>
              </a:tblPr>
              <a:tblGrid>
                <a:gridCol w="3649901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5141299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</a:tblGrid>
              <a:tr h="642592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400" b="1" spc="-100" baseline="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① 将来就きたい職業は</a:t>
                      </a:r>
                      <a:r>
                        <a:rPr kumimoji="1" lang="en-US" altLang="ja-JP" sz="2400" b="1" spc="-100" baseline="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…</a:t>
                      </a:r>
                      <a:endParaRPr kumimoji="1" lang="ja-JP" altLang="en-US" sz="2400" b="1" spc="-100" baseline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1</a:t>
                      </a:r>
                      <a:r>
                        <a:rPr kumimoji="1" lang="ja-JP" altLang="en-US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 </a:t>
                      </a:r>
                      <a:r>
                        <a:rPr kumimoji="1" lang="zh-TW" altLang="en-US" sz="2800" b="1" kern="1200" dirty="0">
                          <a:solidFill>
                            <a:srgbClr val="005AFF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（例）幼稚園教諭</a:t>
                      </a:r>
                      <a:endParaRPr kumimoji="1" lang="ja-JP" altLang="en-US" sz="2800" b="1" kern="1200" dirty="0">
                        <a:solidFill>
                          <a:srgbClr val="005AF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75108"/>
                  </a:ext>
                </a:extLst>
              </a:tr>
              <a:tr h="2230172">
                <a:tc>
                  <a:txBody>
                    <a:bodyPr/>
                    <a:lstStyle/>
                    <a:p>
                      <a:pPr marL="355600" marR="0" lvl="0" indent="-355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4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② ①の職業に就くための生活資源の活用方法や必要な条件は</a:t>
                      </a:r>
                      <a:r>
                        <a:rPr kumimoji="1" lang="en-US" altLang="ja-JP" sz="24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…</a:t>
                      </a:r>
                      <a:endParaRPr kumimoji="1" lang="ja-JP" altLang="en-US" sz="2400" b="1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B"/>
                    </a:solidFill>
                  </a:tcPr>
                </a:tc>
                <a:tc>
                  <a:txBody>
                    <a:bodyPr/>
                    <a:lstStyle/>
                    <a:p>
                      <a:pPr marL="266700" indent="-266700"/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2</a:t>
                      </a:r>
                      <a:r>
                        <a:rPr kumimoji="1" lang="ja-JP" altLang="en-US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 </a:t>
                      </a:r>
                      <a:r>
                        <a:rPr kumimoji="1" lang="ja-JP" altLang="en-US" sz="2800" b="1" dirty="0">
                          <a:solidFill>
                            <a:srgbClr val="005AFF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（例）幼稚園教諭の教員免許状を取得する。幼稚園教諭の教員免許状を取得できる大学等の情報を集める。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1037732"/>
                  </a:ext>
                </a:extLst>
              </a:tr>
            </a:tbl>
          </a:graphicData>
        </a:graphic>
      </p:graphicFrame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A61A734-3335-2AD9-1049-B6467EB57182}"/>
              </a:ext>
            </a:extLst>
          </p:cNvPr>
          <p:cNvSpPr txBox="1"/>
          <p:nvPr/>
        </p:nvSpPr>
        <p:spPr>
          <a:xfrm>
            <a:off x="249586" y="1032236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sp>
        <p:nvSpPr>
          <p:cNvPr id="5" name="大かっこ 4">
            <a:extLst>
              <a:ext uri="{FF2B5EF4-FFF2-40B4-BE49-F238E27FC236}">
                <a16:creationId xmlns:a16="http://schemas.microsoft.com/office/drawing/2014/main" id="{AA192546-4DFE-D684-0538-B13080B8C76E}"/>
              </a:ext>
            </a:extLst>
          </p:cNvPr>
          <p:cNvSpPr/>
          <p:nvPr/>
        </p:nvSpPr>
        <p:spPr>
          <a:xfrm>
            <a:off x="4152899" y="2754330"/>
            <a:ext cx="2568149" cy="450216"/>
          </a:xfrm>
          <a:prstGeom prst="bracketPair">
            <a:avLst>
              <a:gd name="adj" fmla="val 16925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6" name="大かっこ 5">
            <a:extLst>
              <a:ext uri="{FF2B5EF4-FFF2-40B4-BE49-F238E27FC236}">
                <a16:creationId xmlns:a16="http://schemas.microsoft.com/office/drawing/2014/main" id="{AF05E8BA-48A2-9287-A832-A55CD83EABD9}"/>
              </a:ext>
            </a:extLst>
          </p:cNvPr>
          <p:cNvSpPr/>
          <p:nvPr/>
        </p:nvSpPr>
        <p:spPr>
          <a:xfrm>
            <a:off x="4152899" y="3355044"/>
            <a:ext cx="4727150" cy="1796414"/>
          </a:xfrm>
          <a:prstGeom prst="bracketPair">
            <a:avLst>
              <a:gd name="adj" fmla="val 545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69684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608B1F-22C3-E2E3-0ADE-1E88969F72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6C51674F-3738-3B3C-8BE7-ACF100886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9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CB416D88-05BA-583F-BCF8-7611B5D83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２　生活設計	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C811F4F5-87B0-861E-43EF-F2A6A0AAFC4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582" y="1076091"/>
            <a:ext cx="8447418" cy="840716"/>
          </a:xfrm>
        </p:spPr>
        <p:txBody>
          <a:bodyPr/>
          <a:lstStyle/>
          <a:p>
            <a:r>
              <a:rPr lang="ja-JP" altLang="en-US" dirty="0"/>
              <a:t>１</a:t>
            </a:r>
            <a:r>
              <a:rPr lang="en-US" altLang="ja-JP" dirty="0"/>
              <a:t>.</a:t>
            </a:r>
            <a:r>
              <a:rPr lang="ja-JP" altLang="en-US" dirty="0"/>
              <a:t>将来就きたい仕事を設定し，その実現に向けて必要なことは何か考えてみよう</a:t>
            </a:r>
            <a:r>
              <a:rPr lang="en-US" altLang="ja-JP" dirty="0"/>
              <a:t>｡</a:t>
            </a:r>
            <a:r>
              <a:rPr lang="ja-JP" altLang="en-US" b="0" dirty="0"/>
              <a:t>（</a:t>
            </a:r>
            <a:r>
              <a:rPr lang="en-US" altLang="ja-JP" b="0" dirty="0"/>
              <a:t>2/2</a:t>
            </a:r>
            <a:r>
              <a:rPr lang="ja-JP" altLang="en-US" b="0" dirty="0"/>
              <a:t>）</a:t>
            </a:r>
          </a:p>
        </p:txBody>
      </p:sp>
      <p:graphicFrame>
        <p:nvGraphicFramePr>
          <p:cNvPr id="13" name="表 12">
            <a:extLst>
              <a:ext uri="{FF2B5EF4-FFF2-40B4-BE49-F238E27FC236}">
                <a16:creationId xmlns:a16="http://schemas.microsoft.com/office/drawing/2014/main" id="{210E460E-4726-3FE9-A38D-2F9ABCA06C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847496"/>
              </p:ext>
            </p:extLst>
          </p:nvPr>
        </p:nvGraphicFramePr>
        <p:xfrm>
          <a:off x="172799" y="2067584"/>
          <a:ext cx="8791200" cy="3751532"/>
        </p:xfrm>
        <a:graphic>
          <a:graphicData uri="http://schemas.openxmlformats.org/drawingml/2006/table">
            <a:tbl>
              <a:tblPr bandRow="1">
                <a:tableStyleId>{72833802-FEF1-4C79-8D5D-14CF1EAF98D9}</a:tableStyleId>
              </a:tblPr>
              <a:tblGrid>
                <a:gridCol w="3586401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5204799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</a:tblGrid>
              <a:tr h="2128273">
                <a:tc rowSpan="2">
                  <a:txBody>
                    <a:bodyPr/>
                    <a:lstStyle/>
                    <a:p>
                      <a:pPr marL="355600" marR="0" lvl="0" indent="-355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4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③ ①の職業に就くために明日からの目標は</a:t>
                      </a:r>
                      <a:r>
                        <a:rPr kumimoji="1" lang="en-US" altLang="ja-JP" sz="24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…</a:t>
                      </a:r>
                      <a:endParaRPr kumimoji="1" lang="ja-JP" altLang="en-US" sz="2400" b="1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今後 </a:t>
                      </a:r>
                      <a:r>
                        <a:rPr kumimoji="1" lang="en-US" altLang="ja-JP" sz="2400" b="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1 </a:t>
                      </a:r>
                      <a:r>
                        <a:rPr kumimoji="1" lang="ja-JP" altLang="en-US" sz="2400" b="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か月間の目標は</a:t>
                      </a:r>
                      <a:r>
                        <a:rPr kumimoji="1" lang="en-US" altLang="ja-JP" sz="2400" b="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…</a:t>
                      </a:r>
                    </a:p>
                    <a:p>
                      <a:pPr marL="361950" indent="-361950"/>
                      <a:r>
                        <a:rPr kumimoji="1" lang="en-US" altLang="ja-JP" sz="3200" b="1" i="0" u="none" strike="noStrike" kern="1200" cap="none" spc="0" normalizeH="0" baseline="3000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ja-JP" altLang="en-US" sz="2800" b="1" i="0" u="none" strike="noStrike" kern="1200" cap="none" spc="0" normalizeH="0" baseline="3000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</a:t>
                      </a:r>
                      <a:r>
                        <a:rPr kumimoji="1" lang="ja-JP" altLang="en-US" sz="2800" b="1" dirty="0">
                          <a:solidFill>
                            <a:srgbClr val="005AFF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（例）幼稚園教諭の教員免許状を取得できる大学等の情報を集め，志望大学を決める。</a:t>
                      </a:r>
                      <a:endParaRPr kumimoji="1" lang="ja-JP" altLang="en-US" sz="2800" b="1" dirty="0">
                        <a:solidFill>
                          <a:srgbClr val="005AF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5317194"/>
                  </a:ext>
                </a:extLst>
              </a:tr>
              <a:tr h="1623259">
                <a:tc vMerge="1">
                  <a:txBody>
                    <a:bodyPr/>
                    <a:lstStyle/>
                    <a:p>
                      <a:pPr marL="355600" marR="0" lvl="0" indent="-355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400" b="1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b="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今後 </a:t>
                      </a:r>
                      <a:r>
                        <a:rPr kumimoji="1" lang="en-US" altLang="ja-JP" sz="2400" b="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 </a:t>
                      </a:r>
                      <a:r>
                        <a:rPr kumimoji="1" lang="ja-JP" altLang="en-US" sz="2400" b="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年間の目標は</a:t>
                      </a:r>
                      <a:r>
                        <a:rPr kumimoji="1" lang="en-US" altLang="ja-JP" sz="2400" b="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…</a:t>
                      </a:r>
                    </a:p>
                    <a:p>
                      <a:pPr marL="447675" indent="-447675"/>
                      <a:r>
                        <a:rPr kumimoji="1" lang="en-US" altLang="ja-JP" sz="3200" b="1" i="0" u="none" strike="noStrike" kern="1200" cap="none" spc="0" normalizeH="0" baseline="3000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4</a:t>
                      </a:r>
                      <a:r>
                        <a:rPr kumimoji="1" lang="ja-JP" altLang="en-US" sz="2800" b="1" i="0" u="none" strike="noStrike" kern="1200" cap="none" spc="0" normalizeH="0" baseline="3000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</a:t>
                      </a:r>
                      <a:r>
                        <a:rPr kumimoji="1" lang="ja-JP" altLang="en-US" sz="2800" b="1" dirty="0">
                          <a:solidFill>
                            <a:srgbClr val="005AFF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（例）志望大学の合格に向けて</a:t>
                      </a:r>
                      <a:endParaRPr kumimoji="1" lang="en-US" altLang="ja-JP" sz="2800" b="1" dirty="0">
                        <a:solidFill>
                          <a:srgbClr val="005AFF"/>
                        </a:solidFill>
                        <a:latin typeface="ＭＳ Ｐゴシック" panose="020B0600070205080204" pitchFamily="50" charset="-128"/>
                        <a:ea typeface="+mn-ea"/>
                      </a:endParaRPr>
                    </a:p>
                    <a:p>
                      <a:pPr marL="444500" indent="-82550"/>
                      <a:r>
                        <a:rPr kumimoji="1" lang="ja-JP" altLang="en-US" sz="2800" b="1" dirty="0">
                          <a:solidFill>
                            <a:srgbClr val="005AFF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受験勉強をする。</a:t>
                      </a:r>
                      <a:endParaRPr kumimoji="1" lang="ja-JP" altLang="en-US" sz="2800" b="1" dirty="0">
                        <a:solidFill>
                          <a:srgbClr val="005AF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0892816"/>
                  </a:ext>
                </a:extLst>
              </a:tr>
            </a:tbl>
          </a:graphicData>
        </a:graphic>
      </p:graphicFrame>
      <p:pic>
        <p:nvPicPr>
          <p:cNvPr id="5" name="図 4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A069606B-460F-C9B0-2C6D-0874A9F9C2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F2857AA-2C60-CDC9-6FCB-74837DE53329}"/>
              </a:ext>
            </a:extLst>
          </p:cNvPr>
          <p:cNvSpPr txBox="1"/>
          <p:nvPr/>
        </p:nvSpPr>
        <p:spPr>
          <a:xfrm>
            <a:off x="249586" y="1032236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sp>
        <p:nvSpPr>
          <p:cNvPr id="7" name="大かっこ 6">
            <a:extLst>
              <a:ext uri="{FF2B5EF4-FFF2-40B4-BE49-F238E27FC236}">
                <a16:creationId xmlns:a16="http://schemas.microsoft.com/office/drawing/2014/main" id="{319DB8F8-EA09-A31F-D972-68BCA666254F}"/>
              </a:ext>
            </a:extLst>
          </p:cNvPr>
          <p:cNvSpPr/>
          <p:nvPr/>
        </p:nvSpPr>
        <p:spPr>
          <a:xfrm>
            <a:off x="4165600" y="2483574"/>
            <a:ext cx="4711700" cy="1342707"/>
          </a:xfrm>
          <a:prstGeom prst="bracketPair">
            <a:avLst>
              <a:gd name="adj" fmla="val 545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93F2DDC6-49B6-3F53-93AC-61D68563DACA}"/>
              </a:ext>
            </a:extLst>
          </p:cNvPr>
          <p:cNvSpPr/>
          <p:nvPr/>
        </p:nvSpPr>
        <p:spPr>
          <a:xfrm>
            <a:off x="4165600" y="4632496"/>
            <a:ext cx="4711700" cy="843369"/>
          </a:xfrm>
          <a:prstGeom prst="bracketPair">
            <a:avLst>
              <a:gd name="adj" fmla="val 8845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408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4_スライドフォーマット.potx" id="{41537B3A-58B8-4997-A1D5-62FC56304357}" vid="{1722AE44-CF25-4206-880D-2A7465975B6F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R4_スライドフォーマット</Template>
  <TotalTime>0</TotalTime>
  <Words>947</Words>
  <Application>Microsoft Office PowerPoint</Application>
  <PresentationFormat>画面に合わせる (4:3)</PresentationFormat>
  <Paragraphs>156</Paragraphs>
  <Slides>21</Slides>
  <Notes>7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21</vt:i4>
      </vt:variant>
    </vt:vector>
  </HeadingPairs>
  <TitlesOfParts>
    <vt:vector size="27" baseType="lpstr">
      <vt:lpstr>ＭＳ Ｐゴシック</vt:lpstr>
      <vt:lpstr>游ゴシック</vt:lpstr>
      <vt:lpstr>Arial</vt:lpstr>
      <vt:lpstr>Calibri</vt:lpstr>
      <vt:lpstr>Wingdings</vt:lpstr>
      <vt:lpstr>Office テーマ</vt:lpstr>
      <vt:lpstr>1. 自分の未来予想図を描こう ～生涯発達と発達課題</vt:lpstr>
      <vt:lpstr>問題インデックス</vt:lpstr>
      <vt:lpstr>１　人生を展望しよう </vt:lpstr>
      <vt:lpstr>１　人生を展望しよう </vt:lpstr>
      <vt:lpstr>１　人生を展望しよう</vt:lpstr>
      <vt:lpstr>１　人生を展望しよう</vt:lpstr>
      <vt:lpstr>１　人生を展望しよう</vt:lpstr>
      <vt:lpstr>２　生活設計 </vt:lpstr>
      <vt:lpstr>２　生活設計 </vt:lpstr>
      <vt:lpstr>２　生活設計</vt:lpstr>
      <vt:lpstr>３　人生を設計するために考えること </vt:lpstr>
      <vt:lpstr>３　人生を設計するために考えること</vt:lpstr>
      <vt:lpstr>教科書p.14のねらいを振り返ろう</vt:lpstr>
      <vt:lpstr>１　人生を展望しよう</vt:lpstr>
      <vt:lpstr>１　人生を展望しよう</vt:lpstr>
      <vt:lpstr>１　人生を展望しよう</vt:lpstr>
      <vt:lpstr>１　人生を展望しよう</vt:lpstr>
      <vt:lpstr>１　人生を展望しよう</vt:lpstr>
      <vt:lpstr>２　生活設計</vt:lpstr>
      <vt:lpstr>２　生活設計</vt:lpstr>
      <vt:lpstr>３　人生を設計するために考えること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2025-04-11T00:55:47Z</dcterms:created>
  <dcterms:modified xsi:type="dcterms:W3CDTF">2025-04-11T00:55:58Z</dcterms:modified>
</cp:coreProperties>
</file>