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67" r:id="rId2"/>
    <p:sldId id="402" r:id="rId3"/>
    <p:sldId id="403" r:id="rId4"/>
    <p:sldId id="396" r:id="rId5"/>
    <p:sldId id="420" r:id="rId6"/>
    <p:sldId id="414" r:id="rId7"/>
    <p:sldId id="423" r:id="rId8"/>
    <p:sldId id="421" r:id="rId9"/>
    <p:sldId id="436" r:id="rId10"/>
    <p:sldId id="426" r:id="rId11"/>
    <p:sldId id="424" r:id="rId12"/>
    <p:sldId id="422" r:id="rId13"/>
    <p:sldId id="428" r:id="rId14"/>
    <p:sldId id="434" r:id="rId15"/>
    <p:sldId id="430" r:id="rId16"/>
    <p:sldId id="429" r:id="rId17"/>
    <p:sldId id="431" r:id="rId18"/>
    <p:sldId id="435" r:id="rId19"/>
    <p:sldId id="433" r:id="rId20"/>
    <p:sldId id="437" r:id="rId21"/>
    <p:sldId id="438" r:id="rId22"/>
  </p:sldIdLst>
  <p:sldSz cx="9144000" cy="6858000" type="screen4x3"/>
  <p:notesSz cx="6858000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7BE8"/>
    <a:srgbClr val="317FE5"/>
    <a:srgbClr val="FFF900"/>
    <a:srgbClr val="FAC208"/>
    <a:srgbClr val="ED1C24"/>
    <a:srgbClr val="FFF2EB"/>
    <a:srgbClr val="F15920"/>
    <a:srgbClr val="0475D1"/>
    <a:srgbClr val="DDE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84364" autoAdjust="0"/>
  </p:normalViewPr>
  <p:slideViewPr>
    <p:cSldViewPr snapToGrid="0">
      <p:cViewPr varScale="1">
        <p:scale>
          <a:sx n="89" d="100"/>
          <a:sy n="89" d="100"/>
        </p:scale>
        <p:origin x="2124" y="96"/>
      </p:cViewPr>
      <p:guideLst/>
    </p:cSldViewPr>
  </p:slideViewPr>
  <p:outlineViewPr>
    <p:cViewPr>
      <p:scale>
        <a:sx n="33" d="100"/>
        <a:sy n="33" d="100"/>
      </p:scale>
      <p:origin x="0" y="-22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3341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800" cy="495427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95427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>
              <a:defRPr sz="1200"/>
            </a:lvl1pPr>
          </a:lstStyle>
          <a:p>
            <a:fld id="{537744EE-B228-4D4B-B3C5-E24EBA43BD19}" type="datetimeFigureOut">
              <a:rPr kumimoji="1" lang="ja-JP" altLang="en-US" smtClean="0"/>
              <a:t>2025/4/3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8088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3" tIns="46077" rIns="92153" bIns="46077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1" y="4751983"/>
            <a:ext cx="5486400" cy="3887986"/>
          </a:xfrm>
          <a:prstGeom prst="rect">
            <a:avLst/>
          </a:prstGeom>
        </p:spPr>
        <p:txBody>
          <a:bodyPr vert="horz" lIns="92153" tIns="46077" rIns="92153" bIns="46077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71800" cy="495426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9378825"/>
            <a:ext cx="2971800" cy="495426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r">
              <a:defRPr sz="1200"/>
            </a:lvl1pPr>
          </a:lstStyle>
          <a:p>
            <a:fld id="{18CE2DE2-5132-4E7D-B18E-E71053432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26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038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6FDF2-3FE3-2472-36C4-DBAF8E0A72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2E54C9C-59FC-7107-AF7F-C80202FC76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3E2576B-C8F0-FE92-883F-7E38EBA5EE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01E00E7-80C5-904B-ECBE-3752A7D521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9021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363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2207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01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8888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A8C3B-A056-DD19-5A6C-AED41E13B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075FECF-AC02-C47A-4C96-A068271D0A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5F90792-29DE-80B4-CC05-000A40E73B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E8236EB-9826-9842-F394-63A115A300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70865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5BC0E-3C44-E79C-C61D-A32F45EFCE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45A28D4-7148-CB9B-E973-D6CC5DCA07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CB884EA6-2AD2-099C-BEF1-7040A474B3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F835F05-1A4F-8CA9-1BC8-3B33249E03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9942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35338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5463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504" y="2902998"/>
            <a:ext cx="7772400" cy="1765312"/>
          </a:xfrm>
        </p:spPr>
        <p:txBody>
          <a:bodyPr anchor="b">
            <a:noAutofit/>
          </a:bodyPr>
          <a:lstStyle>
            <a:lvl1pPr marL="0" indent="0" algn="ctr">
              <a:buFont typeface="+mj-lt"/>
              <a:buNone/>
              <a:defRPr sz="55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en-US" altLang="ja-JP" dirty="0"/>
              <a:t>1.</a:t>
            </a:r>
            <a:r>
              <a:rPr lang="ja-JP" altLang="en-US" dirty="0"/>
              <a:t> </a:t>
            </a:r>
            <a:r>
              <a:rPr lang="en-US" dirty="0" err="1"/>
              <a:t>xxxxxx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6804" y="4668311"/>
            <a:ext cx="3086100" cy="605025"/>
          </a:xfrm>
        </p:spPr>
        <p:txBody>
          <a:bodyPr>
            <a:noAutofit/>
          </a:bodyPr>
          <a:lstStyle>
            <a:lvl1pPr marL="0" indent="0" algn="r">
              <a:buNone/>
              <a:defRPr sz="32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ja-JP" dirty="0"/>
              <a:t>p.00</a:t>
            </a:r>
            <a:r>
              <a:rPr lang="ja-JP" altLang="en-US" dirty="0"/>
              <a:t>～</a:t>
            </a:r>
            <a:r>
              <a:rPr lang="en-US" altLang="ja-JP" dirty="0"/>
              <a:t>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9B10A62-B1D7-4A96-B9E1-B2F681B6FEFE}"/>
              </a:ext>
            </a:extLst>
          </p:cNvPr>
          <p:cNvCxnSpPr/>
          <p:nvPr userDrawn="1"/>
        </p:nvCxnSpPr>
        <p:spPr>
          <a:xfrm>
            <a:off x="683568" y="4668311"/>
            <a:ext cx="7739336" cy="0"/>
          </a:xfrm>
          <a:prstGeom prst="line">
            <a:avLst/>
          </a:prstGeom>
          <a:ln w="50800" cap="rnd">
            <a:solidFill>
              <a:srgbClr val="277BE8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1CB7ED8D-73B4-465A-A8E5-7753583BB6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9711" y="2055203"/>
            <a:ext cx="1300163" cy="687387"/>
          </a:xfrm>
          <a:solidFill>
            <a:srgbClr val="277BE8"/>
          </a:solidFill>
          <a:ln>
            <a:solidFill>
              <a:srgbClr val="277BE8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ja-JP" altLang="en-US" dirty="0"/>
              <a:t>１章</a:t>
            </a:r>
          </a:p>
        </p:txBody>
      </p:sp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828E12B8-2C64-4A6F-9868-58B8F1F90F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29203" y="2055203"/>
            <a:ext cx="2609850" cy="687387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t">
            <a:noAutofit/>
          </a:bodyPr>
          <a:lstStyle>
            <a:lvl1pPr marL="0" indent="0" algn="ctr">
              <a:buNone/>
              <a:defRPr sz="40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 err="1"/>
              <a:t>xxxxxxxxx</a:t>
            </a:r>
            <a:endParaRPr kumimoji="1" lang="ja-JP" altLang="en-US" dirty="0"/>
          </a:p>
        </p:txBody>
      </p:sp>
      <p:sp>
        <p:nvSpPr>
          <p:cNvPr id="4" name="テキスト プレースホルダー 11">
            <a:extLst>
              <a:ext uri="{FF2B5EF4-FFF2-40B4-BE49-F238E27FC236}">
                <a16:creationId xmlns:a16="http://schemas.microsoft.com/office/drawing/2014/main" id="{0AC066D0-6BCC-3FBF-8053-20D436D794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05120" y="5239340"/>
            <a:ext cx="2217784" cy="577850"/>
          </a:xfrm>
          <a:prstGeom prst="roundRect">
            <a:avLst/>
          </a:prstGeom>
          <a:ln w="19050">
            <a:solidFill>
              <a:srgbClr val="277BE8"/>
            </a:solidFill>
          </a:ln>
        </p:spPr>
        <p:txBody>
          <a:bodyPr anchor="ctr">
            <a:normAutofit/>
          </a:bodyPr>
          <a:lstStyle>
            <a:lvl1pPr marL="0" indent="0" algn="r">
              <a:buNone/>
              <a:defRPr sz="2800">
                <a:solidFill>
                  <a:srgbClr val="277BE8"/>
                </a:solidFill>
              </a:defRPr>
            </a:lvl1pPr>
          </a:lstStyle>
          <a:p>
            <a:pPr lvl="0"/>
            <a:r>
              <a:rPr kumimoji="1" lang="ja-JP" altLang="en-US" dirty="0"/>
              <a:t>教 </a:t>
            </a:r>
            <a:r>
              <a:rPr kumimoji="1" lang="en-US" altLang="ja-JP" dirty="0"/>
              <a:t>p.00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6725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題インデック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9497B68-1E45-BCCD-A25E-B4B2C19A21F6}"/>
              </a:ext>
            </a:extLst>
          </p:cNvPr>
          <p:cNvSpPr/>
          <p:nvPr userDrawn="1"/>
        </p:nvSpPr>
        <p:spPr>
          <a:xfrm>
            <a:off x="3873501" y="558800"/>
            <a:ext cx="5270499" cy="241300"/>
          </a:xfrm>
          <a:prstGeom prst="rect">
            <a:avLst/>
          </a:prstGeom>
          <a:solidFill>
            <a:srgbClr val="277BE8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E5C8CC71-049D-4423-ADD6-275B4FB29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801" y="139700"/>
            <a:ext cx="3695700" cy="660400"/>
          </a:xfrm>
          <a:prstGeom prst="round2SameRect">
            <a:avLst/>
          </a:prstGeom>
          <a:solidFill>
            <a:srgbClr val="277BE8"/>
          </a:solidFill>
        </p:spPr>
        <p:txBody>
          <a:bodyPr>
            <a:normAutofit/>
          </a:bodyPr>
          <a:lstStyle>
            <a:lvl1pPr marL="0" algn="ctr" defTabSz="457200" rtl="0" eaLnBrk="1" latinLnBrk="0" hangingPunct="1">
              <a:defRPr kumimoji="1" lang="ja-JP" altLang="en-US" sz="3200" b="1" kern="1200" dirty="0">
                <a:solidFill>
                  <a:schemeClr val="lt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</a:lstStyle>
          <a:p>
            <a:r>
              <a:rPr kumimoji="1" lang="ja-JP" altLang="en-US" dirty="0"/>
              <a:t>問題インデックス</a:t>
            </a:r>
          </a:p>
        </p:txBody>
      </p:sp>
    </p:spTree>
    <p:extLst>
      <p:ext uri="{BB962C8B-B14F-4D97-AF65-F5344CB8AC3E}">
        <p14:creationId xmlns:p14="http://schemas.microsoft.com/office/powerpoint/2010/main" val="404594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導入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939891"/>
          </a:xfrm>
          <a:prstGeom prst="rect">
            <a:avLst/>
          </a:prstGeom>
          <a:noFill/>
          <a:ln w="28575">
            <a:noFill/>
          </a:ln>
        </p:spPr>
        <p:txBody>
          <a:bodyPr>
            <a:noAutofit/>
          </a:bodyPr>
          <a:lstStyle>
            <a:lvl1pPr algn="ctr">
              <a:defRPr sz="40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問題文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プレースホルダー 4">
            <a:extLst>
              <a:ext uri="{FF2B5EF4-FFF2-40B4-BE49-F238E27FC236}">
                <a16:creationId xmlns:a16="http://schemas.microsoft.com/office/drawing/2014/main" id="{613A8EFE-E4C7-7E02-9B46-F1E3F797DD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363" y="1842216"/>
            <a:ext cx="8464550" cy="4508500"/>
          </a:xfrm>
          <a:prstGeom prst="roundRect">
            <a:avLst>
              <a:gd name="adj" fmla="val 4065"/>
            </a:avLst>
          </a:prstGeom>
          <a:solidFill>
            <a:schemeClr val="bg1"/>
          </a:solidFill>
          <a:ln w="28575">
            <a:solidFill>
              <a:srgbClr val="277BE8"/>
            </a:solidFill>
          </a:ln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77844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A3E1B81-36EA-864E-10DD-8A4C137A60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3" y="1842216"/>
            <a:ext cx="8464550" cy="4508500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</a:p>
          <a:p>
            <a:pPr lvl="0"/>
            <a:endParaRPr kumimoji="1"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F61A5BE1-FD5C-459B-C48E-2856CF6754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363" y="1001284"/>
            <a:ext cx="3829897" cy="626822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65083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309930"/>
            <a:ext cx="8410775" cy="5098118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539439"/>
            <a:ext cx="3823648" cy="6588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3161821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図プレースホルダー 6">
            <a:extLst>
              <a:ext uri="{FF2B5EF4-FFF2-40B4-BE49-F238E27FC236}">
                <a16:creationId xmlns:a16="http://schemas.microsoft.com/office/drawing/2014/main" id="{4723E0C9-C3B6-4AE7-BEE1-CEDC47F601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6700" y="807868"/>
            <a:ext cx="8610600" cy="5531020"/>
          </a:xfrm>
        </p:spPr>
        <p:txBody>
          <a:bodyPr/>
          <a:lstStyle>
            <a:lvl1pPr marL="0" indent="0"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ja-JP" altLang="en-US" dirty="0"/>
              <a:t>アイコンをクリックして図を追加</a:t>
            </a: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94DAD6D-E89A-4714-A639-5CB2E1C825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72402"/>
            <a:ext cx="2592000" cy="3960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CC2803-C47C-FB89-9A4B-39A09DBB4E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6700" y="216941"/>
            <a:ext cx="2760662" cy="488950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/>
            </a:lvl1pPr>
          </a:lstStyle>
          <a:p>
            <a:pPr lvl="0"/>
            <a:r>
              <a:rPr kumimoji="1" lang="ja-JP" altLang="en-US" dirty="0"/>
              <a:t>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64730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ぼりWORK">
    <p:bg>
      <p:bgPr>
        <a:solidFill>
          <a:srgbClr val="FFF2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1903" y="1473694"/>
            <a:ext cx="8531441" cy="4623636"/>
          </a:xfrm>
          <a:prstGeom prst="rect">
            <a:avLst/>
          </a:prstGeom>
          <a:solidFill>
            <a:srgbClr val="FFF2EB"/>
          </a:solidFill>
          <a:ln w="28575">
            <a:noFill/>
          </a:ln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1903" y="575999"/>
            <a:ext cx="5646198" cy="7092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  <p:sp>
        <p:nvSpPr>
          <p:cNvPr id="12" name="フローチャート: 端子 11">
            <a:extLst>
              <a:ext uri="{FF2B5EF4-FFF2-40B4-BE49-F238E27FC236}">
                <a16:creationId xmlns:a16="http://schemas.microsoft.com/office/drawing/2014/main" id="{BA6694D0-646B-E0AF-61C6-48D40A01388A}"/>
              </a:ext>
            </a:extLst>
          </p:cNvPr>
          <p:cNvSpPr/>
          <p:nvPr userDrawn="1"/>
        </p:nvSpPr>
        <p:spPr>
          <a:xfrm>
            <a:off x="103226" y="95840"/>
            <a:ext cx="1867616" cy="385917"/>
          </a:xfrm>
          <a:prstGeom prst="flowChartTerminator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深ぼり</a:t>
            </a:r>
            <a:r>
              <a:rPr kumimoji="1" lang="en-US" altLang="ja-JP" sz="1800" b="1" dirty="0">
                <a:solidFill>
                  <a:srgbClr val="FFF9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WORK</a:t>
            </a:r>
            <a:endParaRPr kumimoji="1" lang="ja-JP" altLang="en-US" sz="1800" b="1" dirty="0">
              <a:solidFill>
                <a:srgbClr val="FFF9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7148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EC04C30-69CC-FA85-25B3-345190A8A8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362" y="488950"/>
            <a:ext cx="8423275" cy="5880100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kumimoji="1" lang="ja-JP" altLang="en-US" dirty="0"/>
              <a:t>まとめ　テキスト</a:t>
            </a:r>
          </a:p>
        </p:txBody>
      </p:sp>
    </p:spTree>
    <p:extLst>
      <p:ext uri="{BB962C8B-B14F-4D97-AF65-F5344CB8AC3E}">
        <p14:creationId xmlns:p14="http://schemas.microsoft.com/office/powerpoint/2010/main" val="1149258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gi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024" y="6542842"/>
            <a:ext cx="503759" cy="29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fld id="{1D2D80A6-8C57-4D7C-88C1-BE2A757EE8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6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22C72F05-26D3-4532-9B48-0C71DB563F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41" t="19908"/>
          <a:stretch/>
        </p:blipFill>
        <p:spPr>
          <a:xfrm>
            <a:off x="7849624" y="6542843"/>
            <a:ext cx="1230599" cy="31515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E8E860-C633-49D6-8DFC-500E66A1AAAF}"/>
              </a:ext>
            </a:extLst>
          </p:cNvPr>
          <p:cNvSpPr txBox="1"/>
          <p:nvPr userDrawn="1"/>
        </p:nvSpPr>
        <p:spPr>
          <a:xfrm>
            <a:off x="3666478" y="6526887"/>
            <a:ext cx="418314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「新図説家庭基礎（家基</a:t>
            </a:r>
            <a:r>
              <a:rPr kumimoji="1"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007-903</a:t>
            </a:r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学習ノート」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EAAD6A0-7A9D-413C-B000-93205ED1A006}"/>
              </a:ext>
            </a:extLst>
          </p:cNvPr>
          <p:cNvSpPr txBox="1"/>
          <p:nvPr userDrawn="1"/>
        </p:nvSpPr>
        <p:spPr>
          <a:xfrm>
            <a:off x="523783" y="6555017"/>
            <a:ext cx="107419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/</a:t>
            </a:r>
            <a:r>
              <a:rPr kumimoji="1" lang="ja-JP" alt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21</a:t>
            </a:r>
            <a:endParaRPr kumimoji="1" lang="ja-JP" altLang="en-US" sz="1200" b="0" dirty="0">
              <a:solidFill>
                <a:schemeClr val="tx1">
                  <a:lumMod val="50000"/>
                  <a:lumOff val="50000"/>
                </a:schemeClr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42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82" r:id="rId3"/>
    <p:sldLayoutId id="2147483675" r:id="rId4"/>
    <p:sldLayoutId id="2147483676" r:id="rId5"/>
    <p:sldLayoutId id="2147483678" r:id="rId6"/>
    <p:sldLayoutId id="2147483681" r:id="rId7"/>
    <p:sldLayoutId id="214748367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1pPr>
      <a:lvl2pPr marL="45720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2pPr>
      <a:lvl3pPr marL="9144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3pPr>
      <a:lvl4pPr marL="13716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4pPr>
      <a:lvl5pPr marL="18288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17.xml"/><Relationship Id="rId3" Type="http://schemas.openxmlformats.org/officeDocument/2006/relationships/image" Target="../media/image4.png"/><Relationship Id="rId7" Type="http://schemas.openxmlformats.org/officeDocument/2006/relationships/slide" Target="slide6.xml"/><Relationship Id="rId12" Type="http://schemas.openxmlformats.org/officeDocument/2006/relationships/slide" Target="slide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slide" Target="slide13.xml"/><Relationship Id="rId5" Type="http://schemas.openxmlformats.org/officeDocument/2006/relationships/slide" Target="slide4.xml"/><Relationship Id="rId10" Type="http://schemas.openxmlformats.org/officeDocument/2006/relationships/slide" Target="slide11.xml"/><Relationship Id="rId4" Type="http://schemas.openxmlformats.org/officeDocument/2006/relationships/image" Target="../media/image5.png"/><Relationship Id="rId9" Type="http://schemas.openxmlformats.org/officeDocument/2006/relationships/slide" Target="slide8.xml"/><Relationship Id="rId14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BA8F71-BB4E-4597-BD04-356CC2C081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2. </a:t>
            </a:r>
            <a:r>
              <a:rPr kumimoji="1" lang="ja-JP" altLang="en-US" dirty="0"/>
              <a:t>これからの人生を</a:t>
            </a:r>
            <a:br>
              <a:rPr kumimoji="1" lang="en-US" altLang="ja-JP" dirty="0"/>
            </a:br>
            <a:r>
              <a:rPr kumimoji="1" lang="ja-JP" altLang="en-US" dirty="0"/>
              <a:t>デザインする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C377999-74BA-4AD5-A700-1C1D9BEC4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kumimoji="1" lang="en-US" altLang="ja-JP" dirty="0"/>
              <a:t>p.6</a:t>
            </a:r>
            <a:r>
              <a:rPr kumimoji="1" lang="ja-JP" altLang="en-US" dirty="0"/>
              <a:t>～</a:t>
            </a:r>
            <a:r>
              <a:rPr kumimoji="1" lang="en-US" altLang="ja-JP" dirty="0"/>
              <a:t>7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C139D5C-9C56-484E-9C8B-1C1B41C6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68D3481-1C82-4A0F-9B48-E8AA01164F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35457" y="2015450"/>
            <a:ext cx="1319491" cy="687387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kumimoji="1" lang="ja-JP" altLang="en-US" dirty="0"/>
              <a:t>章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6E51320D-FC71-4B13-B5DA-E3EE33E503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254948" y="2015450"/>
            <a:ext cx="5948894" cy="687387"/>
          </a:xfrm>
        </p:spPr>
        <p:txBody>
          <a:bodyPr/>
          <a:lstStyle/>
          <a:p>
            <a:r>
              <a:rPr lang="ja-JP" altLang="en-US" dirty="0"/>
              <a:t>自分らしい生き方と家族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6F61A4C-FA88-0BE6-6A81-F11A1C5085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11900" y="5239340"/>
            <a:ext cx="2111004" cy="577850"/>
          </a:xfrm>
        </p:spPr>
        <p:txBody>
          <a:bodyPr/>
          <a:lstStyle/>
          <a:p>
            <a:r>
              <a:rPr lang="ja-JP" altLang="en-US" dirty="0"/>
              <a:t>教 </a:t>
            </a:r>
            <a:r>
              <a:rPr lang="en-US" altLang="ja-JP" dirty="0"/>
              <a:t>p.14</a:t>
            </a:r>
            <a:r>
              <a:rPr lang="ja-JP" altLang="en-US" dirty="0"/>
              <a:t>～</a:t>
            </a:r>
            <a:r>
              <a:rPr lang="en-US" altLang="ja-JP" dirty="0"/>
              <a:t>15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6326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2747A-504F-ECF3-7DED-F23024E96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D50C3713-048A-B02C-50D0-E181E41ACF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4" y="23337"/>
            <a:ext cx="986537" cy="865384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AA3C8B6-35A2-447F-DFE7-1255773A2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EE2C2592-9688-34AD-B477-846BE5F5A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2200" y="179999"/>
            <a:ext cx="4241800" cy="396000"/>
          </a:xfrm>
        </p:spPr>
        <p:txBody>
          <a:bodyPr/>
          <a:lstStyle/>
          <a:p>
            <a:r>
              <a:rPr kumimoji="1" lang="ja-JP" altLang="en-US" dirty="0"/>
              <a:t>２　これからの社会と私たちの人生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43AB0F3-D962-0E06-6879-96FE72E4A5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1062" y="2028092"/>
            <a:ext cx="8410775" cy="3945840"/>
          </a:xfrm>
          <a:prstGeom prst="roundRect">
            <a:avLst>
              <a:gd name="adj" fmla="val 5985"/>
            </a:avLst>
          </a:prstGeom>
          <a:ln w="28575">
            <a:solidFill>
              <a:srgbClr val="277BE8"/>
            </a:solidFill>
          </a:ln>
        </p:spPr>
        <p:txBody>
          <a:bodyPr>
            <a:noAutofit/>
          </a:bodyPr>
          <a:lstStyle/>
          <a:p>
            <a:r>
              <a:rPr lang="ja-JP" altLang="en-US" sz="3200" b="1" dirty="0">
                <a:solidFill>
                  <a:srgbClr val="00B0F0"/>
                </a:solidFill>
                <a:hlinkClick r:id="rId3" action="ppaction://hlinksldjump"/>
              </a:rPr>
              <a:t>例</a:t>
            </a:r>
            <a:r>
              <a:rPr lang="en-US" altLang="ja-JP" sz="3200" b="1" dirty="0">
                <a:solidFill>
                  <a:srgbClr val="00B0F0"/>
                </a:solidFill>
                <a:hlinkClick r:id="rId3" action="ppaction://hlinksldjump"/>
              </a:rPr>
              <a:t>)</a:t>
            </a:r>
            <a:r>
              <a:rPr lang="en-US" altLang="ja-JP" sz="3200" b="1" dirty="0">
                <a:solidFill>
                  <a:srgbClr val="00B0F0"/>
                </a:solidFill>
              </a:rPr>
              <a:t> 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DDFD5E36-D53B-F770-3C20-0768FDD7B6C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813" y="888721"/>
            <a:ext cx="8410774" cy="967917"/>
          </a:xfrm>
        </p:spPr>
        <p:txBody>
          <a:bodyPr/>
          <a:lstStyle/>
          <a:p>
            <a:pPr marL="989013" indent="-989013"/>
            <a:r>
              <a:rPr kumimoji="1" lang="ja-JP" altLang="en-US" dirty="0"/>
              <a:t>１　②大学進学率と高齢期および寿命について，約</a:t>
            </a:r>
            <a:r>
              <a:rPr kumimoji="1" lang="en-US" altLang="ja-JP" dirty="0"/>
              <a:t>70 </a:t>
            </a:r>
            <a:r>
              <a:rPr kumimoji="1" lang="ja-JP" altLang="en-US" dirty="0"/>
              <a:t>年前と近年を比べてみよう。</a:t>
            </a:r>
            <a:endParaRPr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CA14AAA-BC22-EE85-1CB3-548E6EEDC6B7}"/>
              </a:ext>
            </a:extLst>
          </p:cNvPr>
          <p:cNvSpPr txBox="1"/>
          <p:nvPr/>
        </p:nvSpPr>
        <p:spPr>
          <a:xfrm>
            <a:off x="173913" y="935429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pic>
        <p:nvPicPr>
          <p:cNvPr id="8" name="図 7" descr="back.png">
            <a:hlinkClick r:id="rId4" action="ppaction://hlinksldjump"/>
            <a:extLst>
              <a:ext uri="{FF2B5EF4-FFF2-40B4-BE49-F238E27FC236}">
                <a16:creationId xmlns:a16="http://schemas.microsoft.com/office/drawing/2014/main" id="{285FA0AA-DEC5-CFD1-BC0B-1C10116F72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 descr="link.png">
            <a:hlinkClick r:id="rId3" action="ppaction://hlinksldjump"/>
            <a:extLst>
              <a:ext uri="{FF2B5EF4-FFF2-40B4-BE49-F238E27FC236}">
                <a16:creationId xmlns:a16="http://schemas.microsoft.com/office/drawing/2014/main" id="{5FCEE2E0-0006-5DAD-101D-345A4AAC003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55" y="2453675"/>
            <a:ext cx="524213" cy="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881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A970B-4449-335D-6AB1-F487FF9728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B98A632-E87C-1B03-4280-CEAF07E06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2BA77D5-A9FD-E2E3-2703-66804795C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179999"/>
            <a:ext cx="4572000" cy="396000"/>
          </a:xfrm>
        </p:spPr>
        <p:txBody>
          <a:bodyPr/>
          <a:lstStyle/>
          <a:p>
            <a:r>
              <a:rPr kumimoji="1" lang="ja-JP" altLang="en-US" dirty="0"/>
              <a:t>２　これからの社会と私たちの人生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36EF35C-6AA2-0991-91A2-55AF91E51C1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1309930"/>
            <a:ext cx="8510688" cy="3579570"/>
          </a:xfrm>
        </p:spPr>
        <p:txBody>
          <a:bodyPr/>
          <a:lstStyle/>
          <a:p>
            <a:pPr marL="723900" indent="-723900"/>
            <a:r>
              <a:rPr kumimoji="1" lang="ja-JP" altLang="en-US" dirty="0"/>
              <a:t>① 名前を記入した紙（ノート）をグループで回し，記入してもらうか，聞き取りを行う。</a:t>
            </a:r>
          </a:p>
          <a:p>
            <a:pPr marL="723900" indent="-723900"/>
            <a:r>
              <a:rPr lang="ja-JP" altLang="en-US" dirty="0"/>
              <a:t>② </a:t>
            </a:r>
            <a:r>
              <a:rPr kumimoji="1" lang="ja-JP" altLang="en-US" dirty="0"/>
              <a:t>自分についてのコメントから，</a:t>
            </a:r>
            <a:endParaRPr kumimoji="1" lang="en-US" altLang="ja-JP" dirty="0"/>
          </a:p>
          <a:p>
            <a:pPr marL="723900"/>
            <a:r>
              <a:rPr kumimoji="1" lang="ja-JP" altLang="en-US" dirty="0"/>
              <a:t>自分の適性について考えてみよう。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3E2784-808E-A834-FF2B-B25E06D6A20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232" y="603490"/>
            <a:ext cx="4724613" cy="538045"/>
          </a:xfrm>
        </p:spPr>
        <p:txBody>
          <a:bodyPr/>
          <a:lstStyle/>
          <a:p>
            <a:r>
              <a:rPr lang="ja-JP" altLang="en-US" dirty="0"/>
              <a:t>２　適性探しをしよう。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D2E2850-1370-C6F9-DA34-14DFE59D7D5A}"/>
              </a:ext>
            </a:extLst>
          </p:cNvPr>
          <p:cNvSpPr txBox="1"/>
          <p:nvPr/>
        </p:nvSpPr>
        <p:spPr>
          <a:xfrm>
            <a:off x="262333" y="662034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</p:spTree>
    <p:extLst>
      <p:ext uri="{BB962C8B-B14F-4D97-AF65-F5344CB8AC3E}">
        <p14:creationId xmlns:p14="http://schemas.microsoft.com/office/powerpoint/2010/main" val="1119962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47C87-907A-780A-A8AB-37445119E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BF729DF-D4C4-292C-7AF7-7A36B27B4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99F89774-D644-6307-6574-A26B95DA4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179999"/>
            <a:ext cx="4572000" cy="396000"/>
          </a:xfrm>
        </p:spPr>
        <p:txBody>
          <a:bodyPr/>
          <a:lstStyle/>
          <a:p>
            <a:r>
              <a:rPr kumimoji="1" lang="ja-JP" altLang="en-US" dirty="0"/>
              <a:t>２　これからの社会と私たちの人生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53F2345-6269-46EB-14D3-999131BDB65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232" y="603490"/>
            <a:ext cx="7685667" cy="538045"/>
          </a:xfrm>
        </p:spPr>
        <p:txBody>
          <a:bodyPr/>
          <a:lstStyle/>
          <a:p>
            <a:r>
              <a:rPr lang="ja-JP" altLang="en-US" dirty="0"/>
              <a:t>２　（ワークシート例）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E35D049-6D84-63FC-71BF-F617BC8D9DEB}"/>
              </a:ext>
            </a:extLst>
          </p:cNvPr>
          <p:cNvSpPr txBox="1"/>
          <p:nvPr/>
        </p:nvSpPr>
        <p:spPr>
          <a:xfrm>
            <a:off x="262333" y="662034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AFD557AE-6834-7C9D-01FE-7D9934DF0E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40" y="2182053"/>
            <a:ext cx="8891882" cy="2936047"/>
          </a:xfrm>
          <a:prstGeom prst="rect">
            <a:avLst/>
          </a:prstGeom>
        </p:spPr>
      </p:pic>
      <p:pic>
        <p:nvPicPr>
          <p:cNvPr id="11" name="図 10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19845276-6C31-B89A-843E-000E8F8FE3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005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469F7-E191-642F-E1FC-CFBFC9C1C4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6DF70DA-8DAD-B908-2A16-31C5E1C9D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3D128A-E0BE-9053-38C9-D0E6BE97ABA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生活設計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A1400AC-668A-496B-50FC-59F2F588F3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88951"/>
            <a:ext cx="9095529" cy="313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456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AA79E-161E-8686-1F23-22F3BCEC0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87EB65B8-7966-0577-6804-98C2E5AC5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2DCCBD04-06CB-38CD-5197-0D3530FAB1F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生活設計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874D1D98-4801-90FF-7001-E5F29C2F7E2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836F526-3A1F-84E7-0253-18EAF25237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24" y="1640164"/>
            <a:ext cx="9144000" cy="319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333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3AA25-0521-0DCA-0162-545ECBA93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C7B9861D-6F43-0F7E-9256-1D2B5CDFC9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758" y="575999"/>
            <a:ext cx="7024484" cy="5707919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F00455A-D75D-C7BB-A934-27A4954F7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3152EE2-DABB-7E23-E74E-A467685D165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１　</a:t>
            </a:r>
            <a:r>
              <a:rPr lang="ja-JP" altLang="en-US" dirty="0">
                <a:solidFill>
                  <a:schemeClr val="tx1"/>
                </a:solidFill>
              </a:rPr>
              <a:t>生活設計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4622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E877C-1D8F-250C-65AE-E5498F619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40770118-A16F-57F4-9717-9DF432527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049" y="534184"/>
            <a:ext cx="7129902" cy="5789632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AFA2A94-5781-1A7E-A2B7-F11C99BAD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3785AC27-BA41-2607-3D2A-CF231308FAB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１　</a:t>
            </a:r>
            <a:r>
              <a:rPr lang="ja-JP" altLang="en-US" dirty="0">
                <a:solidFill>
                  <a:schemeClr val="tx1"/>
                </a:solidFill>
              </a:rPr>
              <a:t>生活設計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5DD390DC-E447-8366-5CD5-BDE4355020F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490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C4823-D15E-6211-8A76-1D094291A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71C0DFB-4D6A-DFF4-DA46-7436E64E3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D5A82E29-3157-478B-E9F5-EE8892134DE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２　これからの社会と私たちの人生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C675B70-492C-EC6A-A306-EE95D26F8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150" y="937885"/>
            <a:ext cx="7373699" cy="549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574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69365A-2064-7AD5-6A6D-81247D1CE2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27F5082D-C6E1-6553-9C10-8E1C731F31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428" y="924602"/>
            <a:ext cx="7181143" cy="5359316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366E48B-D038-D9C7-D2BC-ED5191687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0DE1C2BA-E14F-1B02-8EC2-ACABCAB08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179999"/>
            <a:ext cx="45720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２　これからの社会と私たちの人生</a:t>
            </a:r>
          </a:p>
        </p:txBody>
      </p:sp>
      <p:pic>
        <p:nvPicPr>
          <p:cNvPr id="6" name="図 5" descr="back.png">
            <a:hlinkClick r:id="rId4" action="ppaction://hlinksldjump"/>
            <a:extLst>
              <a:ext uri="{FF2B5EF4-FFF2-40B4-BE49-F238E27FC236}">
                <a16:creationId xmlns:a16="http://schemas.microsoft.com/office/drawing/2014/main" id="{383971D7-059D-CB8D-A2A8-A77EBD4AF44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0129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3A37B-DEF8-7FC7-4BC0-E0853983C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83654D0-F673-17AA-32BE-1B0047C09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9D74168-5C93-4B2B-E2B9-6BF877AB5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179999"/>
            <a:ext cx="45720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２　これからの社会と私たちの人生</a:t>
            </a:r>
          </a:p>
        </p:txBody>
      </p:sp>
      <p:pic>
        <p:nvPicPr>
          <p:cNvPr id="5" name="図 4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7B95BFA1-1EB6-E002-AB84-00247379D79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0FC0733-BD85-27A2-5467-B016D5017E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24" y="1705530"/>
            <a:ext cx="9116151" cy="4202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590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>
            <a:extLst>
              <a:ext uri="{FF2B5EF4-FFF2-40B4-BE49-F238E27FC236}">
                <a16:creationId xmlns:a16="http://schemas.microsoft.com/office/drawing/2014/main" id="{5C1A14DF-9515-6489-A132-253519F58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5492" y="1182002"/>
            <a:ext cx="4212543" cy="515946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175D163A-5FFD-9540-3687-81783B8614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33" y="1182002"/>
            <a:ext cx="4171196" cy="515946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D498B4-7B07-BF09-DF77-392516151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A5C4C149-080D-349F-BDC3-4B687D46C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問題インデックス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E91598BD-4FD8-2DE3-9B1F-D21B4049C4F1}"/>
              </a:ext>
            </a:extLst>
          </p:cNvPr>
          <p:cNvSpPr txBox="1">
            <a:spLocks/>
          </p:cNvSpPr>
          <p:nvPr/>
        </p:nvSpPr>
        <p:spPr>
          <a:xfrm>
            <a:off x="1181731" y="2650922"/>
            <a:ext cx="2880000" cy="999866"/>
          </a:xfrm>
          <a:prstGeom prst="roundRect">
            <a:avLst>
              <a:gd name="adj" fmla="val 11711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8" name="コンテンツ プレースホルダー 8">
            <a:extLst>
              <a:ext uri="{FF2B5EF4-FFF2-40B4-BE49-F238E27FC236}">
                <a16:creationId xmlns:a16="http://schemas.microsoft.com/office/drawing/2014/main" id="{9A9D2E53-BF3E-E82E-DEC7-918BCC126958}"/>
              </a:ext>
            </a:extLst>
          </p:cNvPr>
          <p:cNvSpPr txBox="1">
            <a:spLocks/>
          </p:cNvSpPr>
          <p:nvPr/>
        </p:nvSpPr>
        <p:spPr>
          <a:xfrm>
            <a:off x="1181731" y="3693820"/>
            <a:ext cx="2880000" cy="2313280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8A1F8EBE-31BE-BD20-F119-2273EEA941CF}"/>
              </a:ext>
            </a:extLst>
          </p:cNvPr>
          <p:cNvSpPr txBox="1">
            <a:spLocks/>
          </p:cNvSpPr>
          <p:nvPr/>
        </p:nvSpPr>
        <p:spPr>
          <a:xfrm>
            <a:off x="1181729" y="1809102"/>
            <a:ext cx="2880000" cy="559017"/>
          </a:xfrm>
          <a:prstGeom prst="roundRect">
            <a:avLst>
              <a:gd name="adj" fmla="val 13177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3" name="図 2" descr="link.png">
            <a:hlinkClick r:id="rId5" action="ppaction://hlinksldjump"/>
            <a:extLst>
              <a:ext uri="{FF2B5EF4-FFF2-40B4-BE49-F238E27FC236}">
                <a16:creationId xmlns:a16="http://schemas.microsoft.com/office/drawing/2014/main" id="{F7AEDDBB-E2DD-DB3B-F0F3-B14F23AAED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606" y="2700695"/>
            <a:ext cx="524213" cy="149340"/>
          </a:xfrm>
          <a:prstGeom prst="rect">
            <a:avLst/>
          </a:prstGeom>
        </p:spPr>
      </p:pic>
      <p:pic>
        <p:nvPicPr>
          <p:cNvPr id="4" name="図 3" descr="link.png">
            <a:hlinkClick r:id="rId7" action="ppaction://hlinksldjump"/>
            <a:extLst>
              <a:ext uri="{FF2B5EF4-FFF2-40B4-BE49-F238E27FC236}">
                <a16:creationId xmlns:a16="http://schemas.microsoft.com/office/drawing/2014/main" id="{7DB38991-5E7A-6975-812D-EF795BD204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663" y="3704010"/>
            <a:ext cx="524213" cy="149340"/>
          </a:xfrm>
          <a:prstGeom prst="rect">
            <a:avLst/>
          </a:prstGeom>
        </p:spPr>
      </p:pic>
      <p:pic>
        <p:nvPicPr>
          <p:cNvPr id="11" name="図 10" descr="link.png">
            <a:hlinkClick r:id="rId8" action="ppaction://hlinksldjump"/>
            <a:extLst>
              <a:ext uri="{FF2B5EF4-FFF2-40B4-BE49-F238E27FC236}">
                <a16:creationId xmlns:a16="http://schemas.microsoft.com/office/drawing/2014/main" id="{A151C0A6-8217-261D-6BB8-88EA963F63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714" y="1809102"/>
            <a:ext cx="524213" cy="149340"/>
          </a:xfrm>
          <a:prstGeom prst="rect">
            <a:avLst/>
          </a:prstGeom>
        </p:spPr>
      </p:pic>
      <p:sp>
        <p:nvSpPr>
          <p:cNvPr id="14" name="コンテンツ プレースホルダー 8">
            <a:extLst>
              <a:ext uri="{FF2B5EF4-FFF2-40B4-BE49-F238E27FC236}">
                <a16:creationId xmlns:a16="http://schemas.microsoft.com/office/drawing/2014/main" id="{447E1575-9885-7332-7C50-4FD3BA0AB2D8}"/>
              </a:ext>
            </a:extLst>
          </p:cNvPr>
          <p:cNvSpPr txBox="1">
            <a:spLocks/>
          </p:cNvSpPr>
          <p:nvPr/>
        </p:nvSpPr>
        <p:spPr>
          <a:xfrm>
            <a:off x="5010577" y="1654131"/>
            <a:ext cx="2880000" cy="2209486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15" name="コンテンツ プレースホルダー 8">
            <a:extLst>
              <a:ext uri="{FF2B5EF4-FFF2-40B4-BE49-F238E27FC236}">
                <a16:creationId xmlns:a16="http://schemas.microsoft.com/office/drawing/2014/main" id="{07934D84-9C11-8D13-510F-05A85B0BCDCA}"/>
              </a:ext>
            </a:extLst>
          </p:cNvPr>
          <p:cNvSpPr txBox="1">
            <a:spLocks/>
          </p:cNvSpPr>
          <p:nvPr/>
        </p:nvSpPr>
        <p:spPr>
          <a:xfrm>
            <a:off x="5022166" y="3904868"/>
            <a:ext cx="2880000" cy="1391032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16" name="図 15" descr="link.png">
            <a:hlinkClick r:id="rId9" action="ppaction://hlinksldjump"/>
            <a:extLst>
              <a:ext uri="{FF2B5EF4-FFF2-40B4-BE49-F238E27FC236}">
                <a16:creationId xmlns:a16="http://schemas.microsoft.com/office/drawing/2014/main" id="{966412DA-162A-E601-5D1E-1810C7BDFE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332" y="1703976"/>
            <a:ext cx="524213" cy="149340"/>
          </a:xfrm>
          <a:prstGeom prst="rect">
            <a:avLst/>
          </a:prstGeom>
        </p:spPr>
      </p:pic>
      <p:pic>
        <p:nvPicPr>
          <p:cNvPr id="17" name="図 16" descr="link.png">
            <a:hlinkClick r:id="rId10" action="ppaction://hlinksldjump"/>
            <a:extLst>
              <a:ext uri="{FF2B5EF4-FFF2-40B4-BE49-F238E27FC236}">
                <a16:creationId xmlns:a16="http://schemas.microsoft.com/office/drawing/2014/main" id="{340B49EC-2ADE-3E94-D6A3-8081A418D9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33" y="3916704"/>
            <a:ext cx="524213" cy="149340"/>
          </a:xfrm>
          <a:prstGeom prst="rect">
            <a:avLst/>
          </a:prstGeom>
        </p:spPr>
      </p:pic>
      <p:pic>
        <p:nvPicPr>
          <p:cNvPr id="6" name="図 5" descr="link.png">
            <a:hlinkClick r:id="rId11" action="ppaction://hlinksldjump"/>
            <a:extLst>
              <a:ext uri="{FF2B5EF4-FFF2-40B4-BE49-F238E27FC236}">
                <a16:creationId xmlns:a16="http://schemas.microsoft.com/office/drawing/2014/main" id="{E28397C8-E7F4-67C1-FBDC-9E2FB0C036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606" y="2903822"/>
            <a:ext cx="524213" cy="149340"/>
          </a:xfrm>
          <a:prstGeom prst="rect">
            <a:avLst/>
          </a:prstGeom>
        </p:spPr>
      </p:pic>
      <p:pic>
        <p:nvPicPr>
          <p:cNvPr id="10" name="図 9" descr="link.png">
            <a:hlinkClick r:id="rId12" action="ppaction://hlinksldjump"/>
            <a:extLst>
              <a:ext uri="{FF2B5EF4-FFF2-40B4-BE49-F238E27FC236}">
                <a16:creationId xmlns:a16="http://schemas.microsoft.com/office/drawing/2014/main" id="{0640B868-1810-6B4A-9C56-8D8C581033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606" y="3908185"/>
            <a:ext cx="524213" cy="149340"/>
          </a:xfrm>
          <a:prstGeom prst="rect">
            <a:avLst/>
          </a:prstGeom>
        </p:spPr>
      </p:pic>
      <p:pic>
        <p:nvPicPr>
          <p:cNvPr id="12" name="図 11" descr="link.png">
            <a:hlinkClick r:id="rId13" action="ppaction://hlinksldjump"/>
            <a:extLst>
              <a:ext uri="{FF2B5EF4-FFF2-40B4-BE49-F238E27FC236}">
                <a16:creationId xmlns:a16="http://schemas.microsoft.com/office/drawing/2014/main" id="{5BFA0643-F054-8F27-C489-EE17B4773A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332" y="1920205"/>
            <a:ext cx="524213" cy="149340"/>
          </a:xfrm>
          <a:prstGeom prst="rect">
            <a:avLst/>
          </a:prstGeom>
        </p:spPr>
      </p:pic>
      <p:pic>
        <p:nvPicPr>
          <p:cNvPr id="13" name="図 12" descr="link.png">
            <a:hlinkClick r:id="rId14" action="ppaction://hlinksldjump"/>
            <a:extLst>
              <a:ext uri="{FF2B5EF4-FFF2-40B4-BE49-F238E27FC236}">
                <a16:creationId xmlns:a16="http://schemas.microsoft.com/office/drawing/2014/main" id="{91B5234A-B8FA-CFC8-82E8-8E8252A035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32" y="4112047"/>
            <a:ext cx="524213" cy="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93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905EDB1-C593-A007-7BCE-E1B613AD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C61A5E-2085-00A4-545D-58565BF69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783" y="365126"/>
            <a:ext cx="8093092" cy="1183975"/>
          </a:xfrm>
        </p:spPr>
        <p:txBody>
          <a:bodyPr/>
          <a:lstStyle/>
          <a:p>
            <a:r>
              <a:rPr kumimoji="1" lang="ja-JP" altLang="en-US" dirty="0"/>
              <a:t>自分の人生に</a:t>
            </a:r>
            <a:r>
              <a:rPr lang="ja-JP" altLang="en-US" dirty="0"/>
              <a:t>大切</a:t>
            </a:r>
            <a:r>
              <a:rPr kumimoji="1" lang="ja-JP" altLang="en-US" dirty="0"/>
              <a:t>なものは何か，</a:t>
            </a:r>
            <a:br>
              <a:rPr kumimoji="1" lang="en-US" altLang="ja-JP" dirty="0"/>
            </a:br>
            <a:r>
              <a:rPr kumimoji="1" lang="ja-JP" altLang="en-US" dirty="0"/>
              <a:t>考えてみよう。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01C37E1-8E8A-0403-00D9-A97A06BB9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3556EE8-73EE-8DEC-3DCD-08C13F2756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363" y="1842216"/>
            <a:ext cx="8464550" cy="4052975"/>
          </a:xfrm>
        </p:spPr>
        <p:txBody>
          <a:bodyPr anchor="t"/>
          <a:lstStyle/>
          <a:p>
            <a:pPr marL="0" indent="0">
              <a:buNone/>
            </a:pPr>
            <a:r>
              <a:rPr lang="ja-JP" altLang="en-US" sz="4400" b="1" dirty="0">
                <a:solidFill>
                  <a:srgbClr val="005AFF"/>
                </a:solidFill>
              </a:rPr>
              <a:t>例）家族，友人，お金，健康　など</a:t>
            </a: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92E8BA25-4CC9-2483-B4BC-A378D43596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136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3C874AA-26EA-8E35-2074-0158D3368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D784F849-7EE6-7F58-F8F6-826123591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4" y="23337"/>
            <a:ext cx="986537" cy="865384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291AF86-92A4-1D96-2B5B-395915D9F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5BA9C89-0E75-9A6C-C295-7C692DED6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2200" y="179999"/>
            <a:ext cx="4241800" cy="396000"/>
          </a:xfrm>
        </p:spPr>
        <p:txBody>
          <a:bodyPr/>
          <a:lstStyle/>
          <a:p>
            <a:r>
              <a:rPr kumimoji="1" lang="ja-JP" altLang="en-US" dirty="0"/>
              <a:t>２　これからの社会と私たちの人生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164B190-FEAD-29FA-0BC9-13038F693C0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1062" y="2028092"/>
            <a:ext cx="8410775" cy="3945840"/>
          </a:xfrm>
          <a:prstGeom prst="roundRect">
            <a:avLst>
              <a:gd name="adj" fmla="val 5985"/>
            </a:avLst>
          </a:prstGeom>
          <a:ln w="28575">
            <a:solidFill>
              <a:srgbClr val="277BE8"/>
            </a:solidFill>
          </a:ln>
        </p:spPr>
        <p:txBody>
          <a:bodyPr>
            <a:noAutofit/>
          </a:bodyPr>
          <a:lstStyle/>
          <a:p>
            <a:r>
              <a:rPr lang="ja-JP" altLang="en-US" sz="3200" b="1" dirty="0">
                <a:solidFill>
                  <a:srgbClr val="005AFF"/>
                </a:solidFill>
              </a:rPr>
              <a:t>例</a:t>
            </a:r>
            <a:r>
              <a:rPr lang="en-US" altLang="ja-JP" sz="3200" b="1" dirty="0">
                <a:solidFill>
                  <a:srgbClr val="005AFF"/>
                </a:solidFill>
              </a:rPr>
              <a:t>) </a:t>
            </a:r>
          </a:p>
          <a:p>
            <a:r>
              <a:rPr lang="ja-JP" altLang="en-US" sz="3200" b="1" dirty="0">
                <a:solidFill>
                  <a:srgbClr val="005AFF"/>
                </a:solidFill>
              </a:rPr>
              <a:t>約</a:t>
            </a:r>
            <a:r>
              <a:rPr lang="en-US" altLang="ja-JP" sz="3200" b="1" dirty="0">
                <a:solidFill>
                  <a:srgbClr val="005AFF"/>
                </a:solidFill>
              </a:rPr>
              <a:t>70 </a:t>
            </a:r>
            <a:r>
              <a:rPr lang="ja-JP" altLang="en-US" sz="3200" b="1" dirty="0">
                <a:solidFill>
                  <a:srgbClr val="005AFF"/>
                </a:solidFill>
              </a:rPr>
              <a:t>年前と比べて近年は，大学進学率は（女</a:t>
            </a:r>
            <a:r>
              <a:rPr lang="en-US" altLang="ja-JP" sz="3200" b="1" dirty="0">
                <a:solidFill>
                  <a:srgbClr val="005AFF"/>
                </a:solidFill>
              </a:rPr>
              <a:t>2.4</a:t>
            </a:r>
            <a:r>
              <a:rPr lang="ja-JP" altLang="en-US" sz="3200" b="1" dirty="0">
                <a:solidFill>
                  <a:srgbClr val="005AFF"/>
                </a:solidFill>
              </a:rPr>
              <a:t>％→</a:t>
            </a:r>
            <a:r>
              <a:rPr lang="en-US" altLang="ja-JP" sz="3200" b="1" dirty="0">
                <a:solidFill>
                  <a:srgbClr val="005AFF"/>
                </a:solidFill>
              </a:rPr>
              <a:t>50.9</a:t>
            </a:r>
            <a:r>
              <a:rPr lang="ja-JP" altLang="en-US" sz="3200" b="1" dirty="0">
                <a:solidFill>
                  <a:srgbClr val="005AFF"/>
                </a:solidFill>
              </a:rPr>
              <a:t>％，男</a:t>
            </a:r>
            <a:r>
              <a:rPr lang="en-US" altLang="ja-JP" sz="3200" b="1" dirty="0">
                <a:solidFill>
                  <a:srgbClr val="005AFF"/>
                </a:solidFill>
              </a:rPr>
              <a:t>13.3</a:t>
            </a:r>
            <a:r>
              <a:rPr lang="ja-JP" altLang="en-US" sz="3200" b="1" dirty="0">
                <a:solidFill>
                  <a:srgbClr val="005AFF"/>
                </a:solidFill>
              </a:rPr>
              <a:t>％→</a:t>
            </a:r>
            <a:r>
              <a:rPr lang="en-US" altLang="ja-JP" sz="3200" b="1" dirty="0">
                <a:solidFill>
                  <a:srgbClr val="005AFF"/>
                </a:solidFill>
              </a:rPr>
              <a:t>57.7</a:t>
            </a:r>
            <a:r>
              <a:rPr lang="ja-JP" altLang="en-US" sz="3200" b="1" dirty="0">
                <a:solidFill>
                  <a:srgbClr val="005AFF"/>
                </a:solidFill>
              </a:rPr>
              <a:t>％に）上がり，男女差は（</a:t>
            </a:r>
            <a:r>
              <a:rPr lang="en-US" altLang="ja-JP" sz="3200" b="1" dirty="0">
                <a:solidFill>
                  <a:srgbClr val="005AFF"/>
                </a:solidFill>
              </a:rPr>
              <a:t>10.9</a:t>
            </a:r>
            <a:r>
              <a:rPr lang="ja-JP" altLang="en-US" sz="3200" b="1" dirty="0">
                <a:solidFill>
                  <a:srgbClr val="005AFF"/>
                </a:solidFill>
              </a:rPr>
              <a:t>％→</a:t>
            </a:r>
            <a:r>
              <a:rPr lang="en-US" altLang="ja-JP" sz="3200" b="1" dirty="0">
                <a:solidFill>
                  <a:srgbClr val="005AFF"/>
                </a:solidFill>
              </a:rPr>
              <a:t>6.8</a:t>
            </a:r>
            <a:r>
              <a:rPr lang="ja-JP" altLang="en-US" sz="3200" b="1" dirty="0">
                <a:solidFill>
                  <a:srgbClr val="005AFF"/>
                </a:solidFill>
              </a:rPr>
              <a:t>％に）縮まった。寿命も（女</a:t>
            </a:r>
            <a:r>
              <a:rPr lang="en-US" altLang="ja-JP" sz="3200" b="1" dirty="0">
                <a:solidFill>
                  <a:srgbClr val="005AFF"/>
                </a:solidFill>
              </a:rPr>
              <a:t>61.5 </a:t>
            </a:r>
            <a:r>
              <a:rPr lang="ja-JP" altLang="en-US" sz="3200" b="1" dirty="0">
                <a:solidFill>
                  <a:srgbClr val="005AFF"/>
                </a:solidFill>
              </a:rPr>
              <a:t>歳→</a:t>
            </a:r>
            <a:r>
              <a:rPr lang="en-US" altLang="ja-JP" sz="3200" b="1" dirty="0">
                <a:solidFill>
                  <a:srgbClr val="005AFF"/>
                </a:solidFill>
              </a:rPr>
              <a:t>87.09 </a:t>
            </a:r>
            <a:r>
              <a:rPr lang="ja-JP" altLang="en-US" sz="3200" b="1" dirty="0">
                <a:solidFill>
                  <a:srgbClr val="005AFF"/>
                </a:solidFill>
              </a:rPr>
              <a:t>歳，男</a:t>
            </a:r>
            <a:r>
              <a:rPr lang="en-US" altLang="ja-JP" sz="3200" b="1" dirty="0">
                <a:solidFill>
                  <a:srgbClr val="005AFF"/>
                </a:solidFill>
              </a:rPr>
              <a:t>58.0 </a:t>
            </a:r>
            <a:r>
              <a:rPr lang="ja-JP" altLang="en-US" sz="3200" b="1" dirty="0">
                <a:solidFill>
                  <a:srgbClr val="005AFF"/>
                </a:solidFill>
              </a:rPr>
              <a:t>歳→</a:t>
            </a:r>
            <a:r>
              <a:rPr lang="en-US" altLang="ja-JP" sz="3200" b="1" dirty="0">
                <a:solidFill>
                  <a:srgbClr val="005AFF"/>
                </a:solidFill>
              </a:rPr>
              <a:t>81.05 </a:t>
            </a:r>
            <a:r>
              <a:rPr lang="ja-JP" altLang="en-US" sz="3200" b="1" dirty="0">
                <a:solidFill>
                  <a:srgbClr val="005AFF"/>
                </a:solidFill>
              </a:rPr>
              <a:t>歳と）延び，高齢期が長くなった。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66628C72-6450-B440-6CD9-04C048BFE8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813" y="888721"/>
            <a:ext cx="8410774" cy="967917"/>
          </a:xfrm>
        </p:spPr>
        <p:txBody>
          <a:bodyPr/>
          <a:lstStyle/>
          <a:p>
            <a:pPr marL="989013" indent="-989013"/>
            <a:r>
              <a:rPr kumimoji="1" lang="ja-JP" altLang="en-US" dirty="0"/>
              <a:t>１　②大学進学率と高齢期および寿命について，約</a:t>
            </a:r>
            <a:r>
              <a:rPr kumimoji="1" lang="en-US" altLang="ja-JP" dirty="0"/>
              <a:t>70 </a:t>
            </a:r>
            <a:r>
              <a:rPr kumimoji="1" lang="ja-JP" altLang="en-US" dirty="0"/>
              <a:t>年前と近年を比べてみよう。</a:t>
            </a:r>
            <a:endParaRPr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1AF3E7E-2C71-FA33-1FD9-ACD61A3A2567}"/>
              </a:ext>
            </a:extLst>
          </p:cNvPr>
          <p:cNvSpPr txBox="1"/>
          <p:nvPr/>
        </p:nvSpPr>
        <p:spPr>
          <a:xfrm>
            <a:off x="173913" y="935429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pic>
        <p:nvPicPr>
          <p:cNvPr id="8" name="図 7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7067E7DC-E4A7-B04E-0F02-905565081D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511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54AED1-9994-EEEF-FFBE-2C96A9180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783" y="365126"/>
            <a:ext cx="8093091" cy="1140945"/>
          </a:xfrm>
        </p:spPr>
        <p:txBody>
          <a:bodyPr/>
          <a:lstStyle/>
          <a:p>
            <a:r>
              <a:rPr kumimoji="1" lang="ja-JP" altLang="en-US" dirty="0"/>
              <a:t>自分の人生に</a:t>
            </a:r>
            <a:r>
              <a:rPr lang="ja-JP" altLang="en-US" dirty="0"/>
              <a:t>大切</a:t>
            </a:r>
            <a:r>
              <a:rPr kumimoji="1" lang="ja-JP" altLang="en-US" dirty="0"/>
              <a:t>なものは何か，</a:t>
            </a:r>
            <a:br>
              <a:rPr kumimoji="1" lang="en-US" altLang="ja-JP" dirty="0"/>
            </a:br>
            <a:r>
              <a:rPr kumimoji="1" lang="ja-JP" altLang="en-US" dirty="0"/>
              <a:t>考えてみよう。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183ABDF-036B-FFA4-CA24-07A5FB6BF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D955282-F95F-4A0E-88BE-6BFA361FC8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363" y="1842216"/>
            <a:ext cx="8464550" cy="4052975"/>
          </a:xfrm>
        </p:spPr>
        <p:txBody>
          <a:bodyPr anchor="t"/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例）</a:t>
            </a:r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0" indent="0">
              <a:buNone/>
            </a:pPr>
            <a:endParaRPr lang="ja-JP" altLang="en-US" sz="4400" b="1" dirty="0">
              <a:solidFill>
                <a:srgbClr val="005AFF"/>
              </a:solidFill>
            </a:endParaRPr>
          </a:p>
        </p:txBody>
      </p:sp>
      <p:pic>
        <p:nvPicPr>
          <p:cNvPr id="5" name="図 4" descr="back.png">
            <a:hlinkClick r:id="rId4" action="ppaction://hlinksldjump"/>
            <a:extLst>
              <a:ext uri="{FF2B5EF4-FFF2-40B4-BE49-F238E27FC236}">
                <a16:creationId xmlns:a16="http://schemas.microsoft.com/office/drawing/2014/main" id="{92167C6B-9D0F-49CC-C381-D1F32DEC85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 descr="link.png">
            <a:hlinkClick r:id="rId3" action="ppaction://hlinksldjump"/>
            <a:extLst>
              <a:ext uri="{FF2B5EF4-FFF2-40B4-BE49-F238E27FC236}">
                <a16:creationId xmlns:a16="http://schemas.microsoft.com/office/drawing/2014/main" id="{E42F9459-1C26-3BB4-26E4-A9615644D4C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055" y="2322223"/>
            <a:ext cx="524213" cy="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72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生活設計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24" y="2266256"/>
            <a:ext cx="9037915" cy="4162416"/>
          </a:xfrm>
        </p:spPr>
        <p:txBody>
          <a:bodyPr>
            <a:noAutofit/>
          </a:bodyPr>
          <a:lstStyle/>
          <a:p>
            <a:pPr marL="538163" indent="-538163"/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ライフキャリア</a:t>
            </a:r>
            <a:r>
              <a:rPr kumimoji="1" lang="en-US" altLang="ja-JP" sz="4000" dirty="0"/>
              <a:t> …</a:t>
            </a:r>
            <a:r>
              <a:rPr lang="ja-JP" altLang="en-US" dirty="0"/>
              <a:t>人生における家庭生活や職業生活を総合的に見てとらえた，その人の経歴（キャリア）のこと。</a:t>
            </a:r>
            <a:endParaRPr lang="en-US" altLang="ja-JP" dirty="0"/>
          </a:p>
          <a:p>
            <a:pPr marL="538163" indent="-538163"/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生活設計</a:t>
            </a:r>
            <a:r>
              <a:rPr kumimoji="1" lang="en-US" altLang="ja-JP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…</a:t>
            </a:r>
            <a:r>
              <a:rPr kumimoji="1" lang="ja-JP" altLang="en-US" dirty="0"/>
              <a:t>自分らしく生きるために，これからのライフキャリアを展望すること。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2210" y="1100937"/>
            <a:ext cx="8258990" cy="1016894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（　 ）には説明文が示す語句を答え，</a:t>
            </a:r>
            <a:endParaRPr lang="en-US" altLang="ja-JP" dirty="0"/>
          </a:p>
          <a:p>
            <a:pPr marL="541338" indent="-3175"/>
            <a:r>
              <a:rPr lang="ja-JP" altLang="en-US" dirty="0"/>
              <a:t>にはあてはまるものを答えよう。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r>
              <a:rPr lang="ja-JP" altLang="en-US" b="0" dirty="0"/>
              <a:t>（</a:t>
            </a:r>
            <a:r>
              <a:rPr lang="en-US" altLang="ja-JP" b="0" dirty="0"/>
              <a:t>1/2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89310" y="1165670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66730A6-F626-42FE-3180-C355E1FBFB4A}"/>
              </a:ext>
            </a:extLst>
          </p:cNvPr>
          <p:cNvSpPr/>
          <p:nvPr/>
        </p:nvSpPr>
        <p:spPr>
          <a:xfrm>
            <a:off x="7648688" y="1196148"/>
            <a:ext cx="623944" cy="36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大かっこ 4">
            <a:extLst>
              <a:ext uri="{FF2B5EF4-FFF2-40B4-BE49-F238E27FC236}">
                <a16:creationId xmlns:a16="http://schemas.microsoft.com/office/drawing/2014/main" id="{23117B34-A203-0DFE-D458-280AFFEAA019}"/>
              </a:ext>
            </a:extLst>
          </p:cNvPr>
          <p:cNvSpPr/>
          <p:nvPr/>
        </p:nvSpPr>
        <p:spPr>
          <a:xfrm>
            <a:off x="114185" y="2273933"/>
            <a:ext cx="3895108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49B718B5-9320-6C46-4D57-FC86BD6F3718}"/>
              </a:ext>
            </a:extLst>
          </p:cNvPr>
          <p:cNvSpPr/>
          <p:nvPr/>
        </p:nvSpPr>
        <p:spPr>
          <a:xfrm>
            <a:off x="114185" y="4347464"/>
            <a:ext cx="2851753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431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生活設計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15154" y="1818400"/>
            <a:ext cx="8928846" cy="1494955"/>
          </a:xfrm>
        </p:spPr>
        <p:txBody>
          <a:bodyPr>
            <a:noAutofit/>
          </a:bodyPr>
          <a:lstStyle/>
          <a:p>
            <a:pPr marL="538163" indent="-538163"/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(3)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生活資源</a:t>
            </a:r>
            <a:r>
              <a:rPr kumimoji="1" lang="en-US" altLang="ja-JP" sz="4000" dirty="0"/>
              <a:t> …</a:t>
            </a:r>
            <a:r>
              <a:rPr kumimoji="1" lang="ja-JP" altLang="en-US" sz="4000" dirty="0"/>
              <a:t>私たちが生活を営むうえで必要不可欠なものをいう。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062" y="776243"/>
            <a:ext cx="2390974" cy="466501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</a:t>
            </a:r>
            <a:r>
              <a:rPr lang="ja-JP" altLang="en-US" b="0" dirty="0"/>
              <a:t>（</a:t>
            </a:r>
            <a:r>
              <a:rPr lang="en-US" altLang="ja-JP" b="0" dirty="0"/>
              <a:t>2/2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20038" y="799015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527F6CD-8897-5510-07BF-AF10A28EF482}"/>
              </a:ext>
            </a:extLst>
          </p:cNvPr>
          <p:cNvSpPr/>
          <p:nvPr/>
        </p:nvSpPr>
        <p:spPr>
          <a:xfrm>
            <a:off x="892884" y="3429000"/>
            <a:ext cx="7928387" cy="247694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t" anchorCtr="0">
            <a:noAutofit/>
          </a:bodyPr>
          <a:lstStyle/>
          <a:p>
            <a:pPr marL="811213" lvl="0" indent="-811213" defTabSz="1244600">
              <a:lnSpc>
                <a:spcPct val="110000"/>
              </a:lnSpc>
              <a:spcBef>
                <a:spcPct val="0"/>
              </a:spcBef>
              <a:buNone/>
            </a:pP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4 </a:t>
            </a:r>
            <a:r>
              <a:rPr kumimoji="1" lang="zh-TW" altLang="en-US" sz="44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家族，友人，時間，健康，</a:t>
            </a:r>
            <a:endParaRPr kumimoji="1" lang="en-US" altLang="zh-TW" sz="4400" b="1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447675" defTabSz="1244600">
              <a:lnSpc>
                <a:spcPct val="110000"/>
              </a:lnSpc>
              <a:spcBef>
                <a:spcPct val="0"/>
              </a:spcBef>
              <a:buNone/>
            </a:pPr>
            <a:r>
              <a:rPr kumimoji="1" lang="zh-TW" altLang="en-US" sz="44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情報，金銭， 習得技術</a:t>
            </a:r>
            <a:endParaRPr kumimoji="1" lang="en-US" altLang="zh-TW" sz="4000" b="1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447675" defTabSz="1244600">
              <a:lnSpc>
                <a:spcPct val="110000"/>
              </a:lnSpc>
              <a:spcBef>
                <a:spcPct val="0"/>
              </a:spcBef>
              <a:buNone/>
            </a:pP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など</a:t>
            </a: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7" name="図 6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133492F8-14D4-7B3D-1CFD-487EFF6A4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大かっこ 5">
            <a:extLst>
              <a:ext uri="{FF2B5EF4-FFF2-40B4-BE49-F238E27FC236}">
                <a16:creationId xmlns:a16="http://schemas.microsoft.com/office/drawing/2014/main" id="{6B365DAC-80CF-3DEA-4D9E-2E8DCB497940}"/>
              </a:ext>
            </a:extLst>
          </p:cNvPr>
          <p:cNvSpPr/>
          <p:nvPr/>
        </p:nvSpPr>
        <p:spPr>
          <a:xfrm>
            <a:off x="271903" y="1837145"/>
            <a:ext cx="2893328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7CB42674-E8A0-FFCB-2FD9-E160B6B70A0C}"/>
              </a:ext>
            </a:extLst>
          </p:cNvPr>
          <p:cNvSpPr/>
          <p:nvPr/>
        </p:nvSpPr>
        <p:spPr>
          <a:xfrm>
            <a:off x="1823549" y="3584592"/>
            <a:ext cx="6491450" cy="1343506"/>
          </a:xfrm>
          <a:prstGeom prst="bracketPair">
            <a:avLst>
              <a:gd name="adj" fmla="val 8305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934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712C6F1-7A3C-1D2F-4642-93CEAEE6E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F7A111E-7C6E-FC72-9018-B78F23258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１　</a:t>
            </a:r>
            <a:r>
              <a:rPr lang="ja-JP" altLang="en-US" dirty="0"/>
              <a:t>生活設計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4A4063-F6FE-A6BC-FD10-545EFCDAAD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233" y="682162"/>
            <a:ext cx="8096434" cy="1299038"/>
          </a:xfrm>
        </p:spPr>
        <p:txBody>
          <a:bodyPr/>
          <a:lstStyle/>
          <a:p>
            <a:r>
              <a:rPr lang="ja-JP" altLang="en-US" dirty="0"/>
              <a:t>２　</a:t>
            </a:r>
            <a:r>
              <a:rPr kumimoji="1" lang="ja-JP" altLang="en-US" dirty="0"/>
              <a:t>教科書</a:t>
            </a:r>
            <a:r>
              <a:rPr kumimoji="1" lang="en-US" altLang="ja-JP" dirty="0"/>
              <a:t>p.14 </a:t>
            </a:r>
            <a:r>
              <a:rPr kumimoji="1" lang="en-US" altLang="ja-JP" dirty="0">
                <a:highlight>
                  <a:srgbClr val="317FE5"/>
                </a:highlight>
              </a:rPr>
              <a:t> </a:t>
            </a:r>
            <a:r>
              <a:rPr kumimoji="1" lang="en-US" altLang="ja-JP" dirty="0">
                <a:solidFill>
                  <a:schemeClr val="bg1"/>
                </a:solidFill>
                <a:highlight>
                  <a:srgbClr val="317FE5"/>
                </a:highlight>
              </a:rPr>
              <a:t>2</a:t>
            </a:r>
            <a:r>
              <a:rPr kumimoji="1" lang="en-US" altLang="ja-JP" dirty="0">
                <a:highlight>
                  <a:srgbClr val="317FE5"/>
                </a:highlight>
              </a:rPr>
              <a:t> </a:t>
            </a:r>
            <a:r>
              <a:rPr kumimoji="1" lang="en-US" altLang="ja-JP" dirty="0"/>
              <a:t> </a:t>
            </a:r>
            <a:r>
              <a:rPr kumimoji="1" lang="ja-JP" altLang="en-US" dirty="0"/>
              <a:t>を見て</a:t>
            </a:r>
            <a:r>
              <a:rPr lang="ja-JP" altLang="en-US" dirty="0"/>
              <a:t>答えよう。</a:t>
            </a:r>
            <a:endParaRPr lang="en-US" altLang="ja-JP" dirty="0"/>
          </a:p>
          <a:p>
            <a:r>
              <a:rPr lang="ja-JP" altLang="en-US" dirty="0"/>
              <a:t>①</a:t>
            </a:r>
            <a:r>
              <a:rPr kumimoji="1" lang="ja-JP" altLang="en-US" dirty="0"/>
              <a:t>今後の自分の生活の力点について考え，</a:t>
            </a:r>
            <a:endParaRPr kumimoji="1" lang="en-US" altLang="ja-JP" dirty="0"/>
          </a:p>
          <a:p>
            <a:pPr marL="355600" indent="96838"/>
            <a:r>
              <a:rPr kumimoji="1" lang="ja-JP" altLang="en-US" dirty="0"/>
              <a:t>グラフを書き込もう。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D03447F-847A-FEEB-5CA7-DAF789E8EA53}"/>
              </a:ext>
            </a:extLst>
          </p:cNvPr>
          <p:cNvSpPr txBox="1"/>
          <p:nvPr/>
        </p:nvSpPr>
        <p:spPr>
          <a:xfrm>
            <a:off x="287895" y="682162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7B06187-E905-9846-2461-6C17F9506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795" y="2087363"/>
            <a:ext cx="7522409" cy="430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470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D901D2-C5CC-24A3-34AB-772D13F32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40A90F3-A3CB-C695-DC03-B7A24F8E3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20A383A-1E00-6475-4B4C-CAA16B478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１　</a:t>
            </a:r>
            <a:r>
              <a:rPr lang="ja-JP" altLang="en-US" dirty="0"/>
              <a:t>生活設計</a:t>
            </a:r>
            <a:endParaRPr kumimoji="1"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4867DD8D-3A10-5051-B975-036E8779242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2146300"/>
            <a:ext cx="8410775" cy="4261747"/>
          </a:xfrm>
        </p:spPr>
        <p:txBody>
          <a:bodyPr>
            <a:normAutofit lnSpcReduction="10000"/>
          </a:bodyPr>
          <a:lstStyle/>
          <a:p>
            <a:pPr marL="355600" indent="-355600">
              <a:buClr>
                <a:srgbClr val="317FE5"/>
              </a:buClr>
              <a:buFont typeface="Arial" panose="020B0604020202020204" pitchFamily="34" charset="0"/>
              <a:buChar char="•"/>
            </a:pPr>
            <a:r>
              <a:rPr lang="en-US" altLang="ja-JP" dirty="0"/>
              <a:t>18 </a:t>
            </a:r>
            <a:r>
              <a:rPr lang="ja-JP" altLang="en-US" dirty="0"/>
              <a:t>～</a:t>
            </a:r>
            <a:r>
              <a:rPr lang="en-US" altLang="ja-JP" dirty="0"/>
              <a:t>29 </a:t>
            </a:r>
            <a:r>
              <a:rPr lang="ja-JP" altLang="en-US" dirty="0"/>
              <a:t>歳</a:t>
            </a:r>
            <a:endParaRPr lang="en-US" altLang="ja-JP" dirty="0"/>
          </a:p>
          <a:p>
            <a:pPr indent="355600">
              <a:buClr>
                <a:srgbClr val="317FE5"/>
              </a:buClr>
            </a:pPr>
            <a:r>
              <a:rPr lang="ja-JP" altLang="en-US" dirty="0"/>
              <a:t>１位 （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(5) </a:t>
            </a:r>
            <a:r>
              <a:rPr lang="ja-JP" altLang="en-US" dirty="0"/>
              <a:t>　</a:t>
            </a:r>
            <a:r>
              <a:rPr lang="ja-JP" altLang="en-US" sz="4400" b="1" dirty="0">
                <a:solidFill>
                  <a:srgbClr val="005AFF"/>
                </a:solidFill>
              </a:rPr>
              <a:t>所得・収入　</a:t>
            </a:r>
            <a:r>
              <a:rPr lang="ja-JP" altLang="en-US" dirty="0"/>
              <a:t>），</a:t>
            </a:r>
            <a:endParaRPr lang="en-US" altLang="ja-JP" dirty="0"/>
          </a:p>
          <a:p>
            <a:pPr indent="355600">
              <a:buClr>
                <a:srgbClr val="317FE5"/>
              </a:buClr>
            </a:pPr>
            <a:r>
              <a:rPr lang="ja-JP" altLang="en-US" dirty="0"/>
              <a:t>２位 （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(6) </a:t>
            </a:r>
            <a:r>
              <a:rPr lang="ja-JP" altLang="en-US" dirty="0"/>
              <a:t>　</a:t>
            </a:r>
            <a:r>
              <a:rPr lang="ja-JP" altLang="en-US" sz="4400" b="1" dirty="0">
                <a:solidFill>
                  <a:srgbClr val="005AFF"/>
                </a:solidFill>
              </a:rPr>
              <a:t>資産・貯蓄　</a:t>
            </a:r>
            <a:r>
              <a:rPr lang="ja-JP" altLang="en-US" dirty="0"/>
              <a:t>）</a:t>
            </a:r>
          </a:p>
          <a:p>
            <a:pPr marL="355600" indent="-355600">
              <a:buClr>
                <a:srgbClr val="317FE5"/>
              </a:buClr>
              <a:buFont typeface="Arial" panose="020B0604020202020204" pitchFamily="34" charset="0"/>
              <a:buChar char="•"/>
            </a:pPr>
            <a:r>
              <a:rPr lang="en-US" altLang="ja-JP" dirty="0"/>
              <a:t>70 </a:t>
            </a:r>
            <a:r>
              <a:rPr lang="ja-JP" altLang="en-US" dirty="0"/>
              <a:t>歳以上</a:t>
            </a:r>
            <a:endParaRPr lang="en-US" altLang="ja-JP" dirty="0"/>
          </a:p>
          <a:p>
            <a:pPr indent="355600">
              <a:buClr>
                <a:srgbClr val="317FE5"/>
              </a:buClr>
            </a:pPr>
            <a:r>
              <a:rPr lang="ja-JP" altLang="en-US" dirty="0"/>
              <a:t>１位 （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(7) </a:t>
            </a:r>
            <a:r>
              <a:rPr lang="ja-JP" altLang="en-US" dirty="0"/>
              <a:t>　</a:t>
            </a:r>
            <a:r>
              <a:rPr lang="ja-JP" altLang="en-US" sz="4400" b="1" dirty="0">
                <a:solidFill>
                  <a:srgbClr val="005AFF"/>
                </a:solidFill>
              </a:rPr>
              <a:t>健康</a:t>
            </a:r>
            <a:r>
              <a:rPr lang="ja-JP" altLang="en-US" dirty="0"/>
              <a:t>　　　　　），</a:t>
            </a:r>
            <a:endParaRPr lang="en-US" altLang="ja-JP" dirty="0"/>
          </a:p>
          <a:p>
            <a:pPr indent="355600">
              <a:buClr>
                <a:srgbClr val="317FE5"/>
              </a:buClr>
            </a:pPr>
            <a:r>
              <a:rPr lang="ja-JP" altLang="en-US" dirty="0"/>
              <a:t>２位 （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(8) </a:t>
            </a:r>
            <a:r>
              <a:rPr lang="ja-JP" altLang="en-US" dirty="0"/>
              <a:t>　</a:t>
            </a:r>
            <a:r>
              <a:rPr lang="ja-JP" altLang="en-US" sz="4400" b="1" dirty="0">
                <a:solidFill>
                  <a:srgbClr val="005AFF"/>
                </a:solidFill>
              </a:rPr>
              <a:t>食生活</a:t>
            </a:r>
            <a:r>
              <a:rPr lang="ja-JP" altLang="en-US" dirty="0"/>
              <a:t>　　　）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FB47046-8437-895F-552D-30D40575805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8739" y="1092361"/>
            <a:ext cx="8205888" cy="865384"/>
          </a:xfrm>
        </p:spPr>
        <p:txBody>
          <a:bodyPr/>
          <a:lstStyle/>
          <a:p>
            <a:pPr marL="990600" indent="-990600"/>
            <a:r>
              <a:rPr lang="ja-JP" altLang="en-US" dirty="0"/>
              <a:t>２　②</a:t>
            </a:r>
            <a:r>
              <a:rPr lang="en-US" altLang="ja-JP" dirty="0"/>
              <a:t>18</a:t>
            </a:r>
            <a:r>
              <a:rPr lang="ja-JP" altLang="en-US" dirty="0"/>
              <a:t>～</a:t>
            </a:r>
            <a:r>
              <a:rPr lang="en-US" altLang="ja-JP" dirty="0"/>
              <a:t>29 </a:t>
            </a:r>
            <a:r>
              <a:rPr lang="ja-JP" altLang="en-US" dirty="0"/>
              <a:t>歳と</a:t>
            </a:r>
            <a:r>
              <a:rPr lang="en-US" altLang="ja-JP" dirty="0"/>
              <a:t>70 </a:t>
            </a:r>
            <a:r>
              <a:rPr lang="ja-JP" altLang="en-US" dirty="0"/>
              <a:t>歳以上の上位２つの生活の力点は何だろう？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098C2FE-77D4-A484-2AB8-2D283B59876D}"/>
              </a:ext>
            </a:extLst>
          </p:cNvPr>
          <p:cNvSpPr txBox="1"/>
          <p:nvPr/>
        </p:nvSpPr>
        <p:spPr>
          <a:xfrm>
            <a:off x="247045" y="110409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58F1CD2-62DB-232C-02FB-F48CE62E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4" y="116425"/>
            <a:ext cx="986537" cy="865384"/>
          </a:xfrm>
          <a:prstGeom prst="rect">
            <a:avLst/>
          </a:prstGeom>
        </p:spPr>
      </p:pic>
      <p:pic>
        <p:nvPicPr>
          <p:cNvPr id="7" name="図 6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34C0DDB2-B1B6-AE36-F94D-CE638328F5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9" name="大かっこ 8">
            <a:extLst>
              <a:ext uri="{FF2B5EF4-FFF2-40B4-BE49-F238E27FC236}">
                <a16:creationId xmlns:a16="http://schemas.microsoft.com/office/drawing/2014/main" id="{22BB88D7-E4C6-DB18-E145-BB1360C00430}"/>
              </a:ext>
            </a:extLst>
          </p:cNvPr>
          <p:cNvSpPr/>
          <p:nvPr/>
        </p:nvSpPr>
        <p:spPr>
          <a:xfrm>
            <a:off x="1871165" y="2816191"/>
            <a:ext cx="4271727" cy="684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668E8A70-8B5E-C8F3-50B1-8E1C49CD1B1F}"/>
              </a:ext>
            </a:extLst>
          </p:cNvPr>
          <p:cNvSpPr/>
          <p:nvPr/>
        </p:nvSpPr>
        <p:spPr>
          <a:xfrm>
            <a:off x="1871164" y="3544697"/>
            <a:ext cx="4271727" cy="684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7DB8B73B-8FC6-83A8-3488-C72EF40805AA}"/>
              </a:ext>
            </a:extLst>
          </p:cNvPr>
          <p:cNvSpPr/>
          <p:nvPr/>
        </p:nvSpPr>
        <p:spPr>
          <a:xfrm>
            <a:off x="1871164" y="4798057"/>
            <a:ext cx="4271727" cy="684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65C552D6-37FB-FAAA-C230-8FD286361F45}"/>
              </a:ext>
            </a:extLst>
          </p:cNvPr>
          <p:cNvSpPr/>
          <p:nvPr/>
        </p:nvSpPr>
        <p:spPr>
          <a:xfrm>
            <a:off x="1871164" y="5532221"/>
            <a:ext cx="4271727" cy="684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984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E0AC6571-837A-9779-B640-9DD2EBBF0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38" y="2743200"/>
            <a:ext cx="9028411" cy="3700631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7FADA26-5EA8-1675-56CF-F9A0238DE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919EB50-182A-939A-69B8-EDF69676F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２　これからの社会と私たちの人生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6946FB7-68C2-D707-EDA2-681FBD7A4E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24829" y="931922"/>
            <a:ext cx="8088889" cy="1894316"/>
          </a:xfrm>
        </p:spPr>
        <p:txBody>
          <a:bodyPr/>
          <a:lstStyle/>
          <a:p>
            <a:r>
              <a:rPr kumimoji="1" lang="ja-JP" altLang="en-US" dirty="0"/>
              <a:t>１　教科書</a:t>
            </a:r>
            <a:r>
              <a:rPr kumimoji="1" lang="en-US" altLang="ja-JP" dirty="0"/>
              <a:t>p.15 </a:t>
            </a:r>
            <a:r>
              <a:rPr kumimoji="1" lang="en-US" altLang="ja-JP" dirty="0">
                <a:highlight>
                  <a:srgbClr val="317FE5"/>
                </a:highlight>
              </a:rPr>
              <a:t> </a:t>
            </a:r>
            <a:r>
              <a:rPr kumimoji="1" lang="en-US" altLang="ja-JP" dirty="0">
                <a:solidFill>
                  <a:schemeClr val="bg1"/>
                </a:solidFill>
                <a:highlight>
                  <a:srgbClr val="317FE5"/>
                </a:highlight>
              </a:rPr>
              <a:t>3</a:t>
            </a:r>
            <a:r>
              <a:rPr lang="ja-JP" altLang="en-US" dirty="0">
                <a:highlight>
                  <a:srgbClr val="317FE5"/>
                </a:highlight>
              </a:rPr>
              <a:t> </a:t>
            </a:r>
            <a:r>
              <a:rPr lang="ja-JP" altLang="en-US" dirty="0"/>
              <a:t> </a:t>
            </a:r>
            <a:r>
              <a:rPr kumimoji="1" lang="ja-JP" altLang="en-US" dirty="0"/>
              <a:t>を見て答えよう。</a:t>
            </a:r>
            <a:endParaRPr kumimoji="1" lang="en-US" altLang="ja-JP" dirty="0"/>
          </a:p>
          <a:p>
            <a:pPr marL="452438" indent="-452438"/>
            <a:r>
              <a:rPr kumimoji="1" lang="ja-JP" altLang="en-US" dirty="0"/>
              <a:t>①次の表に義務教育終了の線にならって，</a:t>
            </a:r>
            <a:endParaRPr kumimoji="1" lang="en-US" altLang="ja-JP" dirty="0"/>
          </a:p>
          <a:p>
            <a:pPr marL="452438" indent="-6350"/>
            <a:r>
              <a:rPr kumimoji="1" lang="ja-JP" altLang="en-US" dirty="0"/>
              <a:t>平均初婚年齢と平均寿命の年齢に点を</a:t>
            </a:r>
            <a:endParaRPr kumimoji="1" lang="en-US" altLang="ja-JP" dirty="0"/>
          </a:p>
          <a:p>
            <a:pPr marL="452438" indent="-6350"/>
            <a:r>
              <a:rPr kumimoji="1" lang="ja-JP" altLang="en-US" dirty="0"/>
              <a:t>打ち，年代ごとに点を結ぼう。</a:t>
            </a:r>
            <a:r>
              <a:rPr kumimoji="1" lang="en-US" altLang="ja-JP" b="0" dirty="0"/>
              <a:t>(1/2)</a:t>
            </a:r>
            <a:endParaRPr kumimoji="1" lang="ja-JP" altLang="en-US" b="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789B762-FF79-BE95-4B27-19AD3FB6A183}"/>
              </a:ext>
            </a:extLst>
          </p:cNvPr>
          <p:cNvSpPr txBox="1"/>
          <p:nvPr/>
        </p:nvSpPr>
        <p:spPr>
          <a:xfrm>
            <a:off x="201929" y="988444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</p:spTree>
    <p:extLst>
      <p:ext uri="{BB962C8B-B14F-4D97-AF65-F5344CB8AC3E}">
        <p14:creationId xmlns:p14="http://schemas.microsoft.com/office/powerpoint/2010/main" val="1044706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ECA58-46EF-C856-D717-1B978E613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6711C13D-3515-C637-71CA-C428A6D58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97" y="2343203"/>
            <a:ext cx="8947606" cy="3639895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7168C8C-7438-A20F-3863-1F998D3F6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E6FB656-4ADF-E72B-47DB-0A6FE1CCB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179999"/>
            <a:ext cx="4572000" cy="396000"/>
          </a:xfrm>
        </p:spPr>
        <p:txBody>
          <a:bodyPr/>
          <a:lstStyle/>
          <a:p>
            <a:r>
              <a:rPr kumimoji="1" lang="ja-JP" altLang="en-US" dirty="0"/>
              <a:t>２　これからの社会と私たちの人生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C5C50DE-9502-5106-B1BD-21F2251DEC4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3783" y="703752"/>
            <a:ext cx="8522019" cy="1290148"/>
          </a:xfrm>
        </p:spPr>
        <p:txBody>
          <a:bodyPr/>
          <a:lstStyle/>
          <a:p>
            <a:pPr marL="990600" marR="0" lvl="0" indent="-990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１　①次の表に義務教育終了の線にならって，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990600" marR="0" lvl="0" indent="-63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平均初婚年齢と平均寿命の年齢に点を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990600" marR="0" lvl="0" indent="-63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打ち，年代ごとに点を結ぼう。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(2/2)</a:t>
            </a:r>
            <a:endParaRPr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B5B8E92-A0F0-B1AE-613D-37E191D5F216}"/>
              </a:ext>
            </a:extLst>
          </p:cNvPr>
          <p:cNvSpPr txBox="1"/>
          <p:nvPr/>
        </p:nvSpPr>
        <p:spPr>
          <a:xfrm>
            <a:off x="60098" y="71478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8" name="テキスト プレースホルダー 8">
            <a:extLst>
              <a:ext uri="{FF2B5EF4-FFF2-40B4-BE49-F238E27FC236}">
                <a16:creationId xmlns:a16="http://schemas.microsoft.com/office/drawing/2014/main" id="{DECCB65F-6057-8D68-1834-7B5FD8D22D43}"/>
              </a:ext>
            </a:extLst>
          </p:cNvPr>
          <p:cNvSpPr txBox="1">
            <a:spLocks/>
          </p:cNvSpPr>
          <p:nvPr/>
        </p:nvSpPr>
        <p:spPr>
          <a:xfrm>
            <a:off x="136296" y="2036256"/>
            <a:ext cx="1859931" cy="613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kumimoji="1" sz="3200" b="1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800" b="0" dirty="0"/>
              <a:t>（記入例）</a:t>
            </a:r>
          </a:p>
        </p:txBody>
      </p:sp>
      <p:pic>
        <p:nvPicPr>
          <p:cNvPr id="11" name="図 10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E93D8CF4-0783-F8F9-5AAD-FF02BBA57C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21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B0F0"/>
      </a:hlink>
      <a:folHlink>
        <a:srgbClr val="00B0F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4_スライドフォーマット.potx" id="{41537B3A-58B8-4997-A1D5-62FC56304357}" vid="{1722AE44-CF25-4206-880D-2A7465975B6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R4_スライドフォーマット</Template>
  <TotalTime>2990</TotalTime>
  <Words>662</Words>
  <PresentationFormat>画面に合わせる (4:3)</PresentationFormat>
  <Paragraphs>113</Paragraphs>
  <Slides>21</Slides>
  <Notes>10</Notes>
  <HiddenSlides>2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25" baseType="lpstr">
      <vt:lpstr>ＭＳ Ｐゴシック</vt:lpstr>
      <vt:lpstr>游ゴシック</vt:lpstr>
      <vt:lpstr>Arial</vt:lpstr>
      <vt:lpstr>Office テーマ</vt:lpstr>
      <vt:lpstr>2. これからの人生を デザインする</vt:lpstr>
      <vt:lpstr>問題インデックス</vt:lpstr>
      <vt:lpstr>自分の人生に大切なものは何か， 考えてみよう。</vt:lpstr>
      <vt:lpstr>１　生活設計</vt:lpstr>
      <vt:lpstr>１　生活設計</vt:lpstr>
      <vt:lpstr>１　生活設計</vt:lpstr>
      <vt:lpstr>１　生活設計</vt:lpstr>
      <vt:lpstr>２　これからの社会と私たちの人生</vt:lpstr>
      <vt:lpstr>２　これからの社会と私たちの人生</vt:lpstr>
      <vt:lpstr>２　これからの社会と私たちの人生</vt:lpstr>
      <vt:lpstr>２　これからの社会と私たちの人生</vt:lpstr>
      <vt:lpstr>２　これからの社会と私たちの人生</vt:lpstr>
      <vt:lpstr>１　生活設計</vt:lpstr>
      <vt:lpstr>１　生活設計</vt:lpstr>
      <vt:lpstr>１　生活設計</vt:lpstr>
      <vt:lpstr>１　生活設計</vt:lpstr>
      <vt:lpstr>２　これからの社会と私たちの人生</vt:lpstr>
      <vt:lpstr>２　これからの社会と私たちの人生</vt:lpstr>
      <vt:lpstr>２　これからの社会と私たちの人生</vt:lpstr>
      <vt:lpstr>自分の人生に大切なものは何か， 考えてみよう。</vt:lpstr>
      <vt:lpstr>２　これからの社会と私たちの人生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2024-10-25T01:08:47Z</cp:lastPrinted>
  <dcterms:created xsi:type="dcterms:W3CDTF">2020-05-11T04:01:04Z</dcterms:created>
  <dcterms:modified xsi:type="dcterms:W3CDTF">2025-04-03T06:43:00Z</dcterms:modified>
</cp:coreProperties>
</file>