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67" r:id="rId2"/>
    <p:sldId id="402" r:id="rId3"/>
    <p:sldId id="442" r:id="rId4"/>
    <p:sldId id="396" r:id="rId5"/>
    <p:sldId id="421" r:id="rId6"/>
    <p:sldId id="414" r:id="rId7"/>
    <p:sldId id="422" r:id="rId8"/>
    <p:sldId id="423" r:id="rId9"/>
    <p:sldId id="424" r:id="rId10"/>
    <p:sldId id="428" r:id="rId11"/>
    <p:sldId id="429" r:id="rId12"/>
    <p:sldId id="431" r:id="rId13"/>
    <p:sldId id="430" r:id="rId14"/>
    <p:sldId id="433" r:id="rId15"/>
    <p:sldId id="440" r:id="rId16"/>
    <p:sldId id="434" r:id="rId17"/>
    <p:sldId id="435" r:id="rId18"/>
    <p:sldId id="437" r:id="rId19"/>
    <p:sldId id="441" r:id="rId20"/>
    <p:sldId id="438" r:id="rId21"/>
    <p:sldId id="439" r:id="rId22"/>
    <p:sldId id="443" r:id="rId23"/>
  </p:sldIdLst>
  <p:sldSz cx="9144000" cy="6858000" type="screen4x3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D3C1"/>
    <a:srgbClr val="FFFFFF"/>
    <a:srgbClr val="277BE8"/>
    <a:srgbClr val="0475D1"/>
    <a:srgbClr val="EEDFC3"/>
    <a:srgbClr val="317FE5"/>
    <a:srgbClr val="FFF900"/>
    <a:srgbClr val="FAC208"/>
    <a:srgbClr val="ED1C24"/>
    <a:srgbClr val="FFF2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891" autoAdjust="0"/>
    <p:restoredTop sz="84970" autoAdjust="0"/>
  </p:normalViewPr>
  <p:slideViewPr>
    <p:cSldViewPr snapToGrid="0">
      <p:cViewPr varScale="1">
        <p:scale>
          <a:sx n="71" d="100"/>
          <a:sy n="71" d="100"/>
        </p:scale>
        <p:origin x="60" y="486"/>
      </p:cViewPr>
      <p:guideLst/>
    </p:cSldViewPr>
  </p:slideViewPr>
  <p:outlineViewPr>
    <p:cViewPr>
      <p:scale>
        <a:sx n="33" d="100"/>
        <a:sy n="33" d="100"/>
      </p:scale>
      <p:origin x="0" y="-461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8" d="100"/>
          <a:sy n="58" d="100"/>
        </p:scale>
        <p:origin x="3341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8831" cy="495029"/>
          </a:xfrm>
          <a:prstGeom prst="rect">
            <a:avLst/>
          </a:prstGeom>
        </p:spPr>
        <p:txBody>
          <a:bodyPr vert="horz" lIns="91434" tIns="45718" rIns="91434" bIns="45718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5373" y="1"/>
            <a:ext cx="2918831" cy="495029"/>
          </a:xfrm>
          <a:prstGeom prst="rect">
            <a:avLst/>
          </a:prstGeom>
        </p:spPr>
        <p:txBody>
          <a:bodyPr vert="horz" lIns="91434" tIns="45718" rIns="91434" bIns="45718" rtlCol="0"/>
          <a:lstStyle>
            <a:lvl1pPr algn="r">
              <a:defRPr sz="1200"/>
            </a:lvl1pPr>
          </a:lstStyle>
          <a:p>
            <a:fld id="{537744EE-B228-4D4B-B3C5-E24EBA43BD19}" type="datetimeFigureOut">
              <a:rPr kumimoji="1" lang="ja-JP" altLang="en-US" smtClean="0"/>
              <a:t>2025/4/3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9350" y="1233488"/>
            <a:ext cx="443706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4" tIns="45718" rIns="91434" bIns="45718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34" tIns="45718" rIns="91434" bIns="45718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371286"/>
            <a:ext cx="2918831" cy="495028"/>
          </a:xfrm>
          <a:prstGeom prst="rect">
            <a:avLst/>
          </a:prstGeom>
        </p:spPr>
        <p:txBody>
          <a:bodyPr vert="horz" lIns="91434" tIns="45718" rIns="91434" bIns="45718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34" tIns="45718" rIns="91434" bIns="45718" rtlCol="0" anchor="b"/>
          <a:lstStyle>
            <a:lvl1pPr algn="r">
              <a:defRPr sz="1200"/>
            </a:lvl1pPr>
          </a:lstStyle>
          <a:p>
            <a:fld id="{18CE2DE2-5132-4E7D-B18E-E71053432C5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06269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50384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55C20A-8D1E-DF78-EA9A-C11F88800C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364B6F32-F8F9-9879-EDE2-DF2D2F786B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D68AA9A6-59E9-1FE9-E65C-D1DFF8F8B2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199E93A-215F-E8EA-EBFF-4E2D1917A6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91678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B5C812-4498-4F1B-1187-6055FC3FE2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FF80F783-1CEC-D290-1117-5D106AF9E48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9D44978C-E541-A916-CF44-1F95C19BF9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AC3749B-50E6-90CB-0250-B028793A35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178163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64367E-BA6F-AAC8-7E5F-8E54E3849C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ADBB0680-D6F2-E8A0-F887-3D1CD18BF5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B823445E-7F14-8A04-B485-F933ED5346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33D188F-AD37-D750-9581-98F41AE0896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944854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89432C-8645-F274-18A5-0CAD53CF5D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B630ABD4-3124-151F-E91D-A9D7F0867B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365AB00C-6282-E2DA-081B-1AC63055DE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D897799D-B66D-E00A-62B3-B63E61C47F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78182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CFBABA-4DD8-87D8-9A79-B3A0378CA6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69D19DA2-13E5-6150-8407-F3CCA78AF6F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CE408A10-5B1A-41B8-BC6A-D50720DBFD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DE638C8-461F-64EA-4AEA-EE74B92F0C5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879485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835ABF-3F44-A1B9-A13D-FDB7CCE781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E81484AF-3059-9EAC-22BB-4C5BF12367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EDB59798-BFA0-373F-3E59-120C2A6DA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D4CE88D-0125-56F2-DBFB-1DC37F362C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13571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89BBCC-427D-A30A-A922-5E1B5EC791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96CBC251-6CB7-63E3-61EC-A0ECC04F4AB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DBD93F1C-CB37-3D1D-31D8-8547E9CF39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04B0152-47A2-9FD0-4354-88BF9FDC5A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18000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10D4CC-A46B-1CD9-3D99-052CEEE417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5F161D8A-16C7-58C7-5558-196D4471E5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EAC799C7-16DC-48E8-C130-5CCFC49619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C1F58E0-0CCE-FC5F-DF6D-6B8B0FA160D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02077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AD5A1F-6D66-F7C8-4F73-EA72D744BA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79D3B03B-46CC-F2BE-188F-DAB3AB6CCB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CE572ED8-8938-49A0-089C-70179B3ED5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2C7D67E-F1D6-7BA7-048A-8B7600AAC0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104055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DE586C-BED0-105A-D7DD-6B46549123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1623A18F-D6D2-6671-33B1-7404C25FCB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01C9B661-D28B-6962-9E4F-AB61C3E3D9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360557A-6FE7-BF40-2B88-2BCCB94766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847690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03634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A45C69-A8EA-83BF-E29B-E0CC115618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1871F2CB-C740-8282-FC6C-D279A72E281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B5E9CB1D-9FC5-6FF9-68F3-71EE10234B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C132BA8-E939-0F8E-067C-D195D24B4A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623266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3011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0B2111-8E39-C612-80BD-66234DE8F4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BA57343A-9E2A-102C-856E-C717ED77BB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0A8F7C9D-07CE-5E6E-39F2-04BE890E4E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47E7014-CA13-CCEB-A1EC-AAD42DE66F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695348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835093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8E5D41-886F-B003-A42E-F6DC79D9CE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CB51E0E1-012E-B129-9CF9-0DAAE708DB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A434A1A8-9F72-CBB3-E448-AA0FDBF5B3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8E8DBF8-5B56-2579-610B-E32B0B1B8ED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65476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F9B8FC-2C0F-5C2B-3788-B491C6D55B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559D1730-5F42-2B83-0205-6C92332F85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F3C0EA06-A2E3-3F7E-26AE-109BA94853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06FAC2E-3B1B-7FEB-06A4-97E49FADAA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60793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CDFC05-8F74-5FE4-1B60-41CABBBF00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2DE44BBC-2FE7-28FA-32AA-E0E5C24481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B83A63A1-930F-E673-DEEA-475CC20862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FA97610-4A69-9498-DB18-407D50C1566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843986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50504" y="2902998"/>
            <a:ext cx="7772400" cy="1765312"/>
          </a:xfrm>
        </p:spPr>
        <p:txBody>
          <a:bodyPr anchor="b">
            <a:noAutofit/>
          </a:bodyPr>
          <a:lstStyle>
            <a:lvl1pPr marL="0" indent="0" algn="ctr">
              <a:buFont typeface="+mj-lt"/>
              <a:buNone/>
              <a:defRPr sz="5500" b="1">
                <a:solidFill>
                  <a:srgbClr val="277BE8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lang="en-US" altLang="ja-JP" dirty="0"/>
              <a:t>1.</a:t>
            </a:r>
            <a:r>
              <a:rPr lang="ja-JP" altLang="en-US" dirty="0"/>
              <a:t> </a:t>
            </a:r>
            <a:r>
              <a:rPr lang="en-US" dirty="0" err="1"/>
              <a:t>xxxxxx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36804" y="4668311"/>
            <a:ext cx="3086100" cy="605025"/>
          </a:xfrm>
        </p:spPr>
        <p:txBody>
          <a:bodyPr>
            <a:noAutofit/>
          </a:bodyPr>
          <a:lstStyle>
            <a:lvl1pPr marL="0" indent="0" algn="r">
              <a:buNone/>
              <a:defRPr sz="3200">
                <a:solidFill>
                  <a:srgbClr val="277BE8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ja-JP" dirty="0"/>
              <a:t>p.00</a:t>
            </a:r>
            <a:r>
              <a:rPr lang="ja-JP" altLang="en-US" dirty="0"/>
              <a:t>～</a:t>
            </a:r>
            <a:r>
              <a:rPr lang="en-US" altLang="ja-JP" dirty="0"/>
              <a:t>00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B9B10A62-B1D7-4A96-B9E1-B2F681B6FEFE}"/>
              </a:ext>
            </a:extLst>
          </p:cNvPr>
          <p:cNvCxnSpPr/>
          <p:nvPr userDrawn="1"/>
        </p:nvCxnSpPr>
        <p:spPr>
          <a:xfrm>
            <a:off x="683568" y="4668311"/>
            <a:ext cx="7739336" cy="0"/>
          </a:xfrm>
          <a:prstGeom prst="line">
            <a:avLst/>
          </a:prstGeom>
          <a:ln w="50800" cap="rnd">
            <a:solidFill>
              <a:srgbClr val="277BE8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1CB7ED8D-73B4-465A-A8E5-7753583BB6D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609711" y="2055203"/>
            <a:ext cx="1300163" cy="687387"/>
          </a:xfrm>
          <a:solidFill>
            <a:srgbClr val="277BE8"/>
          </a:solidFill>
          <a:ln>
            <a:solidFill>
              <a:srgbClr val="277BE8"/>
            </a:solidFill>
          </a:ln>
        </p:spPr>
        <p:txBody>
          <a:bodyPr anchor="ctr">
            <a:noAutofit/>
          </a:bodyPr>
          <a:lstStyle>
            <a:lvl1pPr marL="0" indent="0" algn="ctr">
              <a:buNone/>
              <a:defRPr sz="400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ja-JP" altLang="en-US" dirty="0"/>
              <a:t>１章</a:t>
            </a:r>
          </a:p>
        </p:txBody>
      </p:sp>
      <p:sp>
        <p:nvSpPr>
          <p:cNvPr id="13" name="テキスト プレースホルダー 12">
            <a:extLst>
              <a:ext uri="{FF2B5EF4-FFF2-40B4-BE49-F238E27FC236}">
                <a16:creationId xmlns:a16="http://schemas.microsoft.com/office/drawing/2014/main" id="{828E12B8-2C64-4A6F-9868-58B8F1F90F4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929203" y="2055203"/>
            <a:ext cx="2609850" cy="687387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 anchor="t">
            <a:noAutofit/>
          </a:bodyPr>
          <a:lstStyle>
            <a:lvl1pPr marL="0" indent="0" algn="ctr">
              <a:buNone/>
              <a:defRPr sz="4000">
                <a:solidFill>
                  <a:srgbClr val="277BE8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 err="1"/>
              <a:t>xxxxxxxxx</a:t>
            </a:r>
            <a:endParaRPr kumimoji="1" lang="ja-JP" altLang="en-US" dirty="0"/>
          </a:p>
        </p:txBody>
      </p:sp>
      <p:sp>
        <p:nvSpPr>
          <p:cNvPr id="4" name="テキスト プレースホルダー 11">
            <a:extLst>
              <a:ext uri="{FF2B5EF4-FFF2-40B4-BE49-F238E27FC236}">
                <a16:creationId xmlns:a16="http://schemas.microsoft.com/office/drawing/2014/main" id="{0AC066D0-6BCC-3FBF-8053-20D436D794E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205120" y="5239340"/>
            <a:ext cx="2217784" cy="577850"/>
          </a:xfrm>
          <a:prstGeom prst="roundRect">
            <a:avLst/>
          </a:prstGeom>
          <a:ln w="19050">
            <a:solidFill>
              <a:srgbClr val="277BE8"/>
            </a:solidFill>
          </a:ln>
        </p:spPr>
        <p:txBody>
          <a:bodyPr anchor="ctr">
            <a:normAutofit/>
          </a:bodyPr>
          <a:lstStyle>
            <a:lvl1pPr marL="0" indent="0" algn="r">
              <a:buNone/>
              <a:defRPr sz="2800">
                <a:solidFill>
                  <a:srgbClr val="277BE8"/>
                </a:solidFill>
              </a:defRPr>
            </a:lvl1pPr>
          </a:lstStyle>
          <a:p>
            <a:pPr lvl="0"/>
            <a:r>
              <a:rPr kumimoji="1" lang="ja-JP" altLang="en-US" dirty="0"/>
              <a:t>教 </a:t>
            </a:r>
            <a:r>
              <a:rPr kumimoji="1" lang="en-US" altLang="ja-JP" dirty="0"/>
              <a:t>p.00</a:t>
            </a:r>
            <a:r>
              <a:rPr kumimoji="1" lang="ja-JP" altLang="en-US" dirty="0"/>
              <a:t>～</a:t>
            </a:r>
            <a:r>
              <a:rPr kumimoji="1" lang="en-US" altLang="ja-JP" dirty="0"/>
              <a:t>00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66725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問題インデック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C9497B68-1E45-BCCD-A25E-B4B2C19A21F6}"/>
              </a:ext>
            </a:extLst>
          </p:cNvPr>
          <p:cNvSpPr/>
          <p:nvPr userDrawn="1"/>
        </p:nvSpPr>
        <p:spPr>
          <a:xfrm>
            <a:off x="3873501" y="558800"/>
            <a:ext cx="5270499" cy="241300"/>
          </a:xfrm>
          <a:prstGeom prst="rect">
            <a:avLst/>
          </a:prstGeom>
          <a:solidFill>
            <a:srgbClr val="277BE8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E5C8CC71-049D-4423-ADD6-275B4FB294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7801" y="139700"/>
            <a:ext cx="3695700" cy="660400"/>
          </a:xfrm>
          <a:prstGeom prst="round2SameRect">
            <a:avLst/>
          </a:prstGeom>
          <a:solidFill>
            <a:srgbClr val="277BE8"/>
          </a:solidFill>
        </p:spPr>
        <p:txBody>
          <a:bodyPr>
            <a:normAutofit/>
          </a:bodyPr>
          <a:lstStyle>
            <a:lvl1pPr marL="0" algn="ctr" defTabSz="457200" rtl="0" eaLnBrk="1" latinLnBrk="0" hangingPunct="1">
              <a:defRPr kumimoji="1" lang="ja-JP" altLang="en-US" sz="3200" b="1" kern="1200" dirty="0">
                <a:solidFill>
                  <a:schemeClr val="lt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</a:lstStyle>
          <a:p>
            <a:r>
              <a:rPr kumimoji="1" lang="ja-JP" altLang="en-US" dirty="0"/>
              <a:t>問題インデックス</a:t>
            </a:r>
          </a:p>
        </p:txBody>
      </p:sp>
    </p:spTree>
    <p:extLst>
      <p:ext uri="{BB962C8B-B14F-4D97-AF65-F5344CB8AC3E}">
        <p14:creationId xmlns:p14="http://schemas.microsoft.com/office/powerpoint/2010/main" val="404594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導入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8650" y="365126"/>
            <a:ext cx="7886700" cy="939891"/>
          </a:xfrm>
          <a:prstGeom prst="rect">
            <a:avLst/>
          </a:prstGeom>
          <a:noFill/>
          <a:ln w="28575">
            <a:noFill/>
          </a:ln>
        </p:spPr>
        <p:txBody>
          <a:bodyPr>
            <a:noAutofit/>
          </a:bodyPr>
          <a:lstStyle>
            <a:lvl1pPr algn="ctr">
              <a:defRPr sz="4000" b="1">
                <a:solidFill>
                  <a:srgbClr val="277BE8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lang="ja-JP" altLang="en-US" dirty="0"/>
              <a:t>問題文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テキスト プレースホルダー 4">
            <a:extLst>
              <a:ext uri="{FF2B5EF4-FFF2-40B4-BE49-F238E27FC236}">
                <a16:creationId xmlns:a16="http://schemas.microsoft.com/office/drawing/2014/main" id="{613A8EFE-E4C7-7E02-9B46-F1E3F797DD2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0363" y="1842216"/>
            <a:ext cx="8464550" cy="4508500"/>
          </a:xfrm>
          <a:prstGeom prst="roundRect">
            <a:avLst>
              <a:gd name="adj" fmla="val 4065"/>
            </a:avLst>
          </a:prstGeom>
          <a:solidFill>
            <a:schemeClr val="bg1"/>
          </a:solidFill>
          <a:ln w="28575">
            <a:solidFill>
              <a:srgbClr val="277BE8"/>
            </a:solidFill>
          </a:ln>
        </p:spPr>
        <p:txBody>
          <a:bodyPr/>
          <a:lstStyle>
            <a:lvl1pPr>
              <a:spcBef>
                <a:spcPts val="0"/>
              </a:spcBef>
              <a:defRPr/>
            </a:lvl1pPr>
          </a:lstStyle>
          <a:p>
            <a:pPr lvl="0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30851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本文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1DF6116-CBFF-4C6E-984B-80B90236F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0E196387-1CDE-4301-8E1A-1CC7110469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800" y="180000"/>
            <a:ext cx="8791200" cy="658800"/>
          </a:xfrm>
          <a:solidFill>
            <a:srgbClr val="277BE8"/>
          </a:solidFill>
          <a:effectLst>
            <a:outerShdw blurRad="40005" dist="22860" dir="5400000" algn="ctr" rotWithShape="0">
              <a:schemeClr val="tx1">
                <a:alpha val="35000"/>
              </a:schemeClr>
            </a:outerShdw>
          </a:effectLst>
        </p:spPr>
        <p:txBody>
          <a:bodyPr>
            <a:noAutofit/>
          </a:bodyPr>
          <a:lstStyle>
            <a:lvl1pPr>
              <a:defRPr sz="3200" b="1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en-US" altLang="ja-JP" dirty="0"/>
              <a:t> </a:t>
            </a:r>
            <a:r>
              <a:rPr kumimoji="1" lang="ja-JP" altLang="en-US" dirty="0"/>
              <a:t>１　</a:t>
            </a:r>
            <a:r>
              <a:rPr kumimoji="1" lang="en-US" altLang="ja-JP" dirty="0" err="1"/>
              <a:t>xxxxxxxx</a:t>
            </a:r>
            <a:endParaRPr kumimoji="1" lang="ja-JP" altLang="en-US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3A3E1B81-36EA-864E-10DD-8A4C137A608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0363" y="1842216"/>
            <a:ext cx="8464550" cy="4508500"/>
          </a:xfrm>
        </p:spPr>
        <p:txBody>
          <a:bodyPr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kumimoji="1" lang="ja-JP" altLang="en-US" dirty="0"/>
              <a:t>本文テキスト（</a:t>
            </a:r>
            <a:r>
              <a:rPr kumimoji="1" lang="en-US" altLang="ja-JP" dirty="0"/>
              <a:t>※</a:t>
            </a:r>
            <a:r>
              <a:rPr kumimoji="1" lang="ja-JP" altLang="en-US" dirty="0"/>
              <a:t>解答は、フォントの色を青（</a:t>
            </a:r>
            <a:r>
              <a:rPr kumimoji="1" lang="en-US" altLang="ja-JP" dirty="0"/>
              <a:t>R,G,B</a:t>
            </a:r>
            <a:r>
              <a:rPr kumimoji="1" lang="ja-JP" altLang="en-US" dirty="0"/>
              <a:t>値：</a:t>
            </a:r>
            <a:r>
              <a:rPr kumimoji="1" lang="en-US" altLang="ja-JP" dirty="0"/>
              <a:t>0,90,255</a:t>
            </a:r>
            <a:r>
              <a:rPr kumimoji="1" lang="ja-JP" altLang="en-US" dirty="0"/>
              <a:t>）にする。）</a:t>
            </a:r>
          </a:p>
          <a:p>
            <a:pPr lvl="0"/>
            <a:endParaRPr kumimoji="1" lang="ja-JP" altLang="en-US" dirty="0"/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F61A5BE1-FD5C-459B-C48E-2856CF6754B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0363" y="1001284"/>
            <a:ext cx="3829897" cy="626822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3200" b="1"/>
            </a:lvl1pPr>
          </a:lstStyle>
          <a:p>
            <a:pPr lvl="0"/>
            <a:r>
              <a:rPr kumimoji="1" lang="ja-JP" altLang="en-US" dirty="0"/>
              <a:t>１　問題文</a:t>
            </a:r>
          </a:p>
        </p:txBody>
      </p:sp>
    </p:spTree>
    <p:extLst>
      <p:ext uri="{BB962C8B-B14F-4D97-AF65-F5344CB8AC3E}">
        <p14:creationId xmlns:p14="http://schemas.microsoft.com/office/powerpoint/2010/main" val="650836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本文スライド_その２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1DF6116-CBFF-4C6E-984B-80B90236F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0E196387-1CDE-4301-8E1A-1CC7110469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51720" y="179999"/>
            <a:ext cx="2592280" cy="396000"/>
          </a:xfrm>
          <a:solidFill>
            <a:srgbClr val="317FE5"/>
          </a:solidFill>
          <a:effectLst>
            <a:outerShdw blurRad="40005" dist="22860" dir="5400000" algn="ctr" rotWithShape="0">
              <a:schemeClr val="tx1">
                <a:alpha val="35000"/>
              </a:schemeClr>
            </a:outerShdw>
          </a:effectLst>
        </p:spPr>
        <p:txBody>
          <a:bodyPr>
            <a:noAutofit/>
          </a:bodyPr>
          <a:lstStyle>
            <a:lvl1pPr>
              <a:defRPr sz="2000" b="1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en-US" altLang="ja-JP" dirty="0"/>
              <a:t> </a:t>
            </a:r>
            <a:r>
              <a:rPr kumimoji="1" lang="ja-JP" altLang="en-US" dirty="0"/>
              <a:t>１ </a:t>
            </a:r>
            <a:r>
              <a:rPr kumimoji="1" lang="en-US" altLang="ja-JP" dirty="0" err="1"/>
              <a:t>xxxxxxxx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AA1B83C-5A25-9032-3657-A191CD779A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6612" y="1309930"/>
            <a:ext cx="8410775" cy="5098118"/>
          </a:xfrm>
        </p:spPr>
        <p:txBody>
          <a:bodyPr/>
          <a:lstStyle>
            <a:lvl1pPr>
              <a:spcBef>
                <a:spcPts val="0"/>
              </a:spcBef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本文テキスト（</a:t>
            </a:r>
            <a:r>
              <a:rPr kumimoji="1" lang="en-US" altLang="ja-JP" dirty="0"/>
              <a:t>※</a:t>
            </a:r>
            <a:r>
              <a:rPr kumimoji="1" lang="ja-JP" altLang="en-US" dirty="0"/>
              <a:t>解答は、フォントの色を青（</a:t>
            </a:r>
            <a:r>
              <a:rPr kumimoji="1" lang="en-US" altLang="ja-JP" dirty="0"/>
              <a:t>R,G,B</a:t>
            </a:r>
            <a:r>
              <a:rPr kumimoji="1" lang="ja-JP" altLang="en-US" dirty="0"/>
              <a:t>値：</a:t>
            </a:r>
            <a:r>
              <a:rPr kumimoji="1" lang="en-US" altLang="ja-JP" dirty="0"/>
              <a:t>0,90,255</a:t>
            </a:r>
            <a:r>
              <a:rPr kumimoji="1" lang="ja-JP" altLang="en-US" dirty="0"/>
              <a:t>）にする。）</a:t>
            </a:r>
            <a:endParaRPr kumimoji="1" lang="en-US" altLang="ja-JP" dirty="0"/>
          </a:p>
          <a:p>
            <a:pPr lvl="0"/>
            <a:endParaRPr kumimoji="1" lang="ja-JP" altLang="en-US" dirty="0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EAB65F7D-3133-A03B-5C0E-35635F7DC61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6612" y="539439"/>
            <a:ext cx="3823648" cy="658812"/>
          </a:xfrm>
        </p:spPr>
        <p:txBody>
          <a:bodyPr anchor="ctr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3200" b="1"/>
            </a:lvl1pPr>
          </a:lstStyle>
          <a:p>
            <a:pPr lvl="0"/>
            <a:r>
              <a:rPr kumimoji="1" lang="ja-JP" altLang="en-US" dirty="0"/>
              <a:t>１　問題文</a:t>
            </a:r>
          </a:p>
        </p:txBody>
      </p:sp>
    </p:spTree>
    <p:extLst>
      <p:ext uri="{BB962C8B-B14F-4D97-AF65-F5344CB8AC3E}">
        <p14:creationId xmlns:p14="http://schemas.microsoft.com/office/powerpoint/2010/main" val="31618214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図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図プレースホルダー 6">
            <a:extLst>
              <a:ext uri="{FF2B5EF4-FFF2-40B4-BE49-F238E27FC236}">
                <a16:creationId xmlns:a16="http://schemas.microsoft.com/office/drawing/2014/main" id="{4723E0C9-C3B6-4AE7-BEE1-CEDC47F601E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66700" y="807868"/>
            <a:ext cx="8610600" cy="5531020"/>
          </a:xfrm>
        </p:spPr>
        <p:txBody>
          <a:bodyPr/>
          <a:lstStyle>
            <a:lvl1pPr marL="0" indent="0">
              <a:buNone/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ja-JP" altLang="en-US" dirty="0"/>
              <a:t>アイコンをクリックして図を追加</a:t>
            </a:r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894DAD6D-E89A-4714-A639-5CB2E1C825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52000" y="172402"/>
            <a:ext cx="2592000" cy="396000"/>
          </a:xfrm>
          <a:solidFill>
            <a:srgbClr val="277BE8"/>
          </a:solidFill>
          <a:effectLst>
            <a:outerShdw blurRad="40005" dist="22860" dir="5400000" algn="ctr" rotWithShape="0">
              <a:schemeClr val="tx1">
                <a:alpha val="35000"/>
              </a:schemeClr>
            </a:outerShdw>
          </a:effectLst>
        </p:spPr>
        <p:txBody>
          <a:bodyPr>
            <a:noAutofit/>
          </a:bodyPr>
          <a:lstStyle>
            <a:lvl1pPr>
              <a:defRPr sz="2000" b="1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en-US" altLang="ja-JP" dirty="0"/>
              <a:t> </a:t>
            </a:r>
            <a:r>
              <a:rPr kumimoji="1" lang="ja-JP" altLang="en-US" dirty="0"/>
              <a:t>１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xxxxxxxx</a:t>
            </a: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6CC2803-C47C-FB89-9A4B-39A09DBB4EF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66700" y="216941"/>
            <a:ext cx="2760662" cy="488950"/>
          </a:xfrm>
        </p:spPr>
        <p:txBody>
          <a:bodyPr anchor="ctr">
            <a:noAutofit/>
          </a:bodyPr>
          <a:lstStyle>
            <a:lvl1pPr>
              <a:lnSpc>
                <a:spcPct val="90000"/>
              </a:lnSpc>
              <a:defRPr sz="2800" b="1"/>
            </a:lvl1pPr>
          </a:lstStyle>
          <a:p>
            <a:pPr lvl="0"/>
            <a:r>
              <a:rPr kumimoji="1" lang="ja-JP" altLang="en-US" dirty="0"/>
              <a:t>図のタイトル</a:t>
            </a:r>
          </a:p>
        </p:txBody>
      </p:sp>
    </p:spTree>
    <p:extLst>
      <p:ext uri="{BB962C8B-B14F-4D97-AF65-F5344CB8AC3E}">
        <p14:creationId xmlns:p14="http://schemas.microsoft.com/office/powerpoint/2010/main" val="647309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深ぼりWORK">
    <p:bg>
      <p:bgPr>
        <a:solidFill>
          <a:srgbClr val="FFF2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1DF6116-CBFF-4C6E-984B-80B90236F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0E196387-1CDE-4301-8E1A-1CC7110469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51720" y="179999"/>
            <a:ext cx="2592280" cy="396000"/>
          </a:xfrm>
          <a:solidFill>
            <a:srgbClr val="317FE5"/>
          </a:solidFill>
          <a:effectLst>
            <a:outerShdw blurRad="40005" dist="22860" dir="5400000" algn="ctr" rotWithShape="0">
              <a:schemeClr val="tx1">
                <a:alpha val="35000"/>
              </a:schemeClr>
            </a:outerShdw>
          </a:effectLst>
        </p:spPr>
        <p:txBody>
          <a:bodyPr>
            <a:noAutofit/>
          </a:bodyPr>
          <a:lstStyle>
            <a:lvl1pPr>
              <a:defRPr sz="2000" b="1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en-US" altLang="ja-JP" dirty="0"/>
              <a:t> </a:t>
            </a:r>
            <a:r>
              <a:rPr kumimoji="1" lang="ja-JP" altLang="en-US" dirty="0"/>
              <a:t>１ </a:t>
            </a:r>
            <a:r>
              <a:rPr kumimoji="1" lang="en-US" altLang="ja-JP" dirty="0" err="1"/>
              <a:t>xxxxxxxx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AA1B83C-5A25-9032-3657-A191CD779A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71903" y="1473694"/>
            <a:ext cx="8531441" cy="4623636"/>
          </a:xfrm>
          <a:prstGeom prst="rect">
            <a:avLst/>
          </a:prstGeom>
          <a:solidFill>
            <a:srgbClr val="FFF2EB"/>
          </a:solidFill>
          <a:ln w="28575">
            <a:noFill/>
          </a:ln>
        </p:spPr>
        <p:txBody>
          <a:bodyPr/>
          <a:lstStyle>
            <a:lvl1pPr>
              <a:spcBef>
                <a:spcPts val="0"/>
              </a:spcBef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本文テキスト（</a:t>
            </a:r>
            <a:r>
              <a:rPr kumimoji="1" lang="en-US" altLang="ja-JP" dirty="0"/>
              <a:t>※</a:t>
            </a:r>
            <a:r>
              <a:rPr kumimoji="1" lang="ja-JP" altLang="en-US" dirty="0"/>
              <a:t>解答は、フォントの色を青（</a:t>
            </a:r>
            <a:r>
              <a:rPr kumimoji="1" lang="en-US" altLang="ja-JP" dirty="0"/>
              <a:t>R,G,B</a:t>
            </a:r>
            <a:r>
              <a:rPr kumimoji="1" lang="ja-JP" altLang="en-US" dirty="0"/>
              <a:t>値：</a:t>
            </a:r>
            <a:r>
              <a:rPr kumimoji="1" lang="en-US" altLang="ja-JP" dirty="0"/>
              <a:t>0,90,255</a:t>
            </a:r>
            <a:r>
              <a:rPr kumimoji="1" lang="ja-JP" altLang="en-US" dirty="0"/>
              <a:t>）にする。）</a:t>
            </a:r>
            <a:endParaRPr kumimoji="1" lang="en-US" altLang="ja-JP" dirty="0"/>
          </a:p>
          <a:p>
            <a:pPr lvl="0"/>
            <a:endParaRPr kumimoji="1" lang="ja-JP" altLang="en-US" dirty="0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EAB65F7D-3133-A03B-5C0E-35635F7DC61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1903" y="575999"/>
            <a:ext cx="5646198" cy="709212"/>
          </a:xfrm>
        </p:spPr>
        <p:txBody>
          <a:bodyPr anchor="ctr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3200" b="1"/>
            </a:lvl1pPr>
          </a:lstStyle>
          <a:p>
            <a:pPr lvl="0"/>
            <a:r>
              <a:rPr kumimoji="1" lang="ja-JP" altLang="en-US" dirty="0"/>
              <a:t>１　問題文</a:t>
            </a:r>
          </a:p>
        </p:txBody>
      </p:sp>
      <p:sp>
        <p:nvSpPr>
          <p:cNvPr id="12" name="フローチャート: 端子 11">
            <a:extLst>
              <a:ext uri="{FF2B5EF4-FFF2-40B4-BE49-F238E27FC236}">
                <a16:creationId xmlns:a16="http://schemas.microsoft.com/office/drawing/2014/main" id="{BA6694D0-646B-E0AF-61C6-48D40A01388A}"/>
              </a:ext>
            </a:extLst>
          </p:cNvPr>
          <p:cNvSpPr/>
          <p:nvPr userDrawn="1"/>
        </p:nvSpPr>
        <p:spPr>
          <a:xfrm>
            <a:off x="103226" y="95840"/>
            <a:ext cx="1867616" cy="385917"/>
          </a:xfrm>
          <a:prstGeom prst="flowChartTerminator">
            <a:avLst/>
          </a:prstGeom>
          <a:solidFill>
            <a:srgbClr val="ED1C2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深ぼり</a:t>
            </a:r>
            <a:r>
              <a:rPr kumimoji="1" lang="en-US" altLang="ja-JP" sz="1800" b="1" dirty="0">
                <a:solidFill>
                  <a:srgbClr val="FFF9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WORK</a:t>
            </a:r>
            <a:endParaRPr kumimoji="1" lang="ja-JP" altLang="en-US" sz="1800" b="1" dirty="0">
              <a:solidFill>
                <a:srgbClr val="FFF9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871487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まとめ スライド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EC04C30-69CC-FA85-25B3-345190A8A88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0362" y="488950"/>
            <a:ext cx="8423275" cy="5880100"/>
          </a:xfrm>
        </p:spPr>
        <p:txBody>
          <a:bodyPr anchor="ctr"/>
          <a:lstStyle>
            <a:lvl1pPr algn="ctr">
              <a:defRPr/>
            </a:lvl1pPr>
          </a:lstStyle>
          <a:p>
            <a:pPr lvl="0"/>
            <a:r>
              <a:rPr kumimoji="1" lang="ja-JP" altLang="en-US" dirty="0"/>
              <a:t>まとめ　テキスト</a:t>
            </a:r>
          </a:p>
        </p:txBody>
      </p:sp>
    </p:spTree>
    <p:extLst>
      <p:ext uri="{BB962C8B-B14F-4D97-AF65-F5344CB8AC3E}">
        <p14:creationId xmlns:p14="http://schemas.microsoft.com/office/powerpoint/2010/main" val="11492588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gif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024" y="6542842"/>
            <a:ext cx="503759" cy="2918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fld id="{1D2D80A6-8C57-4D7C-88C1-BE2A757EE89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7" name="図 6" descr="食品 が含まれている画像&#10;&#10;自動的に生成された説明">
            <a:extLst>
              <a:ext uri="{FF2B5EF4-FFF2-40B4-BE49-F238E27FC236}">
                <a16:creationId xmlns:a16="http://schemas.microsoft.com/office/drawing/2014/main" id="{22C72F05-26D3-4532-9B48-0C71DB563F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41" t="19908"/>
          <a:stretch/>
        </p:blipFill>
        <p:spPr>
          <a:xfrm>
            <a:off x="7849624" y="6542843"/>
            <a:ext cx="1230599" cy="315157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3E8E860-C633-49D6-8DFC-500E66A1AAAF}"/>
              </a:ext>
            </a:extLst>
          </p:cNvPr>
          <p:cNvSpPr txBox="1"/>
          <p:nvPr userDrawn="1"/>
        </p:nvSpPr>
        <p:spPr>
          <a:xfrm>
            <a:off x="3666478" y="6526887"/>
            <a:ext cx="4183147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kumimoji="1" lang="ja-JP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「新図説家庭基礎（家基</a:t>
            </a:r>
            <a:r>
              <a:rPr kumimoji="1" lang="en-US" altLang="ja-JP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007-903</a:t>
            </a:r>
            <a:r>
              <a:rPr kumimoji="1" lang="ja-JP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） 学習ノート」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EAAD6A0-7A9D-413C-B000-93205ED1A006}"/>
              </a:ext>
            </a:extLst>
          </p:cNvPr>
          <p:cNvSpPr txBox="1"/>
          <p:nvPr userDrawn="1"/>
        </p:nvSpPr>
        <p:spPr>
          <a:xfrm>
            <a:off x="523783" y="6555017"/>
            <a:ext cx="107419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kumimoji="1" lang="en-US" altLang="ja-JP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/</a:t>
            </a:r>
            <a:r>
              <a:rPr kumimoji="1" lang="ja-JP" alt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kumimoji="1" lang="en-US" altLang="ja-JP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22</a:t>
            </a:r>
            <a:endParaRPr kumimoji="1" lang="ja-JP" altLang="en-US" sz="1200" b="0" dirty="0">
              <a:solidFill>
                <a:schemeClr val="tx1">
                  <a:lumMod val="50000"/>
                  <a:lumOff val="50000"/>
                </a:schemeClr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4427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9" r:id="rId2"/>
    <p:sldLayoutId id="2147483680" r:id="rId3"/>
    <p:sldLayoutId id="2147483675" r:id="rId4"/>
    <p:sldLayoutId id="2147483676" r:id="rId5"/>
    <p:sldLayoutId id="2147483678" r:id="rId6"/>
    <p:sldLayoutId id="2147483681" r:id="rId7"/>
    <p:sldLayoutId id="2147483677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0"/>
        </a:spcBef>
        <a:buFontTx/>
        <a:buNone/>
        <a:defRPr kumimoji="1" sz="40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1pPr>
      <a:lvl2pPr marL="457200" indent="0" algn="l" defTabSz="914400" rtl="0" eaLnBrk="1" latinLnBrk="0" hangingPunct="1">
        <a:lnSpc>
          <a:spcPct val="110000"/>
        </a:lnSpc>
        <a:spcBef>
          <a:spcPts val="0"/>
        </a:spcBef>
        <a:buFontTx/>
        <a:buNone/>
        <a:defRPr kumimoji="1" sz="40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2pPr>
      <a:lvl3pPr marL="914400" indent="0" algn="l" defTabSz="914400" rtl="0" eaLnBrk="1" latinLnBrk="0" hangingPunct="1">
        <a:lnSpc>
          <a:spcPct val="110000"/>
        </a:lnSpc>
        <a:spcBef>
          <a:spcPts val="500"/>
        </a:spcBef>
        <a:buFontTx/>
        <a:buNone/>
        <a:defRPr kumimoji="1" sz="20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3pPr>
      <a:lvl4pPr marL="1371600" indent="0" algn="l" defTabSz="914400" rtl="0" eaLnBrk="1" latinLnBrk="0" hangingPunct="1">
        <a:lnSpc>
          <a:spcPct val="110000"/>
        </a:lnSpc>
        <a:spcBef>
          <a:spcPts val="500"/>
        </a:spcBef>
        <a:buFontTx/>
        <a:buNone/>
        <a:defRPr kumimoji="1" sz="18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4pPr>
      <a:lvl5pPr marL="1828800" indent="0" algn="l" defTabSz="914400" rtl="0" eaLnBrk="1" latinLnBrk="0" hangingPunct="1">
        <a:lnSpc>
          <a:spcPct val="110000"/>
        </a:lnSpc>
        <a:spcBef>
          <a:spcPts val="500"/>
        </a:spcBef>
        <a:buFontTx/>
        <a:buNone/>
        <a:defRPr kumimoji="1" sz="18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microsoft.com/office/2007/relationships/hdphoto" Target="../media/hdphoto1.wdp"/><Relationship Id="rId3" Type="http://schemas.openxmlformats.org/officeDocument/2006/relationships/image" Target="../media/image4.png"/><Relationship Id="rId7" Type="http://schemas.openxmlformats.org/officeDocument/2006/relationships/slide" Target="slide6.xml"/><Relationship Id="rId12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6" Type="http://schemas.openxmlformats.org/officeDocument/2006/relationships/slide" Target="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slide" Target="slide14.xml"/><Relationship Id="rId5" Type="http://schemas.openxmlformats.org/officeDocument/2006/relationships/slide" Target="slide4.xml"/><Relationship Id="rId15" Type="http://schemas.openxmlformats.org/officeDocument/2006/relationships/slide" Target="slide18.xml"/><Relationship Id="rId10" Type="http://schemas.openxmlformats.org/officeDocument/2006/relationships/slide" Target="slide10.xml"/><Relationship Id="rId4" Type="http://schemas.openxmlformats.org/officeDocument/2006/relationships/image" Target="../media/image5.png"/><Relationship Id="rId9" Type="http://schemas.openxmlformats.org/officeDocument/2006/relationships/slide" Target="slide8.xml"/><Relationship Id="rId14" Type="http://schemas.openxmlformats.org/officeDocument/2006/relationships/slide" Target="slide1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png"/><Relationship Id="rId4" Type="http://schemas.openxmlformats.org/officeDocument/2006/relationships/slide" Target="slide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8.png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CBA8F71-BB4E-4597-BD04-356CC2C081E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1</a:t>
            </a:r>
            <a:r>
              <a:rPr kumimoji="1" lang="en-US" altLang="ja-JP" dirty="0"/>
              <a:t>. </a:t>
            </a:r>
            <a:r>
              <a:rPr kumimoji="1" lang="ja-JP" altLang="en-US" dirty="0"/>
              <a:t>生涯発達する人生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FC377999-74BA-4AD5-A700-1C1D9BEC4F7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kumimoji="1" lang="en-US" altLang="ja-JP" dirty="0"/>
              <a:t>p.4</a:t>
            </a:r>
            <a:r>
              <a:rPr kumimoji="1" lang="ja-JP" altLang="en-US" dirty="0"/>
              <a:t>～</a:t>
            </a:r>
            <a:r>
              <a:rPr lang="en-US" altLang="ja-JP" dirty="0"/>
              <a:t>5</a:t>
            </a:r>
            <a:endParaRPr kumimoji="1" lang="ja-JP" altLang="en-US" dirty="0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C139D5C-9C56-484E-9C8B-1C1B41C61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1</a:t>
            </a:fld>
            <a:endParaRPr kumimoji="1" lang="ja-JP" altLang="en-US"/>
          </a:p>
        </p:txBody>
      </p:sp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F68D3481-1C82-4A0F-9B48-E8AA01164F0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35457" y="2015450"/>
            <a:ext cx="1319491" cy="687387"/>
          </a:xfrm>
        </p:spPr>
        <p:txBody>
          <a:bodyPr/>
          <a:lstStyle/>
          <a:p>
            <a:r>
              <a:rPr lang="ja-JP" altLang="en-US" dirty="0"/>
              <a:t>１</a:t>
            </a:r>
            <a:r>
              <a:rPr kumimoji="1" lang="ja-JP" altLang="en-US" dirty="0"/>
              <a:t>章</a:t>
            </a:r>
          </a:p>
        </p:txBody>
      </p:sp>
      <p:sp>
        <p:nvSpPr>
          <p:cNvPr id="9" name="テキスト プレースホルダー 8">
            <a:extLst>
              <a:ext uri="{FF2B5EF4-FFF2-40B4-BE49-F238E27FC236}">
                <a16:creationId xmlns:a16="http://schemas.microsoft.com/office/drawing/2014/main" id="{6E51320D-FC71-4B13-B5DA-E3EE33E5037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254948" y="2015450"/>
            <a:ext cx="5948894" cy="687387"/>
          </a:xfrm>
        </p:spPr>
        <p:txBody>
          <a:bodyPr/>
          <a:lstStyle/>
          <a:p>
            <a:r>
              <a:rPr lang="ja-JP" altLang="en-US" dirty="0"/>
              <a:t>自分らしい生き方と家族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C6F61A4C-FA88-0BE6-6A81-F11A1C50853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24600" y="5239340"/>
            <a:ext cx="2098304" cy="577850"/>
          </a:xfrm>
        </p:spPr>
        <p:txBody>
          <a:bodyPr/>
          <a:lstStyle/>
          <a:p>
            <a:r>
              <a:rPr lang="ja-JP" altLang="en-US" dirty="0"/>
              <a:t>教 </a:t>
            </a:r>
            <a:r>
              <a:rPr lang="en-US" altLang="ja-JP" dirty="0"/>
              <a:t>p.12</a:t>
            </a:r>
            <a:r>
              <a:rPr lang="ja-JP" altLang="en-US" dirty="0"/>
              <a:t>～</a:t>
            </a:r>
            <a:r>
              <a:rPr lang="en-US" altLang="ja-JP" dirty="0"/>
              <a:t>13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063269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7D93F8-5E1B-23A7-87B6-56FE2D8F43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CB070F49-8165-78CB-9079-9A7A67644E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10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5FC8A36B-FF47-7C3D-B15F-F01B0DDFE3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7100" y="179999"/>
            <a:ext cx="3136900" cy="396000"/>
          </a:xfrm>
        </p:spPr>
        <p:txBody>
          <a:bodyPr/>
          <a:lstStyle/>
          <a:p>
            <a:r>
              <a:rPr lang="ja-JP" altLang="en-US" dirty="0"/>
              <a:t>２</a:t>
            </a:r>
            <a:r>
              <a:rPr kumimoji="1" lang="ja-JP" altLang="en-US" dirty="0"/>
              <a:t>　発達課題と生涯発達	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B03C2AFC-B92C-9592-F83A-DD24E7EE179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70936" y="620698"/>
            <a:ext cx="8210729" cy="957042"/>
          </a:xfrm>
        </p:spPr>
        <p:txBody>
          <a:bodyPr/>
          <a:lstStyle/>
          <a:p>
            <a:pPr marL="533400" indent="-533400"/>
            <a:r>
              <a:rPr lang="ja-JP" altLang="en-US" sz="3000" dirty="0"/>
              <a:t>２　教科書</a:t>
            </a:r>
            <a:r>
              <a:rPr lang="en-US" altLang="ja-JP" sz="3000" dirty="0"/>
              <a:t>p.13 </a:t>
            </a:r>
            <a:r>
              <a:rPr lang="en-US" altLang="ja-JP" sz="3000" dirty="0">
                <a:highlight>
                  <a:srgbClr val="277BE8"/>
                </a:highlight>
              </a:rPr>
              <a:t> </a:t>
            </a:r>
            <a:r>
              <a:rPr lang="en-US" altLang="ja-JP" sz="3000" dirty="0">
                <a:solidFill>
                  <a:schemeClr val="bg1"/>
                </a:solidFill>
                <a:highlight>
                  <a:srgbClr val="277BE8"/>
                </a:highlight>
              </a:rPr>
              <a:t>2</a:t>
            </a:r>
            <a:r>
              <a:rPr lang="en-US" altLang="ja-JP" sz="3000" dirty="0">
                <a:highlight>
                  <a:srgbClr val="277BE8"/>
                </a:highlight>
              </a:rPr>
              <a:t> </a:t>
            </a:r>
            <a:r>
              <a:rPr lang="en-US" altLang="ja-JP" sz="3000" dirty="0"/>
              <a:t> </a:t>
            </a:r>
            <a:r>
              <a:rPr lang="ja-JP" altLang="en-US" sz="3000" dirty="0"/>
              <a:t>を参考に，自分自身の成長に必要な発達課題を具体的に書こう。</a:t>
            </a:r>
            <a:r>
              <a:rPr lang="en-US" altLang="ja-JP" sz="3000" b="0" dirty="0"/>
              <a:t>(1/4)</a:t>
            </a:r>
            <a:endParaRPr kumimoji="1" lang="ja-JP" altLang="en-US" sz="3000" b="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C7E7B52A-5FB9-0D47-0497-DE3E1A8FB06E}"/>
              </a:ext>
            </a:extLst>
          </p:cNvPr>
          <p:cNvSpPr txBox="1"/>
          <p:nvPr/>
        </p:nvSpPr>
        <p:spPr>
          <a:xfrm>
            <a:off x="148036" y="680276"/>
            <a:ext cx="522900" cy="420956"/>
          </a:xfrm>
          <a:prstGeom prst="roundRect">
            <a:avLst/>
          </a:prstGeom>
          <a:solidFill>
            <a:srgbClr val="F25170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思 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A81A9D24-4E3A-7C3F-DEF4-BDBC59AFC811}"/>
              </a:ext>
            </a:extLst>
          </p:cNvPr>
          <p:cNvSpPr txBox="1"/>
          <p:nvPr/>
        </p:nvSpPr>
        <p:spPr>
          <a:xfrm>
            <a:off x="20024" y="1529031"/>
            <a:ext cx="20989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■職業</a:t>
            </a:r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B21A131F-3F22-7EC9-E874-CF8A218544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09637"/>
              </p:ext>
            </p:extLst>
          </p:nvPr>
        </p:nvGraphicFramePr>
        <p:xfrm>
          <a:off x="152400" y="2052251"/>
          <a:ext cx="8729265" cy="4380418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2909755">
                  <a:extLst>
                    <a:ext uri="{9D8B030D-6E8A-4147-A177-3AD203B41FA5}">
                      <a16:colId xmlns:a16="http://schemas.microsoft.com/office/drawing/2014/main" val="829345759"/>
                    </a:ext>
                  </a:extLst>
                </a:gridCol>
                <a:gridCol w="2909755">
                  <a:extLst>
                    <a:ext uri="{9D8B030D-6E8A-4147-A177-3AD203B41FA5}">
                      <a16:colId xmlns:a16="http://schemas.microsoft.com/office/drawing/2014/main" val="2080725343"/>
                    </a:ext>
                  </a:extLst>
                </a:gridCol>
                <a:gridCol w="2909755">
                  <a:extLst>
                    <a:ext uri="{9D8B030D-6E8A-4147-A177-3AD203B41FA5}">
                      <a16:colId xmlns:a16="http://schemas.microsoft.com/office/drawing/2014/main" val="4264204958"/>
                    </a:ext>
                  </a:extLst>
                </a:gridCol>
              </a:tblGrid>
              <a:tr h="539113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青年期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F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成人・壮年期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F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高齢期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F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9655181"/>
                  </a:ext>
                </a:extLst>
              </a:tr>
              <a:tr h="384130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15</a:t>
                      </a: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 </a:t>
                      </a:r>
                      <a:endParaRPr kumimoji="1" lang="en-US" altLang="ja-JP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例）</a:t>
                      </a:r>
                      <a:endParaRPr kumimoji="1" lang="en-US" altLang="ja-JP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・適性</a:t>
                      </a:r>
                      <a:endParaRPr kumimoji="1" lang="en-US" altLang="ja-JP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・インターンシップ経験</a:t>
                      </a:r>
                    </a:p>
                    <a:p>
                      <a:endParaRPr kumimoji="1" lang="ja-JP" altLang="en-US" sz="32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16</a:t>
                      </a: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 </a:t>
                      </a:r>
                      <a:endParaRPr kumimoji="1" lang="en-US" altLang="ja-JP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例）</a:t>
                      </a:r>
                      <a:endParaRPr kumimoji="1" lang="en-US" altLang="ja-JP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・転職や働き方</a:t>
                      </a:r>
                      <a:endParaRPr kumimoji="1" lang="ja-JP" altLang="en-US" sz="32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17</a:t>
                      </a: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 </a:t>
                      </a:r>
                      <a:endParaRPr kumimoji="1" lang="en-US" altLang="ja-JP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例）</a:t>
                      </a:r>
                      <a:endParaRPr kumimoji="1" lang="en-US" altLang="ja-JP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  <a:p>
                      <a:pPr marL="1778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・定年退職後の仕事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・生活費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3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1475108"/>
                  </a:ext>
                </a:extLst>
              </a:tr>
            </a:tbl>
          </a:graphicData>
        </a:graphic>
      </p:graphicFrame>
      <p:sp>
        <p:nvSpPr>
          <p:cNvPr id="9" name="大かっこ 8">
            <a:extLst>
              <a:ext uri="{FF2B5EF4-FFF2-40B4-BE49-F238E27FC236}">
                <a16:creationId xmlns:a16="http://schemas.microsoft.com/office/drawing/2014/main" id="{3EAF1F75-74AB-7F0B-EB58-2E009FAC8FD3}"/>
              </a:ext>
            </a:extLst>
          </p:cNvPr>
          <p:cNvSpPr/>
          <p:nvPr/>
        </p:nvSpPr>
        <p:spPr>
          <a:xfrm>
            <a:off x="148036" y="3141142"/>
            <a:ext cx="2844546" cy="2000871"/>
          </a:xfrm>
          <a:prstGeom prst="bracketPair">
            <a:avLst>
              <a:gd name="adj" fmla="val 545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0" name="大かっこ 9">
            <a:extLst>
              <a:ext uri="{FF2B5EF4-FFF2-40B4-BE49-F238E27FC236}">
                <a16:creationId xmlns:a16="http://schemas.microsoft.com/office/drawing/2014/main" id="{0C867B1F-7CC6-9C92-FF1D-DCA1CE2C2B44}"/>
              </a:ext>
            </a:extLst>
          </p:cNvPr>
          <p:cNvSpPr/>
          <p:nvPr/>
        </p:nvSpPr>
        <p:spPr>
          <a:xfrm>
            <a:off x="3124958" y="3141144"/>
            <a:ext cx="2753328" cy="2000871"/>
          </a:xfrm>
          <a:prstGeom prst="bracketPair">
            <a:avLst>
              <a:gd name="adj" fmla="val 545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1" name="大かっこ 10">
            <a:extLst>
              <a:ext uri="{FF2B5EF4-FFF2-40B4-BE49-F238E27FC236}">
                <a16:creationId xmlns:a16="http://schemas.microsoft.com/office/drawing/2014/main" id="{63927FF0-C28B-9E76-DBB4-5BB8F4ABF44D}"/>
              </a:ext>
            </a:extLst>
          </p:cNvPr>
          <p:cNvSpPr/>
          <p:nvPr/>
        </p:nvSpPr>
        <p:spPr>
          <a:xfrm>
            <a:off x="6097516" y="3141143"/>
            <a:ext cx="2753328" cy="2000871"/>
          </a:xfrm>
          <a:prstGeom prst="bracketPair">
            <a:avLst>
              <a:gd name="adj" fmla="val 545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0630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D74575-0D86-A71D-CE58-6F39B32C29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E5406297-9DC8-690A-FC05-BE70BB4F3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11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A331CF9D-E2C6-CA2D-C39D-A1CB5C475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7100" y="179999"/>
            <a:ext cx="3136900" cy="396000"/>
          </a:xfrm>
        </p:spPr>
        <p:txBody>
          <a:bodyPr/>
          <a:lstStyle/>
          <a:p>
            <a:r>
              <a:rPr lang="ja-JP" altLang="en-US" dirty="0"/>
              <a:t>２</a:t>
            </a:r>
            <a:r>
              <a:rPr kumimoji="1" lang="ja-JP" altLang="en-US" dirty="0"/>
              <a:t>　発達課題と生涯発達	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4B88F354-2A99-C227-3442-87577A54323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4258" y="628607"/>
            <a:ext cx="8187407" cy="846869"/>
          </a:xfrm>
        </p:spPr>
        <p:txBody>
          <a:bodyPr/>
          <a:lstStyle/>
          <a:p>
            <a:pPr marL="533400" indent="-533400"/>
            <a:r>
              <a:rPr lang="ja-JP" altLang="en-US" sz="3000" dirty="0"/>
              <a:t>２　教科書</a:t>
            </a:r>
            <a:r>
              <a:rPr lang="en-US" altLang="ja-JP" sz="3000" dirty="0"/>
              <a:t>p.13 </a:t>
            </a:r>
            <a:r>
              <a:rPr lang="en-US" altLang="ja-JP" sz="3000" dirty="0">
                <a:highlight>
                  <a:srgbClr val="277BE8"/>
                </a:highlight>
              </a:rPr>
              <a:t> </a:t>
            </a:r>
            <a:r>
              <a:rPr lang="en-US" altLang="ja-JP" sz="3000" dirty="0">
                <a:solidFill>
                  <a:schemeClr val="bg1"/>
                </a:solidFill>
                <a:highlight>
                  <a:srgbClr val="277BE8"/>
                </a:highlight>
              </a:rPr>
              <a:t>2</a:t>
            </a:r>
            <a:r>
              <a:rPr lang="en-US" altLang="ja-JP" sz="3000" dirty="0">
                <a:highlight>
                  <a:srgbClr val="277BE8"/>
                </a:highlight>
              </a:rPr>
              <a:t> </a:t>
            </a:r>
            <a:r>
              <a:rPr lang="en-US" altLang="ja-JP" sz="3000" dirty="0"/>
              <a:t> </a:t>
            </a:r>
            <a:r>
              <a:rPr lang="ja-JP" altLang="en-US" sz="3000" dirty="0"/>
              <a:t>を参考に，自分自身の成長に必要な発達課題を具体的に書こう。</a:t>
            </a:r>
            <a:r>
              <a:rPr lang="en-US" altLang="ja-JP" sz="3000" b="0" dirty="0"/>
              <a:t>(2/4)</a:t>
            </a:r>
            <a:endParaRPr kumimoji="1" lang="ja-JP" altLang="en-US" sz="3000" b="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F66F928-B865-BFAB-8C5C-66DEB153BF03}"/>
              </a:ext>
            </a:extLst>
          </p:cNvPr>
          <p:cNvSpPr txBox="1"/>
          <p:nvPr/>
        </p:nvSpPr>
        <p:spPr>
          <a:xfrm>
            <a:off x="152400" y="631085"/>
            <a:ext cx="522900" cy="420956"/>
          </a:xfrm>
          <a:prstGeom prst="roundRect">
            <a:avLst/>
          </a:prstGeom>
          <a:solidFill>
            <a:srgbClr val="F25170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思 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78346266-1FE5-0BA6-A6D3-A29B8A33A1C3}"/>
              </a:ext>
            </a:extLst>
          </p:cNvPr>
          <p:cNvSpPr txBox="1"/>
          <p:nvPr/>
        </p:nvSpPr>
        <p:spPr>
          <a:xfrm>
            <a:off x="20024" y="1529031"/>
            <a:ext cx="52250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■地域社会とのかかわり</a:t>
            </a:r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5ABB264D-DFFD-99B4-6B0A-1906E82E70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8913420"/>
              </p:ext>
            </p:extLst>
          </p:nvPr>
        </p:nvGraphicFramePr>
        <p:xfrm>
          <a:off x="152400" y="2052251"/>
          <a:ext cx="8729265" cy="4380418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2909755">
                  <a:extLst>
                    <a:ext uri="{9D8B030D-6E8A-4147-A177-3AD203B41FA5}">
                      <a16:colId xmlns:a16="http://schemas.microsoft.com/office/drawing/2014/main" val="829345759"/>
                    </a:ext>
                  </a:extLst>
                </a:gridCol>
                <a:gridCol w="2909755">
                  <a:extLst>
                    <a:ext uri="{9D8B030D-6E8A-4147-A177-3AD203B41FA5}">
                      <a16:colId xmlns:a16="http://schemas.microsoft.com/office/drawing/2014/main" val="2080725343"/>
                    </a:ext>
                  </a:extLst>
                </a:gridCol>
                <a:gridCol w="2909755">
                  <a:extLst>
                    <a:ext uri="{9D8B030D-6E8A-4147-A177-3AD203B41FA5}">
                      <a16:colId xmlns:a16="http://schemas.microsoft.com/office/drawing/2014/main" val="4264204958"/>
                    </a:ext>
                  </a:extLst>
                </a:gridCol>
              </a:tblGrid>
              <a:tr h="539113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青年期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F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成人・壮年期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F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高齢期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F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9655181"/>
                  </a:ext>
                </a:extLst>
              </a:tr>
              <a:tr h="384130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18</a:t>
                      </a: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 </a:t>
                      </a:r>
                      <a:endParaRPr kumimoji="1" lang="en-US" altLang="ja-JP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例）</a:t>
                      </a:r>
                      <a:endParaRPr kumimoji="1" lang="en-US" altLang="ja-JP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・ボランティア活動</a:t>
                      </a:r>
                      <a:endParaRPr kumimoji="1" lang="ja-JP" altLang="en-US" sz="32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19</a:t>
                      </a: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 </a:t>
                      </a:r>
                      <a:endParaRPr kumimoji="1" lang="en-US" altLang="ja-JP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例）</a:t>
                      </a:r>
                      <a:endParaRPr kumimoji="1" lang="en-US" altLang="ja-JP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・地域活動</a:t>
                      </a:r>
                      <a:endParaRPr kumimoji="1" lang="ja-JP" altLang="en-US" sz="32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20</a:t>
                      </a: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 </a:t>
                      </a:r>
                      <a:endParaRPr kumimoji="1" lang="en-US" altLang="ja-JP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例）</a:t>
                      </a:r>
                      <a:endParaRPr kumimoji="1" lang="en-US" altLang="ja-JP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  <a:p>
                      <a:pPr marL="1778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・社会への貢献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3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1475108"/>
                  </a:ext>
                </a:extLst>
              </a:tr>
            </a:tbl>
          </a:graphicData>
        </a:graphic>
      </p:graphicFrame>
      <p:sp>
        <p:nvSpPr>
          <p:cNvPr id="4" name="大かっこ 3">
            <a:extLst>
              <a:ext uri="{FF2B5EF4-FFF2-40B4-BE49-F238E27FC236}">
                <a16:creationId xmlns:a16="http://schemas.microsoft.com/office/drawing/2014/main" id="{1AC8584B-102E-27D4-7735-6F89B2DDF498}"/>
              </a:ext>
            </a:extLst>
          </p:cNvPr>
          <p:cNvSpPr/>
          <p:nvPr/>
        </p:nvSpPr>
        <p:spPr>
          <a:xfrm>
            <a:off x="148036" y="3141145"/>
            <a:ext cx="2844546" cy="1664605"/>
          </a:xfrm>
          <a:prstGeom prst="bracketPair">
            <a:avLst>
              <a:gd name="adj" fmla="val 545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9" name="大かっこ 8">
            <a:extLst>
              <a:ext uri="{FF2B5EF4-FFF2-40B4-BE49-F238E27FC236}">
                <a16:creationId xmlns:a16="http://schemas.microsoft.com/office/drawing/2014/main" id="{723F3F8C-5F1B-1A5D-DA66-91790BEE1571}"/>
              </a:ext>
            </a:extLst>
          </p:cNvPr>
          <p:cNvSpPr/>
          <p:nvPr/>
        </p:nvSpPr>
        <p:spPr>
          <a:xfrm>
            <a:off x="3162554" y="3142258"/>
            <a:ext cx="2751358" cy="1664605"/>
          </a:xfrm>
          <a:prstGeom prst="bracketPair">
            <a:avLst>
              <a:gd name="adj" fmla="val 545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0" name="大かっこ 9">
            <a:extLst>
              <a:ext uri="{FF2B5EF4-FFF2-40B4-BE49-F238E27FC236}">
                <a16:creationId xmlns:a16="http://schemas.microsoft.com/office/drawing/2014/main" id="{2B194007-CD50-B834-97CD-FB4849327DE0}"/>
              </a:ext>
            </a:extLst>
          </p:cNvPr>
          <p:cNvSpPr/>
          <p:nvPr/>
        </p:nvSpPr>
        <p:spPr>
          <a:xfrm>
            <a:off x="6037119" y="3141144"/>
            <a:ext cx="2844546" cy="1664605"/>
          </a:xfrm>
          <a:prstGeom prst="bracketPair">
            <a:avLst>
              <a:gd name="adj" fmla="val 545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30013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07F709-8E6C-A6B4-DEF0-225596601B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4944965D-DD11-CEFE-5261-59DB71518E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12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01B7A1DC-C46C-3312-2CA6-556327EA6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7100" y="179999"/>
            <a:ext cx="3136900" cy="396000"/>
          </a:xfrm>
        </p:spPr>
        <p:txBody>
          <a:bodyPr/>
          <a:lstStyle/>
          <a:p>
            <a:r>
              <a:rPr lang="ja-JP" altLang="en-US" dirty="0"/>
              <a:t>２</a:t>
            </a:r>
            <a:r>
              <a:rPr kumimoji="1" lang="ja-JP" altLang="en-US" dirty="0"/>
              <a:t>　発達課題と生涯発達	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407FE829-65B5-AB02-6684-F22309D6097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14283" y="741344"/>
            <a:ext cx="8249832" cy="846869"/>
          </a:xfrm>
        </p:spPr>
        <p:txBody>
          <a:bodyPr/>
          <a:lstStyle/>
          <a:p>
            <a:pPr marL="533400" indent="-533400"/>
            <a:r>
              <a:rPr lang="ja-JP" altLang="en-US" sz="3000" dirty="0"/>
              <a:t>２　教科書</a:t>
            </a:r>
            <a:r>
              <a:rPr lang="en-US" altLang="ja-JP" sz="3000" dirty="0"/>
              <a:t>p.13 </a:t>
            </a:r>
            <a:r>
              <a:rPr lang="en-US" altLang="ja-JP" sz="3000" dirty="0">
                <a:highlight>
                  <a:srgbClr val="277BE8"/>
                </a:highlight>
              </a:rPr>
              <a:t> </a:t>
            </a:r>
            <a:r>
              <a:rPr lang="en-US" altLang="ja-JP" sz="3000" dirty="0">
                <a:solidFill>
                  <a:schemeClr val="bg1"/>
                </a:solidFill>
                <a:highlight>
                  <a:srgbClr val="277BE8"/>
                </a:highlight>
              </a:rPr>
              <a:t>2</a:t>
            </a:r>
            <a:r>
              <a:rPr lang="en-US" altLang="ja-JP" sz="3000" dirty="0">
                <a:highlight>
                  <a:srgbClr val="277BE8"/>
                </a:highlight>
              </a:rPr>
              <a:t> </a:t>
            </a:r>
            <a:r>
              <a:rPr lang="en-US" altLang="ja-JP" sz="3000" dirty="0"/>
              <a:t> </a:t>
            </a:r>
            <a:r>
              <a:rPr lang="ja-JP" altLang="en-US" sz="3000" dirty="0"/>
              <a:t>を参考に，自分自身の成長に必要な発達課題を具体的に書こう。</a:t>
            </a:r>
            <a:r>
              <a:rPr lang="en-US" altLang="ja-JP" sz="3000" b="0" dirty="0"/>
              <a:t>(3/4)</a:t>
            </a:r>
            <a:endParaRPr kumimoji="1" lang="ja-JP" altLang="en-US" sz="3000" b="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B2F8B514-B8E7-9A6A-8F23-F3FC12770C5C}"/>
              </a:ext>
            </a:extLst>
          </p:cNvPr>
          <p:cNvSpPr txBox="1"/>
          <p:nvPr/>
        </p:nvSpPr>
        <p:spPr>
          <a:xfrm>
            <a:off x="191383" y="743822"/>
            <a:ext cx="522900" cy="420956"/>
          </a:xfrm>
          <a:prstGeom prst="roundRect">
            <a:avLst/>
          </a:prstGeom>
          <a:solidFill>
            <a:srgbClr val="F25170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思 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17371A7-C2E5-8281-736C-EBAA3845F852}"/>
              </a:ext>
            </a:extLst>
          </p:cNvPr>
          <p:cNvSpPr txBox="1"/>
          <p:nvPr/>
        </p:nvSpPr>
        <p:spPr>
          <a:xfrm>
            <a:off x="20024" y="1529031"/>
            <a:ext cx="52250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■家族とのかかわり</a:t>
            </a:r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F08AA055-2AE6-FAEE-C524-2F2026949A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2691036"/>
              </p:ext>
            </p:extLst>
          </p:nvPr>
        </p:nvGraphicFramePr>
        <p:xfrm>
          <a:off x="152400" y="2052251"/>
          <a:ext cx="8729265" cy="4380418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2909755">
                  <a:extLst>
                    <a:ext uri="{9D8B030D-6E8A-4147-A177-3AD203B41FA5}">
                      <a16:colId xmlns:a16="http://schemas.microsoft.com/office/drawing/2014/main" val="829345759"/>
                    </a:ext>
                  </a:extLst>
                </a:gridCol>
                <a:gridCol w="2909755">
                  <a:extLst>
                    <a:ext uri="{9D8B030D-6E8A-4147-A177-3AD203B41FA5}">
                      <a16:colId xmlns:a16="http://schemas.microsoft.com/office/drawing/2014/main" val="2080725343"/>
                    </a:ext>
                  </a:extLst>
                </a:gridCol>
                <a:gridCol w="2909755">
                  <a:extLst>
                    <a:ext uri="{9D8B030D-6E8A-4147-A177-3AD203B41FA5}">
                      <a16:colId xmlns:a16="http://schemas.microsoft.com/office/drawing/2014/main" val="4264204958"/>
                    </a:ext>
                  </a:extLst>
                </a:gridCol>
              </a:tblGrid>
              <a:tr h="539113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青年期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F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成人・壮年期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F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高齢期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F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9655181"/>
                  </a:ext>
                </a:extLst>
              </a:tr>
              <a:tr h="384130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21</a:t>
                      </a: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 </a:t>
                      </a:r>
                      <a:endParaRPr kumimoji="1" lang="en-US" altLang="ja-JP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例）</a:t>
                      </a:r>
                      <a:endParaRPr kumimoji="1" lang="en-US" altLang="ja-JP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・自立準備</a:t>
                      </a:r>
                      <a:endParaRPr kumimoji="1" lang="ja-JP" altLang="en-US" sz="32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22</a:t>
                      </a: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 </a:t>
                      </a:r>
                      <a:endParaRPr kumimoji="1" lang="en-US" altLang="ja-JP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例）</a:t>
                      </a:r>
                      <a:endParaRPr kumimoji="1" lang="en-US" altLang="ja-JP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  <a:p>
                      <a:pPr marL="1778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・パートナーや子ども，ライフスタイル</a:t>
                      </a:r>
                      <a:endParaRPr kumimoji="1" lang="ja-JP" altLang="en-US" sz="32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23</a:t>
                      </a: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 </a:t>
                      </a:r>
                      <a:endParaRPr kumimoji="1" lang="en-US" altLang="ja-JP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例）</a:t>
                      </a:r>
                      <a:endParaRPr kumimoji="1" lang="en-US" altLang="ja-JP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  <a:p>
                      <a:pPr marL="1778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・子との同居や別居</a:t>
                      </a:r>
                    </a:p>
                    <a:p>
                      <a:pPr marL="1778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・介護問題</a:t>
                      </a:r>
                    </a:p>
                    <a:p>
                      <a:pPr marL="1778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3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1475108"/>
                  </a:ext>
                </a:extLst>
              </a:tr>
            </a:tbl>
          </a:graphicData>
        </a:graphic>
      </p:graphicFrame>
      <p:sp>
        <p:nvSpPr>
          <p:cNvPr id="4" name="大かっこ 3">
            <a:extLst>
              <a:ext uri="{FF2B5EF4-FFF2-40B4-BE49-F238E27FC236}">
                <a16:creationId xmlns:a16="http://schemas.microsoft.com/office/drawing/2014/main" id="{C80893F7-E8C8-6033-4CAC-6C2F6D355487}"/>
              </a:ext>
            </a:extLst>
          </p:cNvPr>
          <p:cNvSpPr/>
          <p:nvPr/>
        </p:nvSpPr>
        <p:spPr>
          <a:xfrm>
            <a:off x="148036" y="3141145"/>
            <a:ext cx="2844546" cy="1977119"/>
          </a:xfrm>
          <a:prstGeom prst="bracketPair">
            <a:avLst>
              <a:gd name="adj" fmla="val 545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9" name="大かっこ 8">
            <a:extLst>
              <a:ext uri="{FF2B5EF4-FFF2-40B4-BE49-F238E27FC236}">
                <a16:creationId xmlns:a16="http://schemas.microsoft.com/office/drawing/2014/main" id="{317C2123-1356-1D17-CFEA-E1D3BB5B9FE0}"/>
              </a:ext>
            </a:extLst>
          </p:cNvPr>
          <p:cNvSpPr/>
          <p:nvPr/>
        </p:nvSpPr>
        <p:spPr>
          <a:xfrm>
            <a:off x="3149727" y="3141144"/>
            <a:ext cx="2740434" cy="1977120"/>
          </a:xfrm>
          <a:prstGeom prst="bracketPair">
            <a:avLst>
              <a:gd name="adj" fmla="val 545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0" name="大かっこ 9">
            <a:extLst>
              <a:ext uri="{FF2B5EF4-FFF2-40B4-BE49-F238E27FC236}">
                <a16:creationId xmlns:a16="http://schemas.microsoft.com/office/drawing/2014/main" id="{D659465F-72D6-59E0-BDF9-797CA4113CF6}"/>
              </a:ext>
            </a:extLst>
          </p:cNvPr>
          <p:cNvSpPr/>
          <p:nvPr/>
        </p:nvSpPr>
        <p:spPr>
          <a:xfrm>
            <a:off x="6037119" y="3141145"/>
            <a:ext cx="2844546" cy="1977120"/>
          </a:xfrm>
          <a:prstGeom prst="bracketPair">
            <a:avLst>
              <a:gd name="adj" fmla="val 545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43563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6AFF04-CFDE-4170-8C22-FD0EB1F060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65A63C7A-5418-940C-DAC4-A658F3511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13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32CCFFA8-0209-470F-4F3E-58D6054185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7100" y="179999"/>
            <a:ext cx="3136900" cy="396000"/>
          </a:xfrm>
        </p:spPr>
        <p:txBody>
          <a:bodyPr/>
          <a:lstStyle/>
          <a:p>
            <a:r>
              <a:rPr lang="ja-JP" altLang="en-US" dirty="0"/>
              <a:t>２</a:t>
            </a:r>
            <a:r>
              <a:rPr kumimoji="1" lang="ja-JP" altLang="en-US" dirty="0"/>
              <a:t>　発達課題と生涯発達	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63CE4E63-C850-80EB-39F1-799839419CB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3168" y="741344"/>
            <a:ext cx="8270947" cy="846869"/>
          </a:xfrm>
        </p:spPr>
        <p:txBody>
          <a:bodyPr/>
          <a:lstStyle/>
          <a:p>
            <a:pPr marL="533400" indent="-533400"/>
            <a:r>
              <a:rPr lang="ja-JP" altLang="en-US" sz="3000" dirty="0"/>
              <a:t>２　教科書</a:t>
            </a:r>
            <a:r>
              <a:rPr lang="en-US" altLang="ja-JP" sz="3000" dirty="0"/>
              <a:t>p.13 </a:t>
            </a:r>
            <a:r>
              <a:rPr lang="en-US" altLang="ja-JP" sz="3000" dirty="0">
                <a:highlight>
                  <a:srgbClr val="277BE8"/>
                </a:highlight>
              </a:rPr>
              <a:t> </a:t>
            </a:r>
            <a:r>
              <a:rPr lang="en-US" altLang="ja-JP" sz="3000" dirty="0">
                <a:solidFill>
                  <a:schemeClr val="bg1"/>
                </a:solidFill>
                <a:highlight>
                  <a:srgbClr val="277BE8"/>
                </a:highlight>
              </a:rPr>
              <a:t>2</a:t>
            </a:r>
            <a:r>
              <a:rPr lang="en-US" altLang="ja-JP" sz="3000" dirty="0">
                <a:highlight>
                  <a:srgbClr val="277BE8"/>
                </a:highlight>
              </a:rPr>
              <a:t> </a:t>
            </a:r>
            <a:r>
              <a:rPr lang="en-US" altLang="ja-JP" sz="3000" dirty="0"/>
              <a:t> </a:t>
            </a:r>
            <a:r>
              <a:rPr lang="ja-JP" altLang="en-US" sz="3000" dirty="0"/>
              <a:t>を参考に，自分自身の成長に必要な発達課題を具体的に書こう。</a:t>
            </a:r>
            <a:r>
              <a:rPr lang="en-US" altLang="ja-JP" sz="3000" b="0" dirty="0"/>
              <a:t>(4/4)</a:t>
            </a:r>
            <a:endParaRPr kumimoji="1" lang="ja-JP" altLang="en-US" sz="3000" b="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940800D1-DD08-3781-87B1-FE77D01D7777}"/>
              </a:ext>
            </a:extLst>
          </p:cNvPr>
          <p:cNvSpPr txBox="1"/>
          <p:nvPr/>
        </p:nvSpPr>
        <p:spPr>
          <a:xfrm>
            <a:off x="170268" y="741344"/>
            <a:ext cx="522900" cy="420956"/>
          </a:xfrm>
          <a:prstGeom prst="roundRect">
            <a:avLst/>
          </a:prstGeom>
          <a:solidFill>
            <a:srgbClr val="F25170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思 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BE28ECB-2784-8C33-4138-02C779BB8489}"/>
              </a:ext>
            </a:extLst>
          </p:cNvPr>
          <p:cNvSpPr txBox="1"/>
          <p:nvPr/>
        </p:nvSpPr>
        <p:spPr>
          <a:xfrm>
            <a:off x="20024" y="1529031"/>
            <a:ext cx="4780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■学びの主体</a:t>
            </a:r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392D3A1B-A44A-2BCA-3C3E-7D836CBFFA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1041083"/>
              </p:ext>
            </p:extLst>
          </p:nvPr>
        </p:nvGraphicFramePr>
        <p:xfrm>
          <a:off x="152400" y="2052251"/>
          <a:ext cx="8729265" cy="4380418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2909755">
                  <a:extLst>
                    <a:ext uri="{9D8B030D-6E8A-4147-A177-3AD203B41FA5}">
                      <a16:colId xmlns:a16="http://schemas.microsoft.com/office/drawing/2014/main" val="829345759"/>
                    </a:ext>
                  </a:extLst>
                </a:gridCol>
                <a:gridCol w="2909755">
                  <a:extLst>
                    <a:ext uri="{9D8B030D-6E8A-4147-A177-3AD203B41FA5}">
                      <a16:colId xmlns:a16="http://schemas.microsoft.com/office/drawing/2014/main" val="2080725343"/>
                    </a:ext>
                  </a:extLst>
                </a:gridCol>
                <a:gridCol w="2909755">
                  <a:extLst>
                    <a:ext uri="{9D8B030D-6E8A-4147-A177-3AD203B41FA5}">
                      <a16:colId xmlns:a16="http://schemas.microsoft.com/office/drawing/2014/main" val="4264204958"/>
                    </a:ext>
                  </a:extLst>
                </a:gridCol>
              </a:tblGrid>
              <a:tr h="539113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青年期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F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成人・壮年期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F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高齢期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F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9655181"/>
                  </a:ext>
                </a:extLst>
              </a:tr>
              <a:tr h="384130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24</a:t>
                      </a: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 </a:t>
                      </a:r>
                      <a:endParaRPr kumimoji="1" lang="en-US" altLang="ja-JP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例）</a:t>
                      </a:r>
                      <a:endParaRPr kumimoji="1" lang="en-US" altLang="ja-JP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  <a:p>
                      <a:pPr marL="1778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・学業と部活動の両立</a:t>
                      </a:r>
                    </a:p>
                    <a:p>
                      <a:pPr marL="1778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・資格，免許の取得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32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25</a:t>
                      </a: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 </a:t>
                      </a:r>
                      <a:endParaRPr kumimoji="1" lang="en-US" altLang="ja-JP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例）</a:t>
                      </a:r>
                      <a:endParaRPr kumimoji="1" lang="en-US" altLang="ja-JP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・スキルアップ</a:t>
                      </a:r>
                      <a:endParaRPr kumimoji="1" lang="ja-JP" altLang="en-US" sz="32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26</a:t>
                      </a: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 </a:t>
                      </a:r>
                      <a:endParaRPr kumimoji="1" lang="en-US" altLang="ja-JP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例）</a:t>
                      </a:r>
                      <a:endParaRPr kumimoji="1" lang="en-US" altLang="ja-JP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  <a:p>
                      <a:pPr marL="1778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・生涯学習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3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1475108"/>
                  </a:ext>
                </a:extLst>
              </a:tr>
            </a:tbl>
          </a:graphicData>
        </a:graphic>
      </p:graphicFrame>
      <p:pic>
        <p:nvPicPr>
          <p:cNvPr id="4" name="図 3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954DBB5A-A50B-9411-9842-85DAF9796A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sp>
        <p:nvSpPr>
          <p:cNvPr id="9" name="大かっこ 8">
            <a:extLst>
              <a:ext uri="{FF2B5EF4-FFF2-40B4-BE49-F238E27FC236}">
                <a16:creationId xmlns:a16="http://schemas.microsoft.com/office/drawing/2014/main" id="{13FF3D60-BE80-C9A6-0CE5-3CAC58588AD7}"/>
              </a:ext>
            </a:extLst>
          </p:cNvPr>
          <p:cNvSpPr/>
          <p:nvPr/>
        </p:nvSpPr>
        <p:spPr>
          <a:xfrm>
            <a:off x="148036" y="3141145"/>
            <a:ext cx="2844546" cy="2511746"/>
          </a:xfrm>
          <a:prstGeom prst="bracketPair">
            <a:avLst>
              <a:gd name="adj" fmla="val 545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0" name="大かっこ 9">
            <a:extLst>
              <a:ext uri="{FF2B5EF4-FFF2-40B4-BE49-F238E27FC236}">
                <a16:creationId xmlns:a16="http://schemas.microsoft.com/office/drawing/2014/main" id="{9FAAF119-6B50-D99D-E604-F117B53E634F}"/>
              </a:ext>
            </a:extLst>
          </p:cNvPr>
          <p:cNvSpPr/>
          <p:nvPr/>
        </p:nvSpPr>
        <p:spPr>
          <a:xfrm>
            <a:off x="3135086" y="3141145"/>
            <a:ext cx="2759528" cy="2511746"/>
          </a:xfrm>
          <a:prstGeom prst="bracketPair">
            <a:avLst>
              <a:gd name="adj" fmla="val 545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1" name="大かっこ 10">
            <a:extLst>
              <a:ext uri="{FF2B5EF4-FFF2-40B4-BE49-F238E27FC236}">
                <a16:creationId xmlns:a16="http://schemas.microsoft.com/office/drawing/2014/main" id="{C5FB3DA8-9F4E-A003-152D-DC6F55D448A7}"/>
              </a:ext>
            </a:extLst>
          </p:cNvPr>
          <p:cNvSpPr/>
          <p:nvPr/>
        </p:nvSpPr>
        <p:spPr>
          <a:xfrm>
            <a:off x="6037119" y="3141145"/>
            <a:ext cx="2844546" cy="2511746"/>
          </a:xfrm>
          <a:prstGeom prst="bracketPair">
            <a:avLst>
              <a:gd name="adj" fmla="val 545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65049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F996B0-7E9C-CB5E-84EF-4662A369F8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4A927AB5-F28F-201F-71A8-C64C275A7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14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2D79F765-9B21-E53F-204E-F51102BEA4E2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ja-JP" altLang="en-US" dirty="0">
                <a:solidFill>
                  <a:schemeClr val="tx1"/>
                </a:solidFill>
              </a:rPr>
              <a:t>１　これからの人生について考えてみよう	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2198884D-F4FB-44F0-5090-C5E45703B3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52" y="1263978"/>
            <a:ext cx="9081496" cy="3523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6929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5197BA-E3DE-B2F2-328F-8FF99694E6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324A68AB-AF80-D134-53CB-A44493664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15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21763AD2-58D6-E20C-B0C2-653B4739A3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0260" y="179999"/>
            <a:ext cx="4953740" cy="396000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ja-JP" altLang="en-US" dirty="0">
                <a:solidFill>
                  <a:schemeClr val="tx1"/>
                </a:solidFill>
              </a:rPr>
              <a:t>１　これからの人生について考えてみよう	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2" name="図 1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87FCABC4-55C1-38E6-A33C-5425F33AD76F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5D72C4E4-125C-11ED-9427-A4AB246C6A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344" y="1312415"/>
            <a:ext cx="9023312" cy="3475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2885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B26BF4-5C33-EC9C-ECC9-62487F9E2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4B4732FA-FA1A-09E6-B367-E3F13B8BA4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670" y="553255"/>
            <a:ext cx="8172659" cy="5751490"/>
          </a:xfrm>
          <a:prstGeom prst="rect">
            <a:avLst/>
          </a:prstGeom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4E4F793D-3DF7-45C7-F943-8F93EC8A3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16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930198F6-E389-4109-8D51-6B55782584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8300" y="179999"/>
            <a:ext cx="4965700" cy="396000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kumimoji="1" lang="ja-JP" altLang="en-US" dirty="0">
                <a:solidFill>
                  <a:schemeClr val="tx1"/>
                </a:solidFill>
              </a:rPr>
              <a:t>１　これからの人生について考えてみよう</a:t>
            </a:r>
          </a:p>
        </p:txBody>
      </p:sp>
    </p:spTree>
    <p:extLst>
      <p:ext uri="{BB962C8B-B14F-4D97-AF65-F5344CB8AC3E}">
        <p14:creationId xmlns:p14="http://schemas.microsoft.com/office/powerpoint/2010/main" val="5916377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ABEBBB-ED79-622A-D54D-EBFF1F2A80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00030BB4-AECA-EC17-8302-05ACB4A585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700" y="575999"/>
            <a:ext cx="8162599" cy="5719109"/>
          </a:xfrm>
          <a:prstGeom prst="rect">
            <a:avLst/>
          </a:prstGeom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0F527EB-97AA-A499-CA6A-42F7F3E79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17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5303AF0D-8049-3802-43A0-EEEDE0642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8300" y="179999"/>
            <a:ext cx="4965700" cy="396000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kumimoji="1" lang="ja-JP" altLang="en-US" dirty="0">
                <a:solidFill>
                  <a:schemeClr val="tx1"/>
                </a:solidFill>
              </a:rPr>
              <a:t>１　これからの人生について考えてみよう</a:t>
            </a:r>
          </a:p>
        </p:txBody>
      </p:sp>
      <p:pic>
        <p:nvPicPr>
          <p:cNvPr id="4" name="図 3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606FAA4F-3709-2366-041A-929168C5CD7F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452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4E8D0A-6D08-8026-17EC-B557AC10C1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31EC8378-8F26-6EDB-6EAC-4BC9D7BB6F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18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23BED196-C919-678E-D3A3-3A9570A0BDB4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ja-JP" altLang="en-US" dirty="0">
                <a:solidFill>
                  <a:schemeClr val="tx1"/>
                </a:solidFill>
              </a:rPr>
              <a:t>２　発達課題と生涯発達	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8DDCF434-5054-D7A6-E294-30BC850EBF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24" y="1335530"/>
            <a:ext cx="9043464" cy="4227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0710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A030B8-A427-95FF-79D3-7CDDF5B36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66E131CE-FE16-9B05-4853-E1907670C1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19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BB22BD50-EB09-0C3A-D87E-9BECF6097A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1700" y="179999"/>
            <a:ext cx="3162300" cy="396000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ja-JP" altLang="en-US" dirty="0">
                <a:solidFill>
                  <a:schemeClr val="tx1"/>
                </a:solidFill>
              </a:rPr>
              <a:t>２　発達課題と生涯発達</a:t>
            </a:r>
            <a:r>
              <a:rPr lang="ja-JP" altLang="en-US" dirty="0"/>
              <a:t>	</a:t>
            </a:r>
            <a:endParaRPr kumimoji="1" lang="ja-JP" altLang="en-US" dirty="0"/>
          </a:p>
        </p:txBody>
      </p:sp>
      <p:pic>
        <p:nvPicPr>
          <p:cNvPr id="2" name="図 1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8AB9DC71-C08C-F85A-B415-D5A35C302191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0CAC494A-6877-2593-A7E0-2B58D83456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362574"/>
            <a:ext cx="9144000" cy="4132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2787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図 24">
            <a:extLst>
              <a:ext uri="{FF2B5EF4-FFF2-40B4-BE49-F238E27FC236}">
                <a16:creationId xmlns:a16="http://schemas.microsoft.com/office/drawing/2014/main" id="{024839DC-4914-1176-7D02-1E786F6ED3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6778" y="1160718"/>
            <a:ext cx="4140375" cy="5061952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BF921A38-81F8-465D-1E8B-B33933967F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903" y="1160718"/>
            <a:ext cx="4091075" cy="5061952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1CD498B4-7B07-BF09-DF77-392516151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2</a:t>
            </a:fld>
            <a:endParaRPr kumimoji="1" lang="ja-JP" altLang="en-US"/>
          </a:p>
        </p:txBody>
      </p:sp>
      <p:sp>
        <p:nvSpPr>
          <p:cNvPr id="5" name="タイトル 4">
            <a:extLst>
              <a:ext uri="{FF2B5EF4-FFF2-40B4-BE49-F238E27FC236}">
                <a16:creationId xmlns:a16="http://schemas.microsoft.com/office/drawing/2014/main" id="{A5C4C149-080D-349F-BDC3-4B687D46C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問題インデックス</a:t>
            </a:r>
          </a:p>
        </p:txBody>
      </p:sp>
      <p:sp>
        <p:nvSpPr>
          <p:cNvPr id="7" name="コンテンツ プレースホルダー 8">
            <a:extLst>
              <a:ext uri="{FF2B5EF4-FFF2-40B4-BE49-F238E27FC236}">
                <a16:creationId xmlns:a16="http://schemas.microsoft.com/office/drawing/2014/main" id="{E91598BD-4FD8-2DE3-9B1F-D21B4049C4F1}"/>
              </a:ext>
            </a:extLst>
          </p:cNvPr>
          <p:cNvSpPr txBox="1">
            <a:spLocks/>
          </p:cNvSpPr>
          <p:nvPr/>
        </p:nvSpPr>
        <p:spPr>
          <a:xfrm>
            <a:off x="1200781" y="2616201"/>
            <a:ext cx="2880000" cy="1094562"/>
          </a:xfrm>
          <a:prstGeom prst="roundRect">
            <a:avLst>
              <a:gd name="adj" fmla="val 7976"/>
            </a:avLst>
          </a:prstGeom>
          <a:ln w="25400">
            <a:solidFill>
              <a:srgbClr val="00B0F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2800" b="1" dirty="0"/>
          </a:p>
        </p:txBody>
      </p:sp>
      <p:sp>
        <p:nvSpPr>
          <p:cNvPr id="8" name="コンテンツ プレースホルダー 8">
            <a:extLst>
              <a:ext uri="{FF2B5EF4-FFF2-40B4-BE49-F238E27FC236}">
                <a16:creationId xmlns:a16="http://schemas.microsoft.com/office/drawing/2014/main" id="{9A9D2E53-BF3E-E82E-DEC7-918BCC126958}"/>
              </a:ext>
            </a:extLst>
          </p:cNvPr>
          <p:cNvSpPr txBox="1">
            <a:spLocks/>
          </p:cNvSpPr>
          <p:nvPr/>
        </p:nvSpPr>
        <p:spPr>
          <a:xfrm>
            <a:off x="1200781" y="3828529"/>
            <a:ext cx="2880000" cy="2076822"/>
          </a:xfrm>
          <a:prstGeom prst="roundRect">
            <a:avLst>
              <a:gd name="adj" fmla="val 3066"/>
            </a:avLst>
          </a:prstGeom>
          <a:ln w="25400">
            <a:solidFill>
              <a:srgbClr val="00B0F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2800" b="1" dirty="0"/>
          </a:p>
        </p:txBody>
      </p:sp>
      <p:sp>
        <p:nvSpPr>
          <p:cNvPr id="9" name="コンテンツ プレースホルダー 8">
            <a:extLst>
              <a:ext uri="{FF2B5EF4-FFF2-40B4-BE49-F238E27FC236}">
                <a16:creationId xmlns:a16="http://schemas.microsoft.com/office/drawing/2014/main" id="{8A1F8EBE-31BE-BD20-F119-2273EEA941CF}"/>
              </a:ext>
            </a:extLst>
          </p:cNvPr>
          <p:cNvSpPr txBox="1">
            <a:spLocks/>
          </p:cNvSpPr>
          <p:nvPr/>
        </p:nvSpPr>
        <p:spPr>
          <a:xfrm>
            <a:off x="1200780" y="1761046"/>
            <a:ext cx="2880000" cy="612000"/>
          </a:xfrm>
          <a:prstGeom prst="roundRect">
            <a:avLst>
              <a:gd name="adj" fmla="val 11039"/>
            </a:avLst>
          </a:prstGeom>
          <a:ln w="25400">
            <a:solidFill>
              <a:srgbClr val="00B0F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2800" b="1" dirty="0"/>
          </a:p>
        </p:txBody>
      </p:sp>
      <p:pic>
        <p:nvPicPr>
          <p:cNvPr id="3" name="図 2" descr="link.png">
            <a:hlinkClick r:id="rId5" action="ppaction://hlinksldjump"/>
            <a:extLst>
              <a:ext uri="{FF2B5EF4-FFF2-40B4-BE49-F238E27FC236}">
                <a16:creationId xmlns:a16="http://schemas.microsoft.com/office/drawing/2014/main" id="{F7AEDDBB-E2DD-DB3B-F0F3-B14F23AAED8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918" y="2670405"/>
            <a:ext cx="524213" cy="149340"/>
          </a:xfrm>
          <a:prstGeom prst="rect">
            <a:avLst/>
          </a:prstGeom>
        </p:spPr>
      </p:pic>
      <p:pic>
        <p:nvPicPr>
          <p:cNvPr id="4" name="図 3" descr="link.png">
            <a:hlinkClick r:id="rId7" action="ppaction://hlinksldjump"/>
            <a:extLst>
              <a:ext uri="{FF2B5EF4-FFF2-40B4-BE49-F238E27FC236}">
                <a16:creationId xmlns:a16="http://schemas.microsoft.com/office/drawing/2014/main" id="{7DB38991-5E7A-6975-812D-EF795BD2049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7" y="3923152"/>
            <a:ext cx="524213" cy="149340"/>
          </a:xfrm>
          <a:prstGeom prst="rect">
            <a:avLst/>
          </a:prstGeom>
        </p:spPr>
      </p:pic>
      <p:pic>
        <p:nvPicPr>
          <p:cNvPr id="11" name="図 10" descr="link.png">
            <a:hlinkClick r:id="rId8" action="ppaction://hlinksldjump"/>
            <a:extLst>
              <a:ext uri="{FF2B5EF4-FFF2-40B4-BE49-F238E27FC236}">
                <a16:creationId xmlns:a16="http://schemas.microsoft.com/office/drawing/2014/main" id="{A151C0A6-8217-261D-6BB8-88EA963F632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7800" y="1798600"/>
            <a:ext cx="524213" cy="149340"/>
          </a:xfrm>
          <a:prstGeom prst="rect">
            <a:avLst/>
          </a:prstGeom>
        </p:spPr>
      </p:pic>
      <p:sp>
        <p:nvSpPr>
          <p:cNvPr id="14" name="コンテンツ プレースホルダー 8">
            <a:extLst>
              <a:ext uri="{FF2B5EF4-FFF2-40B4-BE49-F238E27FC236}">
                <a16:creationId xmlns:a16="http://schemas.microsoft.com/office/drawing/2014/main" id="{447E1575-9885-7332-7C50-4FD3BA0AB2D8}"/>
              </a:ext>
            </a:extLst>
          </p:cNvPr>
          <p:cNvSpPr txBox="1">
            <a:spLocks/>
          </p:cNvSpPr>
          <p:nvPr/>
        </p:nvSpPr>
        <p:spPr>
          <a:xfrm>
            <a:off x="5063219" y="1619921"/>
            <a:ext cx="2880000" cy="1332000"/>
          </a:xfrm>
          <a:prstGeom prst="roundRect">
            <a:avLst>
              <a:gd name="adj" fmla="val 4090"/>
            </a:avLst>
          </a:prstGeom>
          <a:ln w="25400">
            <a:solidFill>
              <a:srgbClr val="00B0F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2800" b="1" dirty="0"/>
          </a:p>
        </p:txBody>
      </p:sp>
      <p:sp>
        <p:nvSpPr>
          <p:cNvPr id="15" name="コンテンツ プレースホルダー 8">
            <a:extLst>
              <a:ext uri="{FF2B5EF4-FFF2-40B4-BE49-F238E27FC236}">
                <a16:creationId xmlns:a16="http://schemas.microsoft.com/office/drawing/2014/main" id="{07934D84-9C11-8D13-510F-05A85B0BCDCA}"/>
              </a:ext>
            </a:extLst>
          </p:cNvPr>
          <p:cNvSpPr txBox="1">
            <a:spLocks/>
          </p:cNvSpPr>
          <p:nvPr/>
        </p:nvSpPr>
        <p:spPr>
          <a:xfrm>
            <a:off x="5063219" y="2988972"/>
            <a:ext cx="2880000" cy="1664321"/>
          </a:xfrm>
          <a:prstGeom prst="roundRect">
            <a:avLst>
              <a:gd name="adj" fmla="val 4090"/>
            </a:avLst>
          </a:prstGeom>
          <a:ln w="25400">
            <a:solidFill>
              <a:srgbClr val="00B0F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2800" b="1" dirty="0"/>
          </a:p>
        </p:txBody>
      </p:sp>
      <p:pic>
        <p:nvPicPr>
          <p:cNvPr id="16" name="図 15" descr="link.png">
            <a:hlinkClick r:id="rId9" action="ppaction://hlinksldjump"/>
            <a:extLst>
              <a:ext uri="{FF2B5EF4-FFF2-40B4-BE49-F238E27FC236}">
                <a16:creationId xmlns:a16="http://schemas.microsoft.com/office/drawing/2014/main" id="{966412DA-162A-E601-5D1E-1810C7BDFEB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6553" y="1723930"/>
            <a:ext cx="524213" cy="149340"/>
          </a:xfrm>
          <a:prstGeom prst="rect">
            <a:avLst/>
          </a:prstGeom>
        </p:spPr>
      </p:pic>
      <p:pic>
        <p:nvPicPr>
          <p:cNvPr id="17" name="図 16" descr="link.png">
            <a:hlinkClick r:id="rId10" action="ppaction://hlinksldjump"/>
            <a:extLst>
              <a:ext uri="{FF2B5EF4-FFF2-40B4-BE49-F238E27FC236}">
                <a16:creationId xmlns:a16="http://schemas.microsoft.com/office/drawing/2014/main" id="{340B49EC-2ADE-3E94-D6A3-8081A418D92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6552" y="3035881"/>
            <a:ext cx="524213" cy="149340"/>
          </a:xfrm>
          <a:prstGeom prst="rect">
            <a:avLst/>
          </a:prstGeom>
        </p:spPr>
      </p:pic>
      <p:pic>
        <p:nvPicPr>
          <p:cNvPr id="6" name="図 5" descr="link.png">
            <a:hlinkClick r:id="rId11" action="ppaction://hlinksldjump"/>
            <a:extLst>
              <a:ext uri="{FF2B5EF4-FFF2-40B4-BE49-F238E27FC236}">
                <a16:creationId xmlns:a16="http://schemas.microsoft.com/office/drawing/2014/main" id="{37133141-1EF9-4FBD-F0A2-8DE3F876FFF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alphaModFix amt="91000"/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6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918" y="2902007"/>
            <a:ext cx="524213" cy="149340"/>
          </a:xfrm>
          <a:prstGeom prst="rect">
            <a:avLst/>
          </a:prstGeom>
          <a:noFill/>
        </p:spPr>
      </p:pic>
      <p:pic>
        <p:nvPicPr>
          <p:cNvPr id="10" name="図 9" descr="link.png">
            <a:hlinkClick r:id="rId14" action="ppaction://hlinksldjump"/>
            <a:extLst>
              <a:ext uri="{FF2B5EF4-FFF2-40B4-BE49-F238E27FC236}">
                <a16:creationId xmlns:a16="http://schemas.microsoft.com/office/drawing/2014/main" id="{3AB5579A-1277-9B6B-3778-488D683FF776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alphaModFix amt="91000"/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6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6" y="4158805"/>
            <a:ext cx="524213" cy="149340"/>
          </a:xfrm>
          <a:prstGeom prst="rect">
            <a:avLst/>
          </a:prstGeom>
          <a:noFill/>
        </p:spPr>
      </p:pic>
      <p:pic>
        <p:nvPicPr>
          <p:cNvPr id="12" name="図 11" descr="link.png">
            <a:hlinkClick r:id="rId15" action="ppaction://hlinksldjump"/>
            <a:extLst>
              <a:ext uri="{FF2B5EF4-FFF2-40B4-BE49-F238E27FC236}">
                <a16:creationId xmlns:a16="http://schemas.microsoft.com/office/drawing/2014/main" id="{585FE510-3737-98DD-DB4C-68FBCE83850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alphaModFix amt="91000"/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6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759" y="1920846"/>
            <a:ext cx="524213" cy="149340"/>
          </a:xfrm>
          <a:prstGeom prst="rect">
            <a:avLst/>
          </a:prstGeom>
          <a:noFill/>
        </p:spPr>
      </p:pic>
      <p:pic>
        <p:nvPicPr>
          <p:cNvPr id="13" name="図 12" descr="link.png">
            <a:hlinkClick r:id="rId16" action="ppaction://hlinksldjump"/>
            <a:extLst>
              <a:ext uri="{FF2B5EF4-FFF2-40B4-BE49-F238E27FC236}">
                <a16:creationId xmlns:a16="http://schemas.microsoft.com/office/drawing/2014/main" id="{F262A4DC-1D44-4E48-5B38-03422BF7C3B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alphaModFix amt="91000"/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6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4270" y="3245619"/>
            <a:ext cx="524213" cy="149340"/>
          </a:xfrm>
          <a:prstGeom prst="rect">
            <a:avLst/>
          </a:prstGeom>
          <a:noFill/>
        </p:spPr>
      </p:pic>
      <p:grpSp>
        <p:nvGrpSpPr>
          <p:cNvPr id="22" name="グループ化 21">
            <a:extLst>
              <a:ext uri="{FF2B5EF4-FFF2-40B4-BE49-F238E27FC236}">
                <a16:creationId xmlns:a16="http://schemas.microsoft.com/office/drawing/2014/main" id="{38D3D5DC-9FA6-85EF-E961-DE3F1FD298FF}"/>
              </a:ext>
            </a:extLst>
          </p:cNvPr>
          <p:cNvGrpSpPr/>
          <p:nvPr/>
        </p:nvGrpSpPr>
        <p:grpSpPr>
          <a:xfrm>
            <a:off x="5396131" y="0"/>
            <a:ext cx="3747869" cy="553998"/>
            <a:chOff x="4596031" y="0"/>
            <a:chExt cx="3747869" cy="553998"/>
          </a:xfrm>
        </p:grpSpPr>
        <p:pic>
          <p:nvPicPr>
            <p:cNvPr id="19" name="図 18" descr="link.png">
              <a:extLst>
                <a:ext uri="{FF2B5EF4-FFF2-40B4-BE49-F238E27FC236}">
                  <a16:creationId xmlns:a16="http://schemas.microsoft.com/office/drawing/2014/main" id="{4F2DAD50-1B7E-62E6-6550-2CF2B87007C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6031" y="102776"/>
              <a:ext cx="524213" cy="149340"/>
            </a:xfrm>
            <a:prstGeom prst="rect">
              <a:avLst/>
            </a:prstGeom>
          </p:spPr>
        </p:pic>
        <p:pic>
          <p:nvPicPr>
            <p:cNvPr id="21" name="図 20" descr="link.png">
              <a:extLst>
                <a:ext uri="{FF2B5EF4-FFF2-40B4-BE49-F238E27FC236}">
                  <a16:creationId xmlns:a16="http://schemas.microsoft.com/office/drawing/2014/main" id="{34F9EA86-14E3-59F1-D256-82193C82100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alphaModFix amt="91000"/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colorTemperature colorTemp="64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5037" y="311385"/>
              <a:ext cx="524213" cy="149340"/>
            </a:xfrm>
            <a:prstGeom prst="rect">
              <a:avLst/>
            </a:prstGeom>
            <a:noFill/>
          </p:spPr>
        </p:pic>
        <p:sp>
          <p:nvSpPr>
            <p:cNvPr id="24" name="テキスト ボックス 23">
              <a:extLst>
                <a:ext uri="{FF2B5EF4-FFF2-40B4-BE49-F238E27FC236}">
                  <a16:creationId xmlns:a16="http://schemas.microsoft.com/office/drawing/2014/main" id="{05C0FAAC-B004-2C2F-9E6C-0C9ABA809CCE}"/>
                </a:ext>
              </a:extLst>
            </p:cNvPr>
            <p:cNvSpPr txBox="1"/>
            <p:nvPr/>
          </p:nvSpPr>
          <p:spPr>
            <a:xfrm>
              <a:off x="5120244" y="0"/>
              <a:ext cx="322365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500" dirty="0"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･･･学習ノート対応スライドにリンク</a:t>
              </a:r>
            </a:p>
            <a:p>
              <a:r>
                <a:rPr kumimoji="1" lang="ja-JP" altLang="en-US" sz="1500" dirty="0"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･･･学習ノート</a:t>
              </a:r>
              <a:r>
                <a:rPr kumimoji="1" lang="en-US" altLang="ja-JP" sz="1500" dirty="0"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PDF</a:t>
              </a:r>
              <a:r>
                <a:rPr kumimoji="1" lang="ja-JP" altLang="en-US" sz="1500" dirty="0"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画像にリンク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559939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5CF202-60CF-4DD3-9551-AFD06F3F19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D52CD50C-8AA4-FDCE-51CD-0C9C680656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20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965B2E17-1FDF-1734-D2D4-75FAB0A65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7100" y="179999"/>
            <a:ext cx="3136900" cy="396000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ja-JP" altLang="en-US" dirty="0">
                <a:solidFill>
                  <a:schemeClr val="tx1"/>
                </a:solidFill>
              </a:rPr>
              <a:t>２</a:t>
            </a:r>
            <a:r>
              <a:rPr kumimoji="1" lang="ja-JP" altLang="en-US" dirty="0">
                <a:solidFill>
                  <a:schemeClr val="tx1"/>
                </a:solidFill>
              </a:rPr>
              <a:t>　発達課題と生涯発達	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342BF355-FBA5-B213-4FD7-9882FE5CA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51" y="795999"/>
            <a:ext cx="9054297" cy="5266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8919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DB87CE-D5FD-0A67-AA64-FEB04044B3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2704D441-9509-032F-066D-1D24303D4F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0" y="814018"/>
            <a:ext cx="9108000" cy="5229963"/>
          </a:xfrm>
          <a:prstGeom prst="rect">
            <a:avLst/>
          </a:prstGeom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F46B2FF8-02F8-BD0F-57E0-EBB444C48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21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A9EBC5C8-ADD4-BF96-330A-2576C633A1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7100" y="179999"/>
            <a:ext cx="3136900" cy="396000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ja-JP" altLang="en-US" dirty="0">
                <a:solidFill>
                  <a:schemeClr val="tx1"/>
                </a:solidFill>
              </a:rPr>
              <a:t>２</a:t>
            </a:r>
            <a:r>
              <a:rPr kumimoji="1" lang="ja-JP" altLang="en-US" dirty="0">
                <a:solidFill>
                  <a:schemeClr val="tx1"/>
                </a:solidFill>
              </a:rPr>
              <a:t>　発達課題と生涯発達	</a:t>
            </a:r>
          </a:p>
        </p:txBody>
      </p:sp>
      <p:pic>
        <p:nvPicPr>
          <p:cNvPr id="4" name="図 3" descr="back.png">
            <a:hlinkClick r:id="rId4" action="ppaction://hlinksldjump"/>
            <a:extLst>
              <a:ext uri="{FF2B5EF4-FFF2-40B4-BE49-F238E27FC236}">
                <a16:creationId xmlns:a16="http://schemas.microsoft.com/office/drawing/2014/main" id="{BDC67019-2FB8-CD47-60FB-59D11FB0114B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1328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A86BC441-43FE-061E-698C-6E5C9C145E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764D9A2-162B-CB0E-5E80-6A4152999D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128" y="534883"/>
            <a:ext cx="8837744" cy="1693360"/>
          </a:xfrm>
        </p:spPr>
        <p:txBody>
          <a:bodyPr/>
          <a:lstStyle/>
          <a:p>
            <a:pPr algn="l"/>
            <a:r>
              <a:rPr kumimoji="1" lang="ja-JP" altLang="en-US" dirty="0"/>
              <a:t>人生の節目はいつくる（きた）だろうか。その時どんなことを考える（考えた）</a:t>
            </a:r>
            <a:br>
              <a:rPr kumimoji="1" lang="en-US" altLang="ja-JP" dirty="0"/>
            </a:br>
            <a:r>
              <a:rPr kumimoji="1" lang="ja-JP" altLang="en-US" dirty="0"/>
              <a:t>だろうか。</a:t>
            </a:r>
            <a:endParaRPr kumimoji="1" lang="ja-JP" altLang="en-US" b="0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4094437-C5FF-FE9B-EC46-E021360416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22</a:t>
            </a:fld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0B15521-0188-46B9-D0C9-C5E5DBD0B40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0363" y="2360428"/>
            <a:ext cx="8464550" cy="3542831"/>
          </a:xfrm>
        </p:spPr>
        <p:txBody>
          <a:bodyPr anchor="t"/>
          <a:lstStyle/>
          <a:p>
            <a:pPr marL="0" indent="0">
              <a:buNone/>
            </a:pPr>
            <a:r>
              <a:rPr lang="ja-JP" altLang="en-US" sz="4400" b="1" dirty="0">
                <a:solidFill>
                  <a:srgbClr val="005AFF"/>
                </a:solidFill>
              </a:rPr>
              <a:t>例）</a:t>
            </a:r>
            <a:endParaRPr lang="en-US" altLang="ja-JP" sz="4400" b="1" dirty="0">
              <a:solidFill>
                <a:srgbClr val="005AFF"/>
              </a:solidFill>
            </a:endParaRPr>
          </a:p>
          <a:p>
            <a:pPr marL="0" indent="0">
              <a:buNone/>
            </a:pPr>
            <a:r>
              <a:rPr lang="ja-JP" altLang="en-US" sz="4400" b="1" dirty="0">
                <a:solidFill>
                  <a:srgbClr val="005AFF"/>
                </a:solidFill>
              </a:rPr>
              <a:t>就職 </a:t>
            </a:r>
            <a:r>
              <a:rPr lang="en-US" altLang="ja-JP" sz="4400" b="1" dirty="0">
                <a:solidFill>
                  <a:srgbClr val="005AFF"/>
                </a:solidFill>
              </a:rPr>
              <a:t>… </a:t>
            </a:r>
            <a:r>
              <a:rPr lang="ja-JP" altLang="en-US" sz="4400" b="1" dirty="0">
                <a:solidFill>
                  <a:srgbClr val="005AFF"/>
                </a:solidFill>
              </a:rPr>
              <a:t>選んだ職業に自分は向いているのだろうか？</a:t>
            </a:r>
          </a:p>
        </p:txBody>
      </p:sp>
      <p:pic>
        <p:nvPicPr>
          <p:cNvPr id="5" name="図 4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D0603EF9-E90F-C184-D1F1-3773D29083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0067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4FE6A1-50EE-AA25-1F14-0E26C9CF45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17B898D-1B50-AA36-5B4D-4EF8E4F3FF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285" y="389369"/>
            <a:ext cx="8708064" cy="1983927"/>
          </a:xfrm>
        </p:spPr>
        <p:txBody>
          <a:bodyPr/>
          <a:lstStyle/>
          <a:p>
            <a:pPr algn="l"/>
            <a:r>
              <a:rPr kumimoji="1" lang="ja-JP" altLang="en-US" dirty="0"/>
              <a:t>人生の節目はいつくる（きた）だろうか。その時どんなことを考える（考えた）</a:t>
            </a:r>
            <a:br>
              <a:rPr kumimoji="1" lang="en-US" altLang="ja-JP" dirty="0"/>
            </a:br>
            <a:r>
              <a:rPr kumimoji="1" lang="ja-JP" altLang="en-US" dirty="0"/>
              <a:t>だろうか。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FB77C8A-4285-C687-3F9A-F32609E4EB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3</a:t>
            </a:fld>
            <a:endParaRPr kumimoji="1" lang="ja-JP" altLang="en-US"/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5C2D88CF-FC61-A065-5A59-D559EF3AE6B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0363" y="2541181"/>
            <a:ext cx="8464550" cy="3348632"/>
          </a:xfrm>
        </p:spPr>
        <p:txBody>
          <a:bodyPr>
            <a:normAutofit/>
          </a:bodyPr>
          <a:lstStyle/>
          <a:p>
            <a:r>
              <a:rPr lang="ja-JP" altLang="en-US" b="1" dirty="0">
                <a:solidFill>
                  <a:srgbClr val="00B0F0"/>
                </a:solidFill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例）</a:t>
            </a:r>
            <a:endParaRPr lang="ja-JP" altLang="en-US" dirty="0">
              <a:solidFill>
                <a:srgbClr val="00B0F0"/>
              </a:solidFill>
            </a:endParaRPr>
          </a:p>
        </p:txBody>
      </p:sp>
      <p:pic>
        <p:nvPicPr>
          <p:cNvPr id="5" name="図 4" descr="back.png">
            <a:hlinkClick r:id="rId4" action="ppaction://hlinksldjump"/>
            <a:extLst>
              <a:ext uri="{FF2B5EF4-FFF2-40B4-BE49-F238E27FC236}">
                <a16:creationId xmlns:a16="http://schemas.microsoft.com/office/drawing/2014/main" id="{8E5922C8-E2DB-6324-7311-BA59C56334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pic>
        <p:nvPicPr>
          <p:cNvPr id="8" name="図 7" descr="link.png">
            <a:hlinkClick r:id="rId3" action="ppaction://hlinksldjump"/>
            <a:extLst>
              <a:ext uri="{FF2B5EF4-FFF2-40B4-BE49-F238E27FC236}">
                <a16:creationId xmlns:a16="http://schemas.microsoft.com/office/drawing/2014/main" id="{9FF2F1DD-6B38-86CA-721B-270426EB99C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540" y="3010712"/>
            <a:ext cx="524213" cy="149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1012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EA410B0F-615A-0EE0-F717-E86415D05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4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DEF8F443-594E-B30E-CBE1-EA772A836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１　これからの人生について考えてみよう	</a:t>
            </a:r>
            <a:endParaRPr kumimoji="1" lang="ja-JP" altLang="en-US" dirty="0"/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4B7D69F-D0F1-842C-CA69-D937B60BFCA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6063" y="1892300"/>
            <a:ext cx="8971876" cy="4508500"/>
          </a:xfrm>
        </p:spPr>
        <p:txBody>
          <a:bodyPr>
            <a:noAutofit/>
          </a:bodyPr>
          <a:lstStyle/>
          <a:p>
            <a:pPr marL="444500" indent="-444500">
              <a:lnSpc>
                <a:spcPct val="100000"/>
              </a:lnSpc>
              <a:buClr>
                <a:srgbClr val="277BE8"/>
              </a:buClr>
              <a:buFont typeface="Arial" panose="020B0604020202020204" pitchFamily="34" charset="0"/>
              <a:buChar char="•"/>
            </a:pP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(1)</a:t>
            </a:r>
            <a:r>
              <a:rPr kumimoji="1" lang="ja-JP" altLang="en-US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lang="ja-JP" altLang="en-US" sz="4400" b="1" dirty="0">
                <a:solidFill>
                  <a:srgbClr val="005AFF"/>
                </a:solidFill>
              </a:rPr>
              <a:t>ライフコース</a:t>
            </a:r>
            <a:r>
              <a:rPr kumimoji="1" lang="en-US" altLang="ja-JP" sz="4000" dirty="0"/>
              <a:t> </a:t>
            </a:r>
            <a:r>
              <a:rPr kumimoji="1" lang="en-US" altLang="ja-JP" sz="3600" dirty="0"/>
              <a:t>…</a:t>
            </a:r>
            <a:r>
              <a:rPr kumimoji="1" lang="ja-JP" altLang="en-US" sz="3600" dirty="0"/>
              <a:t>人が生まれてから死ぬまでの，その人がたどる人生の道のり。</a:t>
            </a:r>
            <a:r>
              <a:rPr lang="ja-JP" altLang="en-US" sz="3600" dirty="0"/>
              <a:t> </a:t>
            </a:r>
            <a:endParaRPr lang="en-US" altLang="ja-JP" sz="3600" dirty="0"/>
          </a:p>
          <a:p>
            <a:pPr marL="444500" indent="-444500">
              <a:lnSpc>
                <a:spcPct val="100000"/>
              </a:lnSpc>
              <a:buClr>
                <a:srgbClr val="277BE8"/>
              </a:buClr>
              <a:buFont typeface="Arial" panose="020B0604020202020204" pitchFamily="34" charset="0"/>
              <a:buChar char="•"/>
            </a:pP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(2)</a:t>
            </a:r>
            <a:r>
              <a:rPr kumimoji="1" lang="ja-JP" altLang="en-US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ja-JP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ライフステージ</a:t>
            </a:r>
            <a:r>
              <a:rPr kumimoji="1" lang="en-US" altLang="ja-JP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…</a:t>
            </a:r>
            <a:r>
              <a:rPr kumimoji="1" lang="ja-JP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人の一生を成長・発達の節目ごとに区分した段階。</a:t>
            </a:r>
            <a:endParaRPr kumimoji="1" lang="en-US" altLang="ja-JP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  <a:cs typeface="+mn-cs"/>
            </a:endParaRPr>
          </a:p>
          <a:p>
            <a:pPr marL="355600" indent="635000">
              <a:lnSpc>
                <a:spcPct val="100000"/>
              </a:lnSpc>
            </a:pP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(3)</a:t>
            </a:r>
            <a:r>
              <a:rPr lang="ja-JP" altLang="en-US" sz="4400" b="1" baseline="30000" dirty="0">
                <a:solidFill>
                  <a:srgbClr val="005AFF"/>
                </a:solidFill>
              </a:rPr>
              <a:t> </a:t>
            </a:r>
            <a:r>
              <a:rPr lang="ja-JP" altLang="en-US" sz="4400" b="1" dirty="0">
                <a:solidFill>
                  <a:srgbClr val="005AFF"/>
                </a:solidFill>
              </a:rPr>
              <a:t>乳幼児</a:t>
            </a:r>
            <a:r>
              <a:rPr lang="ja-JP" altLang="en-US" dirty="0">
                <a:solidFill>
                  <a:prstClr val="black"/>
                </a:solidFill>
              </a:rPr>
              <a:t> </a:t>
            </a:r>
            <a:r>
              <a:rPr kumimoji="1" lang="ja-JP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期→</a:t>
            </a:r>
            <a:r>
              <a:rPr kumimoji="1" lang="en-US" altLang="ja-JP" sz="36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(4) </a:t>
            </a:r>
            <a:r>
              <a:rPr lang="ja-JP" altLang="en-US" sz="4400" b="1" dirty="0">
                <a:solidFill>
                  <a:srgbClr val="005AFF"/>
                </a:solidFill>
              </a:rPr>
              <a:t>学童</a:t>
            </a:r>
            <a:r>
              <a:rPr lang="ja-JP" altLang="en-US" dirty="0">
                <a:solidFill>
                  <a:prstClr val="black"/>
                </a:solidFill>
              </a:rPr>
              <a:t> </a:t>
            </a:r>
            <a:r>
              <a:rPr kumimoji="1" lang="ja-JP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期</a:t>
            </a:r>
            <a:endParaRPr kumimoji="1" lang="en-US" altLang="ja-JP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  <a:cs typeface="+mn-cs"/>
            </a:endParaRPr>
          </a:p>
          <a:p>
            <a:pPr marL="355600" indent="635000">
              <a:lnSpc>
                <a:spcPct val="100000"/>
              </a:lnSpc>
            </a:pPr>
            <a:r>
              <a:rPr kumimoji="1" lang="ja-JP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ja-JP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→ 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(5) </a:t>
            </a:r>
            <a:r>
              <a:rPr lang="ja-JP" altLang="en-US" sz="4400" b="1" dirty="0">
                <a:solidFill>
                  <a:srgbClr val="005AFF"/>
                </a:solidFill>
              </a:rPr>
              <a:t>青年</a:t>
            </a:r>
            <a:r>
              <a:rPr lang="ja-JP" altLang="en-US" dirty="0">
                <a:solidFill>
                  <a:prstClr val="black"/>
                </a:solidFill>
              </a:rPr>
              <a:t> </a:t>
            </a:r>
            <a:r>
              <a:rPr kumimoji="1" lang="ja-JP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期→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(6) </a:t>
            </a:r>
            <a:r>
              <a:rPr lang="ja-JP" altLang="en-US" sz="4400" b="1" dirty="0">
                <a:solidFill>
                  <a:srgbClr val="005AFF"/>
                </a:solidFill>
              </a:rPr>
              <a:t>成人・壮年 </a:t>
            </a:r>
            <a:r>
              <a:rPr kumimoji="1" lang="ja-JP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期</a:t>
            </a:r>
            <a:endParaRPr kumimoji="1" lang="en-US" altLang="ja-JP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  <a:cs typeface="+mn-cs"/>
            </a:endParaRPr>
          </a:p>
          <a:p>
            <a:pPr marL="355600" indent="635000">
              <a:lnSpc>
                <a:spcPct val="100000"/>
              </a:lnSpc>
            </a:pP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ja-JP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→ 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(7)</a:t>
            </a:r>
            <a:r>
              <a:rPr kumimoji="1" lang="ja-JP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lang="ja-JP" altLang="en-US" sz="4400" b="1" dirty="0">
                <a:solidFill>
                  <a:srgbClr val="005AFF"/>
                </a:solidFill>
              </a:rPr>
              <a:t>高齢</a:t>
            </a:r>
            <a:r>
              <a:rPr lang="ja-JP" altLang="en-US" dirty="0">
                <a:solidFill>
                  <a:prstClr val="black"/>
                </a:solidFill>
              </a:rPr>
              <a:t> </a:t>
            </a:r>
            <a:r>
              <a:rPr kumimoji="1" lang="ja-JP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期</a:t>
            </a:r>
            <a:endParaRPr kumimoji="1" lang="en-US" altLang="ja-JP" sz="3600" dirty="0"/>
          </a:p>
        </p:txBody>
      </p:sp>
      <p:sp>
        <p:nvSpPr>
          <p:cNvPr id="11" name="コンテンツ プレースホルダー 10">
            <a:extLst>
              <a:ext uri="{FF2B5EF4-FFF2-40B4-BE49-F238E27FC236}">
                <a16:creationId xmlns:a16="http://schemas.microsoft.com/office/drawing/2014/main" id="{CED6D357-30E0-785D-331E-96D159D1EDC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5699" y="963284"/>
            <a:ext cx="8362239" cy="929016"/>
          </a:xfrm>
        </p:spPr>
        <p:txBody>
          <a:bodyPr vert="horz" lIns="91440" tIns="45720" rIns="91440" bIns="45720" rtlCol="0">
            <a:noAutofit/>
          </a:bodyPr>
          <a:lstStyle/>
          <a:p>
            <a:pPr marL="541338" indent="-541338"/>
            <a:r>
              <a:rPr lang="ja-JP" altLang="en-US" dirty="0"/>
              <a:t>１　人の一生にかかわる語句について，（　　）にあてはまる言葉を答えよう。</a:t>
            </a:r>
            <a:r>
              <a:rPr kumimoji="0" lang="ja-JP" altLang="en-US" sz="1800" b="0" dirty="0">
                <a:solidFill>
                  <a:prstClr val="black"/>
                </a:solidFill>
                <a:latin typeface="Arial" panose="020B0604020202020204"/>
              </a:rPr>
              <a:t> </a:t>
            </a:r>
            <a:r>
              <a:rPr lang="ja-JP" altLang="en-US" b="0" dirty="0"/>
              <a:t>（</a:t>
            </a:r>
            <a:r>
              <a:rPr lang="en-US" altLang="ja-JP" b="0" dirty="0"/>
              <a:t>1/2</a:t>
            </a:r>
            <a:r>
              <a:rPr lang="ja-JP" altLang="en-US" b="0" dirty="0"/>
              <a:t>）</a:t>
            </a:r>
            <a:endParaRPr lang="en-US" altLang="ja-JP" b="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FA0088E-AE13-8CF2-34EA-2FE5D76B8F73}"/>
              </a:ext>
            </a:extLst>
          </p:cNvPr>
          <p:cNvSpPr txBox="1"/>
          <p:nvPr/>
        </p:nvSpPr>
        <p:spPr>
          <a:xfrm>
            <a:off x="172799" y="1013484"/>
            <a:ext cx="522900" cy="420956"/>
          </a:xfrm>
          <a:prstGeom prst="roundRect">
            <a:avLst/>
          </a:prstGeom>
          <a:solidFill>
            <a:srgbClr val="0475D1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sp>
        <p:nvSpPr>
          <p:cNvPr id="5" name="大かっこ 4">
            <a:extLst>
              <a:ext uri="{FF2B5EF4-FFF2-40B4-BE49-F238E27FC236}">
                <a16:creationId xmlns:a16="http://schemas.microsoft.com/office/drawing/2014/main" id="{62293210-6516-544E-D9ED-C0A63D1FF1E3}"/>
              </a:ext>
            </a:extLst>
          </p:cNvPr>
          <p:cNvSpPr/>
          <p:nvPr/>
        </p:nvSpPr>
        <p:spPr>
          <a:xfrm>
            <a:off x="623546" y="1967053"/>
            <a:ext cx="3497191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ja-JP" altLang="en-US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１</a:t>
            </a:r>
          </a:p>
        </p:txBody>
      </p:sp>
      <p:sp>
        <p:nvSpPr>
          <p:cNvPr id="6" name="大かっこ 5">
            <a:extLst>
              <a:ext uri="{FF2B5EF4-FFF2-40B4-BE49-F238E27FC236}">
                <a16:creationId xmlns:a16="http://schemas.microsoft.com/office/drawing/2014/main" id="{39CA3B46-D75A-BC16-C856-D572496952D3}"/>
              </a:ext>
            </a:extLst>
          </p:cNvPr>
          <p:cNvSpPr/>
          <p:nvPr/>
        </p:nvSpPr>
        <p:spPr>
          <a:xfrm>
            <a:off x="623546" y="3191173"/>
            <a:ext cx="4058581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7" name="大かっこ 6">
            <a:extLst>
              <a:ext uri="{FF2B5EF4-FFF2-40B4-BE49-F238E27FC236}">
                <a16:creationId xmlns:a16="http://schemas.microsoft.com/office/drawing/2014/main" id="{1B1DF5E6-4FD5-BA71-1431-709060B49189}"/>
              </a:ext>
            </a:extLst>
          </p:cNvPr>
          <p:cNvSpPr/>
          <p:nvPr/>
        </p:nvSpPr>
        <p:spPr>
          <a:xfrm>
            <a:off x="1232812" y="4429662"/>
            <a:ext cx="2371593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3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8" name="大かっこ 7">
            <a:extLst>
              <a:ext uri="{FF2B5EF4-FFF2-40B4-BE49-F238E27FC236}">
                <a16:creationId xmlns:a16="http://schemas.microsoft.com/office/drawing/2014/main" id="{B34C3124-706C-4C6C-7F14-EDA566773E32}"/>
              </a:ext>
            </a:extLst>
          </p:cNvPr>
          <p:cNvSpPr/>
          <p:nvPr/>
        </p:nvSpPr>
        <p:spPr>
          <a:xfrm>
            <a:off x="4667139" y="4428415"/>
            <a:ext cx="1718672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4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9" name="大かっこ 8">
            <a:extLst>
              <a:ext uri="{FF2B5EF4-FFF2-40B4-BE49-F238E27FC236}">
                <a16:creationId xmlns:a16="http://schemas.microsoft.com/office/drawing/2014/main" id="{70AD71E5-0984-6C0B-E087-3E193718C816}"/>
              </a:ext>
            </a:extLst>
          </p:cNvPr>
          <p:cNvSpPr/>
          <p:nvPr/>
        </p:nvSpPr>
        <p:spPr>
          <a:xfrm>
            <a:off x="1894050" y="5099926"/>
            <a:ext cx="1739800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5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2" name="大かっこ 11">
            <a:extLst>
              <a:ext uri="{FF2B5EF4-FFF2-40B4-BE49-F238E27FC236}">
                <a16:creationId xmlns:a16="http://schemas.microsoft.com/office/drawing/2014/main" id="{C1FBD115-C02D-F4A9-ACCC-8DCC058E381C}"/>
              </a:ext>
            </a:extLst>
          </p:cNvPr>
          <p:cNvSpPr/>
          <p:nvPr/>
        </p:nvSpPr>
        <p:spPr>
          <a:xfrm>
            <a:off x="4682128" y="5112667"/>
            <a:ext cx="3226840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6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3" name="大かっこ 12">
            <a:extLst>
              <a:ext uri="{FF2B5EF4-FFF2-40B4-BE49-F238E27FC236}">
                <a16:creationId xmlns:a16="http://schemas.microsoft.com/office/drawing/2014/main" id="{A2B87209-4C4A-65FD-9102-05F292A447A9}"/>
              </a:ext>
            </a:extLst>
          </p:cNvPr>
          <p:cNvSpPr/>
          <p:nvPr/>
        </p:nvSpPr>
        <p:spPr>
          <a:xfrm>
            <a:off x="1902432" y="5780865"/>
            <a:ext cx="1731417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7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54318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BCECCD-EF94-F35C-2E9C-0A29BDC74C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7C4C9EBD-0945-51BD-7E41-660DF84AA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5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83BF094B-F2E4-F0B5-F523-1C9E4A4C1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0260" y="179999"/>
            <a:ext cx="4953740" cy="396000"/>
          </a:xfrm>
        </p:spPr>
        <p:txBody>
          <a:bodyPr/>
          <a:lstStyle/>
          <a:p>
            <a:r>
              <a:rPr lang="ja-JP" altLang="en-US" dirty="0"/>
              <a:t>１　これからの人生について考えてみよう	</a:t>
            </a:r>
            <a:endParaRPr kumimoji="1" lang="ja-JP" altLang="en-US" dirty="0"/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FBA29599-3994-E33D-FD0E-299A925050B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249" y="2273300"/>
            <a:ext cx="8997925" cy="4122048"/>
          </a:xfrm>
        </p:spPr>
        <p:txBody>
          <a:bodyPr>
            <a:noAutofit/>
          </a:bodyPr>
          <a:lstStyle/>
          <a:p>
            <a:pPr marL="355600" indent="-355600">
              <a:lnSpc>
                <a:spcPct val="100000"/>
              </a:lnSpc>
              <a:buClr>
                <a:srgbClr val="277BE8"/>
              </a:buClr>
              <a:buFont typeface="Arial" panose="020B0604020202020204" pitchFamily="34" charset="0"/>
              <a:buChar char="•"/>
            </a:pP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(8)</a:t>
            </a:r>
            <a:r>
              <a:rPr kumimoji="1" lang="ja-JP" altLang="en-US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lang="ja-JP" altLang="en-US" sz="4400" b="1" dirty="0">
                <a:solidFill>
                  <a:srgbClr val="005AFF"/>
                </a:solidFill>
              </a:rPr>
              <a:t>ライフイベント</a:t>
            </a:r>
            <a:r>
              <a:rPr kumimoji="1" lang="en-US" altLang="ja-JP" sz="4000" dirty="0"/>
              <a:t> </a:t>
            </a:r>
            <a:r>
              <a:rPr kumimoji="1" lang="en-US" altLang="ja-JP" dirty="0"/>
              <a:t>…</a:t>
            </a:r>
            <a:r>
              <a:rPr kumimoji="1" lang="ja-JP" altLang="en-US" dirty="0"/>
              <a:t>人生の節目となるできごと。</a:t>
            </a:r>
          </a:p>
          <a:p>
            <a:pPr marL="538163" indent="-182563">
              <a:lnSpc>
                <a:spcPct val="100000"/>
              </a:lnSpc>
            </a:pPr>
            <a:r>
              <a:rPr kumimoji="1" lang="ja-JP" altLang="en-US" dirty="0"/>
              <a:t>例）入学，卒業，就職，結婚，</a:t>
            </a:r>
            <a:endParaRPr kumimoji="1" lang="en-US" altLang="ja-JP" dirty="0"/>
          </a:p>
          <a:p>
            <a:pPr marL="538163" indent="-4763">
              <a:lnSpc>
                <a:spcPct val="100000"/>
              </a:lnSpc>
            </a:pPr>
            <a:r>
              <a:rPr kumimoji="1" lang="ja-JP" altLang="en-US" dirty="0"/>
              <a:t>子どもの誕生，定年など</a:t>
            </a:r>
            <a:endParaRPr lang="en-US" altLang="ja-JP" dirty="0"/>
          </a:p>
        </p:txBody>
      </p:sp>
      <p:sp>
        <p:nvSpPr>
          <p:cNvPr id="11" name="コンテンツ プレースホルダー 10">
            <a:extLst>
              <a:ext uri="{FF2B5EF4-FFF2-40B4-BE49-F238E27FC236}">
                <a16:creationId xmlns:a16="http://schemas.microsoft.com/office/drawing/2014/main" id="{65B5F4DD-CD79-2A41-1428-CA075F508F5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5699" y="1079860"/>
            <a:ext cx="2794950" cy="502908"/>
          </a:xfrm>
        </p:spPr>
        <p:txBody>
          <a:bodyPr vert="horz" lIns="91440" tIns="45720" rIns="91440" bIns="45720" rtlCol="0">
            <a:noAutofit/>
          </a:bodyPr>
          <a:lstStyle/>
          <a:p>
            <a:pPr marL="541338" indent="-541338"/>
            <a:r>
              <a:rPr lang="ja-JP" altLang="en-US" dirty="0"/>
              <a:t>１　</a:t>
            </a:r>
            <a:r>
              <a:rPr lang="ja-JP" altLang="en-US" b="0" dirty="0"/>
              <a:t>（</a:t>
            </a:r>
            <a:r>
              <a:rPr lang="en-US" altLang="ja-JP" b="0" dirty="0"/>
              <a:t>2/2</a:t>
            </a:r>
            <a:r>
              <a:rPr lang="ja-JP" altLang="en-US" b="0" dirty="0"/>
              <a:t>）</a:t>
            </a:r>
            <a:endParaRPr lang="en-US" altLang="ja-JP" b="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60DB27D8-4721-5744-CDB9-6F752FBFE93D}"/>
              </a:ext>
            </a:extLst>
          </p:cNvPr>
          <p:cNvSpPr txBox="1"/>
          <p:nvPr/>
        </p:nvSpPr>
        <p:spPr>
          <a:xfrm>
            <a:off x="172799" y="1120836"/>
            <a:ext cx="522900" cy="420956"/>
          </a:xfrm>
          <a:prstGeom prst="roundRect">
            <a:avLst/>
          </a:prstGeom>
          <a:solidFill>
            <a:srgbClr val="0475D1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pic>
        <p:nvPicPr>
          <p:cNvPr id="5" name="図 4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23321F15-EDF4-8CC6-BFD6-7F7B11B2A1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sp>
        <p:nvSpPr>
          <p:cNvPr id="6" name="大かっこ 5">
            <a:extLst>
              <a:ext uri="{FF2B5EF4-FFF2-40B4-BE49-F238E27FC236}">
                <a16:creationId xmlns:a16="http://schemas.microsoft.com/office/drawing/2014/main" id="{FED2C3CF-3256-E985-1646-0643CDD7DF09}"/>
              </a:ext>
            </a:extLst>
          </p:cNvPr>
          <p:cNvSpPr/>
          <p:nvPr/>
        </p:nvSpPr>
        <p:spPr>
          <a:xfrm>
            <a:off x="523783" y="2314275"/>
            <a:ext cx="3810711" cy="654555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8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54167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0712C6F1-7A3C-1D2F-4642-93CEAEE6E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6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8F7A111E-7C6E-FC72-9018-B78F232583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8300" y="179999"/>
            <a:ext cx="4965700" cy="396000"/>
          </a:xfrm>
        </p:spPr>
        <p:txBody>
          <a:bodyPr/>
          <a:lstStyle/>
          <a:p>
            <a:r>
              <a:rPr kumimoji="1" lang="ja-JP" altLang="en-US" dirty="0"/>
              <a:t>１　これからの人生について考えてみよう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C54A4063-F6FE-A6BC-FD10-545EFCDAAD1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5233" y="682162"/>
            <a:ext cx="8096434" cy="484843"/>
          </a:xfrm>
        </p:spPr>
        <p:txBody>
          <a:bodyPr/>
          <a:lstStyle/>
          <a:p>
            <a:r>
              <a:rPr lang="ja-JP" altLang="en-US" dirty="0"/>
              <a:t>２　ライフイベントを想定してみよう。</a:t>
            </a:r>
            <a:endParaRPr kumimoji="1" lang="ja-JP" altLang="en-US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D03447F-847A-FEEB-5CA7-DAF789E8EA53}"/>
              </a:ext>
            </a:extLst>
          </p:cNvPr>
          <p:cNvSpPr txBox="1"/>
          <p:nvPr/>
        </p:nvSpPr>
        <p:spPr>
          <a:xfrm>
            <a:off x="262333" y="746049"/>
            <a:ext cx="522900" cy="420956"/>
          </a:xfrm>
          <a:prstGeom prst="roundRect">
            <a:avLst/>
          </a:prstGeom>
          <a:solidFill>
            <a:srgbClr val="F25170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思 </a:t>
            </a: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E597A2D7-227F-F364-A08E-F99405D161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9530427"/>
              </p:ext>
            </p:extLst>
          </p:nvPr>
        </p:nvGraphicFramePr>
        <p:xfrm>
          <a:off x="152400" y="1340181"/>
          <a:ext cx="8729266" cy="5058524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504011">
                  <a:extLst>
                    <a:ext uri="{9D8B030D-6E8A-4147-A177-3AD203B41FA5}">
                      <a16:colId xmlns:a16="http://schemas.microsoft.com/office/drawing/2014/main" val="829345759"/>
                    </a:ext>
                  </a:extLst>
                </a:gridCol>
                <a:gridCol w="3448466">
                  <a:extLst>
                    <a:ext uri="{9D8B030D-6E8A-4147-A177-3AD203B41FA5}">
                      <a16:colId xmlns:a16="http://schemas.microsoft.com/office/drawing/2014/main" val="2080725343"/>
                    </a:ext>
                  </a:extLst>
                </a:gridCol>
                <a:gridCol w="3776789">
                  <a:extLst>
                    <a:ext uri="{9D8B030D-6E8A-4147-A177-3AD203B41FA5}">
                      <a16:colId xmlns:a16="http://schemas.microsoft.com/office/drawing/2014/main" val="4264204958"/>
                    </a:ext>
                  </a:extLst>
                </a:gridCol>
              </a:tblGrid>
              <a:tr h="577964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年齢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F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ライフイベント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F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思いを一言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F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9655181"/>
                  </a:ext>
                </a:extLst>
              </a:tr>
              <a:tr h="4473376">
                <a:tc>
                  <a:txBody>
                    <a:bodyPr/>
                    <a:lstStyle/>
                    <a:p>
                      <a:r>
                        <a:rPr kumimoji="1" lang="en-US" altLang="ja-JP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18</a:t>
                      </a: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歳</a:t>
                      </a:r>
                      <a:endParaRPr kumimoji="1" lang="en-US" altLang="ja-JP" sz="32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  <a:p>
                      <a:endParaRPr kumimoji="1" lang="en-US" altLang="ja-JP" sz="32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  <a:p>
                      <a:endParaRPr kumimoji="1" lang="en-US" altLang="ja-JP" sz="32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  <a:p>
                      <a:endParaRPr kumimoji="1" lang="en-US" altLang="ja-JP" sz="32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  <a:p>
                      <a:endParaRPr kumimoji="1" lang="en-US" altLang="ja-JP" sz="32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  <a:p>
                      <a:endParaRPr kumimoji="1" lang="en-US" altLang="ja-JP" sz="32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  <a:p>
                      <a:endParaRPr kumimoji="1" lang="en-US" altLang="ja-JP" sz="32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  <a:p>
                      <a:endParaRPr kumimoji="1" lang="en-US" altLang="ja-JP" sz="32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  <a:p>
                      <a:r>
                        <a:rPr kumimoji="1" lang="en-US" altLang="ja-JP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(</a:t>
                      </a: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  <a:r>
                        <a:rPr kumimoji="1" lang="en-US" altLang="ja-JP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)</a:t>
                      </a: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歳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高校卒業，成年</a:t>
                      </a:r>
                      <a:endParaRPr kumimoji="1" lang="en-US" altLang="ja-JP" sz="32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kumimoji="1" lang="en-US" altLang="ja-JP" sz="32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kumimoji="1" lang="en-US" altLang="ja-JP" sz="32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kumimoji="1" lang="en-US" altLang="ja-JP" sz="32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kumimoji="1" lang="en-US" altLang="ja-JP" sz="32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kumimoji="1" lang="en-US" altLang="ja-JP" sz="32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kumimoji="1" lang="en-US" altLang="ja-JP" sz="32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kumimoji="1" lang="en-US" altLang="ja-JP" sz="32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死亡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3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例）</a:t>
                      </a:r>
                      <a:endParaRPr kumimoji="1" lang="en-US" altLang="ja-JP" sz="3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+mn-cs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3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18</a:t>
                      </a:r>
                      <a:r>
                        <a:rPr kumimoji="1" lang="ja-JP" altLang="en-US" sz="3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歳から成年で責任が重い。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1475108"/>
                  </a:ext>
                </a:extLst>
              </a:tr>
            </a:tbl>
          </a:graphicData>
        </a:graphic>
      </p:graphicFrame>
      <p:sp>
        <p:nvSpPr>
          <p:cNvPr id="7" name="大かっこ 6">
            <a:extLst>
              <a:ext uri="{FF2B5EF4-FFF2-40B4-BE49-F238E27FC236}">
                <a16:creationId xmlns:a16="http://schemas.microsoft.com/office/drawing/2014/main" id="{7BABCB32-7149-E50D-5DDA-6020FEB87F51}"/>
              </a:ext>
            </a:extLst>
          </p:cNvPr>
          <p:cNvSpPr/>
          <p:nvPr/>
        </p:nvSpPr>
        <p:spPr>
          <a:xfrm>
            <a:off x="5185724" y="2035069"/>
            <a:ext cx="3695942" cy="1393931"/>
          </a:xfrm>
          <a:prstGeom prst="bracketPair">
            <a:avLst>
              <a:gd name="adj" fmla="val 10266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r>
              <a:rPr kumimoji="1" lang="ja-JP" altLang="en-US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例）</a:t>
            </a:r>
          </a:p>
        </p:txBody>
      </p:sp>
    </p:spTree>
    <p:extLst>
      <p:ext uri="{BB962C8B-B14F-4D97-AF65-F5344CB8AC3E}">
        <p14:creationId xmlns:p14="http://schemas.microsoft.com/office/powerpoint/2010/main" val="798470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F0020E-94BA-893C-CF27-CAF8ACFCD3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7F0B1D8C-AA48-E6F3-8FBF-86D9003D0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7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1E0F087C-160C-55E1-C1D6-6196BA6BB4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8300" y="179999"/>
            <a:ext cx="4965700" cy="396000"/>
          </a:xfrm>
        </p:spPr>
        <p:txBody>
          <a:bodyPr/>
          <a:lstStyle/>
          <a:p>
            <a:r>
              <a:rPr kumimoji="1" lang="ja-JP" altLang="en-US" dirty="0"/>
              <a:t>１　これからの人生について考えてみよう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CBB3C720-0B51-AB49-CD13-5A236725003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5233" y="211318"/>
            <a:ext cx="2110367" cy="484843"/>
          </a:xfrm>
        </p:spPr>
        <p:txBody>
          <a:bodyPr/>
          <a:lstStyle/>
          <a:p>
            <a:r>
              <a:rPr lang="ja-JP" altLang="en-US" dirty="0"/>
              <a:t>２　（参考）</a:t>
            </a:r>
            <a:endParaRPr kumimoji="1" lang="ja-JP" altLang="en-US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7F52CB6-8A94-EEEE-42ED-ED93FF9D6F65}"/>
              </a:ext>
            </a:extLst>
          </p:cNvPr>
          <p:cNvSpPr txBox="1"/>
          <p:nvPr/>
        </p:nvSpPr>
        <p:spPr>
          <a:xfrm>
            <a:off x="262333" y="243262"/>
            <a:ext cx="522900" cy="420956"/>
          </a:xfrm>
          <a:prstGeom prst="roundRect">
            <a:avLst/>
          </a:prstGeom>
          <a:solidFill>
            <a:srgbClr val="F25170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思 </a:t>
            </a: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0461EFFF-4502-476A-D2AA-DFCF97C0E6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8119496"/>
              </p:ext>
            </p:extLst>
          </p:nvPr>
        </p:nvGraphicFramePr>
        <p:xfrm>
          <a:off x="190341" y="774116"/>
          <a:ext cx="8763318" cy="5588583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8763318">
                  <a:extLst>
                    <a:ext uri="{9D8B030D-6E8A-4147-A177-3AD203B41FA5}">
                      <a16:colId xmlns:a16="http://schemas.microsoft.com/office/drawing/2014/main" val="364912278"/>
                    </a:ext>
                  </a:extLst>
                </a:gridCol>
              </a:tblGrid>
              <a:tr h="536535"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</a:pPr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参考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F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9655181"/>
                  </a:ext>
                </a:extLst>
              </a:tr>
              <a:tr h="5052048">
                <a:tc>
                  <a:txBody>
                    <a:bodyPr/>
                    <a:lstStyle/>
                    <a:p>
                      <a:pPr marL="0" indent="0">
                        <a:lnSpc>
                          <a:spcPct val="95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kumimoji="1" lang="zh-CN" altLang="en-US" sz="3200" b="1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高卒就職内定率　</a:t>
                      </a:r>
                      <a:r>
                        <a:rPr kumimoji="1" lang="en-US" altLang="zh-CN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98.0</a:t>
                      </a:r>
                      <a:r>
                        <a:rPr kumimoji="1" lang="zh-CN" altLang="en-US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％</a:t>
                      </a: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　　</a:t>
                      </a:r>
                      <a:r>
                        <a:rPr kumimoji="1" lang="zh-CN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（</a:t>
                      </a:r>
                      <a:r>
                        <a:rPr kumimoji="1" lang="en-US" altLang="zh-CN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2023</a:t>
                      </a:r>
                      <a:r>
                        <a:rPr kumimoji="1" lang="zh-CN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年　文部科学省）</a:t>
                      </a:r>
                    </a:p>
                    <a:p>
                      <a:pPr marL="0" indent="0">
                        <a:lnSpc>
                          <a:spcPct val="95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kumimoji="1" lang="zh-CN" altLang="en-US" sz="3200" b="1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大学進学率</a:t>
                      </a:r>
                      <a:r>
                        <a:rPr kumimoji="1" lang="ja-JP" altLang="en-US" sz="3200" b="1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　　　</a:t>
                      </a:r>
                      <a:r>
                        <a:rPr kumimoji="1" lang="en-US" altLang="zh-CN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57.7</a:t>
                      </a:r>
                      <a:r>
                        <a:rPr kumimoji="1" lang="zh-CN" altLang="en-US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％</a:t>
                      </a: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　　</a:t>
                      </a:r>
                      <a:r>
                        <a:rPr kumimoji="1" lang="zh-CN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（</a:t>
                      </a:r>
                      <a:r>
                        <a:rPr kumimoji="1" lang="en-US" altLang="zh-CN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2023</a:t>
                      </a:r>
                      <a:r>
                        <a:rPr kumimoji="1" lang="zh-CN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年　文部科学省）</a:t>
                      </a:r>
                    </a:p>
                    <a:p>
                      <a:pPr marL="0" indent="0">
                        <a:lnSpc>
                          <a:spcPct val="95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kumimoji="1" lang="zh-CN" altLang="en-US" sz="3200" b="1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初婚年齢</a:t>
                      </a:r>
                      <a:r>
                        <a:rPr kumimoji="1" lang="ja-JP" altLang="en-US" sz="3200" b="1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　　　　 </a:t>
                      </a:r>
                      <a:r>
                        <a:rPr kumimoji="1" lang="zh-CN" altLang="en-US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夫：</a:t>
                      </a:r>
                      <a:r>
                        <a:rPr kumimoji="1" lang="en-US" altLang="zh-CN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31.1</a:t>
                      </a:r>
                      <a:r>
                        <a:rPr kumimoji="1" lang="zh-CN" altLang="en-US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歳</a:t>
                      </a: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　　 </a:t>
                      </a:r>
                      <a:r>
                        <a:rPr kumimoji="1" lang="zh-CN" altLang="en-US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妻：</a:t>
                      </a:r>
                      <a:r>
                        <a:rPr kumimoji="1" lang="en-US" altLang="zh-CN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29.7</a:t>
                      </a:r>
                      <a:r>
                        <a:rPr kumimoji="1" lang="zh-CN" altLang="en-US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歳</a:t>
                      </a:r>
                      <a:endParaRPr kumimoji="1" lang="en-US" altLang="zh-CN" sz="32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  <a:p>
                      <a:pPr marL="5019675" marR="0" lvl="0" indent="0" algn="l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zh-CN" alt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（</a:t>
                      </a:r>
                      <a:r>
                        <a:rPr kumimoji="1" lang="en-US" altLang="zh-CN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2023</a:t>
                      </a:r>
                      <a:r>
                        <a:rPr kumimoji="1" lang="zh-CN" alt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年　厚生労働省）</a:t>
                      </a:r>
                      <a:endParaRPr kumimoji="1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合計特殊出生率　</a:t>
                      </a:r>
                      <a:r>
                        <a:rPr kumimoji="1" lang="en-US" altLang="ja-JP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1.20</a:t>
                      </a:r>
                      <a:r>
                        <a:rPr kumimoji="1" lang="ja-JP" altLang="en-US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　　　　 </a:t>
                      </a:r>
                      <a:r>
                        <a:rPr kumimoji="1" lang="zh-CN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（</a:t>
                      </a:r>
                      <a:r>
                        <a:rPr kumimoji="1" lang="en-US" altLang="zh-CN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2023</a:t>
                      </a:r>
                      <a:r>
                        <a:rPr kumimoji="1" lang="zh-CN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年　厚生労働省）</a:t>
                      </a:r>
                      <a:endParaRPr kumimoji="1" lang="en-US" altLang="zh-CN" sz="28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  <a:p>
                      <a:pPr marL="0" indent="0">
                        <a:lnSpc>
                          <a:spcPct val="95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kumimoji="1" lang="zh-CN" altLang="en-US" sz="3200" b="1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出産平均年齢</a:t>
                      </a:r>
                      <a:r>
                        <a:rPr kumimoji="1" lang="ja-JP" altLang="en-US" sz="3200" b="1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　 </a:t>
                      </a:r>
                      <a:r>
                        <a:rPr kumimoji="1" lang="zh-CN" altLang="en-US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第１子：</a:t>
                      </a:r>
                      <a:r>
                        <a:rPr kumimoji="1" lang="en-US" altLang="zh-CN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31.0</a:t>
                      </a:r>
                      <a:r>
                        <a:rPr kumimoji="1" lang="zh-CN" altLang="en-US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歳</a:t>
                      </a:r>
                    </a:p>
                    <a:p>
                      <a:pPr marL="0" indent="0" algn="r">
                        <a:lnSpc>
                          <a:spcPct val="95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kumimoji="1" lang="zh-CN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（</a:t>
                      </a:r>
                      <a:r>
                        <a:rPr kumimoji="1" lang="en-US" altLang="zh-CN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2023</a:t>
                      </a:r>
                      <a:r>
                        <a:rPr kumimoji="1" lang="zh-CN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年　厚生労働省）</a:t>
                      </a:r>
                    </a:p>
                    <a:p>
                      <a:pPr marL="0" indent="0">
                        <a:lnSpc>
                          <a:spcPct val="95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kumimoji="1" lang="zh-CN" altLang="en-US" sz="3200" b="1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注文住宅（新築）世帯主平均年齢   </a:t>
                      </a:r>
                      <a:r>
                        <a:rPr kumimoji="1" lang="en-US" altLang="zh-CN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41.1</a:t>
                      </a:r>
                      <a:r>
                        <a:rPr kumimoji="1" lang="zh-CN" altLang="en-US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歳</a:t>
                      </a:r>
                    </a:p>
                    <a:p>
                      <a:pPr marL="0" indent="0" algn="r">
                        <a:lnSpc>
                          <a:spcPct val="95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kumimoji="1" lang="zh-CN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（</a:t>
                      </a:r>
                      <a:r>
                        <a:rPr kumimoji="1" lang="en-US" altLang="zh-CN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2022</a:t>
                      </a:r>
                      <a:r>
                        <a:rPr kumimoji="1" lang="zh-CN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年</a:t>
                      </a: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度</a:t>
                      </a:r>
                      <a:r>
                        <a:rPr kumimoji="1" lang="zh-CN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国土交通省）</a:t>
                      </a:r>
                      <a:endParaRPr kumimoji="1" lang="en-US" altLang="zh-CN" sz="28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  <a:p>
                      <a:pPr marL="0" indent="0">
                        <a:lnSpc>
                          <a:spcPct val="95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kumimoji="1" lang="zh-CN" altLang="en-US" sz="3200" b="1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平均寿命</a:t>
                      </a:r>
                      <a:r>
                        <a:rPr kumimoji="1" lang="zh-CN" altLang="en-US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          女：</a:t>
                      </a:r>
                      <a:r>
                        <a:rPr kumimoji="1" lang="en-US" altLang="zh-CN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87.14</a:t>
                      </a:r>
                      <a:r>
                        <a:rPr kumimoji="1" lang="zh-CN" altLang="en-US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歳     男：</a:t>
                      </a:r>
                      <a:r>
                        <a:rPr kumimoji="1" lang="en-US" altLang="zh-CN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81.09</a:t>
                      </a:r>
                      <a:r>
                        <a:rPr kumimoji="1" lang="zh-CN" altLang="en-US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歳</a:t>
                      </a:r>
                      <a:endParaRPr kumimoji="1" lang="en-US" altLang="zh-CN" sz="32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  <a:p>
                      <a:pPr marL="0" indent="0">
                        <a:lnSpc>
                          <a:spcPct val="95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kumimoji="1" lang="en-US" altLang="zh-CN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                                          </a:t>
                      </a:r>
                      <a:r>
                        <a:rPr kumimoji="1" lang="zh-CN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（</a:t>
                      </a:r>
                      <a:r>
                        <a:rPr kumimoji="1" lang="en-US" altLang="zh-CN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2023</a:t>
                      </a:r>
                      <a:r>
                        <a:rPr kumimoji="1" lang="zh-CN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年　厚生労働省）</a:t>
                      </a:r>
                      <a:endParaRPr kumimoji="1" lang="ja-JP" altLang="en-US" sz="28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1475108"/>
                  </a:ext>
                </a:extLst>
              </a:tr>
            </a:tbl>
          </a:graphicData>
        </a:graphic>
      </p:graphicFrame>
      <p:pic>
        <p:nvPicPr>
          <p:cNvPr id="7" name="図 6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AF847F9A-5F78-D258-7400-218BCB36C0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2484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0A1B26-DCDD-7271-2B02-101FC1DBD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EFC08D75-7484-15A7-548A-E986B472A5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8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7E1548B2-6A54-DCEB-1439-12C42230A9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２　発達課題と生涯発達	</a:t>
            </a:r>
            <a:endParaRPr kumimoji="1" lang="ja-JP" altLang="en-US" dirty="0"/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2423223A-2AB1-B2CD-5FA0-2926E037C9B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5830" y="1584324"/>
            <a:ext cx="8885139" cy="4778376"/>
          </a:xfrm>
        </p:spPr>
        <p:txBody>
          <a:bodyPr>
            <a:noAutofit/>
          </a:bodyPr>
          <a:lstStyle/>
          <a:p>
            <a:pPr marL="355600" indent="-355600">
              <a:lnSpc>
                <a:spcPct val="100000"/>
              </a:lnSpc>
              <a:buClr>
                <a:srgbClr val="277BE8"/>
              </a:buClr>
              <a:buFont typeface="Arial" panose="020B0604020202020204" pitchFamily="34" charset="0"/>
              <a:buChar char="•"/>
            </a:pPr>
            <a:r>
              <a:rPr lang="ja-JP" altLang="en-US" sz="4400" b="1" dirty="0">
                <a:solidFill>
                  <a:srgbClr val="005AFF"/>
                </a:solidFill>
              </a:rPr>
              <a:t> 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(9)</a:t>
            </a:r>
            <a:r>
              <a:rPr kumimoji="1" lang="ja-JP" altLang="en-US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lang="ja-JP" altLang="en-US" sz="4400" b="1" dirty="0">
                <a:solidFill>
                  <a:srgbClr val="005AFF"/>
                </a:solidFill>
              </a:rPr>
              <a:t>発達課題</a:t>
            </a:r>
            <a:r>
              <a:rPr kumimoji="1" lang="en-US" altLang="ja-JP" sz="4000" dirty="0"/>
              <a:t> </a:t>
            </a:r>
            <a:r>
              <a:rPr kumimoji="1" lang="en-US" altLang="ja-JP" dirty="0"/>
              <a:t>…</a:t>
            </a:r>
            <a:r>
              <a:rPr kumimoji="1" lang="ja-JP" altLang="en-US" dirty="0"/>
              <a:t>ライフステージにおいて直面するその段階ならではの課題。</a:t>
            </a:r>
            <a:r>
              <a:rPr lang="ja-JP" altLang="en-US" dirty="0"/>
              <a:t> </a:t>
            </a:r>
            <a:endParaRPr lang="en-US" altLang="ja-JP" dirty="0"/>
          </a:p>
          <a:p>
            <a:pPr marL="355600" indent="-355600">
              <a:buClr>
                <a:srgbClr val="317FE5"/>
              </a:buClr>
              <a:buFont typeface="Arial" panose="020B0604020202020204" pitchFamily="34" charset="0"/>
              <a:buChar char="•"/>
            </a:pPr>
            <a:r>
              <a:rPr kumimoji="1" lang="en-US" altLang="ja-JP" sz="4400" b="1" i="0" u="none" strike="noStrike" kern="1200" cap="none" spc="0" normalizeH="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(10)</a:t>
            </a:r>
            <a:r>
              <a:rPr kumimoji="1" lang="ja-JP" altLang="en-US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lang="ja-JP" altLang="en-US" sz="4400" b="1" dirty="0">
                <a:solidFill>
                  <a:srgbClr val="005AFF"/>
                </a:solidFill>
              </a:rPr>
              <a:t>生涯発達</a:t>
            </a:r>
            <a:r>
              <a:rPr kumimoji="1" lang="en-US" altLang="ja-JP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…</a:t>
            </a:r>
            <a:r>
              <a:rPr kumimoji="1" lang="ja-JP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（</a:t>
            </a:r>
            <a:r>
              <a:rPr kumimoji="1" lang="en-US" altLang="ja-JP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9</a:t>
            </a:r>
            <a:r>
              <a:rPr kumimoji="1" lang="ja-JP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）を乗りこえて，自分自身を成長させていく人生のありようのこと。人は生まれてから死ぬ日まで，進化し続けて生きている。</a:t>
            </a:r>
            <a:endParaRPr kumimoji="1" lang="en-US" altLang="ja-JP" dirty="0"/>
          </a:p>
        </p:txBody>
      </p:sp>
      <p:sp>
        <p:nvSpPr>
          <p:cNvPr id="11" name="コンテンツ プレースホルダー 10">
            <a:extLst>
              <a:ext uri="{FF2B5EF4-FFF2-40B4-BE49-F238E27FC236}">
                <a16:creationId xmlns:a16="http://schemas.microsoft.com/office/drawing/2014/main" id="{EEA866A1-3439-275F-D158-3EEC7406D95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5699" y="963284"/>
            <a:ext cx="8268301" cy="496556"/>
          </a:xfrm>
        </p:spPr>
        <p:txBody>
          <a:bodyPr vert="horz" lIns="91440" tIns="45720" rIns="91440" bIns="45720" rtlCol="0">
            <a:noAutofit/>
          </a:bodyPr>
          <a:lstStyle/>
          <a:p>
            <a:pPr marL="541338" indent="-541338"/>
            <a:r>
              <a:rPr kumimoji="1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１　（　　）にあてはまる言葉を答えよう。</a:t>
            </a:r>
            <a:r>
              <a:rPr kumimoji="0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50" charset="-128"/>
                <a:cs typeface="+mn-cs"/>
              </a:rPr>
              <a:t> </a:t>
            </a:r>
            <a:r>
              <a:rPr lang="ja-JP" altLang="en-US" b="0" dirty="0"/>
              <a:t>（</a:t>
            </a:r>
            <a:r>
              <a:rPr lang="en-US" altLang="ja-JP" b="0" dirty="0"/>
              <a:t>1/2</a:t>
            </a:r>
            <a:r>
              <a:rPr lang="ja-JP" altLang="en-US" b="0" dirty="0"/>
              <a:t>）</a:t>
            </a:r>
            <a:endParaRPr lang="en-US" altLang="ja-JP" b="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6B4ABE63-D359-E443-9348-814EE67CC0D4}"/>
              </a:ext>
            </a:extLst>
          </p:cNvPr>
          <p:cNvSpPr txBox="1"/>
          <p:nvPr/>
        </p:nvSpPr>
        <p:spPr>
          <a:xfrm>
            <a:off x="172799" y="1038884"/>
            <a:ext cx="522900" cy="420956"/>
          </a:xfrm>
          <a:prstGeom prst="roundRect">
            <a:avLst/>
          </a:prstGeom>
          <a:solidFill>
            <a:srgbClr val="0475D1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sp>
        <p:nvSpPr>
          <p:cNvPr id="6" name="大かっこ 5">
            <a:extLst>
              <a:ext uri="{FF2B5EF4-FFF2-40B4-BE49-F238E27FC236}">
                <a16:creationId xmlns:a16="http://schemas.microsoft.com/office/drawing/2014/main" id="{D020A7F3-2DAC-70D7-353D-1023BA53E2A3}"/>
              </a:ext>
            </a:extLst>
          </p:cNvPr>
          <p:cNvSpPr/>
          <p:nvPr/>
        </p:nvSpPr>
        <p:spPr>
          <a:xfrm>
            <a:off x="523783" y="1584323"/>
            <a:ext cx="3062565" cy="684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9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7" name="大かっこ 6">
            <a:extLst>
              <a:ext uri="{FF2B5EF4-FFF2-40B4-BE49-F238E27FC236}">
                <a16:creationId xmlns:a16="http://schemas.microsoft.com/office/drawing/2014/main" id="{7558CCE4-306A-CF93-029E-FFD817C33A5F}"/>
              </a:ext>
            </a:extLst>
          </p:cNvPr>
          <p:cNvSpPr/>
          <p:nvPr/>
        </p:nvSpPr>
        <p:spPr>
          <a:xfrm>
            <a:off x="523783" y="2918847"/>
            <a:ext cx="3264446" cy="684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10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69684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3809E7-6887-ADED-3DAB-370CAD9C51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F96C551A-784A-16D6-7793-0D41CA0F4D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9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9DC411EE-0E75-D5CD-2CBA-5DA54B0FDF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6300" y="179999"/>
            <a:ext cx="3187700" cy="396000"/>
          </a:xfrm>
        </p:spPr>
        <p:txBody>
          <a:bodyPr/>
          <a:lstStyle/>
          <a:p>
            <a:r>
              <a:rPr lang="ja-JP" altLang="en-US" dirty="0"/>
              <a:t>２　発達課題と生涯発達	</a:t>
            </a:r>
            <a:endParaRPr kumimoji="1" lang="ja-JP" altLang="en-US" dirty="0"/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66113778-3E52-A9AE-BAED-0A274632497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14301" y="913665"/>
            <a:ext cx="8915400" cy="5381078"/>
          </a:xfrm>
        </p:spPr>
        <p:txBody>
          <a:bodyPr>
            <a:noAutofit/>
          </a:bodyPr>
          <a:lstStyle/>
          <a:p>
            <a:pPr marL="355600" indent="-355600">
              <a:lnSpc>
                <a:spcPct val="100000"/>
              </a:lnSpc>
              <a:buClr>
                <a:srgbClr val="277BE8"/>
              </a:buClr>
              <a:buFont typeface="Arial" panose="020B0604020202020204" pitchFamily="34" charset="0"/>
              <a:buChar char="•"/>
            </a:pPr>
            <a:r>
              <a:rPr kumimoji="1" lang="ja-JP" altLang="en-US" dirty="0"/>
              <a:t>高校生は，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(11)</a:t>
            </a:r>
            <a:r>
              <a:rPr kumimoji="1" lang="ja-JP" altLang="en-US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ja-JP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青年</a:t>
            </a:r>
            <a:r>
              <a:rPr kumimoji="1" lang="en-US" altLang="ja-JP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ja-JP" altLang="en-US" dirty="0"/>
              <a:t>期のライフステージの段階にある。</a:t>
            </a:r>
          </a:p>
          <a:p>
            <a:pPr marL="355600" indent="-355600">
              <a:lnSpc>
                <a:spcPct val="100000"/>
              </a:lnSpc>
              <a:buClr>
                <a:srgbClr val="277BE8"/>
              </a:buClr>
              <a:buFont typeface="Arial" panose="020B0604020202020204" pitchFamily="34" charset="0"/>
              <a:buChar char="•"/>
            </a:pPr>
            <a:r>
              <a:rPr kumimoji="1" lang="ja-JP" altLang="en-US" dirty="0"/>
              <a:t>青年期の発達課題には，</a:t>
            </a:r>
          </a:p>
          <a:p>
            <a:pPr indent="812800">
              <a:lnSpc>
                <a:spcPct val="100000"/>
              </a:lnSpc>
              <a:buClr>
                <a:srgbClr val="277BE8"/>
              </a:buClr>
            </a:pPr>
            <a:r>
              <a:rPr kumimoji="1" lang="ja-JP" altLang="en-US" dirty="0"/>
              <a:t>・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(12)</a:t>
            </a:r>
            <a:r>
              <a:rPr kumimoji="1" lang="ja-JP" altLang="en-US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ja-JP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自我</a:t>
            </a:r>
            <a:r>
              <a:rPr kumimoji="1" lang="en-US" altLang="ja-JP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ja-JP" altLang="en-US" dirty="0"/>
              <a:t>の形成</a:t>
            </a:r>
          </a:p>
          <a:p>
            <a:pPr indent="812800">
              <a:lnSpc>
                <a:spcPct val="100000"/>
              </a:lnSpc>
              <a:buClr>
                <a:srgbClr val="277BE8"/>
              </a:buClr>
            </a:pPr>
            <a:r>
              <a:rPr kumimoji="1" lang="ja-JP" altLang="en-US" dirty="0"/>
              <a:t>・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(13)</a:t>
            </a:r>
            <a:r>
              <a:rPr kumimoji="1" lang="ja-JP" altLang="en-US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ja-JP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自立</a:t>
            </a:r>
            <a:r>
              <a:rPr kumimoji="1" lang="en-US" altLang="ja-JP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ja-JP" altLang="en-US" dirty="0"/>
              <a:t>に向けたさまざまな課題</a:t>
            </a:r>
          </a:p>
          <a:p>
            <a:pPr marL="1879600" indent="-1066800">
              <a:lnSpc>
                <a:spcPct val="100000"/>
              </a:lnSpc>
              <a:buClr>
                <a:srgbClr val="277BE8"/>
              </a:buClr>
            </a:pPr>
            <a:r>
              <a:rPr kumimoji="1" lang="ja-JP" altLang="en-US" dirty="0"/>
              <a:t>・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(14)</a:t>
            </a:r>
            <a:r>
              <a:rPr kumimoji="1" lang="ja-JP" altLang="en-US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ja-JP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社会 </a:t>
            </a:r>
            <a:r>
              <a:rPr kumimoji="1" lang="ja-JP" altLang="en-US" dirty="0"/>
              <a:t>を構成する一員としての自覚と責任</a:t>
            </a:r>
            <a:endParaRPr lang="en-US" altLang="ja-JP" dirty="0"/>
          </a:p>
          <a:p>
            <a:pPr indent="355600">
              <a:lnSpc>
                <a:spcPct val="100000"/>
              </a:lnSpc>
              <a:buClr>
                <a:srgbClr val="277BE8"/>
              </a:buClr>
            </a:pPr>
            <a:r>
              <a:rPr kumimoji="1" lang="ja-JP" altLang="en-US" dirty="0"/>
              <a:t>などがあげられる。</a:t>
            </a:r>
          </a:p>
        </p:txBody>
      </p:sp>
      <p:sp>
        <p:nvSpPr>
          <p:cNvPr id="11" name="コンテンツ プレースホルダー 10">
            <a:extLst>
              <a:ext uri="{FF2B5EF4-FFF2-40B4-BE49-F238E27FC236}">
                <a16:creationId xmlns:a16="http://schemas.microsoft.com/office/drawing/2014/main" id="{A0D9F26B-BF52-EC53-2FF5-01EDE1B83B9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67301" y="284214"/>
            <a:ext cx="2235247" cy="658812"/>
          </a:xfrm>
        </p:spPr>
        <p:txBody>
          <a:bodyPr vert="horz" lIns="91440" tIns="45720" rIns="91440" bIns="45720" rtlCol="0">
            <a:noAutofit/>
          </a:bodyPr>
          <a:lstStyle/>
          <a:p>
            <a:pPr marL="541338" indent="-541338"/>
            <a:r>
              <a:rPr kumimoji="1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１ </a:t>
            </a:r>
            <a:r>
              <a:rPr lang="ja-JP" altLang="en-US" b="0" dirty="0"/>
              <a:t>（</a:t>
            </a:r>
            <a:r>
              <a:rPr lang="en-US" altLang="ja-JP" b="0" dirty="0"/>
              <a:t>2/2</a:t>
            </a:r>
            <a:r>
              <a:rPr lang="ja-JP" altLang="en-US" b="0" dirty="0"/>
              <a:t>）</a:t>
            </a:r>
            <a:endParaRPr lang="en-US" altLang="ja-JP" b="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3B25A667-D893-DB9D-9CCE-48DE98B77224}"/>
              </a:ext>
            </a:extLst>
          </p:cNvPr>
          <p:cNvSpPr txBox="1"/>
          <p:nvPr/>
        </p:nvSpPr>
        <p:spPr>
          <a:xfrm>
            <a:off x="271903" y="403142"/>
            <a:ext cx="522900" cy="420956"/>
          </a:xfrm>
          <a:prstGeom prst="roundRect">
            <a:avLst/>
          </a:prstGeom>
          <a:solidFill>
            <a:srgbClr val="0475D1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sp>
        <p:nvSpPr>
          <p:cNvPr id="5" name="左大かっこ 4">
            <a:extLst>
              <a:ext uri="{FF2B5EF4-FFF2-40B4-BE49-F238E27FC236}">
                <a16:creationId xmlns:a16="http://schemas.microsoft.com/office/drawing/2014/main" id="{2EBA5B09-D2AE-7401-B020-475FC484BCFA}"/>
              </a:ext>
            </a:extLst>
          </p:cNvPr>
          <p:cNvSpPr/>
          <p:nvPr/>
        </p:nvSpPr>
        <p:spPr>
          <a:xfrm>
            <a:off x="794803" y="2931605"/>
            <a:ext cx="144997" cy="2567495"/>
          </a:xfrm>
          <a:prstGeom prst="leftBracket">
            <a:avLst>
              <a:gd name="adj" fmla="val 70052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7E9445AB-954E-1928-4EB6-5EE3F79484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sp>
        <p:nvSpPr>
          <p:cNvPr id="7" name="大かっこ 6">
            <a:extLst>
              <a:ext uri="{FF2B5EF4-FFF2-40B4-BE49-F238E27FC236}">
                <a16:creationId xmlns:a16="http://schemas.microsoft.com/office/drawing/2014/main" id="{E6EFA13D-2B16-3490-6A3C-EE4917C6A083}"/>
              </a:ext>
            </a:extLst>
          </p:cNvPr>
          <p:cNvSpPr/>
          <p:nvPr/>
        </p:nvSpPr>
        <p:spPr>
          <a:xfrm>
            <a:off x="2934474" y="989886"/>
            <a:ext cx="2005661" cy="648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11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8" name="大かっこ 7">
            <a:extLst>
              <a:ext uri="{FF2B5EF4-FFF2-40B4-BE49-F238E27FC236}">
                <a16:creationId xmlns:a16="http://schemas.microsoft.com/office/drawing/2014/main" id="{7F5A4080-1864-B2DD-8250-0D6406B1B023}"/>
              </a:ext>
            </a:extLst>
          </p:cNvPr>
          <p:cNvSpPr/>
          <p:nvPr/>
        </p:nvSpPr>
        <p:spPr>
          <a:xfrm>
            <a:off x="1352366" y="2872492"/>
            <a:ext cx="1934409" cy="648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12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9" name="大かっこ 8">
            <a:extLst>
              <a:ext uri="{FF2B5EF4-FFF2-40B4-BE49-F238E27FC236}">
                <a16:creationId xmlns:a16="http://schemas.microsoft.com/office/drawing/2014/main" id="{C827DF42-8EF8-31C7-DC3C-A567CF62CEEB}"/>
              </a:ext>
            </a:extLst>
          </p:cNvPr>
          <p:cNvSpPr/>
          <p:nvPr/>
        </p:nvSpPr>
        <p:spPr>
          <a:xfrm>
            <a:off x="1352366" y="3567352"/>
            <a:ext cx="1934409" cy="648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13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2" name="大かっこ 11">
            <a:extLst>
              <a:ext uri="{FF2B5EF4-FFF2-40B4-BE49-F238E27FC236}">
                <a16:creationId xmlns:a16="http://schemas.microsoft.com/office/drawing/2014/main" id="{8ED1504C-EFE3-0F1E-936C-E6E087342230}"/>
              </a:ext>
            </a:extLst>
          </p:cNvPr>
          <p:cNvSpPr/>
          <p:nvPr/>
        </p:nvSpPr>
        <p:spPr>
          <a:xfrm>
            <a:off x="1352366" y="4272148"/>
            <a:ext cx="1934409" cy="648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14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21941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2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ユーザー定義 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B0F0"/>
      </a:hlink>
      <a:folHlink>
        <a:srgbClr val="00B0F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4_スライドフォーマット.potx" id="{41537B3A-58B8-4997-A1D5-62FC56304357}" vid="{1722AE44-CF25-4206-880D-2A7465975B6F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R4_スライドフォーマット</Template>
  <TotalTime>3966</TotalTime>
  <Words>953</Words>
  <PresentationFormat>画面に合わせる (4:3)</PresentationFormat>
  <Paragraphs>214</Paragraphs>
  <Slides>22</Slides>
  <Notes>19</Notes>
  <HiddenSlides>1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22</vt:i4>
      </vt:variant>
    </vt:vector>
  </HeadingPairs>
  <TitlesOfParts>
    <vt:vector size="26" baseType="lpstr">
      <vt:lpstr>ＭＳ Ｐゴシック</vt:lpstr>
      <vt:lpstr>游ゴシック</vt:lpstr>
      <vt:lpstr>Arial</vt:lpstr>
      <vt:lpstr>Office テーマ</vt:lpstr>
      <vt:lpstr>1. 生涯発達する人生</vt:lpstr>
      <vt:lpstr>問題インデックス</vt:lpstr>
      <vt:lpstr>人生の節目はいつくる（きた）だろうか。その時どんなことを考える（考えた） だろうか。</vt:lpstr>
      <vt:lpstr>１　これからの人生について考えてみよう </vt:lpstr>
      <vt:lpstr>１　これからの人生について考えてみよう </vt:lpstr>
      <vt:lpstr>１　これからの人生について考えてみよう</vt:lpstr>
      <vt:lpstr>１　これからの人生について考えてみよう</vt:lpstr>
      <vt:lpstr>２　発達課題と生涯発達 </vt:lpstr>
      <vt:lpstr>２　発達課題と生涯発達 </vt:lpstr>
      <vt:lpstr>２　発達課題と生涯発達 </vt:lpstr>
      <vt:lpstr>２　発達課題と生涯発達 </vt:lpstr>
      <vt:lpstr>２　発達課題と生涯発達 </vt:lpstr>
      <vt:lpstr>２　発達課題と生涯発達 </vt:lpstr>
      <vt:lpstr>１　これからの人生について考えてみよう </vt:lpstr>
      <vt:lpstr>１　これからの人生について考えてみよう </vt:lpstr>
      <vt:lpstr>１　これからの人生について考えてみよう</vt:lpstr>
      <vt:lpstr>１　これからの人生について考えてみよう</vt:lpstr>
      <vt:lpstr>２　発達課題と生涯発達 </vt:lpstr>
      <vt:lpstr>２　発達課題と生涯発達 </vt:lpstr>
      <vt:lpstr>２　発達課題と生涯発達 </vt:lpstr>
      <vt:lpstr>２　発達課題と生涯発達 </vt:lpstr>
      <vt:lpstr>人生の節目はいつくる（きた）だろうか。その時どんなことを考える（考えた） だろうか。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2025-03-14T02:38:10Z</cp:lastPrinted>
  <dcterms:created xsi:type="dcterms:W3CDTF">2020-05-11T04:01:04Z</dcterms:created>
  <dcterms:modified xsi:type="dcterms:W3CDTF">2025-04-03T06:25:58Z</dcterms:modified>
</cp:coreProperties>
</file>