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67" r:id="rId2"/>
    <p:sldId id="402" r:id="rId3"/>
    <p:sldId id="396" r:id="rId4"/>
    <p:sldId id="414" r:id="rId5"/>
    <p:sldId id="429" r:id="rId6"/>
    <p:sldId id="430" r:id="rId7"/>
    <p:sldId id="432" r:id="rId8"/>
    <p:sldId id="423" r:id="rId9"/>
    <p:sldId id="431" r:id="rId10"/>
    <p:sldId id="433" r:id="rId11"/>
    <p:sldId id="434" r:id="rId12"/>
    <p:sldId id="435" r:id="rId13"/>
    <p:sldId id="436" r:id="rId14"/>
    <p:sldId id="437" r:id="rId15"/>
    <p:sldId id="438" r:id="rId16"/>
    <p:sldId id="439" r:id="rId17"/>
    <p:sldId id="440" r:id="rId18"/>
  </p:sldIdLst>
  <p:sldSz cx="9144000" cy="6858000" type="screen4x3"/>
  <p:notesSz cx="6858000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E8F6"/>
    <a:srgbClr val="EEDFC3"/>
    <a:srgbClr val="277BE8"/>
    <a:srgbClr val="317FE5"/>
    <a:srgbClr val="FFF900"/>
    <a:srgbClr val="FAC208"/>
    <a:srgbClr val="ED1C24"/>
    <a:srgbClr val="FFF2EB"/>
    <a:srgbClr val="F15920"/>
    <a:srgbClr val="0475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941" autoAdjust="0"/>
    <p:restoredTop sz="93576" autoAdjust="0"/>
  </p:normalViewPr>
  <p:slideViewPr>
    <p:cSldViewPr snapToGrid="0">
      <p:cViewPr varScale="1">
        <p:scale>
          <a:sx n="100" d="100"/>
          <a:sy n="100" d="100"/>
        </p:scale>
        <p:origin x="1428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3341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1800" cy="495427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95427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r">
              <a:defRPr sz="1200"/>
            </a:lvl1pPr>
          </a:lstStyle>
          <a:p>
            <a:fld id="{537744EE-B228-4D4B-B3C5-E24EBA43BD19}" type="datetimeFigureOut">
              <a:rPr kumimoji="1" lang="ja-JP" altLang="en-US" smtClean="0"/>
              <a:t>2025/4/3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8088" y="1235075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53" tIns="46077" rIns="92153" bIns="46077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1" y="4751983"/>
            <a:ext cx="5486400" cy="3887986"/>
          </a:xfrm>
          <a:prstGeom prst="rect">
            <a:avLst/>
          </a:prstGeom>
        </p:spPr>
        <p:txBody>
          <a:bodyPr vert="horz" lIns="92153" tIns="46077" rIns="92153" bIns="46077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71800" cy="495426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9378825"/>
            <a:ext cx="2971800" cy="495426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r">
              <a:defRPr sz="1200"/>
            </a:lvl1pPr>
          </a:lstStyle>
          <a:p>
            <a:fld id="{18CE2DE2-5132-4E7D-B18E-E71053432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6269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5038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0363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301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BA23E-E914-25DD-09A8-EC97B25ED6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DADCA18-0C7D-35CC-9C75-4B77BD0C8C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FCD45009-4A46-107C-1CB7-7978D7EBDE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ECCEE1C-982A-034E-D886-EBE88C5ABD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4339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8E5D41-886F-B003-A42E-F6DC79D9CE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B51E0E1-012E-B129-9CF9-0DAAE708DB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434A1A8-9F72-CBB3-E448-AA0FDBF5B3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8E8DBF8-5B56-2579-610B-E32B0B1B8E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65476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7824AE-078C-88C6-FC57-E21CDEF07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DEDB072-A4E5-7A04-6384-BC91D4FCE6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F80C8F6C-D546-A3DE-B30B-3F5C6BF66F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653C6F1-4EFF-A6BB-FACB-EED28C7306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13651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6F17B6-5E91-9BCA-207C-0E3F36EEA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D40783E-FC6E-1E36-DB81-EE1034FF8B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5DF8209-34BD-9DF4-D3EE-09C78BA989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516704F-D120-FB0B-91BE-DF6DEEE8CA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7630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0504" y="2902998"/>
            <a:ext cx="7772400" cy="1765312"/>
          </a:xfrm>
        </p:spPr>
        <p:txBody>
          <a:bodyPr anchor="b">
            <a:noAutofit/>
          </a:bodyPr>
          <a:lstStyle>
            <a:lvl1pPr marL="0" indent="0" algn="ctr">
              <a:buFont typeface="+mj-lt"/>
              <a:buNone/>
              <a:defRPr sz="5500" b="1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en-US" altLang="ja-JP" dirty="0"/>
              <a:t>1.</a:t>
            </a:r>
            <a:r>
              <a:rPr lang="ja-JP" altLang="en-US" dirty="0"/>
              <a:t> </a:t>
            </a:r>
            <a:r>
              <a:rPr lang="en-US" dirty="0" err="1"/>
              <a:t>xxxxxx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6804" y="4668311"/>
            <a:ext cx="3086100" cy="605025"/>
          </a:xfrm>
        </p:spPr>
        <p:txBody>
          <a:bodyPr>
            <a:noAutofit/>
          </a:bodyPr>
          <a:lstStyle>
            <a:lvl1pPr marL="0" indent="0" algn="r">
              <a:buNone/>
              <a:defRPr sz="320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ja-JP" dirty="0"/>
              <a:t>p.00</a:t>
            </a:r>
            <a:r>
              <a:rPr lang="ja-JP" altLang="en-US" dirty="0"/>
              <a:t>～</a:t>
            </a:r>
            <a:r>
              <a:rPr lang="en-US" altLang="ja-JP" dirty="0"/>
              <a:t>00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B9B10A62-B1D7-4A96-B9E1-B2F681B6FEFE}"/>
              </a:ext>
            </a:extLst>
          </p:cNvPr>
          <p:cNvCxnSpPr/>
          <p:nvPr userDrawn="1"/>
        </p:nvCxnSpPr>
        <p:spPr>
          <a:xfrm>
            <a:off x="683568" y="4668311"/>
            <a:ext cx="7739336" cy="0"/>
          </a:xfrm>
          <a:prstGeom prst="line">
            <a:avLst/>
          </a:prstGeom>
          <a:ln w="50800" cap="rnd">
            <a:solidFill>
              <a:srgbClr val="277BE8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1CB7ED8D-73B4-465A-A8E5-7753583BB6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09711" y="2055203"/>
            <a:ext cx="1300163" cy="687387"/>
          </a:xfrm>
          <a:solidFill>
            <a:srgbClr val="277BE8"/>
          </a:solidFill>
          <a:ln>
            <a:solidFill>
              <a:srgbClr val="277BE8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ja-JP" altLang="en-US" dirty="0"/>
              <a:t>１章</a:t>
            </a:r>
          </a:p>
        </p:txBody>
      </p:sp>
      <p:sp>
        <p:nvSpPr>
          <p:cNvPr id="13" name="テキスト プレースホルダー 12">
            <a:extLst>
              <a:ext uri="{FF2B5EF4-FFF2-40B4-BE49-F238E27FC236}">
                <a16:creationId xmlns:a16="http://schemas.microsoft.com/office/drawing/2014/main" id="{828E12B8-2C64-4A6F-9868-58B8F1F90F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29203" y="2055203"/>
            <a:ext cx="2609850" cy="687387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t">
            <a:noAutofit/>
          </a:bodyPr>
          <a:lstStyle>
            <a:lvl1pPr marL="0" indent="0" algn="ctr">
              <a:buNone/>
              <a:defRPr sz="400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 err="1"/>
              <a:t>xxxxxxxxx</a:t>
            </a:r>
            <a:endParaRPr kumimoji="1" lang="ja-JP" altLang="en-US" dirty="0"/>
          </a:p>
        </p:txBody>
      </p:sp>
      <p:sp>
        <p:nvSpPr>
          <p:cNvPr id="4" name="テキスト プレースホルダー 11">
            <a:extLst>
              <a:ext uri="{FF2B5EF4-FFF2-40B4-BE49-F238E27FC236}">
                <a16:creationId xmlns:a16="http://schemas.microsoft.com/office/drawing/2014/main" id="{0AC066D0-6BCC-3FBF-8053-20D436D794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05120" y="5239340"/>
            <a:ext cx="2217784" cy="577850"/>
          </a:xfrm>
          <a:prstGeom prst="roundRect">
            <a:avLst/>
          </a:prstGeom>
          <a:ln w="19050">
            <a:solidFill>
              <a:srgbClr val="277BE8"/>
            </a:solidFill>
          </a:ln>
        </p:spPr>
        <p:txBody>
          <a:bodyPr anchor="ctr">
            <a:normAutofit/>
          </a:bodyPr>
          <a:lstStyle>
            <a:lvl1pPr marL="0" indent="0" algn="r">
              <a:buNone/>
              <a:defRPr sz="2800">
                <a:solidFill>
                  <a:srgbClr val="277BE8"/>
                </a:solidFill>
              </a:defRPr>
            </a:lvl1pPr>
          </a:lstStyle>
          <a:p>
            <a:pPr lvl="0"/>
            <a:r>
              <a:rPr kumimoji="1" lang="ja-JP" altLang="en-US" dirty="0"/>
              <a:t>教 </a:t>
            </a:r>
            <a:r>
              <a:rPr kumimoji="1" lang="en-US" altLang="ja-JP" dirty="0"/>
              <a:t>p.00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00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6725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問題インデック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9497B68-1E45-BCCD-A25E-B4B2C19A21F6}"/>
              </a:ext>
            </a:extLst>
          </p:cNvPr>
          <p:cNvSpPr/>
          <p:nvPr userDrawn="1"/>
        </p:nvSpPr>
        <p:spPr>
          <a:xfrm>
            <a:off x="3873501" y="558800"/>
            <a:ext cx="5270499" cy="241300"/>
          </a:xfrm>
          <a:prstGeom prst="rect">
            <a:avLst/>
          </a:prstGeom>
          <a:solidFill>
            <a:srgbClr val="277BE8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E5C8CC71-049D-4423-ADD6-275B4FB294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801" y="139700"/>
            <a:ext cx="3695700" cy="660400"/>
          </a:xfrm>
          <a:prstGeom prst="round2SameRect">
            <a:avLst/>
          </a:prstGeom>
          <a:solidFill>
            <a:srgbClr val="277BE8"/>
          </a:solidFill>
        </p:spPr>
        <p:txBody>
          <a:bodyPr>
            <a:normAutofit/>
          </a:bodyPr>
          <a:lstStyle>
            <a:lvl1pPr marL="0" algn="ctr" defTabSz="457200" rtl="0" eaLnBrk="1" latinLnBrk="0" hangingPunct="1">
              <a:defRPr kumimoji="1" lang="ja-JP" altLang="en-US" sz="3200" b="1" kern="1200" dirty="0">
                <a:solidFill>
                  <a:schemeClr val="lt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</a:lstStyle>
          <a:p>
            <a:r>
              <a:rPr kumimoji="1" lang="ja-JP" altLang="en-US" dirty="0"/>
              <a:t>問題インデックス</a:t>
            </a:r>
          </a:p>
        </p:txBody>
      </p:sp>
    </p:spTree>
    <p:extLst>
      <p:ext uri="{BB962C8B-B14F-4D97-AF65-F5344CB8AC3E}">
        <p14:creationId xmlns:p14="http://schemas.microsoft.com/office/powerpoint/2010/main" val="404594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導入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365126"/>
            <a:ext cx="7886700" cy="939891"/>
          </a:xfrm>
          <a:prstGeom prst="rect">
            <a:avLst/>
          </a:prstGeom>
          <a:noFill/>
          <a:ln w="28575">
            <a:noFill/>
          </a:ln>
        </p:spPr>
        <p:txBody>
          <a:bodyPr>
            <a:noAutofit/>
          </a:bodyPr>
          <a:lstStyle>
            <a:lvl1pPr algn="ctr">
              <a:defRPr sz="4000" b="1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問題文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テキスト プレースホルダー 4">
            <a:extLst>
              <a:ext uri="{FF2B5EF4-FFF2-40B4-BE49-F238E27FC236}">
                <a16:creationId xmlns:a16="http://schemas.microsoft.com/office/drawing/2014/main" id="{613A8EFE-E4C7-7E02-9B46-F1E3F797DD2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0363" y="1842216"/>
            <a:ext cx="8464550" cy="4508500"/>
          </a:xfrm>
          <a:prstGeom prst="roundRect">
            <a:avLst>
              <a:gd name="adj" fmla="val 4065"/>
            </a:avLst>
          </a:prstGeom>
          <a:solidFill>
            <a:schemeClr val="bg1"/>
          </a:solidFill>
          <a:ln w="28575">
            <a:solidFill>
              <a:srgbClr val="277BE8"/>
            </a:solidFill>
          </a:ln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lvl="0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31266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800" y="180000"/>
            <a:ext cx="8791200" cy="658800"/>
          </a:xfrm>
          <a:solidFill>
            <a:srgbClr val="277BE8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32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　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A3E1B81-36EA-864E-10DD-8A4C137A60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0363" y="1842216"/>
            <a:ext cx="8464550" cy="4508500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</a:p>
          <a:p>
            <a:pPr lvl="0"/>
            <a:endParaRPr kumimoji="1" lang="ja-JP" altLang="en-US" dirty="0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F61A5BE1-FD5C-459B-C48E-2856CF6754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0363" y="1001284"/>
            <a:ext cx="3829897" cy="626822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</p:spTree>
    <p:extLst>
      <p:ext uri="{BB962C8B-B14F-4D97-AF65-F5344CB8AC3E}">
        <p14:creationId xmlns:p14="http://schemas.microsoft.com/office/powerpoint/2010/main" val="650836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_その２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6612" y="1309930"/>
            <a:ext cx="8410775" cy="5098118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6612" y="539439"/>
            <a:ext cx="3823648" cy="658812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</p:spTree>
    <p:extLst>
      <p:ext uri="{BB962C8B-B14F-4D97-AF65-F5344CB8AC3E}">
        <p14:creationId xmlns:p14="http://schemas.microsoft.com/office/powerpoint/2010/main" val="3161821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図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図プレースホルダー 6">
            <a:extLst>
              <a:ext uri="{FF2B5EF4-FFF2-40B4-BE49-F238E27FC236}">
                <a16:creationId xmlns:a16="http://schemas.microsoft.com/office/drawing/2014/main" id="{4723E0C9-C3B6-4AE7-BEE1-CEDC47F601E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6700" y="807868"/>
            <a:ext cx="8610600" cy="5531020"/>
          </a:xfrm>
        </p:spPr>
        <p:txBody>
          <a:bodyPr/>
          <a:lstStyle>
            <a:lvl1pPr marL="0" indent="0"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ja-JP" altLang="en-US" dirty="0"/>
              <a:t>アイコンをクリックして図を追加</a:t>
            </a: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894DAD6D-E89A-4714-A639-5CB2E1C825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2000" y="172402"/>
            <a:ext cx="2592000" cy="396000"/>
          </a:xfrm>
          <a:solidFill>
            <a:srgbClr val="277BE8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6CC2803-C47C-FB89-9A4B-39A09DBB4EF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6700" y="216941"/>
            <a:ext cx="2760662" cy="488950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2800" b="1"/>
            </a:lvl1pPr>
          </a:lstStyle>
          <a:p>
            <a:pPr lvl="0"/>
            <a:r>
              <a:rPr kumimoji="1" lang="ja-JP" altLang="en-US" dirty="0"/>
              <a:t>図のタイトル</a:t>
            </a:r>
          </a:p>
        </p:txBody>
      </p:sp>
    </p:spTree>
    <p:extLst>
      <p:ext uri="{BB962C8B-B14F-4D97-AF65-F5344CB8AC3E}">
        <p14:creationId xmlns:p14="http://schemas.microsoft.com/office/powerpoint/2010/main" val="647309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ぼりWORK">
    <p:bg>
      <p:bgPr>
        <a:solidFill>
          <a:srgbClr val="FFF2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1903" y="1473694"/>
            <a:ext cx="8531441" cy="4623636"/>
          </a:xfrm>
          <a:prstGeom prst="rect">
            <a:avLst/>
          </a:prstGeom>
          <a:solidFill>
            <a:srgbClr val="FFF2EB"/>
          </a:solidFill>
          <a:ln w="28575">
            <a:noFill/>
          </a:ln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1903" y="575999"/>
            <a:ext cx="5646198" cy="709212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  <p:sp>
        <p:nvSpPr>
          <p:cNvPr id="12" name="フローチャート: 端子 11">
            <a:extLst>
              <a:ext uri="{FF2B5EF4-FFF2-40B4-BE49-F238E27FC236}">
                <a16:creationId xmlns:a16="http://schemas.microsoft.com/office/drawing/2014/main" id="{BA6694D0-646B-E0AF-61C6-48D40A01388A}"/>
              </a:ext>
            </a:extLst>
          </p:cNvPr>
          <p:cNvSpPr/>
          <p:nvPr userDrawn="1"/>
        </p:nvSpPr>
        <p:spPr>
          <a:xfrm>
            <a:off x="103226" y="95840"/>
            <a:ext cx="1867616" cy="385917"/>
          </a:xfrm>
          <a:prstGeom prst="flowChartTerminator">
            <a:avLst/>
          </a:prstGeom>
          <a:solidFill>
            <a:srgbClr val="ED1C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深ぼり</a:t>
            </a:r>
            <a:r>
              <a:rPr kumimoji="1" lang="en-US" altLang="ja-JP" sz="1800" b="1" dirty="0">
                <a:solidFill>
                  <a:srgbClr val="FFF9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WORK</a:t>
            </a:r>
            <a:endParaRPr kumimoji="1" lang="ja-JP" altLang="en-US" sz="1800" b="1" dirty="0">
              <a:solidFill>
                <a:srgbClr val="FFF9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87148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まとめ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EC04C30-69CC-FA85-25B3-345190A8A8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362" y="488950"/>
            <a:ext cx="8423275" cy="5880100"/>
          </a:xfr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kumimoji="1" lang="ja-JP" altLang="en-US" dirty="0"/>
              <a:t>まとめ　テキスト</a:t>
            </a:r>
          </a:p>
        </p:txBody>
      </p:sp>
    </p:spTree>
    <p:extLst>
      <p:ext uri="{BB962C8B-B14F-4D97-AF65-F5344CB8AC3E}">
        <p14:creationId xmlns:p14="http://schemas.microsoft.com/office/powerpoint/2010/main" val="1149258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gi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024" y="6542842"/>
            <a:ext cx="503759" cy="2918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fld id="{1D2D80A6-8C57-4D7C-88C1-BE2A757EE8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7" name="図 6" descr="食品 が含まれている画像&#10;&#10;自動的に生成された説明">
            <a:extLst>
              <a:ext uri="{FF2B5EF4-FFF2-40B4-BE49-F238E27FC236}">
                <a16:creationId xmlns:a16="http://schemas.microsoft.com/office/drawing/2014/main" id="{22C72F05-26D3-4532-9B48-0C71DB563F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41" t="19908"/>
          <a:stretch/>
        </p:blipFill>
        <p:spPr>
          <a:xfrm>
            <a:off x="7849624" y="6542843"/>
            <a:ext cx="1230599" cy="315157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E8E860-C633-49D6-8DFC-500E66A1AAAF}"/>
              </a:ext>
            </a:extLst>
          </p:cNvPr>
          <p:cNvSpPr txBox="1"/>
          <p:nvPr userDrawn="1"/>
        </p:nvSpPr>
        <p:spPr>
          <a:xfrm>
            <a:off x="3666478" y="6526887"/>
            <a:ext cx="418314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「新図説家庭基礎（家基</a:t>
            </a:r>
            <a:r>
              <a:rPr kumimoji="1" lang="en-US" altLang="ja-JP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007-903</a:t>
            </a:r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 学習ノート」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EAAD6A0-7A9D-413C-B000-93205ED1A006}"/>
              </a:ext>
            </a:extLst>
          </p:cNvPr>
          <p:cNvSpPr txBox="1"/>
          <p:nvPr userDrawn="1"/>
        </p:nvSpPr>
        <p:spPr>
          <a:xfrm>
            <a:off x="523783" y="6555017"/>
            <a:ext cx="107419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kumimoji="1" lang="en-US" altLang="ja-JP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/</a:t>
            </a:r>
            <a:r>
              <a:rPr kumimoji="1" lang="ja-JP" alt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kumimoji="1" lang="en-US" altLang="ja-JP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17</a:t>
            </a:r>
            <a:endParaRPr kumimoji="1" lang="ja-JP" altLang="en-US" sz="1200" b="0" dirty="0">
              <a:solidFill>
                <a:schemeClr val="tx1">
                  <a:lumMod val="50000"/>
                  <a:lumOff val="50000"/>
                </a:schemeClr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427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82" r:id="rId3"/>
    <p:sldLayoutId id="2147483675" r:id="rId4"/>
    <p:sldLayoutId id="2147483676" r:id="rId5"/>
    <p:sldLayoutId id="2147483678" r:id="rId6"/>
    <p:sldLayoutId id="2147483681" r:id="rId7"/>
    <p:sldLayoutId id="2147483677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1pPr>
      <a:lvl2pPr marL="45720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2pPr>
      <a:lvl3pPr marL="9144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2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3pPr>
      <a:lvl4pPr marL="13716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4pPr>
      <a:lvl5pPr marL="18288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4.png"/><Relationship Id="rId7" Type="http://schemas.openxmlformats.org/officeDocument/2006/relationships/slide" Target="slide3.xml"/><Relationship Id="rId12" Type="http://schemas.openxmlformats.org/officeDocument/2006/relationships/slide" Target="slide1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4.xml"/><Relationship Id="rId5" Type="http://schemas.openxmlformats.org/officeDocument/2006/relationships/image" Target="../media/image5.png"/><Relationship Id="rId10" Type="http://schemas.openxmlformats.org/officeDocument/2006/relationships/slide" Target="slide12.xml"/><Relationship Id="rId4" Type="http://schemas.openxmlformats.org/officeDocument/2006/relationships/slide" Target="slide4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BA8F71-BB4E-4597-BD04-356CC2C081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9.</a:t>
            </a:r>
            <a:r>
              <a:rPr kumimoji="1" lang="ja-JP" altLang="en-US" dirty="0"/>
              <a:t>家族に関する法律の</a:t>
            </a:r>
            <a:br>
              <a:rPr kumimoji="1" lang="en-US" altLang="ja-JP" dirty="0"/>
            </a:br>
            <a:r>
              <a:rPr kumimoji="1" lang="ja-JP" altLang="en-US" dirty="0"/>
              <a:t>理念と変化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C377999-74BA-4AD5-A700-1C1D9BEC4F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kumimoji="1" lang="en-US" altLang="ja-JP" dirty="0"/>
              <a:t>p.20</a:t>
            </a:r>
            <a:endParaRPr kumimoji="1" lang="ja-JP" alt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C139D5C-9C56-484E-9C8B-1C1B41C61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F68D3481-1C82-4A0F-9B48-E8AA01164F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35457" y="2015450"/>
            <a:ext cx="1319491" cy="687387"/>
          </a:xfrm>
        </p:spPr>
        <p:txBody>
          <a:bodyPr/>
          <a:lstStyle/>
          <a:p>
            <a:r>
              <a:rPr lang="ja-JP" altLang="en-US" dirty="0"/>
              <a:t>１</a:t>
            </a:r>
            <a:r>
              <a:rPr kumimoji="1" lang="ja-JP" altLang="en-US" dirty="0"/>
              <a:t>章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6E51320D-FC71-4B13-B5DA-E3EE33E5037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254948" y="2015450"/>
            <a:ext cx="5948894" cy="687387"/>
          </a:xfrm>
        </p:spPr>
        <p:txBody>
          <a:bodyPr/>
          <a:lstStyle/>
          <a:p>
            <a:r>
              <a:rPr lang="ja-JP" altLang="en-US" dirty="0"/>
              <a:t>自分らしい生き方と家族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6F61A4C-FA88-0BE6-6A81-F11A1C50853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ja-JP" altLang="en-US" dirty="0"/>
              <a:t>教 </a:t>
            </a:r>
            <a:r>
              <a:rPr lang="en-US" altLang="ja-JP" dirty="0"/>
              <a:t>p.28</a:t>
            </a:r>
            <a:r>
              <a:rPr lang="ja-JP" altLang="en-US" dirty="0"/>
              <a:t>～</a:t>
            </a:r>
            <a:r>
              <a:rPr lang="en-US" altLang="ja-JP" dirty="0"/>
              <a:t>29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06326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F48D8-CB92-4395-8C4B-F1133E900A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56A474B-1D21-FD4D-FD15-01DAE0E8C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19819C4-A33A-6BD2-1A77-C1D2318FAAD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１　家族法の理念と背景</a:t>
            </a:r>
            <a:r>
              <a:rPr lang="ja-JP" altLang="en-US" dirty="0"/>
              <a:t>	</a:t>
            </a:r>
            <a:endParaRPr kumimoji="1"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694A11F5-3461-3A01-D4E9-DAA91A08D1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23" y="2876501"/>
            <a:ext cx="9072000" cy="116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9530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BE1DD-94F2-FCF6-5846-0C6F3BB23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482789B-2111-EB19-7DC6-92362628E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09A5F7A7-20E5-113F-D63C-C223FF37B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00" y="179999"/>
            <a:ext cx="3873500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kumimoji="1" lang="ja-JP" altLang="en-US" dirty="0">
                <a:solidFill>
                  <a:schemeClr val="tx1"/>
                </a:solidFill>
              </a:rPr>
              <a:t>１　家族法の理念と背景</a:t>
            </a:r>
          </a:p>
        </p:txBody>
      </p:sp>
      <p:pic>
        <p:nvPicPr>
          <p:cNvPr id="4" name="図 3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D7F11B43-6EBE-D944-C321-783E9854EF1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E7FD115A-AA65-0A1D-C486-C4DF3060E2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00" y="2859289"/>
            <a:ext cx="9072000" cy="1139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2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6D7E59-0067-3B63-ECBF-9A3F18B779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7D61317F-EFBF-FAA3-BAD9-9326138C9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BC59ADCD-C795-575A-5FA0-461DE7081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00" y="179999"/>
            <a:ext cx="3873500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kumimoji="1" lang="ja-JP" altLang="en-US" dirty="0">
                <a:solidFill>
                  <a:schemeClr val="tx1"/>
                </a:solidFill>
              </a:rPr>
              <a:t>１　家族法の理念と背景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6B1986A-492C-8A0D-7D00-22C3BD3D19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4" y="1002889"/>
            <a:ext cx="9084754" cy="5073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337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287A29-0F1E-F1D2-23DA-7EA1BB64C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742596-F910-9BCF-6619-5DA0D140F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D82635D9-4BEA-8093-22D2-CFA18C48F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00" y="179999"/>
            <a:ext cx="3873500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kumimoji="1" lang="ja-JP" altLang="en-US" dirty="0">
                <a:solidFill>
                  <a:schemeClr val="tx1"/>
                </a:solidFill>
              </a:rPr>
              <a:t>１　家族法の理念と背景</a:t>
            </a:r>
          </a:p>
        </p:txBody>
      </p:sp>
      <p:pic>
        <p:nvPicPr>
          <p:cNvPr id="4" name="図 3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BFEBAD64-197C-C216-D7FA-515F93A3A74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B683A610-3D7E-C7C2-9153-8745BE0BEA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0" y="907803"/>
            <a:ext cx="9072000" cy="504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84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2D25E-0A22-27E6-D45C-4E4324EBD1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1085ECE-BF82-C291-C14A-B2C8AED43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14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AFC2EEC2-DC70-7838-2524-AE089F773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00" y="179999"/>
            <a:ext cx="3873500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kumimoji="1" lang="ja-JP" altLang="en-US" dirty="0">
                <a:solidFill>
                  <a:schemeClr val="tx1"/>
                </a:solidFill>
              </a:rPr>
              <a:t>１　家族法の理念と背景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6AA17931-269E-7BF4-5209-8B1278183A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37" y="2507226"/>
            <a:ext cx="8964400" cy="159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626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CD5070-12C5-769A-5993-90493AC14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66E98305-696D-DD4B-C920-7D6ACC01C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76DE3BF-80FA-49B6-9839-E7232688A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00" y="179999"/>
            <a:ext cx="3873500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kumimoji="1" lang="ja-JP" altLang="en-US" dirty="0">
                <a:solidFill>
                  <a:schemeClr val="tx1"/>
                </a:solidFill>
              </a:rPr>
              <a:t>１　家族法の理念と背景</a:t>
            </a:r>
          </a:p>
        </p:txBody>
      </p:sp>
      <p:pic>
        <p:nvPicPr>
          <p:cNvPr id="4" name="図 3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9EF3BF8A-0194-1266-AB2B-A74AA41045E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3B57E5FC-073D-3A45-37DA-310CF40349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24" y="2566731"/>
            <a:ext cx="9000000" cy="1491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838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9BC79-FD16-4E0B-42AE-B2C2A47CB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534449C9-2336-17A6-7B32-F8AFE58C7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16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E56B30B3-A09B-A20E-5FFC-77224AB49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00" y="150183"/>
            <a:ext cx="8791200" cy="6588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２　時代に応じた民法改正	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4D69CFD4-76E5-07A6-A7F6-E85B9442F4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22" y="2033212"/>
            <a:ext cx="9054955" cy="308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8413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F7D01F-86B4-040F-6576-A9572133CF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66AAB1A2-3373-239F-B2D5-53781D5C3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17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6C4B5960-35ED-DC7C-B983-F4573100E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0352" y="179999"/>
            <a:ext cx="3823648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kumimoji="1" lang="ja-JP" altLang="en-US" dirty="0">
                <a:solidFill>
                  <a:schemeClr val="tx1"/>
                </a:solidFill>
              </a:rPr>
              <a:t>２　時代に応じた民法改正</a:t>
            </a:r>
          </a:p>
        </p:txBody>
      </p:sp>
      <p:pic>
        <p:nvPicPr>
          <p:cNvPr id="4" name="図 3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E28D52ED-1F52-C433-1B15-E7AA88B5D29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4816" y="6049238"/>
            <a:ext cx="829001" cy="46936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8B53EC58-1A9E-15CD-2477-8CB87D9241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0" y="2024256"/>
            <a:ext cx="9072000" cy="306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554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>
            <a:extLst>
              <a:ext uri="{FF2B5EF4-FFF2-40B4-BE49-F238E27FC236}">
                <a16:creationId xmlns:a16="http://schemas.microsoft.com/office/drawing/2014/main" id="{4FFDC64A-B590-64F0-570C-3E6F54B6C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9585" y="968995"/>
            <a:ext cx="4404829" cy="540495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CD498B4-7B07-BF09-DF77-392516151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A5C4C149-080D-349F-BDC3-4B687D46C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問題インデックス</a:t>
            </a:r>
          </a:p>
        </p:txBody>
      </p:sp>
      <p:sp>
        <p:nvSpPr>
          <p:cNvPr id="7" name="コンテンツ プレースホルダー 8">
            <a:extLst>
              <a:ext uri="{FF2B5EF4-FFF2-40B4-BE49-F238E27FC236}">
                <a16:creationId xmlns:a16="http://schemas.microsoft.com/office/drawing/2014/main" id="{E91598BD-4FD8-2DE3-9B1F-D21B4049C4F1}"/>
              </a:ext>
            </a:extLst>
          </p:cNvPr>
          <p:cNvSpPr txBox="1">
            <a:spLocks/>
          </p:cNvSpPr>
          <p:nvPr/>
        </p:nvSpPr>
        <p:spPr>
          <a:xfrm>
            <a:off x="3340100" y="2564264"/>
            <a:ext cx="3077481" cy="1620000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8" name="コンテンツ プレースホルダー 8">
            <a:extLst>
              <a:ext uri="{FF2B5EF4-FFF2-40B4-BE49-F238E27FC236}">
                <a16:creationId xmlns:a16="http://schemas.microsoft.com/office/drawing/2014/main" id="{9A9D2E53-BF3E-E82E-DEC7-918BCC126958}"/>
              </a:ext>
            </a:extLst>
          </p:cNvPr>
          <p:cNvSpPr txBox="1">
            <a:spLocks/>
          </p:cNvSpPr>
          <p:nvPr/>
        </p:nvSpPr>
        <p:spPr>
          <a:xfrm>
            <a:off x="3340099" y="4221698"/>
            <a:ext cx="3077481" cy="520986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8A1F8EBE-31BE-BD20-F119-2273EEA941CF}"/>
              </a:ext>
            </a:extLst>
          </p:cNvPr>
          <p:cNvSpPr txBox="1">
            <a:spLocks/>
          </p:cNvSpPr>
          <p:nvPr/>
        </p:nvSpPr>
        <p:spPr>
          <a:xfrm>
            <a:off x="3340100" y="2128897"/>
            <a:ext cx="3077480" cy="396000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3" name="図 2" descr="link.png">
            <a:hlinkClick r:id="rId4" action="ppaction://hlinksldjump"/>
            <a:extLst>
              <a:ext uri="{FF2B5EF4-FFF2-40B4-BE49-F238E27FC236}">
                <a16:creationId xmlns:a16="http://schemas.microsoft.com/office/drawing/2014/main" id="{F7AEDDBB-E2DD-DB3B-F0F3-B14F23AAED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768" y="3026101"/>
            <a:ext cx="524213" cy="149340"/>
          </a:xfrm>
          <a:prstGeom prst="rect">
            <a:avLst/>
          </a:prstGeom>
        </p:spPr>
      </p:pic>
      <p:pic>
        <p:nvPicPr>
          <p:cNvPr id="4" name="図 3" descr="link.png">
            <a:hlinkClick r:id="rId6" action="ppaction://hlinksldjump"/>
            <a:extLst>
              <a:ext uri="{FF2B5EF4-FFF2-40B4-BE49-F238E27FC236}">
                <a16:creationId xmlns:a16="http://schemas.microsoft.com/office/drawing/2014/main" id="{7DB38991-5E7A-6975-812D-EF795BD204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647" y="4278848"/>
            <a:ext cx="524213" cy="149340"/>
          </a:xfrm>
          <a:prstGeom prst="rect">
            <a:avLst/>
          </a:prstGeom>
        </p:spPr>
      </p:pic>
      <p:pic>
        <p:nvPicPr>
          <p:cNvPr id="11" name="図 10" descr="link.png">
            <a:hlinkClick r:id="rId7" action="ppaction://hlinksldjump"/>
            <a:extLst>
              <a:ext uri="{FF2B5EF4-FFF2-40B4-BE49-F238E27FC236}">
                <a16:creationId xmlns:a16="http://schemas.microsoft.com/office/drawing/2014/main" id="{A151C0A6-8217-261D-6BB8-88EA963F63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600" y="2154296"/>
            <a:ext cx="524213" cy="149340"/>
          </a:xfrm>
          <a:prstGeom prst="rect">
            <a:avLst/>
          </a:prstGeom>
        </p:spPr>
      </p:pic>
      <p:sp>
        <p:nvSpPr>
          <p:cNvPr id="12" name="コンテンツ プレースホルダー 8">
            <a:extLst>
              <a:ext uri="{FF2B5EF4-FFF2-40B4-BE49-F238E27FC236}">
                <a16:creationId xmlns:a16="http://schemas.microsoft.com/office/drawing/2014/main" id="{8AC88E58-867D-BE05-A94F-0F32A3529DAC}"/>
              </a:ext>
            </a:extLst>
          </p:cNvPr>
          <p:cNvSpPr txBox="1">
            <a:spLocks/>
          </p:cNvSpPr>
          <p:nvPr/>
        </p:nvSpPr>
        <p:spPr>
          <a:xfrm>
            <a:off x="3344180" y="5272388"/>
            <a:ext cx="3077481" cy="798211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13" name="図 12" descr="link.png">
            <a:hlinkClick r:id="rId8" action="ppaction://hlinksldjump"/>
            <a:extLst>
              <a:ext uri="{FF2B5EF4-FFF2-40B4-BE49-F238E27FC236}">
                <a16:creationId xmlns:a16="http://schemas.microsoft.com/office/drawing/2014/main" id="{F27F983E-563F-D55B-69A7-65F2E863F0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434" y="5272388"/>
            <a:ext cx="524213" cy="149340"/>
          </a:xfrm>
          <a:prstGeom prst="rect">
            <a:avLst/>
          </a:prstGeom>
        </p:spPr>
      </p:pic>
      <p:pic>
        <p:nvPicPr>
          <p:cNvPr id="6" name="図 5" descr="link.png">
            <a:hlinkClick r:id="rId9" action="ppaction://hlinksldjump"/>
            <a:extLst>
              <a:ext uri="{FF2B5EF4-FFF2-40B4-BE49-F238E27FC236}">
                <a16:creationId xmlns:a16="http://schemas.microsoft.com/office/drawing/2014/main" id="{6C4F42F0-7FFA-EB7C-FE0C-47D6FF5775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600" y="2353436"/>
            <a:ext cx="524213" cy="149340"/>
          </a:xfrm>
          <a:prstGeom prst="rect">
            <a:avLst/>
          </a:prstGeom>
        </p:spPr>
      </p:pic>
      <p:pic>
        <p:nvPicPr>
          <p:cNvPr id="14" name="図 13" descr="link.png">
            <a:hlinkClick r:id="rId10" action="ppaction://hlinksldjump"/>
            <a:extLst>
              <a:ext uri="{FF2B5EF4-FFF2-40B4-BE49-F238E27FC236}">
                <a16:creationId xmlns:a16="http://schemas.microsoft.com/office/drawing/2014/main" id="{259EE34A-DD1D-B9D9-0781-FAFB0E33BC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116" y="3203582"/>
            <a:ext cx="524213" cy="149340"/>
          </a:xfrm>
          <a:prstGeom prst="rect">
            <a:avLst/>
          </a:prstGeom>
        </p:spPr>
      </p:pic>
      <p:pic>
        <p:nvPicPr>
          <p:cNvPr id="15" name="図 14" descr="link.png">
            <a:hlinkClick r:id="rId11" action="ppaction://hlinksldjump"/>
            <a:extLst>
              <a:ext uri="{FF2B5EF4-FFF2-40B4-BE49-F238E27FC236}">
                <a16:creationId xmlns:a16="http://schemas.microsoft.com/office/drawing/2014/main" id="{370975F9-0CF9-3E17-4A2A-A9A784393C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599" y="4479695"/>
            <a:ext cx="524213" cy="149340"/>
          </a:xfrm>
          <a:prstGeom prst="rect">
            <a:avLst/>
          </a:prstGeom>
        </p:spPr>
      </p:pic>
      <p:pic>
        <p:nvPicPr>
          <p:cNvPr id="16" name="図 15" descr="link.png">
            <a:hlinkClick r:id="rId12" action="ppaction://hlinksldjump"/>
            <a:extLst>
              <a:ext uri="{FF2B5EF4-FFF2-40B4-BE49-F238E27FC236}">
                <a16:creationId xmlns:a16="http://schemas.microsoft.com/office/drawing/2014/main" id="{55DF011D-BF14-8F1E-44E0-1CDD7AF07F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297" y="5468056"/>
            <a:ext cx="524213" cy="14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993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A410B0F-615A-0EE0-F717-E86415D05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F8F443-594E-B30E-CBE1-EA772A83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家族法の理念と背景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4B7D69F-D0F1-842C-CA69-D937B60BFC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6063" y="1892300"/>
            <a:ext cx="8971876" cy="4508500"/>
          </a:xfrm>
        </p:spPr>
        <p:txBody>
          <a:bodyPr>
            <a:noAutofit/>
          </a:bodyPr>
          <a:lstStyle/>
          <a:p>
            <a:pPr marL="444500" indent="-444500">
              <a:lnSpc>
                <a:spcPct val="100000"/>
              </a:lnSpc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ja-JP" altLang="en-US" sz="3600" dirty="0"/>
              <a:t>民法全５編のうち，第４編（親族）と第５編（相続）を合わせて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(1)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家族法</a:t>
            </a:r>
            <a:r>
              <a:rPr lang="ja-JP" altLang="en-US" sz="3600" b="1" dirty="0">
                <a:solidFill>
                  <a:srgbClr val="005AFF"/>
                </a:solidFill>
              </a:rPr>
              <a:t> </a:t>
            </a:r>
            <a:r>
              <a:rPr kumimoji="1" lang="ja-JP" altLang="en-US" sz="3600" dirty="0"/>
              <a:t>と呼ぶ。</a:t>
            </a:r>
            <a:endParaRPr kumimoji="1" lang="en-US" altLang="ja-JP" sz="3600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ED6D357-30E0-785D-331E-96D159D1E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699" y="963284"/>
            <a:ext cx="8168901" cy="471156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　（　　）にあてはまる言葉を答えよう。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0088E-AE13-8CF2-34EA-2FE5D76B8F73}"/>
              </a:ext>
            </a:extLst>
          </p:cNvPr>
          <p:cNvSpPr txBox="1"/>
          <p:nvPr/>
        </p:nvSpPr>
        <p:spPr>
          <a:xfrm>
            <a:off x="172799" y="1013484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pic>
        <p:nvPicPr>
          <p:cNvPr id="5" name="図 4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8CDF8692-C90A-3DA7-5E11-DC538EC581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6" name="大かっこ 5">
            <a:extLst>
              <a:ext uri="{FF2B5EF4-FFF2-40B4-BE49-F238E27FC236}">
                <a16:creationId xmlns:a16="http://schemas.microsoft.com/office/drawing/2014/main" id="{33D16FD0-4063-80A3-1948-D49608A583C2}"/>
              </a:ext>
            </a:extLst>
          </p:cNvPr>
          <p:cNvSpPr/>
          <p:nvPr/>
        </p:nvSpPr>
        <p:spPr>
          <a:xfrm>
            <a:off x="4238201" y="2562940"/>
            <a:ext cx="2315000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ja-JP" altLang="en-US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１</a:t>
            </a:r>
          </a:p>
        </p:txBody>
      </p:sp>
    </p:spTree>
    <p:extLst>
      <p:ext uri="{BB962C8B-B14F-4D97-AF65-F5344CB8AC3E}">
        <p14:creationId xmlns:p14="http://schemas.microsoft.com/office/powerpoint/2010/main" val="175431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712C6F1-7A3C-1D2F-4642-93CEAEE6E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8F7A111E-7C6E-FC72-9018-B78F23258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00" y="179999"/>
            <a:ext cx="3873500" cy="396000"/>
          </a:xfrm>
        </p:spPr>
        <p:txBody>
          <a:bodyPr/>
          <a:lstStyle/>
          <a:p>
            <a:r>
              <a:rPr kumimoji="1" lang="ja-JP" altLang="en-US" dirty="0"/>
              <a:t>１　家族法の理念と背景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54A4063-F6FE-A6BC-FD10-545EFCDAAD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233" y="575999"/>
            <a:ext cx="8096434" cy="956138"/>
          </a:xfrm>
        </p:spPr>
        <p:txBody>
          <a:bodyPr/>
          <a:lstStyle/>
          <a:p>
            <a:pPr marL="533400" indent="-533400"/>
            <a:r>
              <a:rPr lang="ja-JP" altLang="en-US" dirty="0"/>
              <a:t>２　旧民法（明治民法）と現行民法を比較してみよう。</a:t>
            </a:r>
            <a:r>
              <a:rPr lang="en-US" altLang="ja-JP" b="0" dirty="0"/>
              <a:t>(1/3)</a:t>
            </a:r>
            <a:endParaRPr kumimoji="1" lang="ja-JP" altLang="en-US" b="0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E597A2D7-227F-F364-A08E-F99405D161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070490"/>
              </p:ext>
            </p:extLst>
          </p:nvPr>
        </p:nvGraphicFramePr>
        <p:xfrm>
          <a:off x="152401" y="1638299"/>
          <a:ext cx="8729266" cy="459971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244599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3707878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3776789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</a:tblGrid>
              <a:tr h="71738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項目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旧民法（明治民法）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現行民法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886184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施行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(2) </a:t>
                      </a:r>
                      <a:r>
                        <a:rPr kumimoji="1" lang="en-US" altLang="ja-JP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1898</a:t>
                      </a: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年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(3) </a:t>
                      </a:r>
                      <a:r>
                        <a:rPr kumimoji="1" lang="en-US" altLang="ja-JP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1948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299614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理念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(4)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「家」制度　　　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＝「家」の繁栄・存続（ 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(5)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戸主 </a:t>
                      </a:r>
                      <a:r>
                        <a:rPr kumimoji="1" lang="en-US" altLang="ja-JP" sz="3200" baseline="30000" dirty="0">
                          <a:latin typeface="ＭＳ Ｐゴシック" panose="020B0600070205080204" pitchFamily="50" charset="-128"/>
                          <a:ea typeface="+mn-ea"/>
                        </a:rPr>
                        <a:t>※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の権限強，男尊女卑）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(6)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個人の尊厳 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，</a:t>
                      </a:r>
                    </a:p>
                    <a:p>
                      <a:pPr marL="444500" indent="-44450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(7)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両性の本質的平等　</a:t>
                      </a:r>
                      <a:endParaRPr kumimoji="1" lang="ja-JP" altLang="en-US" sz="32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758768"/>
                  </a:ext>
                </a:extLst>
              </a:tr>
            </a:tbl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384878E-61EA-EA69-F125-947B74586FC6}"/>
              </a:ext>
            </a:extLst>
          </p:cNvPr>
          <p:cNvSpPr txBox="1"/>
          <p:nvPr/>
        </p:nvSpPr>
        <p:spPr>
          <a:xfrm>
            <a:off x="204036" y="619981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BEF96196-7ABA-E9EE-5B8A-0A6EC45DD07C}"/>
              </a:ext>
            </a:extLst>
          </p:cNvPr>
          <p:cNvSpPr/>
          <p:nvPr/>
        </p:nvSpPr>
        <p:spPr>
          <a:xfrm>
            <a:off x="1482301" y="2435940"/>
            <a:ext cx="1452628" cy="576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508C06E9-61A0-CB4D-3526-618612F20193}"/>
              </a:ext>
            </a:extLst>
          </p:cNvPr>
          <p:cNvSpPr/>
          <p:nvPr/>
        </p:nvSpPr>
        <p:spPr>
          <a:xfrm>
            <a:off x="5175634" y="2435940"/>
            <a:ext cx="1452628" cy="576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38FFE4ED-5F6F-69BB-E978-9E5BC2479E41}"/>
              </a:ext>
            </a:extLst>
          </p:cNvPr>
          <p:cNvSpPr/>
          <p:nvPr/>
        </p:nvSpPr>
        <p:spPr>
          <a:xfrm>
            <a:off x="1482301" y="3316633"/>
            <a:ext cx="2315000" cy="576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4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大かっこ 9">
            <a:extLst>
              <a:ext uri="{FF2B5EF4-FFF2-40B4-BE49-F238E27FC236}">
                <a16:creationId xmlns:a16="http://schemas.microsoft.com/office/drawing/2014/main" id="{38AB68F8-1E48-FC1E-A786-80D8B1F64E02}"/>
              </a:ext>
            </a:extLst>
          </p:cNvPr>
          <p:cNvSpPr/>
          <p:nvPr/>
        </p:nvSpPr>
        <p:spPr>
          <a:xfrm>
            <a:off x="1774401" y="4329458"/>
            <a:ext cx="1476799" cy="576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5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1" name="大かっこ 10">
            <a:extLst>
              <a:ext uri="{FF2B5EF4-FFF2-40B4-BE49-F238E27FC236}">
                <a16:creationId xmlns:a16="http://schemas.microsoft.com/office/drawing/2014/main" id="{912EE98E-45CC-364B-4FEE-5AE045756190}"/>
              </a:ext>
            </a:extLst>
          </p:cNvPr>
          <p:cNvSpPr/>
          <p:nvPr/>
        </p:nvSpPr>
        <p:spPr>
          <a:xfrm>
            <a:off x="5194301" y="3299552"/>
            <a:ext cx="2819399" cy="576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6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" name="大かっこ 11">
            <a:extLst>
              <a:ext uri="{FF2B5EF4-FFF2-40B4-BE49-F238E27FC236}">
                <a16:creationId xmlns:a16="http://schemas.microsoft.com/office/drawing/2014/main" id="{D1230E60-4CDD-6793-111A-431EF8C65831}"/>
              </a:ext>
            </a:extLst>
          </p:cNvPr>
          <p:cNvSpPr/>
          <p:nvPr/>
        </p:nvSpPr>
        <p:spPr>
          <a:xfrm>
            <a:off x="5194301" y="3910991"/>
            <a:ext cx="3305598" cy="1091042"/>
          </a:xfrm>
          <a:prstGeom prst="bracketPair">
            <a:avLst>
              <a:gd name="adj" fmla="val 968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7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847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E27CE6-B690-F725-0E3E-5E16D5B8A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4C2BDCF-E37E-B3A0-D0A2-6975DA62C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258F23DB-3273-64FC-A8C4-46C1EE69A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00" y="179999"/>
            <a:ext cx="3873500" cy="396000"/>
          </a:xfrm>
        </p:spPr>
        <p:txBody>
          <a:bodyPr/>
          <a:lstStyle/>
          <a:p>
            <a:r>
              <a:rPr kumimoji="1" lang="ja-JP" altLang="en-US" dirty="0"/>
              <a:t>１　家族法の理念と背景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4774FE5-6A39-217A-9F2E-718C2894543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233" y="575999"/>
            <a:ext cx="8096434" cy="956138"/>
          </a:xfrm>
        </p:spPr>
        <p:txBody>
          <a:bodyPr/>
          <a:lstStyle/>
          <a:p>
            <a:pPr marL="533400" indent="-533400"/>
            <a:r>
              <a:rPr lang="ja-JP" altLang="en-US" dirty="0"/>
              <a:t>２　旧民法（明治民法）と現行民法を比較してみよう。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(2/3)</a:t>
            </a:r>
            <a:endParaRPr kumimoji="1" lang="ja-JP" altLang="en-US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D5389953-B378-9184-A65B-35F022FD7D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749168"/>
              </p:ext>
            </p:extLst>
          </p:nvPr>
        </p:nvGraphicFramePr>
        <p:xfrm>
          <a:off x="79500" y="1532137"/>
          <a:ext cx="8985000" cy="49072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143000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3810000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4032000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</a:tblGrid>
              <a:tr h="468778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項目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旧民法（明治民法）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現行民法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2454191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結婚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(8)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戸主 </a:t>
                      </a:r>
                      <a:r>
                        <a:rPr kumimoji="1" lang="en-US" altLang="ja-JP" sz="3200" kern="1200" baseline="300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※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の同意が必要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男性 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(9) </a:t>
                      </a:r>
                      <a:r>
                        <a:rPr kumimoji="1" lang="en-US" altLang="ja-JP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30 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歳，女性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(10) </a:t>
                      </a:r>
                      <a:r>
                        <a:rPr kumimoji="1" lang="en-US" altLang="ja-JP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25</a:t>
                      </a: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歳まで親の同意が必要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(11)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両性</a:t>
                      </a: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の合意のみ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151663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夫婦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財産管理権は 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(12) </a:t>
                      </a:r>
                      <a:r>
                        <a:rPr kumimoji="1" lang="ja-JP" altLang="en-US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夫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ja-JP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のみ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同姓＝ 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(13) </a:t>
                      </a:r>
                      <a:r>
                        <a:rPr kumimoji="1" lang="ja-JP" altLang="en-US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夫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ja-JP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の姓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権利・義務は平等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同姓＝</a:t>
                      </a:r>
                      <a:endParaRPr kumimoji="1" lang="en-US" altLang="ja-JP" sz="32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(14)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夫または妻 </a:t>
                      </a:r>
                      <a:r>
                        <a:rPr kumimoji="1" lang="ja-JP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の姓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　　　</a:t>
                      </a:r>
                      <a:endParaRPr kumimoji="1" lang="ja-JP" altLang="en-US" sz="32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758768"/>
                  </a:ext>
                </a:extLst>
              </a:tr>
            </a:tbl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C4AFC6C-87BF-6E78-F6BB-78B459B0BCD7}"/>
              </a:ext>
            </a:extLst>
          </p:cNvPr>
          <p:cNvSpPr txBox="1"/>
          <p:nvPr/>
        </p:nvSpPr>
        <p:spPr>
          <a:xfrm>
            <a:off x="204036" y="619981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50965F25-67DB-5BEA-BD3F-4314E63EFA70}"/>
              </a:ext>
            </a:extLst>
          </p:cNvPr>
          <p:cNvSpPr/>
          <p:nvPr/>
        </p:nvSpPr>
        <p:spPr>
          <a:xfrm>
            <a:off x="1317201" y="2149474"/>
            <a:ext cx="1438699" cy="54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8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007397C9-4D86-C206-7123-8F2F9879E19E}"/>
              </a:ext>
            </a:extLst>
          </p:cNvPr>
          <p:cNvSpPr/>
          <p:nvPr/>
        </p:nvSpPr>
        <p:spPr>
          <a:xfrm>
            <a:off x="2251265" y="3115796"/>
            <a:ext cx="1008129" cy="54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9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FEB7F3BD-3F8C-222B-FA77-B6098CF73293}"/>
              </a:ext>
            </a:extLst>
          </p:cNvPr>
          <p:cNvSpPr/>
          <p:nvPr/>
        </p:nvSpPr>
        <p:spPr>
          <a:xfrm>
            <a:off x="1317201" y="3710201"/>
            <a:ext cx="1008129" cy="54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10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大かっこ 9">
            <a:extLst>
              <a:ext uri="{FF2B5EF4-FFF2-40B4-BE49-F238E27FC236}">
                <a16:creationId xmlns:a16="http://schemas.microsoft.com/office/drawing/2014/main" id="{06641C41-BB2A-928B-8C4F-DC053CFA65B3}"/>
              </a:ext>
            </a:extLst>
          </p:cNvPr>
          <p:cNvSpPr/>
          <p:nvPr/>
        </p:nvSpPr>
        <p:spPr>
          <a:xfrm>
            <a:off x="5129574" y="2149474"/>
            <a:ext cx="1551447" cy="54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11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1" name="大かっこ 10">
            <a:extLst>
              <a:ext uri="{FF2B5EF4-FFF2-40B4-BE49-F238E27FC236}">
                <a16:creationId xmlns:a16="http://schemas.microsoft.com/office/drawing/2014/main" id="{B6A9160A-A72B-3B5E-84C9-F3C2A2ECCB5D}"/>
              </a:ext>
            </a:extLst>
          </p:cNvPr>
          <p:cNvSpPr/>
          <p:nvPr/>
        </p:nvSpPr>
        <p:spPr>
          <a:xfrm>
            <a:off x="3864078" y="4868095"/>
            <a:ext cx="1076633" cy="54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12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" name="大かっこ 11">
            <a:extLst>
              <a:ext uri="{FF2B5EF4-FFF2-40B4-BE49-F238E27FC236}">
                <a16:creationId xmlns:a16="http://schemas.microsoft.com/office/drawing/2014/main" id="{42A23DDC-DAD1-F90C-D3A3-C8BEDC530416}"/>
              </a:ext>
            </a:extLst>
          </p:cNvPr>
          <p:cNvSpPr/>
          <p:nvPr/>
        </p:nvSpPr>
        <p:spPr>
          <a:xfrm>
            <a:off x="2676833" y="5842578"/>
            <a:ext cx="1076633" cy="54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13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3" name="大かっこ 12">
            <a:extLst>
              <a:ext uri="{FF2B5EF4-FFF2-40B4-BE49-F238E27FC236}">
                <a16:creationId xmlns:a16="http://schemas.microsoft.com/office/drawing/2014/main" id="{458752FB-943B-7F9B-9412-92D70721EAA4}"/>
              </a:ext>
            </a:extLst>
          </p:cNvPr>
          <p:cNvSpPr/>
          <p:nvPr/>
        </p:nvSpPr>
        <p:spPr>
          <a:xfrm>
            <a:off x="5114826" y="5833499"/>
            <a:ext cx="2849305" cy="54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14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1343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49810F-4A26-C387-1B06-386CBBDAB3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EBB0B77-1161-65CE-7D47-A773E5D68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5B90232D-DDFE-6117-66B7-608A6454C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00" y="179999"/>
            <a:ext cx="3873500" cy="396000"/>
          </a:xfrm>
        </p:spPr>
        <p:txBody>
          <a:bodyPr/>
          <a:lstStyle/>
          <a:p>
            <a:r>
              <a:rPr kumimoji="1" lang="ja-JP" altLang="en-US" dirty="0"/>
              <a:t>１　家族法の理念と背景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0035993-9920-E3E8-4421-7A3761AD2D0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233" y="575999"/>
            <a:ext cx="8096434" cy="956138"/>
          </a:xfrm>
        </p:spPr>
        <p:txBody>
          <a:bodyPr/>
          <a:lstStyle/>
          <a:p>
            <a:pPr marL="533400" indent="-533400"/>
            <a:r>
              <a:rPr lang="ja-JP" altLang="en-US" dirty="0"/>
              <a:t>２　旧民法（明治民法）と現行民法を比較してみよう。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(3/3)</a:t>
            </a:r>
            <a:endParaRPr kumimoji="1" lang="ja-JP" altLang="en-US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B96327D6-CFA2-450A-E83E-B881936627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249138"/>
              </p:ext>
            </p:extLst>
          </p:nvPr>
        </p:nvGraphicFramePr>
        <p:xfrm>
          <a:off x="152401" y="1638300"/>
          <a:ext cx="8729266" cy="298427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244599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3707878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3776789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</a:tblGrid>
              <a:tr h="305456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項目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旧民法（明治民法）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現行民法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733839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親子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子の親権は原則として 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(15)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父親</a:t>
                      </a: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のみ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22300" indent="-62230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(16)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父母の共同親権</a:t>
                      </a:r>
                      <a:endParaRPr kumimoji="1" lang="ja-JP" altLang="en-US" sz="32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758768"/>
                  </a:ext>
                </a:extLst>
              </a:tr>
              <a:tr h="1277399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相続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22300" marR="0" lvl="0" indent="-6223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(17) </a:t>
                      </a:r>
                      <a:r>
                        <a:rPr kumimoji="1" lang="ja-JP" altLang="en-US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家督 </a:t>
                      </a:r>
                      <a:r>
                        <a:rPr kumimoji="1" lang="ja-JP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相続</a:t>
                      </a:r>
                      <a:endParaRPr kumimoji="1" lang="en-US" altLang="ja-JP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622300" marR="0" lvl="0" indent="-6223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＝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 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(18)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男子</a:t>
                      </a: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優先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22300" indent="-62230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(19)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均分 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相続</a:t>
                      </a:r>
                      <a:endParaRPr kumimoji="1" lang="en-US" altLang="ja-JP" sz="32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622300" indent="-62230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＝配偶者と子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0117752"/>
                  </a:ext>
                </a:extLst>
              </a:tr>
            </a:tbl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41BCE6D-A32B-520E-E715-6E1EC7A65A66}"/>
              </a:ext>
            </a:extLst>
          </p:cNvPr>
          <p:cNvSpPr txBox="1"/>
          <p:nvPr/>
        </p:nvSpPr>
        <p:spPr>
          <a:xfrm>
            <a:off x="204036" y="619981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75BE806-8CF6-926C-C752-C2BAB134593E}"/>
              </a:ext>
            </a:extLst>
          </p:cNvPr>
          <p:cNvSpPr txBox="1"/>
          <p:nvPr/>
        </p:nvSpPr>
        <p:spPr>
          <a:xfrm>
            <a:off x="152401" y="4728742"/>
            <a:ext cx="584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sz="3200" dirty="0">
                <a:solidFill>
                  <a:prstClr val="black"/>
                </a:solidFill>
                <a:latin typeface="ＭＳ Ｐゴシック" panose="020B0600070205080204" pitchFamily="50" charset="-128"/>
              </a:rPr>
              <a:t>※戸主は原則 </a:t>
            </a:r>
            <a:r>
              <a:rPr kumimoji="1" lang="en-US" altLang="ja-JP" sz="36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(20) </a:t>
            </a:r>
            <a:r>
              <a:rPr kumimoji="1" lang="ja-JP" altLang="en-US" sz="3600" b="1" dirty="0">
                <a:solidFill>
                  <a:srgbClr val="005AFF"/>
                </a:solidFill>
                <a:latin typeface="ＭＳ Ｐゴシック" panose="020B0600070205080204" pitchFamily="50" charset="-128"/>
              </a:rPr>
              <a:t>男</a:t>
            </a:r>
            <a:r>
              <a:rPr kumimoji="1" lang="ja-JP" altLang="en-US" sz="3200" b="1" dirty="0">
                <a:solidFill>
                  <a:prstClr val="black"/>
                </a:solidFill>
                <a:latin typeface="ＭＳ Ｐゴシック" panose="020B0600070205080204" pitchFamily="50" charset="-128"/>
              </a:rPr>
              <a:t> </a:t>
            </a:r>
            <a:r>
              <a:rPr kumimoji="1" lang="ja-JP" altLang="en-US" sz="3200" dirty="0">
                <a:solidFill>
                  <a:prstClr val="black"/>
                </a:solidFill>
                <a:latin typeface="ＭＳ Ｐゴシック" panose="020B0600070205080204" pitchFamily="50" charset="-128"/>
              </a:rPr>
              <a:t>性。</a:t>
            </a:r>
          </a:p>
        </p:txBody>
      </p:sp>
      <p:pic>
        <p:nvPicPr>
          <p:cNvPr id="9" name="図 8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DB5240DB-49AE-7A84-0F20-560FD02F82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6" name="大かっこ 5">
            <a:extLst>
              <a:ext uri="{FF2B5EF4-FFF2-40B4-BE49-F238E27FC236}">
                <a16:creationId xmlns:a16="http://schemas.microsoft.com/office/drawing/2014/main" id="{712B47FD-23AC-724A-E99A-BB0B850CABCF}"/>
              </a:ext>
            </a:extLst>
          </p:cNvPr>
          <p:cNvSpPr/>
          <p:nvPr/>
        </p:nvSpPr>
        <p:spPr>
          <a:xfrm>
            <a:off x="1984145" y="2729169"/>
            <a:ext cx="1584965" cy="54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15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大かっこ 9">
            <a:extLst>
              <a:ext uri="{FF2B5EF4-FFF2-40B4-BE49-F238E27FC236}">
                <a16:creationId xmlns:a16="http://schemas.microsoft.com/office/drawing/2014/main" id="{DADEEFAF-85BC-A0CE-20D0-0CB028BD4A17}"/>
              </a:ext>
            </a:extLst>
          </p:cNvPr>
          <p:cNvSpPr/>
          <p:nvPr/>
        </p:nvSpPr>
        <p:spPr>
          <a:xfrm>
            <a:off x="5201918" y="2255584"/>
            <a:ext cx="3499630" cy="100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16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1" name="大かっこ 10">
            <a:extLst>
              <a:ext uri="{FF2B5EF4-FFF2-40B4-BE49-F238E27FC236}">
                <a16:creationId xmlns:a16="http://schemas.microsoft.com/office/drawing/2014/main" id="{6ECD4B91-5743-8DEF-FFE1-AE0DCA75CBFA}"/>
              </a:ext>
            </a:extLst>
          </p:cNvPr>
          <p:cNvSpPr/>
          <p:nvPr/>
        </p:nvSpPr>
        <p:spPr>
          <a:xfrm>
            <a:off x="1485566" y="3429001"/>
            <a:ext cx="1584965" cy="54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17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" name="大かっこ 11">
            <a:extLst>
              <a:ext uri="{FF2B5EF4-FFF2-40B4-BE49-F238E27FC236}">
                <a16:creationId xmlns:a16="http://schemas.microsoft.com/office/drawing/2014/main" id="{2F1F34B0-4DA2-E585-9CE8-86F07BC0633C}"/>
              </a:ext>
            </a:extLst>
          </p:cNvPr>
          <p:cNvSpPr/>
          <p:nvPr/>
        </p:nvSpPr>
        <p:spPr>
          <a:xfrm>
            <a:off x="1984144" y="4012885"/>
            <a:ext cx="1584965" cy="54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18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3" name="大かっこ 12">
            <a:extLst>
              <a:ext uri="{FF2B5EF4-FFF2-40B4-BE49-F238E27FC236}">
                <a16:creationId xmlns:a16="http://schemas.microsoft.com/office/drawing/2014/main" id="{46FE4031-3C13-028B-1524-C4827896800D}"/>
              </a:ext>
            </a:extLst>
          </p:cNvPr>
          <p:cNvSpPr/>
          <p:nvPr/>
        </p:nvSpPr>
        <p:spPr>
          <a:xfrm>
            <a:off x="5201918" y="3442498"/>
            <a:ext cx="1584965" cy="54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19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4" name="大かっこ 13">
            <a:extLst>
              <a:ext uri="{FF2B5EF4-FFF2-40B4-BE49-F238E27FC236}">
                <a16:creationId xmlns:a16="http://schemas.microsoft.com/office/drawing/2014/main" id="{20CDFC83-BDB8-4A35-9DF2-C035B9E2B1B3}"/>
              </a:ext>
            </a:extLst>
          </p:cNvPr>
          <p:cNvSpPr/>
          <p:nvPr/>
        </p:nvSpPr>
        <p:spPr>
          <a:xfrm>
            <a:off x="2776627" y="4822525"/>
            <a:ext cx="1146444" cy="54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20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8751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FCE3E1-4B63-BE21-3251-C7FDD16871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4210E272-833F-58D1-C46B-09EA7D74D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904CC963-4CBD-0AD3-C43E-047455DC7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0352" y="179999"/>
            <a:ext cx="3823648" cy="396000"/>
          </a:xfrm>
        </p:spPr>
        <p:txBody>
          <a:bodyPr/>
          <a:lstStyle/>
          <a:p>
            <a:r>
              <a:rPr lang="ja-JP" altLang="en-US" dirty="0"/>
              <a:t>１　家族法の理念と背景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53DD6FD-ECEE-CD24-687E-09E4566F167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6612" y="2095500"/>
            <a:ext cx="8410775" cy="4312548"/>
          </a:xfrm>
        </p:spPr>
        <p:txBody>
          <a:bodyPr>
            <a:noAutofit/>
          </a:bodyPr>
          <a:lstStyle/>
          <a:p>
            <a:pPr marL="444500" indent="-444500">
              <a:lnSpc>
                <a:spcPct val="100000"/>
              </a:lnSpc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(21)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親族 </a:t>
            </a:r>
            <a:r>
              <a:rPr kumimoji="1" lang="en-US" altLang="ja-JP" sz="3600" dirty="0"/>
              <a:t>…</a:t>
            </a:r>
            <a:r>
              <a:rPr kumimoji="1" lang="ja-JP" altLang="en-US" sz="3600" dirty="0"/>
              <a:t>６親等内の血族，配偶者，３親等内の姻族</a:t>
            </a:r>
          </a:p>
          <a:p>
            <a:pPr marL="444500" indent="-444500">
              <a:lnSpc>
                <a:spcPct val="100000"/>
              </a:lnSpc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(22)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直系 </a:t>
            </a:r>
            <a:r>
              <a:rPr kumimoji="1" lang="en-US" altLang="ja-JP" sz="3600" dirty="0"/>
              <a:t>…</a:t>
            </a:r>
            <a:r>
              <a:rPr kumimoji="1" lang="ja-JP" altLang="en-US" sz="3600" dirty="0"/>
              <a:t>親子の関係でつながっている系統（祖父母，父母，子，孫など）</a:t>
            </a:r>
          </a:p>
          <a:p>
            <a:pPr marL="444500" indent="-444500">
              <a:lnSpc>
                <a:spcPct val="100000"/>
              </a:lnSpc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(23)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傍系</a:t>
            </a:r>
            <a:r>
              <a:rPr lang="ja-JP" altLang="en-US" sz="3600" b="1" dirty="0">
                <a:solidFill>
                  <a:srgbClr val="005AFF"/>
                </a:solidFill>
              </a:rPr>
              <a:t> </a:t>
            </a:r>
            <a:r>
              <a:rPr kumimoji="1" lang="en-US" altLang="ja-JP" sz="3600" dirty="0"/>
              <a:t>…</a:t>
            </a:r>
            <a:r>
              <a:rPr kumimoji="1" lang="ja-JP" altLang="en-US" sz="3600" dirty="0"/>
              <a:t>直系から分かれて出た系統（おじ・おば，兄弟姉妹，おい・めい，いとこなど）</a:t>
            </a:r>
            <a:endParaRPr kumimoji="1" lang="en-US" altLang="ja-JP" sz="3600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E956A1B5-7172-1B49-2F61-468C04A04CC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699" y="592656"/>
            <a:ext cx="7787901" cy="1045643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３　民法における親族の範囲についてまとめよう。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BDF4B1B-5D8C-4DF9-F229-5C466DFA5826}"/>
              </a:ext>
            </a:extLst>
          </p:cNvPr>
          <p:cNvSpPr txBox="1"/>
          <p:nvPr/>
        </p:nvSpPr>
        <p:spPr>
          <a:xfrm>
            <a:off x="172799" y="711585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pic>
        <p:nvPicPr>
          <p:cNvPr id="5" name="図 4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C987C335-0899-6FED-5495-6413ED0144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6" name="大かっこ 5">
            <a:extLst>
              <a:ext uri="{FF2B5EF4-FFF2-40B4-BE49-F238E27FC236}">
                <a16:creationId xmlns:a16="http://schemas.microsoft.com/office/drawing/2014/main" id="{5272B7CA-8837-6478-6ACA-61F4CC0606A0}"/>
              </a:ext>
            </a:extLst>
          </p:cNvPr>
          <p:cNvSpPr/>
          <p:nvPr/>
        </p:nvSpPr>
        <p:spPr>
          <a:xfrm>
            <a:off x="831325" y="2177274"/>
            <a:ext cx="1956121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21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4B7FE2B1-0200-2A67-9D4A-8651CFBD16F3}"/>
              </a:ext>
            </a:extLst>
          </p:cNvPr>
          <p:cNvSpPr/>
          <p:nvPr/>
        </p:nvSpPr>
        <p:spPr>
          <a:xfrm>
            <a:off x="831325" y="3431485"/>
            <a:ext cx="1956121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22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F0E3AAB6-BCD9-0F83-C77D-4D74B07EF638}"/>
              </a:ext>
            </a:extLst>
          </p:cNvPr>
          <p:cNvSpPr/>
          <p:nvPr/>
        </p:nvSpPr>
        <p:spPr>
          <a:xfrm>
            <a:off x="831325" y="4628514"/>
            <a:ext cx="1956121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23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11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A1B26-DCDD-7271-2B02-101FC1DBD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FC08D75-7484-15A7-548A-E986B472A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E1548B2-6A54-DCEB-1439-12C42230A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２　時代に応じた民法改正	</a:t>
            </a:r>
            <a:endParaRPr kumimoji="1" lang="ja-JP" altLang="en-US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EEA866A1-3439-275F-D158-3EEC7406D95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699" y="963284"/>
            <a:ext cx="8268301" cy="496556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１　</a:t>
            </a:r>
            <a:r>
              <a:rPr lang="ja-JP" altLang="en-US" dirty="0">
                <a:solidFill>
                  <a:prstClr val="black"/>
                </a:solidFill>
              </a:rPr>
              <a:t>近年の民法改正についてまとめよう</a:t>
            </a: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。</a:t>
            </a:r>
            <a:r>
              <a:rPr kumimoji="0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b="0" dirty="0"/>
              <a:t>（</a:t>
            </a:r>
            <a:r>
              <a:rPr lang="en-US" altLang="ja-JP" b="0" dirty="0"/>
              <a:t>1/2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B4ABE63-D359-E443-9348-814EE67CC0D4}"/>
              </a:ext>
            </a:extLst>
          </p:cNvPr>
          <p:cNvSpPr txBox="1"/>
          <p:nvPr/>
        </p:nvSpPr>
        <p:spPr>
          <a:xfrm>
            <a:off x="172799" y="1038884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29B1BB2A-1D1B-F9A4-21D3-C51C61A172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612352"/>
              </p:ext>
            </p:extLst>
          </p:nvPr>
        </p:nvGraphicFramePr>
        <p:xfrm>
          <a:off x="172799" y="2015802"/>
          <a:ext cx="8604172" cy="335003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189401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3366771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</a:tblGrid>
              <a:tr h="305456"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改正前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現行民法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733839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婚内子・</a:t>
                      </a:r>
                      <a:endParaRPr kumimoji="1" lang="en-US" altLang="ja-JP" sz="3200" dirty="0">
                        <a:latin typeface="ＭＳ Ｐゴシック" panose="020B0600070205080204" pitchFamily="50" charset="-128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婚外子の相続分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婚外子は婚内子の１／２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22300" indent="-62230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24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同等</a:t>
                      </a:r>
                      <a:endParaRPr kumimoji="1" lang="ja-JP" altLang="en-US" sz="32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758768"/>
                  </a:ext>
                </a:extLst>
              </a:tr>
              <a:tr h="1277399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再婚禁止期間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女性のみ６か月</a:t>
                      </a:r>
                      <a:endParaRPr kumimoji="1" lang="en-US" altLang="ja-JP" sz="3200" dirty="0">
                        <a:latin typeface="ＭＳ Ｐゴシック" panose="020B0600070205080204" pitchFamily="50" charset="-128"/>
                        <a:ea typeface="+mn-ea"/>
                      </a:endParaRPr>
                    </a:p>
                    <a:p>
                      <a:pPr marL="622300" marR="0" lvl="0" indent="-6223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→</a:t>
                      </a:r>
                      <a:r>
                        <a:rPr kumimoji="1" lang="en-US" altLang="ja-JP" sz="3200" dirty="0">
                          <a:latin typeface="ＭＳ Ｐゴシック" panose="020B0600070205080204" pitchFamily="50" charset="-128"/>
                          <a:ea typeface="+mn-ea"/>
                        </a:rPr>
                        <a:t>100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日間 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22300" indent="-62230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廃止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0117752"/>
                  </a:ext>
                </a:extLst>
              </a:tr>
            </a:tbl>
          </a:graphicData>
        </a:graphic>
      </p:graphicFrame>
      <p:sp>
        <p:nvSpPr>
          <p:cNvPr id="2" name="大かっこ 1">
            <a:extLst>
              <a:ext uri="{FF2B5EF4-FFF2-40B4-BE49-F238E27FC236}">
                <a16:creationId xmlns:a16="http://schemas.microsoft.com/office/drawing/2014/main" id="{BCAC0AE5-5CF9-6BEF-92AB-06E01380EEF3}"/>
              </a:ext>
            </a:extLst>
          </p:cNvPr>
          <p:cNvSpPr/>
          <p:nvPr/>
        </p:nvSpPr>
        <p:spPr>
          <a:xfrm>
            <a:off x="5467388" y="2631338"/>
            <a:ext cx="1584965" cy="54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24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968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72C461C-FC20-8631-75F1-3D087619F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DB7B809C-E2B4-4E5F-7BDF-27BBE3203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0352" y="179999"/>
            <a:ext cx="3823648" cy="396000"/>
          </a:xfrm>
        </p:spPr>
        <p:txBody>
          <a:bodyPr/>
          <a:lstStyle/>
          <a:p>
            <a:r>
              <a:rPr kumimoji="1" lang="ja-JP" altLang="en-US" dirty="0"/>
              <a:t>２　時代に応じた民法改正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8CD9725-2D06-3457-D340-74B8AB58A9B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94803" y="103370"/>
            <a:ext cx="2088097" cy="491811"/>
          </a:xfrm>
        </p:spPr>
        <p:txBody>
          <a:bodyPr/>
          <a:lstStyle/>
          <a:p>
            <a:r>
              <a:rPr kumimoji="1" lang="ja-JP" altLang="en-US" dirty="0"/>
              <a:t>１　</a:t>
            </a:r>
            <a:r>
              <a: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（</a:t>
            </a:r>
            <a:r>
              <a:rPr lang="en-US" altLang="ja-JP" b="0" dirty="0">
                <a:solidFill>
                  <a:prstClr val="black"/>
                </a:solidFill>
              </a:rPr>
              <a:t>2</a:t>
            </a:r>
            <a:r>
              <a:rPr kumimoji="1" lang="en-US" altLang="ja-JP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/2</a:t>
            </a:r>
            <a:r>
              <a: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）</a:t>
            </a:r>
            <a:endParaRPr kumimoji="1" lang="ja-JP" altLang="en-US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24D198CA-82AB-0D86-DAF3-163DFEAA3A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9714594"/>
              </p:ext>
            </p:extLst>
          </p:nvPr>
        </p:nvGraphicFramePr>
        <p:xfrm>
          <a:off x="271903" y="722447"/>
          <a:ext cx="8604172" cy="2906094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189401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3366771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</a:tblGrid>
              <a:tr h="455584"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改正前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現行民法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711534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成年年齢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200" dirty="0">
                          <a:latin typeface="ＭＳ Ｐゴシック" panose="020B0600070205080204" pitchFamily="50" charset="-128"/>
                          <a:ea typeface="+mn-ea"/>
                        </a:rPr>
                        <a:t>20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歳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22300" indent="-62230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25 </a:t>
                      </a:r>
                      <a:r>
                        <a:rPr kumimoji="1" lang="en-US" altLang="ja-JP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18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歳</a:t>
                      </a:r>
                      <a:endParaRPr kumimoji="1" lang="ja-JP" altLang="en-US" sz="32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758768"/>
                  </a:ext>
                </a:extLst>
              </a:tr>
              <a:tr h="828777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婚姻年齢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男性満</a:t>
                      </a:r>
                      <a:r>
                        <a:rPr kumimoji="1" lang="en-US" altLang="ja-JP" sz="3200" dirty="0">
                          <a:latin typeface="ＭＳ Ｐゴシック" panose="020B0600070205080204" pitchFamily="50" charset="-128"/>
                          <a:ea typeface="+mn-ea"/>
                        </a:rPr>
                        <a:t>18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歳，女性満</a:t>
                      </a:r>
                      <a:r>
                        <a:rPr kumimoji="1" lang="en-US" altLang="ja-JP" sz="3200" dirty="0">
                          <a:latin typeface="ＭＳ Ｐゴシック" panose="020B0600070205080204" pitchFamily="50" charset="-128"/>
                          <a:ea typeface="+mn-ea"/>
                        </a:rPr>
                        <a:t>16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歳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47675" marR="0" lvl="0" indent="-4476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26 </a:t>
                      </a:r>
                      <a:r>
                        <a:rPr kumimoji="1" lang="ja-JP" altLang="en-US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男女とも満</a:t>
                      </a:r>
                      <a:r>
                        <a:rPr kumimoji="1" lang="en-US" altLang="ja-JP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18</a:t>
                      </a:r>
                      <a:r>
                        <a:rPr kumimoji="1" lang="ja-JP" altLang="en-US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歳</a:t>
                      </a:r>
                      <a:endParaRPr kumimoji="1" lang="ja-JP" alt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622300" indent="-622300">
                        <a:buFont typeface="Arial" panose="020B0604020202020204" pitchFamily="34" charset="0"/>
                        <a:buNone/>
                      </a:pPr>
                      <a:endParaRPr kumimoji="1" lang="ja-JP" altLang="en-US" sz="32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0117752"/>
                  </a:ext>
                </a:extLst>
              </a:tr>
            </a:tbl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7C108BC-D87C-CC89-F752-D0833C309D9B}"/>
              </a:ext>
            </a:extLst>
          </p:cNvPr>
          <p:cNvSpPr txBox="1"/>
          <p:nvPr/>
        </p:nvSpPr>
        <p:spPr>
          <a:xfrm>
            <a:off x="271903" y="151971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6A552FF-C78F-7B91-C8D5-370AB9D3442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71903" y="3774989"/>
            <a:ext cx="8604172" cy="2407855"/>
          </a:xfrm>
          <a:prstGeom prst="wedgeRoundRectCallout">
            <a:avLst>
              <a:gd name="adj1" fmla="val 35929"/>
              <a:gd name="adj2" fmla="val -64086"/>
              <a:gd name="adj3" fmla="val 16667"/>
            </a:avLst>
          </a:prstGeom>
          <a:solidFill>
            <a:srgbClr val="DCE8F6"/>
          </a:solidFill>
        </p:spPr>
        <p:txBody>
          <a:bodyPr anchor="ctr">
            <a:normAutofit/>
          </a:bodyPr>
          <a:lstStyle/>
          <a:p>
            <a:r>
              <a:rPr kumimoji="1" lang="ja-JP" altLang="en-US" sz="3200" dirty="0"/>
              <a:t>法の改正の背景には，社会・経済の変化への</a:t>
            </a:r>
            <a:endParaRPr kumimoji="1" lang="en-US" altLang="ja-JP" sz="3200" dirty="0"/>
          </a:p>
          <a:p>
            <a:r>
              <a:rPr kumimoji="1" lang="ja-JP" altLang="en-US" sz="3200" dirty="0"/>
              <a:t>対応と，人々の価値観の変化がある。民法も，私たち一人ひとりの認識にもとづいた社会の</a:t>
            </a:r>
            <a:endParaRPr kumimoji="1" lang="en-US" altLang="ja-JP" sz="3200" dirty="0"/>
          </a:p>
          <a:p>
            <a:r>
              <a:rPr kumimoji="1" lang="ja-JP" altLang="en-US" sz="3200" dirty="0"/>
              <a:t>要請に応じて検討，改正されていくものである。</a:t>
            </a:r>
          </a:p>
        </p:txBody>
      </p:sp>
      <p:pic>
        <p:nvPicPr>
          <p:cNvPr id="10" name="図 9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C8E7D523-36B9-FDA3-B846-38B4C19CB3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8" name="大かっこ 7">
            <a:extLst>
              <a:ext uri="{FF2B5EF4-FFF2-40B4-BE49-F238E27FC236}">
                <a16:creationId xmlns:a16="http://schemas.microsoft.com/office/drawing/2014/main" id="{1892D4AB-D574-D933-DA60-45A4DABAA74E}"/>
              </a:ext>
            </a:extLst>
          </p:cNvPr>
          <p:cNvSpPr/>
          <p:nvPr/>
        </p:nvSpPr>
        <p:spPr>
          <a:xfrm>
            <a:off x="5600121" y="1333481"/>
            <a:ext cx="1584965" cy="54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25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6024E5AA-4B63-BE64-088F-5BBD20727D89}"/>
              </a:ext>
            </a:extLst>
          </p:cNvPr>
          <p:cNvSpPr/>
          <p:nvPr/>
        </p:nvSpPr>
        <p:spPr>
          <a:xfrm>
            <a:off x="5600120" y="2064173"/>
            <a:ext cx="3203119" cy="1106730"/>
          </a:xfrm>
          <a:prstGeom prst="bracketPair">
            <a:avLst>
              <a:gd name="adj" fmla="val 1133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26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7980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4_スライドフォーマット.potx" id="{41537B3A-58B8-4997-A1D5-62FC56304357}" vid="{1722AE44-CF25-4206-880D-2A7465975B6F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R4_スライドフォーマット</Template>
  <TotalTime>3561</TotalTime>
  <Words>658</Words>
  <PresentationFormat>画面に合わせる (4:3)</PresentationFormat>
  <Paragraphs>145</Paragraphs>
  <Slides>17</Slides>
  <Notes>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17</vt:i4>
      </vt:variant>
    </vt:vector>
  </HeadingPairs>
  <TitlesOfParts>
    <vt:vector size="21" baseType="lpstr">
      <vt:lpstr>ＭＳ Ｐゴシック</vt:lpstr>
      <vt:lpstr>游ゴシック</vt:lpstr>
      <vt:lpstr>Arial</vt:lpstr>
      <vt:lpstr>Office テーマ</vt:lpstr>
      <vt:lpstr>9.家族に関する法律の 理念と変化</vt:lpstr>
      <vt:lpstr>問題インデックス</vt:lpstr>
      <vt:lpstr>１　家族法の理念と背景 </vt:lpstr>
      <vt:lpstr>１　家族法の理念と背景</vt:lpstr>
      <vt:lpstr>１　家族法の理念と背景</vt:lpstr>
      <vt:lpstr>１　家族法の理念と背景</vt:lpstr>
      <vt:lpstr>１　家族法の理念と背景 </vt:lpstr>
      <vt:lpstr>２　時代に応じた民法改正 </vt:lpstr>
      <vt:lpstr>２　時代に応じた民法改正</vt:lpstr>
      <vt:lpstr>１　家族法の理念と背景 </vt:lpstr>
      <vt:lpstr>１　家族法の理念と背景</vt:lpstr>
      <vt:lpstr>１　家族法の理念と背景</vt:lpstr>
      <vt:lpstr>１　家族法の理念と背景</vt:lpstr>
      <vt:lpstr>１　家族法の理念と背景</vt:lpstr>
      <vt:lpstr>１　家族法の理念と背景</vt:lpstr>
      <vt:lpstr>２　時代に応じた民法改正 </vt:lpstr>
      <vt:lpstr>２　時代に応じた民法改正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2024-10-25T01:08:47Z</cp:lastPrinted>
  <dcterms:created xsi:type="dcterms:W3CDTF">2020-05-11T04:01:04Z</dcterms:created>
  <dcterms:modified xsi:type="dcterms:W3CDTF">2025-04-03T07:35:42Z</dcterms:modified>
</cp:coreProperties>
</file>