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67" r:id="rId2"/>
    <p:sldId id="402" r:id="rId3"/>
    <p:sldId id="403" r:id="rId4"/>
    <p:sldId id="432" r:id="rId5"/>
    <p:sldId id="433" r:id="rId6"/>
    <p:sldId id="434" r:id="rId7"/>
    <p:sldId id="421" r:id="rId8"/>
    <p:sldId id="435" r:id="rId9"/>
    <p:sldId id="423" r:id="rId10"/>
    <p:sldId id="437" r:id="rId11"/>
    <p:sldId id="454" r:id="rId12"/>
    <p:sldId id="451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49" r:id="rId24"/>
    <p:sldId id="450" r:id="rId25"/>
    <p:sldId id="452" r:id="rId26"/>
    <p:sldId id="453" r:id="rId27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567A"/>
    <a:srgbClr val="FCDCDD"/>
    <a:srgbClr val="00A997"/>
    <a:srgbClr val="CFEAE6"/>
    <a:srgbClr val="F4760A"/>
    <a:srgbClr val="3C98D2"/>
    <a:srgbClr val="C7D9F0"/>
    <a:srgbClr val="277BE8"/>
    <a:srgbClr val="EEDFC3"/>
    <a:srgbClr val="317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56" autoAdjust="0"/>
    <p:restoredTop sz="84326" autoAdjust="0"/>
  </p:normalViewPr>
  <p:slideViewPr>
    <p:cSldViewPr snapToGrid="0">
      <p:cViewPr varScale="1">
        <p:scale>
          <a:sx n="89" d="100"/>
          <a:sy n="89" d="100"/>
        </p:scale>
        <p:origin x="1758" y="96"/>
      </p:cViewPr>
      <p:guideLst/>
    </p:cSldViewPr>
  </p:slideViewPr>
  <p:outlineViewPr>
    <p:cViewPr>
      <p:scale>
        <a:sx n="33" d="100"/>
        <a:sy n="33" d="100"/>
      </p:scale>
      <p:origin x="0" y="-58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C2732-AE90-6656-051E-BD05582DF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9656E55-A81C-82CE-3CD2-5041171204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EF5C63B-51D9-82AB-466D-9C042FDC6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E97250-CDD8-A671-A2BB-92440B91F6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0653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E8186-CE58-A3B5-64A6-334242163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21EF276-2479-9B61-F8FF-5836A86CED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88CF4E4-2982-2E7D-27FE-AB4CBF47A6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5A69D68-6928-3119-D2B7-A72336FD8E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6676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B96B5-9741-047C-D962-9DA09817A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FD885BC-4C09-6057-3A9F-1D99F2611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E39B90D-99DE-34A7-A970-515B20711F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71910A-DEEF-E90C-2759-66500B6081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505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D945C-0845-9217-CDBF-F351C9C4B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14522B7-090C-25A1-4722-300EC4F09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D362B4B-DA61-68A3-B7CD-D037FC862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BF179B-F456-AC89-EE61-69BCFDFCB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10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76AA6-DAD9-441F-F3F4-14E9DA8DC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BCECC5F-5D9A-81FC-743E-741911DDF1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F9444BC-38E2-D23D-E69F-B1D7102192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B40FB2-CD1B-E3A3-A923-4D2A999855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8821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0EBA3-9ACC-E5D6-F723-9EBCA682A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7294EBF-2D8F-7422-A8F3-9D8B6072AC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2CA54B3-3CEC-0BEE-2020-3889A26623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A61D87-D57D-EE80-20CE-B9BC9B7C3A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503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AD16F-A6D3-0E0A-1D4B-6F0A4BB1D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5D04019-2693-6329-78DB-B142037D71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AF3561D-EAD1-DB10-4F6F-730E9617FD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10E7EB-8473-490F-0965-3F90F20BC6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904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DEB77-E805-F491-CEE1-95BE08F6A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36ED3A-07EF-35FD-2080-F8FBC39DA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61BC5E1-011D-A009-625E-CCA6C20D44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03E0592-D329-F98E-C12E-A234B71C05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11675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7C3D-7FB3-9809-D63C-52039B50D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7A06662-C4CA-1B05-F4BC-6EC1CE3B2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87410A2-E498-DE08-16B9-947ED0F2B7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DED342A-0F43-794C-00A9-41B16A538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3388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00166-D4BF-5373-7706-F06CD1BBD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14AF35F-C191-CE56-FF88-E69ED3E2DA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F3E4A83-6097-995C-9015-19551B2479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F57982B-7F92-1208-98A3-0699C6AE91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102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57AFE-D1DD-4624-25CF-8A3B0953A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C875CAC-CBF9-6F5E-75FE-06AB3C9066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012A725-7CF4-A053-8E19-DB1D08B377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E9C44F-F008-D00A-EEA9-3103962227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17845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94232-562E-0244-FB9B-188D70BAE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397324A-6081-FC2E-EF4D-BB3DB0985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B890AB5-2A15-4006-E33B-EC9689EDD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6EDC582-0F22-57E8-0624-3D58B28B2F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51350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E0562-FEC2-EF64-AA60-B847203E2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C0F7BA5-5335-EBAA-6727-DB991E46D0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69C591F-B63B-0FFB-3522-69F351DF2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123BD4B-13D3-D01F-D85C-3B7C8FF89D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15033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DCB16-953F-B6BB-C4BD-172CBF4BA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C774D9-1148-CF70-C110-1B4F5105F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1484C92-C61C-2940-7CA2-2FADDBF412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8E263E8-59BB-9D6C-8A1A-EE4CA1214E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47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07E78-EC7F-677B-6778-D11562880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BC769A5-F7A4-F024-4CDD-FD253148B2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65E1746-1C16-EEED-72A4-1C3166362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C8CDD6-FE04-FA18-6F7E-04EACE988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0686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DA489-5675-9CB7-C321-2839E9E5A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5F3A978-C1A0-AD72-3A4E-2169F77026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6167F01-A9A5-DFC0-0F56-0E85B2530F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911349-ACC0-5F36-7E29-09FBB93A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0265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0B209-AD14-2492-C34C-94762E18C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15A0036-8DC4-83A3-6161-A10CD3DE51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5ED495D-9788-E3A4-503B-99BE90CDD1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F9624A-4E82-7CD3-056B-28737F9480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511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20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1E7EF-1616-5350-AC5D-4C1FD49C9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AF2AB1A-4C95-C862-F555-42714F9459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12A65BE-273C-F7AF-81A8-B6110094A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27FEB19-E355-2C7C-60CF-3ABAB283CA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4311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A3B7A-6324-7D86-9315-FC4951469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193944-DDA9-0D9F-1299-6B25F8CA2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F8E0A6A-CD5C-DC58-8AE3-C2CFA54098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2C9598-990C-CC0E-98BC-2EEB5905F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4194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DD93D-D7CC-8011-A547-33955A9E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958EA99-67F7-1F84-7719-8F0D18D48C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0109152-57A9-395F-639B-4933C8757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239D175-1346-CC64-08F2-68B200BAF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2422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B2111-8E39-C612-80BD-66234DE8F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A57343A-9E2A-102C-856E-C717ED77B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A8F7C9D-07CE-5E6E-39F2-04BE890E4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7E7014-CA13-CCEB-A1EC-AAD42DE66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534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E8395-8932-B218-7762-CE3ADA66B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45F5083-F8A7-3B5C-AD98-FCB85873E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5647D3B-D716-0083-B597-1FC672E51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5E1F42-82ED-E2D0-B31D-1A85C3B44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264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E5D41-886F-B003-A42E-F6DC79D9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B51E0E1-012E-B129-9CF9-0DAAE708D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434A1A8-9F72-CBB3-E448-AA0FDBF5B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8DBF8-5B56-2579-610B-E32B0B1B8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547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338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26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2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oudanplus.jp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4.xml"/><Relationship Id="rId18" Type="http://schemas.openxmlformats.org/officeDocument/2006/relationships/slide" Target="slide24.xml"/><Relationship Id="rId3" Type="http://schemas.openxmlformats.org/officeDocument/2006/relationships/image" Target="../media/image4.png"/><Relationship Id="rId7" Type="http://schemas.openxmlformats.org/officeDocument/2006/relationships/slide" Target="slide7.xml"/><Relationship Id="rId12" Type="http://schemas.openxmlformats.org/officeDocument/2006/relationships/slide" Target="slide5.xml"/><Relationship Id="rId17" Type="http://schemas.openxmlformats.org/officeDocument/2006/relationships/slide" Target="slide22.xml"/><Relationship Id="rId2" Type="http://schemas.openxmlformats.org/officeDocument/2006/relationships/notesSlide" Target="../notesSlides/notesSlide2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11.xml"/><Relationship Id="rId5" Type="http://schemas.openxmlformats.org/officeDocument/2006/relationships/slide" Target="slide4.xml"/><Relationship Id="rId15" Type="http://schemas.openxmlformats.org/officeDocument/2006/relationships/slide" Target="slide18.xml"/><Relationship Id="rId10" Type="http://schemas.openxmlformats.org/officeDocument/2006/relationships/slide" Target="slide12.xml"/><Relationship Id="rId4" Type="http://schemas.openxmlformats.org/officeDocument/2006/relationships/image" Target="../media/image5.png"/><Relationship Id="rId9" Type="http://schemas.openxmlformats.org/officeDocument/2006/relationships/slide" Target="slide9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0" y="2902998"/>
            <a:ext cx="8255000" cy="1765312"/>
          </a:xfrm>
        </p:spPr>
        <p:txBody>
          <a:bodyPr/>
          <a:lstStyle/>
          <a:p>
            <a:r>
              <a:rPr kumimoji="1" lang="en-US" altLang="ja-JP" dirty="0"/>
              <a:t>8.</a:t>
            </a:r>
            <a:r>
              <a:rPr kumimoji="1" lang="ja-JP" altLang="en-US" dirty="0"/>
              <a:t>家族・家庭を</a:t>
            </a:r>
            <a:r>
              <a:rPr lang="ja-JP" altLang="en-US" dirty="0"/>
              <a:t>とりま</a:t>
            </a:r>
            <a:r>
              <a:rPr kumimoji="1" lang="ja-JP" altLang="en-US" dirty="0"/>
              <a:t>く</a:t>
            </a:r>
            <a:br>
              <a:rPr kumimoji="1" lang="en-US" altLang="ja-JP" dirty="0"/>
            </a:br>
            <a:r>
              <a:rPr kumimoji="1" lang="ja-JP" altLang="en-US" dirty="0"/>
              <a:t>社会環境の変化や課題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p.18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19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p.26</a:t>
            </a:r>
            <a:r>
              <a:rPr lang="ja-JP" altLang="en-US" dirty="0"/>
              <a:t>～</a:t>
            </a:r>
            <a:r>
              <a:rPr lang="en-US" altLang="ja-JP" dirty="0"/>
              <a:t>27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42C7C-B85E-1A32-845D-D968344EF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0EFB3A1-70B8-6036-6D34-EDB2DE094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A7B4899-58FB-F27C-FF39-1A5C9E863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</p:spPr>
        <p:txBody>
          <a:bodyPr/>
          <a:lstStyle/>
          <a:p>
            <a:r>
              <a:rPr lang="ja-JP" altLang="en-US" dirty="0"/>
              <a:t>２　現代の家族の課題と支援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888FCCF-D4A6-DEF5-9616-0386C93CFC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3406" y="1014082"/>
            <a:ext cx="8340594" cy="891516"/>
          </a:xfrm>
        </p:spPr>
        <p:txBody>
          <a:bodyPr/>
          <a:lstStyle/>
          <a:p>
            <a:r>
              <a:rPr lang="ja-JP" altLang="en-US" dirty="0"/>
              <a:t>１　　の課題について，解決のための取り組みを</a:t>
            </a:r>
          </a:p>
          <a:p>
            <a:r>
              <a:rPr lang="ja-JP" altLang="en-US" dirty="0"/>
              <a:t>     　に答えよう。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BF8EE48-E042-F083-1947-5A7F979E30A1}"/>
              </a:ext>
            </a:extLst>
          </p:cNvPr>
          <p:cNvSpPr txBox="1"/>
          <p:nvPr/>
        </p:nvSpPr>
        <p:spPr>
          <a:xfrm>
            <a:off x="172799" y="10388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EA389D3A-C034-9982-1586-7A3CD4184446}"/>
              </a:ext>
            </a:extLst>
          </p:cNvPr>
          <p:cNvSpPr/>
          <p:nvPr/>
        </p:nvSpPr>
        <p:spPr>
          <a:xfrm>
            <a:off x="1233250" y="1046064"/>
            <a:ext cx="432000" cy="360000"/>
          </a:xfrm>
          <a:prstGeom prst="homePlate">
            <a:avLst/>
          </a:prstGeom>
          <a:solidFill>
            <a:srgbClr val="C7D9F0"/>
          </a:solidFill>
          <a:ln w="28575">
            <a:solidFill>
              <a:srgbClr val="3C98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B66BE903-0158-D2FA-7656-5C76AA135E7B}"/>
              </a:ext>
            </a:extLst>
          </p:cNvPr>
          <p:cNvSpPr/>
          <p:nvPr/>
        </p:nvSpPr>
        <p:spPr>
          <a:xfrm>
            <a:off x="1233250" y="1459840"/>
            <a:ext cx="432000" cy="360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6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ja-JP" altLang="en-US" dirty="0"/>
          </a:p>
        </p:txBody>
      </p:sp>
      <p:sp>
        <p:nvSpPr>
          <p:cNvPr id="8" name="矢印: 五方向 7">
            <a:extLst>
              <a:ext uri="{FF2B5EF4-FFF2-40B4-BE49-F238E27FC236}">
                <a16:creationId xmlns:a16="http://schemas.microsoft.com/office/drawing/2014/main" id="{176BFE14-F8A0-1299-B350-29E1AB4B7FF7}"/>
              </a:ext>
            </a:extLst>
          </p:cNvPr>
          <p:cNvSpPr/>
          <p:nvPr/>
        </p:nvSpPr>
        <p:spPr>
          <a:xfrm>
            <a:off x="121999" y="2592508"/>
            <a:ext cx="4596051" cy="1861731"/>
          </a:xfrm>
          <a:prstGeom prst="homePlate">
            <a:avLst/>
          </a:prstGeom>
          <a:solidFill>
            <a:srgbClr val="C7D9F0"/>
          </a:solidFill>
          <a:ln w="28575">
            <a:solidFill>
              <a:srgbClr val="3C98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高齢者に対する虐待，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90000"/>
              </a:lnSpc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介護や世話の放棄などが，</a:t>
            </a:r>
          </a:p>
          <a:p>
            <a:pPr>
              <a:lnSpc>
                <a:spcPct val="90000"/>
              </a:lnSpc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家庭や介護施設などで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90000"/>
              </a:lnSpc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表面化し，問題となった。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237C401C-9409-58BA-8E2A-8D3AF83531B2}"/>
              </a:ext>
            </a:extLst>
          </p:cNvPr>
          <p:cNvSpPr/>
          <p:nvPr/>
        </p:nvSpPr>
        <p:spPr>
          <a:xfrm>
            <a:off x="4843701" y="2515047"/>
            <a:ext cx="4178300" cy="201665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6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2005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年，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622300" marR="0" lvl="0" indent="-6223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(16)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高齢者虐待防止法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005AFF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成立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algn="ctr">
              <a:lnSpc>
                <a:spcPct val="90000"/>
              </a:lnSpc>
            </a:pPr>
            <a:endParaRPr kumimoji="1" lang="ja-JP" altLang="en-US" dirty="0"/>
          </a:p>
        </p:txBody>
      </p:sp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458EDE90-A128-E04F-F48A-0F19CA4A9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9" name="大かっこ 8">
            <a:extLst>
              <a:ext uri="{FF2B5EF4-FFF2-40B4-BE49-F238E27FC236}">
                <a16:creationId xmlns:a16="http://schemas.microsoft.com/office/drawing/2014/main" id="{6F1B4CB9-1B3B-5883-ED46-8E32961656D1}"/>
              </a:ext>
            </a:extLst>
          </p:cNvPr>
          <p:cNvSpPr/>
          <p:nvPr/>
        </p:nvSpPr>
        <p:spPr>
          <a:xfrm>
            <a:off x="4973703" y="2939641"/>
            <a:ext cx="3538569" cy="86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16</a:t>
            </a:r>
            <a:endParaRPr kumimoji="1" lang="ja-JP" altLang="en-US" sz="40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108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E7643-7A61-00EB-CC8F-E7D5B5933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2ABD9D8-8F37-C81D-38A8-6A59E21E9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52FB4B3-85F5-435E-2EC7-217E0E35A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</p:spPr>
        <p:txBody>
          <a:bodyPr/>
          <a:lstStyle/>
          <a:p>
            <a:r>
              <a:rPr lang="ja-JP" altLang="en-US" dirty="0"/>
              <a:t>２　現代の家族の課題と支援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08E9A6E-CFBE-B038-909D-42DF0A5949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5141" y="339401"/>
            <a:ext cx="8317792" cy="900230"/>
          </a:xfrm>
        </p:spPr>
        <p:txBody>
          <a:bodyPr/>
          <a:lstStyle/>
          <a:p>
            <a:r>
              <a:rPr lang="ja-JP" altLang="en-US" sz="3000" dirty="0"/>
              <a:t>２ どんな行動が</a:t>
            </a:r>
            <a:r>
              <a:rPr lang="en-US" altLang="ja-JP" sz="3000" dirty="0"/>
              <a:t>DV</a:t>
            </a:r>
            <a:r>
              <a:rPr lang="ja-JP" altLang="en-US" sz="3000" dirty="0"/>
              <a:t>になる</a:t>
            </a:r>
            <a:endParaRPr lang="en-US" altLang="ja-JP" sz="3000" dirty="0"/>
          </a:p>
          <a:p>
            <a:pPr marL="355600"/>
            <a:r>
              <a:rPr lang="ja-JP" altLang="en-US" sz="3000" dirty="0"/>
              <a:t>のだろうか？ いろいろな</a:t>
            </a:r>
            <a:r>
              <a:rPr lang="en-US" altLang="ja-JP" sz="3000" dirty="0"/>
              <a:t>DV</a:t>
            </a:r>
            <a:r>
              <a:rPr lang="ja-JP" altLang="en-US" sz="3000" dirty="0"/>
              <a:t>を認識しよう。</a:t>
            </a:r>
            <a:endParaRPr lang="ja-JP" altLang="en-US" sz="3000" b="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F48B1FD2-8B51-B4E7-3945-D1D1A3A9472C}"/>
              </a:ext>
            </a:extLst>
          </p:cNvPr>
          <p:cNvGraphicFramePr>
            <a:graphicFrameLocks noGrp="1"/>
          </p:cNvGraphicFramePr>
          <p:nvPr/>
        </p:nvGraphicFramePr>
        <p:xfrm>
          <a:off x="1343174" y="1399033"/>
          <a:ext cx="7683128" cy="493090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08177">
                  <a:extLst>
                    <a:ext uri="{9D8B030D-6E8A-4147-A177-3AD203B41FA5}">
                      <a16:colId xmlns:a16="http://schemas.microsoft.com/office/drawing/2014/main" val="2398797830"/>
                    </a:ext>
                  </a:extLst>
                </a:gridCol>
                <a:gridCol w="6274951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848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17</a:t>
                      </a:r>
                      <a:r>
                        <a:rPr kumimoji="1" lang="ja-JP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なぐる，蹴る，物を投げつける，水や熱湯をかけるなどの暴行でからだを傷つける</a:t>
                      </a:r>
                      <a:endParaRPr kumimoji="1" lang="ja-JP" altLang="en-US" sz="2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848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大声でどなる，ののしる，無視する，いやな言葉でおどすなどの行為で心を傷つける</a:t>
                      </a:r>
                      <a:endParaRPr kumimoji="1" lang="ja-JP" altLang="en-US" sz="2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606684"/>
                  </a:ext>
                </a:extLst>
              </a:tr>
              <a:tr h="848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</a:t>
                      </a:r>
                      <a:r>
                        <a:rPr kumimoji="1" lang="ja-JP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性行為を強要する，避妊に協力しない，中絶を強要するなど</a:t>
                      </a:r>
                      <a:endParaRPr kumimoji="1" lang="ja-JP" altLang="en-US" sz="2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000767"/>
                  </a:ext>
                </a:extLst>
              </a:tr>
              <a:tr h="10301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20</a:t>
                      </a:r>
                      <a:r>
                        <a:rPr kumimoji="1" lang="ja-JP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生活費を渡さない，働きに行かせない，</a:t>
                      </a:r>
                      <a:endParaRPr kumimoji="1" lang="en-US" altLang="ja-JP" sz="2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いつもお金を払わせる，借りたお金を返さないなど</a:t>
                      </a:r>
                      <a:endParaRPr kumimoji="1" lang="ja-JP" altLang="en-US" sz="2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090102"/>
                  </a:ext>
                </a:extLst>
              </a:tr>
              <a:tr h="1224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21 </a:t>
                      </a:r>
                      <a:r>
                        <a:rPr kumimoji="1" lang="ja-JP" altLang="en-US" sz="2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外出や電話，</a:t>
                      </a:r>
                      <a:r>
                        <a:rPr kumimoji="1" lang="en-US" altLang="ja-JP" sz="2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SNS</a:t>
                      </a:r>
                      <a:r>
                        <a:rPr kumimoji="1" lang="ja-JP" altLang="en-US" sz="2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を細かくチェックする，友人に会わせないなど，束縛して自由を奪う</a:t>
                      </a:r>
                      <a:endParaRPr kumimoji="1" lang="ja-JP" altLang="en-US" sz="2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5586024"/>
                  </a:ext>
                </a:extLst>
              </a:tr>
            </a:tbl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59C0CA5-1F1B-4935-8A6D-03510767C2E4}"/>
              </a:ext>
            </a:extLst>
          </p:cNvPr>
          <p:cNvSpPr/>
          <p:nvPr/>
        </p:nvSpPr>
        <p:spPr>
          <a:xfrm>
            <a:off x="1480069" y="1464383"/>
            <a:ext cx="1187823" cy="720000"/>
          </a:xfrm>
          <a:prstGeom prst="rect">
            <a:avLst/>
          </a:prstGeom>
          <a:solidFill>
            <a:srgbClr val="CFEAE6"/>
          </a:solidFill>
          <a:ln w="28575">
            <a:solidFill>
              <a:srgbClr val="00A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身体的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暴力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EFAEFAC-6800-B8E1-0A47-8CB4989990CF}"/>
              </a:ext>
            </a:extLst>
          </p:cNvPr>
          <p:cNvSpPr/>
          <p:nvPr/>
        </p:nvSpPr>
        <p:spPr>
          <a:xfrm>
            <a:off x="117698" y="3226906"/>
            <a:ext cx="1054886" cy="744056"/>
          </a:xfrm>
          <a:prstGeom prst="rect">
            <a:avLst/>
          </a:prstGeom>
          <a:solidFill>
            <a:srgbClr val="FCDCDD"/>
          </a:solidFill>
          <a:ln w="28575">
            <a:solidFill>
              <a:srgbClr val="F056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ja-JP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DV</a:t>
            </a: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種類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57690DE-9600-39E9-9144-6EB4711D4293}"/>
              </a:ext>
            </a:extLst>
          </p:cNvPr>
          <p:cNvSpPr/>
          <p:nvPr/>
        </p:nvSpPr>
        <p:spPr>
          <a:xfrm>
            <a:off x="1480069" y="4191201"/>
            <a:ext cx="1187823" cy="720000"/>
          </a:xfrm>
          <a:prstGeom prst="rect">
            <a:avLst/>
          </a:prstGeom>
          <a:solidFill>
            <a:srgbClr val="CFEAE6"/>
          </a:solidFill>
          <a:ln w="28575">
            <a:solidFill>
              <a:srgbClr val="00A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経済的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暴力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0591A12-3967-5628-F5A4-1638AB43134A}"/>
              </a:ext>
            </a:extLst>
          </p:cNvPr>
          <p:cNvSpPr/>
          <p:nvPr/>
        </p:nvSpPr>
        <p:spPr>
          <a:xfrm>
            <a:off x="1480069" y="3161539"/>
            <a:ext cx="1187823" cy="720000"/>
          </a:xfrm>
          <a:prstGeom prst="rect">
            <a:avLst/>
          </a:prstGeom>
          <a:solidFill>
            <a:srgbClr val="CFEAE6"/>
          </a:solidFill>
          <a:ln w="28575">
            <a:solidFill>
              <a:srgbClr val="00A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性的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暴力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5A002C9-2AF9-4923-D81E-D8FEFDE3D531}"/>
              </a:ext>
            </a:extLst>
          </p:cNvPr>
          <p:cNvSpPr/>
          <p:nvPr/>
        </p:nvSpPr>
        <p:spPr>
          <a:xfrm>
            <a:off x="1480069" y="2313262"/>
            <a:ext cx="1187823" cy="720000"/>
          </a:xfrm>
          <a:prstGeom prst="rect">
            <a:avLst/>
          </a:prstGeom>
          <a:solidFill>
            <a:srgbClr val="CFEAE6"/>
          </a:solidFill>
          <a:ln w="28575">
            <a:solidFill>
              <a:srgbClr val="00A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精神的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暴力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6DBE805-3422-15FC-8A1C-4C61F175A01D}"/>
              </a:ext>
            </a:extLst>
          </p:cNvPr>
          <p:cNvSpPr/>
          <p:nvPr/>
        </p:nvSpPr>
        <p:spPr>
          <a:xfrm>
            <a:off x="1480069" y="5414089"/>
            <a:ext cx="1187823" cy="720000"/>
          </a:xfrm>
          <a:prstGeom prst="rect">
            <a:avLst/>
          </a:prstGeom>
          <a:solidFill>
            <a:srgbClr val="CFEAE6"/>
          </a:solidFill>
          <a:ln w="28575">
            <a:solidFill>
              <a:srgbClr val="00A9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社会的</a:t>
            </a:r>
            <a:endParaRPr kumimoji="1" lang="en-US" altLang="ja-JP" sz="23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90000"/>
              </a:lnSpc>
            </a:pPr>
            <a:r>
              <a:rPr kumimoji="1" lang="ja-JP" altLang="en-US" sz="23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暴力</a:t>
            </a: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BBACE0AF-7D8E-2268-8ABC-5469C7FEB3ED}"/>
              </a:ext>
            </a:extLst>
          </p:cNvPr>
          <p:cNvCxnSpPr>
            <a:cxnSpLocks/>
          </p:cNvCxnSpPr>
          <p:nvPr/>
        </p:nvCxnSpPr>
        <p:spPr>
          <a:xfrm>
            <a:off x="1172584" y="3613197"/>
            <a:ext cx="1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D1B69FF-7FF0-A162-652E-A09E11A39645}"/>
              </a:ext>
            </a:extLst>
          </p:cNvPr>
          <p:cNvSpPr txBox="1"/>
          <p:nvPr/>
        </p:nvSpPr>
        <p:spPr>
          <a:xfrm>
            <a:off x="117698" y="444548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3514B70F-1D21-C40A-DC90-F5AFEEEBAA9C}"/>
              </a:ext>
            </a:extLst>
          </p:cNvPr>
          <p:cNvSpPr/>
          <p:nvPr/>
        </p:nvSpPr>
        <p:spPr>
          <a:xfrm>
            <a:off x="2802715" y="1436562"/>
            <a:ext cx="6160218" cy="72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17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432BBDA7-8785-64A2-7F27-9A59C28E764E}"/>
              </a:ext>
            </a:extLst>
          </p:cNvPr>
          <p:cNvSpPr/>
          <p:nvPr/>
        </p:nvSpPr>
        <p:spPr>
          <a:xfrm>
            <a:off x="2802715" y="2313262"/>
            <a:ext cx="6160218" cy="72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18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FFA87491-20BD-86F9-2E1F-1D6815796C5C}"/>
              </a:ext>
            </a:extLst>
          </p:cNvPr>
          <p:cNvSpPr/>
          <p:nvPr/>
        </p:nvSpPr>
        <p:spPr>
          <a:xfrm>
            <a:off x="2838482" y="3161539"/>
            <a:ext cx="6160218" cy="72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19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大かっこ 14">
            <a:extLst>
              <a:ext uri="{FF2B5EF4-FFF2-40B4-BE49-F238E27FC236}">
                <a16:creationId xmlns:a16="http://schemas.microsoft.com/office/drawing/2014/main" id="{47F3F6BD-137A-8D6F-2F36-234FDF85723D}"/>
              </a:ext>
            </a:extLst>
          </p:cNvPr>
          <p:cNvSpPr/>
          <p:nvPr/>
        </p:nvSpPr>
        <p:spPr>
          <a:xfrm>
            <a:off x="2802715" y="4000138"/>
            <a:ext cx="6160218" cy="104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20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8" name="大かっこ 17">
            <a:extLst>
              <a:ext uri="{FF2B5EF4-FFF2-40B4-BE49-F238E27FC236}">
                <a16:creationId xmlns:a16="http://schemas.microsoft.com/office/drawing/2014/main" id="{6537A2C4-F0C2-D3C8-FACD-1D434D737654}"/>
              </a:ext>
            </a:extLst>
          </p:cNvPr>
          <p:cNvSpPr/>
          <p:nvPr/>
        </p:nvSpPr>
        <p:spPr>
          <a:xfrm>
            <a:off x="2802715" y="5188102"/>
            <a:ext cx="6160218" cy="104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702DE840-189E-EA88-5F40-3D6B93CF91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2E6BC-A763-0168-CA7A-3AE3A8782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B43B56C-4BED-D60A-7322-810233457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215576D-F1E9-55F3-9AD6-2538FBEFD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300" y="179999"/>
            <a:ext cx="38227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現代の家族の課題と支援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6EF852E-EA7B-9911-7896-7DF689A5FE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7604" y="1212352"/>
            <a:ext cx="8531441" cy="860939"/>
          </a:xfrm>
        </p:spPr>
        <p:txBody>
          <a:bodyPr>
            <a:noAutofit/>
          </a:bodyPr>
          <a:lstStyle/>
          <a:p>
            <a:pPr marL="533400" indent="-5334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①</a:t>
            </a:r>
            <a:r>
              <a:rPr lang="ja-JP" altLang="en-US" sz="3200" dirty="0"/>
              <a:t>教科書</a:t>
            </a:r>
            <a:r>
              <a:rPr lang="en-US" altLang="ja-JP" sz="3200" dirty="0"/>
              <a:t>p.27 </a:t>
            </a:r>
            <a:r>
              <a:rPr lang="en-US" altLang="ja-JP" sz="3200" dirty="0">
                <a:highlight>
                  <a:srgbClr val="277BE8"/>
                </a:highlight>
              </a:rPr>
              <a:t> </a:t>
            </a:r>
            <a:r>
              <a:rPr lang="en-US" altLang="ja-JP" sz="3200" dirty="0">
                <a:solidFill>
                  <a:schemeClr val="bg1"/>
                </a:solidFill>
                <a:highlight>
                  <a:srgbClr val="277BE8"/>
                </a:highlight>
              </a:rPr>
              <a:t>4</a:t>
            </a:r>
            <a:r>
              <a:rPr lang="en-US" altLang="ja-JP" sz="3200" dirty="0">
                <a:highlight>
                  <a:srgbClr val="277BE8"/>
                </a:highlight>
              </a:rPr>
              <a:t> </a:t>
            </a:r>
            <a:r>
              <a:rPr lang="en-US" altLang="ja-JP" sz="3200" dirty="0"/>
              <a:t> </a:t>
            </a:r>
            <a:r>
              <a:rPr lang="ja-JP" altLang="en-US" sz="3200" dirty="0"/>
              <a:t>は，何がいけないのだろうか？</a:t>
            </a:r>
            <a:endParaRPr kumimoji="1" lang="ja-JP" altLang="en-US" sz="3200" b="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59C8C4E-3F99-EDF9-0C36-11DD1A0C4D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1181" y="717399"/>
            <a:ext cx="8265215" cy="396001"/>
          </a:xfrm>
        </p:spPr>
        <p:txBody>
          <a:bodyPr/>
          <a:lstStyle/>
          <a:p>
            <a:r>
              <a:rPr lang="ja-JP" altLang="en-US" sz="3000" dirty="0"/>
              <a:t>３　デート</a:t>
            </a:r>
            <a:r>
              <a:rPr lang="en-US" altLang="ja-JP" sz="3000" dirty="0"/>
              <a:t>DV</a:t>
            </a:r>
            <a:r>
              <a:rPr lang="ja-JP" altLang="en-US" sz="3000" dirty="0"/>
              <a:t>についてみんなで考えてみよう</a:t>
            </a:r>
            <a:r>
              <a:rPr lang="ja-JP" altLang="en-US" sz="3000" b="0" dirty="0"/>
              <a:t>（</a:t>
            </a:r>
            <a:r>
              <a:rPr lang="en-US" altLang="ja-JP" sz="3000" b="0" dirty="0"/>
              <a:t>1/2)</a:t>
            </a:r>
            <a:endParaRPr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49E96FF-A687-7EFD-899A-350CEAEABC6A}"/>
              </a:ext>
            </a:extLst>
          </p:cNvPr>
          <p:cNvSpPr txBox="1"/>
          <p:nvPr/>
        </p:nvSpPr>
        <p:spPr>
          <a:xfrm>
            <a:off x="157604" y="704921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6DD210-462E-80A9-FACF-756BE718B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415711"/>
              </p:ext>
            </p:extLst>
          </p:nvPr>
        </p:nvGraphicFramePr>
        <p:xfrm>
          <a:off x="157604" y="1921564"/>
          <a:ext cx="8828792" cy="457580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24215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749081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055496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470328"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いけないと思う言動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DV</a:t>
                      </a:r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の種類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710940">
                <a:tc row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ハルナさんの場合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22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「おせーんだよっ」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23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精神的暴力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278187">
                <a:tc vMerge="1">
                  <a:txBody>
                    <a:bodyPr/>
                    <a:lstStyle/>
                    <a:p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4500" marR="0" lvl="0" indent="-4445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24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突き飛ばされる，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444500" marR="0" lvl="0" indent="1588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蹴られる，髪をひっぱられる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25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身体的暴力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606684"/>
                  </a:ext>
                </a:extLst>
              </a:tr>
              <a:tr h="87979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ユウトさんの場合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4500" marR="0" lvl="0" indent="-4445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26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予算オーバーの指輪をねだられる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経済的暴力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000767"/>
                  </a:ext>
                </a:extLst>
              </a:tr>
              <a:tr h="879791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44500" marR="0" lvl="0" indent="-4445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デート代を全部払う 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29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経済的暴力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090102"/>
                  </a:ext>
                </a:extLst>
              </a:tr>
            </a:tbl>
          </a:graphicData>
        </a:graphic>
      </p:graphicFrame>
      <p:sp>
        <p:nvSpPr>
          <p:cNvPr id="7" name="大かっこ 6">
            <a:extLst>
              <a:ext uri="{FF2B5EF4-FFF2-40B4-BE49-F238E27FC236}">
                <a16:creationId xmlns:a16="http://schemas.microsoft.com/office/drawing/2014/main" id="{E4C45BCD-9D3B-7601-77FB-1FD3C6DA4FE6}"/>
              </a:ext>
            </a:extLst>
          </p:cNvPr>
          <p:cNvSpPr/>
          <p:nvPr/>
        </p:nvSpPr>
        <p:spPr>
          <a:xfrm>
            <a:off x="2243200" y="2511498"/>
            <a:ext cx="3538569" cy="576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22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E189F1AE-E03A-8038-21EF-355AB295F2A1}"/>
              </a:ext>
            </a:extLst>
          </p:cNvPr>
          <p:cNvSpPr/>
          <p:nvPr/>
        </p:nvSpPr>
        <p:spPr>
          <a:xfrm>
            <a:off x="6024024" y="2512503"/>
            <a:ext cx="2865976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23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7B103945-3E08-D8EF-F65E-9BC0E9FB1409}"/>
              </a:ext>
            </a:extLst>
          </p:cNvPr>
          <p:cNvSpPr/>
          <p:nvPr/>
        </p:nvSpPr>
        <p:spPr>
          <a:xfrm>
            <a:off x="2243203" y="3200002"/>
            <a:ext cx="3538568" cy="1260000"/>
          </a:xfrm>
          <a:prstGeom prst="bracketPair">
            <a:avLst>
              <a:gd name="adj" fmla="val 1453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24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41D50A0A-D8F0-8CFA-0476-BA01266BC64F}"/>
              </a:ext>
            </a:extLst>
          </p:cNvPr>
          <p:cNvSpPr/>
          <p:nvPr/>
        </p:nvSpPr>
        <p:spPr>
          <a:xfrm>
            <a:off x="6024024" y="3622195"/>
            <a:ext cx="2865976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25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ECF8F9C2-B442-7DB0-8784-568230EE9F1C}"/>
              </a:ext>
            </a:extLst>
          </p:cNvPr>
          <p:cNvSpPr/>
          <p:nvPr/>
        </p:nvSpPr>
        <p:spPr>
          <a:xfrm>
            <a:off x="2243202" y="4601991"/>
            <a:ext cx="3538567" cy="860938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26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5D7B4C87-7C33-BA8B-C8A8-804C9A32C5B6}"/>
              </a:ext>
            </a:extLst>
          </p:cNvPr>
          <p:cNvSpPr/>
          <p:nvPr/>
        </p:nvSpPr>
        <p:spPr>
          <a:xfrm>
            <a:off x="6024024" y="4755900"/>
            <a:ext cx="2865976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27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C628FB58-F300-6D98-825B-4FBA8BDAD1AC}"/>
              </a:ext>
            </a:extLst>
          </p:cNvPr>
          <p:cNvSpPr/>
          <p:nvPr/>
        </p:nvSpPr>
        <p:spPr>
          <a:xfrm>
            <a:off x="2243202" y="5573137"/>
            <a:ext cx="3538567" cy="860938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28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大かっこ 14">
            <a:extLst>
              <a:ext uri="{FF2B5EF4-FFF2-40B4-BE49-F238E27FC236}">
                <a16:creationId xmlns:a16="http://schemas.microsoft.com/office/drawing/2014/main" id="{FC911B1F-A1BB-CCB3-CA53-0C0EDD3188CC}"/>
              </a:ext>
            </a:extLst>
          </p:cNvPr>
          <p:cNvSpPr/>
          <p:nvPr/>
        </p:nvSpPr>
        <p:spPr>
          <a:xfrm>
            <a:off x="6024024" y="5719874"/>
            <a:ext cx="2865976" cy="567464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29</a:t>
            </a:r>
            <a:endParaRPr kumimoji="1" lang="ja-JP" altLang="en-US" sz="32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32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87DEB-D6FF-EEAB-B8D1-1519928F5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2E65A75-0C4E-4C03-81F4-CB76912EF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EACD384-0BF4-4600-5BCE-0FE29187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300" y="179999"/>
            <a:ext cx="38227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現代の家族の課題と支援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DF0B89C-5F23-8654-6886-BA8624E9B6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7604" y="1224622"/>
            <a:ext cx="8531441" cy="860939"/>
          </a:xfrm>
        </p:spPr>
        <p:txBody>
          <a:bodyPr>
            <a:noAutofit/>
          </a:bodyPr>
          <a:lstStyle/>
          <a:p>
            <a:pPr marL="533400" indent="-5334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②</a:t>
            </a:r>
            <a:r>
              <a:rPr lang="ja-JP" altLang="en-US" sz="3200" dirty="0"/>
              <a:t>このような問題がなぜ起きるのか ？</a:t>
            </a:r>
            <a:endParaRPr kumimoji="1" lang="ja-JP" altLang="en-US" sz="3200" b="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7C40436-B2E6-AD9D-D1F6-C69CD07540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5883" y="665630"/>
            <a:ext cx="8335134" cy="469361"/>
          </a:xfrm>
        </p:spPr>
        <p:txBody>
          <a:bodyPr/>
          <a:lstStyle/>
          <a:p>
            <a:r>
              <a:rPr lang="ja-JP" altLang="en-US" sz="3000" dirty="0"/>
              <a:t>３　デート</a:t>
            </a:r>
            <a:r>
              <a:rPr lang="en-US" altLang="ja-JP" sz="3000" dirty="0"/>
              <a:t>DV</a:t>
            </a:r>
            <a:r>
              <a:rPr lang="ja-JP" altLang="en-US" sz="3000" dirty="0"/>
              <a:t>についてみんなで考えてみよう</a:t>
            </a:r>
            <a:r>
              <a:rPr lang="ja-JP" altLang="en-US" sz="3000" b="0" dirty="0"/>
              <a:t>（</a:t>
            </a:r>
            <a:r>
              <a:rPr lang="en-US" altLang="ja-JP" sz="3000" b="0" dirty="0"/>
              <a:t>2/2)</a:t>
            </a:r>
            <a:endParaRPr lang="ja-JP" altLang="en-US" sz="3000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F758813-CC40-6500-5FE5-1F3384DEDCA9}"/>
              </a:ext>
            </a:extLst>
          </p:cNvPr>
          <p:cNvSpPr txBox="1"/>
          <p:nvPr/>
        </p:nvSpPr>
        <p:spPr>
          <a:xfrm>
            <a:off x="142983" y="673091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958742A1-82F7-CCC9-6561-62F0C3FDBAEF}"/>
              </a:ext>
            </a:extLst>
          </p:cNvPr>
          <p:cNvSpPr/>
          <p:nvPr/>
        </p:nvSpPr>
        <p:spPr>
          <a:xfrm>
            <a:off x="208442" y="1809564"/>
            <a:ext cx="8674148" cy="128198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30</a:t>
            </a:r>
            <a:r>
              <a:rPr kumimoji="1" lang="ja-JP" altLang="en-US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例）孤独感，恐怖，不安，束縛，男尊女卑の考え方，ジェンダー　など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005AFF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200" dirty="0"/>
          </a:p>
        </p:txBody>
      </p:sp>
      <p:sp>
        <p:nvSpPr>
          <p:cNvPr id="9" name="テキスト プレースホルダー 4">
            <a:extLst>
              <a:ext uri="{FF2B5EF4-FFF2-40B4-BE49-F238E27FC236}">
                <a16:creationId xmlns:a16="http://schemas.microsoft.com/office/drawing/2014/main" id="{B33B5C57-B9DD-28D2-6FC2-35F8DA9AF848}"/>
              </a:ext>
            </a:extLst>
          </p:cNvPr>
          <p:cNvSpPr txBox="1">
            <a:spLocks/>
          </p:cNvSpPr>
          <p:nvPr/>
        </p:nvSpPr>
        <p:spPr>
          <a:xfrm>
            <a:off x="157604" y="3358760"/>
            <a:ext cx="8531441" cy="583569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/>
            <a:r>
              <a:rPr lang="ja-JP" altLang="en-US" sz="3200" b="1" dirty="0">
                <a:solidFill>
                  <a:srgbClr val="F15920"/>
                </a:solidFill>
              </a:rPr>
              <a:t>③</a:t>
            </a:r>
            <a:r>
              <a:rPr lang="ja-JP" altLang="en-US" sz="3200" dirty="0"/>
              <a:t>気をつけること・相談施設など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2C69C218-C5A0-5106-2D7F-F02176219C4D}"/>
              </a:ext>
            </a:extLst>
          </p:cNvPr>
          <p:cNvSpPr/>
          <p:nvPr/>
        </p:nvSpPr>
        <p:spPr>
          <a:xfrm>
            <a:off x="208442" y="3986390"/>
            <a:ext cx="8674148" cy="2363609"/>
          </a:xfrm>
          <a:prstGeom prst="roundRect">
            <a:avLst>
              <a:gd name="adj" fmla="val 8900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r>
              <a:rPr kumimoji="1" lang="ja-JP" altLang="en-US" sz="32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  <a:r>
              <a:rPr kumimoji="1" lang="en-US" altLang="ja-JP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DV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相談ナビサービス（男女共同参画局）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＃</a:t>
            </a:r>
            <a:r>
              <a:rPr kumimoji="1" lang="en-US" altLang="ja-JP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8008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（全国共通の電話番号）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DV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相談＋（プラス）（内閣府）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https://soudanplus.jp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　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（電話，メール，チャット）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200" dirty="0"/>
          </a:p>
        </p:txBody>
      </p:sp>
      <p:pic>
        <p:nvPicPr>
          <p:cNvPr id="8" name="図 7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A638D2A8-87E1-FA7C-E62F-D0DE76D46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166098"/>
            <a:ext cx="829001" cy="469361"/>
          </a:xfrm>
          <a:prstGeom prst="rect">
            <a:avLst/>
          </a:prstGeom>
        </p:spPr>
      </p:pic>
      <p:sp>
        <p:nvSpPr>
          <p:cNvPr id="11" name="大かっこ 10">
            <a:extLst>
              <a:ext uri="{FF2B5EF4-FFF2-40B4-BE49-F238E27FC236}">
                <a16:creationId xmlns:a16="http://schemas.microsoft.com/office/drawing/2014/main" id="{6F935AE6-8A3B-1570-9FFC-D1CA6661D3DF}"/>
              </a:ext>
            </a:extLst>
          </p:cNvPr>
          <p:cNvSpPr/>
          <p:nvPr/>
        </p:nvSpPr>
        <p:spPr>
          <a:xfrm>
            <a:off x="312357" y="1958368"/>
            <a:ext cx="8417142" cy="992745"/>
          </a:xfrm>
          <a:prstGeom prst="bracketPair">
            <a:avLst>
              <a:gd name="adj" fmla="val 1282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30</a:t>
            </a:r>
            <a:endParaRPr kumimoji="1" lang="ja-JP" altLang="en-US" sz="40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D63B1F68-3765-DDC7-41EE-EEDF95C87B09}"/>
              </a:ext>
            </a:extLst>
          </p:cNvPr>
          <p:cNvSpPr/>
          <p:nvPr/>
        </p:nvSpPr>
        <p:spPr>
          <a:xfrm>
            <a:off x="312357" y="4150370"/>
            <a:ext cx="8417142" cy="2017547"/>
          </a:xfrm>
          <a:prstGeom prst="bracketPair">
            <a:avLst>
              <a:gd name="adj" fmla="val 836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endParaRPr kumimoji="1" lang="ja-JP" altLang="en-US" sz="40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47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80A1-F28A-9B5E-E968-827CFB6EB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EA64344-90C7-7583-E819-BC75CEA79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6DAD109-67CF-A216-FCA2-45247A836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CB5BC0B-9AA6-8456-6624-8DD2EFCD8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3" y="2396564"/>
            <a:ext cx="897313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42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FBF0A-BE52-239F-0823-6403DD443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3C843CD-B871-EBBA-5BE4-BD73F4FCC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895F1B1-72A1-2D37-0666-68FD6941704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108BE4AF-6B85-B7FB-2C97-420A94EA48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DBAE058-CE67-FF53-85A3-EEAB2887A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0" y="2380296"/>
            <a:ext cx="9108000" cy="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704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1F83E-933C-5258-CB60-26C49F41B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9259E2D-1CA9-3D93-2845-DBC7CD81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B854D3D-48A2-655C-EC1D-B053ACF4D94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1D22B31-5443-6F0C-F944-3BDE90A68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8" y="1373631"/>
            <a:ext cx="8998184" cy="411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09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F58D5-468B-5F2B-0F31-395623553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60E5C16-2409-D08B-D60C-E3258C615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03216A0-43B5-6D9E-5ABE-C52BD93DA01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CA72CBAB-A910-D9CE-D5FB-494515A7DD9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FC085C4-6747-C22E-5138-3CF79EF5A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30" y="1348333"/>
            <a:ext cx="8977739" cy="416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43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2F421-FE96-C5D5-4F96-2A2B7AE10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A12835D-79AE-45E5-E29D-9CDCCA2EA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E766FD9-5C41-3CC0-0BD2-7211B7DDE8E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2D6710A-66F6-A2EF-9AD6-B0E9AFAB5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" y="1670810"/>
            <a:ext cx="9016750" cy="35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58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CB74B-F509-700C-4871-28EBECB31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47B4FEB1-6DFD-4A10-F5E3-C69AE3977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3A1369F-C658-475E-8E79-153D7D590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世帯構成の変化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666E7EB4-5A48-F333-7231-0DE3FF6C365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8354747-7A4A-ED9B-4E11-61988B44F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1" y="1705609"/>
            <a:ext cx="8988558" cy="344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1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>
            <a:extLst>
              <a:ext uri="{FF2B5EF4-FFF2-40B4-BE49-F238E27FC236}">
                <a16:creationId xmlns:a16="http://schemas.microsoft.com/office/drawing/2014/main" id="{17B0A92D-0A0D-4E5A-F965-78A0779DA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223" y="1182004"/>
            <a:ext cx="4215838" cy="51327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1A7A4FC3-D553-B01D-1FFD-41A09F20C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841" y="1182004"/>
            <a:ext cx="4188559" cy="51327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207165" y="2514074"/>
            <a:ext cx="2916000" cy="252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229847" y="4151870"/>
            <a:ext cx="2916000" cy="1130135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1207164" y="1778354"/>
            <a:ext cx="2916000" cy="523781"/>
          </a:xfrm>
          <a:prstGeom prst="roundRect">
            <a:avLst>
              <a:gd name="adj" fmla="val 10252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71" y="2530524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879" y="4132556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592" y="1815724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110663" y="1666647"/>
            <a:ext cx="2916000" cy="972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96435" y="4022570"/>
            <a:ext cx="2916000" cy="2012471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52" y="1701356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421" y="4077200"/>
            <a:ext cx="524213" cy="149340"/>
          </a:xfrm>
          <a:prstGeom prst="rect">
            <a:avLst/>
          </a:prstGeom>
        </p:spPr>
      </p:pic>
      <p:sp>
        <p:nvSpPr>
          <p:cNvPr id="21" name="コンテンツ プレースホルダー 8">
            <a:extLst>
              <a:ext uri="{FF2B5EF4-FFF2-40B4-BE49-F238E27FC236}">
                <a16:creationId xmlns:a16="http://schemas.microsoft.com/office/drawing/2014/main" id="{1614E3A3-0EB6-E0BA-2717-4C337A226961}"/>
              </a:ext>
            </a:extLst>
          </p:cNvPr>
          <p:cNvSpPr txBox="1">
            <a:spLocks/>
          </p:cNvSpPr>
          <p:nvPr/>
        </p:nvSpPr>
        <p:spPr>
          <a:xfrm>
            <a:off x="5101362" y="2674771"/>
            <a:ext cx="2916000" cy="129354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22" name="図 21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CF474356-59A1-0976-76CA-A4415D3074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52" y="2706130"/>
            <a:ext cx="524213" cy="149340"/>
          </a:xfrm>
          <a:prstGeom prst="rect">
            <a:avLst/>
          </a:prstGeom>
        </p:spPr>
      </p:pic>
      <p:sp>
        <p:nvSpPr>
          <p:cNvPr id="23" name="コンテンツ プレースホルダー 8">
            <a:extLst>
              <a:ext uri="{FF2B5EF4-FFF2-40B4-BE49-F238E27FC236}">
                <a16:creationId xmlns:a16="http://schemas.microsoft.com/office/drawing/2014/main" id="{5C2C6800-6BB9-F3E6-9AC1-759F8342C941}"/>
              </a:ext>
            </a:extLst>
          </p:cNvPr>
          <p:cNvSpPr txBox="1">
            <a:spLocks/>
          </p:cNvSpPr>
          <p:nvPr/>
        </p:nvSpPr>
        <p:spPr>
          <a:xfrm>
            <a:off x="1207164" y="2804670"/>
            <a:ext cx="2916000" cy="1332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24" name="図 23" descr="link.png">
            <a:hlinkClick r:id="rId12" action="ppaction://hlinksldjump"/>
            <a:extLst>
              <a:ext uri="{FF2B5EF4-FFF2-40B4-BE49-F238E27FC236}">
                <a16:creationId xmlns:a16="http://schemas.microsoft.com/office/drawing/2014/main" id="{BB88EA5C-74F5-33F3-03BA-47943C58C3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71" y="3180080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8A27FEEA-D516-E9A0-2537-D3B42BFBEA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08" y="2694075"/>
            <a:ext cx="524213" cy="149340"/>
          </a:xfrm>
          <a:prstGeom prst="rect">
            <a:avLst/>
          </a:prstGeom>
        </p:spPr>
      </p:pic>
      <p:pic>
        <p:nvPicPr>
          <p:cNvPr id="10" name="図 9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A7BAA7C0-7E0B-30E8-5C34-C079DA5F3D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94" y="3382962"/>
            <a:ext cx="524213" cy="149340"/>
          </a:xfrm>
          <a:prstGeom prst="rect">
            <a:avLst/>
          </a:prstGeom>
        </p:spPr>
      </p:pic>
      <p:pic>
        <p:nvPicPr>
          <p:cNvPr id="12" name="図 11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A70F27BF-AEFA-5FCD-39F3-3845162915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08" y="4331199"/>
            <a:ext cx="524213" cy="149340"/>
          </a:xfrm>
          <a:prstGeom prst="rect">
            <a:avLst/>
          </a:prstGeom>
        </p:spPr>
      </p:pic>
      <p:pic>
        <p:nvPicPr>
          <p:cNvPr id="13" name="図 12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02362034-0C69-5F51-D504-A7D2BDDAC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52" y="1871525"/>
            <a:ext cx="524213" cy="149340"/>
          </a:xfrm>
          <a:prstGeom prst="rect">
            <a:avLst/>
          </a:prstGeom>
        </p:spPr>
      </p:pic>
      <p:pic>
        <p:nvPicPr>
          <p:cNvPr id="19" name="図 18" descr="link.png">
            <a:hlinkClick r:id="rId17" action="ppaction://hlinksldjump"/>
            <a:extLst>
              <a:ext uri="{FF2B5EF4-FFF2-40B4-BE49-F238E27FC236}">
                <a16:creationId xmlns:a16="http://schemas.microsoft.com/office/drawing/2014/main" id="{BE4CA80E-45EB-6898-23C7-834E492B91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52" y="2890219"/>
            <a:ext cx="524213" cy="149340"/>
          </a:xfrm>
          <a:prstGeom prst="rect">
            <a:avLst/>
          </a:prstGeom>
        </p:spPr>
      </p:pic>
      <p:pic>
        <p:nvPicPr>
          <p:cNvPr id="25" name="図 24" descr="link.png">
            <a:hlinkClick r:id="rId18" action="ppaction://hlinksldjump"/>
            <a:extLst>
              <a:ext uri="{FF2B5EF4-FFF2-40B4-BE49-F238E27FC236}">
                <a16:creationId xmlns:a16="http://schemas.microsoft.com/office/drawing/2014/main" id="{4F6272B9-AF00-357E-2622-F261C25E6C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421" y="4245258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87F93-063F-41C3-FBDA-FD061E27D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BAE4AA2-6BEE-13FB-86D8-DEC148B54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4B05D5-0AE6-0ABA-A7D1-E49511D39A0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現代の家族の課題と支援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D7B2A5B-BCC1-F1AD-4B55-1E120DB0E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" y="1727198"/>
            <a:ext cx="9006401" cy="307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635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0215A-EA05-ACE2-7F56-E5E781B5E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24C677A-5A23-6DD2-2A56-20977BD10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E761340-A752-7C75-DC52-F3A963045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現代の家族の課題と支援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47EB448-980D-2244-9157-FD029B64951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AD4AE30-31CF-1EE6-F72F-F67E9F4D04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" y="1689100"/>
            <a:ext cx="9073848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63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7AA68-2790-365E-AE93-B0BF1AD48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4462EDB-8D81-3BCB-A740-DBAF31A7A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A417521-EF07-FAF3-8DE7-5E1D2220C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現代の家族の課題と支援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8C4D4F6-3EB0-7E74-FEC5-16F78890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" y="1662910"/>
            <a:ext cx="9021726" cy="42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55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63074-D6AD-2BD2-97D7-0578B6D5B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0978F45-C03E-AC6C-4CB3-4608490F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5C152A2-7B76-6F9C-B7F5-CD71CFF06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352" y="179999"/>
            <a:ext cx="3823648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現代の家族の課題と支援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38301677-DE34-E9BA-C0F6-21705E2E6A9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6414A16-734D-EF7D-10E7-DAFEF1C8D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3" y="1625089"/>
            <a:ext cx="9102151" cy="428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23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9843B-FBE3-7B39-E839-4790D4581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13E9693-ABCC-C228-2199-25EED942D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83" y="575999"/>
            <a:ext cx="8187300" cy="575257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4F6E6DD-07EC-CC37-89AF-2EF53D868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BA5D967-89AA-76DC-E9C8-E34BBAE9D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300" y="179999"/>
            <a:ext cx="38227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</a:t>
            </a:r>
            <a:r>
              <a:rPr kumimoji="1" lang="ja-JP" altLang="en-US" dirty="0">
                <a:solidFill>
                  <a:schemeClr val="tx1"/>
                </a:solidFill>
              </a:rPr>
              <a:t>　現代の家族の課題と支援</a:t>
            </a:r>
          </a:p>
        </p:txBody>
      </p:sp>
    </p:spTree>
    <p:extLst>
      <p:ext uri="{BB962C8B-B14F-4D97-AF65-F5344CB8AC3E}">
        <p14:creationId xmlns:p14="http://schemas.microsoft.com/office/powerpoint/2010/main" val="3440495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59F779-4B0B-B2D6-804E-8B0455182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7558A194-B527-7CCE-4FFF-E1C419BDD3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57" y="607581"/>
            <a:ext cx="8160486" cy="564283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53B256B-7B9D-71EB-B5A8-554EDDB3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5C2F465-872F-3E86-E393-7B0C01EC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300" y="179999"/>
            <a:ext cx="38227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</a:t>
            </a:r>
            <a:r>
              <a:rPr kumimoji="1" lang="ja-JP" altLang="en-US" dirty="0">
                <a:solidFill>
                  <a:schemeClr val="tx1"/>
                </a:solidFill>
              </a:rPr>
              <a:t>　現代の家族の課題と支援</a:t>
            </a:r>
          </a:p>
        </p:txBody>
      </p:sp>
      <p:pic>
        <p:nvPicPr>
          <p:cNvPr id="4" name="図 3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204DDD0D-7827-8421-E020-E262714D23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3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5760AAC-F071-CC89-8402-B0771FE9C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3E5F03-1B90-61AF-1424-EB4001F65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301086"/>
            <a:ext cx="8312150" cy="1222459"/>
          </a:xfrm>
        </p:spPr>
        <p:txBody>
          <a:bodyPr/>
          <a:lstStyle/>
          <a:p>
            <a:pPr algn="l"/>
            <a:r>
              <a:rPr kumimoji="1" lang="ja-JP" altLang="en-US" dirty="0"/>
              <a:t>あなたが最近知った「家族に関するニュース」を</a:t>
            </a:r>
            <a:r>
              <a:rPr lang="ja-JP" altLang="en-US" dirty="0"/>
              <a:t>あげ</a:t>
            </a:r>
            <a:r>
              <a:rPr kumimoji="1" lang="ja-JP" altLang="en-US" dirty="0"/>
              <a:t>てみよう。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CE07603-FB0B-1B94-8F0C-DD9BAEB56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294E9E-9275-366D-8BE0-6354713B67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063284"/>
          </a:xfrm>
        </p:spPr>
        <p:txBody>
          <a:bodyPr anchor="t"/>
          <a:lstStyle/>
          <a:p>
            <a:pPr marL="0" indent="0">
              <a:buNone/>
            </a:pPr>
            <a:r>
              <a:rPr lang="ja-JP" altLang="en-US" sz="4400" b="1" dirty="0">
                <a:solidFill>
                  <a:srgbClr val="005AFF"/>
                </a:solidFill>
              </a:rPr>
              <a:t>例）児童虐待，</a:t>
            </a:r>
            <a:r>
              <a:rPr lang="en-US" altLang="ja-JP" sz="4400" b="1" dirty="0">
                <a:solidFill>
                  <a:srgbClr val="005AFF"/>
                </a:solidFill>
              </a:rPr>
              <a:t>DV</a:t>
            </a:r>
            <a:r>
              <a:rPr lang="ja-JP" altLang="en-US" sz="4400" b="1" dirty="0">
                <a:solidFill>
                  <a:srgbClr val="005AFF"/>
                </a:solidFill>
              </a:rPr>
              <a:t>，同性婚，出生率の低下，未婚率の上昇，離婚後の共同親権　など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C7A2195B-BED0-AAAF-79F3-5FD95E81D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13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54AED1-9994-EEEF-FFBE-2C96A9180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415471"/>
            <a:ext cx="8464550" cy="1120774"/>
          </a:xfrm>
        </p:spPr>
        <p:txBody>
          <a:bodyPr/>
          <a:lstStyle/>
          <a:p>
            <a:pPr algn="l"/>
            <a:r>
              <a:rPr kumimoji="1" lang="ja-JP" altLang="en-US" dirty="0"/>
              <a:t>あなたが最近知った「家族に関するニュース」を</a:t>
            </a:r>
            <a:r>
              <a:rPr lang="ja-JP" altLang="en-US" dirty="0"/>
              <a:t>あげ</a:t>
            </a:r>
            <a:r>
              <a:rPr kumimoji="1" lang="ja-JP" altLang="en-US" dirty="0"/>
              <a:t>てみよう。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83ABDF-036B-FFA4-CA24-07A5FB6B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955282-F95F-4A0E-88BE-6BFA361FC8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088684"/>
          </a:xfrm>
        </p:spPr>
        <p:txBody>
          <a:bodyPr anchor="t"/>
          <a:lstStyle/>
          <a:p>
            <a:pPr marL="0" indent="0">
              <a:buNone/>
            </a:pPr>
            <a:r>
              <a:rPr lang="ja-JP" altLang="en-US" sz="4400" b="1" dirty="0">
                <a:solidFill>
                  <a:srgbClr val="00B0F0"/>
                </a:solidFill>
                <a:hlinkClick r:id="rId3" action="ppaction://hlinksldjump"/>
              </a:rPr>
              <a:t>例）</a:t>
            </a:r>
            <a:endParaRPr lang="ja-JP" altLang="en-US" sz="4400" b="1" dirty="0">
              <a:solidFill>
                <a:srgbClr val="00B0F0"/>
              </a:solidFill>
            </a:endParaRPr>
          </a:p>
        </p:txBody>
      </p:sp>
      <p:pic>
        <p:nvPicPr>
          <p:cNvPr id="5" name="図 4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92167C6B-9D0F-49CC-C381-D1F32DEC85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 descr="link.png">
            <a:hlinkClick r:id="rId3" action="ppaction://hlinksldjump"/>
            <a:extLst>
              <a:ext uri="{FF2B5EF4-FFF2-40B4-BE49-F238E27FC236}">
                <a16:creationId xmlns:a16="http://schemas.microsoft.com/office/drawing/2014/main" id="{CAEB9146-7901-48EF-A2B5-41E0535C77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392" y="2425324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7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9E4D2-A6C9-8B5F-4072-21589830C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08D83B9-9647-6CF9-B9E6-F3FAF2768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A8EA823-2F30-18EA-90C3-F6AEAF54B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世帯構成の変化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29A5A0B8-BF60-0D8F-9097-69D73D5AA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800" y="1842216"/>
            <a:ext cx="8791200" cy="4508500"/>
          </a:xfrm>
        </p:spPr>
        <p:txBody>
          <a:bodyPr>
            <a:noAutofit/>
          </a:bodyPr>
          <a:lstStyle/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lang="ja-JP" altLang="en-US" sz="4400" b="1" dirty="0">
                <a:solidFill>
                  <a:srgbClr val="005AFF"/>
                </a:solidFill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国勢調査</a:t>
            </a:r>
            <a:r>
              <a:rPr kumimoji="1" lang="en-US" altLang="ja-JP" sz="4000" dirty="0"/>
              <a:t>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世帯を把握する最も大規模な調査で，５年に１回実施される。</a:t>
            </a:r>
            <a:endParaRPr kumimoji="1" lang="en-US" altLang="ja-JP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490E7D3-CE74-7497-9206-84D7231E4E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35951"/>
            <a:ext cx="8610838" cy="626822"/>
          </a:xfrm>
        </p:spPr>
        <p:txBody>
          <a:bodyPr/>
          <a:lstStyle/>
          <a:p>
            <a:r>
              <a:rPr lang="ja-JP" altLang="en-US" dirty="0"/>
              <a:t>１　（　　）にあてはまる言葉を答えよう。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383EFE9-4C37-85D3-B77D-A49DE62CD378}"/>
              </a:ext>
            </a:extLst>
          </p:cNvPr>
          <p:cNvSpPr txBox="1"/>
          <p:nvPr/>
        </p:nvSpPr>
        <p:spPr>
          <a:xfrm>
            <a:off x="172799" y="10388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376B2930-E571-F21E-A070-D2F7A57CD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5B249DD7-F012-ECF8-93E2-72A5EB5DFD1E}"/>
              </a:ext>
            </a:extLst>
          </p:cNvPr>
          <p:cNvSpPr/>
          <p:nvPr/>
        </p:nvSpPr>
        <p:spPr>
          <a:xfrm>
            <a:off x="695699" y="1931501"/>
            <a:ext cx="29238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14290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E2C87-1A69-F64A-3731-64D7ECB2F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8EF3D0A-6788-EC71-3C90-8491A9F8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12E7546-1006-27BA-5127-3881AABF4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世帯構成の変化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9D27F5D-294A-EA96-CD7A-5E96C79526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698" y="672900"/>
            <a:ext cx="8278300" cy="881421"/>
          </a:xfrm>
        </p:spPr>
        <p:txBody>
          <a:bodyPr/>
          <a:lstStyle/>
          <a:p>
            <a:pPr marL="622300" indent="-622300"/>
            <a:r>
              <a:rPr lang="ja-JP" altLang="en-US" dirty="0"/>
              <a:t>２　世帯類型について，（　　）にあてはまる言葉を答えよう。 </a:t>
            </a:r>
            <a:r>
              <a:rPr lang="en-US" altLang="ja-JP" b="0" dirty="0"/>
              <a:t>(1/2)</a:t>
            </a:r>
            <a:endParaRPr lang="ja-JP" altLang="en-US" b="0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39DDA93-FA6F-5EA7-9EC9-068100035FF1}"/>
              </a:ext>
            </a:extLst>
          </p:cNvPr>
          <p:cNvSpPr/>
          <p:nvPr/>
        </p:nvSpPr>
        <p:spPr>
          <a:xfrm>
            <a:off x="179999" y="3589064"/>
            <a:ext cx="3207710" cy="2690508"/>
          </a:xfrm>
          <a:prstGeom prst="roundRect">
            <a:avLst>
              <a:gd name="adj" fmla="val 5130"/>
            </a:avLst>
          </a:prstGeom>
          <a:solidFill>
            <a:srgbClr val="CFEAE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(2) </a:t>
            </a:r>
            <a:r>
              <a:rPr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親族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</a:t>
            </a: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spcBef>
                <a:spcPct val="0"/>
              </a:spcBef>
              <a:spcAft>
                <a:spcPts val="600"/>
              </a:spcAft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結婚や血縁などの関係にある人を中心に構成される。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6221F11-8112-2EDB-531F-1E917103FD26}"/>
              </a:ext>
            </a:extLst>
          </p:cNvPr>
          <p:cNvSpPr/>
          <p:nvPr/>
        </p:nvSpPr>
        <p:spPr>
          <a:xfrm>
            <a:off x="3566802" y="3589064"/>
            <a:ext cx="2880193" cy="2690508"/>
          </a:xfrm>
          <a:prstGeom prst="roundRect">
            <a:avLst>
              <a:gd name="adj" fmla="val 3922"/>
            </a:avLst>
          </a:prstGeom>
          <a:solidFill>
            <a:srgbClr val="CFEAE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(3) </a:t>
            </a:r>
            <a:r>
              <a:rPr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非親族</a:t>
            </a:r>
            <a:endParaRPr lang="en-US" altLang="ja-JP" sz="3600" b="1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</a:t>
            </a: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spcBef>
                <a:spcPct val="0"/>
              </a:spcBef>
              <a:spcAft>
                <a:spcPts val="600"/>
              </a:spcAft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友人同士など親族関係にない者同士からなる。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752090BF-FC37-ED43-7D74-43E491FC48AA}"/>
              </a:ext>
            </a:extLst>
          </p:cNvPr>
          <p:cNvSpPr/>
          <p:nvPr/>
        </p:nvSpPr>
        <p:spPr>
          <a:xfrm>
            <a:off x="6580186" y="3589064"/>
            <a:ext cx="2383814" cy="2690508"/>
          </a:xfrm>
          <a:prstGeom prst="roundRect">
            <a:avLst>
              <a:gd name="adj" fmla="val 3922"/>
            </a:avLst>
          </a:prstGeom>
          <a:solidFill>
            <a:srgbClr val="CFEAE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(4) </a:t>
            </a:r>
            <a:r>
              <a:rPr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単独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世帯人員が</a:t>
            </a:r>
            <a:endParaRPr kumimoji="1" lang="en-US" altLang="ja-JP" sz="2800" kern="12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ひとり。</a:t>
            </a:r>
            <a:endParaRPr kumimoji="1" lang="en-US" altLang="ja-JP" sz="2800" kern="12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buNone/>
            </a:pPr>
            <a:endParaRPr kumimoji="1" lang="ja-JP" altLang="en-US" sz="2800" kern="12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DCA9BF8-136D-DCBB-626F-CB4E1DA297BC}"/>
              </a:ext>
            </a:extLst>
          </p:cNvPr>
          <p:cNvGrpSpPr/>
          <p:nvPr/>
        </p:nvGrpSpPr>
        <p:grpSpPr>
          <a:xfrm>
            <a:off x="152017" y="1739894"/>
            <a:ext cx="8811981" cy="1849170"/>
            <a:chOff x="152017" y="1739894"/>
            <a:chExt cx="8811981" cy="1849170"/>
          </a:xfrm>
        </p:grpSpPr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6EADE529-BECE-D205-CC96-52E3C55C82E4}"/>
                </a:ext>
              </a:extLst>
            </p:cNvPr>
            <p:cNvSpPr/>
            <p:nvPr/>
          </p:nvSpPr>
          <p:spPr>
            <a:xfrm>
              <a:off x="152017" y="1753235"/>
              <a:ext cx="2819782" cy="694089"/>
            </a:xfrm>
            <a:prstGeom prst="roundRect">
              <a:avLst/>
            </a:prstGeom>
            <a:solidFill>
              <a:srgbClr val="FEE2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3600" kern="12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一般世帯</a:t>
              </a:r>
            </a:p>
          </p:txBody>
        </p:sp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ECD29F65-B326-6F02-798E-FF23486B96D9}"/>
                </a:ext>
              </a:extLst>
            </p:cNvPr>
            <p:cNvSpPr/>
            <p:nvPr/>
          </p:nvSpPr>
          <p:spPr>
            <a:xfrm>
              <a:off x="3387709" y="1739894"/>
              <a:ext cx="5576289" cy="1408551"/>
            </a:xfrm>
            <a:prstGeom prst="roundRect">
              <a:avLst>
                <a:gd name="adj" fmla="val 6339"/>
              </a:avLst>
            </a:prstGeom>
            <a:solidFill>
              <a:srgbClr val="FEE2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3600" kern="12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施設などの世帯：</a:t>
              </a:r>
              <a:r>
                <a:rPr kumimoji="1" lang="ja-JP" altLang="en-US" sz="2800" kern="12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寮・寄宿舎の学生・生徒，病院・療養所の入院者，社会施設の入所者の集まりなど。</a:t>
              </a:r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6915A777-741D-1758-AC8C-DAFFA7FFC386}"/>
                </a:ext>
              </a:extLst>
            </p:cNvPr>
            <p:cNvCxnSpPr>
              <a:cxnSpLocks/>
            </p:cNvCxnSpPr>
            <p:nvPr/>
          </p:nvCxnSpPr>
          <p:spPr>
            <a:xfrm>
              <a:off x="1717772" y="2447324"/>
              <a:ext cx="0" cy="114174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65A95904-F37F-C114-5B87-01A13AC87BF7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99" y="2142524"/>
              <a:ext cx="415910" cy="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5FFB51E6-9DC3-B304-7F28-1532FE60F1D3}"/>
                </a:ext>
              </a:extLst>
            </p:cNvPr>
            <p:cNvCxnSpPr>
              <a:cxnSpLocks/>
            </p:cNvCxnSpPr>
            <p:nvPr/>
          </p:nvCxnSpPr>
          <p:spPr>
            <a:xfrm>
              <a:off x="1717772" y="3334014"/>
              <a:ext cx="6044237" cy="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31D416FF-D5E9-7E5D-7D66-913CF0F18ECC}"/>
                </a:ext>
              </a:extLst>
            </p:cNvPr>
            <p:cNvCxnSpPr>
              <a:cxnSpLocks/>
            </p:cNvCxnSpPr>
            <p:nvPr/>
          </p:nvCxnSpPr>
          <p:spPr>
            <a:xfrm>
              <a:off x="4952999" y="3334014"/>
              <a:ext cx="0" cy="25505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2DBA80C0-6397-4AA5-317E-2388EDD5F09B}"/>
                </a:ext>
              </a:extLst>
            </p:cNvPr>
            <p:cNvCxnSpPr>
              <a:cxnSpLocks/>
            </p:cNvCxnSpPr>
            <p:nvPr/>
          </p:nvCxnSpPr>
          <p:spPr>
            <a:xfrm>
              <a:off x="7734300" y="3330550"/>
              <a:ext cx="0" cy="25505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4045978-837A-264A-CC60-38D9AE87B5E4}"/>
              </a:ext>
            </a:extLst>
          </p:cNvPr>
          <p:cNvSpPr txBox="1"/>
          <p:nvPr/>
        </p:nvSpPr>
        <p:spPr>
          <a:xfrm>
            <a:off x="162798" y="67794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2" name="大かっこ 1">
            <a:extLst>
              <a:ext uri="{FF2B5EF4-FFF2-40B4-BE49-F238E27FC236}">
                <a16:creationId xmlns:a16="http://schemas.microsoft.com/office/drawing/2014/main" id="{24151A05-20DA-74F4-4FE1-71FD2E9201A4}"/>
              </a:ext>
            </a:extLst>
          </p:cNvPr>
          <p:cNvSpPr/>
          <p:nvPr/>
        </p:nvSpPr>
        <p:spPr>
          <a:xfrm>
            <a:off x="779153" y="3745678"/>
            <a:ext cx="20094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D2654ED0-8DB6-439C-4FCC-7DB0909D24EF}"/>
              </a:ext>
            </a:extLst>
          </p:cNvPr>
          <p:cNvSpPr/>
          <p:nvPr/>
        </p:nvSpPr>
        <p:spPr>
          <a:xfrm>
            <a:off x="4002197" y="3748947"/>
            <a:ext cx="20094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B3F9D6A3-B320-E95D-1010-3F2E93545C65}"/>
              </a:ext>
            </a:extLst>
          </p:cNvPr>
          <p:cNvSpPr/>
          <p:nvPr/>
        </p:nvSpPr>
        <p:spPr>
          <a:xfrm>
            <a:off x="6729599" y="3767705"/>
            <a:ext cx="20094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727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EF76D-4ADF-1B14-939B-36C489A84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8DFBF07-EABC-7DB9-1CDF-FBA53B849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63E53A-B59D-90BA-C1BF-9489D69E8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世帯構成の変化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F10E252-442C-B4D0-886A-0CAE0ED4A3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5774" y="651118"/>
            <a:ext cx="7862988" cy="658812"/>
          </a:xfrm>
        </p:spPr>
        <p:txBody>
          <a:bodyPr/>
          <a:lstStyle/>
          <a:p>
            <a:r>
              <a:rPr lang="ja-JP" altLang="en-US" dirty="0"/>
              <a:t>２　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1F45CB98-5A52-81AE-E6D5-B47A68F74651}"/>
              </a:ext>
            </a:extLst>
          </p:cNvPr>
          <p:cNvSpPr/>
          <p:nvPr/>
        </p:nvSpPr>
        <p:spPr>
          <a:xfrm>
            <a:off x="271903" y="2917600"/>
            <a:ext cx="2897323" cy="3215286"/>
          </a:xfrm>
          <a:prstGeom prst="roundRect">
            <a:avLst>
              <a:gd name="adj" fmla="val 5130"/>
            </a:avLst>
          </a:prstGeom>
          <a:solidFill>
            <a:srgbClr val="FCDCD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</a:rPr>
              <a:t>(5) </a:t>
            </a:r>
            <a:r>
              <a:rPr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核家族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</a:t>
            </a: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spcBef>
                <a:spcPct val="0"/>
              </a:spcBef>
              <a:spcAft>
                <a:spcPts val="600"/>
              </a:spcAft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夫婦のみ，または夫婦（あるいは一方）と未婚の子どもからなる。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04DDE122-C635-D04F-2761-9846D2B0F92B}"/>
              </a:ext>
            </a:extLst>
          </p:cNvPr>
          <p:cNvGrpSpPr/>
          <p:nvPr/>
        </p:nvGrpSpPr>
        <p:grpSpPr>
          <a:xfrm>
            <a:off x="186050" y="1461567"/>
            <a:ext cx="7457890" cy="1477995"/>
            <a:chOff x="241208" y="1742514"/>
            <a:chExt cx="7457890" cy="1477995"/>
          </a:xfrm>
        </p:grpSpPr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A8F789B1-F806-9856-B69B-8B76B6440092}"/>
                </a:ext>
              </a:extLst>
            </p:cNvPr>
            <p:cNvSpPr/>
            <p:nvPr/>
          </p:nvSpPr>
          <p:spPr>
            <a:xfrm>
              <a:off x="241208" y="1742514"/>
              <a:ext cx="2819782" cy="694089"/>
            </a:xfrm>
            <a:prstGeom prst="roundRect">
              <a:avLst/>
            </a:prstGeom>
            <a:solidFill>
              <a:srgbClr val="CFEA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36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親族世帯</a:t>
              </a:r>
              <a:endParaRPr kumimoji="1" lang="ja-JP" altLang="en-US" sz="36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20A94E16-77ED-73AD-2CA1-D89242EA3C59}"/>
                </a:ext>
              </a:extLst>
            </p:cNvPr>
            <p:cNvCxnSpPr>
              <a:cxnSpLocks/>
            </p:cNvCxnSpPr>
            <p:nvPr/>
          </p:nvCxnSpPr>
          <p:spPr>
            <a:xfrm>
              <a:off x="1651099" y="2447324"/>
              <a:ext cx="0" cy="754371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89161E2B-8768-1F50-739B-8AAA2FEB9579}"/>
                </a:ext>
              </a:extLst>
            </p:cNvPr>
            <p:cNvCxnSpPr>
              <a:cxnSpLocks/>
            </p:cNvCxnSpPr>
            <p:nvPr/>
          </p:nvCxnSpPr>
          <p:spPr>
            <a:xfrm>
              <a:off x="1651098" y="2824509"/>
              <a:ext cx="6048000" cy="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5BB68656-EEDD-F3E5-42EF-FC6BB9450F4B}"/>
                </a:ext>
              </a:extLst>
            </p:cNvPr>
            <p:cNvCxnSpPr>
              <a:cxnSpLocks/>
            </p:cNvCxnSpPr>
            <p:nvPr/>
          </p:nvCxnSpPr>
          <p:spPr>
            <a:xfrm>
              <a:off x="4875927" y="2824509"/>
              <a:ext cx="0" cy="39600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D92856AF-8F8C-91F4-1C2C-FEBA8253BF63}"/>
                </a:ext>
              </a:extLst>
            </p:cNvPr>
            <p:cNvCxnSpPr>
              <a:cxnSpLocks/>
            </p:cNvCxnSpPr>
            <p:nvPr/>
          </p:nvCxnSpPr>
          <p:spPr>
            <a:xfrm>
              <a:off x="7684945" y="2814118"/>
              <a:ext cx="0" cy="396000"/>
            </a:xfrm>
            <a:prstGeom prst="line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FCB594D1-470E-C2B4-6F13-69876610A1B4}"/>
              </a:ext>
            </a:extLst>
          </p:cNvPr>
          <p:cNvSpPr/>
          <p:nvPr/>
        </p:nvSpPr>
        <p:spPr>
          <a:xfrm>
            <a:off x="3300055" y="2929171"/>
            <a:ext cx="3207708" cy="3215286"/>
          </a:xfrm>
          <a:prstGeom prst="roundRect">
            <a:avLst>
              <a:gd name="adj" fmla="val 5130"/>
            </a:avLst>
          </a:prstGeom>
          <a:solidFill>
            <a:srgbClr val="FCDCD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</a:rPr>
              <a:t>(6) </a:t>
            </a:r>
            <a:r>
              <a:rPr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直系家族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kumimoji="0" lang="ja-JP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世帯</a:t>
            </a: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buNone/>
            </a:pPr>
            <a:r>
              <a:rPr kumimoji="1" lang="ja-JP" altLang="en-US" sz="2800" kern="12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親と，結婚した子どもの家族から構成される。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lvl="0" indent="0" defTabSz="1600200">
              <a:buNone/>
            </a:pPr>
            <a:endParaRPr kumimoji="1" lang="ja-JP" altLang="en-US" sz="2800" kern="12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CFF3CBD-1264-1A84-4A0B-F8006E580207}"/>
              </a:ext>
            </a:extLst>
          </p:cNvPr>
          <p:cNvSpPr/>
          <p:nvPr/>
        </p:nvSpPr>
        <p:spPr>
          <a:xfrm>
            <a:off x="6638592" y="2929170"/>
            <a:ext cx="2325407" cy="3203713"/>
          </a:xfrm>
          <a:prstGeom prst="roundRect">
            <a:avLst>
              <a:gd name="adj" fmla="val 5130"/>
            </a:avLst>
          </a:prstGeom>
          <a:solidFill>
            <a:srgbClr val="FCDCD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60" tIns="0" rIns="22860" bIns="0" numCol="1" spcCol="127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その他の親族世帯</a:t>
            </a: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直系家族以外の親族が含まれる。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兄弟姉妹のみの世帯。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8878D8-DD63-9999-4AF5-6091539A5565}"/>
              </a:ext>
            </a:extLst>
          </p:cNvPr>
          <p:cNvSpPr txBox="1"/>
          <p:nvPr/>
        </p:nvSpPr>
        <p:spPr>
          <a:xfrm>
            <a:off x="186050" y="754315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10" name="図 9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E5698D9D-09F7-8477-46A5-6CC6F48FAE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2" name="大かっこ 1">
            <a:extLst>
              <a:ext uri="{FF2B5EF4-FFF2-40B4-BE49-F238E27FC236}">
                <a16:creationId xmlns:a16="http://schemas.microsoft.com/office/drawing/2014/main" id="{4FF8A372-F25E-96E4-327C-4DC6C15064EB}"/>
              </a:ext>
            </a:extLst>
          </p:cNvPr>
          <p:cNvSpPr/>
          <p:nvPr/>
        </p:nvSpPr>
        <p:spPr>
          <a:xfrm>
            <a:off x="576558" y="3123000"/>
            <a:ext cx="2278960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457CBF09-2968-A8B4-99D2-8AC43A30B4A8}"/>
              </a:ext>
            </a:extLst>
          </p:cNvPr>
          <p:cNvSpPr/>
          <p:nvPr/>
        </p:nvSpPr>
        <p:spPr>
          <a:xfrm>
            <a:off x="3606161" y="3123000"/>
            <a:ext cx="2642236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59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CECCD-EF94-F35C-2E9C-0A29BDC74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C4C9EBD-0945-51BD-7E41-660DF84AA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3BF094B-F2E4-F0B5-F523-1C9E4A4C1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2000" y="163052"/>
            <a:ext cx="2592000" cy="396000"/>
          </a:xfrm>
        </p:spPr>
        <p:txBody>
          <a:bodyPr/>
          <a:lstStyle/>
          <a:p>
            <a:r>
              <a:rPr lang="ja-JP" altLang="en-US" dirty="0"/>
              <a:t>１　世帯構成の変化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BA29599-3994-E33D-FD0E-299A925050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6331" y="2149656"/>
            <a:ext cx="8611338" cy="4122048"/>
          </a:xfrm>
        </p:spPr>
        <p:txBody>
          <a:bodyPr>
            <a:noAutofit/>
          </a:bodyPr>
          <a:lstStyle/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lang="ja-JP" altLang="en-US" dirty="0"/>
              <a:t>全世帯に占める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核家族世帯 </a:t>
            </a:r>
            <a:r>
              <a:rPr lang="ja-JP" altLang="en-US" dirty="0"/>
              <a:t>の割合が</a:t>
            </a:r>
            <a:r>
              <a:rPr lang="en-US" altLang="ja-JP" dirty="0"/>
              <a:t>50</a:t>
            </a:r>
            <a:r>
              <a:rPr lang="ja-JP" altLang="en-US" dirty="0"/>
              <a:t>％をこえ最も多いが，しだいに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 </a:t>
            </a:r>
            <a:r>
              <a:rPr lang="ja-JP" altLang="en-US" sz="4400" b="1" dirty="0">
                <a:solidFill>
                  <a:srgbClr val="005AFF"/>
                </a:solidFill>
              </a:rPr>
              <a:t>減少 </a:t>
            </a:r>
            <a:r>
              <a:rPr lang="ja-JP" altLang="en-US" dirty="0"/>
              <a:t>している。</a:t>
            </a:r>
          </a:p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(9) </a:t>
            </a:r>
            <a:r>
              <a:rPr lang="ja-JP" altLang="en-US" sz="4400" b="1" dirty="0">
                <a:solidFill>
                  <a:srgbClr val="005AFF"/>
                </a:solidFill>
              </a:rPr>
              <a:t>直系家族世帯 </a:t>
            </a:r>
            <a:r>
              <a:rPr lang="ja-JP" altLang="en-US" dirty="0"/>
              <a:t>の割合も大きく減少している。</a:t>
            </a:r>
            <a:endParaRPr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65B5F4DD-CD79-2A41-1428-CA075F508F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9050" y="708218"/>
            <a:ext cx="8379034" cy="129227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３　世帯構成の変化について，教科書</a:t>
            </a:r>
            <a:r>
              <a:rPr lang="en-US" altLang="ja-JP" dirty="0"/>
              <a:t>p.26</a:t>
            </a:r>
            <a:r>
              <a:rPr lang="ja-JP" altLang="en-US" dirty="0"/>
              <a:t>本文・</a:t>
            </a:r>
            <a:endParaRPr lang="en-US" altLang="ja-JP" dirty="0"/>
          </a:p>
          <a:p>
            <a:pPr marL="623888" indent="-85725"/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277BE8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en-US" altLang="ja-JP" dirty="0">
                <a:solidFill>
                  <a:prstClr val="white"/>
                </a:solidFill>
                <a:highlight>
                  <a:srgbClr val="277BE8"/>
                </a:highlight>
              </a:rPr>
              <a:t>1 </a:t>
            </a:r>
            <a:r>
              <a:rPr lang="en-US" altLang="ja-JP" dirty="0">
                <a:solidFill>
                  <a:prstClr val="white"/>
                </a:solidFill>
              </a:rPr>
              <a:t> </a:t>
            </a:r>
            <a:r>
              <a:rPr lang="ja-JP" altLang="en-US" dirty="0"/>
              <a:t>右図を見て，（　　）にあてはまる言葉を記入しよう。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1C463BB-61A5-96E1-8B6E-67AA0E96918C}"/>
              </a:ext>
            </a:extLst>
          </p:cNvPr>
          <p:cNvSpPr txBox="1"/>
          <p:nvPr/>
        </p:nvSpPr>
        <p:spPr>
          <a:xfrm>
            <a:off x="135916" y="735462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DCD953BE-8029-74A9-5C29-929527F08AEB}"/>
              </a:ext>
            </a:extLst>
          </p:cNvPr>
          <p:cNvSpPr/>
          <p:nvPr/>
        </p:nvSpPr>
        <p:spPr>
          <a:xfrm>
            <a:off x="4304660" y="2246700"/>
            <a:ext cx="345503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B52D5AB6-0064-F2E1-5068-154F53D4C0D4}"/>
              </a:ext>
            </a:extLst>
          </p:cNvPr>
          <p:cNvSpPr/>
          <p:nvPr/>
        </p:nvSpPr>
        <p:spPr>
          <a:xfrm>
            <a:off x="1345560" y="3598680"/>
            <a:ext cx="170243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EFC9F544-4689-A0A6-F0E5-1126F58C625B}"/>
              </a:ext>
            </a:extLst>
          </p:cNvPr>
          <p:cNvSpPr/>
          <p:nvPr/>
        </p:nvSpPr>
        <p:spPr>
          <a:xfrm>
            <a:off x="658816" y="4387702"/>
            <a:ext cx="401478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1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C74EF-BB19-6B93-249E-B713147F5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7D0DF5E-F6D6-1396-E4D0-A4EA39E40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203F959-26B5-94B7-D0F5-1D03B68A5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2000" y="163052"/>
            <a:ext cx="2592000" cy="396000"/>
          </a:xfrm>
        </p:spPr>
        <p:txBody>
          <a:bodyPr/>
          <a:lstStyle/>
          <a:p>
            <a:r>
              <a:rPr lang="ja-JP" altLang="en-US" dirty="0"/>
              <a:t>１　世帯構成の変化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F053523-C511-B29F-CE71-1D5FEAD2CD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958" y="1863200"/>
            <a:ext cx="9008084" cy="4286582"/>
          </a:xfrm>
        </p:spPr>
        <p:txBody>
          <a:bodyPr>
            <a:noAutofit/>
          </a:bodyPr>
          <a:lstStyle/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(10) </a:t>
            </a:r>
            <a:r>
              <a:rPr lang="ja-JP" altLang="en-US" sz="4400" b="1" dirty="0">
                <a:solidFill>
                  <a:srgbClr val="005AFF"/>
                </a:solidFill>
              </a:rPr>
              <a:t>単独世帯 </a:t>
            </a:r>
            <a:r>
              <a:rPr lang="ja-JP" altLang="en-US" dirty="0"/>
              <a:t>の割合は増加が著しい。これは，ひとり暮らしをする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(11) </a:t>
            </a:r>
            <a:r>
              <a:rPr lang="ja-JP" altLang="en-US" sz="4400" b="1" dirty="0">
                <a:solidFill>
                  <a:srgbClr val="005AFF"/>
                </a:solidFill>
              </a:rPr>
              <a:t>高齢者 </a:t>
            </a:r>
            <a:r>
              <a:rPr lang="ja-JP" altLang="en-US" dirty="0"/>
              <a:t>の増加などが要因となっている。</a:t>
            </a:r>
          </a:p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lang="ja-JP" altLang="en-US" dirty="0"/>
              <a:t>一般世帯の数は，一貫して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(12) </a:t>
            </a:r>
            <a:r>
              <a:rPr lang="ja-JP" altLang="en-US" sz="4400" b="1" dirty="0">
                <a:solidFill>
                  <a:srgbClr val="005AFF"/>
                </a:solidFill>
              </a:rPr>
              <a:t>増加</a:t>
            </a:r>
            <a:r>
              <a:rPr lang="ja-JP" altLang="en-US" dirty="0"/>
              <a:t>　　しているが，１世帯あたりの人員は減少し，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(13) </a:t>
            </a:r>
            <a:r>
              <a:rPr lang="ja-JP" altLang="en-US" sz="4400" b="1" dirty="0">
                <a:solidFill>
                  <a:srgbClr val="005AFF"/>
                </a:solidFill>
              </a:rPr>
              <a:t>小世帯化</a:t>
            </a:r>
            <a:r>
              <a:rPr lang="ja-JP" altLang="en-US" dirty="0"/>
              <a:t> が進んでいる。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A210DE8F-3A9D-2973-5A4C-FB008D6C3E9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9050" y="708218"/>
            <a:ext cx="2342750" cy="448200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３　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C496CD1F-1836-9DFE-E952-8F92DC1799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51F0088-1AE7-80CE-6F80-CDF35A41C732}"/>
              </a:ext>
            </a:extLst>
          </p:cNvPr>
          <p:cNvSpPr txBox="1"/>
          <p:nvPr/>
        </p:nvSpPr>
        <p:spPr>
          <a:xfrm>
            <a:off x="135916" y="735462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CD0512E7-805C-DB02-ECF3-B353FFBCD823}"/>
              </a:ext>
            </a:extLst>
          </p:cNvPr>
          <p:cNvSpPr/>
          <p:nvPr/>
        </p:nvSpPr>
        <p:spPr>
          <a:xfrm>
            <a:off x="523783" y="1967300"/>
            <a:ext cx="3057617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4F2A9E72-D6EC-1283-1DF4-26C326D638F5}"/>
              </a:ext>
            </a:extLst>
          </p:cNvPr>
          <p:cNvSpPr/>
          <p:nvPr/>
        </p:nvSpPr>
        <p:spPr>
          <a:xfrm>
            <a:off x="6302283" y="2692145"/>
            <a:ext cx="2587717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AA9DF34F-F107-A0C9-56D4-DBAEE18B6DD5}"/>
              </a:ext>
            </a:extLst>
          </p:cNvPr>
          <p:cNvSpPr/>
          <p:nvPr/>
        </p:nvSpPr>
        <p:spPr>
          <a:xfrm>
            <a:off x="6302283" y="4114963"/>
            <a:ext cx="2587717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A2B57E6A-AA22-9880-AFB0-E1249A873968}"/>
              </a:ext>
            </a:extLst>
          </p:cNvPr>
          <p:cNvSpPr/>
          <p:nvPr/>
        </p:nvSpPr>
        <p:spPr>
          <a:xfrm>
            <a:off x="1323883" y="5464683"/>
            <a:ext cx="3057617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763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1B26-DCDD-7271-2B02-101FC1DBD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FC08D75-7484-15A7-548A-E986B472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1548B2-6A54-DCEB-1439-12C42230A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現代の家族の課題と支援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A866A1-3439-275F-D158-3EEC7406D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8498" y="1038884"/>
            <a:ext cx="8455502" cy="793185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　の課題について，解決のための取り組みを</a:t>
            </a:r>
            <a:endParaRPr lang="en-US" altLang="ja-JP" dirty="0"/>
          </a:p>
          <a:p>
            <a:pPr marL="541338" indent="-541338"/>
            <a:r>
              <a:rPr lang="en-US" altLang="ja-JP" dirty="0"/>
              <a:t>     </a:t>
            </a:r>
            <a:r>
              <a:rPr lang="ja-JP" altLang="en-US" dirty="0"/>
              <a:t>　に答えよう。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4ABE63-D359-E443-9348-814EE67CC0D4}"/>
              </a:ext>
            </a:extLst>
          </p:cNvPr>
          <p:cNvSpPr txBox="1"/>
          <p:nvPr/>
        </p:nvSpPr>
        <p:spPr>
          <a:xfrm>
            <a:off x="172799" y="10388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14" name="矢印: 五方向 13">
            <a:extLst>
              <a:ext uri="{FF2B5EF4-FFF2-40B4-BE49-F238E27FC236}">
                <a16:creationId xmlns:a16="http://schemas.microsoft.com/office/drawing/2014/main" id="{AA2C5DDD-800D-EC64-4FCA-C87489F716B5}"/>
              </a:ext>
            </a:extLst>
          </p:cNvPr>
          <p:cNvSpPr/>
          <p:nvPr/>
        </p:nvSpPr>
        <p:spPr>
          <a:xfrm>
            <a:off x="219948" y="1993483"/>
            <a:ext cx="4596051" cy="1562100"/>
          </a:xfrm>
          <a:prstGeom prst="homePlate">
            <a:avLst/>
          </a:prstGeom>
          <a:solidFill>
            <a:srgbClr val="C7D9F0"/>
          </a:solidFill>
          <a:ln w="28575">
            <a:solidFill>
              <a:srgbClr val="3C98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1980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年代から，子どもに対する親などからの虐待が問題となった。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1B74707-7B6C-2784-6464-810D3FA59D4B}"/>
              </a:ext>
            </a:extLst>
          </p:cNvPr>
          <p:cNvSpPr/>
          <p:nvPr/>
        </p:nvSpPr>
        <p:spPr>
          <a:xfrm>
            <a:off x="4839199" y="1727613"/>
            <a:ext cx="4178300" cy="20938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6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2000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年，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622300" marR="0" lvl="0" indent="-6223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(14)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児童虐待の防止等に関する法律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005AFF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制定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algn="ctr">
              <a:lnSpc>
                <a:spcPct val="90000"/>
              </a:lnSpc>
            </a:pPr>
            <a:endParaRPr kumimoji="1" lang="ja-JP" altLang="en-US" dirty="0"/>
          </a:p>
        </p:txBody>
      </p:sp>
      <p:sp>
        <p:nvSpPr>
          <p:cNvPr id="16" name="矢印: 五方向 15">
            <a:extLst>
              <a:ext uri="{FF2B5EF4-FFF2-40B4-BE49-F238E27FC236}">
                <a16:creationId xmlns:a16="http://schemas.microsoft.com/office/drawing/2014/main" id="{BB989C85-2568-9A56-6483-50B2028CCEA2}"/>
              </a:ext>
            </a:extLst>
          </p:cNvPr>
          <p:cNvSpPr/>
          <p:nvPr/>
        </p:nvSpPr>
        <p:spPr>
          <a:xfrm>
            <a:off x="1118950" y="1042170"/>
            <a:ext cx="432000" cy="360000"/>
          </a:xfrm>
          <a:prstGeom prst="homePlate">
            <a:avLst/>
          </a:prstGeom>
          <a:solidFill>
            <a:srgbClr val="C7D9F0"/>
          </a:solidFill>
          <a:ln w="28575">
            <a:solidFill>
              <a:srgbClr val="3C98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92DCCB7E-02A2-9E00-9C64-C58D260F604E}"/>
              </a:ext>
            </a:extLst>
          </p:cNvPr>
          <p:cNvSpPr/>
          <p:nvPr/>
        </p:nvSpPr>
        <p:spPr>
          <a:xfrm>
            <a:off x="1118950" y="1455946"/>
            <a:ext cx="432000" cy="360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6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ja-JP" altLang="en-US" dirty="0"/>
          </a:p>
        </p:txBody>
      </p:sp>
      <p:sp>
        <p:nvSpPr>
          <p:cNvPr id="2" name="矢印: 五方向 1">
            <a:extLst>
              <a:ext uri="{FF2B5EF4-FFF2-40B4-BE49-F238E27FC236}">
                <a16:creationId xmlns:a16="http://schemas.microsoft.com/office/drawing/2014/main" id="{2683B144-681B-4081-6529-AF98CB8916B7}"/>
              </a:ext>
            </a:extLst>
          </p:cNvPr>
          <p:cNvSpPr/>
          <p:nvPr/>
        </p:nvSpPr>
        <p:spPr>
          <a:xfrm>
            <a:off x="219948" y="4268162"/>
            <a:ext cx="4596051" cy="1562100"/>
          </a:xfrm>
          <a:prstGeom prst="homePlate">
            <a:avLst/>
          </a:prstGeom>
          <a:solidFill>
            <a:srgbClr val="C7D9F0"/>
          </a:solidFill>
          <a:ln w="28575">
            <a:solidFill>
              <a:srgbClr val="3C98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配偶者や恋人からの暴力（ドメスティック・バイオレンス：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DV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）。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01F3D816-114E-1A69-D565-528F02F72847}"/>
              </a:ext>
            </a:extLst>
          </p:cNvPr>
          <p:cNvSpPr/>
          <p:nvPr/>
        </p:nvSpPr>
        <p:spPr>
          <a:xfrm>
            <a:off x="4840050" y="3997503"/>
            <a:ext cx="4178300" cy="210341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76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2001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年，「配偶者からの暴力の防止及び被害者の保護等に関する法律」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622300" marR="0" lvl="0" indent="-62230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(15)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DV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防止法 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成立</a:t>
            </a:r>
            <a:endParaRPr kumimoji="1" lang="ja-JP" altLang="en-US" dirty="0"/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9378EE06-4ACA-BD87-22BF-0711144F314B}"/>
              </a:ext>
            </a:extLst>
          </p:cNvPr>
          <p:cNvSpPr/>
          <p:nvPr/>
        </p:nvSpPr>
        <p:spPr>
          <a:xfrm>
            <a:off x="4970033" y="2182484"/>
            <a:ext cx="3615167" cy="88344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0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F1CB5F1A-363C-6EA5-9630-9172EC978C02}"/>
              </a:ext>
            </a:extLst>
          </p:cNvPr>
          <p:cNvSpPr/>
          <p:nvPr/>
        </p:nvSpPr>
        <p:spPr>
          <a:xfrm>
            <a:off x="5014357" y="5461000"/>
            <a:ext cx="2395569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0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endParaRPr kumimoji="1" lang="ja-JP" altLang="en-US" sz="40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ユーザー定義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B0F0"/>
      </a:hlink>
      <a:folHlink>
        <a:srgbClr val="00B0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4173</TotalTime>
  <Words>1100</Words>
  <PresentationFormat>画面に合わせる (4:3)</PresentationFormat>
  <Paragraphs>219</Paragraphs>
  <Slides>26</Slides>
  <Notes>26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0" baseType="lpstr">
      <vt:lpstr>ＭＳ Ｐゴシック</vt:lpstr>
      <vt:lpstr>游ゴシック</vt:lpstr>
      <vt:lpstr>Arial</vt:lpstr>
      <vt:lpstr>Office テーマ</vt:lpstr>
      <vt:lpstr>8.家族・家庭をとりまく 社会環境の変化や課題</vt:lpstr>
      <vt:lpstr>問題インデックス</vt:lpstr>
      <vt:lpstr>あなたが最近知った「家族に関するニュース」をあげてみよう。</vt:lpstr>
      <vt:lpstr>１　世帯構成の変化 </vt:lpstr>
      <vt:lpstr>１　世帯構成の変化</vt:lpstr>
      <vt:lpstr>１　世帯構成の変化</vt:lpstr>
      <vt:lpstr>１　世帯構成の変化</vt:lpstr>
      <vt:lpstr>１　世帯構成の変化</vt:lpstr>
      <vt:lpstr>２　現代の家族の課題と支援 </vt:lpstr>
      <vt:lpstr>２　現代の家族の課題と支援</vt:lpstr>
      <vt:lpstr>２　現代の家族の課題と支援</vt:lpstr>
      <vt:lpstr>２　現代の家族の課題と支援</vt:lpstr>
      <vt:lpstr>２　現代の家族の課題と支援</vt:lpstr>
      <vt:lpstr>１　世帯構成の変化 </vt:lpstr>
      <vt:lpstr>１　世帯構成の変化</vt:lpstr>
      <vt:lpstr>１　世帯構成の変化</vt:lpstr>
      <vt:lpstr>１　世帯構成の変化</vt:lpstr>
      <vt:lpstr>１　世帯構成の変化</vt:lpstr>
      <vt:lpstr>１　世帯構成の変化</vt:lpstr>
      <vt:lpstr>２　現代の家族の課題と支援 </vt:lpstr>
      <vt:lpstr>２　現代の家族の課題と支援</vt:lpstr>
      <vt:lpstr>２　現代の家族の課題と支援</vt:lpstr>
      <vt:lpstr>２　現代の家族の課題と支援</vt:lpstr>
      <vt:lpstr>２　現代の家族の課題と支援</vt:lpstr>
      <vt:lpstr>２　現代の家族の課題と支援</vt:lpstr>
      <vt:lpstr>あなたが最近知った「家族に関するニュース」をあげてみよう。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2024-10-25T01:08:47Z</cp:lastPrinted>
  <dcterms:created xsi:type="dcterms:W3CDTF">2020-05-11T04:01:04Z</dcterms:created>
  <dcterms:modified xsi:type="dcterms:W3CDTF">2025-04-07T06:24:55Z</dcterms:modified>
</cp:coreProperties>
</file>