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67" r:id="rId2"/>
    <p:sldId id="402" r:id="rId3"/>
    <p:sldId id="403" r:id="rId4"/>
    <p:sldId id="396" r:id="rId5"/>
    <p:sldId id="432" r:id="rId6"/>
    <p:sldId id="433" r:id="rId7"/>
    <p:sldId id="434" r:id="rId8"/>
    <p:sldId id="435" r:id="rId9"/>
    <p:sldId id="428" r:id="rId10"/>
    <p:sldId id="436" r:id="rId11"/>
    <p:sldId id="437" r:id="rId12"/>
    <p:sldId id="438" r:id="rId13"/>
    <p:sldId id="439" r:id="rId14"/>
    <p:sldId id="440" r:id="rId15"/>
    <p:sldId id="441" r:id="rId16"/>
    <p:sldId id="442" r:id="rId17"/>
    <p:sldId id="443" r:id="rId18"/>
    <p:sldId id="444" r:id="rId19"/>
    <p:sldId id="446" r:id="rId20"/>
    <p:sldId id="450" r:id="rId21"/>
    <p:sldId id="447" r:id="rId22"/>
  </p:sldIdLst>
  <p:sldSz cx="9144000" cy="6858000" type="screen4x3"/>
  <p:notesSz cx="6858000" cy="98742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7BE8"/>
    <a:srgbClr val="EEDFC3"/>
    <a:srgbClr val="317FE5"/>
    <a:srgbClr val="FFF900"/>
    <a:srgbClr val="FAC208"/>
    <a:srgbClr val="ED1C24"/>
    <a:srgbClr val="FFF2EB"/>
    <a:srgbClr val="F15920"/>
    <a:srgbClr val="0475D1"/>
    <a:srgbClr val="DD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992" autoAdjust="0"/>
    <p:restoredTop sz="84326" autoAdjust="0"/>
  </p:normalViewPr>
  <p:slideViewPr>
    <p:cSldViewPr snapToGrid="0">
      <p:cViewPr varScale="1">
        <p:scale>
          <a:sx n="89" d="100"/>
          <a:sy n="89" d="100"/>
        </p:scale>
        <p:origin x="1758" y="96"/>
      </p:cViewPr>
      <p:guideLst/>
    </p:cSldViewPr>
  </p:slideViewPr>
  <p:outlineViewPr>
    <p:cViewPr>
      <p:scale>
        <a:sx n="33" d="100"/>
        <a:sy n="33" d="100"/>
      </p:scale>
      <p:origin x="0" y="-72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8" d="100"/>
          <a:sy n="58" d="100"/>
        </p:scale>
        <p:origin x="3341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1800" cy="495427"/>
          </a:xfrm>
          <a:prstGeom prst="rect">
            <a:avLst/>
          </a:prstGeom>
        </p:spPr>
        <p:txBody>
          <a:bodyPr vert="horz" lIns="92153" tIns="46077" rIns="92153" bIns="46077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95427"/>
          </a:xfrm>
          <a:prstGeom prst="rect">
            <a:avLst/>
          </a:prstGeom>
        </p:spPr>
        <p:txBody>
          <a:bodyPr vert="horz" lIns="92153" tIns="46077" rIns="92153" bIns="46077" rtlCol="0"/>
          <a:lstStyle>
            <a:lvl1pPr algn="r">
              <a:defRPr sz="1200"/>
            </a:lvl1pPr>
          </a:lstStyle>
          <a:p>
            <a:fld id="{537744EE-B228-4D4B-B3C5-E24EBA43BD19}" type="datetimeFigureOut">
              <a:rPr kumimoji="1" lang="ja-JP" altLang="en-US" smtClean="0"/>
              <a:t>2025/4/3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208088" y="1235075"/>
            <a:ext cx="4441825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53" tIns="46077" rIns="92153" bIns="46077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1" y="4751983"/>
            <a:ext cx="5486400" cy="3887986"/>
          </a:xfrm>
          <a:prstGeom prst="rect">
            <a:avLst/>
          </a:prstGeom>
        </p:spPr>
        <p:txBody>
          <a:bodyPr vert="horz" lIns="92153" tIns="46077" rIns="92153" bIns="46077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378825"/>
            <a:ext cx="2971800" cy="495426"/>
          </a:xfrm>
          <a:prstGeom prst="rect">
            <a:avLst/>
          </a:prstGeom>
        </p:spPr>
        <p:txBody>
          <a:bodyPr vert="horz" lIns="92153" tIns="46077" rIns="92153" bIns="46077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9378825"/>
            <a:ext cx="2971800" cy="495426"/>
          </a:xfrm>
          <a:prstGeom prst="rect">
            <a:avLst/>
          </a:prstGeom>
        </p:spPr>
        <p:txBody>
          <a:bodyPr vert="horz" lIns="92153" tIns="46077" rIns="92153" bIns="46077" rtlCol="0" anchor="b"/>
          <a:lstStyle>
            <a:lvl1pPr algn="r">
              <a:defRPr sz="1200"/>
            </a:lvl1pPr>
          </a:lstStyle>
          <a:p>
            <a:fld id="{18CE2DE2-5132-4E7D-B18E-E71053432C5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06269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50384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EE5DAE-2CC8-316F-23F1-8C5D0CB5C8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EC20B032-58C5-83D9-EA34-099F41D25C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3440148E-1611-2DAF-F5F4-33E139829C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1E11A8D-3962-93FB-2FEA-B29DB73AB9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553977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51B9A8-1D83-D7FC-56B2-5CF9AB08F5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8B6DAAD9-2D34-74D3-8832-8129727A7B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11050B4B-AC2C-97C9-B0AC-FAEB076597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FEDE61F-410F-86D3-9D95-0A214F2D35D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222751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172D99-8921-00B6-6128-472AC68DA2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BB8F8132-B7AB-FCE3-33CC-BA1B3B2813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DE74AD86-B771-F6E8-D1C1-3C1183E958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A2E2DA6-3B50-D7CE-CCF3-3527DF1CBC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0956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B584C-CDB7-01A6-42D3-696E36C663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B56B8EAA-56E7-0E75-84A8-F1D76ABFBA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E52D2EEA-3E5A-069A-0FE6-DECB77F813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B898E28-A53F-A683-5BD6-6F013781AC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23641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9A362F-3861-74B1-50E8-71CD64E8B5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3C1850EF-8332-86EA-0B89-6271D27978A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9D608ACC-2930-1258-F67B-DC400D9409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98CA22E-8720-9074-97F6-CF32AC2801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897397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5AE80B-8CFE-9C17-99B8-CAE26BB153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7DC6DC64-B703-64B4-3022-2BE32C79BF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A916DF88-DE49-AE88-3D08-E1B8A099D9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D2655614-6E0E-B6FF-4B5A-68978D77BF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0152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7CC066-3768-65B7-414F-86C4C54451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FF6D40B4-1BCE-7D46-AE48-0C89017DE1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E6F16D8F-D283-F505-DB04-B19F91A8F9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656531AD-84ED-9980-1137-3FFC19678B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45521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C538E1-C3F8-404D-CFEB-4F7117A731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164FAD0D-058C-E372-1E82-498E78EF59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ED7E5C10-404B-2617-BAC0-1C3977DDF4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496158B-1434-A404-C872-A46F68EBEE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66733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FCB933-49A7-6162-5D06-83860CC3F0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1971F71E-5C56-9083-3861-379EA6D5DC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306F47A0-8207-4401-3D75-CDB7CE5E38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D7E1972A-F381-F5FF-7C17-E46E618747D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4791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03634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22077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3011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14049C-0FCC-868B-C44E-357F81A1A1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28E60644-F85E-FAC6-495B-8ED3D689B9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7085520C-0A35-4482-8269-5614BCA23F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9E5465D-153E-F4D3-A585-89F129581B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6523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567A95-0DDB-3731-D3B8-3DDA6F38D6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DCB22E81-9D87-5817-E1FE-4D54D3EE8D7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AE8FB651-4E6F-28B4-2D14-AE1BEEE8A6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D64762F1-27E8-0614-8213-761FC5D4E42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829141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3267F7-59E1-AE1D-9F85-E595253422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17C7A83D-0E42-984A-3859-1218C82568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431F629E-CAA6-5C9E-B769-877FCD280A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241616F-A10C-E0EA-5917-CFD70898CB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20773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EE56E0-5F2B-52A1-6938-6570B83EFD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553AE778-C02C-1DCB-C63E-EB8978B3DE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861C1236-B863-E572-0A08-635FCA86CD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B7C9F80-51F4-CC05-14FF-5986F68AB75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64214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CDFC05-8F74-5FE4-1B60-41CABBBF00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2DE44BBC-2FE7-28FA-32AA-E0E5C24481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B83A63A1-930F-E673-DEEA-475CC20862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FA97610-4A69-9498-DB18-407D50C1566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843986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50504" y="2902998"/>
            <a:ext cx="7772400" cy="1765312"/>
          </a:xfrm>
        </p:spPr>
        <p:txBody>
          <a:bodyPr anchor="b">
            <a:noAutofit/>
          </a:bodyPr>
          <a:lstStyle>
            <a:lvl1pPr marL="0" indent="0" algn="ctr">
              <a:buFont typeface="+mj-lt"/>
              <a:buNone/>
              <a:defRPr sz="5500" b="1">
                <a:solidFill>
                  <a:srgbClr val="277BE8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lang="en-US" altLang="ja-JP" dirty="0"/>
              <a:t>1.</a:t>
            </a:r>
            <a:r>
              <a:rPr lang="ja-JP" altLang="en-US" dirty="0"/>
              <a:t> </a:t>
            </a:r>
            <a:r>
              <a:rPr lang="en-US" dirty="0" err="1"/>
              <a:t>xxxxxx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36804" y="4668311"/>
            <a:ext cx="3086100" cy="605025"/>
          </a:xfrm>
        </p:spPr>
        <p:txBody>
          <a:bodyPr>
            <a:noAutofit/>
          </a:bodyPr>
          <a:lstStyle>
            <a:lvl1pPr marL="0" indent="0" algn="r">
              <a:buNone/>
              <a:defRPr sz="3200">
                <a:solidFill>
                  <a:srgbClr val="277BE8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ja-JP" dirty="0"/>
              <a:t>p.00</a:t>
            </a:r>
            <a:r>
              <a:rPr lang="ja-JP" altLang="en-US" dirty="0"/>
              <a:t>～</a:t>
            </a:r>
            <a:r>
              <a:rPr lang="en-US" altLang="ja-JP" dirty="0"/>
              <a:t>00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B9B10A62-B1D7-4A96-B9E1-B2F681B6FEFE}"/>
              </a:ext>
            </a:extLst>
          </p:cNvPr>
          <p:cNvCxnSpPr/>
          <p:nvPr userDrawn="1"/>
        </p:nvCxnSpPr>
        <p:spPr>
          <a:xfrm>
            <a:off x="683568" y="4668311"/>
            <a:ext cx="7739336" cy="0"/>
          </a:xfrm>
          <a:prstGeom prst="line">
            <a:avLst/>
          </a:prstGeom>
          <a:ln w="50800" cap="rnd">
            <a:solidFill>
              <a:srgbClr val="277BE8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1CB7ED8D-73B4-465A-A8E5-7753583BB6D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609711" y="2055203"/>
            <a:ext cx="1300163" cy="687387"/>
          </a:xfrm>
          <a:solidFill>
            <a:srgbClr val="277BE8"/>
          </a:solidFill>
          <a:ln>
            <a:solidFill>
              <a:srgbClr val="277BE8"/>
            </a:solidFill>
          </a:ln>
        </p:spPr>
        <p:txBody>
          <a:bodyPr anchor="ctr">
            <a:noAutofit/>
          </a:bodyPr>
          <a:lstStyle>
            <a:lvl1pPr marL="0" indent="0" algn="ctr">
              <a:buNone/>
              <a:defRPr sz="400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ja-JP" altLang="en-US" dirty="0"/>
              <a:t>１章</a:t>
            </a:r>
          </a:p>
        </p:txBody>
      </p:sp>
      <p:sp>
        <p:nvSpPr>
          <p:cNvPr id="13" name="テキスト プレースホルダー 12">
            <a:extLst>
              <a:ext uri="{FF2B5EF4-FFF2-40B4-BE49-F238E27FC236}">
                <a16:creationId xmlns:a16="http://schemas.microsoft.com/office/drawing/2014/main" id="{828E12B8-2C64-4A6F-9868-58B8F1F90F4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929203" y="2055203"/>
            <a:ext cx="2609850" cy="687387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 anchor="t">
            <a:noAutofit/>
          </a:bodyPr>
          <a:lstStyle>
            <a:lvl1pPr marL="0" indent="0" algn="ctr">
              <a:buNone/>
              <a:defRPr sz="4000">
                <a:solidFill>
                  <a:srgbClr val="277BE8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 err="1"/>
              <a:t>xxxxxxxxx</a:t>
            </a:r>
            <a:endParaRPr kumimoji="1" lang="ja-JP" altLang="en-US" dirty="0"/>
          </a:p>
        </p:txBody>
      </p:sp>
      <p:sp>
        <p:nvSpPr>
          <p:cNvPr id="4" name="テキスト プレースホルダー 11">
            <a:extLst>
              <a:ext uri="{FF2B5EF4-FFF2-40B4-BE49-F238E27FC236}">
                <a16:creationId xmlns:a16="http://schemas.microsoft.com/office/drawing/2014/main" id="{0AC066D0-6BCC-3FBF-8053-20D436D794E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205120" y="5239340"/>
            <a:ext cx="2217784" cy="577850"/>
          </a:xfrm>
          <a:prstGeom prst="roundRect">
            <a:avLst/>
          </a:prstGeom>
          <a:ln w="19050">
            <a:solidFill>
              <a:srgbClr val="277BE8"/>
            </a:solidFill>
          </a:ln>
        </p:spPr>
        <p:txBody>
          <a:bodyPr anchor="ctr">
            <a:normAutofit/>
          </a:bodyPr>
          <a:lstStyle>
            <a:lvl1pPr marL="0" indent="0" algn="r">
              <a:buNone/>
              <a:defRPr sz="2800">
                <a:solidFill>
                  <a:srgbClr val="277BE8"/>
                </a:solidFill>
              </a:defRPr>
            </a:lvl1pPr>
          </a:lstStyle>
          <a:p>
            <a:pPr lvl="0"/>
            <a:r>
              <a:rPr kumimoji="1" lang="ja-JP" altLang="en-US" dirty="0"/>
              <a:t>教 </a:t>
            </a:r>
            <a:r>
              <a:rPr kumimoji="1" lang="en-US" altLang="ja-JP" dirty="0"/>
              <a:t>p.00</a:t>
            </a:r>
            <a:r>
              <a:rPr kumimoji="1" lang="ja-JP" altLang="en-US" dirty="0"/>
              <a:t>～</a:t>
            </a:r>
            <a:r>
              <a:rPr kumimoji="1" lang="en-US" altLang="ja-JP" dirty="0"/>
              <a:t>00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66725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問題インデック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C9497B68-1E45-BCCD-A25E-B4B2C19A21F6}"/>
              </a:ext>
            </a:extLst>
          </p:cNvPr>
          <p:cNvSpPr/>
          <p:nvPr userDrawn="1"/>
        </p:nvSpPr>
        <p:spPr>
          <a:xfrm>
            <a:off x="3873501" y="558800"/>
            <a:ext cx="5270499" cy="241300"/>
          </a:xfrm>
          <a:prstGeom prst="rect">
            <a:avLst/>
          </a:prstGeom>
          <a:solidFill>
            <a:srgbClr val="277BE8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E5C8CC71-049D-4423-ADD6-275B4FB294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7801" y="139700"/>
            <a:ext cx="3695700" cy="660400"/>
          </a:xfrm>
          <a:prstGeom prst="round2SameRect">
            <a:avLst/>
          </a:prstGeom>
          <a:solidFill>
            <a:srgbClr val="277BE8"/>
          </a:solidFill>
        </p:spPr>
        <p:txBody>
          <a:bodyPr>
            <a:normAutofit/>
          </a:bodyPr>
          <a:lstStyle>
            <a:lvl1pPr marL="0" algn="ctr" defTabSz="457200" rtl="0" eaLnBrk="1" latinLnBrk="0" hangingPunct="1">
              <a:defRPr kumimoji="1" lang="ja-JP" altLang="en-US" sz="3200" b="1" kern="1200" dirty="0">
                <a:solidFill>
                  <a:schemeClr val="lt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</a:lstStyle>
          <a:p>
            <a:r>
              <a:rPr kumimoji="1" lang="ja-JP" altLang="en-US" dirty="0"/>
              <a:t>問題インデックス</a:t>
            </a:r>
          </a:p>
        </p:txBody>
      </p:sp>
    </p:spTree>
    <p:extLst>
      <p:ext uri="{BB962C8B-B14F-4D97-AF65-F5344CB8AC3E}">
        <p14:creationId xmlns:p14="http://schemas.microsoft.com/office/powerpoint/2010/main" val="404594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導入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50" y="365126"/>
            <a:ext cx="7886700" cy="939891"/>
          </a:xfrm>
          <a:prstGeom prst="rect">
            <a:avLst/>
          </a:prstGeom>
          <a:noFill/>
          <a:ln w="28575">
            <a:noFill/>
          </a:ln>
        </p:spPr>
        <p:txBody>
          <a:bodyPr>
            <a:noAutofit/>
          </a:bodyPr>
          <a:lstStyle>
            <a:lvl1pPr algn="ctr">
              <a:defRPr sz="4000" b="1">
                <a:solidFill>
                  <a:srgbClr val="277BE8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lang="ja-JP" altLang="en-US" dirty="0"/>
              <a:t>問題文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テキスト プレースホルダー 4">
            <a:extLst>
              <a:ext uri="{FF2B5EF4-FFF2-40B4-BE49-F238E27FC236}">
                <a16:creationId xmlns:a16="http://schemas.microsoft.com/office/drawing/2014/main" id="{613A8EFE-E4C7-7E02-9B46-F1E3F797DD2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0363" y="1842216"/>
            <a:ext cx="8464550" cy="4508500"/>
          </a:xfrm>
          <a:prstGeom prst="roundRect">
            <a:avLst>
              <a:gd name="adj" fmla="val 4065"/>
            </a:avLst>
          </a:prstGeom>
          <a:solidFill>
            <a:schemeClr val="bg1"/>
          </a:solidFill>
          <a:ln w="28575">
            <a:solidFill>
              <a:srgbClr val="277BE8"/>
            </a:solidFill>
          </a:ln>
        </p:spPr>
        <p:txBody>
          <a:bodyPr/>
          <a:lstStyle>
            <a:lvl1pPr>
              <a:spcBef>
                <a:spcPts val="0"/>
              </a:spcBef>
              <a:defRPr/>
            </a:lvl1pPr>
          </a:lstStyle>
          <a:p>
            <a:pPr lvl="0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47788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本文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1DF6116-CBFF-4C6E-984B-80B90236F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0E196387-1CDE-4301-8E1A-1CC711046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800" y="180000"/>
            <a:ext cx="8791200" cy="658800"/>
          </a:xfrm>
          <a:solidFill>
            <a:srgbClr val="277BE8"/>
          </a:solidFill>
          <a:effectLst>
            <a:outerShdw blurRad="40005" dist="22860" dir="5400000" algn="ctr" rotWithShape="0">
              <a:schemeClr val="tx1">
                <a:alpha val="35000"/>
              </a:schemeClr>
            </a:outerShdw>
          </a:effectLst>
        </p:spPr>
        <p:txBody>
          <a:bodyPr>
            <a:noAutofit/>
          </a:bodyPr>
          <a:lstStyle>
            <a:lvl1pPr>
              <a:defRPr sz="3200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ja-JP" altLang="en-US" dirty="0"/>
              <a:t>１　</a:t>
            </a:r>
            <a:r>
              <a:rPr kumimoji="1" lang="en-US" altLang="ja-JP" dirty="0" err="1"/>
              <a:t>xxxxxxxx</a:t>
            </a:r>
            <a:endParaRPr kumimoji="1" lang="ja-JP" altLang="en-US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3A3E1B81-36EA-864E-10DD-8A4C137A608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0363" y="1842216"/>
            <a:ext cx="8464550" cy="4508500"/>
          </a:xfrm>
        </p:spPr>
        <p:txBody>
          <a:bodyPr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kumimoji="1" lang="ja-JP" altLang="en-US" dirty="0"/>
              <a:t>本文テキスト（</a:t>
            </a:r>
            <a:r>
              <a:rPr kumimoji="1" lang="en-US" altLang="ja-JP" dirty="0"/>
              <a:t>※</a:t>
            </a:r>
            <a:r>
              <a:rPr kumimoji="1" lang="ja-JP" altLang="en-US" dirty="0"/>
              <a:t>解答は、フォントの色を青（</a:t>
            </a:r>
            <a:r>
              <a:rPr kumimoji="1" lang="en-US" altLang="ja-JP" dirty="0"/>
              <a:t>R,G,B</a:t>
            </a:r>
            <a:r>
              <a:rPr kumimoji="1" lang="ja-JP" altLang="en-US" dirty="0"/>
              <a:t>値：</a:t>
            </a:r>
            <a:r>
              <a:rPr kumimoji="1" lang="en-US" altLang="ja-JP" dirty="0"/>
              <a:t>0,90,255</a:t>
            </a:r>
            <a:r>
              <a:rPr kumimoji="1" lang="ja-JP" altLang="en-US" dirty="0"/>
              <a:t>）にする。）</a:t>
            </a:r>
          </a:p>
          <a:p>
            <a:pPr lvl="0"/>
            <a:endParaRPr kumimoji="1" lang="ja-JP" altLang="en-US" dirty="0"/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F61A5BE1-FD5C-459B-C48E-2856CF6754B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0363" y="1001284"/>
            <a:ext cx="3829897" cy="626822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3200" b="1"/>
            </a:lvl1pPr>
          </a:lstStyle>
          <a:p>
            <a:pPr lvl="0"/>
            <a:r>
              <a:rPr kumimoji="1" lang="ja-JP" altLang="en-US" dirty="0"/>
              <a:t>１　問題文</a:t>
            </a:r>
          </a:p>
        </p:txBody>
      </p:sp>
    </p:spTree>
    <p:extLst>
      <p:ext uri="{BB962C8B-B14F-4D97-AF65-F5344CB8AC3E}">
        <p14:creationId xmlns:p14="http://schemas.microsoft.com/office/powerpoint/2010/main" val="650836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本文スライド_その２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1DF6116-CBFF-4C6E-984B-80B90236F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0E196387-1CDE-4301-8E1A-1CC711046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1720" y="179999"/>
            <a:ext cx="2592280" cy="396000"/>
          </a:xfrm>
          <a:solidFill>
            <a:srgbClr val="317FE5"/>
          </a:solidFill>
          <a:effectLst>
            <a:outerShdw blurRad="40005" dist="22860" dir="5400000" algn="ctr" rotWithShape="0">
              <a:schemeClr val="tx1">
                <a:alpha val="35000"/>
              </a:schemeClr>
            </a:outerShdw>
          </a:effectLst>
        </p:spPr>
        <p:txBody>
          <a:bodyPr>
            <a:noAutofit/>
          </a:bodyPr>
          <a:lstStyle>
            <a:lvl1pPr>
              <a:defRPr sz="2000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ja-JP" altLang="en-US" dirty="0"/>
              <a:t>１ </a:t>
            </a:r>
            <a:r>
              <a:rPr kumimoji="1" lang="en-US" altLang="ja-JP" dirty="0" err="1"/>
              <a:t>xxxxxxxx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AA1B83C-5A25-9032-3657-A191CD779A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6612" y="1309930"/>
            <a:ext cx="8410775" cy="5098118"/>
          </a:xfrm>
        </p:spPr>
        <p:txBody>
          <a:bodyPr/>
          <a:lstStyle>
            <a:lvl1pPr>
              <a:spcBef>
                <a:spcPts val="0"/>
              </a:spcBef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本文テキスト（</a:t>
            </a:r>
            <a:r>
              <a:rPr kumimoji="1" lang="en-US" altLang="ja-JP" dirty="0"/>
              <a:t>※</a:t>
            </a:r>
            <a:r>
              <a:rPr kumimoji="1" lang="ja-JP" altLang="en-US" dirty="0"/>
              <a:t>解答は、フォントの色を青（</a:t>
            </a:r>
            <a:r>
              <a:rPr kumimoji="1" lang="en-US" altLang="ja-JP" dirty="0"/>
              <a:t>R,G,B</a:t>
            </a:r>
            <a:r>
              <a:rPr kumimoji="1" lang="ja-JP" altLang="en-US" dirty="0"/>
              <a:t>値：</a:t>
            </a:r>
            <a:r>
              <a:rPr kumimoji="1" lang="en-US" altLang="ja-JP" dirty="0"/>
              <a:t>0,90,255</a:t>
            </a:r>
            <a:r>
              <a:rPr kumimoji="1" lang="ja-JP" altLang="en-US" dirty="0"/>
              <a:t>）にする。）</a:t>
            </a:r>
            <a:endParaRPr kumimoji="1" lang="en-US" altLang="ja-JP" dirty="0"/>
          </a:p>
          <a:p>
            <a:pPr lvl="0"/>
            <a:endParaRPr kumimoji="1" lang="ja-JP" altLang="en-US" dirty="0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EAB65F7D-3133-A03B-5C0E-35635F7DC61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6612" y="539439"/>
            <a:ext cx="3823648" cy="658812"/>
          </a:xfrm>
        </p:spPr>
        <p:txBody>
          <a:bodyPr anchor="ctr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3200" b="1"/>
            </a:lvl1pPr>
          </a:lstStyle>
          <a:p>
            <a:pPr lvl="0"/>
            <a:r>
              <a:rPr kumimoji="1" lang="ja-JP" altLang="en-US" dirty="0"/>
              <a:t>１　問題文</a:t>
            </a:r>
          </a:p>
        </p:txBody>
      </p:sp>
    </p:spTree>
    <p:extLst>
      <p:ext uri="{BB962C8B-B14F-4D97-AF65-F5344CB8AC3E}">
        <p14:creationId xmlns:p14="http://schemas.microsoft.com/office/powerpoint/2010/main" val="31618214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図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図プレースホルダー 6">
            <a:extLst>
              <a:ext uri="{FF2B5EF4-FFF2-40B4-BE49-F238E27FC236}">
                <a16:creationId xmlns:a16="http://schemas.microsoft.com/office/drawing/2014/main" id="{4723E0C9-C3B6-4AE7-BEE1-CEDC47F601E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66700" y="807868"/>
            <a:ext cx="8610600" cy="5531020"/>
          </a:xfrm>
        </p:spPr>
        <p:txBody>
          <a:bodyPr/>
          <a:lstStyle>
            <a:lvl1pPr marL="0" indent="0">
              <a:buNone/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ja-JP" altLang="en-US" dirty="0"/>
              <a:t>アイコンをクリックして図を追加</a:t>
            </a:r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894DAD6D-E89A-4714-A639-5CB2E1C825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2000" y="172402"/>
            <a:ext cx="2592000" cy="396000"/>
          </a:xfrm>
          <a:solidFill>
            <a:srgbClr val="277BE8"/>
          </a:solidFill>
          <a:effectLst>
            <a:outerShdw blurRad="40005" dist="22860" dir="5400000" algn="ctr" rotWithShape="0">
              <a:schemeClr val="tx1">
                <a:alpha val="35000"/>
              </a:schemeClr>
            </a:outerShdw>
          </a:effectLst>
        </p:spPr>
        <p:txBody>
          <a:bodyPr>
            <a:noAutofit/>
          </a:bodyPr>
          <a:lstStyle>
            <a:lvl1pPr>
              <a:defRPr sz="2000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ja-JP" altLang="en-US" dirty="0"/>
              <a:t>１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xxxxxxxx</a:t>
            </a: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6CC2803-C47C-FB89-9A4B-39A09DBB4EF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66700" y="216941"/>
            <a:ext cx="2760662" cy="488950"/>
          </a:xfrm>
        </p:spPr>
        <p:txBody>
          <a:bodyPr anchor="ctr">
            <a:noAutofit/>
          </a:bodyPr>
          <a:lstStyle>
            <a:lvl1pPr>
              <a:lnSpc>
                <a:spcPct val="90000"/>
              </a:lnSpc>
              <a:defRPr sz="2800" b="1"/>
            </a:lvl1pPr>
          </a:lstStyle>
          <a:p>
            <a:pPr lvl="0"/>
            <a:r>
              <a:rPr kumimoji="1" lang="ja-JP" altLang="en-US" dirty="0"/>
              <a:t>図のタイトル</a:t>
            </a:r>
          </a:p>
        </p:txBody>
      </p:sp>
    </p:spTree>
    <p:extLst>
      <p:ext uri="{BB962C8B-B14F-4D97-AF65-F5344CB8AC3E}">
        <p14:creationId xmlns:p14="http://schemas.microsoft.com/office/powerpoint/2010/main" val="647309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深ぼりWORK">
    <p:bg>
      <p:bgPr>
        <a:solidFill>
          <a:srgbClr val="FFF2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1DF6116-CBFF-4C6E-984B-80B90236F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0E196387-1CDE-4301-8E1A-1CC711046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1720" y="179999"/>
            <a:ext cx="2592280" cy="396000"/>
          </a:xfrm>
          <a:solidFill>
            <a:srgbClr val="317FE5"/>
          </a:solidFill>
          <a:effectLst>
            <a:outerShdw blurRad="40005" dist="22860" dir="5400000" algn="ctr" rotWithShape="0">
              <a:schemeClr val="tx1">
                <a:alpha val="35000"/>
              </a:schemeClr>
            </a:outerShdw>
          </a:effectLst>
        </p:spPr>
        <p:txBody>
          <a:bodyPr>
            <a:noAutofit/>
          </a:bodyPr>
          <a:lstStyle>
            <a:lvl1pPr>
              <a:defRPr sz="2000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ja-JP" altLang="en-US" dirty="0"/>
              <a:t>１ </a:t>
            </a:r>
            <a:r>
              <a:rPr kumimoji="1" lang="en-US" altLang="ja-JP" dirty="0" err="1"/>
              <a:t>xxxxxxxx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AA1B83C-5A25-9032-3657-A191CD779A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71903" y="1473694"/>
            <a:ext cx="8531441" cy="4623636"/>
          </a:xfrm>
          <a:prstGeom prst="rect">
            <a:avLst/>
          </a:prstGeom>
          <a:solidFill>
            <a:srgbClr val="FFF2EB"/>
          </a:solidFill>
          <a:ln w="28575">
            <a:noFill/>
          </a:ln>
        </p:spPr>
        <p:txBody>
          <a:bodyPr/>
          <a:lstStyle>
            <a:lvl1pPr>
              <a:spcBef>
                <a:spcPts val="0"/>
              </a:spcBef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本文テキスト（</a:t>
            </a:r>
            <a:r>
              <a:rPr kumimoji="1" lang="en-US" altLang="ja-JP" dirty="0"/>
              <a:t>※</a:t>
            </a:r>
            <a:r>
              <a:rPr kumimoji="1" lang="ja-JP" altLang="en-US" dirty="0"/>
              <a:t>解答は、フォントの色を青（</a:t>
            </a:r>
            <a:r>
              <a:rPr kumimoji="1" lang="en-US" altLang="ja-JP" dirty="0"/>
              <a:t>R,G,B</a:t>
            </a:r>
            <a:r>
              <a:rPr kumimoji="1" lang="ja-JP" altLang="en-US" dirty="0"/>
              <a:t>値：</a:t>
            </a:r>
            <a:r>
              <a:rPr kumimoji="1" lang="en-US" altLang="ja-JP" dirty="0"/>
              <a:t>0,90,255</a:t>
            </a:r>
            <a:r>
              <a:rPr kumimoji="1" lang="ja-JP" altLang="en-US" dirty="0"/>
              <a:t>）にする。）</a:t>
            </a:r>
            <a:endParaRPr kumimoji="1" lang="en-US" altLang="ja-JP" dirty="0"/>
          </a:p>
          <a:p>
            <a:pPr lvl="0"/>
            <a:endParaRPr kumimoji="1" lang="ja-JP" altLang="en-US" dirty="0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EAB65F7D-3133-A03B-5C0E-35635F7DC61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1903" y="575999"/>
            <a:ext cx="5646198" cy="709212"/>
          </a:xfrm>
        </p:spPr>
        <p:txBody>
          <a:bodyPr anchor="ctr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3200" b="1"/>
            </a:lvl1pPr>
          </a:lstStyle>
          <a:p>
            <a:pPr lvl="0"/>
            <a:r>
              <a:rPr kumimoji="1" lang="ja-JP" altLang="en-US" dirty="0"/>
              <a:t>１　問題文</a:t>
            </a:r>
          </a:p>
        </p:txBody>
      </p:sp>
      <p:sp>
        <p:nvSpPr>
          <p:cNvPr id="12" name="フローチャート: 端子 11">
            <a:extLst>
              <a:ext uri="{FF2B5EF4-FFF2-40B4-BE49-F238E27FC236}">
                <a16:creationId xmlns:a16="http://schemas.microsoft.com/office/drawing/2014/main" id="{BA6694D0-646B-E0AF-61C6-48D40A01388A}"/>
              </a:ext>
            </a:extLst>
          </p:cNvPr>
          <p:cNvSpPr/>
          <p:nvPr userDrawn="1"/>
        </p:nvSpPr>
        <p:spPr>
          <a:xfrm>
            <a:off x="103226" y="95840"/>
            <a:ext cx="1867616" cy="385917"/>
          </a:xfrm>
          <a:prstGeom prst="flowChartTerminator">
            <a:avLst/>
          </a:prstGeom>
          <a:solidFill>
            <a:srgbClr val="ED1C2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深ぼり</a:t>
            </a:r>
            <a:r>
              <a:rPr kumimoji="1" lang="en-US" altLang="ja-JP" sz="1800" b="1" dirty="0">
                <a:solidFill>
                  <a:srgbClr val="FFF9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WORK</a:t>
            </a:r>
            <a:endParaRPr kumimoji="1" lang="ja-JP" altLang="en-US" sz="1800" b="1" dirty="0">
              <a:solidFill>
                <a:srgbClr val="FFF9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871487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まとめ スライド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EC04C30-69CC-FA85-25B3-345190A8A88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0362" y="488950"/>
            <a:ext cx="8423275" cy="5880100"/>
          </a:xfrm>
        </p:spPr>
        <p:txBody>
          <a:bodyPr anchor="ctr"/>
          <a:lstStyle>
            <a:lvl1pPr algn="ctr">
              <a:defRPr/>
            </a:lvl1pPr>
          </a:lstStyle>
          <a:p>
            <a:pPr lvl="0"/>
            <a:r>
              <a:rPr kumimoji="1" lang="ja-JP" altLang="en-US" dirty="0"/>
              <a:t>まとめ　テキスト</a:t>
            </a:r>
          </a:p>
        </p:txBody>
      </p:sp>
    </p:spTree>
    <p:extLst>
      <p:ext uri="{BB962C8B-B14F-4D97-AF65-F5344CB8AC3E}">
        <p14:creationId xmlns:p14="http://schemas.microsoft.com/office/powerpoint/2010/main" val="11492588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gi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024" y="6542842"/>
            <a:ext cx="503759" cy="2918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fld id="{1D2D80A6-8C57-4D7C-88C1-BE2A757EE89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7" name="図 6" descr="食品 が含まれている画像&#10;&#10;自動的に生成された説明">
            <a:extLst>
              <a:ext uri="{FF2B5EF4-FFF2-40B4-BE49-F238E27FC236}">
                <a16:creationId xmlns:a16="http://schemas.microsoft.com/office/drawing/2014/main" id="{22C72F05-26D3-4532-9B48-0C71DB563F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41" t="19908"/>
          <a:stretch/>
        </p:blipFill>
        <p:spPr>
          <a:xfrm>
            <a:off x="7849624" y="6542843"/>
            <a:ext cx="1230599" cy="315157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3E8E860-C633-49D6-8DFC-500E66A1AAAF}"/>
              </a:ext>
            </a:extLst>
          </p:cNvPr>
          <p:cNvSpPr txBox="1"/>
          <p:nvPr userDrawn="1"/>
        </p:nvSpPr>
        <p:spPr>
          <a:xfrm>
            <a:off x="3666478" y="6526887"/>
            <a:ext cx="4183147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kumimoji="1" lang="ja-JP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「新図説家庭基礎（家基</a:t>
            </a:r>
            <a:r>
              <a:rPr kumimoji="1" lang="en-US" altLang="ja-JP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007-903</a:t>
            </a:r>
            <a:r>
              <a:rPr kumimoji="1" lang="ja-JP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） 学習ノート」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EAAD6A0-7A9D-413C-B000-93205ED1A006}"/>
              </a:ext>
            </a:extLst>
          </p:cNvPr>
          <p:cNvSpPr txBox="1"/>
          <p:nvPr userDrawn="1"/>
        </p:nvSpPr>
        <p:spPr>
          <a:xfrm>
            <a:off x="523783" y="6555017"/>
            <a:ext cx="107419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kumimoji="1" lang="en-US" altLang="ja-JP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/</a:t>
            </a:r>
            <a:r>
              <a:rPr kumimoji="1" lang="ja-JP" alt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kumimoji="1" lang="en-US" altLang="ja-JP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21</a:t>
            </a:r>
            <a:endParaRPr kumimoji="1" lang="ja-JP" altLang="en-US" sz="1200" b="0" dirty="0">
              <a:solidFill>
                <a:schemeClr val="tx1">
                  <a:lumMod val="50000"/>
                  <a:lumOff val="50000"/>
                </a:schemeClr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4427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9" r:id="rId2"/>
    <p:sldLayoutId id="2147483682" r:id="rId3"/>
    <p:sldLayoutId id="2147483675" r:id="rId4"/>
    <p:sldLayoutId id="2147483676" r:id="rId5"/>
    <p:sldLayoutId id="2147483678" r:id="rId6"/>
    <p:sldLayoutId id="2147483681" r:id="rId7"/>
    <p:sldLayoutId id="2147483677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0"/>
        </a:spcBef>
        <a:buFontTx/>
        <a:buNone/>
        <a:defRPr kumimoji="1" sz="40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1pPr>
      <a:lvl2pPr marL="457200" indent="0" algn="l" defTabSz="914400" rtl="0" eaLnBrk="1" latinLnBrk="0" hangingPunct="1">
        <a:lnSpc>
          <a:spcPct val="110000"/>
        </a:lnSpc>
        <a:spcBef>
          <a:spcPts val="0"/>
        </a:spcBef>
        <a:buFontTx/>
        <a:buNone/>
        <a:defRPr kumimoji="1" sz="40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2pPr>
      <a:lvl3pPr marL="914400" indent="0" algn="l" defTabSz="914400" rtl="0" eaLnBrk="1" latinLnBrk="0" hangingPunct="1">
        <a:lnSpc>
          <a:spcPct val="110000"/>
        </a:lnSpc>
        <a:spcBef>
          <a:spcPts val="500"/>
        </a:spcBef>
        <a:buFontTx/>
        <a:buNone/>
        <a:defRPr kumimoji="1" sz="20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3pPr>
      <a:lvl4pPr marL="1371600" indent="0" algn="l" defTabSz="914400" rtl="0" eaLnBrk="1" latinLnBrk="0" hangingPunct="1">
        <a:lnSpc>
          <a:spcPct val="110000"/>
        </a:lnSpc>
        <a:spcBef>
          <a:spcPts val="500"/>
        </a:spcBef>
        <a:buFontTx/>
        <a:buNone/>
        <a:defRPr kumimoji="1" sz="18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4pPr>
      <a:lvl5pPr marL="1828800" indent="0" algn="l" defTabSz="914400" rtl="0" eaLnBrk="1" latinLnBrk="0" hangingPunct="1">
        <a:lnSpc>
          <a:spcPct val="110000"/>
        </a:lnSpc>
        <a:spcBef>
          <a:spcPts val="500"/>
        </a:spcBef>
        <a:buFontTx/>
        <a:buNone/>
        <a:defRPr kumimoji="1" sz="18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slide" Target="slide19.xml"/><Relationship Id="rId3" Type="http://schemas.openxmlformats.org/officeDocument/2006/relationships/image" Target="../media/image4.png"/><Relationship Id="rId7" Type="http://schemas.openxmlformats.org/officeDocument/2006/relationships/slide" Target="slide7.xml"/><Relationship Id="rId12" Type="http://schemas.openxmlformats.org/officeDocument/2006/relationships/slide" Target="slide17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slide" Target="slide15.xml"/><Relationship Id="rId5" Type="http://schemas.openxmlformats.org/officeDocument/2006/relationships/slide" Target="slide4.xml"/><Relationship Id="rId10" Type="http://schemas.openxmlformats.org/officeDocument/2006/relationships/slide" Target="slide13.xml"/><Relationship Id="rId4" Type="http://schemas.openxmlformats.org/officeDocument/2006/relationships/image" Target="../media/image5.png"/><Relationship Id="rId9" Type="http://schemas.openxmlformats.org/officeDocument/2006/relationships/slide" Target="slide9.xml"/><Relationship Id="rId14" Type="http://schemas.openxmlformats.org/officeDocument/2006/relationships/slide" Target="slide2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.pn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CBA8F71-BB4E-4597-BD04-356CC2C081E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4. </a:t>
            </a:r>
            <a:r>
              <a:rPr lang="ja-JP" altLang="en-US" dirty="0"/>
              <a:t>生活を支える労働</a:t>
            </a:r>
            <a:endParaRPr kumimoji="1" lang="ja-JP" altLang="en-US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FC377999-74BA-4AD5-A700-1C1D9BEC4F7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kumimoji="1" lang="en-US" altLang="ja-JP" dirty="0"/>
              <a:t>p.10</a:t>
            </a:r>
            <a:r>
              <a:rPr kumimoji="1" lang="ja-JP" altLang="en-US" dirty="0"/>
              <a:t>～</a:t>
            </a:r>
            <a:r>
              <a:rPr kumimoji="1" lang="en-US" altLang="ja-JP" dirty="0"/>
              <a:t>11</a:t>
            </a:r>
            <a:endParaRPr kumimoji="1" lang="ja-JP" altLang="en-US" dirty="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C139D5C-9C56-484E-9C8B-1C1B41C61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1</a:t>
            </a:fld>
            <a:endParaRPr kumimoji="1" lang="ja-JP" altLang="en-US"/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F68D3481-1C82-4A0F-9B48-E8AA01164F0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35457" y="2015450"/>
            <a:ext cx="1319491" cy="687387"/>
          </a:xfrm>
        </p:spPr>
        <p:txBody>
          <a:bodyPr/>
          <a:lstStyle/>
          <a:p>
            <a:r>
              <a:rPr lang="ja-JP" altLang="en-US" dirty="0"/>
              <a:t>１</a:t>
            </a:r>
            <a:r>
              <a:rPr kumimoji="1" lang="ja-JP" altLang="en-US" dirty="0"/>
              <a:t>章</a:t>
            </a:r>
          </a:p>
        </p:txBody>
      </p:sp>
      <p:sp>
        <p:nvSpPr>
          <p:cNvPr id="9" name="テキスト プレースホルダー 8">
            <a:extLst>
              <a:ext uri="{FF2B5EF4-FFF2-40B4-BE49-F238E27FC236}">
                <a16:creationId xmlns:a16="http://schemas.microsoft.com/office/drawing/2014/main" id="{6E51320D-FC71-4B13-B5DA-E3EE33E5037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254948" y="2015450"/>
            <a:ext cx="5948894" cy="687387"/>
          </a:xfrm>
        </p:spPr>
        <p:txBody>
          <a:bodyPr/>
          <a:lstStyle/>
          <a:p>
            <a:r>
              <a:rPr lang="ja-JP" altLang="en-US" dirty="0"/>
              <a:t>自分らしい生き方と家族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C6F61A4C-FA88-0BE6-6A81-F11A1C50853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ja-JP" altLang="en-US" dirty="0"/>
              <a:t>教 </a:t>
            </a:r>
            <a:r>
              <a:rPr lang="en-US" altLang="ja-JP" dirty="0"/>
              <a:t>p.18</a:t>
            </a:r>
            <a:r>
              <a:rPr lang="ja-JP" altLang="en-US" dirty="0"/>
              <a:t>～</a:t>
            </a:r>
            <a:r>
              <a:rPr lang="en-US" altLang="ja-JP" dirty="0"/>
              <a:t>19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063269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D6D31F-1D81-2A21-FA41-68B782DF0A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9B57ADDF-4D6F-C610-FEA8-6F85BAAE5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10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927002BE-ED86-4C71-6450-A17F649DFE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5900" y="179999"/>
            <a:ext cx="3848100" cy="396000"/>
          </a:xfrm>
        </p:spPr>
        <p:txBody>
          <a:bodyPr/>
          <a:lstStyle/>
          <a:p>
            <a:r>
              <a:rPr lang="ja-JP" altLang="en-US" dirty="0"/>
              <a:t>２</a:t>
            </a:r>
            <a:r>
              <a:rPr kumimoji="1" lang="ja-JP" altLang="en-US" dirty="0"/>
              <a:t>　</a:t>
            </a:r>
            <a:r>
              <a:rPr lang="ja-JP" altLang="en-US" dirty="0"/>
              <a:t>家事労働について考える</a:t>
            </a:r>
            <a:r>
              <a:rPr kumimoji="1" lang="ja-JP" altLang="en-US" dirty="0"/>
              <a:t>	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8F67B3A0-67D4-5876-BA0E-71379003CDC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62230" y="249463"/>
            <a:ext cx="2217020" cy="396000"/>
          </a:xfrm>
        </p:spPr>
        <p:txBody>
          <a:bodyPr/>
          <a:lstStyle/>
          <a:p>
            <a:pPr marL="533400" indent="-533400"/>
            <a:r>
              <a:rPr lang="ja-JP" altLang="en-US" dirty="0"/>
              <a:t>２ 　</a:t>
            </a:r>
            <a:r>
              <a:rPr lang="en-US" altLang="ja-JP" b="0" dirty="0"/>
              <a:t>(2/4)</a:t>
            </a:r>
            <a:endParaRPr kumimoji="1" lang="ja-JP" altLang="en-US" b="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81B91A4F-DEAA-4AB3-561D-CFB115A6AB7D}"/>
              </a:ext>
            </a:extLst>
          </p:cNvPr>
          <p:cNvSpPr txBox="1"/>
          <p:nvPr/>
        </p:nvSpPr>
        <p:spPr>
          <a:xfrm>
            <a:off x="139700" y="249463"/>
            <a:ext cx="522900" cy="420956"/>
          </a:xfrm>
          <a:prstGeom prst="roundRect">
            <a:avLst/>
          </a:prstGeom>
          <a:solidFill>
            <a:srgbClr val="F25170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思 </a:t>
            </a:r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EB11AA07-DD79-2046-3A1C-C3A28F9B0F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4998872"/>
              </p:ext>
            </p:extLst>
          </p:nvPr>
        </p:nvGraphicFramePr>
        <p:xfrm>
          <a:off x="139700" y="1010430"/>
          <a:ext cx="8864600" cy="539496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372107">
                  <a:extLst>
                    <a:ext uri="{9D8B030D-6E8A-4147-A177-3AD203B41FA5}">
                      <a16:colId xmlns:a16="http://schemas.microsoft.com/office/drawing/2014/main" val="829345759"/>
                    </a:ext>
                  </a:extLst>
                </a:gridCol>
                <a:gridCol w="2298357">
                  <a:extLst>
                    <a:ext uri="{9D8B030D-6E8A-4147-A177-3AD203B41FA5}">
                      <a16:colId xmlns:a16="http://schemas.microsoft.com/office/drawing/2014/main" val="2080725343"/>
                    </a:ext>
                  </a:extLst>
                </a:gridCol>
                <a:gridCol w="2781136">
                  <a:extLst>
                    <a:ext uri="{9D8B030D-6E8A-4147-A177-3AD203B41FA5}">
                      <a16:colId xmlns:a16="http://schemas.microsoft.com/office/drawing/2014/main" val="4264204958"/>
                    </a:ext>
                  </a:extLst>
                </a:gridCol>
                <a:gridCol w="2413000">
                  <a:extLst>
                    <a:ext uri="{9D8B030D-6E8A-4147-A177-3AD203B41FA5}">
                      <a16:colId xmlns:a16="http://schemas.microsoft.com/office/drawing/2014/main" val="3161610589"/>
                    </a:ext>
                  </a:extLst>
                </a:gridCol>
              </a:tblGrid>
              <a:tr h="827589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家事</a:t>
                      </a:r>
                      <a:endParaRPr kumimoji="1" lang="en-US" altLang="ja-JP" sz="280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項目</a:t>
                      </a:r>
                      <a:endParaRPr kumimoji="1" lang="en-US" altLang="ja-JP" sz="280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F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自分がする</a:t>
                      </a:r>
                      <a:endParaRPr kumimoji="1" lang="en-US" altLang="ja-JP" sz="280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家事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F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家族がしてくれる家事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F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</a:rPr>
                        <a:t>外部化</a:t>
                      </a:r>
                      <a:endParaRPr kumimoji="1" lang="en-US" altLang="ja-JP" sz="280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</a:rPr>
                        <a:t>（社会化）の例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F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9655181"/>
                  </a:ext>
                </a:extLst>
              </a:tr>
              <a:tr h="82758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掃除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自分の部屋</a:t>
                      </a:r>
                      <a:endParaRPr kumimoji="1" lang="en-US" altLang="ja-JP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家全体の掃除</a:t>
                      </a:r>
                      <a:endParaRPr kumimoji="1" lang="ja-JP" altLang="en-US" sz="3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8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ハウスクリーニング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1475108"/>
                  </a:ext>
                </a:extLst>
              </a:tr>
              <a:tr h="93437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保育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遊ぶ，勉強を教える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食事補助，送り迎え，入浴</a:t>
                      </a:r>
                      <a:endParaRPr kumimoji="1" lang="ja-JP" altLang="en-US" sz="3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8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保育所・幼稚園・こども園</a:t>
                      </a:r>
                      <a:endParaRPr kumimoji="1" lang="ja-JP" altLang="en-US" sz="2800" kern="120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2011841"/>
                  </a:ext>
                </a:extLst>
              </a:tr>
              <a:tr h="120133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介護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肩もみ，話し相手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介護，送迎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8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老人ホーム，ホームヘルパー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1746037"/>
                  </a:ext>
                </a:extLst>
              </a:tr>
              <a:tr h="93437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ごみ捨て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3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分別，ひもかけ，ごみ出し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8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廃品回収業者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4637377"/>
                  </a:ext>
                </a:extLst>
              </a:tr>
            </a:tbl>
          </a:graphicData>
        </a:graphic>
      </p:graphicFrame>
      <p:sp>
        <p:nvSpPr>
          <p:cNvPr id="4" name="大かっこ 3">
            <a:extLst>
              <a:ext uri="{FF2B5EF4-FFF2-40B4-BE49-F238E27FC236}">
                <a16:creationId xmlns:a16="http://schemas.microsoft.com/office/drawing/2014/main" id="{964EAD13-5F75-FEB5-E026-CB2D275CD36B}"/>
              </a:ext>
            </a:extLst>
          </p:cNvPr>
          <p:cNvSpPr/>
          <p:nvPr/>
        </p:nvSpPr>
        <p:spPr>
          <a:xfrm>
            <a:off x="1622980" y="2010918"/>
            <a:ext cx="2049609" cy="807233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r>
              <a:rPr kumimoji="1" lang="ja-JP" altLang="en-US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例）</a:t>
            </a:r>
          </a:p>
        </p:txBody>
      </p:sp>
      <p:sp>
        <p:nvSpPr>
          <p:cNvPr id="7" name="大かっこ 6">
            <a:extLst>
              <a:ext uri="{FF2B5EF4-FFF2-40B4-BE49-F238E27FC236}">
                <a16:creationId xmlns:a16="http://schemas.microsoft.com/office/drawing/2014/main" id="{6236FD1D-B802-F519-B42D-22436D1192A4}"/>
              </a:ext>
            </a:extLst>
          </p:cNvPr>
          <p:cNvSpPr/>
          <p:nvPr/>
        </p:nvSpPr>
        <p:spPr>
          <a:xfrm>
            <a:off x="3918974" y="2010917"/>
            <a:ext cx="2556777" cy="807233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r>
              <a:rPr kumimoji="1" lang="ja-JP" altLang="en-US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例）</a:t>
            </a:r>
          </a:p>
        </p:txBody>
      </p:sp>
      <p:sp>
        <p:nvSpPr>
          <p:cNvPr id="9" name="大かっこ 8">
            <a:extLst>
              <a:ext uri="{FF2B5EF4-FFF2-40B4-BE49-F238E27FC236}">
                <a16:creationId xmlns:a16="http://schemas.microsoft.com/office/drawing/2014/main" id="{5482F03E-A229-4EA1-7BE3-CA2E7D4CBC31}"/>
              </a:ext>
            </a:extLst>
          </p:cNvPr>
          <p:cNvSpPr/>
          <p:nvPr/>
        </p:nvSpPr>
        <p:spPr>
          <a:xfrm>
            <a:off x="1622980" y="2981424"/>
            <a:ext cx="2049609" cy="916019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r>
              <a:rPr kumimoji="1" lang="ja-JP" altLang="en-US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例）</a:t>
            </a:r>
          </a:p>
        </p:txBody>
      </p:sp>
      <p:sp>
        <p:nvSpPr>
          <p:cNvPr id="10" name="大かっこ 9">
            <a:extLst>
              <a:ext uri="{FF2B5EF4-FFF2-40B4-BE49-F238E27FC236}">
                <a16:creationId xmlns:a16="http://schemas.microsoft.com/office/drawing/2014/main" id="{9B3E432C-DD47-5A58-A112-8BB4A0ACDBC9}"/>
              </a:ext>
            </a:extLst>
          </p:cNvPr>
          <p:cNvSpPr/>
          <p:nvPr/>
        </p:nvSpPr>
        <p:spPr>
          <a:xfrm>
            <a:off x="3918974" y="2981423"/>
            <a:ext cx="2556777" cy="916019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r>
              <a:rPr kumimoji="1" lang="ja-JP" altLang="en-US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例）</a:t>
            </a:r>
          </a:p>
        </p:txBody>
      </p:sp>
      <p:sp>
        <p:nvSpPr>
          <p:cNvPr id="11" name="大かっこ 10">
            <a:extLst>
              <a:ext uri="{FF2B5EF4-FFF2-40B4-BE49-F238E27FC236}">
                <a16:creationId xmlns:a16="http://schemas.microsoft.com/office/drawing/2014/main" id="{8568AC44-1F6D-E1C4-F382-6F7F88BED143}"/>
              </a:ext>
            </a:extLst>
          </p:cNvPr>
          <p:cNvSpPr/>
          <p:nvPr/>
        </p:nvSpPr>
        <p:spPr>
          <a:xfrm>
            <a:off x="1622980" y="4039850"/>
            <a:ext cx="2049609" cy="916019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r>
              <a:rPr kumimoji="1" lang="ja-JP" altLang="en-US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例）</a:t>
            </a:r>
          </a:p>
        </p:txBody>
      </p:sp>
      <p:sp>
        <p:nvSpPr>
          <p:cNvPr id="12" name="大かっこ 11">
            <a:extLst>
              <a:ext uri="{FF2B5EF4-FFF2-40B4-BE49-F238E27FC236}">
                <a16:creationId xmlns:a16="http://schemas.microsoft.com/office/drawing/2014/main" id="{871ECD2C-CBA6-484B-C757-EA757DF138D4}"/>
              </a:ext>
            </a:extLst>
          </p:cNvPr>
          <p:cNvSpPr/>
          <p:nvPr/>
        </p:nvSpPr>
        <p:spPr>
          <a:xfrm>
            <a:off x="3918974" y="4039849"/>
            <a:ext cx="2556777" cy="916019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r>
              <a:rPr kumimoji="1" lang="ja-JP" altLang="en-US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例）</a:t>
            </a:r>
          </a:p>
        </p:txBody>
      </p:sp>
      <p:sp>
        <p:nvSpPr>
          <p:cNvPr id="13" name="大かっこ 12">
            <a:extLst>
              <a:ext uri="{FF2B5EF4-FFF2-40B4-BE49-F238E27FC236}">
                <a16:creationId xmlns:a16="http://schemas.microsoft.com/office/drawing/2014/main" id="{5B5B27E6-06DE-761C-F213-48C24082D0FA}"/>
              </a:ext>
            </a:extLst>
          </p:cNvPr>
          <p:cNvSpPr/>
          <p:nvPr/>
        </p:nvSpPr>
        <p:spPr>
          <a:xfrm>
            <a:off x="3918974" y="5413878"/>
            <a:ext cx="2556777" cy="916019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r>
              <a:rPr kumimoji="1" lang="ja-JP" altLang="en-US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例）</a:t>
            </a:r>
          </a:p>
        </p:txBody>
      </p:sp>
    </p:spTree>
    <p:extLst>
      <p:ext uri="{BB962C8B-B14F-4D97-AF65-F5344CB8AC3E}">
        <p14:creationId xmlns:p14="http://schemas.microsoft.com/office/powerpoint/2010/main" val="4079553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DE904C-9FE1-A24A-EB4C-F015251D79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881CBDAD-5229-8218-925B-033706C330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11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C358B733-DEFA-4935-B0C7-E8218A631D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1300" y="179999"/>
            <a:ext cx="3822700" cy="396000"/>
          </a:xfrm>
        </p:spPr>
        <p:txBody>
          <a:bodyPr/>
          <a:lstStyle/>
          <a:p>
            <a:r>
              <a:rPr lang="ja-JP" altLang="en-US" dirty="0"/>
              <a:t>２</a:t>
            </a:r>
            <a:r>
              <a:rPr kumimoji="1" lang="ja-JP" altLang="en-US" dirty="0"/>
              <a:t>　</a:t>
            </a:r>
            <a:r>
              <a:rPr lang="ja-JP" altLang="en-US" dirty="0"/>
              <a:t>家事労働について考える</a:t>
            </a:r>
            <a:endParaRPr kumimoji="1" lang="ja-JP" altLang="en-US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B73065F6-CC04-41D8-95DB-23CE5C9B548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14388" y="270552"/>
            <a:ext cx="2615053" cy="420956"/>
          </a:xfrm>
        </p:spPr>
        <p:txBody>
          <a:bodyPr/>
          <a:lstStyle/>
          <a:p>
            <a:pPr marL="533400" indent="-533400"/>
            <a:r>
              <a:rPr lang="ja-JP" altLang="en-US" dirty="0"/>
              <a:t>２　</a:t>
            </a:r>
            <a:r>
              <a:rPr lang="en-US" altLang="ja-JP" b="0" dirty="0"/>
              <a:t>(3/4)</a:t>
            </a:r>
            <a:endParaRPr kumimoji="1" lang="ja-JP" altLang="en-US" b="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4B498164-5B08-EE3B-1435-BE876DFF24D1}"/>
              </a:ext>
            </a:extLst>
          </p:cNvPr>
          <p:cNvSpPr txBox="1"/>
          <p:nvPr/>
        </p:nvSpPr>
        <p:spPr>
          <a:xfrm>
            <a:off x="191488" y="263664"/>
            <a:ext cx="522900" cy="420956"/>
          </a:xfrm>
          <a:prstGeom prst="roundRect">
            <a:avLst/>
          </a:prstGeom>
          <a:solidFill>
            <a:srgbClr val="F25170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思 </a:t>
            </a:r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1C70E6A9-D8D9-36E1-A88E-41DE90E3D2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1817755"/>
              </p:ext>
            </p:extLst>
          </p:nvPr>
        </p:nvGraphicFramePr>
        <p:xfrm>
          <a:off x="191488" y="781500"/>
          <a:ext cx="8864600" cy="5665971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372107">
                  <a:extLst>
                    <a:ext uri="{9D8B030D-6E8A-4147-A177-3AD203B41FA5}">
                      <a16:colId xmlns:a16="http://schemas.microsoft.com/office/drawing/2014/main" val="829345759"/>
                    </a:ext>
                  </a:extLst>
                </a:gridCol>
                <a:gridCol w="2298357">
                  <a:extLst>
                    <a:ext uri="{9D8B030D-6E8A-4147-A177-3AD203B41FA5}">
                      <a16:colId xmlns:a16="http://schemas.microsoft.com/office/drawing/2014/main" val="2080725343"/>
                    </a:ext>
                  </a:extLst>
                </a:gridCol>
                <a:gridCol w="2781136">
                  <a:extLst>
                    <a:ext uri="{9D8B030D-6E8A-4147-A177-3AD203B41FA5}">
                      <a16:colId xmlns:a16="http://schemas.microsoft.com/office/drawing/2014/main" val="4264204958"/>
                    </a:ext>
                  </a:extLst>
                </a:gridCol>
                <a:gridCol w="2413000">
                  <a:extLst>
                    <a:ext uri="{9D8B030D-6E8A-4147-A177-3AD203B41FA5}">
                      <a16:colId xmlns:a16="http://schemas.microsoft.com/office/drawing/2014/main" val="3161610589"/>
                    </a:ext>
                  </a:extLst>
                </a:gridCol>
              </a:tblGrid>
              <a:tr h="859245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家事</a:t>
                      </a:r>
                      <a:endParaRPr kumimoji="1" lang="en-US" altLang="ja-JP" sz="280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項目</a:t>
                      </a:r>
                      <a:endParaRPr kumimoji="1" lang="en-US" altLang="ja-JP" sz="280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F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自分がする</a:t>
                      </a:r>
                      <a:endParaRPr kumimoji="1" lang="en-US" altLang="ja-JP" sz="280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家事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F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家族がしてくれる家事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F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</a:rPr>
                        <a:t>外部化</a:t>
                      </a:r>
                      <a:endParaRPr kumimoji="1" lang="en-US" altLang="ja-JP" sz="280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</a:rPr>
                        <a:t>（社会化）の例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F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9655181"/>
                  </a:ext>
                </a:extLst>
              </a:tr>
              <a:tr h="10330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補充・交換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3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トイレットペーパー・調味料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8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家事代行サービス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8902519"/>
                  </a:ext>
                </a:extLst>
              </a:tr>
              <a:tr h="141359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+mn-ea"/>
                        </a:rPr>
                        <a:t>選定・購入・設置</a:t>
                      </a:r>
                      <a:endParaRPr kumimoji="1" lang="ja-JP" altLang="en-US" sz="28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3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食料・日用品・家電などの購入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8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宅配，通販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9498570"/>
                  </a:ext>
                </a:extLst>
              </a:tr>
              <a:tr h="10330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靴の管理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洗濯，靴磨き</a:t>
                      </a:r>
                      <a:endParaRPr kumimoji="1" lang="ja-JP" altLang="en-US" sz="3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8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シューズクリーニング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635557"/>
                  </a:ext>
                </a:extLst>
              </a:tr>
              <a:tr h="10330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町内会，理事会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3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zh-TW" altLang="en-US" sz="3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出席，活動，回覧板 </a:t>
                      </a:r>
                      <a:endParaRPr kumimoji="1" lang="ja-JP" altLang="en-US" sz="3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8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業務委託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9123130"/>
                  </a:ext>
                </a:extLst>
              </a:tr>
            </a:tbl>
          </a:graphicData>
        </a:graphic>
      </p:graphicFrame>
      <p:sp>
        <p:nvSpPr>
          <p:cNvPr id="4" name="大かっこ 3">
            <a:extLst>
              <a:ext uri="{FF2B5EF4-FFF2-40B4-BE49-F238E27FC236}">
                <a16:creationId xmlns:a16="http://schemas.microsoft.com/office/drawing/2014/main" id="{B170242E-4D19-B544-1D15-76A84596B669}"/>
              </a:ext>
            </a:extLst>
          </p:cNvPr>
          <p:cNvSpPr/>
          <p:nvPr/>
        </p:nvSpPr>
        <p:spPr>
          <a:xfrm>
            <a:off x="3957218" y="4421711"/>
            <a:ext cx="2595981" cy="814873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r>
              <a:rPr kumimoji="1" lang="ja-JP" altLang="en-US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例）</a:t>
            </a:r>
          </a:p>
        </p:txBody>
      </p:sp>
      <p:sp>
        <p:nvSpPr>
          <p:cNvPr id="7" name="大かっこ 6">
            <a:extLst>
              <a:ext uri="{FF2B5EF4-FFF2-40B4-BE49-F238E27FC236}">
                <a16:creationId xmlns:a16="http://schemas.microsoft.com/office/drawing/2014/main" id="{80F15F5B-CC2A-D259-47F3-C52E75B359F0}"/>
              </a:ext>
            </a:extLst>
          </p:cNvPr>
          <p:cNvSpPr/>
          <p:nvPr/>
        </p:nvSpPr>
        <p:spPr>
          <a:xfrm>
            <a:off x="3957218" y="1825180"/>
            <a:ext cx="2595981" cy="900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r>
              <a:rPr kumimoji="1" lang="ja-JP" altLang="en-US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例）</a:t>
            </a:r>
          </a:p>
        </p:txBody>
      </p:sp>
      <p:sp>
        <p:nvSpPr>
          <p:cNvPr id="9" name="大かっこ 8">
            <a:extLst>
              <a:ext uri="{FF2B5EF4-FFF2-40B4-BE49-F238E27FC236}">
                <a16:creationId xmlns:a16="http://schemas.microsoft.com/office/drawing/2014/main" id="{91338699-DD5F-FCFE-88D8-B5CD08E9A94C}"/>
              </a:ext>
            </a:extLst>
          </p:cNvPr>
          <p:cNvSpPr/>
          <p:nvPr/>
        </p:nvSpPr>
        <p:spPr>
          <a:xfrm>
            <a:off x="3957217" y="2887649"/>
            <a:ext cx="2595981" cy="1346312"/>
          </a:xfrm>
          <a:prstGeom prst="bracketPair">
            <a:avLst>
              <a:gd name="adj" fmla="val 1007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r>
              <a:rPr kumimoji="1" lang="ja-JP" altLang="en-US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例）</a:t>
            </a:r>
          </a:p>
        </p:txBody>
      </p:sp>
      <p:sp>
        <p:nvSpPr>
          <p:cNvPr id="10" name="大かっこ 9">
            <a:extLst>
              <a:ext uri="{FF2B5EF4-FFF2-40B4-BE49-F238E27FC236}">
                <a16:creationId xmlns:a16="http://schemas.microsoft.com/office/drawing/2014/main" id="{21AA0A11-3D53-C01E-ACF9-19C458953B6F}"/>
              </a:ext>
            </a:extLst>
          </p:cNvPr>
          <p:cNvSpPr/>
          <p:nvPr/>
        </p:nvSpPr>
        <p:spPr>
          <a:xfrm>
            <a:off x="3957216" y="5457076"/>
            <a:ext cx="2595981" cy="972000"/>
          </a:xfrm>
          <a:prstGeom prst="bracketPair">
            <a:avLst>
              <a:gd name="adj" fmla="val 8224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r>
              <a:rPr kumimoji="1" lang="ja-JP" altLang="en-US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例）</a:t>
            </a:r>
          </a:p>
        </p:txBody>
      </p:sp>
    </p:spTree>
    <p:extLst>
      <p:ext uri="{BB962C8B-B14F-4D97-AF65-F5344CB8AC3E}">
        <p14:creationId xmlns:p14="http://schemas.microsoft.com/office/powerpoint/2010/main" val="338257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086AE6-EC85-76B6-A94B-4995E3D68B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4921D919-FF18-4F89-984B-662373A1B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12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CEB4B245-312E-7508-C0F1-C44B77B611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6700" y="179999"/>
            <a:ext cx="3797300" cy="396000"/>
          </a:xfrm>
        </p:spPr>
        <p:txBody>
          <a:bodyPr/>
          <a:lstStyle/>
          <a:p>
            <a:r>
              <a:rPr lang="ja-JP" altLang="en-US" dirty="0"/>
              <a:t>２</a:t>
            </a:r>
            <a:r>
              <a:rPr kumimoji="1" lang="ja-JP" altLang="en-US" dirty="0"/>
              <a:t>　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j-cs"/>
              </a:rPr>
              <a:t>家事労働について考える</a:t>
            </a:r>
            <a:endParaRPr kumimoji="1" lang="ja-JP" altLang="en-US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6AB81662-E8CE-3DDC-B6C9-F9BA1A648BB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2276" y="377999"/>
            <a:ext cx="1754441" cy="396001"/>
          </a:xfrm>
        </p:spPr>
        <p:txBody>
          <a:bodyPr/>
          <a:lstStyle/>
          <a:p>
            <a:pPr marL="533400" indent="-533400"/>
            <a:r>
              <a:rPr lang="ja-JP" altLang="en-US" dirty="0"/>
              <a:t>２　</a:t>
            </a:r>
            <a:r>
              <a:rPr lang="en-US" altLang="ja-JP" b="0" dirty="0"/>
              <a:t>(4/4)</a:t>
            </a:r>
            <a:endParaRPr kumimoji="1" lang="ja-JP" altLang="en-US" b="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B0A0BD70-E2CC-F203-4A35-6BE9630A5B3E}"/>
              </a:ext>
            </a:extLst>
          </p:cNvPr>
          <p:cNvSpPr txBox="1"/>
          <p:nvPr/>
        </p:nvSpPr>
        <p:spPr>
          <a:xfrm>
            <a:off x="259376" y="377999"/>
            <a:ext cx="522900" cy="420956"/>
          </a:xfrm>
          <a:prstGeom prst="roundRect">
            <a:avLst/>
          </a:prstGeom>
          <a:solidFill>
            <a:srgbClr val="F25170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思 </a:t>
            </a:r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A15F7413-D72A-8579-7DCD-B36784694A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4246878"/>
              </p:ext>
            </p:extLst>
          </p:nvPr>
        </p:nvGraphicFramePr>
        <p:xfrm>
          <a:off x="139700" y="1303316"/>
          <a:ext cx="8864600" cy="368808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397302">
                  <a:extLst>
                    <a:ext uri="{9D8B030D-6E8A-4147-A177-3AD203B41FA5}">
                      <a16:colId xmlns:a16="http://schemas.microsoft.com/office/drawing/2014/main" val="829345759"/>
                    </a:ext>
                  </a:extLst>
                </a:gridCol>
                <a:gridCol w="2273162">
                  <a:extLst>
                    <a:ext uri="{9D8B030D-6E8A-4147-A177-3AD203B41FA5}">
                      <a16:colId xmlns:a16="http://schemas.microsoft.com/office/drawing/2014/main" val="2080725343"/>
                    </a:ext>
                  </a:extLst>
                </a:gridCol>
                <a:gridCol w="2781136">
                  <a:extLst>
                    <a:ext uri="{9D8B030D-6E8A-4147-A177-3AD203B41FA5}">
                      <a16:colId xmlns:a16="http://schemas.microsoft.com/office/drawing/2014/main" val="4264204958"/>
                    </a:ext>
                  </a:extLst>
                </a:gridCol>
                <a:gridCol w="2413000">
                  <a:extLst>
                    <a:ext uri="{9D8B030D-6E8A-4147-A177-3AD203B41FA5}">
                      <a16:colId xmlns:a16="http://schemas.microsoft.com/office/drawing/2014/main" val="3161610589"/>
                    </a:ext>
                  </a:extLst>
                </a:gridCol>
              </a:tblGrid>
              <a:tr h="7621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家事</a:t>
                      </a:r>
                      <a:endParaRPr kumimoji="1" lang="en-US" altLang="ja-JP" sz="280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項目</a:t>
                      </a:r>
                      <a:endParaRPr kumimoji="1" lang="en-US" altLang="ja-JP" sz="280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F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自分がする</a:t>
                      </a:r>
                      <a:endParaRPr kumimoji="1" lang="en-US" altLang="ja-JP" sz="280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家事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F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家族がしてくれる家事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F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</a:rPr>
                        <a:t>外部化</a:t>
                      </a:r>
                      <a:endParaRPr kumimoji="1" lang="en-US" altLang="ja-JP" sz="280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</a:rPr>
                        <a:t>（社会化）の例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F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9655181"/>
                  </a:ext>
                </a:extLst>
              </a:tr>
              <a:tr h="110627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郵便物等チェック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3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zh-TW" altLang="en-US" sz="3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新聞，郵便物</a:t>
                      </a:r>
                      <a:endParaRPr kumimoji="1" lang="ja-JP" altLang="en-US" sz="3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2800" kern="120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1746037"/>
                  </a:ext>
                </a:extLst>
              </a:tr>
              <a:tr h="11359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カーテン・窓の開閉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自分の部屋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家全体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2800" kern="120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3320178"/>
                  </a:ext>
                </a:extLst>
              </a:tr>
            </a:tbl>
          </a:graphicData>
        </a:graphic>
      </p:graphicFrame>
      <p:pic>
        <p:nvPicPr>
          <p:cNvPr id="4" name="図 3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5094E9C7-7587-A761-33D4-74E1619A36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112738"/>
            <a:ext cx="829001" cy="469361"/>
          </a:xfrm>
          <a:prstGeom prst="rect">
            <a:avLst/>
          </a:prstGeom>
        </p:spPr>
      </p:pic>
      <p:sp>
        <p:nvSpPr>
          <p:cNvPr id="7" name="大かっこ 6">
            <a:extLst>
              <a:ext uri="{FF2B5EF4-FFF2-40B4-BE49-F238E27FC236}">
                <a16:creationId xmlns:a16="http://schemas.microsoft.com/office/drawing/2014/main" id="{1B731BB4-1E70-60DE-DEF2-A168FCE76DBC}"/>
              </a:ext>
            </a:extLst>
          </p:cNvPr>
          <p:cNvSpPr/>
          <p:nvPr/>
        </p:nvSpPr>
        <p:spPr>
          <a:xfrm>
            <a:off x="3893629" y="2335204"/>
            <a:ext cx="2600956" cy="540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r>
              <a:rPr kumimoji="1" lang="ja-JP" altLang="en-US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例）</a:t>
            </a:r>
          </a:p>
        </p:txBody>
      </p:sp>
      <p:sp>
        <p:nvSpPr>
          <p:cNvPr id="9" name="大かっこ 8">
            <a:extLst>
              <a:ext uri="{FF2B5EF4-FFF2-40B4-BE49-F238E27FC236}">
                <a16:creationId xmlns:a16="http://schemas.microsoft.com/office/drawing/2014/main" id="{9A8AAA4F-D277-9D74-9D65-C146C7E6D95D}"/>
              </a:ext>
            </a:extLst>
          </p:cNvPr>
          <p:cNvSpPr/>
          <p:nvPr/>
        </p:nvSpPr>
        <p:spPr>
          <a:xfrm>
            <a:off x="1659496" y="3691280"/>
            <a:ext cx="2080166" cy="727218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r>
              <a:rPr kumimoji="1" lang="ja-JP" altLang="en-US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例）</a:t>
            </a:r>
          </a:p>
        </p:txBody>
      </p:sp>
      <p:sp>
        <p:nvSpPr>
          <p:cNvPr id="10" name="大かっこ 9">
            <a:extLst>
              <a:ext uri="{FF2B5EF4-FFF2-40B4-BE49-F238E27FC236}">
                <a16:creationId xmlns:a16="http://schemas.microsoft.com/office/drawing/2014/main" id="{6B8FA087-57E7-F724-9025-01AD2D186623}"/>
              </a:ext>
            </a:extLst>
          </p:cNvPr>
          <p:cNvSpPr/>
          <p:nvPr/>
        </p:nvSpPr>
        <p:spPr>
          <a:xfrm>
            <a:off x="3893628" y="3691280"/>
            <a:ext cx="2600957" cy="693807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r>
              <a:rPr kumimoji="1" lang="ja-JP" altLang="en-US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例）</a:t>
            </a:r>
          </a:p>
        </p:txBody>
      </p:sp>
    </p:spTree>
    <p:extLst>
      <p:ext uri="{BB962C8B-B14F-4D97-AF65-F5344CB8AC3E}">
        <p14:creationId xmlns:p14="http://schemas.microsoft.com/office/powerpoint/2010/main" val="9037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29783C07-5715-83F0-1C04-0CB1A6C2B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13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AA5E556E-0A46-89A3-D944-1B94BE16D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5900" y="179999"/>
            <a:ext cx="3848100" cy="396000"/>
          </a:xfrm>
        </p:spPr>
        <p:txBody>
          <a:bodyPr/>
          <a:lstStyle/>
          <a:p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j-cs"/>
              </a:rPr>
              <a:t>２　家事労働について考える	</a:t>
            </a:r>
            <a:endParaRPr kumimoji="1" lang="ja-JP" altLang="en-US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75F8D843-5CBA-875B-9599-10F67DD371B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61748" y="538854"/>
            <a:ext cx="6610437" cy="709212"/>
          </a:xfrm>
        </p:spPr>
        <p:txBody>
          <a:bodyPr/>
          <a:lstStyle/>
          <a:p>
            <a:r>
              <a:rPr lang="ja-JP" altLang="en-US" dirty="0"/>
              <a:t>３　家事について考えてみよう　</a:t>
            </a:r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</a:t>
            </a:r>
            <a:r>
              <a:rPr lang="en-US" altLang="ja-JP" b="0" dirty="0">
                <a:solidFill>
                  <a:prstClr val="black"/>
                </a:solidFill>
              </a:rPr>
              <a:t>1</a:t>
            </a:r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/2)</a:t>
            </a:r>
            <a:endParaRPr kumimoji="1"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9F92861-060E-7D46-2043-F630D2926495}"/>
              </a:ext>
            </a:extLst>
          </p:cNvPr>
          <p:cNvSpPr txBox="1"/>
          <p:nvPr/>
        </p:nvSpPr>
        <p:spPr>
          <a:xfrm>
            <a:off x="138848" y="694247"/>
            <a:ext cx="522900" cy="420956"/>
          </a:xfrm>
          <a:prstGeom prst="roundRect">
            <a:avLst/>
          </a:prstGeom>
          <a:solidFill>
            <a:srgbClr val="F25170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思 </a:t>
            </a:r>
          </a:p>
        </p:txBody>
      </p:sp>
      <p:sp>
        <p:nvSpPr>
          <p:cNvPr id="7" name="思考の吹き出し: 雲形 6">
            <a:extLst>
              <a:ext uri="{FF2B5EF4-FFF2-40B4-BE49-F238E27FC236}">
                <a16:creationId xmlns:a16="http://schemas.microsoft.com/office/drawing/2014/main" id="{23A231BD-E176-1C88-992D-C129D297B5D4}"/>
              </a:ext>
            </a:extLst>
          </p:cNvPr>
          <p:cNvSpPr/>
          <p:nvPr/>
        </p:nvSpPr>
        <p:spPr>
          <a:xfrm>
            <a:off x="1968164" y="1370409"/>
            <a:ext cx="5304021" cy="1715691"/>
          </a:xfrm>
          <a:prstGeom prst="cloudCallout">
            <a:avLst>
              <a:gd name="adj1" fmla="val -17242"/>
              <a:gd name="adj2" fmla="val 68422"/>
            </a:avLst>
          </a:prstGeom>
          <a:solidFill>
            <a:schemeClr val="bg1"/>
          </a:solidFill>
          <a:ln w="28575">
            <a:solidFill>
              <a:srgbClr val="F1592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1592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①</a:t>
            </a: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ja-JP" altLang="en-US" sz="28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「家事」のイメージ</a:t>
            </a:r>
            <a:endParaRPr kumimoji="1" lang="ja-JP" altLang="en-US" sz="2800" dirty="0"/>
          </a:p>
        </p:txBody>
      </p:sp>
      <p:sp>
        <p:nvSpPr>
          <p:cNvPr id="8" name="思考の吹き出し: 雲形 7">
            <a:extLst>
              <a:ext uri="{FF2B5EF4-FFF2-40B4-BE49-F238E27FC236}">
                <a16:creationId xmlns:a16="http://schemas.microsoft.com/office/drawing/2014/main" id="{3A90AEED-DFC2-C056-A89C-EA2FA89CD134}"/>
              </a:ext>
            </a:extLst>
          </p:cNvPr>
          <p:cNvSpPr/>
          <p:nvPr/>
        </p:nvSpPr>
        <p:spPr>
          <a:xfrm>
            <a:off x="138848" y="3516629"/>
            <a:ext cx="4696711" cy="1790330"/>
          </a:xfrm>
          <a:prstGeom prst="cloudCallout">
            <a:avLst>
              <a:gd name="adj1" fmla="val 24324"/>
              <a:gd name="adj2" fmla="val 72431"/>
            </a:avLst>
          </a:prstGeom>
          <a:solidFill>
            <a:schemeClr val="bg1"/>
          </a:solidFill>
          <a:ln w="28575">
            <a:solidFill>
              <a:srgbClr val="F1592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1592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② </a:t>
            </a:r>
            <a:r>
              <a:rPr kumimoji="1" lang="ja-JP" altLang="en-US" sz="28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得意または</a:t>
            </a:r>
            <a:endParaRPr kumimoji="1" lang="en-US" altLang="ja-JP" sz="2800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挑戦したい家事 </a:t>
            </a:r>
          </a:p>
        </p:txBody>
      </p:sp>
      <p:sp>
        <p:nvSpPr>
          <p:cNvPr id="9" name="思考の吹き出し: 雲形 8">
            <a:extLst>
              <a:ext uri="{FF2B5EF4-FFF2-40B4-BE49-F238E27FC236}">
                <a16:creationId xmlns:a16="http://schemas.microsoft.com/office/drawing/2014/main" id="{CDCDB3BD-4678-D2F1-E36A-047F5DDF0E52}"/>
              </a:ext>
            </a:extLst>
          </p:cNvPr>
          <p:cNvSpPr/>
          <p:nvPr/>
        </p:nvSpPr>
        <p:spPr>
          <a:xfrm>
            <a:off x="4041257" y="4430235"/>
            <a:ext cx="5020926" cy="1753448"/>
          </a:xfrm>
          <a:prstGeom prst="cloudCallout">
            <a:avLst>
              <a:gd name="adj1" fmla="val -26904"/>
              <a:gd name="adj2" fmla="val 64673"/>
            </a:avLst>
          </a:prstGeom>
          <a:solidFill>
            <a:schemeClr val="bg1"/>
          </a:solidFill>
          <a:ln w="28575">
            <a:solidFill>
              <a:srgbClr val="F1592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1592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③</a:t>
            </a: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ja-JP" altLang="en-US" sz="28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家事を行えない</a:t>
            </a:r>
            <a:endParaRPr kumimoji="1" lang="en-US" altLang="ja-JP" sz="2800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理由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1155373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7E964-AA2A-E6D7-E85A-ED34D9F8CE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C94211D4-2F02-68E1-3018-477BB9EE3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14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0D6FD36A-7143-B311-F7AF-054D650AE4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5900" y="179999"/>
            <a:ext cx="3848100" cy="396000"/>
          </a:xfrm>
        </p:spPr>
        <p:txBody>
          <a:bodyPr/>
          <a:lstStyle/>
          <a:p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j-cs"/>
              </a:rPr>
              <a:t>２　家事労働について考える	</a:t>
            </a:r>
            <a:endParaRPr kumimoji="1" lang="ja-JP" altLang="en-US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65A3C957-4D28-6E0E-8BF6-4DF36F49977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61748" y="538854"/>
            <a:ext cx="6610437" cy="709212"/>
          </a:xfrm>
        </p:spPr>
        <p:txBody>
          <a:bodyPr/>
          <a:lstStyle/>
          <a:p>
            <a:r>
              <a:rPr lang="ja-JP" altLang="en-US" dirty="0"/>
              <a:t>３　家事について考えてみよう　</a:t>
            </a:r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(2/2)</a:t>
            </a:r>
            <a:endParaRPr kumimoji="1"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025F3AF-03D3-FE5B-228E-0A77CC2A2099}"/>
              </a:ext>
            </a:extLst>
          </p:cNvPr>
          <p:cNvSpPr txBox="1"/>
          <p:nvPr/>
        </p:nvSpPr>
        <p:spPr>
          <a:xfrm>
            <a:off x="138848" y="694247"/>
            <a:ext cx="522900" cy="420956"/>
          </a:xfrm>
          <a:prstGeom prst="roundRect">
            <a:avLst/>
          </a:prstGeom>
          <a:solidFill>
            <a:srgbClr val="F25170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思 </a:t>
            </a:r>
          </a:p>
        </p:txBody>
      </p:sp>
      <p:sp>
        <p:nvSpPr>
          <p:cNvPr id="8" name="思考の吹き出し: 雲形 7">
            <a:extLst>
              <a:ext uri="{FF2B5EF4-FFF2-40B4-BE49-F238E27FC236}">
                <a16:creationId xmlns:a16="http://schemas.microsoft.com/office/drawing/2014/main" id="{DC20CCB3-C807-4615-56B5-28274277D91F}"/>
              </a:ext>
            </a:extLst>
          </p:cNvPr>
          <p:cNvSpPr/>
          <p:nvPr/>
        </p:nvSpPr>
        <p:spPr>
          <a:xfrm>
            <a:off x="-77052" y="2939873"/>
            <a:ext cx="5372952" cy="1790330"/>
          </a:xfrm>
          <a:prstGeom prst="cloudCallout">
            <a:avLst>
              <a:gd name="adj1" fmla="val 12269"/>
              <a:gd name="adj2" fmla="val 74559"/>
            </a:avLst>
          </a:prstGeom>
          <a:solidFill>
            <a:schemeClr val="bg1"/>
          </a:solidFill>
          <a:ln w="28575">
            <a:solidFill>
              <a:srgbClr val="F1592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1592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⑤ ④</a:t>
            </a:r>
            <a:r>
              <a:rPr kumimoji="1" lang="ja-JP" altLang="en-US" sz="28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の使用についてのみんなの意見 </a:t>
            </a:r>
          </a:p>
        </p:txBody>
      </p:sp>
      <p:sp>
        <p:nvSpPr>
          <p:cNvPr id="9" name="思考の吹き出し: 雲形 8">
            <a:extLst>
              <a:ext uri="{FF2B5EF4-FFF2-40B4-BE49-F238E27FC236}">
                <a16:creationId xmlns:a16="http://schemas.microsoft.com/office/drawing/2014/main" id="{29366367-5DAB-864F-44DF-5209578F89EE}"/>
              </a:ext>
            </a:extLst>
          </p:cNvPr>
          <p:cNvSpPr/>
          <p:nvPr/>
        </p:nvSpPr>
        <p:spPr>
          <a:xfrm>
            <a:off x="3340100" y="4190999"/>
            <a:ext cx="5722083" cy="1992683"/>
          </a:xfrm>
          <a:prstGeom prst="cloudCallout">
            <a:avLst>
              <a:gd name="adj1" fmla="val -29789"/>
              <a:gd name="adj2" fmla="val 58937"/>
            </a:avLst>
          </a:prstGeom>
          <a:solidFill>
            <a:schemeClr val="bg1"/>
          </a:solidFill>
          <a:ln w="28575">
            <a:solidFill>
              <a:srgbClr val="F1592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1592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⑥</a:t>
            </a: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ja-JP" altLang="en-US" sz="28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家事全般を家庭内で円滑に行うために</a:t>
            </a:r>
            <a:endParaRPr kumimoji="1" lang="en-US" altLang="ja-JP" sz="2800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必要なこと</a:t>
            </a:r>
            <a:endParaRPr kumimoji="1" lang="ja-JP" altLang="en-US" sz="2800" dirty="0"/>
          </a:p>
        </p:txBody>
      </p:sp>
      <p:sp>
        <p:nvSpPr>
          <p:cNvPr id="7" name="思考の吹き出し: 雲形 6">
            <a:extLst>
              <a:ext uri="{FF2B5EF4-FFF2-40B4-BE49-F238E27FC236}">
                <a16:creationId xmlns:a16="http://schemas.microsoft.com/office/drawing/2014/main" id="{1350E797-211F-B93B-9F59-E33F2623E74A}"/>
              </a:ext>
            </a:extLst>
          </p:cNvPr>
          <p:cNvSpPr/>
          <p:nvPr/>
        </p:nvSpPr>
        <p:spPr>
          <a:xfrm>
            <a:off x="887652" y="1123459"/>
            <a:ext cx="7594600" cy="1715691"/>
          </a:xfrm>
          <a:prstGeom prst="cloudCallout">
            <a:avLst>
              <a:gd name="adj1" fmla="val -24265"/>
              <a:gd name="adj2" fmla="val 58799"/>
            </a:avLst>
          </a:prstGeom>
          <a:solidFill>
            <a:schemeClr val="bg1"/>
          </a:solidFill>
          <a:ln w="28575">
            <a:solidFill>
              <a:srgbClr val="F1592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b="1" dirty="0">
                <a:solidFill>
                  <a:srgbClr val="F1592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④</a:t>
            </a: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ja-JP" altLang="en-US" sz="28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家庭機能の外部化（社会化）や家庭電化製品などで</a:t>
            </a:r>
            <a:endParaRPr kumimoji="1" lang="en-US" altLang="ja-JP" sz="2800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代行できる家事</a:t>
            </a:r>
            <a:endParaRPr kumimoji="1" lang="ja-JP" altLang="en-US" sz="2800" dirty="0"/>
          </a:p>
        </p:txBody>
      </p:sp>
      <p:pic>
        <p:nvPicPr>
          <p:cNvPr id="4" name="図 3" descr="back.png">
            <a:hlinkClick r:id="rId2" action="ppaction://hlinksldjump"/>
            <a:extLst>
              <a:ext uri="{FF2B5EF4-FFF2-40B4-BE49-F238E27FC236}">
                <a16:creationId xmlns:a16="http://schemas.microsoft.com/office/drawing/2014/main" id="{4BA0AABF-9528-122E-DA7B-72734E8368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9267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2A7908-7E8D-2A95-DD3D-C4CEE91DAF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B3B89A9-1AA5-77AE-0855-79B0A63D46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15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47E947B9-D9C7-325C-992C-C2697EB76639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ja-JP" altLang="en-US" dirty="0">
                <a:solidFill>
                  <a:schemeClr val="tx1"/>
                </a:solidFill>
              </a:rPr>
              <a:t>１　職業労働について考える</a:t>
            </a:r>
            <a:r>
              <a:rPr lang="ja-JP" altLang="en-US" dirty="0"/>
              <a:t>	</a:t>
            </a:r>
            <a:endParaRPr kumimoji="1" lang="ja-JP" altLang="en-US" dirty="0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D7BABA32-7097-46A6-089A-891260522D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22" y="1039316"/>
            <a:ext cx="8934556" cy="4507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764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657AB7-F3DB-A314-09CE-1B0F10C8E8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9493E88-7A6A-B270-EB50-2949EC2D2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16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D400798D-6652-E8AE-8D03-EE63AD614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9700" y="179999"/>
            <a:ext cx="3924300" cy="396000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ja-JP" altLang="en-US" dirty="0">
                <a:solidFill>
                  <a:schemeClr val="tx1"/>
                </a:solidFill>
              </a:rPr>
              <a:t>１　職業労働について考える</a:t>
            </a:r>
            <a:r>
              <a:rPr lang="ja-JP" altLang="en-US" dirty="0"/>
              <a:t>	</a:t>
            </a:r>
            <a:endParaRPr kumimoji="1" lang="ja-JP" altLang="en-US" dirty="0"/>
          </a:p>
        </p:txBody>
      </p:sp>
      <p:pic>
        <p:nvPicPr>
          <p:cNvPr id="2" name="図 1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5D33F527-C156-92FA-699F-FD506BF50680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4EF910AC-A2AD-03DB-4D63-CCBBF84E7D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24" y="970862"/>
            <a:ext cx="9144000" cy="4683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4570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BD0CE5-AB8C-5FA5-82BD-DB96AA4061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8E6DA7D4-62B1-B8F6-183A-8209F99EE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17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BBC76935-39AB-4C01-2096-8C3D4CB5C183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ja-JP" altLang="en-US" dirty="0">
                <a:solidFill>
                  <a:schemeClr val="tx1"/>
                </a:solidFill>
              </a:rPr>
              <a:t>２　家事労働について考える</a:t>
            </a:r>
            <a:r>
              <a:rPr lang="ja-JP" altLang="en-US" dirty="0"/>
              <a:t>	</a:t>
            </a:r>
            <a:endParaRPr kumimoji="1" lang="ja-JP" altLang="en-US" dirty="0"/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5F36FEDE-F2CA-B585-3EA1-272F889430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24" y="1694262"/>
            <a:ext cx="9003214" cy="3822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4117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816260-EBA3-1EB8-5FF9-1DADFDCD5D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FAD75343-78D1-AB8C-3DED-2C094B0DB9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18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74DD1C51-E93D-6FA8-305A-ED4A7988B5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8600" y="179999"/>
            <a:ext cx="3835400" cy="396000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ja-JP" altLang="en-US" dirty="0">
                <a:solidFill>
                  <a:schemeClr val="tx1"/>
                </a:solidFill>
              </a:rPr>
              <a:t>２　家事労働について考える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2" name="図 1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4A6DAFD8-B1FA-BF1F-B705-6F07ECBB0369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BECC8E70-0109-9584-E3E4-AA81E93E6B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538" y="1726689"/>
            <a:ext cx="9023738" cy="3853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2562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5F4A24-569F-E168-5795-6F25002824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36DB2982-1300-9660-5818-0E8D3536D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19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3393DE5B-34AB-BD1F-2695-C14940150F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8600" y="179999"/>
            <a:ext cx="3835400" cy="396000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ja-JP" altLang="en-US" dirty="0">
                <a:solidFill>
                  <a:schemeClr val="tx1"/>
                </a:solidFill>
              </a:rPr>
              <a:t>２　家事労働について考える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D448C816-FCD6-B21C-73A6-8F2689A272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603" y="1213790"/>
            <a:ext cx="8902794" cy="4430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38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図 22">
            <a:extLst>
              <a:ext uri="{FF2B5EF4-FFF2-40B4-BE49-F238E27FC236}">
                <a16:creationId xmlns:a16="http://schemas.microsoft.com/office/drawing/2014/main" id="{BD839BA6-DA57-5BE9-DFB1-8EA0DA275A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1178" y="1182004"/>
            <a:ext cx="4193385" cy="5158989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215E8DC6-6B4B-82B4-6E6A-ED53243A76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903" y="1182004"/>
            <a:ext cx="4217012" cy="5140445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1CD498B4-7B07-BF09-DF77-392516151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2</a:t>
            </a:fld>
            <a:endParaRPr kumimoji="1" lang="ja-JP" altLang="en-US"/>
          </a:p>
        </p:txBody>
      </p:sp>
      <p:sp>
        <p:nvSpPr>
          <p:cNvPr id="5" name="タイトル 4">
            <a:extLst>
              <a:ext uri="{FF2B5EF4-FFF2-40B4-BE49-F238E27FC236}">
                <a16:creationId xmlns:a16="http://schemas.microsoft.com/office/drawing/2014/main" id="{A5C4C149-080D-349F-BDC3-4B687D46C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問題インデックス</a:t>
            </a:r>
          </a:p>
        </p:txBody>
      </p:sp>
      <p:sp>
        <p:nvSpPr>
          <p:cNvPr id="7" name="コンテンツ プレースホルダー 8">
            <a:extLst>
              <a:ext uri="{FF2B5EF4-FFF2-40B4-BE49-F238E27FC236}">
                <a16:creationId xmlns:a16="http://schemas.microsoft.com/office/drawing/2014/main" id="{E91598BD-4FD8-2DE3-9B1F-D21B4049C4F1}"/>
              </a:ext>
            </a:extLst>
          </p:cNvPr>
          <p:cNvSpPr txBox="1">
            <a:spLocks/>
          </p:cNvSpPr>
          <p:nvPr/>
        </p:nvSpPr>
        <p:spPr>
          <a:xfrm>
            <a:off x="1191180" y="3001283"/>
            <a:ext cx="2880000" cy="1500931"/>
          </a:xfrm>
          <a:prstGeom prst="roundRect">
            <a:avLst>
              <a:gd name="adj" fmla="val 4090"/>
            </a:avLst>
          </a:prstGeom>
          <a:ln w="2540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  <p:sp>
        <p:nvSpPr>
          <p:cNvPr id="8" name="コンテンツ プレースホルダー 8">
            <a:extLst>
              <a:ext uri="{FF2B5EF4-FFF2-40B4-BE49-F238E27FC236}">
                <a16:creationId xmlns:a16="http://schemas.microsoft.com/office/drawing/2014/main" id="{9A9D2E53-BF3E-E82E-DEC7-918BCC126958}"/>
              </a:ext>
            </a:extLst>
          </p:cNvPr>
          <p:cNvSpPr txBox="1">
            <a:spLocks/>
          </p:cNvSpPr>
          <p:nvPr/>
        </p:nvSpPr>
        <p:spPr>
          <a:xfrm>
            <a:off x="1191180" y="4722607"/>
            <a:ext cx="2880000" cy="1355464"/>
          </a:xfrm>
          <a:prstGeom prst="roundRect">
            <a:avLst>
              <a:gd name="adj" fmla="val 4090"/>
            </a:avLst>
          </a:prstGeom>
          <a:ln w="2540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  <p:sp>
        <p:nvSpPr>
          <p:cNvPr id="9" name="コンテンツ プレースホルダー 8">
            <a:extLst>
              <a:ext uri="{FF2B5EF4-FFF2-40B4-BE49-F238E27FC236}">
                <a16:creationId xmlns:a16="http://schemas.microsoft.com/office/drawing/2014/main" id="{8A1F8EBE-31BE-BD20-F119-2273EEA941CF}"/>
              </a:ext>
            </a:extLst>
          </p:cNvPr>
          <p:cNvSpPr txBox="1">
            <a:spLocks/>
          </p:cNvSpPr>
          <p:nvPr/>
        </p:nvSpPr>
        <p:spPr>
          <a:xfrm>
            <a:off x="1154049" y="1760312"/>
            <a:ext cx="2880000" cy="936000"/>
          </a:xfrm>
          <a:prstGeom prst="roundRect">
            <a:avLst>
              <a:gd name="adj" fmla="val 4090"/>
            </a:avLst>
          </a:prstGeom>
          <a:ln w="2540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  <p:pic>
        <p:nvPicPr>
          <p:cNvPr id="3" name="図 2" descr="link.png">
            <a:hlinkClick r:id="rId5" action="ppaction://hlinksldjump"/>
            <a:extLst>
              <a:ext uri="{FF2B5EF4-FFF2-40B4-BE49-F238E27FC236}">
                <a16:creationId xmlns:a16="http://schemas.microsoft.com/office/drawing/2014/main" id="{F7AEDDBB-E2DD-DB3B-F0F3-B14F23AAED8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2253" y="3001283"/>
            <a:ext cx="524213" cy="149340"/>
          </a:xfrm>
          <a:prstGeom prst="rect">
            <a:avLst/>
          </a:prstGeom>
        </p:spPr>
      </p:pic>
      <p:pic>
        <p:nvPicPr>
          <p:cNvPr id="4" name="図 3" descr="link.png">
            <a:hlinkClick r:id="rId7" action="ppaction://hlinksldjump"/>
            <a:extLst>
              <a:ext uri="{FF2B5EF4-FFF2-40B4-BE49-F238E27FC236}">
                <a16:creationId xmlns:a16="http://schemas.microsoft.com/office/drawing/2014/main" id="{7DB38991-5E7A-6975-812D-EF795BD2049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2253" y="4722607"/>
            <a:ext cx="524213" cy="149340"/>
          </a:xfrm>
          <a:prstGeom prst="rect">
            <a:avLst/>
          </a:prstGeom>
        </p:spPr>
      </p:pic>
      <p:pic>
        <p:nvPicPr>
          <p:cNvPr id="11" name="図 10" descr="link.png">
            <a:hlinkClick r:id="rId8" action="ppaction://hlinksldjump"/>
            <a:extLst>
              <a:ext uri="{FF2B5EF4-FFF2-40B4-BE49-F238E27FC236}">
                <a16:creationId xmlns:a16="http://schemas.microsoft.com/office/drawing/2014/main" id="{A151C0A6-8217-261D-6BB8-88EA963F632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2513" y="1803344"/>
            <a:ext cx="524213" cy="149340"/>
          </a:xfrm>
          <a:prstGeom prst="rect">
            <a:avLst/>
          </a:prstGeom>
        </p:spPr>
      </p:pic>
      <p:sp>
        <p:nvSpPr>
          <p:cNvPr id="14" name="コンテンツ プレースホルダー 8">
            <a:extLst>
              <a:ext uri="{FF2B5EF4-FFF2-40B4-BE49-F238E27FC236}">
                <a16:creationId xmlns:a16="http://schemas.microsoft.com/office/drawing/2014/main" id="{447E1575-9885-7332-7C50-4FD3BA0AB2D8}"/>
              </a:ext>
            </a:extLst>
          </p:cNvPr>
          <p:cNvSpPr txBox="1">
            <a:spLocks/>
          </p:cNvSpPr>
          <p:nvPr/>
        </p:nvSpPr>
        <p:spPr>
          <a:xfrm>
            <a:off x="5069816" y="1378407"/>
            <a:ext cx="3643878" cy="1862748"/>
          </a:xfrm>
          <a:prstGeom prst="roundRect">
            <a:avLst>
              <a:gd name="adj" fmla="val 4090"/>
            </a:avLst>
          </a:prstGeom>
          <a:ln w="2540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  <p:sp>
        <p:nvSpPr>
          <p:cNvPr id="15" name="コンテンツ プレースホルダー 8">
            <a:extLst>
              <a:ext uri="{FF2B5EF4-FFF2-40B4-BE49-F238E27FC236}">
                <a16:creationId xmlns:a16="http://schemas.microsoft.com/office/drawing/2014/main" id="{07934D84-9C11-8D13-510F-05A85B0BCDCA}"/>
              </a:ext>
            </a:extLst>
          </p:cNvPr>
          <p:cNvSpPr txBox="1">
            <a:spLocks/>
          </p:cNvSpPr>
          <p:nvPr/>
        </p:nvSpPr>
        <p:spPr>
          <a:xfrm>
            <a:off x="5069816" y="3320673"/>
            <a:ext cx="3643878" cy="1498753"/>
          </a:xfrm>
          <a:prstGeom prst="roundRect">
            <a:avLst>
              <a:gd name="adj" fmla="val 4090"/>
            </a:avLst>
          </a:prstGeom>
          <a:ln w="2540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  <p:pic>
        <p:nvPicPr>
          <p:cNvPr id="16" name="図 15" descr="link.png">
            <a:hlinkClick r:id="rId9" action="ppaction://hlinksldjump"/>
            <a:extLst>
              <a:ext uri="{FF2B5EF4-FFF2-40B4-BE49-F238E27FC236}">
                <a16:creationId xmlns:a16="http://schemas.microsoft.com/office/drawing/2014/main" id="{966412DA-162A-E601-5D1E-1810C7BDFEB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1527" y="1453712"/>
            <a:ext cx="524213" cy="149340"/>
          </a:xfrm>
          <a:prstGeom prst="rect">
            <a:avLst/>
          </a:prstGeom>
        </p:spPr>
      </p:pic>
      <p:pic>
        <p:nvPicPr>
          <p:cNvPr id="17" name="図 16" descr="link.png">
            <a:hlinkClick r:id="rId10" action="ppaction://hlinksldjump"/>
            <a:extLst>
              <a:ext uri="{FF2B5EF4-FFF2-40B4-BE49-F238E27FC236}">
                <a16:creationId xmlns:a16="http://schemas.microsoft.com/office/drawing/2014/main" id="{340B49EC-2ADE-3E94-D6A3-8081A418D92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846" y="3354330"/>
            <a:ext cx="524213" cy="149340"/>
          </a:xfrm>
          <a:prstGeom prst="rect">
            <a:avLst/>
          </a:prstGeom>
        </p:spPr>
      </p:pic>
      <p:pic>
        <p:nvPicPr>
          <p:cNvPr id="6" name="図 5" descr="link.png">
            <a:hlinkClick r:id="rId11" action="ppaction://hlinksldjump"/>
            <a:extLst>
              <a:ext uri="{FF2B5EF4-FFF2-40B4-BE49-F238E27FC236}">
                <a16:creationId xmlns:a16="http://schemas.microsoft.com/office/drawing/2014/main" id="{25A07B14-DA54-66D8-A765-DAED0344632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2253" y="3235983"/>
            <a:ext cx="524213" cy="149340"/>
          </a:xfrm>
          <a:prstGeom prst="rect">
            <a:avLst/>
          </a:prstGeom>
        </p:spPr>
      </p:pic>
      <p:pic>
        <p:nvPicPr>
          <p:cNvPr id="10" name="図 9" descr="link.png">
            <a:hlinkClick r:id="rId12" action="ppaction://hlinksldjump"/>
            <a:extLst>
              <a:ext uri="{FF2B5EF4-FFF2-40B4-BE49-F238E27FC236}">
                <a16:creationId xmlns:a16="http://schemas.microsoft.com/office/drawing/2014/main" id="{8D6A00B5-9B26-E99F-9F49-A7939325C56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545" y="4929775"/>
            <a:ext cx="524213" cy="149340"/>
          </a:xfrm>
          <a:prstGeom prst="rect">
            <a:avLst/>
          </a:prstGeom>
        </p:spPr>
      </p:pic>
      <p:pic>
        <p:nvPicPr>
          <p:cNvPr id="12" name="図 11" descr="link.png">
            <a:hlinkClick r:id="rId13" action="ppaction://hlinksldjump"/>
            <a:extLst>
              <a:ext uri="{FF2B5EF4-FFF2-40B4-BE49-F238E27FC236}">
                <a16:creationId xmlns:a16="http://schemas.microsoft.com/office/drawing/2014/main" id="{868E7A7E-7DF9-C4A0-0D9A-E7143447595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7785" y="1674491"/>
            <a:ext cx="524213" cy="149340"/>
          </a:xfrm>
          <a:prstGeom prst="rect">
            <a:avLst/>
          </a:prstGeom>
        </p:spPr>
      </p:pic>
      <p:pic>
        <p:nvPicPr>
          <p:cNvPr id="13" name="図 12" descr="link.png">
            <a:hlinkClick r:id="rId14" action="ppaction://hlinksldjump"/>
            <a:extLst>
              <a:ext uri="{FF2B5EF4-FFF2-40B4-BE49-F238E27FC236}">
                <a16:creationId xmlns:a16="http://schemas.microsoft.com/office/drawing/2014/main" id="{B894D7DF-9811-73ED-0C2D-87642F06B69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5554" y="3583188"/>
            <a:ext cx="524213" cy="149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9939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EFCB4D-B92B-0019-E99C-B945E2320B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61A7612B-2B01-DB66-8771-8830023C5F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20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8D6ECFA2-04F7-3E82-F776-30B69692F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8600" y="179999"/>
            <a:ext cx="3835400" cy="396000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ja-JP" altLang="en-US" dirty="0">
                <a:solidFill>
                  <a:schemeClr val="tx1"/>
                </a:solidFill>
              </a:rPr>
              <a:t>２　家事労働について考える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2" name="図 1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41EB06F4-F2F5-D64D-2136-800569D97901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A981C496-BCBD-86F6-DC2A-454E132C3D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24" y="1324703"/>
            <a:ext cx="9088652" cy="4478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2885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039F657-46BD-417B-21C4-6F502197AF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25F7316D-F16F-F132-CC9F-492A7CE6E9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21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6E596B09-5D0C-C38F-F7CB-5FC650CDA0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5900" y="179999"/>
            <a:ext cx="3848100" cy="396000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j-cs"/>
              </a:rPr>
              <a:t>２　家事労働について考える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j-cs"/>
              </a:rPr>
              <a:t>	</a:t>
            </a:r>
            <a:endParaRPr kumimoji="1" lang="ja-JP" altLang="en-US" dirty="0"/>
          </a:p>
        </p:txBody>
      </p:sp>
      <p:pic>
        <p:nvPicPr>
          <p:cNvPr id="4" name="図 3" descr="back.png">
            <a:hlinkClick r:id="rId2" action="ppaction://hlinksldjump"/>
            <a:extLst>
              <a:ext uri="{FF2B5EF4-FFF2-40B4-BE49-F238E27FC236}">
                <a16:creationId xmlns:a16="http://schemas.microsoft.com/office/drawing/2014/main" id="{A156CD74-8DE5-86E2-F7CA-5EA5D466C9C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45F53DCF-EDE1-0252-319A-0745923662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647919"/>
            <a:ext cx="9144000" cy="3937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5034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854AED1-9994-EEEF-FFBE-2C96A91800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793" y="365126"/>
            <a:ext cx="8394492" cy="939891"/>
          </a:xfrm>
        </p:spPr>
        <p:txBody>
          <a:bodyPr/>
          <a:lstStyle/>
          <a:p>
            <a:r>
              <a:rPr kumimoji="1" lang="ja-JP" altLang="en-US" dirty="0"/>
              <a:t>将来の職業について考えよう。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183ABDF-036B-FFA4-CA24-07A5FB6BF0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D955282-F95F-4A0E-88BE-6BFA361FC8C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4793" y="1305017"/>
            <a:ext cx="8529404" cy="5045699"/>
          </a:xfrm>
        </p:spPr>
        <p:txBody>
          <a:bodyPr anchor="ctr">
            <a:noAutofit/>
          </a:bodyPr>
          <a:lstStyle/>
          <a:p>
            <a:pPr marL="444500" indent="-444500">
              <a:lnSpc>
                <a:spcPct val="100000"/>
              </a:lnSpc>
              <a:buNone/>
            </a:pPr>
            <a:r>
              <a:rPr lang="ja-JP" altLang="en-US" sz="3200" dirty="0"/>
              <a:t>➊教科書</a:t>
            </a:r>
            <a:r>
              <a:rPr lang="en-US" altLang="ja-JP" sz="3200" dirty="0"/>
              <a:t>p.18</a:t>
            </a:r>
            <a:r>
              <a:rPr kumimoji="1" lang="en-US" altLang="ja-JP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277BE8"/>
                </a:highlight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lang="en-US" altLang="ja-JP" sz="3200" b="1" dirty="0">
                <a:solidFill>
                  <a:prstClr val="white"/>
                </a:solidFill>
                <a:highlight>
                  <a:srgbClr val="277BE8"/>
                </a:highlight>
              </a:rPr>
              <a:t>1</a:t>
            </a:r>
            <a:r>
              <a:rPr kumimoji="1" lang="en-US" altLang="ja-JP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277BE8"/>
                </a:highlight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lang="ja-JP" altLang="en-US" sz="3200" dirty="0"/>
              <a:t>～</a:t>
            </a:r>
            <a:r>
              <a:rPr kumimoji="1" lang="en-US" altLang="ja-JP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277BE8"/>
                </a:highlight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highlight>
                  <a:srgbClr val="277BE8"/>
                </a:highlight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5 </a:t>
            </a:r>
            <a:r>
              <a:rPr kumimoji="1" lang="en-US" altLang="ja-JP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lang="ja-JP" altLang="en-US" sz="3200" dirty="0"/>
              <a:t>を見て，印象に残ったのは何？</a:t>
            </a:r>
            <a:endParaRPr lang="en-US" altLang="ja-JP" sz="3200" dirty="0"/>
          </a:p>
          <a:p>
            <a:pPr marL="444500" indent="-444500">
              <a:lnSpc>
                <a:spcPct val="100000"/>
              </a:lnSpc>
              <a:buNone/>
            </a:pPr>
            <a:r>
              <a:rPr lang="ja-JP" altLang="en-US" sz="3200" dirty="0"/>
              <a:t>➋あなたが将来就きたい職業を１つ記入しよう。　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ja-JP" altLang="en-US" sz="3200" dirty="0"/>
              <a:t>➌その職業を選んだ理由は？</a:t>
            </a:r>
            <a:endParaRPr lang="en-US" altLang="ja-JP" sz="3200" dirty="0"/>
          </a:p>
          <a:p>
            <a:pPr marL="0" indent="0">
              <a:lnSpc>
                <a:spcPct val="100000"/>
              </a:lnSpc>
              <a:buNone/>
            </a:pPr>
            <a:r>
              <a:rPr lang="ja-JP" altLang="en-US" sz="3200" dirty="0"/>
              <a:t>➍いつから就きたいと考えているのだろうか？　</a:t>
            </a:r>
          </a:p>
          <a:p>
            <a:pPr marL="444500" indent="-444500">
              <a:lnSpc>
                <a:spcPct val="100000"/>
              </a:lnSpc>
              <a:buNone/>
            </a:pPr>
            <a:r>
              <a:rPr lang="ja-JP" altLang="en-US" sz="3200" dirty="0"/>
              <a:t>➎その職業に就くために必要だと思うことを記入しよう。</a:t>
            </a:r>
          </a:p>
          <a:p>
            <a:pPr marL="444500" indent="-444500">
              <a:lnSpc>
                <a:spcPct val="100000"/>
              </a:lnSpc>
              <a:buNone/>
            </a:pPr>
            <a:r>
              <a:rPr lang="ja-JP" altLang="en-US" sz="3200" dirty="0"/>
              <a:t>➏現在その職業に就くために努力していることがあれば記入しよう。</a:t>
            </a:r>
          </a:p>
        </p:txBody>
      </p:sp>
      <p:pic>
        <p:nvPicPr>
          <p:cNvPr id="5" name="図 4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92167C6B-9D0F-49CC-C381-D1F32DEC85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4729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EA410B0F-615A-0EE0-F717-E86415D05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4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DEF8F443-594E-B30E-CBE1-EA772A836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１　職業労働について考える	</a:t>
            </a:r>
            <a:endParaRPr kumimoji="1" lang="ja-JP" altLang="en-US" dirty="0"/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4B7D69F-D0F1-842C-CA69-D937B60BFCA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72799" y="2133600"/>
            <a:ext cx="8386585" cy="4221162"/>
          </a:xfrm>
        </p:spPr>
        <p:txBody>
          <a:bodyPr>
            <a:noAutofit/>
          </a:bodyPr>
          <a:lstStyle/>
          <a:p>
            <a:pPr marL="355600" indent="-355600">
              <a:buClr>
                <a:srgbClr val="277BE8"/>
              </a:buClr>
              <a:buFont typeface="Arial" panose="020B0604020202020204" pitchFamily="34" charset="0"/>
              <a:buChar char="•"/>
            </a:pPr>
            <a:r>
              <a:rPr kumimoji="1" lang="ja-JP" altLang="en-US" dirty="0"/>
              <a:t>職業労働は</a:t>
            </a:r>
            <a:r>
              <a:rPr kumimoji="1" lang="en-US" altLang="ja-JP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(1) </a:t>
            </a:r>
            <a:r>
              <a:rPr lang="ja-JP" altLang="en-US" sz="4400" b="1" dirty="0">
                <a:solidFill>
                  <a:srgbClr val="005AFF"/>
                </a:solidFill>
              </a:rPr>
              <a:t>有償労働 </a:t>
            </a:r>
            <a:r>
              <a:rPr kumimoji="1" lang="ja-JP" altLang="en-US" dirty="0"/>
              <a:t>（ペイドワーク）ともいわれる報酬を伴う仕事である。</a:t>
            </a:r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CED6D357-30E0-785D-331E-96D159D1EDC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5699" y="973871"/>
            <a:ext cx="8268301" cy="921138"/>
          </a:xfrm>
        </p:spPr>
        <p:txBody>
          <a:bodyPr vert="horz" lIns="91440" tIns="45720" rIns="91440" bIns="45720" rtlCol="0">
            <a:noAutofit/>
          </a:bodyPr>
          <a:lstStyle/>
          <a:p>
            <a:pPr marL="541338" indent="-541338"/>
            <a:r>
              <a:rPr lang="ja-JP" altLang="en-US" dirty="0"/>
              <a:t>１　職業労働について，（　　）にあてはまる言葉を答えよう。</a:t>
            </a:r>
            <a:r>
              <a:rPr lang="ja-JP" altLang="en-US" b="0" dirty="0"/>
              <a:t>（</a:t>
            </a:r>
            <a:r>
              <a:rPr lang="en-US" altLang="ja-JP" b="0" dirty="0"/>
              <a:t>1/3</a:t>
            </a:r>
            <a:r>
              <a:rPr lang="ja-JP" altLang="en-US" b="0" dirty="0"/>
              <a:t>）</a:t>
            </a:r>
            <a:endParaRPr lang="en-US" altLang="ja-JP" b="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FA0088E-AE13-8CF2-34EA-2FE5D76B8F73}"/>
              </a:ext>
            </a:extLst>
          </p:cNvPr>
          <p:cNvSpPr txBox="1"/>
          <p:nvPr/>
        </p:nvSpPr>
        <p:spPr>
          <a:xfrm>
            <a:off x="172799" y="1026880"/>
            <a:ext cx="522900" cy="420956"/>
          </a:xfrm>
          <a:prstGeom prst="roundRect">
            <a:avLst/>
          </a:prstGeom>
          <a:solidFill>
            <a:srgbClr val="0475D1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sp>
        <p:nvSpPr>
          <p:cNvPr id="5" name="大かっこ 4">
            <a:extLst>
              <a:ext uri="{FF2B5EF4-FFF2-40B4-BE49-F238E27FC236}">
                <a16:creationId xmlns:a16="http://schemas.microsoft.com/office/drawing/2014/main" id="{5673B752-99CA-B15D-D636-3545DEE6D6D9}"/>
              </a:ext>
            </a:extLst>
          </p:cNvPr>
          <p:cNvSpPr/>
          <p:nvPr/>
        </p:nvSpPr>
        <p:spPr>
          <a:xfrm>
            <a:off x="3249246" y="2136853"/>
            <a:ext cx="2954216" cy="684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ja-JP" altLang="en-US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１</a:t>
            </a:r>
          </a:p>
        </p:txBody>
      </p:sp>
    </p:spTree>
    <p:extLst>
      <p:ext uri="{BB962C8B-B14F-4D97-AF65-F5344CB8AC3E}">
        <p14:creationId xmlns:p14="http://schemas.microsoft.com/office/powerpoint/2010/main" val="1754318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67CC93-06F0-83A9-B113-4D6A20B315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9031453-6542-997C-575B-B270915D98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5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7A3148AA-4078-3096-A7DD-4AD0FCDD99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9700" y="179999"/>
            <a:ext cx="3924300" cy="396000"/>
          </a:xfrm>
        </p:spPr>
        <p:txBody>
          <a:bodyPr/>
          <a:lstStyle/>
          <a:p>
            <a:r>
              <a:rPr lang="ja-JP" altLang="en-US" dirty="0"/>
              <a:t>１　職業労働について考える	</a:t>
            </a:r>
            <a:endParaRPr kumimoji="1" lang="ja-JP" altLang="en-US" dirty="0"/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6A270A9-B540-E88D-B246-9C3947C67E3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72799" y="642288"/>
            <a:ext cx="8798402" cy="6030644"/>
          </a:xfrm>
        </p:spPr>
        <p:txBody>
          <a:bodyPr>
            <a:noAutofit/>
          </a:bodyPr>
          <a:lstStyle/>
          <a:p>
            <a:pPr marL="452438" indent="-452438">
              <a:lnSpc>
                <a:spcPct val="100000"/>
              </a:lnSpc>
              <a:buClr>
                <a:srgbClr val="277BE8"/>
              </a:buClr>
              <a:buFont typeface="Arial" panose="020B0604020202020204" pitchFamily="34" charset="0"/>
              <a:buChar char="•"/>
            </a:pPr>
            <a:r>
              <a:rPr kumimoji="1" lang="ja-JP" altLang="en-US" dirty="0"/>
              <a:t>就業形態 </a:t>
            </a:r>
            <a:endParaRPr kumimoji="1" lang="en-US" altLang="ja-JP" dirty="0"/>
          </a:p>
          <a:p>
            <a:pPr marL="723900" indent="-2794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ja-JP" altLang="en-US" dirty="0"/>
              <a:t> 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(2)</a:t>
            </a:r>
            <a:r>
              <a:rPr lang="ja-JP" altLang="en-US" sz="4400" b="1" dirty="0">
                <a:solidFill>
                  <a:srgbClr val="005AFF"/>
                </a:solidFill>
              </a:rPr>
              <a:t>雇用者 </a:t>
            </a:r>
            <a:r>
              <a:rPr kumimoji="1" lang="en-US" altLang="ja-JP" dirty="0"/>
              <a:t>…</a:t>
            </a:r>
            <a:r>
              <a:rPr kumimoji="1" lang="ja-JP" altLang="en-US" dirty="0"/>
              <a:t>会社などに雇われる</a:t>
            </a:r>
            <a:endParaRPr kumimoji="1" lang="en-US" altLang="ja-JP" dirty="0"/>
          </a:p>
          <a:p>
            <a:pPr marL="812800">
              <a:lnSpc>
                <a:spcPct val="100000"/>
              </a:lnSpc>
              <a:buClr>
                <a:srgbClr val="277BE8"/>
              </a:buClr>
            </a:pPr>
            <a:r>
              <a:rPr kumimoji="1" lang="ja-JP" altLang="en-US" dirty="0"/>
              <a:t>人と雇う人の双方をさす。</a:t>
            </a:r>
            <a:endParaRPr kumimoji="1" lang="en-US" altLang="ja-JP" dirty="0"/>
          </a:p>
          <a:p>
            <a:pPr marL="723900" indent="-2794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kumimoji="1" lang="en-US" altLang="ja-JP" b="1" i="0" u="none" strike="noStrike" kern="1200" cap="none" spc="0" normalizeH="0" baseline="30000" noProof="0" dirty="0">
                <a:ln>
                  <a:noFill/>
                </a:ln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(3)</a:t>
            </a:r>
            <a:r>
              <a:rPr lang="ja-JP" altLang="en-US" sz="4400" b="1" dirty="0">
                <a:solidFill>
                  <a:srgbClr val="005AFF"/>
                </a:solidFill>
              </a:rPr>
              <a:t>自営業者 </a:t>
            </a:r>
            <a:r>
              <a:rPr kumimoji="1" lang="en-US" altLang="ja-JP" dirty="0"/>
              <a:t>…</a:t>
            </a:r>
            <a:r>
              <a:rPr kumimoji="1" lang="ja-JP" altLang="en-US" dirty="0"/>
              <a:t>個人事業主。</a:t>
            </a:r>
            <a:endParaRPr kumimoji="1" lang="en-US" altLang="ja-JP" dirty="0"/>
          </a:p>
          <a:p>
            <a:pPr marL="723900" indent="-2794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kumimoji="1" lang="en-US" altLang="ja-JP" sz="40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(4)</a:t>
            </a:r>
            <a:r>
              <a:rPr lang="ja-JP" altLang="en-US" sz="4400" b="1" dirty="0">
                <a:solidFill>
                  <a:srgbClr val="005AFF"/>
                </a:solidFill>
              </a:rPr>
              <a:t>自由業者 </a:t>
            </a:r>
            <a:r>
              <a:rPr kumimoji="1" lang="en-US" altLang="ja-JP" dirty="0"/>
              <a:t>…</a:t>
            </a:r>
            <a:r>
              <a:rPr kumimoji="1" lang="ja-JP" altLang="en-US" dirty="0"/>
              <a:t>仕事の時間が縛られない業種（あるいは業者）のこと。仕事を個人で選んで契約を結ぶため，仕事ごとに契約する相手は異なる。別呼称 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(5) </a:t>
            </a:r>
            <a:r>
              <a:rPr lang="ja-JP" altLang="en-US" sz="4400" b="1" dirty="0">
                <a:solidFill>
                  <a:srgbClr val="005AFF"/>
                </a:solidFill>
              </a:rPr>
              <a:t>フリーランス</a:t>
            </a:r>
            <a:r>
              <a:rPr lang="ja-JP" altLang="en-US" b="1" dirty="0">
                <a:solidFill>
                  <a:srgbClr val="005AFF"/>
                </a:solidFill>
              </a:rPr>
              <a:t> </a:t>
            </a:r>
            <a:r>
              <a:rPr kumimoji="1" lang="ja-JP" altLang="en-US" dirty="0"/>
              <a:t>。</a:t>
            </a:r>
            <a:endParaRPr kumimoji="1" lang="en-US" altLang="ja-JP" dirty="0"/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21166A10-EA01-608D-2B2D-C27DF9FF03B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5699" y="0"/>
            <a:ext cx="2098301" cy="658812"/>
          </a:xfrm>
        </p:spPr>
        <p:txBody>
          <a:bodyPr vert="horz" lIns="91440" tIns="45720" rIns="91440" bIns="45720" rtlCol="0">
            <a:noAutofit/>
          </a:bodyPr>
          <a:lstStyle/>
          <a:p>
            <a:pPr marL="541338" indent="-541338"/>
            <a:r>
              <a:rPr lang="ja-JP" altLang="en-US" dirty="0"/>
              <a:t>１　</a:t>
            </a:r>
            <a:r>
              <a:rPr lang="ja-JP" altLang="en-US" b="0" dirty="0"/>
              <a:t>（</a:t>
            </a:r>
            <a:r>
              <a:rPr lang="en-US" altLang="ja-JP" b="0" dirty="0"/>
              <a:t>2/3</a:t>
            </a:r>
            <a:r>
              <a:rPr lang="ja-JP" altLang="en-US" b="0" dirty="0"/>
              <a:t>）</a:t>
            </a:r>
            <a:endParaRPr lang="en-US" altLang="ja-JP" b="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CD46BA5-BE85-22BF-FE26-5DCAE7F8B20A}"/>
              </a:ext>
            </a:extLst>
          </p:cNvPr>
          <p:cNvSpPr txBox="1"/>
          <p:nvPr/>
        </p:nvSpPr>
        <p:spPr>
          <a:xfrm>
            <a:off x="172799" y="124290"/>
            <a:ext cx="522900" cy="420956"/>
          </a:xfrm>
          <a:prstGeom prst="roundRect">
            <a:avLst/>
          </a:prstGeom>
          <a:solidFill>
            <a:srgbClr val="0475D1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sp>
        <p:nvSpPr>
          <p:cNvPr id="5" name="左大かっこ 4">
            <a:extLst>
              <a:ext uri="{FF2B5EF4-FFF2-40B4-BE49-F238E27FC236}">
                <a16:creationId xmlns:a16="http://schemas.microsoft.com/office/drawing/2014/main" id="{A1BBE713-4535-7C5D-46D5-E75697203DB5}"/>
              </a:ext>
            </a:extLst>
          </p:cNvPr>
          <p:cNvSpPr/>
          <p:nvPr/>
        </p:nvSpPr>
        <p:spPr>
          <a:xfrm>
            <a:off x="523783" y="1483805"/>
            <a:ext cx="242706" cy="4897306"/>
          </a:xfrm>
          <a:prstGeom prst="leftBracket">
            <a:avLst>
              <a:gd name="adj" fmla="val 70052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大かっこ 5">
            <a:extLst>
              <a:ext uri="{FF2B5EF4-FFF2-40B4-BE49-F238E27FC236}">
                <a16:creationId xmlns:a16="http://schemas.microsoft.com/office/drawing/2014/main" id="{D5E99C48-2E04-9AFF-AE45-5F2819C121AA}"/>
              </a:ext>
            </a:extLst>
          </p:cNvPr>
          <p:cNvSpPr/>
          <p:nvPr/>
        </p:nvSpPr>
        <p:spPr>
          <a:xfrm>
            <a:off x="1085235" y="1301100"/>
            <a:ext cx="2232396" cy="648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7" name="大かっこ 6">
            <a:extLst>
              <a:ext uri="{FF2B5EF4-FFF2-40B4-BE49-F238E27FC236}">
                <a16:creationId xmlns:a16="http://schemas.microsoft.com/office/drawing/2014/main" id="{2757D581-BB72-4714-802B-434D6A3199D9}"/>
              </a:ext>
            </a:extLst>
          </p:cNvPr>
          <p:cNvSpPr/>
          <p:nvPr/>
        </p:nvSpPr>
        <p:spPr>
          <a:xfrm>
            <a:off x="1080220" y="2596189"/>
            <a:ext cx="2713041" cy="648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3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8" name="大かっこ 7">
            <a:extLst>
              <a:ext uri="{FF2B5EF4-FFF2-40B4-BE49-F238E27FC236}">
                <a16:creationId xmlns:a16="http://schemas.microsoft.com/office/drawing/2014/main" id="{9D16F56F-CF72-B83A-30BA-9869A7E933EF}"/>
              </a:ext>
            </a:extLst>
          </p:cNvPr>
          <p:cNvSpPr/>
          <p:nvPr/>
        </p:nvSpPr>
        <p:spPr>
          <a:xfrm>
            <a:off x="1085235" y="3303039"/>
            <a:ext cx="2713042" cy="648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4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9" name="大かっこ 8">
            <a:extLst>
              <a:ext uri="{FF2B5EF4-FFF2-40B4-BE49-F238E27FC236}">
                <a16:creationId xmlns:a16="http://schemas.microsoft.com/office/drawing/2014/main" id="{045A35C7-CDC8-BF86-56D5-C3891A901036}"/>
              </a:ext>
            </a:extLst>
          </p:cNvPr>
          <p:cNvSpPr/>
          <p:nvPr/>
        </p:nvSpPr>
        <p:spPr>
          <a:xfrm>
            <a:off x="2636449" y="5777132"/>
            <a:ext cx="3553336" cy="648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5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50671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734898-F6CC-E3FF-50A8-F9761666EF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46E916A9-96F7-A52A-BC12-0FE80E85CE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6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83E485B0-CB4D-5C65-7BF1-333D517C90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9700" y="179999"/>
            <a:ext cx="3924300" cy="396000"/>
          </a:xfrm>
        </p:spPr>
        <p:txBody>
          <a:bodyPr/>
          <a:lstStyle/>
          <a:p>
            <a:r>
              <a:rPr lang="ja-JP" altLang="en-US" dirty="0"/>
              <a:t>１　職業労働について考える	</a:t>
            </a:r>
            <a:endParaRPr kumimoji="1" lang="ja-JP" altLang="en-US" dirty="0"/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519251CB-EF87-F8DE-618E-B9A8E913D6E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6399" y="407565"/>
            <a:ext cx="8971201" cy="5824801"/>
          </a:xfrm>
        </p:spPr>
        <p:txBody>
          <a:bodyPr>
            <a:noAutofit/>
          </a:bodyPr>
          <a:lstStyle/>
          <a:p>
            <a:pPr marL="452438" indent="-452438">
              <a:lnSpc>
                <a:spcPct val="100000"/>
              </a:lnSpc>
              <a:buClr>
                <a:srgbClr val="277BE8"/>
              </a:buClr>
              <a:buFont typeface="Arial" panose="020B0604020202020204" pitchFamily="34" charset="0"/>
              <a:buChar char="•"/>
            </a:pPr>
            <a:r>
              <a:rPr lang="ja-JP" altLang="en-US" dirty="0"/>
              <a:t>雇用</a:t>
            </a:r>
            <a:r>
              <a:rPr kumimoji="1" lang="ja-JP" altLang="en-US" dirty="0"/>
              <a:t> </a:t>
            </a:r>
            <a:endParaRPr kumimoji="1" lang="en-US" altLang="ja-JP" dirty="0"/>
          </a:p>
          <a:p>
            <a:pPr marL="444500" indent="2794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ja-JP" altLang="en-US" dirty="0"/>
              <a:t> 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</a:t>
            </a:r>
            <a:r>
              <a:rPr lang="en-US" altLang="ja-JP" sz="4400" b="1" baseline="30000" dirty="0">
                <a:solidFill>
                  <a:srgbClr val="005AFF"/>
                </a:solidFill>
              </a:rPr>
              <a:t>6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)</a:t>
            </a:r>
            <a:r>
              <a:rPr lang="ja-JP" altLang="en-US" sz="4400" b="1" dirty="0">
                <a:solidFill>
                  <a:srgbClr val="005AFF"/>
                </a:solidFill>
              </a:rPr>
              <a:t>正規雇用 </a:t>
            </a:r>
            <a:r>
              <a:rPr kumimoji="1" lang="en-US" altLang="ja-JP" dirty="0"/>
              <a:t>…</a:t>
            </a:r>
            <a:r>
              <a:rPr kumimoji="1" lang="ja-JP" altLang="en-US" dirty="0"/>
              <a:t>原則無期雇用，</a:t>
            </a:r>
            <a:r>
              <a:rPr lang="ja-JP" altLang="en-US" dirty="0"/>
              <a:t>フル</a:t>
            </a:r>
            <a:endParaRPr kumimoji="1" lang="en-US" altLang="ja-JP" dirty="0"/>
          </a:p>
          <a:p>
            <a:pPr marL="1257300">
              <a:lnSpc>
                <a:spcPct val="100000"/>
              </a:lnSpc>
            </a:pPr>
            <a:r>
              <a:rPr kumimoji="1" lang="ja-JP" altLang="en-US" dirty="0"/>
              <a:t>タイム勤務。勤務地の移動・残業がある。</a:t>
            </a:r>
            <a:endParaRPr kumimoji="1" lang="en-US" altLang="ja-JP" dirty="0"/>
          </a:p>
          <a:p>
            <a:pPr marL="622300" indent="-1778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ja-JP" altLang="en-US" dirty="0"/>
              <a:t> </a:t>
            </a:r>
            <a:r>
              <a:rPr kumimoji="1" lang="en-US" altLang="ja-JP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(7)</a:t>
            </a:r>
            <a:r>
              <a:rPr lang="ja-JP" altLang="en-US" sz="4400" b="1" dirty="0">
                <a:solidFill>
                  <a:srgbClr val="005AFF"/>
                </a:solidFill>
              </a:rPr>
              <a:t>非正規雇用 </a:t>
            </a:r>
            <a:r>
              <a:rPr kumimoji="1" lang="en-US" altLang="ja-JP" dirty="0"/>
              <a:t>…</a:t>
            </a:r>
            <a:r>
              <a:rPr kumimoji="1" lang="ja-JP" altLang="en-US" dirty="0"/>
              <a:t>契約社員，派遣</a:t>
            </a:r>
            <a:endParaRPr kumimoji="1" lang="en-US" altLang="ja-JP" dirty="0"/>
          </a:p>
          <a:p>
            <a:pPr marL="444500" indent="812800">
              <a:lnSpc>
                <a:spcPct val="100000"/>
              </a:lnSpc>
            </a:pPr>
            <a:r>
              <a:rPr kumimoji="1" lang="ja-JP" altLang="en-US" dirty="0"/>
              <a:t>社員，パートタイマー，アルバイト，</a:t>
            </a:r>
            <a:endParaRPr kumimoji="1" lang="en-US" altLang="ja-JP" dirty="0"/>
          </a:p>
          <a:p>
            <a:pPr marL="444500" indent="812800">
              <a:lnSpc>
                <a:spcPct val="100000"/>
              </a:lnSpc>
            </a:pPr>
            <a:r>
              <a:rPr kumimoji="1" lang="ja-JP" altLang="en-US" dirty="0"/>
              <a:t>嘱託など。</a:t>
            </a:r>
            <a:endParaRPr lang="en-US" altLang="ja-JP" dirty="0"/>
          </a:p>
          <a:p>
            <a:pPr marL="452438" indent="-452438">
              <a:lnSpc>
                <a:spcPct val="100000"/>
              </a:lnSpc>
              <a:buClr>
                <a:srgbClr val="277BE8"/>
              </a:buClr>
              <a:buFont typeface="Arial" panose="020B0604020202020204" pitchFamily="34" charset="0"/>
              <a:buChar char="•"/>
            </a:pP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(8) </a:t>
            </a:r>
            <a:r>
              <a:rPr lang="ja-JP" altLang="en-US" sz="4400" b="1" dirty="0">
                <a:solidFill>
                  <a:srgbClr val="005AFF"/>
                </a:solidFill>
              </a:rPr>
              <a:t>テレワーク </a:t>
            </a:r>
            <a:r>
              <a:rPr kumimoji="1" lang="en-US" altLang="ja-JP" dirty="0"/>
              <a:t>…ICT</a:t>
            </a:r>
            <a:r>
              <a:rPr kumimoji="1" lang="ja-JP" altLang="en-US" dirty="0"/>
              <a:t>を活用した，場所や時間にとらわれない柔軟な働き方。</a:t>
            </a:r>
            <a:endParaRPr kumimoji="1" lang="en-US" altLang="ja-JP" dirty="0"/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665C8B58-93E7-2B76-AFBA-A61A54FC420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5699" y="0"/>
            <a:ext cx="2098301" cy="658812"/>
          </a:xfrm>
        </p:spPr>
        <p:txBody>
          <a:bodyPr vert="horz" lIns="91440" tIns="45720" rIns="91440" bIns="45720" rtlCol="0">
            <a:noAutofit/>
          </a:bodyPr>
          <a:lstStyle/>
          <a:p>
            <a:pPr marL="541338" indent="-541338"/>
            <a:r>
              <a:rPr lang="ja-JP" altLang="en-US" dirty="0"/>
              <a:t>１　</a:t>
            </a:r>
            <a:r>
              <a:rPr lang="ja-JP" altLang="en-US" b="0" dirty="0"/>
              <a:t>（</a:t>
            </a:r>
            <a:r>
              <a:rPr lang="en-US" altLang="ja-JP" b="0" dirty="0"/>
              <a:t>3/3</a:t>
            </a:r>
            <a:r>
              <a:rPr lang="ja-JP" altLang="en-US" b="0" dirty="0"/>
              <a:t>）</a:t>
            </a:r>
            <a:endParaRPr lang="en-US" altLang="ja-JP" b="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FFC00A6A-F075-4578-CE84-7A9F9F2BF873}"/>
              </a:ext>
            </a:extLst>
          </p:cNvPr>
          <p:cNvSpPr txBox="1"/>
          <p:nvPr/>
        </p:nvSpPr>
        <p:spPr>
          <a:xfrm>
            <a:off x="172799" y="124290"/>
            <a:ext cx="522900" cy="420956"/>
          </a:xfrm>
          <a:prstGeom prst="roundRect">
            <a:avLst/>
          </a:prstGeom>
          <a:solidFill>
            <a:srgbClr val="0475D1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sp>
        <p:nvSpPr>
          <p:cNvPr id="5" name="左大かっこ 4">
            <a:extLst>
              <a:ext uri="{FF2B5EF4-FFF2-40B4-BE49-F238E27FC236}">
                <a16:creationId xmlns:a16="http://schemas.microsoft.com/office/drawing/2014/main" id="{54813116-266D-382C-5932-5CD669AEACDA}"/>
              </a:ext>
            </a:extLst>
          </p:cNvPr>
          <p:cNvSpPr/>
          <p:nvPr/>
        </p:nvSpPr>
        <p:spPr>
          <a:xfrm>
            <a:off x="424632" y="1382205"/>
            <a:ext cx="171916" cy="3494595"/>
          </a:xfrm>
          <a:prstGeom prst="leftBracket">
            <a:avLst>
              <a:gd name="adj" fmla="val 70052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0CE3735E-7C56-DDED-3B57-B2EAE7E277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112738"/>
            <a:ext cx="829001" cy="469361"/>
          </a:xfrm>
          <a:prstGeom prst="rect">
            <a:avLst/>
          </a:prstGeom>
        </p:spPr>
      </p:pic>
      <p:sp>
        <p:nvSpPr>
          <p:cNvPr id="7" name="大かっこ 6">
            <a:extLst>
              <a:ext uri="{FF2B5EF4-FFF2-40B4-BE49-F238E27FC236}">
                <a16:creationId xmlns:a16="http://schemas.microsoft.com/office/drawing/2014/main" id="{C47113B3-423A-A735-1F3D-9C3AB0BDF074}"/>
              </a:ext>
            </a:extLst>
          </p:cNvPr>
          <p:cNvSpPr/>
          <p:nvPr/>
        </p:nvSpPr>
        <p:spPr>
          <a:xfrm>
            <a:off x="1038341" y="1066377"/>
            <a:ext cx="2830273" cy="648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6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8" name="大かっこ 7">
            <a:extLst>
              <a:ext uri="{FF2B5EF4-FFF2-40B4-BE49-F238E27FC236}">
                <a16:creationId xmlns:a16="http://schemas.microsoft.com/office/drawing/2014/main" id="{6C719107-C8D3-DD3C-289A-1CD1BE9215E7}"/>
              </a:ext>
            </a:extLst>
          </p:cNvPr>
          <p:cNvSpPr/>
          <p:nvPr/>
        </p:nvSpPr>
        <p:spPr>
          <a:xfrm>
            <a:off x="1038341" y="3001371"/>
            <a:ext cx="3357813" cy="648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7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9" name="大かっこ 8">
            <a:extLst>
              <a:ext uri="{FF2B5EF4-FFF2-40B4-BE49-F238E27FC236}">
                <a16:creationId xmlns:a16="http://schemas.microsoft.com/office/drawing/2014/main" id="{4C095073-1BED-E067-0BF3-39955323A4FA}"/>
              </a:ext>
            </a:extLst>
          </p:cNvPr>
          <p:cNvSpPr/>
          <p:nvPr/>
        </p:nvSpPr>
        <p:spPr>
          <a:xfrm>
            <a:off x="596548" y="4906583"/>
            <a:ext cx="3119667" cy="648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8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73437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C3CBA2-FFAA-F68A-35A4-741DADA2A9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0C31E81C-769A-2783-5B6F-E242D5D4AF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7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E7D1340C-ECF4-AD82-37E1-6C9427EE7D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２　家事労働について考える	</a:t>
            </a:r>
            <a:endParaRPr kumimoji="1" lang="ja-JP" altLang="en-US" dirty="0"/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C8A91BC7-EAD6-8132-E42C-00572F19513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72799" y="1573540"/>
            <a:ext cx="8791200" cy="4903460"/>
          </a:xfrm>
        </p:spPr>
        <p:txBody>
          <a:bodyPr>
            <a:noAutofit/>
          </a:bodyPr>
          <a:lstStyle/>
          <a:p>
            <a:pPr marL="355600" indent="-355600">
              <a:buClr>
                <a:srgbClr val="277BE8"/>
              </a:buClr>
              <a:buFont typeface="Arial" panose="020B0604020202020204" pitchFamily="34" charset="0"/>
              <a:buChar char="•"/>
            </a:pPr>
            <a:r>
              <a:rPr kumimoji="1" lang="ja-JP" altLang="en-US" dirty="0"/>
              <a:t>家事労働 </a:t>
            </a:r>
            <a:r>
              <a:rPr kumimoji="1" lang="en-US" altLang="ja-JP" dirty="0"/>
              <a:t>… 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(9)</a:t>
            </a:r>
            <a:r>
              <a:rPr lang="ja-JP" altLang="en-US" sz="4400" b="1" baseline="30000" dirty="0">
                <a:solidFill>
                  <a:srgbClr val="005AFF"/>
                </a:solidFill>
              </a:rPr>
              <a:t> </a:t>
            </a:r>
            <a:r>
              <a:rPr lang="ja-JP" altLang="en-US" sz="4400" b="1" dirty="0">
                <a:solidFill>
                  <a:srgbClr val="005AFF"/>
                </a:solidFill>
              </a:rPr>
              <a:t>無償労働 </a:t>
            </a:r>
            <a:r>
              <a:rPr kumimoji="1" lang="ja-JP" altLang="en-US" dirty="0"/>
              <a:t>（アンペイドワーク）ともいわれる報酬を伴わない仕事である。生活を営むうえでは欠かせない重要な仕事であり，共に暮らす人たちみなが「自分がすべきこと」という自覚を持ちながら 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(10) </a:t>
            </a:r>
            <a:r>
              <a:rPr lang="ja-JP" altLang="en-US" sz="4400" b="1" dirty="0">
                <a:solidFill>
                  <a:srgbClr val="005AFF"/>
                </a:solidFill>
              </a:rPr>
              <a:t>協力 </a:t>
            </a:r>
            <a:r>
              <a:rPr kumimoji="1" lang="ja-JP" altLang="en-US" dirty="0"/>
              <a:t>して行う必要がある。</a:t>
            </a:r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9DFB38CC-0267-205E-A3BF-B8A91E4F548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5699" y="925840"/>
            <a:ext cx="8275502" cy="783284"/>
          </a:xfrm>
        </p:spPr>
        <p:txBody>
          <a:bodyPr vert="horz" lIns="91440" tIns="45720" rIns="91440" bIns="45720" rtlCol="0">
            <a:noAutofit/>
          </a:bodyPr>
          <a:lstStyle/>
          <a:p>
            <a:pPr marL="541338" indent="-541338"/>
            <a:r>
              <a:rPr lang="ja-JP" altLang="en-US" sz="3000" dirty="0"/>
              <a:t>１　家事労働について，（　　）にあてはまる言葉を答えよう。</a:t>
            </a:r>
            <a:r>
              <a:rPr lang="ja-JP" altLang="en-US" sz="3000" b="0" dirty="0"/>
              <a:t>（</a:t>
            </a:r>
            <a:r>
              <a:rPr lang="en-US" altLang="ja-JP" sz="3000" b="0" dirty="0"/>
              <a:t>1/2</a:t>
            </a:r>
            <a:r>
              <a:rPr lang="ja-JP" altLang="en-US" sz="3000" b="0" dirty="0"/>
              <a:t>）</a:t>
            </a:r>
            <a:endParaRPr lang="en-US" altLang="ja-JP" sz="3000" b="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7BC20B35-B94D-62BE-E619-24A99AED1C0C}"/>
              </a:ext>
            </a:extLst>
          </p:cNvPr>
          <p:cNvSpPr txBox="1"/>
          <p:nvPr/>
        </p:nvSpPr>
        <p:spPr>
          <a:xfrm>
            <a:off x="201524" y="934444"/>
            <a:ext cx="522900" cy="420956"/>
          </a:xfrm>
          <a:prstGeom prst="roundRect">
            <a:avLst/>
          </a:prstGeom>
          <a:solidFill>
            <a:srgbClr val="0475D1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sp>
        <p:nvSpPr>
          <p:cNvPr id="5" name="大かっこ 4">
            <a:extLst>
              <a:ext uri="{FF2B5EF4-FFF2-40B4-BE49-F238E27FC236}">
                <a16:creationId xmlns:a16="http://schemas.microsoft.com/office/drawing/2014/main" id="{C6561CC2-29BF-9686-165F-D0CB15B13012}"/>
              </a:ext>
            </a:extLst>
          </p:cNvPr>
          <p:cNvSpPr/>
          <p:nvPr/>
        </p:nvSpPr>
        <p:spPr>
          <a:xfrm>
            <a:off x="3452201" y="1688026"/>
            <a:ext cx="2913430" cy="648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9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6" name="大かっこ 5">
            <a:extLst>
              <a:ext uri="{FF2B5EF4-FFF2-40B4-BE49-F238E27FC236}">
                <a16:creationId xmlns:a16="http://schemas.microsoft.com/office/drawing/2014/main" id="{0FA7C030-2B27-F1FC-3D1A-FBA21AC7328B}"/>
              </a:ext>
            </a:extLst>
          </p:cNvPr>
          <p:cNvSpPr/>
          <p:nvPr/>
        </p:nvSpPr>
        <p:spPr>
          <a:xfrm>
            <a:off x="4833450" y="5099377"/>
            <a:ext cx="2012827" cy="648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10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29906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73F892-64B6-3309-5C7D-C10F180C2E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795DC3F3-4755-5E96-6AE9-2D599E2F8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8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CA5BD8E0-9C2E-738D-84A8-4D85BD4F6B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8600" y="179999"/>
            <a:ext cx="3835400" cy="396000"/>
          </a:xfrm>
        </p:spPr>
        <p:txBody>
          <a:bodyPr/>
          <a:lstStyle/>
          <a:p>
            <a:r>
              <a:rPr lang="ja-JP" altLang="en-US" dirty="0"/>
              <a:t>２　家事労働について考える</a:t>
            </a:r>
            <a:endParaRPr kumimoji="1" lang="ja-JP" altLang="en-US" dirty="0"/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ADFA4184-4156-4C81-C925-345DF588F05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9699" y="660429"/>
            <a:ext cx="8899369" cy="5797981"/>
          </a:xfrm>
        </p:spPr>
        <p:txBody>
          <a:bodyPr>
            <a:noAutofit/>
          </a:bodyPr>
          <a:lstStyle/>
          <a:p>
            <a:pPr marL="571500" indent="-571500">
              <a:lnSpc>
                <a:spcPct val="100000"/>
              </a:lnSpc>
              <a:buClr>
                <a:srgbClr val="277BE8"/>
              </a:buClr>
              <a:buFont typeface="Arial" panose="020B0604020202020204" pitchFamily="34" charset="0"/>
              <a:buChar char="•"/>
            </a:pPr>
            <a:r>
              <a:rPr kumimoji="1" lang="ja-JP" altLang="en-US" dirty="0"/>
              <a:t>家族の 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(11) </a:t>
            </a:r>
            <a:r>
              <a:rPr lang="ja-JP" altLang="en-US" sz="4400" b="1" dirty="0">
                <a:solidFill>
                  <a:srgbClr val="005AFF"/>
                </a:solidFill>
              </a:rPr>
              <a:t>小規模化 </a:t>
            </a:r>
            <a:r>
              <a:rPr kumimoji="1" lang="ja-JP" altLang="en-US" dirty="0"/>
              <a:t>・ 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(12) </a:t>
            </a:r>
            <a:r>
              <a:rPr lang="ja-JP" altLang="en-US" sz="4400" b="1" dirty="0">
                <a:solidFill>
                  <a:srgbClr val="005AFF"/>
                </a:solidFill>
              </a:rPr>
              <a:t>多様化 </a:t>
            </a:r>
            <a:r>
              <a:rPr kumimoji="1" lang="ja-JP" altLang="en-US" dirty="0"/>
              <a:t>，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(13) </a:t>
            </a:r>
            <a:r>
              <a:rPr lang="ja-JP" altLang="en-US" sz="4400" b="1" dirty="0">
                <a:solidFill>
                  <a:srgbClr val="005AFF"/>
                </a:solidFill>
              </a:rPr>
              <a:t>共働き世帯 </a:t>
            </a:r>
            <a:r>
              <a:rPr kumimoji="1" lang="ja-JP" altLang="en-US" dirty="0"/>
              <a:t>の増加により，家事労働を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(14) </a:t>
            </a:r>
            <a:r>
              <a:rPr lang="ja-JP" altLang="en-US" sz="4400" b="1" dirty="0">
                <a:solidFill>
                  <a:srgbClr val="005AFF"/>
                </a:solidFill>
              </a:rPr>
              <a:t>企業 </a:t>
            </a:r>
            <a:r>
              <a:rPr kumimoji="1" lang="ja-JP" altLang="en-US" dirty="0"/>
              <a:t>のサービスなどを利用してまかなうことを</a:t>
            </a:r>
            <a:endParaRPr kumimoji="1" lang="en-US" altLang="ja-JP" dirty="0"/>
          </a:p>
          <a:p>
            <a:pPr marL="533400">
              <a:lnSpc>
                <a:spcPct val="100000"/>
              </a:lnSpc>
              <a:buClr>
                <a:srgbClr val="277BE8"/>
              </a:buClr>
            </a:pP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(15) </a:t>
            </a:r>
            <a:r>
              <a:rPr lang="ja-JP" altLang="en-US" sz="4400" b="1" dirty="0">
                <a:solidFill>
                  <a:srgbClr val="005AFF"/>
                </a:solidFill>
              </a:rPr>
              <a:t>家庭機能の外部化 </a:t>
            </a:r>
            <a:r>
              <a:rPr kumimoji="1" lang="ja-JP" altLang="en-US" dirty="0"/>
              <a:t>（社会化）という。</a:t>
            </a:r>
          </a:p>
          <a:p>
            <a:pPr marL="571500" indent="-571500">
              <a:lnSpc>
                <a:spcPct val="100000"/>
              </a:lnSpc>
              <a:buClr>
                <a:srgbClr val="277BE8"/>
              </a:buClr>
              <a:buFont typeface="Arial" panose="020B0604020202020204" pitchFamily="34" charset="0"/>
              <a:buChar char="•"/>
            </a:pPr>
            <a:r>
              <a:rPr kumimoji="1" lang="ja-JP" altLang="en-US" dirty="0"/>
              <a:t>家庭生活を円滑に進めていくためには，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(16) </a:t>
            </a:r>
            <a:r>
              <a:rPr lang="ja-JP" altLang="en-US" sz="4400" b="1" dirty="0">
                <a:solidFill>
                  <a:srgbClr val="005AFF"/>
                </a:solidFill>
              </a:rPr>
              <a:t>社会福祉 </a:t>
            </a:r>
            <a:r>
              <a:rPr kumimoji="1" lang="ja-JP" altLang="en-US" dirty="0"/>
              <a:t>や 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(17) </a:t>
            </a:r>
            <a:r>
              <a:rPr lang="ja-JP" altLang="en-US" sz="4400" b="1" dirty="0">
                <a:solidFill>
                  <a:srgbClr val="005AFF"/>
                </a:solidFill>
              </a:rPr>
              <a:t>地域福祉 </a:t>
            </a:r>
            <a:r>
              <a:rPr kumimoji="1" lang="ja-JP" altLang="en-US" dirty="0"/>
              <a:t>のしくみを活用することも大切。</a:t>
            </a:r>
          </a:p>
          <a:p>
            <a:pPr marL="571500" indent="-571500">
              <a:lnSpc>
                <a:spcPct val="100000"/>
              </a:lnSpc>
              <a:buClr>
                <a:srgbClr val="277BE8"/>
              </a:buClr>
              <a:buFont typeface="Wingdings" panose="05000000000000000000" pitchFamily="2" charset="2"/>
              <a:buChar char="l"/>
            </a:pPr>
            <a:endParaRPr kumimoji="1" lang="ja-JP" altLang="en-US" dirty="0"/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CA7FE6EB-F268-8678-4CEC-ED9F1C10988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20518" y="179999"/>
            <a:ext cx="2190981" cy="658812"/>
          </a:xfrm>
        </p:spPr>
        <p:txBody>
          <a:bodyPr vert="horz" lIns="91440" tIns="45720" rIns="91440" bIns="45720" rtlCol="0">
            <a:noAutofit/>
          </a:bodyPr>
          <a:lstStyle/>
          <a:p>
            <a:pPr marL="541338" indent="-541338"/>
            <a:r>
              <a:rPr lang="ja-JP" altLang="en-US" dirty="0"/>
              <a:t>１</a:t>
            </a:r>
            <a:r>
              <a:rPr lang="ja-JP" altLang="en-US" b="0" dirty="0"/>
              <a:t>（</a:t>
            </a:r>
            <a:r>
              <a:rPr lang="en-US" altLang="ja-JP" b="0" dirty="0"/>
              <a:t>2/2</a:t>
            </a:r>
            <a:r>
              <a:rPr lang="ja-JP" altLang="en-US" b="0" dirty="0"/>
              <a:t>）</a:t>
            </a:r>
            <a:endParaRPr lang="en-US" altLang="ja-JP" b="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2A8AC1F-6034-E692-E5A7-72862C5E3CA9}"/>
              </a:ext>
            </a:extLst>
          </p:cNvPr>
          <p:cNvSpPr txBox="1"/>
          <p:nvPr/>
        </p:nvSpPr>
        <p:spPr>
          <a:xfrm>
            <a:off x="268659" y="298927"/>
            <a:ext cx="522900" cy="420956"/>
          </a:xfrm>
          <a:prstGeom prst="roundRect">
            <a:avLst/>
          </a:prstGeom>
          <a:solidFill>
            <a:srgbClr val="0475D1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pic>
        <p:nvPicPr>
          <p:cNvPr id="5" name="図 4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134EB6E3-4476-74A8-3877-67FD32E4DB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112738"/>
            <a:ext cx="829001" cy="469361"/>
          </a:xfrm>
          <a:prstGeom prst="rect">
            <a:avLst/>
          </a:prstGeom>
        </p:spPr>
      </p:pic>
      <p:sp>
        <p:nvSpPr>
          <p:cNvPr id="6" name="大かっこ 5">
            <a:extLst>
              <a:ext uri="{FF2B5EF4-FFF2-40B4-BE49-F238E27FC236}">
                <a16:creationId xmlns:a16="http://schemas.microsoft.com/office/drawing/2014/main" id="{B5198F80-A6BE-F94A-127D-6AA9D4288B1F}"/>
              </a:ext>
            </a:extLst>
          </p:cNvPr>
          <p:cNvSpPr/>
          <p:nvPr/>
        </p:nvSpPr>
        <p:spPr>
          <a:xfrm>
            <a:off x="2435602" y="719883"/>
            <a:ext cx="3132860" cy="648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11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7" name="大かっこ 6">
            <a:extLst>
              <a:ext uri="{FF2B5EF4-FFF2-40B4-BE49-F238E27FC236}">
                <a16:creationId xmlns:a16="http://schemas.microsoft.com/office/drawing/2014/main" id="{41D232B8-ABB6-9CF4-B54C-3AC4FE25C232}"/>
              </a:ext>
            </a:extLst>
          </p:cNvPr>
          <p:cNvSpPr/>
          <p:nvPr/>
        </p:nvSpPr>
        <p:spPr>
          <a:xfrm>
            <a:off x="5871440" y="719883"/>
            <a:ext cx="2651237" cy="648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12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8" name="大かっこ 7">
            <a:extLst>
              <a:ext uri="{FF2B5EF4-FFF2-40B4-BE49-F238E27FC236}">
                <a16:creationId xmlns:a16="http://schemas.microsoft.com/office/drawing/2014/main" id="{23276709-26CE-CB3F-1085-9F2074997405}"/>
              </a:ext>
            </a:extLst>
          </p:cNvPr>
          <p:cNvSpPr/>
          <p:nvPr/>
        </p:nvSpPr>
        <p:spPr>
          <a:xfrm>
            <a:off x="791559" y="1425990"/>
            <a:ext cx="3475640" cy="648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13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9" name="大かっこ 8">
            <a:extLst>
              <a:ext uri="{FF2B5EF4-FFF2-40B4-BE49-F238E27FC236}">
                <a16:creationId xmlns:a16="http://schemas.microsoft.com/office/drawing/2014/main" id="{42E56C01-DABC-5F3D-414F-42BFB1A41406}"/>
              </a:ext>
            </a:extLst>
          </p:cNvPr>
          <p:cNvSpPr/>
          <p:nvPr/>
        </p:nvSpPr>
        <p:spPr>
          <a:xfrm>
            <a:off x="2272454" y="2116191"/>
            <a:ext cx="1994745" cy="648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14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2" name="大かっこ 11">
            <a:extLst>
              <a:ext uri="{FF2B5EF4-FFF2-40B4-BE49-F238E27FC236}">
                <a16:creationId xmlns:a16="http://schemas.microsoft.com/office/drawing/2014/main" id="{D6F2BE9D-AB3F-800D-244D-8C39A68BA5DF}"/>
              </a:ext>
            </a:extLst>
          </p:cNvPr>
          <p:cNvSpPr/>
          <p:nvPr/>
        </p:nvSpPr>
        <p:spPr>
          <a:xfrm>
            <a:off x="791559" y="3379508"/>
            <a:ext cx="5384681" cy="648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15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3" name="大かっこ 12">
            <a:extLst>
              <a:ext uri="{FF2B5EF4-FFF2-40B4-BE49-F238E27FC236}">
                <a16:creationId xmlns:a16="http://schemas.microsoft.com/office/drawing/2014/main" id="{CFA365CC-25A5-D137-6928-26B9DE94E60A}"/>
              </a:ext>
            </a:extLst>
          </p:cNvPr>
          <p:cNvSpPr/>
          <p:nvPr/>
        </p:nvSpPr>
        <p:spPr>
          <a:xfrm>
            <a:off x="1627686" y="5290825"/>
            <a:ext cx="3049821" cy="648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16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4" name="大かっこ 13">
            <a:extLst>
              <a:ext uri="{FF2B5EF4-FFF2-40B4-BE49-F238E27FC236}">
                <a16:creationId xmlns:a16="http://schemas.microsoft.com/office/drawing/2014/main" id="{BF41DEC3-45C6-BD6F-0A0D-FEE59D12ABF3}"/>
              </a:ext>
            </a:extLst>
          </p:cNvPr>
          <p:cNvSpPr/>
          <p:nvPr/>
        </p:nvSpPr>
        <p:spPr>
          <a:xfrm>
            <a:off x="5472856" y="5290825"/>
            <a:ext cx="3049821" cy="648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17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7006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7D93F8-5E1B-23A7-87B6-56FE2D8F43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CB070F49-8165-78CB-9079-9A7A67644E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9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5FC8A36B-FF47-7C3D-B15F-F01B0DDFE3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5900" y="179999"/>
            <a:ext cx="3848100" cy="396000"/>
          </a:xfrm>
        </p:spPr>
        <p:txBody>
          <a:bodyPr/>
          <a:lstStyle/>
          <a:p>
            <a:r>
              <a:rPr lang="ja-JP" altLang="en-US" dirty="0"/>
              <a:t>２</a:t>
            </a:r>
            <a:r>
              <a:rPr kumimoji="1" lang="ja-JP" altLang="en-US" dirty="0"/>
              <a:t>　</a:t>
            </a:r>
            <a:r>
              <a:rPr lang="ja-JP" altLang="en-US" dirty="0"/>
              <a:t>家事労働について考える</a:t>
            </a:r>
            <a:r>
              <a:rPr kumimoji="1" lang="ja-JP" altLang="en-US" dirty="0"/>
              <a:t>	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B03C2AFC-B92C-9592-F83A-DD24E7EE179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66883" y="764198"/>
            <a:ext cx="8296582" cy="846869"/>
          </a:xfrm>
        </p:spPr>
        <p:txBody>
          <a:bodyPr/>
          <a:lstStyle/>
          <a:p>
            <a:pPr marL="533400" indent="-533400"/>
            <a:r>
              <a:rPr lang="ja-JP" altLang="en-US" dirty="0"/>
              <a:t>２　教科書</a:t>
            </a:r>
            <a:r>
              <a:rPr lang="en-US" altLang="ja-JP" dirty="0"/>
              <a:t>p.19 </a:t>
            </a:r>
            <a:r>
              <a:rPr lang="en-US" altLang="ja-JP" dirty="0">
                <a:highlight>
                  <a:srgbClr val="277BE8"/>
                </a:highlight>
              </a:rPr>
              <a:t> </a:t>
            </a:r>
            <a:r>
              <a:rPr lang="en-US" altLang="ja-JP" dirty="0">
                <a:solidFill>
                  <a:schemeClr val="bg1"/>
                </a:solidFill>
                <a:highlight>
                  <a:srgbClr val="277BE8"/>
                </a:highlight>
              </a:rPr>
              <a:t>6</a:t>
            </a:r>
            <a:r>
              <a:rPr lang="en-US" altLang="ja-JP" dirty="0">
                <a:highlight>
                  <a:srgbClr val="277BE8"/>
                </a:highlight>
              </a:rPr>
              <a:t> </a:t>
            </a:r>
            <a:r>
              <a:rPr lang="en-US" altLang="ja-JP" dirty="0"/>
              <a:t> </a:t>
            </a:r>
            <a:r>
              <a:rPr lang="ja-JP" altLang="en-US" dirty="0"/>
              <a:t>の家事項目を参考に，自分の生活のなかの家事を記入しよう。</a:t>
            </a:r>
            <a:r>
              <a:rPr lang="en-US" altLang="ja-JP" b="0" dirty="0"/>
              <a:t>(1/4)</a:t>
            </a:r>
            <a:endParaRPr kumimoji="1" lang="ja-JP" altLang="en-US" b="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C7E7B52A-5FB9-0D47-0497-DE3E1A8FB06E}"/>
              </a:ext>
            </a:extLst>
          </p:cNvPr>
          <p:cNvSpPr txBox="1"/>
          <p:nvPr/>
        </p:nvSpPr>
        <p:spPr>
          <a:xfrm>
            <a:off x="143983" y="766677"/>
            <a:ext cx="522900" cy="420956"/>
          </a:xfrm>
          <a:prstGeom prst="roundRect">
            <a:avLst/>
          </a:prstGeom>
          <a:solidFill>
            <a:srgbClr val="F25170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思 </a:t>
            </a:r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B21A131F-3F22-7EC9-E874-CF8A218544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9557787"/>
              </p:ext>
            </p:extLst>
          </p:nvPr>
        </p:nvGraphicFramePr>
        <p:xfrm>
          <a:off x="139700" y="1710368"/>
          <a:ext cx="8864600" cy="4678749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466678">
                  <a:extLst>
                    <a:ext uri="{9D8B030D-6E8A-4147-A177-3AD203B41FA5}">
                      <a16:colId xmlns:a16="http://schemas.microsoft.com/office/drawing/2014/main" val="829345759"/>
                    </a:ext>
                  </a:extLst>
                </a:gridCol>
                <a:gridCol w="2150076">
                  <a:extLst>
                    <a:ext uri="{9D8B030D-6E8A-4147-A177-3AD203B41FA5}">
                      <a16:colId xmlns:a16="http://schemas.microsoft.com/office/drawing/2014/main" val="2080725343"/>
                    </a:ext>
                  </a:extLst>
                </a:gridCol>
                <a:gridCol w="2834846">
                  <a:extLst>
                    <a:ext uri="{9D8B030D-6E8A-4147-A177-3AD203B41FA5}">
                      <a16:colId xmlns:a16="http://schemas.microsoft.com/office/drawing/2014/main" val="4264204958"/>
                    </a:ext>
                  </a:extLst>
                </a:gridCol>
                <a:gridCol w="2413000">
                  <a:extLst>
                    <a:ext uri="{9D8B030D-6E8A-4147-A177-3AD203B41FA5}">
                      <a16:colId xmlns:a16="http://schemas.microsoft.com/office/drawing/2014/main" val="3161610589"/>
                    </a:ext>
                  </a:extLst>
                </a:gridCol>
              </a:tblGrid>
              <a:tr h="539113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家事</a:t>
                      </a:r>
                      <a:endParaRPr kumimoji="1" lang="en-US" altLang="ja-JP" sz="280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項目</a:t>
                      </a:r>
                      <a:endParaRPr kumimoji="1" lang="en-US" altLang="ja-JP" sz="280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F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自分がする</a:t>
                      </a:r>
                      <a:endParaRPr kumimoji="1" lang="en-US" altLang="ja-JP" sz="280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家事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F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家族がしてくれる家事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F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</a:rPr>
                        <a:t>外部化</a:t>
                      </a:r>
                      <a:endParaRPr kumimoji="1" lang="en-US" altLang="ja-JP" sz="280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</a:rPr>
                        <a:t>（社会化）の例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F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9655181"/>
                  </a:ext>
                </a:extLst>
              </a:tr>
              <a:tr h="113036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炊事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例）食器を運ぶ</a:t>
                      </a:r>
                      <a:endParaRPr kumimoji="1" lang="en-US" altLang="ja-JP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例）</a:t>
                      </a:r>
                      <a:r>
                        <a:rPr kumimoji="1" lang="zh-TW" altLang="en-US" sz="3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献立，購入，調理，片付</a:t>
                      </a:r>
                      <a:r>
                        <a:rPr kumimoji="1" lang="ja-JP" altLang="en-US" sz="3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け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8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外食，昼食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1475108"/>
                  </a:ext>
                </a:extLst>
              </a:tr>
              <a:tr h="26035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衣服の整理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洗濯物をたたむ，アイロンがけ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洗濯，干す，取り入れ，衣替え，防虫剤</a:t>
                      </a:r>
                      <a:endParaRPr kumimoji="1" lang="ja-JP" altLang="en-US" sz="3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8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クリーニング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2011841"/>
                  </a:ext>
                </a:extLst>
              </a:tr>
            </a:tbl>
          </a:graphicData>
        </a:graphic>
      </p:graphicFrame>
      <p:sp>
        <p:nvSpPr>
          <p:cNvPr id="4" name="大かっこ 3">
            <a:extLst>
              <a:ext uri="{FF2B5EF4-FFF2-40B4-BE49-F238E27FC236}">
                <a16:creationId xmlns:a16="http://schemas.microsoft.com/office/drawing/2014/main" id="{116DE6A0-BBB7-3D82-F7E7-8944731437F0}"/>
              </a:ext>
            </a:extLst>
          </p:cNvPr>
          <p:cNvSpPr/>
          <p:nvPr/>
        </p:nvSpPr>
        <p:spPr>
          <a:xfrm>
            <a:off x="1682942" y="2745436"/>
            <a:ext cx="1962936" cy="900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r>
              <a:rPr kumimoji="1" lang="ja-JP" altLang="en-US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例）</a:t>
            </a:r>
          </a:p>
        </p:txBody>
      </p:sp>
      <p:sp>
        <p:nvSpPr>
          <p:cNvPr id="7" name="大かっこ 6">
            <a:extLst>
              <a:ext uri="{FF2B5EF4-FFF2-40B4-BE49-F238E27FC236}">
                <a16:creationId xmlns:a16="http://schemas.microsoft.com/office/drawing/2014/main" id="{C4EDE56C-2CE4-5C1A-E328-6FF57929E612}"/>
              </a:ext>
            </a:extLst>
          </p:cNvPr>
          <p:cNvSpPr/>
          <p:nvPr/>
        </p:nvSpPr>
        <p:spPr>
          <a:xfrm>
            <a:off x="3833705" y="2745436"/>
            <a:ext cx="2660879" cy="900000"/>
          </a:xfrm>
          <a:prstGeom prst="bracketPair">
            <a:avLst>
              <a:gd name="adj" fmla="val 10154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r>
              <a:rPr kumimoji="1" lang="ja-JP" altLang="en-US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例）</a:t>
            </a:r>
          </a:p>
        </p:txBody>
      </p:sp>
      <p:sp>
        <p:nvSpPr>
          <p:cNvPr id="9" name="大かっこ 8">
            <a:extLst>
              <a:ext uri="{FF2B5EF4-FFF2-40B4-BE49-F238E27FC236}">
                <a16:creationId xmlns:a16="http://schemas.microsoft.com/office/drawing/2014/main" id="{807834EC-0254-6FF6-F17E-076A806DA6A0}"/>
              </a:ext>
            </a:extLst>
          </p:cNvPr>
          <p:cNvSpPr/>
          <p:nvPr/>
        </p:nvSpPr>
        <p:spPr>
          <a:xfrm>
            <a:off x="1682942" y="3879804"/>
            <a:ext cx="1962936" cy="1536257"/>
          </a:xfrm>
          <a:prstGeom prst="bracketPair">
            <a:avLst>
              <a:gd name="adj" fmla="val 9799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r>
              <a:rPr kumimoji="1" lang="ja-JP" altLang="en-US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例）</a:t>
            </a:r>
          </a:p>
        </p:txBody>
      </p:sp>
      <p:sp>
        <p:nvSpPr>
          <p:cNvPr id="10" name="大かっこ 9">
            <a:extLst>
              <a:ext uri="{FF2B5EF4-FFF2-40B4-BE49-F238E27FC236}">
                <a16:creationId xmlns:a16="http://schemas.microsoft.com/office/drawing/2014/main" id="{89AC91BF-4091-C8FD-3476-B071DF936372}"/>
              </a:ext>
            </a:extLst>
          </p:cNvPr>
          <p:cNvSpPr/>
          <p:nvPr/>
        </p:nvSpPr>
        <p:spPr>
          <a:xfrm>
            <a:off x="3833705" y="3865483"/>
            <a:ext cx="2660878" cy="1536257"/>
          </a:xfrm>
          <a:prstGeom prst="bracketPair">
            <a:avLst>
              <a:gd name="adj" fmla="val 9799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r>
              <a:rPr kumimoji="1" lang="ja-JP" altLang="en-US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例）</a:t>
            </a:r>
          </a:p>
        </p:txBody>
      </p:sp>
    </p:spTree>
    <p:extLst>
      <p:ext uri="{BB962C8B-B14F-4D97-AF65-F5344CB8AC3E}">
        <p14:creationId xmlns:p14="http://schemas.microsoft.com/office/powerpoint/2010/main" val="110630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4_スライドフォーマット.potx" id="{41537B3A-58B8-4997-A1D5-62FC56304357}" vid="{1722AE44-CF25-4206-880D-2A7465975B6F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R4_スライドフォーマット</Template>
  <TotalTime>3853</TotalTime>
  <Words>1022</Words>
  <PresentationFormat>画面に合わせる (4:3)</PresentationFormat>
  <Paragraphs>222</Paragraphs>
  <Slides>21</Slides>
  <Notes>18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21</vt:i4>
      </vt:variant>
    </vt:vector>
  </HeadingPairs>
  <TitlesOfParts>
    <vt:vector size="26" baseType="lpstr">
      <vt:lpstr>ＭＳ Ｐゴシック</vt:lpstr>
      <vt:lpstr>游ゴシック</vt:lpstr>
      <vt:lpstr>Arial</vt:lpstr>
      <vt:lpstr>Wingdings</vt:lpstr>
      <vt:lpstr>Office テーマ</vt:lpstr>
      <vt:lpstr>4. 生活を支える労働</vt:lpstr>
      <vt:lpstr>問題インデックス</vt:lpstr>
      <vt:lpstr>将来の職業について考えよう。</vt:lpstr>
      <vt:lpstr>１　職業労働について考える </vt:lpstr>
      <vt:lpstr>１　職業労働について考える </vt:lpstr>
      <vt:lpstr>１　職業労働について考える </vt:lpstr>
      <vt:lpstr>２　家事労働について考える </vt:lpstr>
      <vt:lpstr>２　家事労働について考える</vt:lpstr>
      <vt:lpstr>２　家事労働について考える </vt:lpstr>
      <vt:lpstr>２　家事労働について考える </vt:lpstr>
      <vt:lpstr>２　家事労働について考える</vt:lpstr>
      <vt:lpstr>２　家事労働について考える</vt:lpstr>
      <vt:lpstr>２　家事労働について考える </vt:lpstr>
      <vt:lpstr>２　家事労働について考える </vt:lpstr>
      <vt:lpstr>１　職業労働について考える </vt:lpstr>
      <vt:lpstr>１　職業労働について考える </vt:lpstr>
      <vt:lpstr>２　家事労働について考える </vt:lpstr>
      <vt:lpstr>２　家事労働について考える</vt:lpstr>
      <vt:lpstr>２　家事労働について考える</vt:lpstr>
      <vt:lpstr>２　家事労働について考える</vt:lpstr>
      <vt:lpstr>２　家事労働について考える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2024-10-25T01:08:47Z</cp:lastPrinted>
  <dcterms:created xsi:type="dcterms:W3CDTF">2020-05-11T04:01:04Z</dcterms:created>
  <dcterms:modified xsi:type="dcterms:W3CDTF">2025-04-03T06:51:23Z</dcterms:modified>
</cp:coreProperties>
</file>