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67" r:id="rId2"/>
    <p:sldId id="402" r:id="rId3"/>
    <p:sldId id="403" r:id="rId4"/>
    <p:sldId id="396" r:id="rId5"/>
    <p:sldId id="386" r:id="rId6"/>
    <p:sldId id="420" r:id="rId7"/>
    <p:sldId id="421" r:id="rId8"/>
    <p:sldId id="422" r:id="rId9"/>
    <p:sldId id="423" r:id="rId10"/>
    <p:sldId id="424" r:id="rId11"/>
    <p:sldId id="425" r:id="rId12"/>
    <p:sldId id="426" r:id="rId13"/>
    <p:sldId id="427" r:id="rId14"/>
    <p:sldId id="428" r:id="rId15"/>
    <p:sldId id="429" r:id="rId16"/>
    <p:sldId id="430" r:id="rId17"/>
    <p:sldId id="431" r:id="rId18"/>
  </p:sldIdLst>
  <p:sldSz cx="9144000" cy="6858000" type="screen4x3"/>
  <p:notesSz cx="6858000"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A5DB"/>
    <a:srgbClr val="CCDFF3"/>
    <a:srgbClr val="FFF900"/>
    <a:srgbClr val="FAC208"/>
    <a:srgbClr val="ED1C24"/>
    <a:srgbClr val="FFF2EB"/>
    <a:srgbClr val="F15920"/>
    <a:srgbClr val="317FE5"/>
    <a:srgbClr val="0475D1"/>
    <a:srgbClr val="D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7" autoAdjust="0"/>
    <p:restoredTop sz="96112" autoAdjust="0"/>
  </p:normalViewPr>
  <p:slideViewPr>
    <p:cSldViewPr snapToGrid="0">
      <p:cViewPr varScale="1">
        <p:scale>
          <a:sx n="82" d="100"/>
          <a:sy n="82" d="100"/>
        </p:scale>
        <p:origin x="96" y="516"/>
      </p:cViewPr>
      <p:guideLst/>
    </p:cSldViewPr>
  </p:slideViewPr>
  <p:outlineViewPr>
    <p:cViewPr>
      <p:scale>
        <a:sx n="33" d="100"/>
        <a:sy n="33" d="100"/>
      </p:scale>
      <p:origin x="0" y="-604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8" d="100"/>
          <a:sy n="58" d="100"/>
        </p:scale>
        <p:origin x="3341"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71800" cy="495427"/>
          </a:xfrm>
          <a:prstGeom prst="rect">
            <a:avLst/>
          </a:prstGeom>
        </p:spPr>
        <p:txBody>
          <a:bodyPr vert="horz" lIns="92153" tIns="46077" rIns="92153" bIns="46077"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1"/>
            <a:ext cx="2971800" cy="495427"/>
          </a:xfrm>
          <a:prstGeom prst="rect">
            <a:avLst/>
          </a:prstGeom>
        </p:spPr>
        <p:txBody>
          <a:bodyPr vert="horz" lIns="92153" tIns="46077" rIns="92153" bIns="46077" rtlCol="0"/>
          <a:lstStyle>
            <a:lvl1pPr algn="r">
              <a:defRPr sz="1200"/>
            </a:lvl1pPr>
          </a:lstStyle>
          <a:p>
            <a:fld id="{537744EE-B228-4D4B-B3C5-E24EBA43BD19}" type="datetimeFigureOut">
              <a:rPr kumimoji="1" lang="ja-JP" altLang="en-US" smtClean="0"/>
              <a:t>2025/4/3</a:t>
            </a:fld>
            <a:endParaRPr kumimoji="1" lang="ja-JP" altLang="en-US"/>
          </a:p>
        </p:txBody>
      </p:sp>
      <p:sp>
        <p:nvSpPr>
          <p:cNvPr id="4" name="スライド イメージ プレースホルダー 3"/>
          <p:cNvSpPr>
            <a:spLocks noGrp="1" noRot="1" noChangeAspect="1"/>
          </p:cNvSpPr>
          <p:nvPr>
            <p:ph type="sldImg" idx="2"/>
          </p:nvPr>
        </p:nvSpPr>
        <p:spPr>
          <a:xfrm>
            <a:off x="1208088" y="1235075"/>
            <a:ext cx="4441825" cy="3330575"/>
          </a:xfrm>
          <a:prstGeom prst="rect">
            <a:avLst/>
          </a:prstGeom>
          <a:noFill/>
          <a:ln w="12700">
            <a:solidFill>
              <a:prstClr val="black"/>
            </a:solidFill>
          </a:ln>
        </p:spPr>
        <p:txBody>
          <a:bodyPr vert="horz" lIns="92153" tIns="46077" rIns="92153" bIns="46077" rtlCol="0" anchor="ctr"/>
          <a:lstStyle/>
          <a:p>
            <a:endParaRPr lang="ja-JP" altLang="en-US"/>
          </a:p>
        </p:txBody>
      </p:sp>
      <p:sp>
        <p:nvSpPr>
          <p:cNvPr id="5" name="ノート プレースホルダー 4"/>
          <p:cNvSpPr>
            <a:spLocks noGrp="1"/>
          </p:cNvSpPr>
          <p:nvPr>
            <p:ph type="body" sz="quarter" idx="3"/>
          </p:nvPr>
        </p:nvSpPr>
        <p:spPr>
          <a:xfrm>
            <a:off x="685801" y="4751983"/>
            <a:ext cx="5486400" cy="3887986"/>
          </a:xfrm>
          <a:prstGeom prst="rect">
            <a:avLst/>
          </a:prstGeom>
        </p:spPr>
        <p:txBody>
          <a:bodyPr vert="horz" lIns="92153" tIns="46077" rIns="92153" bIns="4607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8825"/>
            <a:ext cx="2971800" cy="495426"/>
          </a:xfrm>
          <a:prstGeom prst="rect">
            <a:avLst/>
          </a:prstGeom>
        </p:spPr>
        <p:txBody>
          <a:bodyPr vert="horz" lIns="92153" tIns="46077" rIns="92153" bIns="4607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378825"/>
            <a:ext cx="2971800" cy="495426"/>
          </a:xfrm>
          <a:prstGeom prst="rect">
            <a:avLst/>
          </a:prstGeom>
        </p:spPr>
        <p:txBody>
          <a:bodyPr vert="horz" lIns="92153" tIns="46077" rIns="92153" bIns="46077"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B41B6-905B-822B-057C-108E4AD1112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6AB7C8-A2DC-7930-D2F8-A748141A95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9D2ADA3-C58C-2E12-9E52-630BCF197FB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0927BF8-81CE-80D4-B0F3-69D65A93B7CD}"/>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2018512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4AC8D-CD18-F88F-3921-5722C34FD7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27B001-4B0F-9ACF-2C9A-7282F67C20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7C97D1-135C-4C93-C152-94F8CC986CB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BC225EC6-37E7-4088-EA40-28769FE13512}"/>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24343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F0C6-8B9E-97F7-8E1F-2EA2CA026F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1A57FC-426F-18E1-481A-34696AFFE0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2888FB-0D0A-B22D-9E71-D7E780526FF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B435AD4-10BE-0908-05F5-096A56A2D628}"/>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538191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4FADD-FA7D-A426-4D53-94A089AC3E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9E38E5-3661-C3E1-A3CE-252BDA9569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9582FA-5FF1-CB90-9E00-67167ACC165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0E26BCE-3523-08A3-F1A4-C23DDE47DEDB}"/>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1859266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24660-41CB-68ED-2578-46F1DCF0B1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CDD21A-321F-B36F-F282-1DD4FEB7DDD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D8E9D8-4755-2FF6-50EF-5619FA0E8A60}"/>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986AB8E-0DF9-2158-7A64-0A391190F872}"/>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643890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7DB44-7CF0-3317-AAEB-B29921AC676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835626-8CAE-FDB8-E4D5-249A0841FF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DC9E72D-E36F-FA2C-CD45-54FE6E7446E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9E9A6FB-861A-84B5-DA75-1A06AE600B2D}"/>
              </a:ext>
            </a:extLst>
          </p:cNvPr>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74481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C830A-E6F6-248C-A9EF-B4778873CF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6A90EB-3F0B-1BCA-C7E4-62832EC488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C947EF-7A09-991E-E278-BBCDF8E6DB1D}"/>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0C69EF6-565B-1796-516F-54C17A65F1BC}"/>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297379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0322A-CC34-CC5F-C2C6-A7F85A09AFE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8A6D776-E1EA-89F4-B935-B29670D59E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93E786-75B5-69F4-6C7F-0D3AF698673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604AC04-CD43-24F2-9AD9-1B6410691A68}"/>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1832963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2452207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91301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3742488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B731F-2F30-27DF-3071-B81786A7A8D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472BF7E-7069-2D76-3E3F-0735F0442E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0BAD7A-00D2-DF1B-3142-76E3B2D37CE4}"/>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E6EA6EC7-A450-B154-75E6-058B6FEBC468}"/>
              </a:ext>
            </a:extLst>
          </p:cNvPr>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124716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606AB-6FD6-6C67-7C7A-597F5AEB1B4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09CC86-B208-32F1-C680-91F4500371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F59DDB-EB71-A662-8F2C-A6CAC1A74D9A}"/>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57BD771-6B89-8970-B2F6-F353849EBD55}"/>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3294963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7EAE6-C84B-86C2-C80D-50D9146446E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C9EC6E-2ED3-5C27-6750-067C8D1E4E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E06DEF-80D2-3A1B-C178-9D0A0ECB162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59EBB4FF-41F3-CBD6-C46C-1B1EA2D4546B}"/>
              </a:ext>
            </a:extLst>
          </p:cNvPr>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29366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F98BE-C650-053A-CE88-A0E6FCB0F83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F46435-B99F-E0B7-E1CC-36AAD3E01B9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1569C46-8849-37CC-E5F8-34CEFF4EE3F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EC110984-EE05-454F-02C4-802B75950E78}"/>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770553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導入">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939891"/>
          </a:xfrm>
          <a:prstGeom prst="rect">
            <a:avLst/>
          </a:prstGeom>
          <a:noFill/>
          <a:ln w="28575">
            <a:noFill/>
          </a:ln>
        </p:spPr>
        <p:txBody>
          <a:bodyPr>
            <a:noAutofit/>
          </a:bodyPr>
          <a:lstStyle>
            <a:lvl1pPr algn="ctr">
              <a:defRPr sz="4000" b="1">
                <a:solidFill>
                  <a:srgbClr val="277BE8"/>
                </a:solidFill>
                <a:latin typeface="ＭＳ Ｐゴシック" panose="020B0600070205080204" pitchFamily="50" charset="-128"/>
                <a:ea typeface="ＭＳ Ｐゴシック" panose="020B0600070205080204" pitchFamily="50" charset="-128"/>
              </a:defRPr>
            </a:lvl1pPr>
          </a:lstStyle>
          <a:p>
            <a:r>
              <a:rPr lang="ja-JP" altLang="en-US" dirty="0"/>
              <a:t>問題文</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7" name="テキスト プレースホルダー 4">
            <a:extLst>
              <a:ext uri="{FF2B5EF4-FFF2-40B4-BE49-F238E27FC236}">
                <a16:creationId xmlns:a16="http://schemas.microsoft.com/office/drawing/2014/main" id="{613A8EFE-E4C7-7E02-9B46-F1E3F797DD24}"/>
              </a:ext>
            </a:extLst>
          </p:cNvPr>
          <p:cNvSpPr>
            <a:spLocks noGrp="1"/>
          </p:cNvSpPr>
          <p:nvPr>
            <p:ph type="body" sz="quarter" idx="15"/>
          </p:nvPr>
        </p:nvSpPr>
        <p:spPr>
          <a:xfrm>
            <a:off x="360363" y="1842216"/>
            <a:ext cx="8464550" cy="4508500"/>
          </a:xfrm>
          <a:prstGeom prst="roundRect">
            <a:avLst>
              <a:gd name="adj" fmla="val 4065"/>
            </a:avLst>
          </a:prstGeom>
          <a:solidFill>
            <a:schemeClr val="bg1"/>
          </a:solidFill>
          <a:ln w="28575">
            <a:solidFill>
              <a:srgbClr val="277BE8"/>
            </a:solidFill>
          </a:ln>
        </p:spPr>
        <p:txBody>
          <a:bodyPr/>
          <a:lstStyle>
            <a:lvl1pPr>
              <a:spcBef>
                <a:spcPts val="0"/>
              </a:spcBef>
              <a:defRPr/>
            </a:lvl1pPr>
          </a:lstStyle>
          <a:p>
            <a:pPr lvl="0"/>
            <a:endParaRPr kumimoji="1" lang="ja-JP" altLang="en-US" dirty="0"/>
          </a:p>
        </p:txBody>
      </p:sp>
    </p:spTree>
    <p:extLst>
      <p:ext uri="{BB962C8B-B14F-4D97-AF65-F5344CB8AC3E}">
        <p14:creationId xmlns:p14="http://schemas.microsoft.com/office/powerpoint/2010/main" val="2604939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深ぼりWORK">
    <p:bg>
      <p:bgPr>
        <a:solidFill>
          <a:srgbClr val="FFF2EB"/>
        </a:solidFill>
        <a:effectLst/>
      </p:bgPr>
    </p:bg>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271903" y="1473694"/>
            <a:ext cx="8531441" cy="4623636"/>
          </a:xfrm>
          <a:prstGeom prst="rect">
            <a:avLst/>
          </a:prstGeom>
          <a:solidFill>
            <a:srgbClr val="FFF2EB"/>
          </a:solidFill>
          <a:ln w="28575">
            <a:noFill/>
          </a:ln>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271903" y="575999"/>
            <a:ext cx="5646198" cy="709212"/>
          </a:xfrm>
        </p:spPr>
        <p:txBody>
          <a:bodyPr anchor="ctr">
            <a:noAutofit/>
          </a:bodyPr>
          <a:lstStyle>
            <a:lvl1pPr>
              <a:lnSpc>
                <a:spcPct val="90000"/>
              </a:lnSpc>
              <a:spcBef>
                <a:spcPts val="0"/>
              </a:spcBef>
              <a:defRPr sz="3200" b="1"/>
            </a:lvl1pPr>
          </a:lstStyle>
          <a:p>
            <a:pPr lvl="0"/>
            <a:r>
              <a:rPr kumimoji="1" lang="ja-JP" altLang="en-US" dirty="0"/>
              <a:t>１　問題文</a:t>
            </a:r>
          </a:p>
        </p:txBody>
      </p:sp>
      <p:sp>
        <p:nvSpPr>
          <p:cNvPr id="12" name="フローチャート: 端子 11">
            <a:extLst>
              <a:ext uri="{FF2B5EF4-FFF2-40B4-BE49-F238E27FC236}">
                <a16:creationId xmlns:a16="http://schemas.microsoft.com/office/drawing/2014/main" id="{BA6694D0-646B-E0AF-61C6-48D40A01388A}"/>
              </a:ext>
            </a:extLst>
          </p:cNvPr>
          <p:cNvSpPr/>
          <p:nvPr userDrawn="1"/>
        </p:nvSpPr>
        <p:spPr>
          <a:xfrm>
            <a:off x="103226" y="95840"/>
            <a:ext cx="1867616" cy="385917"/>
          </a:xfrm>
          <a:prstGeom prst="flowChartTerminator">
            <a:avLst/>
          </a:prstGeom>
          <a:solidFill>
            <a:srgbClr val="ED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latin typeface="ＭＳ Ｐゴシック" panose="020B0600070205080204" pitchFamily="50" charset="-128"/>
                <a:ea typeface="ＭＳ Ｐゴシック" panose="020B0600070205080204" pitchFamily="50" charset="-128"/>
              </a:rPr>
              <a:t>深ぼり</a:t>
            </a:r>
            <a:r>
              <a:rPr kumimoji="1" lang="en-US" altLang="ja-JP" sz="1800" b="1" dirty="0">
                <a:solidFill>
                  <a:srgbClr val="FFF900"/>
                </a:solidFill>
                <a:latin typeface="ＭＳ Ｐゴシック" panose="020B0600070205080204" pitchFamily="50" charset="-128"/>
                <a:ea typeface="ＭＳ Ｐゴシック" panose="020B0600070205080204" pitchFamily="50" charset="-128"/>
              </a:rPr>
              <a:t>WORK</a:t>
            </a:r>
            <a:endParaRPr kumimoji="1" lang="ja-JP" altLang="en-US" sz="1800" b="1" dirty="0">
              <a:solidFill>
                <a:srgbClr val="FFF900"/>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6871487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「新図説家庭基礎（家基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007-903</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17</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82" r:id="rId3"/>
    <p:sldLayoutId id="2147483675" r:id="rId4"/>
    <p:sldLayoutId id="2147483676" r:id="rId5"/>
    <p:sldLayoutId id="2147483678" r:id="rId6"/>
    <p:sldLayoutId id="2147483681" r:id="rId7"/>
    <p:sldLayoutId id="2147483677"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4.png"/><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image" Target="../media/image5.png"/><Relationship Id="rId4" Type="http://schemas.openxmlformats.org/officeDocument/2006/relationships/slide" Target="slide4.xml"/><Relationship Id="rId9"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p:txBody>
          <a:bodyPr/>
          <a:lstStyle/>
          <a:p>
            <a:r>
              <a:rPr kumimoji="1" lang="en-US" altLang="ja-JP" dirty="0"/>
              <a:t>5. </a:t>
            </a:r>
            <a:r>
              <a:rPr lang="ja-JP" altLang="en-US" dirty="0"/>
              <a:t>生活時間から</a:t>
            </a:r>
            <a:br>
              <a:rPr lang="en-US" altLang="ja-JP" dirty="0"/>
            </a:br>
            <a:r>
              <a:rPr lang="ja-JP" altLang="en-US" dirty="0"/>
              <a:t>見えてくるもの</a:t>
            </a:r>
            <a:endParaRPr kumimoji="1" lang="ja-JP" altLang="en-US"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p.12</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5457"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4948" y="2015450"/>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p.20</a:t>
            </a:r>
            <a:r>
              <a:rPr lang="ja-JP" altLang="en-US" dirty="0"/>
              <a:t>～</a:t>
            </a:r>
            <a:r>
              <a:rPr lang="en-US" altLang="ja-JP" dirty="0"/>
              <a:t>21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A0239-4FA6-3503-3C31-0B77DA559B2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5FE9C76-CF24-8502-696B-412E516A912B}"/>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032EFEB9-6BD6-30A1-B44F-CAC3B073EE75}"/>
              </a:ext>
            </a:extLst>
          </p:cNvPr>
          <p:cNvSpPr>
            <a:spLocks noGrp="1"/>
          </p:cNvSpPr>
          <p:nvPr>
            <p:ph type="title"/>
          </p:nvPr>
        </p:nvSpPr>
        <p:spPr/>
        <p:txBody>
          <a:bodyPr/>
          <a:lstStyle/>
          <a:p>
            <a:r>
              <a:rPr lang="ja-JP" altLang="en-US" dirty="0"/>
              <a:t>２　生活時間配分の比較</a:t>
            </a:r>
            <a:endParaRPr kumimoji="1" lang="ja-JP" altLang="en-US" dirty="0"/>
          </a:p>
        </p:txBody>
      </p:sp>
      <p:sp>
        <p:nvSpPr>
          <p:cNvPr id="11" name="コンテンツ プレースホルダー 10">
            <a:extLst>
              <a:ext uri="{FF2B5EF4-FFF2-40B4-BE49-F238E27FC236}">
                <a16:creationId xmlns:a16="http://schemas.microsoft.com/office/drawing/2014/main" id="{FDE178DC-DBF7-14E0-3C9B-833B32B48422}"/>
              </a:ext>
            </a:extLst>
          </p:cNvPr>
          <p:cNvSpPr>
            <a:spLocks noGrp="1"/>
          </p:cNvSpPr>
          <p:nvPr>
            <p:ph type="body" sz="quarter" idx="16"/>
          </p:nvPr>
        </p:nvSpPr>
        <p:spPr>
          <a:xfrm>
            <a:off x="695700" y="896929"/>
            <a:ext cx="7844985" cy="830550"/>
          </a:xfrm>
        </p:spPr>
        <p:txBody>
          <a:bodyPr vert="horz" lIns="91440" tIns="45720" rIns="91440" bIns="45720" rtlCol="0">
            <a:noAutofit/>
          </a:bodyPr>
          <a:lstStyle/>
          <a:p>
            <a:pPr marL="541338" indent="-541338"/>
            <a:r>
              <a:rPr lang="ja-JP" altLang="en-US" sz="3000" dirty="0"/>
              <a:t>１　教科書</a:t>
            </a:r>
            <a:r>
              <a:rPr lang="en-US" altLang="ja-JP" sz="3000" dirty="0"/>
              <a:t>p.20</a:t>
            </a:r>
            <a:r>
              <a:rPr lang="ja-JP" altLang="en-US" sz="3000" dirty="0"/>
              <a:t> </a:t>
            </a:r>
            <a:r>
              <a:rPr kumimoji="1" lang="en-US" altLang="ja-JP" sz="30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kumimoji="1" lang="en-US" altLang="ja-JP" sz="3000" b="1" i="0" u="none" strike="noStrike" kern="1200" cap="none" spc="0" normalizeH="0" baseline="0" noProof="0" dirty="0">
                <a:ln>
                  <a:noFill/>
                </a:ln>
                <a:solidFill>
                  <a:prstClr val="white"/>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2</a:t>
            </a:r>
            <a:r>
              <a:rPr kumimoji="1" lang="en-US" altLang="ja-JP" sz="3000" b="1" i="0" u="none" strike="noStrike" kern="1200" cap="none" spc="0" normalizeH="0" baseline="0" noProof="0" dirty="0">
                <a:ln>
                  <a:noFill/>
                </a:ln>
                <a:solidFill>
                  <a:prstClr val="black"/>
                </a:solidFill>
                <a:effectLst/>
                <a:highlight>
                  <a:srgbClr val="277BE8"/>
                </a:highlight>
                <a:uLnTx/>
                <a:uFillTx/>
                <a:latin typeface="ＭＳ Ｐゴシック" panose="020B0600070205080204" pitchFamily="50" charset="-128"/>
                <a:ea typeface="ＭＳ Ｐゴシック" panose="020B0600070205080204" pitchFamily="50" charset="-128"/>
                <a:cs typeface="+mn-cs"/>
              </a:rPr>
              <a:t> </a:t>
            </a:r>
            <a:r>
              <a:rPr lang="en-US" altLang="ja-JP" sz="3000" dirty="0"/>
              <a:t> </a:t>
            </a:r>
            <a:r>
              <a:rPr lang="ja-JP" altLang="en-US" sz="3000" dirty="0"/>
              <a:t>を見て，夫婦の生活時間の課題について考えてみよう。</a:t>
            </a:r>
            <a:r>
              <a:rPr lang="ja-JP" altLang="en-US" sz="3000" b="0" dirty="0"/>
              <a:t>（</a:t>
            </a:r>
            <a:r>
              <a:rPr lang="en-US" altLang="ja-JP" sz="3000" b="0" dirty="0"/>
              <a:t>1/3</a:t>
            </a:r>
            <a:r>
              <a:rPr lang="ja-JP" altLang="en-US" sz="3000" b="0" dirty="0"/>
              <a:t>）</a:t>
            </a:r>
            <a:endParaRPr lang="en-US" altLang="ja-JP" sz="3000" b="0" dirty="0"/>
          </a:p>
        </p:txBody>
      </p:sp>
      <p:sp>
        <p:nvSpPr>
          <p:cNvPr id="6" name="テキスト ボックス 5">
            <a:extLst>
              <a:ext uri="{FF2B5EF4-FFF2-40B4-BE49-F238E27FC236}">
                <a16:creationId xmlns:a16="http://schemas.microsoft.com/office/drawing/2014/main" id="{F4ACF821-B3D7-E624-9525-4BE8E0D0286E}"/>
              </a:ext>
            </a:extLst>
          </p:cNvPr>
          <p:cNvSpPr txBox="1"/>
          <p:nvPr/>
        </p:nvSpPr>
        <p:spPr>
          <a:xfrm>
            <a:off x="172800" y="891248"/>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9" name="吹き出し: 下矢印 8">
            <a:extLst>
              <a:ext uri="{FF2B5EF4-FFF2-40B4-BE49-F238E27FC236}">
                <a16:creationId xmlns:a16="http://schemas.microsoft.com/office/drawing/2014/main" id="{BAA5C7AF-2A68-F92C-4774-31024573E3E4}"/>
              </a:ext>
            </a:extLst>
          </p:cNvPr>
          <p:cNvSpPr/>
          <p:nvPr/>
        </p:nvSpPr>
        <p:spPr>
          <a:xfrm>
            <a:off x="49190" y="1727479"/>
            <a:ext cx="9000000" cy="4767923"/>
          </a:xfrm>
          <a:prstGeom prst="downArrowCallout">
            <a:avLst>
              <a:gd name="adj1" fmla="val 3810"/>
              <a:gd name="adj2" fmla="val 7128"/>
              <a:gd name="adj3" fmla="val 4909"/>
              <a:gd name="adj4" fmla="val 92693"/>
            </a:avLst>
          </a:prstGeom>
          <a:solidFill>
            <a:srgbClr val="CCDFF3"/>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spcBef>
                <a:spcPts val="0"/>
              </a:spcBef>
              <a:spcAft>
                <a:spcPts val="0"/>
              </a:spcAft>
              <a:buClrTx/>
              <a:buSzTx/>
              <a:buFontTx/>
              <a:buNone/>
              <a:tabLst/>
              <a:defRPr/>
            </a:pPr>
            <a:endParaRPr kumimoji="1" lang="ja-JP" altLang="en-US" sz="3200" b="1" dirty="0">
              <a:solidFill>
                <a:srgbClr val="005AFF"/>
              </a:solidFill>
              <a:latin typeface="ＭＳ Ｐゴシック" panose="020B0600070205080204" pitchFamily="50" charset="-128"/>
            </a:endParaRPr>
          </a:p>
        </p:txBody>
      </p:sp>
      <p:sp>
        <p:nvSpPr>
          <p:cNvPr id="14" name="コンテンツ プレースホルダー 10">
            <a:extLst>
              <a:ext uri="{FF2B5EF4-FFF2-40B4-BE49-F238E27FC236}">
                <a16:creationId xmlns:a16="http://schemas.microsoft.com/office/drawing/2014/main" id="{BC690970-26CB-7619-3D1C-0FA1D1185496}"/>
              </a:ext>
            </a:extLst>
          </p:cNvPr>
          <p:cNvSpPr>
            <a:spLocks noGrp="1"/>
          </p:cNvSpPr>
          <p:nvPr>
            <p:ph type="body" sz="quarter" idx="15"/>
          </p:nvPr>
        </p:nvSpPr>
        <p:spPr>
          <a:xfrm>
            <a:off x="121382" y="1840409"/>
            <a:ext cx="4356000" cy="4176000"/>
          </a:xfrm>
          <a:solidFill>
            <a:schemeClr val="bg1"/>
          </a:solidFill>
          <a:ln w="38100">
            <a:solidFill>
              <a:srgbClr val="56A5DB"/>
            </a:solidFill>
          </a:ln>
        </p:spPr>
        <p:txBody>
          <a:bodyPr vert="horz" lIns="91440" tIns="45720" rIns="91440" bIns="45720" rtlCol="0">
            <a:noAutofit/>
          </a:bodyPr>
          <a:lstStyle/>
          <a:p>
            <a:pPr>
              <a:lnSpc>
                <a:spcPct val="100000"/>
              </a:lnSpc>
            </a:pPr>
            <a:r>
              <a:rPr lang="ja-JP" altLang="en-US" sz="2800" b="1" dirty="0"/>
              <a:t>事実</a:t>
            </a:r>
            <a:r>
              <a:rPr lang="ja-JP" altLang="en-US" sz="2800" dirty="0"/>
              <a:t>：表と</a:t>
            </a:r>
            <a:r>
              <a:rPr kumimoji="1" lang="ja-JP" altLang="en-US" sz="2800" b="1" i="0" u="none" strike="noStrike" kern="1200" cap="none" spc="0" normalizeH="0" baseline="0" noProof="0" dirty="0">
                <a:ln>
                  <a:noFill/>
                </a:ln>
                <a:solidFill>
                  <a:prstClr val="black"/>
                </a:solidFill>
                <a:effectLst/>
                <a:uLnTx/>
                <a:uFillTx/>
              </a:rPr>
              <a:t> </a:t>
            </a:r>
            <a:r>
              <a:rPr kumimoji="1" lang="en-US" altLang="ja-JP" sz="2800" b="1" i="0" u="none" strike="noStrike" kern="1200" cap="none" spc="0" normalizeH="0" baseline="0" noProof="0" dirty="0">
                <a:ln>
                  <a:noFill/>
                </a:ln>
                <a:solidFill>
                  <a:prstClr val="black"/>
                </a:solidFill>
                <a:effectLst/>
                <a:highlight>
                  <a:srgbClr val="277BE8"/>
                </a:highlight>
                <a:uLnTx/>
                <a:uFillTx/>
              </a:rPr>
              <a:t> </a:t>
            </a:r>
            <a:r>
              <a:rPr kumimoji="1" lang="en-US" altLang="ja-JP" sz="2800" b="1" i="0" u="none" strike="noStrike" kern="1200" cap="none" spc="0" normalizeH="0" baseline="0" noProof="0" dirty="0">
                <a:ln>
                  <a:noFill/>
                </a:ln>
                <a:solidFill>
                  <a:prstClr val="white"/>
                </a:solidFill>
                <a:effectLst/>
                <a:highlight>
                  <a:srgbClr val="277BE8"/>
                </a:highlight>
                <a:uLnTx/>
                <a:uFillTx/>
              </a:rPr>
              <a:t>2</a:t>
            </a:r>
            <a:r>
              <a:rPr kumimoji="1" lang="en-US" altLang="ja-JP" sz="2800" b="1" i="0" u="none" strike="noStrike" kern="1200" cap="none" spc="0" normalizeH="0" baseline="0" noProof="0" dirty="0">
                <a:ln>
                  <a:noFill/>
                </a:ln>
                <a:solidFill>
                  <a:prstClr val="black"/>
                </a:solidFill>
                <a:effectLst/>
                <a:highlight>
                  <a:srgbClr val="277BE8"/>
                </a:highlight>
                <a:uLnTx/>
                <a:uFillTx/>
              </a:rPr>
              <a:t> </a:t>
            </a:r>
            <a:r>
              <a:rPr lang="en-US" altLang="ja-JP" sz="2800" dirty="0"/>
              <a:t> </a:t>
            </a:r>
            <a:r>
              <a:rPr lang="ja-JP" altLang="en-US" sz="2800" dirty="0"/>
              <a:t>から読み取れることは何だろう？</a:t>
            </a:r>
            <a:endParaRPr lang="ja-JP" altLang="en-US" sz="3200" dirty="0"/>
          </a:p>
          <a:p>
            <a:pPr marR="0" lvl="0" algn="l" defTabSz="914400" rtl="0" eaLnBrk="1" fontAlgn="auto" latinLnBrk="0" hangingPunct="1">
              <a:lnSpc>
                <a:spcPct val="110000"/>
              </a:lnSpc>
              <a:spcBef>
                <a:spcPts val="0"/>
              </a:spcBef>
              <a:spcAft>
                <a:spcPts val="0"/>
              </a:spcAft>
              <a:buClrTx/>
              <a:buSzTx/>
              <a:buFontTx/>
              <a:buNone/>
              <a:tabLst/>
              <a:defRPr/>
            </a:pPr>
            <a:r>
              <a:rPr kumimoji="1" lang="en-US" altLang="ja-JP" sz="3200" b="1" i="0" u="none" strike="noStrike" kern="1200" cap="none" spc="0" normalizeH="0" baseline="30000" noProof="0" dirty="0">
                <a:ln>
                  <a:noFill/>
                </a:ln>
                <a:solidFill>
                  <a:srgbClr val="005AFF"/>
                </a:solidFill>
                <a:effectLst/>
                <a:uLnTx/>
                <a:uFillTx/>
              </a:rPr>
              <a:t> 1</a:t>
            </a:r>
            <a:r>
              <a:rPr lang="ja-JP" altLang="en-US" sz="3200" b="1" baseline="30000" dirty="0">
                <a:solidFill>
                  <a:srgbClr val="005AFF"/>
                </a:solidFill>
              </a:rPr>
              <a:t> </a:t>
            </a:r>
            <a:r>
              <a:rPr lang="ja-JP" altLang="en-US" sz="2600" b="1" dirty="0">
                <a:solidFill>
                  <a:srgbClr val="005AFF"/>
                </a:solidFill>
              </a:rPr>
              <a:t>例）</a:t>
            </a:r>
            <a:endParaRPr lang="en-US" altLang="ja-JP" sz="2600" b="1" dirty="0">
              <a:solidFill>
                <a:srgbClr val="005AFF"/>
              </a:solidFill>
            </a:endParaRPr>
          </a:p>
          <a:p>
            <a:pPr marR="0" lvl="0" algn="l" defTabSz="914400" rtl="0" eaLnBrk="1" fontAlgn="auto" latinLnBrk="0" hangingPunct="1">
              <a:lnSpc>
                <a:spcPct val="110000"/>
              </a:lnSpc>
              <a:spcBef>
                <a:spcPts val="0"/>
              </a:spcBef>
              <a:spcAft>
                <a:spcPts val="0"/>
              </a:spcAft>
              <a:buClrTx/>
              <a:buSzTx/>
              <a:buFontTx/>
              <a:buNone/>
              <a:tabLst/>
              <a:defRPr/>
            </a:pPr>
            <a:r>
              <a:rPr lang="ja-JP" altLang="en-US" sz="2600" b="1" dirty="0">
                <a:solidFill>
                  <a:srgbClr val="005AFF"/>
                </a:solidFill>
              </a:rPr>
              <a:t>・</a:t>
            </a:r>
            <a:r>
              <a:rPr lang="ja-JP" altLang="en-US" sz="2600" b="1" spc="-100" dirty="0">
                <a:solidFill>
                  <a:srgbClr val="005AFF"/>
                </a:solidFill>
              </a:rPr>
              <a:t>家事労働時間は女性が長い。</a:t>
            </a:r>
          </a:p>
          <a:p>
            <a:pPr marL="715963" indent="-715963"/>
            <a:r>
              <a:rPr lang="ja-JP" altLang="en-US" sz="2600" b="1" spc="-100" dirty="0">
                <a:solidFill>
                  <a:srgbClr val="005AFF"/>
                </a:solidFill>
              </a:rPr>
              <a:t>・職業労働時間は男性が長い。</a:t>
            </a:r>
          </a:p>
          <a:p>
            <a:pPr marL="179388" indent="-179388"/>
            <a:r>
              <a:rPr lang="ja-JP" altLang="en-US" sz="2600" b="1" dirty="0">
                <a:solidFill>
                  <a:srgbClr val="005AFF"/>
                </a:solidFill>
              </a:rPr>
              <a:t>・共働き夫婦の合計家事労働時間よりも無業妻が家事に費やす時間が長い。</a:t>
            </a:r>
            <a:endParaRPr lang="en-US" altLang="ja-JP" sz="2600" b="1" dirty="0">
              <a:solidFill>
                <a:srgbClr val="005AFF"/>
              </a:solidFill>
            </a:endParaRPr>
          </a:p>
        </p:txBody>
      </p:sp>
      <p:sp>
        <p:nvSpPr>
          <p:cNvPr id="16" name="コンテンツ プレースホルダー 10">
            <a:extLst>
              <a:ext uri="{FF2B5EF4-FFF2-40B4-BE49-F238E27FC236}">
                <a16:creationId xmlns:a16="http://schemas.microsoft.com/office/drawing/2014/main" id="{8BDFD05F-77EB-CE4B-E8DA-36E8D1F182B0}"/>
              </a:ext>
            </a:extLst>
          </p:cNvPr>
          <p:cNvSpPr txBox="1">
            <a:spLocks/>
          </p:cNvSpPr>
          <p:nvPr/>
        </p:nvSpPr>
        <p:spPr>
          <a:xfrm>
            <a:off x="4612002" y="1840410"/>
            <a:ext cx="4356000" cy="4176000"/>
          </a:xfrm>
          <a:prstGeom prst="rect">
            <a:avLst/>
          </a:prstGeom>
          <a:solidFill>
            <a:schemeClr val="bg1"/>
          </a:solidFill>
          <a:ln w="38100">
            <a:solidFill>
              <a:srgbClr val="56A5DB"/>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2800" b="1" dirty="0"/>
              <a:t>伝聞・人の話</a:t>
            </a:r>
            <a:r>
              <a:rPr lang="ja-JP" altLang="en-US" sz="2800" dirty="0"/>
              <a:t>：夫・妻の発言を想像してみよう。</a:t>
            </a:r>
            <a:endParaRPr kumimoji="1" lang="en-US" altLang="ja-JP" sz="3200" b="1" i="0" u="none" strike="noStrike" kern="1200" cap="none" spc="0" normalizeH="0" baseline="30000" noProof="0" dirty="0">
              <a:ln>
                <a:noFill/>
              </a:ln>
              <a:solidFill>
                <a:srgbClr val="005AFF"/>
              </a:solidFill>
              <a:effectLst/>
              <a:uLnTx/>
              <a:uFillTx/>
            </a:endParaRPr>
          </a:p>
          <a:p>
            <a:pPr>
              <a:lnSpc>
                <a:spcPct val="100000"/>
              </a:lnSpc>
            </a:pPr>
            <a:r>
              <a:rPr lang="en-US" altLang="ja-JP" sz="3200" b="1" baseline="30000" dirty="0">
                <a:solidFill>
                  <a:srgbClr val="005AFF"/>
                </a:solidFill>
              </a:rPr>
              <a:t> </a:t>
            </a:r>
            <a:r>
              <a:rPr kumimoji="1" lang="en-US" altLang="ja-JP" sz="3200" b="1" i="0" u="none" strike="noStrike" kern="1200" cap="none" spc="0" normalizeH="0" baseline="30000" noProof="0" dirty="0">
                <a:ln>
                  <a:noFill/>
                </a:ln>
                <a:solidFill>
                  <a:srgbClr val="005AFF"/>
                </a:solidFill>
                <a:effectLst/>
                <a:uLnTx/>
                <a:uFillTx/>
              </a:rPr>
              <a:t>2 </a:t>
            </a:r>
            <a:r>
              <a:rPr lang="ja-JP" altLang="en-US" sz="2600" b="1" dirty="0">
                <a:solidFill>
                  <a:srgbClr val="005AFF"/>
                </a:solidFill>
              </a:rPr>
              <a:t>例）</a:t>
            </a:r>
            <a:endParaRPr lang="en-US" altLang="ja-JP" sz="2600" b="1" dirty="0">
              <a:solidFill>
                <a:srgbClr val="005AFF"/>
              </a:solidFill>
            </a:endParaRPr>
          </a:p>
          <a:p>
            <a:pPr marL="179388" indent="-179388">
              <a:lnSpc>
                <a:spcPct val="100000"/>
              </a:lnSpc>
            </a:pPr>
            <a:r>
              <a:rPr lang="ja-JP" altLang="en-US" sz="2600" b="1" dirty="0">
                <a:solidFill>
                  <a:srgbClr val="005AFF"/>
                </a:solidFill>
              </a:rPr>
              <a:t>・共働き妻「家事の負担が重い」</a:t>
            </a:r>
          </a:p>
          <a:p>
            <a:pPr marL="179388" indent="-179388">
              <a:lnSpc>
                <a:spcPct val="100000"/>
              </a:lnSpc>
            </a:pPr>
            <a:r>
              <a:rPr lang="ja-JP" altLang="en-US" sz="2600" b="1" dirty="0">
                <a:solidFill>
                  <a:srgbClr val="005AFF"/>
                </a:solidFill>
              </a:rPr>
              <a:t>・無業妻「私が病気になったら夫はどうする？」</a:t>
            </a:r>
          </a:p>
          <a:p>
            <a:pPr marL="179388" indent="-179388">
              <a:lnSpc>
                <a:spcPct val="100000"/>
              </a:lnSpc>
            </a:pPr>
            <a:r>
              <a:rPr lang="ja-JP" altLang="en-US" sz="2600" b="1" dirty="0">
                <a:solidFill>
                  <a:srgbClr val="005AFF"/>
                </a:solidFill>
              </a:rPr>
              <a:t>・夫「帰宅時刻が遅く，家事をする時間や気力がない」</a:t>
            </a:r>
          </a:p>
        </p:txBody>
      </p:sp>
      <p:sp>
        <p:nvSpPr>
          <p:cNvPr id="2" name="大かっこ 1">
            <a:extLst>
              <a:ext uri="{FF2B5EF4-FFF2-40B4-BE49-F238E27FC236}">
                <a16:creationId xmlns:a16="http://schemas.microsoft.com/office/drawing/2014/main" id="{A417A461-8E01-99FF-F333-AE9760508EDE}"/>
              </a:ext>
            </a:extLst>
          </p:cNvPr>
          <p:cNvSpPr/>
          <p:nvPr/>
        </p:nvSpPr>
        <p:spPr>
          <a:xfrm>
            <a:off x="254841" y="2764373"/>
            <a:ext cx="4089082" cy="2867801"/>
          </a:xfrm>
          <a:prstGeom prst="bracketPair">
            <a:avLst>
              <a:gd name="adj" fmla="val 473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1</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5" name="大かっこ 4">
            <a:extLst>
              <a:ext uri="{FF2B5EF4-FFF2-40B4-BE49-F238E27FC236}">
                <a16:creationId xmlns:a16="http://schemas.microsoft.com/office/drawing/2014/main" id="{7C46D08E-7AB3-D2E0-079F-53D7DAF45136}"/>
              </a:ext>
            </a:extLst>
          </p:cNvPr>
          <p:cNvSpPr/>
          <p:nvPr/>
        </p:nvSpPr>
        <p:spPr>
          <a:xfrm>
            <a:off x="4745461" y="2764373"/>
            <a:ext cx="4089082" cy="2865252"/>
          </a:xfrm>
          <a:prstGeom prst="bracketPair">
            <a:avLst>
              <a:gd name="adj" fmla="val 473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82089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7AB21-8768-4A11-A51B-31A42BB3AE7F}"/>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9BB170A-D9FE-9D55-7DAE-3C51B39A0CB3}"/>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1CC3B29B-53F4-3569-02CD-A39E94DB9D8E}"/>
              </a:ext>
            </a:extLst>
          </p:cNvPr>
          <p:cNvSpPr>
            <a:spLocks noGrp="1"/>
          </p:cNvSpPr>
          <p:nvPr>
            <p:ph type="title"/>
          </p:nvPr>
        </p:nvSpPr>
        <p:spPr>
          <a:xfrm>
            <a:off x="5320352" y="179999"/>
            <a:ext cx="3823648" cy="396000"/>
          </a:xfrm>
        </p:spPr>
        <p:txBody>
          <a:bodyPr/>
          <a:lstStyle/>
          <a:p>
            <a:r>
              <a:rPr lang="ja-JP" altLang="en-US" dirty="0"/>
              <a:t>２　生活時間配分の比較</a:t>
            </a:r>
            <a:endParaRPr kumimoji="1" lang="ja-JP" altLang="en-US" dirty="0"/>
          </a:p>
        </p:txBody>
      </p:sp>
      <p:sp>
        <p:nvSpPr>
          <p:cNvPr id="11" name="コンテンツ プレースホルダー 10">
            <a:extLst>
              <a:ext uri="{FF2B5EF4-FFF2-40B4-BE49-F238E27FC236}">
                <a16:creationId xmlns:a16="http://schemas.microsoft.com/office/drawing/2014/main" id="{BB9AEAE0-A0FE-6A17-7A21-15F1DE1B8E2C}"/>
              </a:ext>
            </a:extLst>
          </p:cNvPr>
          <p:cNvSpPr>
            <a:spLocks noGrp="1"/>
          </p:cNvSpPr>
          <p:nvPr>
            <p:ph type="body" sz="quarter" idx="15"/>
          </p:nvPr>
        </p:nvSpPr>
        <p:spPr>
          <a:xfrm>
            <a:off x="302980" y="1326624"/>
            <a:ext cx="8561488" cy="4024070"/>
          </a:xfrm>
          <a:ln w="38100">
            <a:solidFill>
              <a:srgbClr val="56A5DB"/>
            </a:solidFill>
          </a:ln>
        </p:spPr>
        <p:txBody>
          <a:bodyPr vert="horz" lIns="91440" tIns="45720" rIns="91440" bIns="45720" rtlCol="0">
            <a:noAutofit/>
          </a:bodyPr>
          <a:lstStyle/>
          <a:p>
            <a:r>
              <a:rPr lang="ja-JP" altLang="en-US" b="1" dirty="0"/>
              <a:t>推測</a:t>
            </a:r>
            <a:r>
              <a:rPr lang="ja-JP" altLang="en-US" dirty="0"/>
              <a:t>：事実や伝聞から考えられることは何だろう？</a:t>
            </a:r>
            <a:endParaRPr lang="en-US" altLang="ja-JP" dirty="0"/>
          </a:p>
          <a:p>
            <a:endParaRPr lang="ja-JP" altLang="en-US" dirty="0"/>
          </a:p>
          <a:p>
            <a:pPr marL="541338" indent="-541338"/>
            <a:r>
              <a:rPr kumimoji="1" lang="ja-JP" altLang="en-US" sz="4400" b="1" i="0" u="none" strike="noStrike" kern="1200" cap="none" spc="0" normalizeH="0" baseline="30000" noProof="0" dirty="0">
                <a:ln>
                  <a:noFill/>
                </a:ln>
                <a:solidFill>
                  <a:srgbClr val="005AFF"/>
                </a:solidFill>
                <a:effectLst/>
                <a:uLnTx/>
                <a:uFillTx/>
              </a:rPr>
              <a:t> </a:t>
            </a:r>
            <a:r>
              <a:rPr kumimoji="1" lang="en-US" altLang="ja-JP" sz="4400" b="1" i="0" u="none" strike="noStrike" kern="1200" cap="none" spc="0" normalizeH="0" baseline="30000" noProof="0" dirty="0">
                <a:ln>
                  <a:noFill/>
                </a:ln>
                <a:solidFill>
                  <a:srgbClr val="005AFF"/>
                </a:solidFill>
                <a:effectLst/>
                <a:uLnTx/>
                <a:uFillTx/>
              </a:rPr>
              <a:t>3</a:t>
            </a:r>
            <a:r>
              <a:rPr lang="en-US" altLang="ja-JP" sz="4400" b="1" baseline="30000" dirty="0">
                <a:solidFill>
                  <a:srgbClr val="005AFF"/>
                </a:solidFill>
              </a:rPr>
              <a:t>  </a:t>
            </a:r>
            <a:r>
              <a:rPr lang="ja-JP" altLang="en-US" sz="3200" b="1" dirty="0">
                <a:solidFill>
                  <a:srgbClr val="005AFF"/>
                </a:solidFill>
              </a:rPr>
              <a:t>例）夫の勤務時間が長すぎるから家事への</a:t>
            </a:r>
            <a:endParaRPr lang="en-US" altLang="ja-JP" sz="3200" b="1" dirty="0">
              <a:solidFill>
                <a:srgbClr val="005AFF"/>
              </a:solidFill>
            </a:endParaRPr>
          </a:p>
          <a:p>
            <a:pPr marL="541338" indent="-4763"/>
            <a:r>
              <a:rPr lang="ja-JP" altLang="en-US" sz="3200" b="1" dirty="0">
                <a:solidFill>
                  <a:srgbClr val="005AFF"/>
                </a:solidFill>
              </a:rPr>
              <a:t>協力が難しいと思う。家事をていねいにする</a:t>
            </a:r>
            <a:endParaRPr lang="en-US" altLang="ja-JP" sz="3200" b="1" dirty="0">
              <a:solidFill>
                <a:srgbClr val="005AFF"/>
              </a:solidFill>
            </a:endParaRPr>
          </a:p>
          <a:p>
            <a:pPr marL="541338" indent="-4763"/>
            <a:r>
              <a:rPr lang="ja-JP" altLang="en-US" sz="3200" b="1" dirty="0">
                <a:solidFill>
                  <a:srgbClr val="005AFF"/>
                </a:solidFill>
              </a:rPr>
              <a:t>ときりがないようだ。</a:t>
            </a:r>
            <a:endParaRPr lang="en-US" altLang="ja-JP" sz="3200" b="1" dirty="0">
              <a:solidFill>
                <a:srgbClr val="005AFF"/>
              </a:solidFill>
            </a:endParaRPr>
          </a:p>
        </p:txBody>
      </p:sp>
      <p:sp>
        <p:nvSpPr>
          <p:cNvPr id="2" name="テキスト プレースホルダー 1">
            <a:extLst>
              <a:ext uri="{FF2B5EF4-FFF2-40B4-BE49-F238E27FC236}">
                <a16:creationId xmlns:a16="http://schemas.microsoft.com/office/drawing/2014/main" id="{DA613F7E-4F30-62E9-9DF6-FAA93060CB21}"/>
              </a:ext>
            </a:extLst>
          </p:cNvPr>
          <p:cNvSpPr>
            <a:spLocks noGrp="1"/>
          </p:cNvSpPr>
          <p:nvPr>
            <p:ph type="body" sz="quarter" idx="16"/>
          </p:nvPr>
        </p:nvSpPr>
        <p:spPr>
          <a:xfrm>
            <a:off x="680457" y="391904"/>
            <a:ext cx="3823648" cy="658812"/>
          </a:xfrm>
        </p:spPr>
        <p:txBody>
          <a:bodyPr/>
          <a:lstStyle/>
          <a:p>
            <a:r>
              <a:rPr lang="ja-JP" altLang="en-US" dirty="0"/>
              <a:t>１</a:t>
            </a:r>
            <a:r>
              <a:rPr kumimoji="0" lang="ja-JP" altLang="en-US" sz="18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2/3</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ja-JP" altLang="en-US" dirty="0"/>
              <a:t>　</a:t>
            </a:r>
          </a:p>
        </p:txBody>
      </p:sp>
      <p:sp>
        <p:nvSpPr>
          <p:cNvPr id="6" name="テキスト ボックス 5">
            <a:extLst>
              <a:ext uri="{FF2B5EF4-FFF2-40B4-BE49-F238E27FC236}">
                <a16:creationId xmlns:a16="http://schemas.microsoft.com/office/drawing/2014/main" id="{E847B3F7-2915-2189-2AAD-D428450920FB}"/>
              </a:ext>
            </a:extLst>
          </p:cNvPr>
          <p:cNvSpPr txBox="1"/>
          <p:nvPr/>
        </p:nvSpPr>
        <p:spPr>
          <a:xfrm>
            <a:off x="157557" y="510832"/>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5" name="矢印: 下 4">
            <a:extLst>
              <a:ext uri="{FF2B5EF4-FFF2-40B4-BE49-F238E27FC236}">
                <a16:creationId xmlns:a16="http://schemas.microsoft.com/office/drawing/2014/main" id="{84668E30-E6E9-74D4-87B7-BDBC39148B0A}"/>
              </a:ext>
            </a:extLst>
          </p:cNvPr>
          <p:cNvSpPr/>
          <p:nvPr/>
        </p:nvSpPr>
        <p:spPr>
          <a:xfrm>
            <a:off x="4267200" y="5591798"/>
            <a:ext cx="609600" cy="660400"/>
          </a:xfrm>
          <a:prstGeom prst="downArrow">
            <a:avLst/>
          </a:prstGeom>
          <a:solidFill>
            <a:srgbClr val="CCDF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大かっこ 6">
            <a:extLst>
              <a:ext uri="{FF2B5EF4-FFF2-40B4-BE49-F238E27FC236}">
                <a16:creationId xmlns:a16="http://schemas.microsoft.com/office/drawing/2014/main" id="{405A74B5-DB42-623B-5942-87F5250023A1}"/>
              </a:ext>
            </a:extLst>
          </p:cNvPr>
          <p:cNvSpPr/>
          <p:nvPr/>
        </p:nvSpPr>
        <p:spPr>
          <a:xfrm>
            <a:off x="419007" y="3338659"/>
            <a:ext cx="8305893" cy="1612900"/>
          </a:xfrm>
          <a:prstGeom prst="bracketPair">
            <a:avLst>
              <a:gd name="adj" fmla="val 473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00443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577F5-7B13-E5E5-7EA2-BF8F7A05357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B51BF65-4FE3-9E4D-821D-A9488A136C6B}"/>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4E2938CB-CD47-BDF5-6B2D-52AD7DED4D63}"/>
              </a:ext>
            </a:extLst>
          </p:cNvPr>
          <p:cNvSpPr>
            <a:spLocks noGrp="1"/>
          </p:cNvSpPr>
          <p:nvPr>
            <p:ph type="title"/>
          </p:nvPr>
        </p:nvSpPr>
        <p:spPr>
          <a:xfrm>
            <a:off x="5320352" y="179999"/>
            <a:ext cx="3823648" cy="396000"/>
          </a:xfrm>
        </p:spPr>
        <p:txBody>
          <a:bodyPr/>
          <a:lstStyle/>
          <a:p>
            <a:r>
              <a:rPr lang="ja-JP" altLang="en-US" dirty="0"/>
              <a:t>２　生活時間配分の比較</a:t>
            </a:r>
            <a:endParaRPr kumimoji="1" lang="ja-JP" altLang="en-US" dirty="0"/>
          </a:p>
        </p:txBody>
      </p:sp>
      <p:sp>
        <p:nvSpPr>
          <p:cNvPr id="11" name="コンテンツ プレースホルダー 10">
            <a:extLst>
              <a:ext uri="{FF2B5EF4-FFF2-40B4-BE49-F238E27FC236}">
                <a16:creationId xmlns:a16="http://schemas.microsoft.com/office/drawing/2014/main" id="{C325F7E2-975A-9F24-8563-AF6D495E9938}"/>
              </a:ext>
            </a:extLst>
          </p:cNvPr>
          <p:cNvSpPr>
            <a:spLocks noGrp="1"/>
          </p:cNvSpPr>
          <p:nvPr>
            <p:ph type="body" sz="quarter" idx="15"/>
          </p:nvPr>
        </p:nvSpPr>
        <p:spPr>
          <a:xfrm>
            <a:off x="271903" y="1877680"/>
            <a:ext cx="8561488" cy="3996000"/>
          </a:xfrm>
          <a:ln w="38100">
            <a:solidFill>
              <a:srgbClr val="56A5DB"/>
            </a:solidFill>
          </a:ln>
        </p:spPr>
        <p:txBody>
          <a:bodyPr vert="horz" lIns="91440" tIns="45720" rIns="91440" bIns="45720" rtlCol="0">
            <a:noAutofit/>
          </a:bodyPr>
          <a:lstStyle/>
          <a:p>
            <a:r>
              <a:rPr lang="ja-JP" altLang="en-US" b="1" dirty="0"/>
              <a:t>意見</a:t>
            </a:r>
            <a:r>
              <a:rPr lang="ja-JP" altLang="en-US" dirty="0"/>
              <a:t>：どうしたらよいか，あなたの意見を書いてみよう。</a:t>
            </a:r>
            <a:endParaRPr lang="en-US" altLang="ja-JP" dirty="0"/>
          </a:p>
          <a:p>
            <a:endParaRPr lang="ja-JP" altLang="en-US" dirty="0"/>
          </a:p>
          <a:p>
            <a:pPr marL="541338" indent="-541338"/>
            <a:r>
              <a:rPr lang="en-US" altLang="ja-JP" sz="4400" b="1" baseline="30000" dirty="0">
                <a:solidFill>
                  <a:srgbClr val="005AFF"/>
                </a:solidFill>
              </a:rPr>
              <a:t> </a:t>
            </a:r>
            <a:r>
              <a:rPr kumimoji="1" lang="en-US" altLang="ja-JP" sz="4400" b="1" i="0" u="none" strike="noStrike" kern="1200" cap="none" spc="0" normalizeH="0" baseline="30000" noProof="0" dirty="0">
                <a:ln>
                  <a:noFill/>
                </a:ln>
                <a:solidFill>
                  <a:srgbClr val="005AFF"/>
                </a:solidFill>
                <a:effectLst/>
                <a:uLnTx/>
                <a:uFillTx/>
              </a:rPr>
              <a:t>4</a:t>
            </a:r>
            <a:r>
              <a:rPr lang="en-US" altLang="ja-JP" sz="4400" b="1" baseline="30000" dirty="0">
                <a:solidFill>
                  <a:srgbClr val="005AFF"/>
                </a:solidFill>
              </a:rPr>
              <a:t>  </a:t>
            </a:r>
            <a:r>
              <a:rPr lang="ja-JP" altLang="en-US" sz="3200" b="1" spc="-100" dirty="0">
                <a:solidFill>
                  <a:srgbClr val="005AFF"/>
                </a:solidFill>
              </a:rPr>
              <a:t>例）企業や国が勤務時間短縮ルールを定める。</a:t>
            </a:r>
            <a:r>
              <a:rPr lang="ja-JP" altLang="en-US" sz="3200" b="1" dirty="0">
                <a:solidFill>
                  <a:srgbClr val="005AFF"/>
                </a:solidFill>
              </a:rPr>
              <a:t>定期的に夫婦で家事分担について話し合いを行う。</a:t>
            </a:r>
            <a:endParaRPr lang="en-US" altLang="ja-JP" sz="3200" b="1" dirty="0">
              <a:solidFill>
                <a:srgbClr val="005AFF"/>
              </a:solidFill>
            </a:endParaRPr>
          </a:p>
        </p:txBody>
      </p:sp>
      <p:sp>
        <p:nvSpPr>
          <p:cNvPr id="2" name="テキスト プレースホルダー 1">
            <a:extLst>
              <a:ext uri="{FF2B5EF4-FFF2-40B4-BE49-F238E27FC236}">
                <a16:creationId xmlns:a16="http://schemas.microsoft.com/office/drawing/2014/main" id="{CC9F6851-F0BD-5313-0C26-6F25CC06B3E0}"/>
              </a:ext>
            </a:extLst>
          </p:cNvPr>
          <p:cNvSpPr>
            <a:spLocks noGrp="1"/>
          </p:cNvSpPr>
          <p:nvPr>
            <p:ph type="body" sz="quarter" idx="16"/>
          </p:nvPr>
        </p:nvSpPr>
        <p:spPr>
          <a:xfrm>
            <a:off x="680457" y="391904"/>
            <a:ext cx="3823648" cy="658812"/>
          </a:xfrm>
        </p:spPr>
        <p:txBody>
          <a:bodyPr/>
          <a:lstStyle/>
          <a:p>
            <a:r>
              <a:rPr lang="ja-JP" altLang="en-US" dirty="0"/>
              <a:t>１</a:t>
            </a:r>
            <a:r>
              <a:rPr kumimoji="0" lang="ja-JP" altLang="en-US" sz="18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3</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ja-JP" altLang="en-US" dirty="0"/>
              <a:t>　</a:t>
            </a:r>
          </a:p>
        </p:txBody>
      </p:sp>
      <p:sp>
        <p:nvSpPr>
          <p:cNvPr id="6" name="テキスト ボックス 5">
            <a:extLst>
              <a:ext uri="{FF2B5EF4-FFF2-40B4-BE49-F238E27FC236}">
                <a16:creationId xmlns:a16="http://schemas.microsoft.com/office/drawing/2014/main" id="{A6E0B21A-84B2-803C-0771-1CDC9914FA10}"/>
              </a:ext>
            </a:extLst>
          </p:cNvPr>
          <p:cNvSpPr txBox="1"/>
          <p:nvPr/>
        </p:nvSpPr>
        <p:spPr>
          <a:xfrm>
            <a:off x="223361" y="510832"/>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矢印: 下 6">
            <a:extLst>
              <a:ext uri="{FF2B5EF4-FFF2-40B4-BE49-F238E27FC236}">
                <a16:creationId xmlns:a16="http://schemas.microsoft.com/office/drawing/2014/main" id="{F0EE0B75-39F5-8003-4BED-9E656467F459}"/>
              </a:ext>
            </a:extLst>
          </p:cNvPr>
          <p:cNvSpPr/>
          <p:nvPr/>
        </p:nvSpPr>
        <p:spPr>
          <a:xfrm>
            <a:off x="4199305" y="984320"/>
            <a:ext cx="609600" cy="660400"/>
          </a:xfrm>
          <a:prstGeom prst="downArrow">
            <a:avLst/>
          </a:prstGeom>
          <a:solidFill>
            <a:srgbClr val="CCDF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descr="back.png">
            <a:hlinkClick r:id="rId3" action="ppaction://hlinksldjump"/>
            <a:extLst>
              <a:ext uri="{FF2B5EF4-FFF2-40B4-BE49-F238E27FC236}">
                <a16:creationId xmlns:a16="http://schemas.microsoft.com/office/drawing/2014/main" id="{02622C96-6607-09A1-90B0-CFB27D9D63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0ABB9504-4B96-C5E4-6BA7-BA558E81A3E0}"/>
              </a:ext>
            </a:extLst>
          </p:cNvPr>
          <p:cNvSpPr/>
          <p:nvPr/>
        </p:nvSpPr>
        <p:spPr>
          <a:xfrm>
            <a:off x="389978" y="3875680"/>
            <a:ext cx="8325338" cy="1638300"/>
          </a:xfrm>
          <a:prstGeom prst="bracketPair">
            <a:avLst>
              <a:gd name="adj" fmla="val 4732"/>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1529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52F68-46A3-3C00-6030-C8B63B3A0EFD}"/>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A1E3BF9-9669-C0F8-B9C4-135ACE59D077}"/>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06C308C6-0D9C-AC01-3BC9-6FEC458DAC6E}"/>
              </a:ext>
            </a:extLst>
          </p:cNvPr>
          <p:cNvSpPr>
            <a:spLocks noGrp="1"/>
          </p:cNvSpPr>
          <p:nvPr>
            <p:ph type="title"/>
          </p:nvPr>
        </p:nvSpPr>
        <p:spPr>
          <a:xfrm>
            <a:off x="176400" y="189832"/>
            <a:ext cx="8791200" cy="658800"/>
          </a:xfrm>
          <a:solidFill>
            <a:schemeClr val="accent5">
              <a:lumMod val="40000"/>
              <a:lumOff val="60000"/>
            </a:schemeClr>
          </a:solidFill>
        </p:spPr>
        <p:txBody>
          <a:bodyPr/>
          <a:lstStyle/>
          <a:p>
            <a:r>
              <a:rPr lang="ja-JP" altLang="en-US" dirty="0">
                <a:solidFill>
                  <a:schemeClr val="tx1"/>
                </a:solidFill>
              </a:rPr>
              <a:t>１　生活時間を考える</a:t>
            </a:r>
            <a:endParaRPr kumimoji="1" lang="ja-JP" altLang="en-US" dirty="0">
              <a:solidFill>
                <a:schemeClr val="tx1"/>
              </a:solidFill>
            </a:endParaRPr>
          </a:p>
        </p:txBody>
      </p:sp>
      <p:pic>
        <p:nvPicPr>
          <p:cNvPr id="5" name="図 4">
            <a:extLst>
              <a:ext uri="{FF2B5EF4-FFF2-40B4-BE49-F238E27FC236}">
                <a16:creationId xmlns:a16="http://schemas.microsoft.com/office/drawing/2014/main" id="{197064D6-1401-4690-C7E8-C71B134F8AAE}"/>
              </a:ext>
            </a:extLst>
          </p:cNvPr>
          <p:cNvPicPr>
            <a:picLocks noChangeAspect="1"/>
          </p:cNvPicPr>
          <p:nvPr/>
        </p:nvPicPr>
        <p:blipFill>
          <a:blip r:embed="rId3"/>
          <a:stretch>
            <a:fillRect/>
          </a:stretch>
        </p:blipFill>
        <p:spPr>
          <a:xfrm>
            <a:off x="80395" y="2037333"/>
            <a:ext cx="8983209" cy="3055368"/>
          </a:xfrm>
          <a:prstGeom prst="rect">
            <a:avLst/>
          </a:prstGeom>
        </p:spPr>
      </p:pic>
    </p:spTree>
    <p:extLst>
      <p:ext uri="{BB962C8B-B14F-4D97-AF65-F5344CB8AC3E}">
        <p14:creationId xmlns:p14="http://schemas.microsoft.com/office/powerpoint/2010/main" val="2041969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E542C-334F-9D7B-64C0-0283972B453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0309384-04D3-C42C-4741-FAFC24074410}"/>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C56D24CF-FF33-39E7-0120-DCEB052CCEEB}"/>
              </a:ext>
            </a:extLst>
          </p:cNvPr>
          <p:cNvSpPr>
            <a:spLocks noGrp="1"/>
          </p:cNvSpPr>
          <p:nvPr>
            <p:ph type="title"/>
          </p:nvPr>
        </p:nvSpPr>
        <p:spPr>
          <a:xfrm>
            <a:off x="6007100" y="179999"/>
            <a:ext cx="3136900" cy="396000"/>
          </a:xfrm>
          <a:solidFill>
            <a:schemeClr val="accent5">
              <a:lumMod val="40000"/>
              <a:lumOff val="60000"/>
            </a:schemeClr>
          </a:solidFill>
        </p:spPr>
        <p:txBody>
          <a:bodyPr/>
          <a:lstStyle/>
          <a:p>
            <a:r>
              <a:rPr lang="ja-JP" altLang="en-US" dirty="0">
                <a:solidFill>
                  <a:schemeClr val="tx1"/>
                </a:solidFill>
              </a:rPr>
              <a:t>１　生活時間を考える</a:t>
            </a:r>
            <a:endParaRPr kumimoji="1" lang="ja-JP" altLang="en-US" dirty="0">
              <a:solidFill>
                <a:schemeClr val="tx1"/>
              </a:solidFill>
            </a:endParaRPr>
          </a:p>
        </p:txBody>
      </p:sp>
      <p:pic>
        <p:nvPicPr>
          <p:cNvPr id="2" name="図 1" descr="back.png">
            <a:hlinkClick r:id="rId3" action="ppaction://hlinksldjump"/>
            <a:extLst>
              <a:ext uri="{FF2B5EF4-FFF2-40B4-BE49-F238E27FC236}">
                <a16:creationId xmlns:a16="http://schemas.microsoft.com/office/drawing/2014/main" id="{EA50A733-F041-77A8-1CFA-DB16E5E859F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0E29FB4D-93CF-1154-474A-20024D08D0D0}"/>
              </a:ext>
            </a:extLst>
          </p:cNvPr>
          <p:cNvPicPr>
            <a:picLocks noChangeAspect="1"/>
          </p:cNvPicPr>
          <p:nvPr/>
        </p:nvPicPr>
        <p:blipFill>
          <a:blip r:embed="rId5"/>
          <a:stretch>
            <a:fillRect/>
          </a:stretch>
        </p:blipFill>
        <p:spPr>
          <a:xfrm>
            <a:off x="63353" y="2017172"/>
            <a:ext cx="9017294" cy="3052256"/>
          </a:xfrm>
          <a:prstGeom prst="rect">
            <a:avLst/>
          </a:prstGeom>
        </p:spPr>
      </p:pic>
    </p:spTree>
    <p:extLst>
      <p:ext uri="{BB962C8B-B14F-4D97-AF65-F5344CB8AC3E}">
        <p14:creationId xmlns:p14="http://schemas.microsoft.com/office/powerpoint/2010/main" val="3892600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B1C5C-962D-6F67-AAA2-CC8BFA281D80}"/>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45D294A-02FB-1BCA-B311-0FA4EEA70EA7}"/>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039BDE57-7193-C3AD-CD7B-570983792A0E}"/>
              </a:ext>
            </a:extLst>
          </p:cNvPr>
          <p:cNvSpPr>
            <a:spLocks noGrp="1"/>
          </p:cNvSpPr>
          <p:nvPr>
            <p:ph type="title"/>
          </p:nvPr>
        </p:nvSpPr>
        <p:spPr>
          <a:solidFill>
            <a:schemeClr val="accent5">
              <a:lumMod val="40000"/>
              <a:lumOff val="60000"/>
            </a:schemeClr>
          </a:solidFill>
        </p:spPr>
        <p:txBody>
          <a:bodyPr/>
          <a:lstStyle/>
          <a:p>
            <a:r>
              <a:rPr lang="ja-JP" altLang="en-US" dirty="0">
                <a:solidFill>
                  <a:schemeClr val="tx1"/>
                </a:solidFill>
              </a:rPr>
              <a:t>２　生活時間配分の比較</a:t>
            </a:r>
            <a:endParaRPr kumimoji="1" lang="ja-JP" altLang="en-US" dirty="0">
              <a:solidFill>
                <a:schemeClr val="tx1"/>
              </a:solidFill>
            </a:endParaRPr>
          </a:p>
        </p:txBody>
      </p:sp>
      <p:pic>
        <p:nvPicPr>
          <p:cNvPr id="5" name="図 4">
            <a:extLst>
              <a:ext uri="{FF2B5EF4-FFF2-40B4-BE49-F238E27FC236}">
                <a16:creationId xmlns:a16="http://schemas.microsoft.com/office/drawing/2014/main" id="{421CFD05-A67B-14E9-2982-5EDCAECDD1BE}"/>
              </a:ext>
            </a:extLst>
          </p:cNvPr>
          <p:cNvPicPr>
            <a:picLocks noChangeAspect="1"/>
          </p:cNvPicPr>
          <p:nvPr/>
        </p:nvPicPr>
        <p:blipFill>
          <a:blip r:embed="rId3"/>
          <a:stretch>
            <a:fillRect/>
          </a:stretch>
        </p:blipFill>
        <p:spPr>
          <a:xfrm>
            <a:off x="807572" y="1014761"/>
            <a:ext cx="7521656" cy="5352119"/>
          </a:xfrm>
          <a:prstGeom prst="rect">
            <a:avLst/>
          </a:prstGeom>
        </p:spPr>
      </p:pic>
    </p:spTree>
    <p:extLst>
      <p:ext uri="{BB962C8B-B14F-4D97-AF65-F5344CB8AC3E}">
        <p14:creationId xmlns:p14="http://schemas.microsoft.com/office/powerpoint/2010/main" val="2565370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C2789-BA7C-9E51-7795-ED443828571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73916D8-6B7E-282F-AA9A-6F31A59CE6E9}"/>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3E0A4410-ACC6-9000-8DA8-22705FD9FCCE}"/>
              </a:ext>
            </a:extLst>
          </p:cNvPr>
          <p:cNvSpPr>
            <a:spLocks noGrp="1"/>
          </p:cNvSpPr>
          <p:nvPr>
            <p:ph type="title"/>
          </p:nvPr>
        </p:nvSpPr>
        <p:spPr>
          <a:xfrm>
            <a:off x="5320352" y="179999"/>
            <a:ext cx="3823648" cy="396000"/>
          </a:xfrm>
          <a:solidFill>
            <a:schemeClr val="accent5">
              <a:lumMod val="40000"/>
              <a:lumOff val="60000"/>
            </a:schemeClr>
          </a:solidFill>
        </p:spPr>
        <p:txBody>
          <a:bodyPr/>
          <a:lstStyle/>
          <a:p>
            <a:r>
              <a:rPr lang="ja-JP" altLang="en-US" dirty="0">
                <a:solidFill>
                  <a:schemeClr val="tx1"/>
                </a:solidFill>
              </a:rPr>
              <a:t>２　生活時間配分の比較</a:t>
            </a:r>
            <a:endParaRPr kumimoji="1" lang="ja-JP" altLang="en-US" dirty="0">
              <a:solidFill>
                <a:schemeClr val="tx1"/>
              </a:solidFill>
            </a:endParaRPr>
          </a:p>
        </p:txBody>
      </p:sp>
      <p:pic>
        <p:nvPicPr>
          <p:cNvPr id="6" name="図 5">
            <a:extLst>
              <a:ext uri="{FF2B5EF4-FFF2-40B4-BE49-F238E27FC236}">
                <a16:creationId xmlns:a16="http://schemas.microsoft.com/office/drawing/2014/main" id="{E4862F24-867C-F476-A628-292DE6343BE5}"/>
              </a:ext>
            </a:extLst>
          </p:cNvPr>
          <p:cNvPicPr>
            <a:picLocks noChangeAspect="1"/>
          </p:cNvPicPr>
          <p:nvPr/>
        </p:nvPicPr>
        <p:blipFill>
          <a:blip r:embed="rId3"/>
          <a:stretch>
            <a:fillRect/>
          </a:stretch>
        </p:blipFill>
        <p:spPr>
          <a:xfrm>
            <a:off x="644769" y="715841"/>
            <a:ext cx="7854462" cy="5568077"/>
          </a:xfrm>
          <a:prstGeom prst="rect">
            <a:avLst/>
          </a:prstGeom>
        </p:spPr>
      </p:pic>
      <p:pic>
        <p:nvPicPr>
          <p:cNvPr id="2" name="図 1" descr="back.png">
            <a:hlinkClick r:id="rId4" action="ppaction://hlinksldjump"/>
            <a:extLst>
              <a:ext uri="{FF2B5EF4-FFF2-40B4-BE49-F238E27FC236}">
                <a16:creationId xmlns:a16="http://schemas.microsoft.com/office/drawing/2014/main" id="{947DD092-86B4-CED7-55CB-1598802C69B1}"/>
              </a:ext>
            </a:extLst>
          </p:cNvPr>
          <p:cNvPicPr>
            <a:picLocks noChangeAspect="1"/>
          </p:cNvPicPr>
          <p:nvPr/>
        </p:nvPicPr>
        <p:blipFill>
          <a:blip r:embed="rId5">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99639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FE4D2D3-FF45-B426-5FFA-505D68FA538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A41E037-0B86-515D-EEE1-9A906630EBA6}"/>
              </a:ext>
            </a:extLst>
          </p:cNvPr>
          <p:cNvSpPr>
            <a:spLocks noGrp="1"/>
          </p:cNvSpPr>
          <p:nvPr>
            <p:ph type="title"/>
          </p:nvPr>
        </p:nvSpPr>
        <p:spPr>
          <a:xfrm>
            <a:off x="360363" y="365126"/>
            <a:ext cx="8464549" cy="1284964"/>
          </a:xfrm>
        </p:spPr>
        <p:txBody>
          <a:bodyPr/>
          <a:lstStyle/>
          <a:p>
            <a:pPr algn="l"/>
            <a:r>
              <a:rPr kumimoji="1" lang="ja-JP" altLang="en-US" dirty="0"/>
              <a:t>生活時間の使い方に影響があると思うものを記入してみよう。</a:t>
            </a:r>
          </a:p>
        </p:txBody>
      </p:sp>
      <p:sp>
        <p:nvSpPr>
          <p:cNvPr id="4" name="スライド番号プレースホルダー 3">
            <a:extLst>
              <a:ext uri="{FF2B5EF4-FFF2-40B4-BE49-F238E27FC236}">
                <a16:creationId xmlns:a16="http://schemas.microsoft.com/office/drawing/2014/main" id="{887319AB-2F18-A3F8-B5B8-0E27C5188DA3}"/>
              </a:ext>
            </a:extLst>
          </p:cNvPr>
          <p:cNvSpPr>
            <a:spLocks noGrp="1"/>
          </p:cNvSpPr>
          <p:nvPr>
            <p:ph type="sldNum" sz="quarter" idx="12"/>
          </p:nvPr>
        </p:nvSpPr>
        <p:spPr/>
        <p:txBody>
          <a:bodyPr/>
          <a:lstStyle/>
          <a:p>
            <a:fld id="{1D2D80A6-8C57-4D7C-88C1-BE2A757EE893}" type="slidenum">
              <a:rPr kumimoji="1" lang="ja-JP" altLang="en-US" smtClean="0"/>
              <a:t>17</a:t>
            </a:fld>
            <a:endParaRPr kumimoji="1" lang="ja-JP" altLang="en-US"/>
          </a:p>
        </p:txBody>
      </p:sp>
      <p:sp>
        <p:nvSpPr>
          <p:cNvPr id="3" name="コンテンツ プレースホルダー 2">
            <a:extLst>
              <a:ext uri="{FF2B5EF4-FFF2-40B4-BE49-F238E27FC236}">
                <a16:creationId xmlns:a16="http://schemas.microsoft.com/office/drawing/2014/main" id="{A0781AA1-5A42-F7E2-D7F9-081622A70CB4}"/>
              </a:ext>
            </a:extLst>
          </p:cNvPr>
          <p:cNvSpPr>
            <a:spLocks noGrp="1"/>
          </p:cNvSpPr>
          <p:nvPr>
            <p:ph type="body" sz="quarter" idx="15"/>
          </p:nvPr>
        </p:nvSpPr>
        <p:spPr>
          <a:xfrm>
            <a:off x="190500" y="1842216"/>
            <a:ext cx="8679656" cy="3987084"/>
          </a:xfrm>
        </p:spPr>
        <p:txBody>
          <a:bodyPr anchor="t"/>
          <a:lstStyle/>
          <a:p>
            <a:pPr marL="812800" indent="-812800">
              <a:buNone/>
            </a:pPr>
            <a:r>
              <a:rPr lang="ja-JP" altLang="en-US" sz="4400" b="1" dirty="0">
                <a:solidFill>
                  <a:srgbClr val="005AFF"/>
                </a:solidFill>
              </a:rPr>
              <a:t>例）優先順位，生活リズム，ライフスタイル，家庭や共に暮らす人，学校や会社にいる時間　など</a:t>
            </a:r>
          </a:p>
        </p:txBody>
      </p:sp>
      <p:pic>
        <p:nvPicPr>
          <p:cNvPr id="5" name="図 4" descr="back.png">
            <a:hlinkClick r:id="rId3" action="ppaction://hlinksldjump"/>
            <a:extLst>
              <a:ext uri="{FF2B5EF4-FFF2-40B4-BE49-F238E27FC236}">
                <a16:creationId xmlns:a16="http://schemas.microsoft.com/office/drawing/2014/main" id="{0A4DCBA0-86A8-5698-EA6F-6AAEF0BE03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14194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6E49F51B-1D8C-055C-C9EF-1C43CCC21189}"/>
              </a:ext>
            </a:extLst>
          </p:cNvPr>
          <p:cNvPicPr>
            <a:picLocks noChangeAspect="1"/>
          </p:cNvPicPr>
          <p:nvPr/>
        </p:nvPicPr>
        <p:blipFill>
          <a:blip r:embed="rId3"/>
          <a:stretch>
            <a:fillRect/>
          </a:stretch>
        </p:blipFill>
        <p:spPr>
          <a:xfrm>
            <a:off x="2370258" y="984615"/>
            <a:ext cx="4403483" cy="5373712"/>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3348898" y="2540523"/>
            <a:ext cx="3024000" cy="104138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3365176" y="3810506"/>
            <a:ext cx="3024000" cy="2120394"/>
          </a:xfrm>
          <a:prstGeom prst="roundRect">
            <a:avLst>
              <a:gd name="adj" fmla="val 2312"/>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3334968" y="1630047"/>
            <a:ext cx="3024000" cy="579753"/>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4"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5027" y="2538382"/>
            <a:ext cx="524213" cy="149340"/>
          </a:xfrm>
          <a:prstGeom prst="rect">
            <a:avLst/>
          </a:prstGeom>
        </p:spPr>
      </p:pic>
      <p:pic>
        <p:nvPicPr>
          <p:cNvPr id="4" name="図 3" descr="link.png">
            <a:hlinkClick r:id="rId6"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5027" y="3785106"/>
            <a:ext cx="524213" cy="149340"/>
          </a:xfrm>
          <a:prstGeom prst="rect">
            <a:avLst/>
          </a:prstGeom>
        </p:spPr>
      </p:pic>
      <p:pic>
        <p:nvPicPr>
          <p:cNvPr id="11" name="図 10" descr="link.png">
            <a:hlinkClick r:id="rId7" action="ppaction://hlinksldjump"/>
            <a:extLst>
              <a:ext uri="{FF2B5EF4-FFF2-40B4-BE49-F238E27FC236}">
                <a16:creationId xmlns:a16="http://schemas.microsoft.com/office/drawing/2014/main" id="{A151C0A6-8217-261D-6BB8-88EA963F63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5027" y="1683976"/>
            <a:ext cx="524213" cy="149340"/>
          </a:xfrm>
          <a:prstGeom prst="rect">
            <a:avLst/>
          </a:prstGeom>
        </p:spPr>
      </p:pic>
      <p:pic>
        <p:nvPicPr>
          <p:cNvPr id="6" name="図 5" descr="link.png">
            <a:hlinkClick r:id="rId8" action="ppaction://hlinksldjump"/>
            <a:extLst>
              <a:ext uri="{FF2B5EF4-FFF2-40B4-BE49-F238E27FC236}">
                <a16:creationId xmlns:a16="http://schemas.microsoft.com/office/drawing/2014/main" id="{AA1782A0-7AC1-998F-389C-5BFFAC042CF7}"/>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463532" y="2741582"/>
            <a:ext cx="524213" cy="149340"/>
          </a:xfrm>
          <a:prstGeom prst="rect">
            <a:avLst/>
          </a:prstGeom>
        </p:spPr>
      </p:pic>
      <p:pic>
        <p:nvPicPr>
          <p:cNvPr id="12" name="図 11" descr="link.png">
            <a:hlinkClick r:id="rId9" action="ppaction://hlinksldjump"/>
            <a:extLst>
              <a:ext uri="{FF2B5EF4-FFF2-40B4-BE49-F238E27FC236}">
                <a16:creationId xmlns:a16="http://schemas.microsoft.com/office/drawing/2014/main" id="{4266A2AD-0B2D-02BD-0508-E4B6A1C85EBB}"/>
              </a:ext>
            </a:extLst>
          </p:cNvPr>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463532" y="4020939"/>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54AED1-9994-EEEF-FFBE-2C96A918000B}"/>
              </a:ext>
            </a:extLst>
          </p:cNvPr>
          <p:cNvSpPr>
            <a:spLocks noGrp="1"/>
          </p:cNvSpPr>
          <p:nvPr>
            <p:ph type="title"/>
          </p:nvPr>
        </p:nvSpPr>
        <p:spPr>
          <a:xfrm>
            <a:off x="360363" y="365126"/>
            <a:ext cx="8464550" cy="1233747"/>
          </a:xfrm>
        </p:spPr>
        <p:txBody>
          <a:bodyPr/>
          <a:lstStyle/>
          <a:p>
            <a:pPr algn="l"/>
            <a:r>
              <a:rPr kumimoji="1" lang="ja-JP" altLang="en-US" dirty="0"/>
              <a:t>生活時間の使い方に影響があると思うものを記入してみよう。</a:t>
            </a:r>
          </a:p>
        </p:txBody>
      </p:sp>
      <p:sp>
        <p:nvSpPr>
          <p:cNvPr id="4" name="スライド番号プレースホルダー 3">
            <a:extLst>
              <a:ext uri="{FF2B5EF4-FFF2-40B4-BE49-F238E27FC236}">
                <a16:creationId xmlns:a16="http://schemas.microsoft.com/office/drawing/2014/main" id="{B183ABDF-036B-FFA4-CA24-07A5FB6BF053}"/>
              </a:ext>
            </a:extLst>
          </p:cNvPr>
          <p:cNvSpPr>
            <a:spLocks noGrp="1"/>
          </p:cNvSpPr>
          <p:nvPr>
            <p:ph type="sldNum" sz="quarter" idx="12"/>
          </p:nvPr>
        </p:nvSpPr>
        <p:spPr/>
        <p:txBody>
          <a:bodyPr/>
          <a:lstStyle/>
          <a:p>
            <a:fld id="{1D2D80A6-8C57-4D7C-88C1-BE2A757EE893}" type="slidenum">
              <a:rPr kumimoji="1" lang="ja-JP" altLang="en-US" smtClean="0"/>
              <a:t>3</a:t>
            </a:fld>
            <a:endParaRPr kumimoji="1" lang="ja-JP" altLang="en-US"/>
          </a:p>
        </p:txBody>
      </p:sp>
      <p:sp>
        <p:nvSpPr>
          <p:cNvPr id="3" name="コンテンツ プレースホルダー 2">
            <a:extLst>
              <a:ext uri="{FF2B5EF4-FFF2-40B4-BE49-F238E27FC236}">
                <a16:creationId xmlns:a16="http://schemas.microsoft.com/office/drawing/2014/main" id="{7D955282-F95F-4A0E-88BE-6BFA361FC8C8}"/>
              </a:ext>
            </a:extLst>
          </p:cNvPr>
          <p:cNvSpPr>
            <a:spLocks noGrp="1"/>
          </p:cNvSpPr>
          <p:nvPr>
            <p:ph type="body" sz="quarter" idx="15"/>
          </p:nvPr>
        </p:nvSpPr>
        <p:spPr>
          <a:xfrm>
            <a:off x="254000" y="1842216"/>
            <a:ext cx="8661400" cy="3948984"/>
          </a:xfrm>
        </p:spPr>
        <p:txBody>
          <a:bodyPr anchor="t"/>
          <a:lstStyle/>
          <a:p>
            <a:pPr marL="812800" indent="-812800">
              <a:buNone/>
            </a:pPr>
            <a:r>
              <a:rPr lang="ja-JP" altLang="en-US" sz="4400" b="1" dirty="0">
                <a:solidFill>
                  <a:srgbClr val="00B0F0"/>
                </a:solidFill>
                <a:hlinkClick r:id="rId3" action="ppaction://hlinksldjump"/>
              </a:rPr>
              <a:t>例）</a:t>
            </a:r>
            <a:endParaRPr lang="ja-JP" altLang="en-US" sz="4400" b="1" dirty="0">
              <a:solidFill>
                <a:srgbClr val="00B0F0"/>
              </a:solidFill>
            </a:endParaRPr>
          </a:p>
        </p:txBody>
      </p:sp>
      <p:pic>
        <p:nvPicPr>
          <p:cNvPr id="5" name="図 4" descr="back.png">
            <a:hlinkClick r:id="rId4" action="ppaction://hlinksldjump"/>
            <a:extLst>
              <a:ext uri="{FF2B5EF4-FFF2-40B4-BE49-F238E27FC236}">
                <a16:creationId xmlns:a16="http://schemas.microsoft.com/office/drawing/2014/main" id="{92167C6B-9D0F-49CC-C381-D1F32DEC85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descr="link.png">
            <a:hlinkClick r:id="rId3" action="ppaction://hlinksldjump"/>
            <a:extLst>
              <a:ext uri="{FF2B5EF4-FFF2-40B4-BE49-F238E27FC236}">
                <a16:creationId xmlns:a16="http://schemas.microsoft.com/office/drawing/2014/main" id="{FB99A775-DB25-D0C0-D6DE-49CE1FC2D4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1227" y="2420576"/>
            <a:ext cx="524213" cy="149340"/>
          </a:xfrm>
          <a:prstGeom prst="rect">
            <a:avLst/>
          </a:prstGeom>
        </p:spPr>
      </p:pic>
    </p:spTree>
    <p:extLst>
      <p:ext uri="{BB962C8B-B14F-4D97-AF65-F5344CB8AC3E}">
        <p14:creationId xmlns:p14="http://schemas.microsoft.com/office/powerpoint/2010/main" val="1348472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59150" y="2070700"/>
            <a:ext cx="8602900" cy="1358300"/>
          </a:xfrm>
        </p:spPr>
        <p:txBody>
          <a:bodyPr>
            <a:noAutofit/>
          </a:bodyPr>
          <a:lstStyle/>
          <a:p>
            <a:pPr marL="901700" indent="-717550"/>
            <a:r>
              <a:rPr lang="ja-JP" altLang="en-US" dirty="0"/>
              <a:t>① 生理的に必要な（１次活動に使う）時間</a:t>
            </a:r>
            <a:endParaRPr kumimoji="1" lang="en-US" altLang="ja-JP" dirty="0"/>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712210" y="1100937"/>
            <a:ext cx="8431790" cy="1016894"/>
          </a:xfrm>
        </p:spPr>
        <p:txBody>
          <a:bodyPr vert="horz" lIns="91440" tIns="45720" rIns="91440" bIns="45720" rtlCol="0">
            <a:noAutofit/>
          </a:bodyPr>
          <a:lstStyle/>
          <a:p>
            <a:pPr marL="541338" indent="-541338"/>
            <a:r>
              <a:rPr lang="ja-JP" altLang="en-US" dirty="0"/>
              <a:t>１　次の①～③にあてはまるものをすべて選び，記号で答えよう。</a:t>
            </a:r>
            <a:r>
              <a:rPr kumimoji="0" lang="ja-JP" altLang="en-US" sz="1800" b="0" dirty="0">
                <a:solidFill>
                  <a:prstClr val="black"/>
                </a:solidFill>
                <a:latin typeface="Arial" panose="020B0604020202020204"/>
              </a:rPr>
              <a:t> </a:t>
            </a:r>
            <a:r>
              <a:rPr lang="ja-JP" altLang="en-US" b="0" dirty="0"/>
              <a:t>（</a:t>
            </a:r>
            <a:r>
              <a:rPr lang="en-US" altLang="ja-JP" b="0" dirty="0"/>
              <a:t>1/6</a:t>
            </a:r>
            <a:r>
              <a:rPr lang="ja-JP" altLang="en-US" b="0" dirty="0"/>
              <a:t>）</a:t>
            </a:r>
            <a:endParaRPr lang="en-US" altLang="ja-JP" b="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89310" y="1211262"/>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四角形: 角を丸くする 4">
            <a:extLst>
              <a:ext uri="{FF2B5EF4-FFF2-40B4-BE49-F238E27FC236}">
                <a16:creationId xmlns:a16="http://schemas.microsoft.com/office/drawing/2014/main" id="{593E3778-1E3B-030F-51B3-A22E29C217F3}"/>
              </a:ext>
            </a:extLst>
          </p:cNvPr>
          <p:cNvSpPr/>
          <p:nvPr/>
        </p:nvSpPr>
        <p:spPr>
          <a:xfrm>
            <a:off x="96600" y="3670300"/>
            <a:ext cx="8928000" cy="2769578"/>
          </a:xfrm>
          <a:prstGeom prst="roundRect">
            <a:avLst>
              <a:gd name="adj" fmla="val 4960"/>
            </a:avLst>
          </a:prstGeom>
          <a:solidFill>
            <a:schemeClr val="bg1"/>
          </a:solidFill>
          <a:ln w="28575">
            <a:solidFill>
              <a:srgbClr val="F75462"/>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538163" lvl="0" indent="-538163"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ア</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．育児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イ</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．介護・看護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ウ</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．買い物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エ</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．学業</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オ</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．学習・自己啓発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カ</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．家事労働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キ</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．交際・つきあい</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ク</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．職業労働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ケ</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．趣味・娯楽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コ</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．食事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サ．</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睡眠</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シ</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スポーツ　　</a:t>
            </a:r>
            <a:r>
              <a:rPr kumimoji="1" lang="ja-JP" altLang="en-US" sz="2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ス</a:t>
            </a:r>
            <a:r>
              <a:rPr kumimoji="1" lang="ja-JP" altLang="en-US" sz="280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通勤・通学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セ</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テレビ・新聞・雑誌　</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ソ</a:t>
            </a:r>
            <a:r>
              <a:rPr kumimoji="1" lang="ja-JP" altLang="en-US" sz="2800" dirty="0">
                <a:solidFill>
                  <a:schemeClr val="tx1"/>
                </a:solidFill>
                <a:latin typeface="ＭＳ Ｐゴシック" panose="020B0600070205080204" pitchFamily="50" charset="-128"/>
              </a:rPr>
              <a:t>．ボランティア活動・社会参加活動</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タ</a:t>
            </a:r>
            <a:r>
              <a:rPr kumimoji="1" lang="ja-JP" altLang="en-US" sz="2800" dirty="0">
                <a:solidFill>
                  <a:schemeClr val="tx1"/>
                </a:solidFill>
                <a:latin typeface="ＭＳ Ｐゴシック" panose="020B0600070205080204" pitchFamily="50" charset="-128"/>
              </a:rPr>
              <a:t>．身の回りの用事　　　</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54318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007100" y="179999"/>
            <a:ext cx="3136900" cy="396000"/>
          </a:xfrm>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63445" y="1932755"/>
            <a:ext cx="8577876" cy="1434072"/>
          </a:xfrm>
        </p:spPr>
        <p:txBody>
          <a:bodyPr>
            <a:noAutofit/>
          </a:bodyPr>
          <a:lstStyle/>
          <a:p>
            <a:pPr marL="533400" marR="0" lvl="0" indent="-34925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① 生理的に必要な（１次活動に使う）</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812800" marR="0" lvl="0" indent="8890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時間</a:t>
            </a:r>
            <a:endParaRPr kumimoji="1" lang="en-US" altLang="ja-JP" dirty="0"/>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664454" y="759522"/>
            <a:ext cx="8410775" cy="989710"/>
          </a:xfrm>
        </p:spPr>
        <p:txBody>
          <a:bodyPr vert="horz" lIns="91440" tIns="45720" rIns="91440" bIns="45720" rtlCol="0">
            <a:noAutofit/>
          </a:bodyPr>
          <a:lstStyle/>
          <a:p>
            <a:pPr marL="541338" marR="0" lvl="0" indent="-541338" algn="l"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　次の①～③にあてはまるものをすべて選び，記号で答えよう。</a:t>
            </a:r>
            <a:r>
              <a:rPr kumimoji="0" lang="ja-JP" altLang="en-US" sz="18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2</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/6</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1" dirty="0">
              <a:solidFill>
                <a:srgbClr val="277BE8"/>
              </a:solidFill>
            </a:endParaRP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41554" y="83342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593E3778-1E3B-030F-51B3-A22E29C217F3}"/>
              </a:ext>
            </a:extLst>
          </p:cNvPr>
          <p:cNvSpPr/>
          <p:nvPr/>
        </p:nvSpPr>
        <p:spPr>
          <a:xfrm>
            <a:off x="170337" y="4167985"/>
            <a:ext cx="8803326" cy="1434072"/>
          </a:xfrm>
          <a:prstGeom prst="rect">
            <a:avLst/>
          </a:prstGeom>
          <a:solidFill>
            <a:srgbClr val="E1F0F5"/>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コ</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．食事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サ</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．睡眠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タ</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．身の回りの用事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257370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C3681-02B9-8492-EE84-3EE7F11E8C3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7AD0399-8C9B-6F86-3483-7AF194466791}"/>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81A9EC32-E908-513C-AD89-843A9884A53D}"/>
              </a:ext>
            </a:extLst>
          </p:cNvPr>
          <p:cNvSpPr>
            <a:spLocks noGrp="1"/>
          </p:cNvSpPr>
          <p:nvPr>
            <p:ph type="title"/>
          </p:nvPr>
        </p:nvSpPr>
        <p:spPr>
          <a:xfrm>
            <a:off x="6019800" y="179999"/>
            <a:ext cx="3124200" cy="396000"/>
          </a:xfrm>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706EA307-C95E-1271-EC45-57C48604B84C}"/>
              </a:ext>
            </a:extLst>
          </p:cNvPr>
          <p:cNvSpPr>
            <a:spLocks noGrp="1"/>
          </p:cNvSpPr>
          <p:nvPr>
            <p:ph type="body" sz="quarter" idx="15"/>
          </p:nvPr>
        </p:nvSpPr>
        <p:spPr>
          <a:xfrm>
            <a:off x="450761" y="1857340"/>
            <a:ext cx="8410775" cy="1153870"/>
          </a:xfrm>
        </p:spPr>
        <p:txBody>
          <a:bodyPr>
            <a:noAutofit/>
          </a:bodyPr>
          <a:lstStyle/>
          <a:p>
            <a:pPr marL="533400" indent="-349250"/>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② 社会生活を営むうえで必要な（２次活動に使う）時間</a:t>
            </a:r>
            <a:endParaRPr kumimoji="1" lang="en-US" altLang="ja-JP" dirty="0"/>
          </a:p>
        </p:txBody>
      </p:sp>
      <p:sp>
        <p:nvSpPr>
          <p:cNvPr id="11" name="コンテンツ プレースホルダー 10">
            <a:extLst>
              <a:ext uri="{FF2B5EF4-FFF2-40B4-BE49-F238E27FC236}">
                <a16:creationId xmlns:a16="http://schemas.microsoft.com/office/drawing/2014/main" id="{1EA49464-529C-5E03-C037-F6D7DB20D00E}"/>
              </a:ext>
            </a:extLst>
          </p:cNvPr>
          <p:cNvSpPr>
            <a:spLocks noGrp="1"/>
          </p:cNvSpPr>
          <p:nvPr>
            <p:ph type="body" sz="quarter" idx="16"/>
          </p:nvPr>
        </p:nvSpPr>
        <p:spPr>
          <a:xfrm>
            <a:off x="523783" y="734262"/>
            <a:ext cx="8523617" cy="819461"/>
          </a:xfrm>
        </p:spPr>
        <p:txBody>
          <a:bodyPr vert="horz" lIns="91440" tIns="45720" rIns="91440" bIns="45720" rtlCol="0">
            <a:noAutofit/>
          </a:bodyPr>
          <a:lstStyle/>
          <a:p>
            <a:pPr marL="541338" indent="-541338"/>
            <a:r>
              <a:rPr lang="ja-JP" altLang="en-US" dirty="0"/>
              <a:t>１　次の①～③にあてはまるものをすべて選び，記号で答えよう。</a:t>
            </a:r>
            <a:r>
              <a:rPr kumimoji="0" lang="ja-JP" altLang="en-US" sz="1800" b="0" dirty="0">
                <a:solidFill>
                  <a:prstClr val="black"/>
                </a:solidFill>
                <a:latin typeface="Arial" panose="020B0604020202020204"/>
              </a:rPr>
              <a:t> </a:t>
            </a:r>
            <a:r>
              <a:rPr lang="ja-JP" altLang="en-US" b="0" dirty="0"/>
              <a:t>（</a:t>
            </a:r>
            <a:r>
              <a:rPr lang="en-US" altLang="ja-JP" b="0" dirty="0"/>
              <a:t>3/6</a:t>
            </a:r>
            <a:r>
              <a:rPr lang="ja-JP" altLang="en-US" b="0" dirty="0"/>
              <a:t>）</a:t>
            </a:r>
            <a:endParaRPr lang="en-US" altLang="ja-JP" b="0" dirty="0"/>
          </a:p>
        </p:txBody>
      </p:sp>
      <p:sp>
        <p:nvSpPr>
          <p:cNvPr id="10" name="テキスト ボックス 9">
            <a:extLst>
              <a:ext uri="{FF2B5EF4-FFF2-40B4-BE49-F238E27FC236}">
                <a16:creationId xmlns:a16="http://schemas.microsoft.com/office/drawing/2014/main" id="{687F723E-03AE-42D8-D313-880F1126360B}"/>
              </a:ext>
            </a:extLst>
          </p:cNvPr>
          <p:cNvSpPr txBox="1"/>
          <p:nvPr/>
        </p:nvSpPr>
        <p:spPr>
          <a:xfrm>
            <a:off x="96600" y="717952"/>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四角形: 角を丸くする 5">
            <a:extLst>
              <a:ext uri="{FF2B5EF4-FFF2-40B4-BE49-F238E27FC236}">
                <a16:creationId xmlns:a16="http://schemas.microsoft.com/office/drawing/2014/main" id="{256F0140-3FAA-F28D-6CCB-1515984FD683}"/>
              </a:ext>
            </a:extLst>
          </p:cNvPr>
          <p:cNvSpPr/>
          <p:nvPr/>
        </p:nvSpPr>
        <p:spPr>
          <a:xfrm>
            <a:off x="96600" y="3670300"/>
            <a:ext cx="8928000" cy="2769578"/>
          </a:xfrm>
          <a:prstGeom prst="roundRect">
            <a:avLst>
              <a:gd name="adj" fmla="val 4960"/>
            </a:avLst>
          </a:prstGeom>
          <a:solidFill>
            <a:schemeClr val="bg1"/>
          </a:solidFill>
          <a:ln w="28575">
            <a:solidFill>
              <a:srgbClr val="F75462"/>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538163" lvl="0" indent="-538163"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ア</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．育児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イ</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．介護・看護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ウ</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．買い物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エ</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．学業</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オ</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．学習・自己啓発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カ</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．家事労働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キ</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．交際・つきあい</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ク</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．職業労働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ケ</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．趣味・娯楽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コ</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．食事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サ．</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睡眠</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シ</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スポーツ　　</a:t>
            </a:r>
            <a:r>
              <a:rPr kumimoji="1" lang="ja-JP" altLang="en-US" sz="2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ス</a:t>
            </a:r>
            <a:r>
              <a:rPr kumimoji="1" lang="ja-JP" altLang="en-US" sz="280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通勤・通学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セ</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テレビ・新聞・雑誌　</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ソ</a:t>
            </a:r>
            <a:r>
              <a:rPr kumimoji="1" lang="ja-JP" altLang="en-US" sz="2800" dirty="0">
                <a:solidFill>
                  <a:schemeClr val="tx1"/>
                </a:solidFill>
                <a:latin typeface="ＭＳ Ｐゴシック" panose="020B0600070205080204" pitchFamily="50" charset="-128"/>
              </a:rPr>
              <a:t>．ボランティア活動・社会参加活動</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タ</a:t>
            </a:r>
            <a:r>
              <a:rPr kumimoji="1" lang="ja-JP" altLang="en-US" sz="2800" dirty="0">
                <a:solidFill>
                  <a:schemeClr val="tx1"/>
                </a:solidFill>
                <a:latin typeface="ＭＳ Ｐゴシック" panose="020B0600070205080204" pitchFamily="50" charset="-128"/>
              </a:rPr>
              <a:t>．身の回りの用事　　　</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557848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8579A-D0F7-06E2-2A03-CCC61FE6D89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FC6ADA0-1150-2084-D606-CE42F3F2CB9D}"/>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1FE5A17F-A7A5-8B93-F262-8173F76111E6}"/>
              </a:ext>
            </a:extLst>
          </p:cNvPr>
          <p:cNvSpPr>
            <a:spLocks noGrp="1"/>
          </p:cNvSpPr>
          <p:nvPr>
            <p:ph type="title"/>
          </p:nvPr>
        </p:nvSpPr>
        <p:spPr>
          <a:xfrm>
            <a:off x="6045200" y="179999"/>
            <a:ext cx="3098800" cy="396000"/>
          </a:xfrm>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BDA9FDAE-F515-3376-F586-F5F34735E677}"/>
              </a:ext>
            </a:extLst>
          </p:cNvPr>
          <p:cNvSpPr>
            <a:spLocks noGrp="1"/>
          </p:cNvSpPr>
          <p:nvPr>
            <p:ph type="body" sz="quarter" idx="15"/>
          </p:nvPr>
        </p:nvSpPr>
        <p:spPr>
          <a:xfrm>
            <a:off x="263445" y="1932755"/>
            <a:ext cx="8577876" cy="1434072"/>
          </a:xfrm>
        </p:spPr>
        <p:txBody>
          <a:bodyPr>
            <a:noAutofit/>
          </a:bodyPr>
          <a:lstStyle/>
          <a:p>
            <a:pPr marL="812800" marR="0" lvl="0" indent="-62865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② 社会生活を営むうえで必要な（２次活動に使う）時間</a:t>
            </a:r>
            <a:endParaRPr kumimoji="1" lang="en-US" altLang="ja-JP" dirty="0"/>
          </a:p>
        </p:txBody>
      </p:sp>
      <p:sp>
        <p:nvSpPr>
          <p:cNvPr id="11" name="コンテンツ プレースホルダー 10">
            <a:extLst>
              <a:ext uri="{FF2B5EF4-FFF2-40B4-BE49-F238E27FC236}">
                <a16:creationId xmlns:a16="http://schemas.microsoft.com/office/drawing/2014/main" id="{8FF36C1B-BA93-53D5-53AA-D3BBE07F0D3B}"/>
              </a:ext>
            </a:extLst>
          </p:cNvPr>
          <p:cNvSpPr>
            <a:spLocks noGrp="1"/>
          </p:cNvSpPr>
          <p:nvPr>
            <p:ph type="body" sz="quarter" idx="16"/>
          </p:nvPr>
        </p:nvSpPr>
        <p:spPr>
          <a:xfrm>
            <a:off x="664454" y="759522"/>
            <a:ext cx="8410775" cy="989710"/>
          </a:xfrm>
        </p:spPr>
        <p:txBody>
          <a:bodyPr vert="horz" lIns="91440" tIns="45720" rIns="91440" bIns="45720" rtlCol="0">
            <a:noAutofit/>
          </a:bodyPr>
          <a:lstStyle/>
          <a:p>
            <a:pPr marL="541338" marR="0" lvl="0" indent="-541338" algn="l"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　次の①～③にあてはまるものをすべて選び，記号で答えよう。</a:t>
            </a:r>
            <a:r>
              <a:rPr kumimoji="0" lang="ja-JP" altLang="en-US" sz="18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4/6</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1" dirty="0">
              <a:solidFill>
                <a:srgbClr val="277BE8"/>
              </a:solidFill>
            </a:endParaRPr>
          </a:p>
        </p:txBody>
      </p:sp>
      <p:sp>
        <p:nvSpPr>
          <p:cNvPr id="10" name="テキスト ボックス 9">
            <a:extLst>
              <a:ext uri="{FF2B5EF4-FFF2-40B4-BE49-F238E27FC236}">
                <a16:creationId xmlns:a16="http://schemas.microsoft.com/office/drawing/2014/main" id="{F32FEA63-7D30-A627-B2D6-6A0E1FF26532}"/>
              </a:ext>
            </a:extLst>
          </p:cNvPr>
          <p:cNvSpPr txBox="1"/>
          <p:nvPr/>
        </p:nvSpPr>
        <p:spPr>
          <a:xfrm>
            <a:off x="141554" y="83342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FBB66CA7-8C31-7FFF-4723-4BC45D647D5D}"/>
              </a:ext>
            </a:extLst>
          </p:cNvPr>
          <p:cNvSpPr/>
          <p:nvPr/>
        </p:nvSpPr>
        <p:spPr>
          <a:xfrm>
            <a:off x="170337" y="3691407"/>
            <a:ext cx="8803326" cy="2173057"/>
          </a:xfrm>
          <a:prstGeom prst="rect">
            <a:avLst/>
          </a:prstGeom>
          <a:solidFill>
            <a:srgbClr val="E1F0F5"/>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ア</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．育児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イ</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．介護・看護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ウ</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．買い物</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エ</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．学業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カ</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．家事労働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ク</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．職業労働</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ス</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．通勤・通学</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199262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62AC4-605D-E21A-EB8B-D4685204FC4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D3263C2-4800-C5B1-F6ED-101F73A3BCEB}"/>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4" name="タイトル 3">
            <a:extLst>
              <a:ext uri="{FF2B5EF4-FFF2-40B4-BE49-F238E27FC236}">
                <a16:creationId xmlns:a16="http://schemas.microsoft.com/office/drawing/2014/main" id="{BC360B6A-0802-1A9F-3956-4C3204461F82}"/>
              </a:ext>
            </a:extLst>
          </p:cNvPr>
          <p:cNvSpPr>
            <a:spLocks noGrp="1"/>
          </p:cNvSpPr>
          <p:nvPr>
            <p:ph type="title"/>
          </p:nvPr>
        </p:nvSpPr>
        <p:spPr>
          <a:xfrm>
            <a:off x="6019800" y="179999"/>
            <a:ext cx="3124200" cy="396000"/>
          </a:xfrm>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29A6E695-13BF-2349-17C4-C293F6DFA2AF}"/>
              </a:ext>
            </a:extLst>
          </p:cNvPr>
          <p:cNvSpPr>
            <a:spLocks noGrp="1"/>
          </p:cNvSpPr>
          <p:nvPr>
            <p:ph type="body" sz="quarter" idx="15"/>
          </p:nvPr>
        </p:nvSpPr>
        <p:spPr>
          <a:xfrm>
            <a:off x="241301" y="1857340"/>
            <a:ext cx="8305799" cy="1571660"/>
          </a:xfrm>
        </p:spPr>
        <p:txBody>
          <a:bodyPr>
            <a:noAutofit/>
          </a:bodyPr>
          <a:lstStyle/>
          <a:p>
            <a:pPr marL="812800" indent="-628650"/>
            <a:r>
              <a:rPr lang="ja-JP" altLang="en-US" dirty="0">
                <a:solidFill>
                  <a:prstClr val="black"/>
                </a:solidFill>
              </a:rPr>
              <a:t>③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各人が自由に使える（３次活動に使う）時間</a:t>
            </a:r>
            <a:endParaRPr kumimoji="1" lang="en-US" altLang="ja-JP" dirty="0"/>
          </a:p>
        </p:txBody>
      </p:sp>
      <p:sp>
        <p:nvSpPr>
          <p:cNvPr id="11" name="コンテンツ プレースホルダー 10">
            <a:extLst>
              <a:ext uri="{FF2B5EF4-FFF2-40B4-BE49-F238E27FC236}">
                <a16:creationId xmlns:a16="http://schemas.microsoft.com/office/drawing/2014/main" id="{B61DA19E-8478-A75A-02B4-8A8689622E8B}"/>
              </a:ext>
            </a:extLst>
          </p:cNvPr>
          <p:cNvSpPr>
            <a:spLocks noGrp="1"/>
          </p:cNvSpPr>
          <p:nvPr>
            <p:ph type="body" sz="quarter" idx="16"/>
          </p:nvPr>
        </p:nvSpPr>
        <p:spPr>
          <a:xfrm>
            <a:off x="523783" y="734262"/>
            <a:ext cx="8523617" cy="819461"/>
          </a:xfrm>
        </p:spPr>
        <p:txBody>
          <a:bodyPr vert="horz" lIns="91440" tIns="45720" rIns="91440" bIns="45720" rtlCol="0">
            <a:noAutofit/>
          </a:bodyPr>
          <a:lstStyle/>
          <a:p>
            <a:pPr marL="541338" indent="-541338"/>
            <a:r>
              <a:rPr lang="ja-JP" altLang="en-US" dirty="0"/>
              <a:t>１　次の①～③にあてはまるものをすべて選び，記号で答えよう。</a:t>
            </a:r>
            <a:r>
              <a:rPr kumimoji="0" lang="ja-JP" altLang="en-US" sz="1800" b="0" dirty="0">
                <a:solidFill>
                  <a:prstClr val="black"/>
                </a:solidFill>
                <a:latin typeface="Arial" panose="020B0604020202020204"/>
              </a:rPr>
              <a:t> </a:t>
            </a:r>
            <a:r>
              <a:rPr lang="ja-JP" altLang="en-US" b="0" dirty="0"/>
              <a:t>（</a:t>
            </a:r>
            <a:r>
              <a:rPr lang="en-US" altLang="ja-JP" b="0" dirty="0"/>
              <a:t>5/6</a:t>
            </a:r>
            <a:r>
              <a:rPr lang="ja-JP" altLang="en-US" b="0" dirty="0"/>
              <a:t>）</a:t>
            </a:r>
            <a:endParaRPr lang="en-US" altLang="ja-JP" b="0" dirty="0"/>
          </a:p>
        </p:txBody>
      </p:sp>
      <p:sp>
        <p:nvSpPr>
          <p:cNvPr id="10" name="テキスト ボックス 9">
            <a:extLst>
              <a:ext uri="{FF2B5EF4-FFF2-40B4-BE49-F238E27FC236}">
                <a16:creationId xmlns:a16="http://schemas.microsoft.com/office/drawing/2014/main" id="{A5262B0B-2F83-7E8D-0EBA-0723B18E3925}"/>
              </a:ext>
            </a:extLst>
          </p:cNvPr>
          <p:cNvSpPr txBox="1"/>
          <p:nvPr/>
        </p:nvSpPr>
        <p:spPr>
          <a:xfrm>
            <a:off x="96600" y="717952"/>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四角形: 角を丸くする 5">
            <a:extLst>
              <a:ext uri="{FF2B5EF4-FFF2-40B4-BE49-F238E27FC236}">
                <a16:creationId xmlns:a16="http://schemas.microsoft.com/office/drawing/2014/main" id="{76A6ED5B-79B3-3D05-53EE-3930F6097216}"/>
              </a:ext>
            </a:extLst>
          </p:cNvPr>
          <p:cNvSpPr/>
          <p:nvPr/>
        </p:nvSpPr>
        <p:spPr>
          <a:xfrm>
            <a:off x="96600" y="3670300"/>
            <a:ext cx="8928000" cy="2769578"/>
          </a:xfrm>
          <a:prstGeom prst="roundRect">
            <a:avLst>
              <a:gd name="adj" fmla="val 4960"/>
            </a:avLst>
          </a:prstGeom>
          <a:solidFill>
            <a:schemeClr val="bg1"/>
          </a:solidFill>
          <a:ln w="28575">
            <a:solidFill>
              <a:srgbClr val="F75462"/>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538163" lvl="0" indent="-538163"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ア</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．育児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イ</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．介護・看護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ウ</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．買い物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エ</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．学業</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オ</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．学習・自己啓発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カ</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．家事労働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キ</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．交際・つきあい</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ク</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．職業労働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ケ</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．趣味・娯楽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コ</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．食事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サ．</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睡眠</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シ</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スポーツ　　</a:t>
            </a:r>
            <a:r>
              <a:rPr kumimoji="1" lang="ja-JP" altLang="en-US" sz="2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ス</a:t>
            </a:r>
            <a:r>
              <a:rPr kumimoji="1" lang="ja-JP" altLang="en-US" sz="280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通勤・通学　　</a:t>
            </a: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セ</a:t>
            </a:r>
            <a:r>
              <a:rPr kumimoji="1" lang="ja-JP" altLang="en-US" sz="2800" dirty="0">
                <a:solidFill>
                  <a:schemeClr val="tx1"/>
                </a:solidFill>
                <a:latin typeface="ＭＳ Ｐゴシック" panose="020B0600070205080204" pitchFamily="50" charset="-128"/>
                <a:ea typeface="ＭＳ Ｐゴシック" panose="020B0600070205080204" pitchFamily="50" charset="-128"/>
              </a:rPr>
              <a:t>．</a:t>
            </a:r>
            <a:r>
              <a:rPr kumimoji="1" lang="ja-JP" altLang="en-US" sz="2800" dirty="0">
                <a:solidFill>
                  <a:schemeClr val="tx1"/>
                </a:solidFill>
                <a:latin typeface="ＭＳ Ｐゴシック" panose="020B0600070205080204" pitchFamily="50" charset="-128"/>
              </a:rPr>
              <a:t>テレビ・新聞・雑誌　</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ソ</a:t>
            </a:r>
            <a:r>
              <a:rPr kumimoji="1" lang="ja-JP" altLang="en-US" sz="2800" dirty="0">
                <a:solidFill>
                  <a:schemeClr val="tx1"/>
                </a:solidFill>
                <a:latin typeface="ＭＳ Ｐゴシック" panose="020B0600070205080204" pitchFamily="50" charset="-128"/>
              </a:rPr>
              <a:t>．ボランティア活動・社会参加活動</a:t>
            </a:r>
            <a:endParaRPr kumimoji="1" lang="en-US" altLang="ja-JP" sz="2800" dirty="0">
              <a:solidFill>
                <a:schemeClr val="tx1"/>
              </a:solidFill>
              <a:latin typeface="ＭＳ Ｐゴシック" panose="020B0600070205080204" pitchFamily="50" charset="-128"/>
            </a:endParaRPr>
          </a:p>
          <a:p>
            <a:pPr lvl="0" defTabSz="1244600">
              <a:spcBef>
                <a:spcPct val="0"/>
              </a:spcBef>
              <a:buNone/>
            </a:pPr>
            <a:r>
              <a:rPr kumimoji="1" lang="ja-JP" altLang="en-US" sz="2800" b="1" dirty="0">
                <a:solidFill>
                  <a:schemeClr val="tx1"/>
                </a:solidFill>
                <a:latin typeface="ＭＳ Ｐゴシック" panose="020B0600070205080204" pitchFamily="50" charset="-128"/>
              </a:rPr>
              <a:t>タ</a:t>
            </a:r>
            <a:r>
              <a:rPr kumimoji="1" lang="ja-JP" altLang="en-US" sz="2800" dirty="0">
                <a:solidFill>
                  <a:schemeClr val="tx1"/>
                </a:solidFill>
                <a:latin typeface="ＭＳ Ｐゴシック" panose="020B0600070205080204" pitchFamily="50" charset="-128"/>
              </a:rPr>
              <a:t>．身の回りの用事　　　</a:t>
            </a:r>
            <a:endParaRPr kumimoji="1" lang="en-US" altLang="ja-JP" sz="2800" dirty="0">
              <a:solidFill>
                <a:schemeClr val="tx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993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2115C-78C1-6D13-9956-1057EAD5A58C}"/>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18769D5-FF7E-D376-AB92-C14779C06878}"/>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E41CC6DD-1BB9-95E9-702F-2732AF09D5C6}"/>
              </a:ext>
            </a:extLst>
          </p:cNvPr>
          <p:cNvSpPr>
            <a:spLocks noGrp="1"/>
          </p:cNvSpPr>
          <p:nvPr>
            <p:ph type="title"/>
          </p:nvPr>
        </p:nvSpPr>
        <p:spPr>
          <a:xfrm>
            <a:off x="6045200" y="179999"/>
            <a:ext cx="3098800" cy="396000"/>
          </a:xfrm>
        </p:spPr>
        <p:txBody>
          <a:bodyPr/>
          <a:lstStyle/>
          <a:p>
            <a:r>
              <a:rPr lang="ja-JP" altLang="en-US" dirty="0"/>
              <a:t>１　生活時間を考える</a:t>
            </a:r>
            <a:endParaRPr kumimoji="1" lang="ja-JP" altLang="en-US" dirty="0"/>
          </a:p>
        </p:txBody>
      </p:sp>
      <p:sp>
        <p:nvSpPr>
          <p:cNvPr id="2" name="テキスト プレースホルダー 1">
            <a:extLst>
              <a:ext uri="{FF2B5EF4-FFF2-40B4-BE49-F238E27FC236}">
                <a16:creationId xmlns:a16="http://schemas.microsoft.com/office/drawing/2014/main" id="{2EDA9E15-B351-B61E-5484-93EA5763918A}"/>
              </a:ext>
            </a:extLst>
          </p:cNvPr>
          <p:cNvSpPr>
            <a:spLocks noGrp="1"/>
          </p:cNvSpPr>
          <p:nvPr>
            <p:ph type="body" sz="quarter" idx="15"/>
          </p:nvPr>
        </p:nvSpPr>
        <p:spPr>
          <a:xfrm>
            <a:off x="263445" y="1932755"/>
            <a:ext cx="8258255" cy="1434072"/>
          </a:xfrm>
        </p:spPr>
        <p:txBody>
          <a:bodyPr>
            <a:noAutofit/>
          </a:bodyPr>
          <a:lstStyle/>
          <a:p>
            <a:pPr marL="812800" marR="0" lvl="0" indent="-62865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③ 各人が自由に使える（３次活動に使う）時間</a:t>
            </a:r>
            <a:endParaRPr kumimoji="1" lang="en-US" altLang="ja-JP" dirty="0"/>
          </a:p>
        </p:txBody>
      </p:sp>
      <p:sp>
        <p:nvSpPr>
          <p:cNvPr id="11" name="コンテンツ プレースホルダー 10">
            <a:extLst>
              <a:ext uri="{FF2B5EF4-FFF2-40B4-BE49-F238E27FC236}">
                <a16:creationId xmlns:a16="http://schemas.microsoft.com/office/drawing/2014/main" id="{F6EC3B97-726D-14E8-1E7E-5D9177C4DA0E}"/>
              </a:ext>
            </a:extLst>
          </p:cNvPr>
          <p:cNvSpPr>
            <a:spLocks noGrp="1"/>
          </p:cNvSpPr>
          <p:nvPr>
            <p:ph type="body" sz="quarter" idx="16"/>
          </p:nvPr>
        </p:nvSpPr>
        <p:spPr>
          <a:xfrm>
            <a:off x="664454" y="759522"/>
            <a:ext cx="8410775" cy="989710"/>
          </a:xfrm>
        </p:spPr>
        <p:txBody>
          <a:bodyPr vert="horz" lIns="91440" tIns="45720" rIns="91440" bIns="45720" rtlCol="0">
            <a:noAutofit/>
          </a:bodyPr>
          <a:lstStyle/>
          <a:p>
            <a:pPr marL="541338" marR="0" lvl="0" indent="-541338" algn="l"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　次の①～③にあてはまるものをすべて選び，記号で答えよう。</a:t>
            </a:r>
            <a:r>
              <a:rPr kumimoji="0" lang="ja-JP" altLang="en-US" sz="18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6</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/6</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1" dirty="0">
              <a:solidFill>
                <a:srgbClr val="277BE8"/>
              </a:solidFill>
            </a:endParaRPr>
          </a:p>
        </p:txBody>
      </p:sp>
      <p:sp>
        <p:nvSpPr>
          <p:cNvPr id="10" name="テキスト ボックス 9">
            <a:extLst>
              <a:ext uri="{FF2B5EF4-FFF2-40B4-BE49-F238E27FC236}">
                <a16:creationId xmlns:a16="http://schemas.microsoft.com/office/drawing/2014/main" id="{FCDD51E0-BE90-A67A-4DD8-3E573CE24216}"/>
              </a:ext>
            </a:extLst>
          </p:cNvPr>
          <p:cNvSpPr txBox="1"/>
          <p:nvPr/>
        </p:nvSpPr>
        <p:spPr>
          <a:xfrm>
            <a:off x="141554" y="83342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E127D9BB-9CA3-792D-F719-2E9EAF7A7CD7}"/>
              </a:ext>
            </a:extLst>
          </p:cNvPr>
          <p:cNvSpPr/>
          <p:nvPr/>
        </p:nvSpPr>
        <p:spPr>
          <a:xfrm>
            <a:off x="170337" y="3691407"/>
            <a:ext cx="8803326" cy="2671293"/>
          </a:xfrm>
          <a:prstGeom prst="rect">
            <a:avLst/>
          </a:prstGeom>
          <a:solidFill>
            <a:srgbClr val="E1F0F5"/>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オ</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．学習・自己啓発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キ</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．交際・つきあい</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ケ</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．趣味・娯楽　　　　</a:t>
            </a: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シ</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．スポーツ</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セ</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．テレビ・新聞・雑誌　　</a:t>
            </a:r>
          </a:p>
          <a:p>
            <a:pPr lvl="0" defTabSz="1244600">
              <a:lnSpc>
                <a:spcPct val="110000"/>
              </a:lnSpc>
              <a:spcBef>
                <a:spcPct val="0"/>
              </a:spcBef>
              <a:buNone/>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ソ</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．ボランティア活動・社会参加活動</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pic>
        <p:nvPicPr>
          <p:cNvPr id="6" name="図 5" descr="back.png">
            <a:hlinkClick r:id="rId3" action="ppaction://hlinksldjump"/>
            <a:extLst>
              <a:ext uri="{FF2B5EF4-FFF2-40B4-BE49-F238E27FC236}">
                <a16:creationId xmlns:a16="http://schemas.microsoft.com/office/drawing/2014/main" id="{4065B6ED-68A4-743D-4AA7-E4DCD283EA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338337033"/>
      </p:ext>
    </p:extLst>
  </p:cSld>
  <p:clrMapOvr>
    <a:masterClrMapping/>
  </p:clrMapOvr>
</p:sld>
</file>

<file path=ppt/theme/theme1.xml><?xml version="1.0" encoding="utf-8"?>
<a:theme xmlns:a="http://schemas.openxmlformats.org/drawingml/2006/main" name="Office テーマ">
  <a:themeElements>
    <a:clrScheme name="ユーザー定義 17">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B0F0"/>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3297</TotalTime>
  <Words>929</Words>
  <PresentationFormat>画面に合わせる (4:3)</PresentationFormat>
  <Paragraphs>130</Paragraphs>
  <Slides>17</Slides>
  <Notes>17</Notes>
  <HiddenSlides>1</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17</vt:i4>
      </vt:variant>
    </vt:vector>
  </HeadingPairs>
  <TitlesOfParts>
    <vt:vector size="21" baseType="lpstr">
      <vt:lpstr>ＭＳ Ｐゴシック</vt:lpstr>
      <vt:lpstr>游ゴシック</vt:lpstr>
      <vt:lpstr>Arial</vt:lpstr>
      <vt:lpstr>Office テーマ</vt:lpstr>
      <vt:lpstr>5. 生活時間から 見えてくるもの</vt:lpstr>
      <vt:lpstr>問題インデックス</vt:lpstr>
      <vt:lpstr>生活時間の使い方に影響があると思うものを記入してみよう。</vt:lpstr>
      <vt:lpstr>１　生活時間を考える</vt:lpstr>
      <vt:lpstr>１　生活時間を考える</vt:lpstr>
      <vt:lpstr>１　生活時間を考える</vt:lpstr>
      <vt:lpstr>１　生活時間を考える</vt:lpstr>
      <vt:lpstr>１　生活時間を考える</vt:lpstr>
      <vt:lpstr>１　生活時間を考える</vt:lpstr>
      <vt:lpstr>２　生活時間配分の比較</vt:lpstr>
      <vt:lpstr>２　生活時間配分の比較</vt:lpstr>
      <vt:lpstr>２　生活時間配分の比較</vt:lpstr>
      <vt:lpstr>１　生活時間を考える</vt:lpstr>
      <vt:lpstr>１　生活時間を考える</vt:lpstr>
      <vt:lpstr>２　生活時間配分の比較</vt:lpstr>
      <vt:lpstr>２　生活時間配分の比較</vt:lpstr>
      <vt:lpstr>生活時間の使い方に影響があると思うものを記入してみよう。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2024-10-25T01:08:47Z</cp:lastPrinted>
  <dcterms:created xsi:type="dcterms:W3CDTF">2020-05-11T04:01:04Z</dcterms:created>
  <dcterms:modified xsi:type="dcterms:W3CDTF">2025-04-03T07:01:54Z</dcterms:modified>
</cp:coreProperties>
</file>