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67" r:id="rId2"/>
    <p:sldId id="402" r:id="rId3"/>
    <p:sldId id="410" r:id="rId4"/>
    <p:sldId id="411" r:id="rId5"/>
    <p:sldId id="397" r:id="rId6"/>
    <p:sldId id="398" r:id="rId7"/>
    <p:sldId id="403" r:id="rId8"/>
    <p:sldId id="406" r:id="rId9"/>
    <p:sldId id="404" r:id="rId10"/>
    <p:sldId id="407" r:id="rId11"/>
    <p:sldId id="405" r:id="rId12"/>
    <p:sldId id="408" r:id="rId13"/>
    <p:sldId id="399" r:id="rId14"/>
    <p:sldId id="400" r:id="rId15"/>
    <p:sldId id="374" r:id="rId16"/>
    <p:sldId id="391" r:id="rId17"/>
    <p:sldId id="412" r:id="rId18"/>
    <p:sldId id="413" r:id="rId19"/>
    <p:sldId id="414" r:id="rId20"/>
    <p:sldId id="415" r:id="rId21"/>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277BE8"/>
    <a:srgbClr val="F25170"/>
    <a:srgbClr val="E1F0F5"/>
    <a:srgbClr val="BACFEB"/>
    <a:srgbClr val="F75462"/>
    <a:srgbClr val="98C2F4"/>
    <a:srgbClr val="E80CE8"/>
    <a:srgbClr val="FCDCDD"/>
    <a:srgbClr val="CFEA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6" autoAdjust="0"/>
    <p:restoredTop sz="84326" autoAdjust="0"/>
  </p:normalViewPr>
  <p:slideViewPr>
    <p:cSldViewPr snapToGrid="0">
      <p:cViewPr varScale="1">
        <p:scale>
          <a:sx n="89" d="100"/>
          <a:sy n="89" d="100"/>
        </p:scale>
        <p:origin x="214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8" d="100"/>
          <a:sy n="58" d="100"/>
        </p:scale>
        <p:origin x="3341"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2025/4/3</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2318883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3306176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624613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1760745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3562A-E506-6876-3F62-131BA227A9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F4964E-0E86-B924-347C-369A73B7353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3610B3-5A78-A707-C1F7-126936897FA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25F3EDD-E573-9A16-BFC0-18EEA6C3D419}"/>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2214510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848D2-E8B7-3915-736A-A8BFE339280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83A92A-31A1-EFBB-B717-34AF3ED35A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8136B3-DB96-2C85-799D-0AECB6A319C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B26568B-5DF0-F605-982E-A5BAAAF83457}"/>
              </a:ext>
            </a:extLst>
          </p:cNvPr>
          <p:cNvSpPr>
            <a:spLocks noGrp="1"/>
          </p:cNvSpPr>
          <p:nvPr>
            <p:ph type="sldNum" sz="quarter" idx="5"/>
          </p:nvPr>
        </p:nvSpPr>
        <p:spPr/>
        <p:txBody>
          <a:bodyPr/>
          <a:lstStyle/>
          <a:p>
            <a:fld id="{18CE2DE2-5132-4E7D-B18E-E71053432C59}" type="slidenum">
              <a:rPr kumimoji="1" lang="ja-JP" altLang="en-US" smtClean="0"/>
              <a:t>18</a:t>
            </a:fld>
            <a:endParaRPr kumimoji="1" lang="ja-JP" altLang="en-US"/>
          </a:p>
        </p:txBody>
      </p:sp>
    </p:spTree>
    <p:extLst>
      <p:ext uri="{BB962C8B-B14F-4D97-AF65-F5344CB8AC3E}">
        <p14:creationId xmlns:p14="http://schemas.microsoft.com/office/powerpoint/2010/main" val="2380456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3B935-FA78-2EF7-67C1-A7AAE434F3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D2978F1-7620-3011-831A-216F919CC4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5C86163-2B68-A61E-88C3-DDAEB200735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A884DB2-4CCF-3EB9-71A5-06ECF3C821D6}"/>
              </a:ext>
            </a:extLst>
          </p:cNvPr>
          <p:cNvSpPr>
            <a:spLocks noGrp="1"/>
          </p:cNvSpPr>
          <p:nvPr>
            <p:ph type="sldNum" sz="quarter" idx="5"/>
          </p:nvPr>
        </p:nvSpPr>
        <p:spPr/>
        <p:txBody>
          <a:bodyPr/>
          <a:lstStyle/>
          <a:p>
            <a:fld id="{18CE2DE2-5132-4E7D-B18E-E71053432C59}" type="slidenum">
              <a:rPr kumimoji="1" lang="ja-JP" altLang="en-US" smtClean="0"/>
              <a:t>20</a:t>
            </a:fld>
            <a:endParaRPr kumimoji="1" lang="ja-JP" altLang="en-US"/>
          </a:p>
        </p:txBody>
      </p:sp>
    </p:spTree>
    <p:extLst>
      <p:ext uri="{BB962C8B-B14F-4D97-AF65-F5344CB8AC3E}">
        <p14:creationId xmlns:p14="http://schemas.microsoft.com/office/powerpoint/2010/main" val="166445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84368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2521504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590666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2441230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1082332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134468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361308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導入">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939891"/>
          </a:xfrm>
          <a:prstGeom prst="rect">
            <a:avLst/>
          </a:prstGeom>
          <a:noFill/>
          <a:ln w="28575">
            <a:noFill/>
          </a:ln>
        </p:spPr>
        <p:txBody>
          <a:bodyPr>
            <a:noAutofit/>
          </a:bodyPr>
          <a:lstStyle>
            <a:lvl1pPr algn="ctr">
              <a:defRPr sz="4000" b="1">
                <a:solidFill>
                  <a:srgbClr val="277BE8"/>
                </a:solidFill>
                <a:latin typeface="ＭＳ Ｐゴシック" panose="020B0600070205080204" pitchFamily="50" charset="-128"/>
                <a:ea typeface="ＭＳ Ｐゴシック" panose="020B0600070205080204" pitchFamily="50" charset="-128"/>
              </a:defRPr>
            </a:lvl1pPr>
          </a:lstStyle>
          <a:p>
            <a:r>
              <a:rPr lang="ja-JP" altLang="en-US" dirty="0"/>
              <a:t>問題文</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7" name="テキスト プレースホルダー 4">
            <a:extLst>
              <a:ext uri="{FF2B5EF4-FFF2-40B4-BE49-F238E27FC236}">
                <a16:creationId xmlns:a16="http://schemas.microsoft.com/office/drawing/2014/main" id="{613A8EFE-E4C7-7E02-9B46-F1E3F797DD24}"/>
              </a:ext>
            </a:extLst>
          </p:cNvPr>
          <p:cNvSpPr>
            <a:spLocks noGrp="1"/>
          </p:cNvSpPr>
          <p:nvPr>
            <p:ph type="body" sz="quarter" idx="15"/>
          </p:nvPr>
        </p:nvSpPr>
        <p:spPr>
          <a:xfrm>
            <a:off x="360363" y="1842216"/>
            <a:ext cx="8464550" cy="4508500"/>
          </a:xfrm>
          <a:prstGeom prst="roundRect">
            <a:avLst>
              <a:gd name="adj" fmla="val 4065"/>
            </a:avLst>
          </a:prstGeom>
          <a:solidFill>
            <a:schemeClr val="bg1"/>
          </a:solidFill>
          <a:ln w="28575">
            <a:solidFill>
              <a:srgbClr val="277BE8"/>
            </a:solidFill>
          </a:ln>
        </p:spPr>
        <p:txBody>
          <a:bodyPr/>
          <a:lstStyle>
            <a:lvl1pPr>
              <a:spcBef>
                <a:spcPts val="0"/>
              </a:spcBef>
              <a:defRPr/>
            </a:lvl1pPr>
          </a:lstStyle>
          <a:p>
            <a:pPr lvl="0"/>
            <a:endParaRPr kumimoji="1" lang="ja-JP" altLang="en-US" dirty="0"/>
          </a:p>
        </p:txBody>
      </p:sp>
    </p:spTree>
    <p:extLst>
      <p:ext uri="{BB962C8B-B14F-4D97-AF65-F5344CB8AC3E}">
        <p14:creationId xmlns:p14="http://schemas.microsoft.com/office/powerpoint/2010/main" val="428169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「新図説家庭基礎（家基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007-903</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20</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81" r:id="rId3"/>
    <p:sldLayoutId id="2147483675" r:id="rId4"/>
    <p:sldLayoutId id="2147483676" r:id="rId5"/>
    <p:sldLayoutId id="2147483678"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4.png"/><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image" Target="../media/image5.png"/><Relationship Id="rId4" Type="http://schemas.openxmlformats.org/officeDocument/2006/relationships/slide" Target="slide5.xml"/><Relationship Id="rId9" Type="http://schemas.openxmlformats.org/officeDocument/2006/relationships/slide" Target="slide19.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p:txBody>
          <a:bodyPr/>
          <a:lstStyle/>
          <a:p>
            <a:r>
              <a:rPr kumimoji="1" lang="en-US" altLang="ja-JP" dirty="0"/>
              <a:t>3. </a:t>
            </a:r>
            <a:r>
              <a:rPr kumimoji="1" lang="ja-JP" altLang="en-US" dirty="0"/>
              <a:t>青年期を生きる</a:t>
            </a:r>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a:t>
            </a:r>
            <a:r>
              <a:rPr lang="en-US" altLang="ja-JP" dirty="0"/>
              <a:t>8</a:t>
            </a:r>
            <a:r>
              <a:rPr kumimoji="1" lang="ja-JP" altLang="en-US" dirty="0"/>
              <a:t>～</a:t>
            </a:r>
            <a:r>
              <a:rPr lang="en-US" altLang="ja-JP" dirty="0"/>
              <a:t>9</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5457"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4948" y="2015450"/>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p.16</a:t>
            </a:r>
            <a:r>
              <a:rPr lang="ja-JP" altLang="en-US" dirty="0"/>
              <a:t>～</a:t>
            </a:r>
            <a:r>
              <a:rPr lang="en-US" altLang="ja-JP" dirty="0"/>
              <a:t>17</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18300" y="179999"/>
            <a:ext cx="24257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751217"/>
            <a:ext cx="8410775" cy="800260"/>
          </a:xfrm>
        </p:spPr>
        <p:txBody>
          <a:bodyPr>
            <a:noAutofit/>
          </a:bodyPr>
          <a:lstStyle/>
          <a:p>
            <a:pPr marL="539750" indent="-539750"/>
            <a:r>
              <a:rPr kumimoji="1" lang="ja-JP" altLang="en-US" dirty="0"/>
              <a:t>経済的自立</a:t>
            </a:r>
            <a:r>
              <a:rPr lang="ja-JP" altLang="en-US" dirty="0"/>
              <a:t>③</a:t>
            </a:r>
            <a:endParaRPr kumimoji="1" lang="en-US" altLang="ja-JP" dirty="0"/>
          </a:p>
        </p:txBody>
      </p:sp>
      <p:sp>
        <p:nvSpPr>
          <p:cNvPr id="7" name="テキスト プレースホルダー 6">
            <a:extLst>
              <a:ext uri="{FF2B5EF4-FFF2-40B4-BE49-F238E27FC236}">
                <a16:creationId xmlns:a16="http://schemas.microsoft.com/office/drawing/2014/main" id="{4A82420C-F56A-48FE-CA29-AF86E240C3C2}"/>
              </a:ext>
            </a:extLst>
          </p:cNvPr>
          <p:cNvSpPr>
            <a:spLocks noGrp="1"/>
          </p:cNvSpPr>
          <p:nvPr>
            <p:ph type="body" sz="quarter" idx="16"/>
          </p:nvPr>
        </p:nvSpPr>
        <p:spPr>
          <a:xfrm>
            <a:off x="629618" y="842028"/>
            <a:ext cx="8441921" cy="491254"/>
          </a:xfrm>
        </p:spPr>
        <p:txBody>
          <a:bodyPr/>
          <a:lstStyle/>
          <a:p>
            <a:r>
              <a:rPr lang="ja-JP" altLang="en-US" sz="3000" dirty="0"/>
              <a:t>１　自立の種類とその説明文を線で結ぼう。</a:t>
            </a:r>
            <a:r>
              <a:rPr lang="ja-JP" altLang="en-US" sz="3000" b="0" dirty="0"/>
              <a:t>（</a:t>
            </a:r>
            <a:r>
              <a:rPr lang="en-US" altLang="ja-JP" sz="3000" b="0" dirty="0"/>
              <a:t>6/10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6718" y="877177"/>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職業に就き働いて収入を得ることができる。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1021976" y="2474213"/>
            <a:ext cx="2000624" cy="1688996"/>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246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05600" y="179999"/>
            <a:ext cx="24384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606238"/>
            <a:ext cx="8410775" cy="699945"/>
          </a:xfrm>
        </p:spPr>
        <p:txBody>
          <a:bodyPr>
            <a:noAutofit/>
          </a:bodyPr>
          <a:lstStyle/>
          <a:p>
            <a:pPr marL="539750" indent="-539750"/>
            <a:r>
              <a:rPr lang="ja-JP" altLang="en-US" dirty="0"/>
              <a:t>社会</a:t>
            </a:r>
            <a:r>
              <a:rPr kumimoji="1" lang="ja-JP" altLang="en-US" dirty="0"/>
              <a:t>的自立④</a:t>
            </a:r>
            <a:endParaRPr kumimoji="1" lang="en-US" altLang="ja-JP" dirty="0"/>
          </a:p>
        </p:txBody>
      </p:sp>
      <p:sp>
        <p:nvSpPr>
          <p:cNvPr id="5" name="テキスト プレースホルダー 4">
            <a:extLst>
              <a:ext uri="{FF2B5EF4-FFF2-40B4-BE49-F238E27FC236}">
                <a16:creationId xmlns:a16="http://schemas.microsoft.com/office/drawing/2014/main" id="{1D858273-19DA-E465-7266-FC3AD6B1EAA7}"/>
              </a:ext>
            </a:extLst>
          </p:cNvPr>
          <p:cNvSpPr>
            <a:spLocks noGrp="1"/>
          </p:cNvSpPr>
          <p:nvPr>
            <p:ph type="body" sz="quarter" idx="16"/>
          </p:nvPr>
        </p:nvSpPr>
        <p:spPr>
          <a:xfrm>
            <a:off x="825500" y="779581"/>
            <a:ext cx="8318500" cy="530349"/>
          </a:xfrm>
        </p:spPr>
        <p:txBody>
          <a:bodyPr/>
          <a:lstStyle/>
          <a:p>
            <a:r>
              <a:rPr lang="ja-JP" altLang="en-US" sz="3000" dirty="0"/>
              <a:t>１　自立の種類とその説明文を線で結ぼう。</a:t>
            </a:r>
            <a:r>
              <a:rPr lang="ja-JP" altLang="en-US" sz="3000" b="0" dirty="0"/>
              <a:t>（</a:t>
            </a:r>
            <a:r>
              <a:rPr lang="en-US" altLang="ja-JP" sz="3000" b="0" dirty="0"/>
              <a:t>7/10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65260" y="87735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a:t>
            </a:r>
            <a:r>
              <a:rPr lang="ja-JP" altLang="en-US" sz="3000" dirty="0"/>
              <a:t>．職業に就き働いて収入を得ることができる。</a:t>
            </a:r>
          </a:p>
          <a:p>
            <a:pPr>
              <a:lnSpc>
                <a:spcPct val="100000"/>
              </a:lnSpc>
            </a:pPr>
            <a:r>
              <a:rPr lang="ja-JP" altLang="en-US" sz="3000" b="1" dirty="0"/>
              <a:t>イ</a:t>
            </a:r>
            <a:r>
              <a:rPr lang="ja-JP" altLang="en-US" sz="3000" dirty="0"/>
              <a:t>．毎日の生活を自己管理し，健康で快適な暮らし  </a:t>
            </a:r>
            <a:endParaRPr lang="en-US" altLang="ja-JP" sz="3000" dirty="0"/>
          </a:p>
          <a:p>
            <a:pPr>
              <a:lnSpc>
                <a:spcPct val="100000"/>
              </a:lnSpc>
            </a:pPr>
            <a:r>
              <a:rPr lang="en-US" altLang="ja-JP" sz="3000" dirty="0"/>
              <a:t>     </a:t>
            </a:r>
            <a:r>
              <a:rPr lang="ja-JP" altLang="en-US" sz="3000" dirty="0"/>
              <a:t>を営める。</a:t>
            </a:r>
          </a:p>
          <a:p>
            <a:pPr marL="623888" indent="-623888">
              <a:lnSpc>
                <a:spcPct val="100000"/>
              </a:lnSpc>
            </a:pPr>
            <a:r>
              <a:rPr lang="ja-JP" altLang="en-US" sz="3000" b="1" dirty="0"/>
              <a:t>ウ</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lang="ja-JP" altLang="en-US" sz="3000" dirty="0"/>
          </a:p>
          <a:p>
            <a:pPr>
              <a:lnSpc>
                <a:spcPct val="100000"/>
              </a:lnSpc>
            </a:pPr>
            <a:r>
              <a:rPr lang="ja-JP" altLang="en-US" sz="3000" b="1" dirty="0"/>
              <a:t>オ</a:t>
            </a:r>
            <a:r>
              <a:rPr lang="ja-JP" altLang="en-US" sz="3000" dirty="0"/>
              <a:t>．自分の考えを持って的確に判断し，行動できる。</a:t>
            </a:r>
          </a:p>
        </p:txBody>
      </p:sp>
    </p:spTree>
    <p:extLst>
      <p:ext uri="{BB962C8B-B14F-4D97-AF65-F5344CB8AC3E}">
        <p14:creationId xmlns:p14="http://schemas.microsoft.com/office/powerpoint/2010/main" val="2925159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31000" y="179999"/>
            <a:ext cx="24130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2" y="1980030"/>
            <a:ext cx="8410775" cy="800260"/>
          </a:xfrm>
        </p:spPr>
        <p:txBody>
          <a:bodyPr>
            <a:noAutofit/>
          </a:bodyPr>
          <a:lstStyle/>
          <a:p>
            <a:pPr marL="539750" indent="-539750"/>
            <a:r>
              <a:rPr kumimoji="1" lang="ja-JP" altLang="en-US" dirty="0"/>
              <a:t>社会的自立</a:t>
            </a:r>
            <a:r>
              <a:rPr lang="ja-JP" altLang="en-US" dirty="0"/>
              <a:t>④</a:t>
            </a:r>
            <a:endParaRPr kumimoji="1" lang="en-US" altLang="ja-JP" dirty="0"/>
          </a:p>
        </p:txBody>
      </p:sp>
      <p:sp>
        <p:nvSpPr>
          <p:cNvPr id="7" name="テキスト プレースホルダー 6">
            <a:extLst>
              <a:ext uri="{FF2B5EF4-FFF2-40B4-BE49-F238E27FC236}">
                <a16:creationId xmlns:a16="http://schemas.microsoft.com/office/drawing/2014/main" id="{B3FFABA5-A7C6-D097-B3D4-258DA35BD4B6}"/>
              </a:ext>
            </a:extLst>
          </p:cNvPr>
          <p:cNvSpPr>
            <a:spLocks noGrp="1"/>
          </p:cNvSpPr>
          <p:nvPr>
            <p:ph type="body" sz="quarter" idx="16"/>
          </p:nvPr>
        </p:nvSpPr>
        <p:spPr>
          <a:xfrm>
            <a:off x="523783" y="832446"/>
            <a:ext cx="8430906" cy="658812"/>
          </a:xfrm>
        </p:spPr>
        <p:txBody>
          <a:bodyPr/>
          <a:lstStyle/>
          <a:p>
            <a:r>
              <a:rPr lang="ja-JP" altLang="en-US" sz="3000" dirty="0"/>
              <a:t>１　自立の種類とその説明文を線で結ぼう。</a:t>
            </a:r>
            <a:r>
              <a:rPr lang="ja-JP" altLang="en-US" sz="3000" b="0" dirty="0"/>
              <a:t>（</a:t>
            </a:r>
            <a:r>
              <a:rPr lang="en-US" altLang="ja-JP" sz="3000" b="0" dirty="0"/>
              <a:t>8/10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2" y="932506"/>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801012"/>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市民としての意識を持ち，自分のことだけでなく社会や他の人のことを考え協力し行動できる。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1021976" y="2732442"/>
            <a:ext cx="2065469" cy="1430767"/>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887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43700" y="179999"/>
            <a:ext cx="24003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606648"/>
            <a:ext cx="8410775" cy="683970"/>
          </a:xfrm>
        </p:spPr>
        <p:txBody>
          <a:bodyPr>
            <a:noAutofit/>
          </a:bodyPr>
          <a:lstStyle/>
          <a:p>
            <a:pPr marL="539750" indent="-539750"/>
            <a:r>
              <a:rPr kumimoji="1" lang="ja-JP" altLang="en-US" dirty="0"/>
              <a:t>性的自立⑤</a:t>
            </a:r>
            <a:endParaRPr kumimoji="1" lang="en-US" altLang="ja-JP" dirty="0"/>
          </a:p>
        </p:txBody>
      </p:sp>
      <p:sp>
        <p:nvSpPr>
          <p:cNvPr id="5" name="テキスト プレースホルダー 4">
            <a:extLst>
              <a:ext uri="{FF2B5EF4-FFF2-40B4-BE49-F238E27FC236}">
                <a16:creationId xmlns:a16="http://schemas.microsoft.com/office/drawing/2014/main" id="{B91A2D9D-E36D-3341-3FD2-012D68E824A7}"/>
              </a:ext>
            </a:extLst>
          </p:cNvPr>
          <p:cNvSpPr>
            <a:spLocks noGrp="1"/>
          </p:cNvSpPr>
          <p:nvPr>
            <p:ph type="body" sz="quarter" idx="16"/>
          </p:nvPr>
        </p:nvSpPr>
        <p:spPr>
          <a:xfrm>
            <a:off x="558623" y="931159"/>
            <a:ext cx="8585377" cy="420957"/>
          </a:xfrm>
        </p:spPr>
        <p:txBody>
          <a:bodyPr/>
          <a:lstStyle/>
          <a:p>
            <a:r>
              <a:rPr lang="ja-JP" altLang="en-US" sz="3000" dirty="0"/>
              <a:t>１　自立の種類とその説明文を線で結ぼう。</a:t>
            </a:r>
            <a:r>
              <a:rPr lang="ja-JP" altLang="en-US" sz="3000" b="0" dirty="0"/>
              <a:t>（</a:t>
            </a:r>
            <a:r>
              <a:rPr lang="en-US" altLang="ja-JP" sz="3000" b="0" dirty="0"/>
              <a:t>9/10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2" y="95047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8E96DA95-B153-9B3E-01E5-560EF3553406}"/>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a:t>
            </a:r>
            <a:r>
              <a:rPr lang="ja-JP" altLang="en-US" sz="3000" dirty="0"/>
              <a:t>．職業に就き働いて収入を得ることができる。</a:t>
            </a:r>
          </a:p>
          <a:p>
            <a:pPr>
              <a:lnSpc>
                <a:spcPct val="100000"/>
              </a:lnSpc>
            </a:pPr>
            <a:r>
              <a:rPr lang="ja-JP" altLang="en-US" sz="3000" b="1" dirty="0"/>
              <a:t>イ</a:t>
            </a:r>
            <a:r>
              <a:rPr lang="ja-JP" altLang="en-US" sz="3000" dirty="0"/>
              <a:t>．毎日の生活を自己管理し，健康で快適な暮らし  </a:t>
            </a:r>
            <a:endParaRPr lang="en-US" altLang="ja-JP" sz="3000" dirty="0"/>
          </a:p>
          <a:p>
            <a:pPr>
              <a:lnSpc>
                <a:spcPct val="100000"/>
              </a:lnSpc>
            </a:pPr>
            <a:r>
              <a:rPr lang="en-US" altLang="ja-JP" sz="3000" dirty="0"/>
              <a:t>     </a:t>
            </a:r>
            <a:r>
              <a:rPr lang="ja-JP" altLang="en-US" sz="3000" dirty="0"/>
              <a:t>を営める。</a:t>
            </a:r>
          </a:p>
          <a:p>
            <a:pPr marL="623888" indent="-623888">
              <a:lnSpc>
                <a:spcPct val="100000"/>
              </a:lnSpc>
            </a:pPr>
            <a:r>
              <a:rPr lang="ja-JP" altLang="en-US" sz="3000" b="1" dirty="0"/>
              <a:t>ウ</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lang="ja-JP" altLang="en-US" sz="3000" dirty="0"/>
          </a:p>
          <a:p>
            <a:pPr>
              <a:lnSpc>
                <a:spcPct val="100000"/>
              </a:lnSpc>
            </a:pPr>
            <a:r>
              <a:rPr lang="ja-JP" altLang="en-US" sz="3000" b="1" dirty="0"/>
              <a:t>オ</a:t>
            </a:r>
            <a:r>
              <a:rPr lang="ja-JP" altLang="en-US" sz="3000" dirty="0"/>
              <a:t>．自分の考えを持って的確に判断し，行動できる。</a:t>
            </a:r>
          </a:p>
        </p:txBody>
      </p:sp>
    </p:spTree>
    <p:extLst>
      <p:ext uri="{BB962C8B-B14F-4D97-AF65-F5344CB8AC3E}">
        <p14:creationId xmlns:p14="http://schemas.microsoft.com/office/powerpoint/2010/main" val="3653962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56400" y="179999"/>
            <a:ext cx="23876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859157"/>
            <a:ext cx="8410775" cy="807439"/>
          </a:xfrm>
        </p:spPr>
        <p:txBody>
          <a:bodyPr>
            <a:noAutofit/>
          </a:bodyPr>
          <a:lstStyle/>
          <a:p>
            <a:pPr marL="539750" indent="-539750"/>
            <a:r>
              <a:rPr kumimoji="1" lang="ja-JP" altLang="en-US" dirty="0"/>
              <a:t>性的自立⑤</a:t>
            </a:r>
            <a:endParaRPr kumimoji="1" lang="en-US" altLang="ja-JP" dirty="0"/>
          </a:p>
        </p:txBody>
      </p:sp>
      <p:sp>
        <p:nvSpPr>
          <p:cNvPr id="9" name="テキスト プレースホルダー 8">
            <a:extLst>
              <a:ext uri="{FF2B5EF4-FFF2-40B4-BE49-F238E27FC236}">
                <a16:creationId xmlns:a16="http://schemas.microsoft.com/office/drawing/2014/main" id="{FD7A8B7B-3B55-9697-EA45-9A7E20A0BD76}"/>
              </a:ext>
            </a:extLst>
          </p:cNvPr>
          <p:cNvSpPr>
            <a:spLocks noGrp="1"/>
          </p:cNvSpPr>
          <p:nvPr>
            <p:ph type="body" sz="quarter" idx="16"/>
          </p:nvPr>
        </p:nvSpPr>
        <p:spPr>
          <a:xfrm>
            <a:off x="519895" y="785595"/>
            <a:ext cx="8624105" cy="658812"/>
          </a:xfrm>
        </p:spPr>
        <p:txBody>
          <a:bodyPr/>
          <a:lstStyle/>
          <a:p>
            <a:r>
              <a:rPr lang="ja-JP" altLang="en-US" sz="3000" dirty="0"/>
              <a:t>１　自立の種類とその説明文を線で結ぼう。</a:t>
            </a:r>
            <a:r>
              <a:rPr lang="ja-JP" altLang="en-US" sz="3000" b="0" dirty="0"/>
              <a:t>（</a:t>
            </a:r>
            <a:r>
              <a:rPr lang="en-US" altLang="ja-JP" sz="3000" b="0" dirty="0"/>
              <a:t>10/10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51384" y="90452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72800" y="3312996"/>
            <a:ext cx="8791200" cy="24787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．自分の欲求を押しつけるのではなく，相手の気持ちを思いやり，親密な深い関係を築いていける。</a:t>
            </a: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634701" y="2489200"/>
            <a:ext cx="1905299" cy="129749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7" name="図 6" descr="back.png">
            <a:hlinkClick r:id="rId3" action="ppaction://hlinksldjump"/>
            <a:extLst>
              <a:ext uri="{FF2B5EF4-FFF2-40B4-BE49-F238E27FC236}">
                <a16:creationId xmlns:a16="http://schemas.microsoft.com/office/drawing/2014/main" id="{70252F4E-4A53-844C-7B47-DDB4BD0879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348861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２　自分らしい生き方</a:t>
            </a:r>
            <a:endParaRPr kumimoji="1" lang="ja-JP" altLang="en-US" dirty="0"/>
          </a:p>
        </p:txBody>
      </p:sp>
      <p:sp>
        <p:nvSpPr>
          <p:cNvPr id="5" name="テキスト プレースホルダー 4">
            <a:extLst>
              <a:ext uri="{FF2B5EF4-FFF2-40B4-BE49-F238E27FC236}">
                <a16:creationId xmlns:a16="http://schemas.microsoft.com/office/drawing/2014/main" id="{3B35001F-0959-980A-0CBB-ECA8025DE0F4}"/>
              </a:ext>
            </a:extLst>
          </p:cNvPr>
          <p:cNvSpPr>
            <a:spLocks noGrp="1"/>
          </p:cNvSpPr>
          <p:nvPr>
            <p:ph type="body" sz="quarter" idx="16"/>
          </p:nvPr>
        </p:nvSpPr>
        <p:spPr>
          <a:xfrm>
            <a:off x="799937" y="1001284"/>
            <a:ext cx="7688933" cy="861096"/>
          </a:xfrm>
        </p:spPr>
        <p:txBody>
          <a:bodyPr>
            <a:normAutofit fontScale="92500" lnSpcReduction="20000"/>
          </a:bodyPr>
          <a:lstStyle/>
          <a:p>
            <a:pPr>
              <a:lnSpc>
                <a:spcPct val="100000"/>
              </a:lnSpc>
              <a:spcBef>
                <a:spcPts val="0"/>
              </a:spcBef>
            </a:pPr>
            <a:r>
              <a:rPr kumimoji="1" lang="ja-JP" altLang="en-US" dirty="0"/>
              <a:t>１　中心語（私）から外側に連想を広げ，</a:t>
            </a:r>
            <a:endParaRPr kumimoji="1" lang="en-US" altLang="ja-JP" dirty="0"/>
          </a:p>
          <a:p>
            <a:pPr marL="444500" indent="88900">
              <a:lnSpc>
                <a:spcPct val="100000"/>
              </a:lnSpc>
              <a:spcBef>
                <a:spcPts val="0"/>
              </a:spcBef>
            </a:pPr>
            <a:r>
              <a:rPr kumimoji="1" lang="ja-JP" altLang="en-US" dirty="0"/>
              <a:t>私のイメージマップをつくろう。</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71903" y="1008167"/>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8" name="正方形/長方形 7">
            <a:extLst>
              <a:ext uri="{FF2B5EF4-FFF2-40B4-BE49-F238E27FC236}">
                <a16:creationId xmlns:a16="http://schemas.microsoft.com/office/drawing/2014/main" id="{0E5C19C6-5D14-FA10-13A8-C4D98D2F9A04}"/>
              </a:ext>
            </a:extLst>
          </p:cNvPr>
          <p:cNvSpPr/>
          <p:nvPr/>
        </p:nvSpPr>
        <p:spPr>
          <a:xfrm>
            <a:off x="271903" y="1869263"/>
            <a:ext cx="8550308" cy="4464000"/>
          </a:xfrm>
          <a:prstGeom prst="rect">
            <a:avLst/>
          </a:prstGeom>
          <a:solidFill>
            <a:schemeClr val="bg1"/>
          </a:solidFill>
          <a:ln w="12700" cap="flat" cmpd="sng" algn="ctr">
            <a:solidFill>
              <a:schemeClr val="tx1">
                <a:lumMod val="50000"/>
                <a:lumOff val="50000"/>
              </a:scheme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ja-JP" altLang="en-US" sz="2000" b="0" i="0" u="none" strike="noStrike" kern="0" cap="none" spc="0" normalizeH="0" baseline="0" noProof="0" dirty="0">
              <a:ln>
                <a:noFill/>
              </a:ln>
              <a:solidFill>
                <a:srgbClr val="FF0000"/>
              </a:solidFill>
              <a:effectLst/>
              <a:uLnTx/>
              <a:uFillTx/>
              <a:latin typeface="Calibri"/>
              <a:ea typeface="ＭＳ Ｐゴシック" panose="020B0600070205080204" pitchFamily="50" charset="-128"/>
              <a:cs typeface="+mn-cs"/>
            </a:endParaRPr>
          </a:p>
        </p:txBody>
      </p:sp>
      <p:pic>
        <p:nvPicPr>
          <p:cNvPr id="6" name="図 5">
            <a:extLst>
              <a:ext uri="{FF2B5EF4-FFF2-40B4-BE49-F238E27FC236}">
                <a16:creationId xmlns:a16="http://schemas.microsoft.com/office/drawing/2014/main" id="{6FA3F063-1769-7029-4E0B-980C7484E702}"/>
              </a:ext>
            </a:extLst>
          </p:cNvPr>
          <p:cNvPicPr>
            <a:picLocks noChangeAspect="1"/>
          </p:cNvPicPr>
          <p:nvPr/>
        </p:nvPicPr>
        <p:blipFill>
          <a:blip r:embed="rId2"/>
          <a:stretch>
            <a:fillRect/>
          </a:stretch>
        </p:blipFill>
        <p:spPr>
          <a:xfrm>
            <a:off x="4000507" y="3612387"/>
            <a:ext cx="1142985" cy="972313"/>
          </a:xfrm>
          <a:prstGeom prst="rect">
            <a:avLst/>
          </a:prstGeom>
        </p:spPr>
      </p:pic>
    </p:spTree>
    <p:extLst>
      <p:ext uri="{BB962C8B-B14F-4D97-AF65-F5344CB8AC3E}">
        <p14:creationId xmlns:p14="http://schemas.microsoft.com/office/powerpoint/2010/main" val="205789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２　自分らしい生き方</a:t>
            </a:r>
            <a:endParaRPr kumimoji="1" lang="ja-JP" altLang="en-US" dirty="0"/>
          </a:p>
        </p:txBody>
      </p:sp>
      <p:sp>
        <p:nvSpPr>
          <p:cNvPr id="6" name="テキスト プレースホルダー 5">
            <a:extLst>
              <a:ext uri="{FF2B5EF4-FFF2-40B4-BE49-F238E27FC236}">
                <a16:creationId xmlns:a16="http://schemas.microsoft.com/office/drawing/2014/main" id="{464AF5E8-C1EF-EEC4-7674-F139F8D9DA9C}"/>
              </a:ext>
            </a:extLst>
          </p:cNvPr>
          <p:cNvSpPr>
            <a:spLocks noGrp="1"/>
          </p:cNvSpPr>
          <p:nvPr>
            <p:ph type="body" sz="quarter" idx="16"/>
          </p:nvPr>
        </p:nvSpPr>
        <p:spPr>
          <a:xfrm>
            <a:off x="816145" y="502085"/>
            <a:ext cx="7682395" cy="1093425"/>
          </a:xfrm>
        </p:spPr>
        <p:txBody>
          <a:bodyPr/>
          <a:lstStyle/>
          <a:p>
            <a:r>
              <a:rPr lang="ja-JP" altLang="en-US" sz="3000" dirty="0"/>
              <a:t>１　中心語（私）から外側に連想を広げ，</a:t>
            </a:r>
          </a:p>
          <a:p>
            <a:pPr indent="538163"/>
            <a:r>
              <a:rPr lang="ja-JP" altLang="en-US" sz="3000" dirty="0"/>
              <a:t>私のイメージマップをつくろう。</a:t>
            </a:r>
            <a:r>
              <a:rPr lang="ja-JP" altLang="en-US" sz="3000" b="0" dirty="0"/>
              <a:t>（例）</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93246" y="627842"/>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8" name="正方形/長方形 7">
            <a:extLst>
              <a:ext uri="{FF2B5EF4-FFF2-40B4-BE49-F238E27FC236}">
                <a16:creationId xmlns:a16="http://schemas.microsoft.com/office/drawing/2014/main" id="{0E5C19C6-5D14-FA10-13A8-C4D98D2F9A04}"/>
              </a:ext>
            </a:extLst>
          </p:cNvPr>
          <p:cNvSpPr/>
          <p:nvPr/>
        </p:nvSpPr>
        <p:spPr>
          <a:xfrm>
            <a:off x="296846" y="1606043"/>
            <a:ext cx="8550308" cy="4464000"/>
          </a:xfrm>
          <a:prstGeom prst="rect">
            <a:avLst/>
          </a:prstGeom>
          <a:solidFill>
            <a:schemeClr val="bg1"/>
          </a:solidFill>
          <a:ln w="12700" cap="flat" cmpd="sng" algn="ctr">
            <a:solidFill>
              <a:schemeClr val="tx1">
                <a:lumMod val="50000"/>
                <a:lumOff val="50000"/>
              </a:scheme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ja-JP" altLang="en-US" sz="2000" b="0" i="0" u="none" strike="noStrike" kern="0" cap="none" spc="0" normalizeH="0" baseline="0" noProof="0" dirty="0">
              <a:ln>
                <a:noFill/>
              </a:ln>
              <a:solidFill>
                <a:srgbClr val="FF0000"/>
              </a:solidFill>
              <a:effectLst/>
              <a:uLnTx/>
              <a:uFillTx/>
              <a:latin typeface="Calibri"/>
              <a:ea typeface="ＭＳ Ｐゴシック" panose="020B0600070205080204" pitchFamily="50" charset="-128"/>
              <a:cs typeface="+mn-cs"/>
            </a:endParaRPr>
          </a:p>
        </p:txBody>
      </p:sp>
      <p:pic>
        <p:nvPicPr>
          <p:cNvPr id="2" name="図 1" descr="back.png">
            <a:hlinkClick r:id="rId3" action="ppaction://hlinksldjump"/>
            <a:extLst>
              <a:ext uri="{FF2B5EF4-FFF2-40B4-BE49-F238E27FC236}">
                <a16:creationId xmlns:a16="http://schemas.microsoft.com/office/drawing/2014/main" id="{C7E87EA0-51B4-3377-1C5B-296260C23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4672" y="6112850"/>
            <a:ext cx="829001" cy="469361"/>
          </a:xfrm>
          <a:prstGeom prst="rect">
            <a:avLst/>
          </a:prstGeom>
        </p:spPr>
      </p:pic>
      <p:pic>
        <p:nvPicPr>
          <p:cNvPr id="9" name="図 8">
            <a:extLst>
              <a:ext uri="{FF2B5EF4-FFF2-40B4-BE49-F238E27FC236}">
                <a16:creationId xmlns:a16="http://schemas.microsoft.com/office/drawing/2014/main" id="{D5AF0993-BCD4-51D1-BAB5-C0F59E708CED}"/>
              </a:ext>
            </a:extLst>
          </p:cNvPr>
          <p:cNvPicPr>
            <a:picLocks noChangeAspect="1"/>
          </p:cNvPicPr>
          <p:nvPr/>
        </p:nvPicPr>
        <p:blipFill>
          <a:blip r:embed="rId5"/>
          <a:stretch>
            <a:fillRect/>
          </a:stretch>
        </p:blipFill>
        <p:spPr>
          <a:xfrm>
            <a:off x="974488" y="1761819"/>
            <a:ext cx="7365707" cy="4152447"/>
          </a:xfrm>
          <a:prstGeom prst="rect">
            <a:avLst/>
          </a:prstGeom>
        </p:spPr>
      </p:pic>
    </p:spTree>
    <p:extLst>
      <p:ext uri="{BB962C8B-B14F-4D97-AF65-F5344CB8AC3E}">
        <p14:creationId xmlns:p14="http://schemas.microsoft.com/office/powerpoint/2010/main" val="3990734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456DD-BE7B-7B03-27D9-BE773CE79C5C}"/>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2344BBD-13F4-5451-704C-DF345C28EE9F}"/>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4" name="タイトル 3">
            <a:extLst>
              <a:ext uri="{FF2B5EF4-FFF2-40B4-BE49-F238E27FC236}">
                <a16:creationId xmlns:a16="http://schemas.microsoft.com/office/drawing/2014/main" id="{33A06C02-62F9-00A6-DCEA-CD9D6F55C934}"/>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１　自立とは</a:t>
            </a:r>
            <a:endParaRPr kumimoji="1" lang="ja-JP" altLang="en-US" dirty="0">
              <a:solidFill>
                <a:schemeClr val="tx1"/>
              </a:solidFill>
            </a:endParaRPr>
          </a:p>
        </p:txBody>
      </p:sp>
      <p:pic>
        <p:nvPicPr>
          <p:cNvPr id="5" name="図 4">
            <a:extLst>
              <a:ext uri="{FF2B5EF4-FFF2-40B4-BE49-F238E27FC236}">
                <a16:creationId xmlns:a16="http://schemas.microsoft.com/office/drawing/2014/main" id="{E907F621-B272-FE13-D917-01980FB244DE}"/>
              </a:ext>
            </a:extLst>
          </p:cNvPr>
          <p:cNvPicPr>
            <a:picLocks noChangeAspect="1"/>
          </p:cNvPicPr>
          <p:nvPr/>
        </p:nvPicPr>
        <p:blipFill>
          <a:blip r:embed="rId3"/>
          <a:stretch>
            <a:fillRect/>
          </a:stretch>
        </p:blipFill>
        <p:spPr>
          <a:xfrm>
            <a:off x="90965" y="1991866"/>
            <a:ext cx="9053035" cy="3075434"/>
          </a:xfrm>
          <a:prstGeom prst="rect">
            <a:avLst/>
          </a:prstGeom>
        </p:spPr>
      </p:pic>
    </p:spTree>
    <p:extLst>
      <p:ext uri="{BB962C8B-B14F-4D97-AF65-F5344CB8AC3E}">
        <p14:creationId xmlns:p14="http://schemas.microsoft.com/office/powerpoint/2010/main" val="3235633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7A08B-78CC-665F-02D1-117BD3BA2C7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846CC58-4493-13A3-7B48-0751014E239D}"/>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4" name="タイトル 3">
            <a:extLst>
              <a:ext uri="{FF2B5EF4-FFF2-40B4-BE49-F238E27FC236}">
                <a16:creationId xmlns:a16="http://schemas.microsoft.com/office/drawing/2014/main" id="{EE70A5EC-D4C6-1D1F-CAE3-BED1855A8FFE}"/>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１　自立とは</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025FD0BF-E519-8E41-63E7-E83A803C362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65799" y="6059398"/>
            <a:ext cx="829001" cy="469361"/>
          </a:xfrm>
          <a:prstGeom prst="rect">
            <a:avLst/>
          </a:prstGeom>
        </p:spPr>
      </p:pic>
      <p:pic>
        <p:nvPicPr>
          <p:cNvPr id="6" name="図 5">
            <a:extLst>
              <a:ext uri="{FF2B5EF4-FFF2-40B4-BE49-F238E27FC236}">
                <a16:creationId xmlns:a16="http://schemas.microsoft.com/office/drawing/2014/main" id="{AAB300B0-2F95-F81C-CBF5-9C01D0E4DB0C}"/>
              </a:ext>
            </a:extLst>
          </p:cNvPr>
          <p:cNvPicPr>
            <a:picLocks noChangeAspect="1"/>
          </p:cNvPicPr>
          <p:nvPr/>
        </p:nvPicPr>
        <p:blipFill>
          <a:blip r:embed="rId5"/>
          <a:stretch>
            <a:fillRect/>
          </a:stretch>
        </p:blipFill>
        <p:spPr>
          <a:xfrm>
            <a:off x="20024" y="1996313"/>
            <a:ext cx="9144000" cy="3125370"/>
          </a:xfrm>
          <a:prstGeom prst="rect">
            <a:avLst/>
          </a:prstGeom>
        </p:spPr>
      </p:pic>
    </p:spTree>
    <p:extLst>
      <p:ext uri="{BB962C8B-B14F-4D97-AF65-F5344CB8AC3E}">
        <p14:creationId xmlns:p14="http://schemas.microsoft.com/office/powerpoint/2010/main" val="4228493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7F24C-5163-04A9-53F6-98F5EB3588F2}"/>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5876701-BD0A-4920-78E5-ACC005D67EC4}"/>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4" name="タイトル 3">
            <a:extLst>
              <a:ext uri="{FF2B5EF4-FFF2-40B4-BE49-F238E27FC236}">
                <a16:creationId xmlns:a16="http://schemas.microsoft.com/office/drawing/2014/main" id="{479983D4-FD19-2EA4-2775-C21D1FD008A0}"/>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２　自分らしい生き方</a:t>
            </a:r>
            <a:endParaRPr kumimoji="1" lang="ja-JP" altLang="en-US" dirty="0">
              <a:solidFill>
                <a:schemeClr val="tx1"/>
              </a:solidFill>
            </a:endParaRPr>
          </a:p>
        </p:txBody>
      </p:sp>
      <p:pic>
        <p:nvPicPr>
          <p:cNvPr id="9" name="図 8">
            <a:extLst>
              <a:ext uri="{FF2B5EF4-FFF2-40B4-BE49-F238E27FC236}">
                <a16:creationId xmlns:a16="http://schemas.microsoft.com/office/drawing/2014/main" id="{6568CA9E-1AC4-EBE2-F09A-24BCDB1A9A48}"/>
              </a:ext>
            </a:extLst>
          </p:cNvPr>
          <p:cNvPicPr>
            <a:picLocks noChangeAspect="1"/>
          </p:cNvPicPr>
          <p:nvPr/>
        </p:nvPicPr>
        <p:blipFill>
          <a:blip r:embed="rId2"/>
          <a:stretch>
            <a:fillRect/>
          </a:stretch>
        </p:blipFill>
        <p:spPr>
          <a:xfrm>
            <a:off x="271903" y="1075001"/>
            <a:ext cx="8848830" cy="5231640"/>
          </a:xfrm>
          <a:prstGeom prst="rect">
            <a:avLst/>
          </a:prstGeom>
        </p:spPr>
      </p:pic>
    </p:spTree>
    <p:extLst>
      <p:ext uri="{BB962C8B-B14F-4D97-AF65-F5344CB8AC3E}">
        <p14:creationId xmlns:p14="http://schemas.microsoft.com/office/powerpoint/2010/main" val="112273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F84A6CBC-E4E1-49D8-F0AD-D8A7E7E154C6}"/>
              </a:ext>
            </a:extLst>
          </p:cNvPr>
          <p:cNvPicPr>
            <a:picLocks noChangeAspect="1"/>
          </p:cNvPicPr>
          <p:nvPr/>
        </p:nvPicPr>
        <p:blipFill>
          <a:blip r:embed="rId3"/>
          <a:stretch>
            <a:fillRect/>
          </a:stretch>
        </p:blipFill>
        <p:spPr>
          <a:xfrm>
            <a:off x="2320588" y="911152"/>
            <a:ext cx="4502824" cy="5500619"/>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3362192" y="2905343"/>
            <a:ext cx="3096000" cy="109083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3364290" y="4220013"/>
            <a:ext cx="3096000" cy="1891227"/>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3348080" y="1577973"/>
            <a:ext cx="3096000" cy="102683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4"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443" y="2950621"/>
            <a:ext cx="524213" cy="149340"/>
          </a:xfrm>
          <a:prstGeom prst="rect">
            <a:avLst/>
          </a:prstGeom>
        </p:spPr>
      </p:pic>
      <p:pic>
        <p:nvPicPr>
          <p:cNvPr id="4" name="図 3" descr="link.png">
            <a:hlinkClick r:id="rId6"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3317" y="4194046"/>
            <a:ext cx="524213" cy="149340"/>
          </a:xfrm>
          <a:prstGeom prst="rect">
            <a:avLst/>
          </a:prstGeom>
        </p:spPr>
      </p:pic>
      <p:pic>
        <p:nvPicPr>
          <p:cNvPr id="11" name="図 10" descr="link.png">
            <a:hlinkClick r:id="rId7" action="ppaction://hlinksldjump"/>
            <a:extLst>
              <a:ext uri="{FF2B5EF4-FFF2-40B4-BE49-F238E27FC236}">
                <a16:creationId xmlns:a16="http://schemas.microsoft.com/office/drawing/2014/main" id="{ABAA8FB2-796A-2548-B16C-78934B82D8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3210" y="1616344"/>
            <a:ext cx="524213" cy="149340"/>
          </a:xfrm>
          <a:prstGeom prst="rect">
            <a:avLst/>
          </a:prstGeom>
        </p:spPr>
      </p:pic>
      <p:pic>
        <p:nvPicPr>
          <p:cNvPr id="10" name="図 9" descr="link.png">
            <a:hlinkClick r:id="rId8" action="ppaction://hlinksldjump"/>
            <a:extLst>
              <a:ext uri="{FF2B5EF4-FFF2-40B4-BE49-F238E27FC236}">
                <a16:creationId xmlns:a16="http://schemas.microsoft.com/office/drawing/2014/main" id="{78A35AED-C9ED-677B-0FF7-AF375EAC9A86}"/>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523317" y="3159812"/>
            <a:ext cx="524213" cy="149340"/>
          </a:xfrm>
          <a:prstGeom prst="rect">
            <a:avLst/>
          </a:prstGeom>
        </p:spPr>
      </p:pic>
      <p:pic>
        <p:nvPicPr>
          <p:cNvPr id="12" name="図 11" descr="link.png">
            <a:hlinkClick r:id="rId9" action="ppaction://hlinksldjump"/>
            <a:extLst>
              <a:ext uri="{FF2B5EF4-FFF2-40B4-BE49-F238E27FC236}">
                <a16:creationId xmlns:a16="http://schemas.microsoft.com/office/drawing/2014/main" id="{FFFA6756-67AC-24B1-EFD0-DA211672E07F}"/>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523317" y="4403237"/>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11D36-E2AC-63E0-6422-0D5DB103501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EE540E-84F6-291E-CCF2-E0CCFCB5DD4F}"/>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4" name="タイトル 3">
            <a:extLst>
              <a:ext uri="{FF2B5EF4-FFF2-40B4-BE49-F238E27FC236}">
                <a16:creationId xmlns:a16="http://schemas.microsoft.com/office/drawing/2014/main" id="{59066BF7-7481-7254-CC86-F2C4482DBEE3}"/>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２　自分らしい生き方</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C7E87EA0-51B4-3377-1C5B-296260C235B4}"/>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74352" y="6062050"/>
            <a:ext cx="829001" cy="469361"/>
          </a:xfrm>
          <a:prstGeom prst="rect">
            <a:avLst/>
          </a:prstGeom>
        </p:spPr>
      </p:pic>
      <p:pic>
        <p:nvPicPr>
          <p:cNvPr id="9" name="図 8">
            <a:extLst>
              <a:ext uri="{FF2B5EF4-FFF2-40B4-BE49-F238E27FC236}">
                <a16:creationId xmlns:a16="http://schemas.microsoft.com/office/drawing/2014/main" id="{60349638-7B07-E03A-8679-92E87EA60A68}"/>
              </a:ext>
            </a:extLst>
          </p:cNvPr>
          <p:cNvPicPr>
            <a:picLocks noChangeAspect="1"/>
          </p:cNvPicPr>
          <p:nvPr/>
        </p:nvPicPr>
        <p:blipFill>
          <a:blip r:embed="rId5"/>
          <a:stretch>
            <a:fillRect/>
          </a:stretch>
        </p:blipFill>
        <p:spPr>
          <a:xfrm>
            <a:off x="271903" y="713570"/>
            <a:ext cx="8835888" cy="5210908"/>
          </a:xfrm>
          <a:prstGeom prst="rect">
            <a:avLst/>
          </a:prstGeom>
        </p:spPr>
      </p:pic>
    </p:spTree>
    <p:extLst>
      <p:ext uri="{BB962C8B-B14F-4D97-AF65-F5344CB8AC3E}">
        <p14:creationId xmlns:p14="http://schemas.microsoft.com/office/powerpoint/2010/main" val="2234452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95AC0A-AE43-3D89-40A4-C2E75EB399DA}"/>
              </a:ext>
            </a:extLst>
          </p:cNvPr>
          <p:cNvSpPr>
            <a:spLocks noGrp="1"/>
          </p:cNvSpPr>
          <p:nvPr>
            <p:ph type="title"/>
          </p:nvPr>
        </p:nvSpPr>
        <p:spPr/>
        <p:txBody>
          <a:bodyPr/>
          <a:lstStyle/>
          <a:p>
            <a:r>
              <a:rPr kumimoji="1" lang="ja-JP" altLang="en-US" dirty="0"/>
              <a:t>自分にあてはまるものに</a:t>
            </a:r>
            <a:br>
              <a:rPr kumimoji="1" lang="ja-JP" altLang="en-US" dirty="0"/>
            </a:br>
            <a:r>
              <a:rPr kumimoji="1" lang="ja-JP" altLang="en-US" dirty="0"/>
              <a:t>〇をつけよう。</a:t>
            </a:r>
            <a:r>
              <a:rPr kumimoji="1" lang="en-US" altLang="ja-JP" b="0" dirty="0"/>
              <a:t>(</a:t>
            </a:r>
            <a:r>
              <a:rPr lang="en-US" altLang="ja-JP" b="0" dirty="0"/>
              <a:t>1/2)</a:t>
            </a:r>
            <a:endParaRPr kumimoji="1" lang="ja-JP" altLang="en-US" b="0" dirty="0"/>
          </a:p>
        </p:txBody>
      </p:sp>
      <p:sp>
        <p:nvSpPr>
          <p:cNvPr id="4" name="スライド番号プレースホルダー 3">
            <a:extLst>
              <a:ext uri="{FF2B5EF4-FFF2-40B4-BE49-F238E27FC236}">
                <a16:creationId xmlns:a16="http://schemas.microsoft.com/office/drawing/2014/main" id="{96BDF08A-295B-08F1-6652-66275FDF131E}"/>
              </a:ext>
            </a:extLst>
          </p:cNvPr>
          <p:cNvSpPr>
            <a:spLocks noGrp="1"/>
          </p:cNvSpPr>
          <p:nvPr>
            <p:ph type="sldNum" sz="quarter" idx="12"/>
          </p:nvPr>
        </p:nvSpPr>
        <p:spPr/>
        <p:txBody>
          <a:bodyPr/>
          <a:lstStyle/>
          <a:p>
            <a:fld id="{1D2D80A6-8C57-4D7C-88C1-BE2A757EE893}" type="slidenum">
              <a:rPr kumimoji="1" lang="ja-JP" altLang="en-US" smtClean="0"/>
              <a:t>3</a:t>
            </a:fld>
            <a:endParaRPr kumimoji="1" lang="ja-JP" altLang="en-US"/>
          </a:p>
        </p:txBody>
      </p:sp>
      <p:sp>
        <p:nvSpPr>
          <p:cNvPr id="3" name="コンテンツ プレースホルダー 2">
            <a:extLst>
              <a:ext uri="{FF2B5EF4-FFF2-40B4-BE49-F238E27FC236}">
                <a16:creationId xmlns:a16="http://schemas.microsoft.com/office/drawing/2014/main" id="{0142B455-822A-AF8A-0A6B-AE84E61F1C46}"/>
              </a:ext>
            </a:extLst>
          </p:cNvPr>
          <p:cNvSpPr>
            <a:spLocks noGrp="1"/>
          </p:cNvSpPr>
          <p:nvPr>
            <p:ph type="body" sz="quarter" idx="15"/>
          </p:nvPr>
        </p:nvSpPr>
        <p:spPr>
          <a:xfrm>
            <a:off x="182880" y="1842216"/>
            <a:ext cx="8756725" cy="4508500"/>
          </a:xfrm>
        </p:spPr>
        <p:txBody>
          <a:bodyPr anchor="ctr">
            <a:normAutofit/>
          </a:bodyPr>
          <a:lstStyle/>
          <a:p>
            <a:pPr marL="1076325" indent="-1076325">
              <a:buNone/>
            </a:pPr>
            <a:r>
              <a:rPr kumimoji="1" lang="ja-JP" altLang="en-US" sz="3600" dirty="0"/>
              <a:t>（　　）自分のことはできるだけ自分でするようにしている。</a:t>
            </a:r>
          </a:p>
          <a:p>
            <a:pPr marL="0" indent="0">
              <a:buNone/>
            </a:pPr>
            <a:r>
              <a:rPr kumimoji="1" lang="ja-JP" altLang="en-US" sz="3600" dirty="0"/>
              <a:t>（　　）自分が掲げた目標を必ずやり遂げる。</a:t>
            </a:r>
          </a:p>
          <a:p>
            <a:pPr marL="0" indent="0">
              <a:buNone/>
            </a:pPr>
            <a:r>
              <a:rPr kumimoji="1" lang="ja-JP" altLang="en-US" sz="3600" dirty="0"/>
              <a:t>（　　）決まりやルールをきちんと守るほうだ。</a:t>
            </a:r>
          </a:p>
          <a:p>
            <a:pPr marL="0" indent="0">
              <a:buNone/>
            </a:pPr>
            <a:r>
              <a:rPr kumimoji="1" lang="ja-JP" altLang="en-US" sz="3600" dirty="0"/>
              <a:t>（　　）好きで夢中になることがある。</a:t>
            </a:r>
          </a:p>
          <a:p>
            <a:pPr marL="0" indent="0">
              <a:buNone/>
            </a:pPr>
            <a:r>
              <a:rPr kumimoji="1" lang="ja-JP" altLang="en-US" sz="3600" dirty="0"/>
              <a:t>（　　）かっとなりやすい。</a:t>
            </a:r>
          </a:p>
        </p:txBody>
      </p:sp>
    </p:spTree>
    <p:extLst>
      <p:ext uri="{BB962C8B-B14F-4D97-AF65-F5344CB8AC3E}">
        <p14:creationId xmlns:p14="http://schemas.microsoft.com/office/powerpoint/2010/main" val="36936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95AC0A-AE43-3D89-40A4-C2E75EB399DA}"/>
              </a:ext>
            </a:extLst>
          </p:cNvPr>
          <p:cNvSpPr>
            <a:spLocks noGrp="1"/>
          </p:cNvSpPr>
          <p:nvPr>
            <p:ph type="title"/>
          </p:nvPr>
        </p:nvSpPr>
        <p:spPr/>
        <p:txBody>
          <a:bodyPr/>
          <a:lstStyle/>
          <a:p>
            <a:r>
              <a:rPr kumimoji="1" lang="ja-JP" altLang="en-US" dirty="0"/>
              <a:t>自分にあてはまるものに</a:t>
            </a:r>
            <a:br>
              <a:rPr kumimoji="1" lang="ja-JP" altLang="en-US" dirty="0"/>
            </a:br>
            <a:r>
              <a:rPr kumimoji="1" lang="ja-JP" altLang="en-US" dirty="0"/>
              <a:t>〇をつけよう。</a:t>
            </a:r>
            <a:r>
              <a:rPr kumimoji="1" lang="en-US" altLang="ja-JP" b="0" dirty="0"/>
              <a:t>(2</a:t>
            </a:r>
            <a:r>
              <a:rPr lang="en-US" altLang="ja-JP" b="0" dirty="0"/>
              <a:t>/2)</a:t>
            </a:r>
            <a:endParaRPr kumimoji="1" lang="ja-JP" altLang="en-US" b="0" dirty="0"/>
          </a:p>
        </p:txBody>
      </p:sp>
      <p:sp>
        <p:nvSpPr>
          <p:cNvPr id="4" name="スライド番号プレースホルダー 3">
            <a:extLst>
              <a:ext uri="{FF2B5EF4-FFF2-40B4-BE49-F238E27FC236}">
                <a16:creationId xmlns:a16="http://schemas.microsoft.com/office/drawing/2014/main" id="{96BDF08A-295B-08F1-6652-66275FDF131E}"/>
              </a:ext>
            </a:extLst>
          </p:cNvPr>
          <p:cNvSpPr>
            <a:spLocks noGrp="1"/>
          </p:cNvSpPr>
          <p:nvPr>
            <p:ph type="sldNum" sz="quarter" idx="12"/>
          </p:nvPr>
        </p:nvSpPr>
        <p:spPr/>
        <p:txBody>
          <a:bodyPr/>
          <a:lstStyle/>
          <a:p>
            <a:fld id="{1D2D80A6-8C57-4D7C-88C1-BE2A757EE893}" type="slidenum">
              <a:rPr kumimoji="1" lang="ja-JP" altLang="en-US" smtClean="0"/>
              <a:t>4</a:t>
            </a:fld>
            <a:endParaRPr kumimoji="1" lang="ja-JP" altLang="en-US"/>
          </a:p>
        </p:txBody>
      </p:sp>
      <p:sp>
        <p:nvSpPr>
          <p:cNvPr id="3" name="コンテンツ プレースホルダー 2">
            <a:extLst>
              <a:ext uri="{FF2B5EF4-FFF2-40B4-BE49-F238E27FC236}">
                <a16:creationId xmlns:a16="http://schemas.microsoft.com/office/drawing/2014/main" id="{0142B455-822A-AF8A-0A6B-AE84E61F1C46}"/>
              </a:ext>
            </a:extLst>
          </p:cNvPr>
          <p:cNvSpPr>
            <a:spLocks noGrp="1"/>
          </p:cNvSpPr>
          <p:nvPr>
            <p:ph type="body" sz="quarter" idx="15"/>
          </p:nvPr>
        </p:nvSpPr>
        <p:spPr>
          <a:xfrm>
            <a:off x="204395" y="1842216"/>
            <a:ext cx="8724452" cy="4508500"/>
          </a:xfrm>
        </p:spPr>
        <p:txBody>
          <a:bodyPr anchor="ctr">
            <a:normAutofit/>
          </a:bodyPr>
          <a:lstStyle/>
          <a:p>
            <a:pPr marL="1076325" indent="-1076325">
              <a:buNone/>
            </a:pPr>
            <a:r>
              <a:rPr kumimoji="1" lang="ja-JP" altLang="en-US" sz="3600" dirty="0"/>
              <a:t>（　　）健康管理ができている。</a:t>
            </a:r>
          </a:p>
          <a:p>
            <a:pPr marL="1076325" indent="-1076325">
              <a:buNone/>
            </a:pPr>
            <a:r>
              <a:rPr kumimoji="1" lang="ja-JP" altLang="en-US" sz="3600" dirty="0"/>
              <a:t>（　　）つまらないことですぐ落ちこむ。</a:t>
            </a:r>
          </a:p>
          <a:p>
            <a:pPr marL="1076325" indent="-1076325">
              <a:buNone/>
            </a:pPr>
            <a:r>
              <a:rPr kumimoji="1" lang="ja-JP" altLang="en-US" sz="3600" dirty="0"/>
              <a:t>（　　）自分の外見が気になる。</a:t>
            </a:r>
          </a:p>
          <a:p>
            <a:pPr marL="1076325" indent="-1076325">
              <a:buNone/>
            </a:pPr>
            <a:r>
              <a:rPr kumimoji="1" lang="ja-JP" altLang="en-US" sz="3600" dirty="0"/>
              <a:t>（　　）嫌なことがあってもすぐに忘れる。</a:t>
            </a:r>
          </a:p>
          <a:p>
            <a:pPr marL="1076325" indent="-1076325">
              <a:buNone/>
            </a:pPr>
            <a:r>
              <a:rPr kumimoji="1" lang="ja-JP" altLang="en-US" sz="3600" dirty="0"/>
              <a:t>（　　）運がよい。</a:t>
            </a:r>
          </a:p>
          <a:p>
            <a:pPr marL="1076325" indent="-1076325">
              <a:buNone/>
            </a:pPr>
            <a:r>
              <a:rPr kumimoji="1" lang="ja-JP" altLang="en-US" sz="3600" dirty="0"/>
              <a:t>（　　）早く大人になりたい。</a:t>
            </a:r>
          </a:p>
        </p:txBody>
      </p:sp>
      <p:pic>
        <p:nvPicPr>
          <p:cNvPr id="5" name="図 4" descr="back.png">
            <a:hlinkClick r:id="rId2" action="ppaction://hlinksldjump"/>
            <a:extLst>
              <a:ext uri="{FF2B5EF4-FFF2-40B4-BE49-F238E27FC236}">
                <a16:creationId xmlns:a16="http://schemas.microsoft.com/office/drawing/2014/main" id="{9A6B2D6E-A57A-64CA-EDE5-B7D7F847E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765254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771384"/>
            <a:ext cx="8464550" cy="818056"/>
          </a:xfrm>
        </p:spPr>
        <p:txBody>
          <a:bodyPr>
            <a:noAutofit/>
          </a:bodyPr>
          <a:lstStyle/>
          <a:p>
            <a:pPr marL="539750" indent="-539750"/>
            <a:r>
              <a:rPr kumimoji="1" lang="ja-JP" altLang="en-US" dirty="0"/>
              <a:t>生活的自立①</a:t>
            </a:r>
            <a:endParaRPr kumimoji="1" lang="en-US" altLang="ja-JP"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89311" y="1249362"/>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テキスト プレースホルダー 10">
            <a:extLst>
              <a:ext uri="{FF2B5EF4-FFF2-40B4-BE49-F238E27FC236}">
                <a16:creationId xmlns:a16="http://schemas.microsoft.com/office/drawing/2014/main" id="{8614AFCF-45BD-1072-FF7D-B43ACFB07403}"/>
              </a:ext>
            </a:extLst>
          </p:cNvPr>
          <p:cNvSpPr txBox="1">
            <a:spLocks/>
          </p:cNvSpPr>
          <p:nvPr/>
        </p:nvSpPr>
        <p:spPr>
          <a:xfrm>
            <a:off x="712211" y="1146429"/>
            <a:ext cx="8448300" cy="626822"/>
          </a:xfrm>
          <a:prstGeom prst="rect">
            <a:avLst/>
          </a:prstGeom>
        </p:spPr>
        <p:txBody>
          <a:bodyPr vert="horz" lIns="91440" tIns="45720" rIns="91440" bIns="45720" rtlCol="0" anchor="ctr">
            <a:normAutofit fontScale="92500"/>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１　自立の種類とその説明文を線で結ぼう。</a:t>
            </a:r>
            <a:r>
              <a:rPr lang="ja-JP" altLang="en-US" b="0" dirty="0"/>
              <a:t>（</a:t>
            </a:r>
            <a:r>
              <a:rPr lang="en-US" altLang="ja-JP" b="0" dirty="0"/>
              <a:t>1/10</a:t>
            </a:r>
            <a:r>
              <a:rPr lang="ja-JP" altLang="en-US" b="0" dirty="0"/>
              <a:t>）</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a:t>
            </a:r>
            <a:r>
              <a:rPr lang="ja-JP" altLang="en-US" sz="3000" dirty="0"/>
              <a:t>．職業に就き働いて収入を得ることができる。</a:t>
            </a:r>
          </a:p>
          <a:p>
            <a:pPr>
              <a:lnSpc>
                <a:spcPct val="100000"/>
              </a:lnSpc>
            </a:pPr>
            <a:r>
              <a:rPr lang="ja-JP" altLang="en-US" sz="3000" b="1" dirty="0"/>
              <a:t>イ</a:t>
            </a:r>
            <a:r>
              <a:rPr lang="ja-JP" altLang="en-US" sz="3000" dirty="0"/>
              <a:t>．毎日の生活を自己管理し，健康で快適な暮らし  </a:t>
            </a:r>
            <a:endParaRPr lang="en-US" altLang="ja-JP" sz="3000" dirty="0"/>
          </a:p>
          <a:p>
            <a:pPr>
              <a:lnSpc>
                <a:spcPct val="100000"/>
              </a:lnSpc>
            </a:pPr>
            <a:r>
              <a:rPr lang="en-US" altLang="ja-JP" sz="3000" dirty="0"/>
              <a:t>     </a:t>
            </a:r>
            <a:r>
              <a:rPr lang="ja-JP" altLang="en-US" sz="3000" dirty="0"/>
              <a:t>を営める。</a:t>
            </a:r>
          </a:p>
          <a:p>
            <a:pPr marL="623888" indent="-623888">
              <a:lnSpc>
                <a:spcPct val="100000"/>
              </a:lnSpc>
            </a:pPr>
            <a:r>
              <a:rPr lang="ja-JP" altLang="en-US" sz="3000" b="1" dirty="0"/>
              <a:t>ウ</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lang="ja-JP" altLang="en-US" sz="3000" dirty="0"/>
          </a:p>
          <a:p>
            <a:pPr>
              <a:lnSpc>
                <a:spcPct val="100000"/>
              </a:lnSpc>
            </a:pPr>
            <a:r>
              <a:rPr lang="ja-JP" altLang="en-US" sz="3000" b="1" dirty="0"/>
              <a:t>オ</a:t>
            </a:r>
            <a:r>
              <a:rPr lang="ja-JP" altLang="en-US" sz="3000" dirty="0"/>
              <a:t>．自分の考えを持って的確に判断し，行動できる。</a:t>
            </a:r>
          </a:p>
        </p:txBody>
      </p:sp>
    </p:spTree>
    <p:extLst>
      <p:ext uri="{BB962C8B-B14F-4D97-AF65-F5344CB8AC3E}">
        <p14:creationId xmlns:p14="http://schemas.microsoft.com/office/powerpoint/2010/main" val="3202572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18300" y="179999"/>
            <a:ext cx="24257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876824"/>
            <a:ext cx="8170196" cy="721864"/>
          </a:xfrm>
        </p:spPr>
        <p:txBody>
          <a:bodyPr>
            <a:noAutofit/>
          </a:bodyPr>
          <a:lstStyle/>
          <a:p>
            <a:pPr marL="539750" indent="-539750"/>
            <a:r>
              <a:rPr kumimoji="1" lang="ja-JP" altLang="en-US" dirty="0"/>
              <a:t>生活的自立①</a:t>
            </a:r>
            <a:endParaRPr kumimoji="1" lang="en-US" altLang="ja-JP" dirty="0"/>
          </a:p>
        </p:txBody>
      </p:sp>
      <p:sp>
        <p:nvSpPr>
          <p:cNvPr id="7" name="テキスト プレースホルダー 6">
            <a:extLst>
              <a:ext uri="{FF2B5EF4-FFF2-40B4-BE49-F238E27FC236}">
                <a16:creationId xmlns:a16="http://schemas.microsoft.com/office/drawing/2014/main" id="{04DEF5FB-21D0-B986-6F01-0E8C4588E155}"/>
              </a:ext>
            </a:extLst>
          </p:cNvPr>
          <p:cNvSpPr>
            <a:spLocks noGrp="1"/>
          </p:cNvSpPr>
          <p:nvPr>
            <p:ph type="body" sz="quarter" idx="16"/>
          </p:nvPr>
        </p:nvSpPr>
        <p:spPr>
          <a:xfrm>
            <a:off x="663215" y="770681"/>
            <a:ext cx="8410775" cy="522354"/>
          </a:xfrm>
        </p:spPr>
        <p:txBody>
          <a:bodyPr/>
          <a:lstStyle/>
          <a:p>
            <a:r>
              <a:rPr lang="ja-JP" altLang="en-US" sz="3000" dirty="0"/>
              <a:t>１　自立の種類とその説明文を線で結ぼう。</a:t>
            </a:r>
            <a:r>
              <a:rPr lang="ja-JP" altLang="en-US" sz="3000" b="0" dirty="0"/>
              <a:t>（</a:t>
            </a:r>
            <a:r>
              <a:rPr lang="en-US" altLang="ja-JP" sz="3000" b="0" dirty="0"/>
              <a:t>2/10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15454" y="86152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毎日の生活を自己管理し，健康で快適な暮らしを営める。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968188" y="2592330"/>
            <a:ext cx="2219512" cy="156012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803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31000" y="179999"/>
            <a:ext cx="24130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502296"/>
            <a:ext cx="8410775" cy="658812"/>
          </a:xfrm>
        </p:spPr>
        <p:txBody>
          <a:bodyPr>
            <a:noAutofit/>
          </a:bodyPr>
          <a:lstStyle/>
          <a:p>
            <a:pPr marL="539750" indent="-539750"/>
            <a:r>
              <a:rPr lang="ja-JP" altLang="en-US" dirty="0"/>
              <a:t>精神</a:t>
            </a:r>
            <a:r>
              <a:rPr kumimoji="1" lang="ja-JP" altLang="en-US" dirty="0"/>
              <a:t>的自立②</a:t>
            </a:r>
            <a:endParaRPr kumimoji="1" lang="en-US" altLang="ja-JP" dirty="0"/>
          </a:p>
        </p:txBody>
      </p:sp>
      <p:sp>
        <p:nvSpPr>
          <p:cNvPr id="5" name="テキスト プレースホルダー 4">
            <a:extLst>
              <a:ext uri="{FF2B5EF4-FFF2-40B4-BE49-F238E27FC236}">
                <a16:creationId xmlns:a16="http://schemas.microsoft.com/office/drawing/2014/main" id="{E5CB8CFF-2DF2-5D78-2B2C-59B50E510A19}"/>
              </a:ext>
            </a:extLst>
          </p:cNvPr>
          <p:cNvSpPr>
            <a:spLocks noGrp="1"/>
          </p:cNvSpPr>
          <p:nvPr>
            <p:ph type="body" sz="quarter" idx="16"/>
          </p:nvPr>
        </p:nvSpPr>
        <p:spPr>
          <a:xfrm>
            <a:off x="733224" y="613558"/>
            <a:ext cx="8410776" cy="658812"/>
          </a:xfrm>
        </p:spPr>
        <p:txBody>
          <a:bodyPr/>
          <a:lstStyle/>
          <a:p>
            <a:r>
              <a:rPr lang="ja-JP" altLang="en-US" sz="3000" dirty="0"/>
              <a:t>１　自立の種類とその説明文を線で結ぼう。</a:t>
            </a:r>
            <a:r>
              <a:rPr lang="ja-JP" altLang="en-US" sz="3000" b="0" dirty="0"/>
              <a:t>（</a:t>
            </a:r>
            <a:r>
              <a:rPr lang="en-US" altLang="ja-JP" sz="3000" b="0" dirty="0"/>
              <a:t>3/10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52835" y="75418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a:t>
            </a:r>
            <a:r>
              <a:rPr lang="ja-JP" altLang="en-US" sz="3000" dirty="0"/>
              <a:t>．職業に就き働いて収入を得ることができる。</a:t>
            </a:r>
          </a:p>
          <a:p>
            <a:pPr>
              <a:lnSpc>
                <a:spcPct val="100000"/>
              </a:lnSpc>
            </a:pPr>
            <a:r>
              <a:rPr lang="ja-JP" altLang="en-US" sz="3000" b="1" dirty="0"/>
              <a:t>イ</a:t>
            </a:r>
            <a:r>
              <a:rPr lang="ja-JP" altLang="en-US" sz="3000" dirty="0"/>
              <a:t>．毎日の生活を自己管理し，健康で快適な暮らし  </a:t>
            </a:r>
            <a:endParaRPr lang="en-US" altLang="ja-JP" sz="3000" dirty="0"/>
          </a:p>
          <a:p>
            <a:pPr>
              <a:lnSpc>
                <a:spcPct val="100000"/>
              </a:lnSpc>
            </a:pPr>
            <a:r>
              <a:rPr lang="en-US" altLang="ja-JP" sz="3000" dirty="0"/>
              <a:t>     </a:t>
            </a:r>
            <a:r>
              <a:rPr lang="ja-JP" altLang="en-US" sz="3000" dirty="0"/>
              <a:t>を営める。</a:t>
            </a:r>
          </a:p>
          <a:p>
            <a:pPr marL="623888" indent="-623888">
              <a:lnSpc>
                <a:spcPct val="100000"/>
              </a:lnSpc>
            </a:pPr>
            <a:r>
              <a:rPr lang="ja-JP" altLang="en-US" sz="3000" b="1" dirty="0"/>
              <a:t>ウ</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lang="ja-JP" altLang="en-US" sz="3000" dirty="0"/>
          </a:p>
          <a:p>
            <a:pPr>
              <a:lnSpc>
                <a:spcPct val="100000"/>
              </a:lnSpc>
            </a:pPr>
            <a:r>
              <a:rPr lang="ja-JP" altLang="en-US" sz="3000" b="1" dirty="0"/>
              <a:t>オ</a:t>
            </a:r>
            <a:r>
              <a:rPr lang="ja-JP" altLang="en-US" sz="3000" dirty="0"/>
              <a:t>．自分の考えを持って的確に判断し，行動できる。</a:t>
            </a:r>
          </a:p>
        </p:txBody>
      </p:sp>
    </p:spTree>
    <p:extLst>
      <p:ext uri="{BB962C8B-B14F-4D97-AF65-F5344CB8AC3E}">
        <p14:creationId xmlns:p14="http://schemas.microsoft.com/office/powerpoint/2010/main" val="449004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18300" y="179999"/>
            <a:ext cx="24257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856670"/>
            <a:ext cx="8410775" cy="658812"/>
          </a:xfrm>
        </p:spPr>
        <p:txBody>
          <a:bodyPr>
            <a:noAutofit/>
          </a:bodyPr>
          <a:lstStyle/>
          <a:p>
            <a:pPr marL="539750" indent="-539750"/>
            <a:r>
              <a:rPr lang="ja-JP" altLang="en-US" dirty="0"/>
              <a:t>精神</a:t>
            </a:r>
            <a:r>
              <a:rPr kumimoji="1" lang="ja-JP" altLang="en-US" dirty="0"/>
              <a:t>的自立②</a:t>
            </a:r>
            <a:endParaRPr kumimoji="1" lang="en-US" altLang="ja-JP" dirty="0"/>
          </a:p>
        </p:txBody>
      </p:sp>
      <p:sp>
        <p:nvSpPr>
          <p:cNvPr id="7" name="テキスト プレースホルダー 6">
            <a:extLst>
              <a:ext uri="{FF2B5EF4-FFF2-40B4-BE49-F238E27FC236}">
                <a16:creationId xmlns:a16="http://schemas.microsoft.com/office/drawing/2014/main" id="{8CDCD224-8D4E-9255-E7BC-E9865C6E8EAB}"/>
              </a:ext>
            </a:extLst>
          </p:cNvPr>
          <p:cNvSpPr>
            <a:spLocks noGrp="1"/>
          </p:cNvSpPr>
          <p:nvPr>
            <p:ph type="body" sz="quarter" idx="16"/>
          </p:nvPr>
        </p:nvSpPr>
        <p:spPr>
          <a:xfrm>
            <a:off x="712211" y="769942"/>
            <a:ext cx="8410774" cy="658812"/>
          </a:xfrm>
        </p:spPr>
        <p:txBody>
          <a:bodyPr/>
          <a:lstStyle/>
          <a:p>
            <a:r>
              <a:rPr lang="ja-JP" altLang="en-US" sz="3000" dirty="0"/>
              <a:t>１　自立の種類とその説明文を線で結ぼう。</a:t>
            </a:r>
            <a:r>
              <a:rPr lang="ja-JP" altLang="en-US" sz="3000" b="0" dirty="0"/>
              <a:t>（</a:t>
            </a:r>
            <a:r>
              <a:rPr lang="en-US" altLang="ja-JP" sz="3000" b="0" dirty="0"/>
              <a:t>4/10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41594" y="88934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自分の考えを持って的確に判断し，行動できる。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1021976" y="2515482"/>
            <a:ext cx="2127624" cy="1647727"/>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990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731000" y="179999"/>
            <a:ext cx="2413000" cy="396000"/>
          </a:xfrm>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670318"/>
            <a:ext cx="8410775" cy="658812"/>
          </a:xfrm>
        </p:spPr>
        <p:txBody>
          <a:bodyPr>
            <a:noAutofit/>
          </a:bodyPr>
          <a:lstStyle/>
          <a:p>
            <a:pPr marL="539750" indent="-539750"/>
            <a:r>
              <a:rPr kumimoji="1" lang="ja-JP" altLang="en-US" dirty="0"/>
              <a:t>経済的自立③</a:t>
            </a:r>
            <a:endParaRPr kumimoji="1" lang="en-US" altLang="ja-JP" dirty="0"/>
          </a:p>
        </p:txBody>
      </p:sp>
      <p:sp>
        <p:nvSpPr>
          <p:cNvPr id="5" name="テキスト プレースホルダー 4">
            <a:extLst>
              <a:ext uri="{FF2B5EF4-FFF2-40B4-BE49-F238E27FC236}">
                <a16:creationId xmlns:a16="http://schemas.microsoft.com/office/drawing/2014/main" id="{4BD9EAB2-8113-AE18-0FB6-BDBFC5173E08}"/>
              </a:ext>
            </a:extLst>
          </p:cNvPr>
          <p:cNvSpPr>
            <a:spLocks noGrp="1"/>
          </p:cNvSpPr>
          <p:nvPr>
            <p:ph type="body" sz="quarter" idx="16"/>
          </p:nvPr>
        </p:nvSpPr>
        <p:spPr>
          <a:xfrm>
            <a:off x="712211" y="801028"/>
            <a:ext cx="8410775" cy="658812"/>
          </a:xfrm>
        </p:spPr>
        <p:txBody>
          <a:bodyPr/>
          <a:lstStyle/>
          <a:p>
            <a:r>
              <a:rPr lang="ja-JP" altLang="en-US" sz="3000" dirty="0"/>
              <a:t>１　自立の種類とその説明文を線で結ぼう。</a:t>
            </a:r>
            <a:r>
              <a:rPr lang="ja-JP" altLang="en-US" sz="3000" b="0" dirty="0"/>
              <a:t>（</a:t>
            </a:r>
            <a:r>
              <a:rPr lang="en-US" altLang="ja-JP" sz="3000" b="0" dirty="0"/>
              <a:t>5/10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89311" y="89942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a:t>
            </a:r>
            <a:r>
              <a:rPr lang="ja-JP" altLang="en-US" sz="3000" dirty="0"/>
              <a:t>．職業に就き働いて収入を得ることができる。</a:t>
            </a:r>
          </a:p>
          <a:p>
            <a:pPr>
              <a:lnSpc>
                <a:spcPct val="100000"/>
              </a:lnSpc>
            </a:pPr>
            <a:r>
              <a:rPr lang="ja-JP" altLang="en-US" sz="3000" b="1" dirty="0"/>
              <a:t>イ</a:t>
            </a:r>
            <a:r>
              <a:rPr lang="ja-JP" altLang="en-US" sz="3000" dirty="0"/>
              <a:t>．毎日の生活を自己管理し，健康で快適な暮らし  </a:t>
            </a:r>
            <a:endParaRPr lang="en-US" altLang="ja-JP" sz="3000" dirty="0"/>
          </a:p>
          <a:p>
            <a:pPr>
              <a:lnSpc>
                <a:spcPct val="100000"/>
              </a:lnSpc>
            </a:pPr>
            <a:r>
              <a:rPr lang="en-US" altLang="ja-JP" sz="3000" dirty="0"/>
              <a:t>     </a:t>
            </a:r>
            <a:r>
              <a:rPr lang="ja-JP" altLang="en-US" sz="3000" dirty="0"/>
              <a:t>を営める。</a:t>
            </a:r>
          </a:p>
          <a:p>
            <a:pPr marL="623888" indent="-623888">
              <a:lnSpc>
                <a:spcPct val="100000"/>
              </a:lnSpc>
            </a:pPr>
            <a:r>
              <a:rPr lang="ja-JP" altLang="en-US" sz="3000" b="1" dirty="0"/>
              <a:t>ウ</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lang="ja-JP" altLang="en-US" sz="3000" dirty="0"/>
          </a:p>
          <a:p>
            <a:pPr>
              <a:lnSpc>
                <a:spcPct val="100000"/>
              </a:lnSpc>
            </a:pPr>
            <a:r>
              <a:rPr lang="ja-JP" altLang="en-US" sz="3000" b="1" dirty="0"/>
              <a:t>オ</a:t>
            </a:r>
            <a:r>
              <a:rPr lang="ja-JP" altLang="en-US" sz="3000" dirty="0"/>
              <a:t>．自分の考えを持って的確に判断し，行動できる。</a:t>
            </a:r>
          </a:p>
        </p:txBody>
      </p:sp>
    </p:spTree>
    <p:extLst>
      <p:ext uri="{BB962C8B-B14F-4D97-AF65-F5344CB8AC3E}">
        <p14:creationId xmlns:p14="http://schemas.microsoft.com/office/powerpoint/2010/main" val="361713461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2208</TotalTime>
  <Words>1104</Words>
  <PresentationFormat>画面に合わせる (4:3)</PresentationFormat>
  <Paragraphs>142</Paragraphs>
  <Slides>20</Slides>
  <Notes>16</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20</vt:i4>
      </vt:variant>
    </vt:vector>
  </HeadingPairs>
  <TitlesOfParts>
    <vt:vector size="25" baseType="lpstr">
      <vt:lpstr>ＭＳ Ｐゴシック</vt:lpstr>
      <vt:lpstr>游ゴシック</vt:lpstr>
      <vt:lpstr>Arial</vt:lpstr>
      <vt:lpstr>Calibri</vt:lpstr>
      <vt:lpstr>Office テーマ</vt:lpstr>
      <vt:lpstr>3. 青年期を生きる</vt:lpstr>
      <vt:lpstr>問題インデックス</vt:lpstr>
      <vt:lpstr>自分にあてはまるものに 〇をつけよう。(1/2)</vt:lpstr>
      <vt:lpstr>自分にあてはまるものに 〇をつけよう。(2/2)</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２　自分らしい生き方</vt:lpstr>
      <vt:lpstr>２　自分らしい生き方</vt:lpstr>
      <vt:lpstr>１　自立とは</vt:lpstr>
      <vt:lpstr>１　自立とは</vt:lpstr>
      <vt:lpstr>２　自分らしい生き方</vt:lpstr>
      <vt:lpstr>２　自分らしい生き方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2024-08-22T02:44:29Z</cp:lastPrinted>
  <dcterms:created xsi:type="dcterms:W3CDTF">2020-05-11T04:01:04Z</dcterms:created>
  <dcterms:modified xsi:type="dcterms:W3CDTF">2025-04-03T06:43:21Z</dcterms:modified>
</cp:coreProperties>
</file>