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67" r:id="rId2"/>
    <p:sldId id="402" r:id="rId3"/>
    <p:sldId id="403" r:id="rId4"/>
    <p:sldId id="396" r:id="rId5"/>
    <p:sldId id="386" r:id="rId6"/>
    <p:sldId id="405" r:id="rId7"/>
    <p:sldId id="404" r:id="rId8"/>
    <p:sldId id="406" r:id="rId9"/>
    <p:sldId id="407" r:id="rId10"/>
    <p:sldId id="408" r:id="rId11"/>
    <p:sldId id="409" r:id="rId12"/>
    <p:sldId id="410" r:id="rId13"/>
    <p:sldId id="411" r:id="rId14"/>
    <p:sldId id="412" r:id="rId15"/>
    <p:sldId id="413" r:id="rId16"/>
    <p:sldId id="414" r:id="rId17"/>
    <p:sldId id="418" r:id="rId18"/>
    <p:sldId id="419" r:id="rId19"/>
    <p:sldId id="416" r:id="rId20"/>
    <p:sldId id="417" r:id="rId21"/>
    <p:sldId id="415" r:id="rId22"/>
    <p:sldId id="420" r:id="rId23"/>
    <p:sldId id="421" r:id="rId24"/>
    <p:sldId id="422" r:id="rId25"/>
    <p:sldId id="423" r:id="rId26"/>
    <p:sldId id="428" r:id="rId27"/>
    <p:sldId id="429" r:id="rId28"/>
    <p:sldId id="426" r:id="rId29"/>
    <p:sldId id="427" r:id="rId30"/>
  </p:sldIdLst>
  <p:sldSz cx="9144000" cy="6858000" type="screen4x3"/>
  <p:notesSz cx="6858000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900"/>
    <a:srgbClr val="FAC208"/>
    <a:srgbClr val="ED1C24"/>
    <a:srgbClr val="FFF2EB"/>
    <a:srgbClr val="F15920"/>
    <a:srgbClr val="317FE5"/>
    <a:srgbClr val="0475D1"/>
    <a:srgbClr val="DDECFF"/>
    <a:srgbClr val="277BE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630" autoAdjust="0"/>
    <p:restoredTop sz="96112" autoAdjust="0"/>
  </p:normalViewPr>
  <p:slideViewPr>
    <p:cSldViewPr snapToGrid="0">
      <p:cViewPr varScale="1">
        <p:scale>
          <a:sx n="67" d="100"/>
          <a:sy n="67" d="100"/>
        </p:scale>
        <p:origin x="72" y="852"/>
      </p:cViewPr>
      <p:guideLst/>
    </p:cSldViewPr>
  </p:slideViewPr>
  <p:outlineViewPr>
    <p:cViewPr>
      <p:scale>
        <a:sx n="33" d="100"/>
        <a:sy n="33" d="100"/>
      </p:scale>
      <p:origin x="0" y="-11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3341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800" cy="495427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95427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>
              <a:defRPr sz="1200"/>
            </a:lvl1pPr>
          </a:lstStyle>
          <a:p>
            <a:fld id="{537744EE-B228-4D4B-B3C5-E24EBA43BD19}" type="datetimeFigureOut">
              <a:rPr kumimoji="1" lang="ja-JP" altLang="en-US" smtClean="0"/>
              <a:t>2025/4/3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8088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3" tIns="46077" rIns="92153" bIns="46077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1" y="4751983"/>
            <a:ext cx="5486400" cy="3887986"/>
          </a:xfrm>
          <a:prstGeom prst="rect">
            <a:avLst/>
          </a:prstGeom>
        </p:spPr>
        <p:txBody>
          <a:bodyPr vert="horz" lIns="92153" tIns="46077" rIns="92153" bIns="46077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71800" cy="495426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9378825"/>
            <a:ext cx="2971800" cy="495426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r">
              <a:defRPr sz="1200"/>
            </a:lvl1pPr>
          </a:lstStyle>
          <a:p>
            <a:fld id="{18CE2DE2-5132-4E7D-B18E-E71053432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26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038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6638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6621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78588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5375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98546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93952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12672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38053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16272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13EA5-7865-8645-F707-4AB73486D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0E811D9-3F71-0083-B9A0-B92A6402A7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849300C4-D596-8839-1506-B0A8243451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1FBB7ED-3271-23D6-6492-ADE9EC30CC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162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3634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7D9B2-351F-9F7F-90A9-F3B41894A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F9E5DCC-B787-3C64-0571-D8528F4FCF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539A39B-099B-8670-AE08-CD51E48C7F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714EE77-35BE-0A57-B90D-A79C20569E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85905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D27F6-5598-FC71-6D10-84E7A2E44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88361CA-784C-3E95-6C76-05918D9610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DDFF70B-0900-74FE-36B7-C9D07AB968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D0587F7-6BDA-BB02-29AC-EDC7C4F89B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2315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A566E-4483-B557-40F4-B304C5827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C1B96A8-5A67-BEAA-6272-9C07FBAF96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9C6E7F7-93ED-3D5D-2D9C-FA925E02F4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54DFDB0-DB47-1246-90A0-3B9814B398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2652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C088D-2507-CF3A-A072-98FB7F745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A9D677F-9331-79DE-1A34-302FF3E57F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7E5E1B5-AD1D-D342-D671-5A0313CD44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5F7445B-ABC7-70F0-EA36-81BFCFEB62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47324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B400B-6011-342E-D6C3-747889A86F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3A23D70-3B22-10B4-3E4E-E042B0C6CB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86DF218D-9529-A325-96CC-55B28C548E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52890-6339-EBFB-0940-BC6015DDB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3610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EE2496-E07C-4389-66FB-95EAC072F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74E8383-1E5C-435F-2786-A14E3399F2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CB94D99-0044-30FB-C15B-AC7A7658D6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544A633-2510-C735-FAC3-4C5E85E3DB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361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6877F-DF62-2ACF-C45F-F96FEEA31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C76A335-9FA4-26DD-2457-7BE69D963D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6FB9C97-968D-BD42-87AA-231A226E9C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19F2AA0-28F1-E29D-DFF0-66227B1147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1365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2207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01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2488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69199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245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3265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6798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504" y="2902998"/>
            <a:ext cx="7772400" cy="1765312"/>
          </a:xfrm>
        </p:spPr>
        <p:txBody>
          <a:bodyPr anchor="b">
            <a:noAutofit/>
          </a:bodyPr>
          <a:lstStyle>
            <a:lvl1pPr marL="0" indent="0" algn="ctr">
              <a:buFont typeface="+mj-lt"/>
              <a:buNone/>
              <a:defRPr sz="55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en-US" altLang="ja-JP" dirty="0"/>
              <a:t>1.</a:t>
            </a:r>
            <a:r>
              <a:rPr lang="ja-JP" altLang="en-US" dirty="0"/>
              <a:t> </a:t>
            </a:r>
            <a:r>
              <a:rPr lang="en-US" dirty="0" err="1"/>
              <a:t>xxxxxx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6804" y="4668311"/>
            <a:ext cx="3086100" cy="605025"/>
          </a:xfrm>
        </p:spPr>
        <p:txBody>
          <a:bodyPr>
            <a:noAutofit/>
          </a:bodyPr>
          <a:lstStyle>
            <a:lvl1pPr marL="0" indent="0" algn="r">
              <a:buNone/>
              <a:defRPr sz="32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ja-JP" dirty="0"/>
              <a:t>p.00</a:t>
            </a:r>
            <a:r>
              <a:rPr lang="ja-JP" altLang="en-US" dirty="0"/>
              <a:t>～</a:t>
            </a:r>
            <a:r>
              <a:rPr lang="en-US" altLang="ja-JP" dirty="0"/>
              <a:t>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9B10A62-B1D7-4A96-B9E1-B2F681B6FEFE}"/>
              </a:ext>
            </a:extLst>
          </p:cNvPr>
          <p:cNvCxnSpPr/>
          <p:nvPr userDrawn="1"/>
        </p:nvCxnSpPr>
        <p:spPr>
          <a:xfrm>
            <a:off x="683568" y="4668311"/>
            <a:ext cx="7739336" cy="0"/>
          </a:xfrm>
          <a:prstGeom prst="line">
            <a:avLst/>
          </a:prstGeom>
          <a:ln w="50800" cap="rnd">
            <a:solidFill>
              <a:srgbClr val="277BE8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1CB7ED8D-73B4-465A-A8E5-7753583BB6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9711" y="2055203"/>
            <a:ext cx="1300163" cy="687387"/>
          </a:xfrm>
          <a:solidFill>
            <a:srgbClr val="277BE8"/>
          </a:solidFill>
          <a:ln>
            <a:solidFill>
              <a:srgbClr val="277BE8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ja-JP" altLang="en-US" dirty="0"/>
              <a:t>１章</a:t>
            </a:r>
          </a:p>
        </p:txBody>
      </p:sp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828E12B8-2C64-4A6F-9868-58B8F1F90F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29203" y="2055203"/>
            <a:ext cx="2609850" cy="687387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t">
            <a:noAutofit/>
          </a:bodyPr>
          <a:lstStyle>
            <a:lvl1pPr marL="0" indent="0" algn="ctr">
              <a:buNone/>
              <a:defRPr sz="40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 err="1"/>
              <a:t>xxxxxxxxx</a:t>
            </a:r>
            <a:endParaRPr kumimoji="1" lang="ja-JP" altLang="en-US" dirty="0"/>
          </a:p>
        </p:txBody>
      </p:sp>
      <p:sp>
        <p:nvSpPr>
          <p:cNvPr id="4" name="テキスト プレースホルダー 11">
            <a:extLst>
              <a:ext uri="{FF2B5EF4-FFF2-40B4-BE49-F238E27FC236}">
                <a16:creationId xmlns:a16="http://schemas.microsoft.com/office/drawing/2014/main" id="{0AC066D0-6BCC-3FBF-8053-20D436D794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05120" y="5239340"/>
            <a:ext cx="2217784" cy="577850"/>
          </a:xfrm>
          <a:prstGeom prst="roundRect">
            <a:avLst/>
          </a:prstGeom>
          <a:ln w="19050">
            <a:solidFill>
              <a:srgbClr val="277BE8"/>
            </a:solidFill>
          </a:ln>
        </p:spPr>
        <p:txBody>
          <a:bodyPr anchor="ctr">
            <a:normAutofit/>
          </a:bodyPr>
          <a:lstStyle>
            <a:lvl1pPr marL="0" indent="0" algn="r">
              <a:buNone/>
              <a:defRPr sz="2800">
                <a:solidFill>
                  <a:srgbClr val="277BE8"/>
                </a:solidFill>
              </a:defRPr>
            </a:lvl1pPr>
          </a:lstStyle>
          <a:p>
            <a:pPr lvl="0"/>
            <a:r>
              <a:rPr kumimoji="1" lang="ja-JP" altLang="en-US" dirty="0"/>
              <a:t>教 </a:t>
            </a:r>
            <a:r>
              <a:rPr kumimoji="1" lang="en-US" altLang="ja-JP" dirty="0"/>
              <a:t>p.00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6725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題インデック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9497B68-1E45-BCCD-A25E-B4B2C19A21F6}"/>
              </a:ext>
            </a:extLst>
          </p:cNvPr>
          <p:cNvSpPr/>
          <p:nvPr userDrawn="1"/>
        </p:nvSpPr>
        <p:spPr>
          <a:xfrm>
            <a:off x="3873501" y="558800"/>
            <a:ext cx="5270499" cy="241300"/>
          </a:xfrm>
          <a:prstGeom prst="rect">
            <a:avLst/>
          </a:prstGeom>
          <a:solidFill>
            <a:srgbClr val="277BE8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E5C8CC71-049D-4423-ADD6-275B4FB29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801" y="139700"/>
            <a:ext cx="3695700" cy="660400"/>
          </a:xfrm>
          <a:prstGeom prst="round2SameRect">
            <a:avLst/>
          </a:prstGeom>
          <a:solidFill>
            <a:srgbClr val="277BE8"/>
          </a:solidFill>
        </p:spPr>
        <p:txBody>
          <a:bodyPr>
            <a:normAutofit/>
          </a:bodyPr>
          <a:lstStyle>
            <a:lvl1pPr marL="0" algn="ctr" defTabSz="457200" rtl="0" eaLnBrk="1" latinLnBrk="0" hangingPunct="1">
              <a:defRPr kumimoji="1" lang="ja-JP" altLang="en-US" sz="3200" b="1" kern="1200" dirty="0">
                <a:solidFill>
                  <a:schemeClr val="lt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</a:lstStyle>
          <a:p>
            <a:r>
              <a:rPr kumimoji="1" lang="ja-JP" altLang="en-US" dirty="0"/>
              <a:t>問題インデックス</a:t>
            </a:r>
          </a:p>
        </p:txBody>
      </p:sp>
    </p:spTree>
    <p:extLst>
      <p:ext uri="{BB962C8B-B14F-4D97-AF65-F5344CB8AC3E}">
        <p14:creationId xmlns:p14="http://schemas.microsoft.com/office/powerpoint/2010/main" val="404594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導入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939891"/>
          </a:xfrm>
          <a:prstGeom prst="rect">
            <a:avLst/>
          </a:prstGeom>
          <a:noFill/>
          <a:ln w="28575">
            <a:noFill/>
          </a:ln>
        </p:spPr>
        <p:txBody>
          <a:bodyPr>
            <a:noAutofit/>
          </a:bodyPr>
          <a:lstStyle>
            <a:lvl1pPr algn="ctr">
              <a:defRPr sz="40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問題文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プレースホルダー 4">
            <a:extLst>
              <a:ext uri="{FF2B5EF4-FFF2-40B4-BE49-F238E27FC236}">
                <a16:creationId xmlns:a16="http://schemas.microsoft.com/office/drawing/2014/main" id="{613A8EFE-E4C7-7E02-9B46-F1E3F797DD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363" y="1842216"/>
            <a:ext cx="8464550" cy="4508500"/>
          </a:xfrm>
          <a:prstGeom prst="roundRect">
            <a:avLst>
              <a:gd name="adj" fmla="val 4065"/>
            </a:avLst>
          </a:prstGeom>
          <a:solidFill>
            <a:schemeClr val="bg1"/>
          </a:solidFill>
          <a:ln w="28575">
            <a:solidFill>
              <a:srgbClr val="277BE8"/>
            </a:solidFill>
          </a:ln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20580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A3E1B81-36EA-864E-10DD-8A4C137A60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3" y="1842216"/>
            <a:ext cx="8464550" cy="4508500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</a:p>
          <a:p>
            <a:pPr lvl="0"/>
            <a:endParaRPr kumimoji="1"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F61A5BE1-FD5C-459B-C48E-2856CF6754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363" y="1001284"/>
            <a:ext cx="3829897" cy="626822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65083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309930"/>
            <a:ext cx="8410775" cy="5098118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539439"/>
            <a:ext cx="3823648" cy="6588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3161821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図プレースホルダー 6">
            <a:extLst>
              <a:ext uri="{FF2B5EF4-FFF2-40B4-BE49-F238E27FC236}">
                <a16:creationId xmlns:a16="http://schemas.microsoft.com/office/drawing/2014/main" id="{4723E0C9-C3B6-4AE7-BEE1-CEDC47F601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6700" y="807868"/>
            <a:ext cx="8610600" cy="5531020"/>
          </a:xfrm>
        </p:spPr>
        <p:txBody>
          <a:bodyPr/>
          <a:lstStyle>
            <a:lvl1pPr marL="0" indent="0"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ja-JP" altLang="en-US" dirty="0"/>
              <a:t>アイコンをクリックして図を追加</a:t>
            </a: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94DAD6D-E89A-4714-A639-5CB2E1C825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72402"/>
            <a:ext cx="2592000" cy="3960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CC2803-C47C-FB89-9A4B-39A09DBB4E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6700" y="216941"/>
            <a:ext cx="2760662" cy="488950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/>
            </a:lvl1pPr>
          </a:lstStyle>
          <a:p>
            <a:pPr lvl="0"/>
            <a:r>
              <a:rPr kumimoji="1" lang="ja-JP" altLang="en-US" dirty="0"/>
              <a:t>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64730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ぼりWORK">
    <p:bg>
      <p:bgPr>
        <a:solidFill>
          <a:srgbClr val="FFF2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1903" y="1473694"/>
            <a:ext cx="8531441" cy="4623636"/>
          </a:xfrm>
          <a:prstGeom prst="rect">
            <a:avLst/>
          </a:prstGeom>
          <a:solidFill>
            <a:srgbClr val="FFF2EB"/>
          </a:solidFill>
          <a:ln w="28575">
            <a:noFill/>
          </a:ln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1903" y="575999"/>
            <a:ext cx="5646198" cy="7092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  <p:sp>
        <p:nvSpPr>
          <p:cNvPr id="12" name="フローチャート: 端子 11">
            <a:extLst>
              <a:ext uri="{FF2B5EF4-FFF2-40B4-BE49-F238E27FC236}">
                <a16:creationId xmlns:a16="http://schemas.microsoft.com/office/drawing/2014/main" id="{BA6694D0-646B-E0AF-61C6-48D40A01388A}"/>
              </a:ext>
            </a:extLst>
          </p:cNvPr>
          <p:cNvSpPr/>
          <p:nvPr userDrawn="1"/>
        </p:nvSpPr>
        <p:spPr>
          <a:xfrm>
            <a:off x="103226" y="95840"/>
            <a:ext cx="1867616" cy="385917"/>
          </a:xfrm>
          <a:prstGeom prst="flowChartTerminator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深ぼり</a:t>
            </a:r>
            <a:r>
              <a:rPr kumimoji="1" lang="en-US" altLang="ja-JP" sz="1800" b="1" dirty="0">
                <a:solidFill>
                  <a:srgbClr val="FFF9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WORK</a:t>
            </a:r>
            <a:endParaRPr kumimoji="1" lang="ja-JP" altLang="en-US" sz="1800" b="1" dirty="0">
              <a:solidFill>
                <a:srgbClr val="FFF9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7148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EC04C30-69CC-FA85-25B3-345190A8A8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362" y="488950"/>
            <a:ext cx="8423275" cy="5880100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kumimoji="1" lang="ja-JP" altLang="en-US" dirty="0"/>
              <a:t>まとめ　テキスト</a:t>
            </a:r>
          </a:p>
        </p:txBody>
      </p:sp>
    </p:spTree>
    <p:extLst>
      <p:ext uri="{BB962C8B-B14F-4D97-AF65-F5344CB8AC3E}">
        <p14:creationId xmlns:p14="http://schemas.microsoft.com/office/powerpoint/2010/main" val="1149258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gi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024" y="6542842"/>
            <a:ext cx="503759" cy="29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fld id="{1D2D80A6-8C57-4D7C-88C1-BE2A757EE8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6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22C72F05-26D3-4532-9B48-0C71DB563F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41" t="19908"/>
          <a:stretch/>
        </p:blipFill>
        <p:spPr>
          <a:xfrm>
            <a:off x="7849624" y="6542843"/>
            <a:ext cx="1230599" cy="31515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E8E860-C633-49D6-8DFC-500E66A1AAAF}"/>
              </a:ext>
            </a:extLst>
          </p:cNvPr>
          <p:cNvSpPr txBox="1"/>
          <p:nvPr userDrawn="1"/>
        </p:nvSpPr>
        <p:spPr>
          <a:xfrm>
            <a:off x="3666478" y="6526887"/>
            <a:ext cx="418314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「新図説家庭基礎（家基</a:t>
            </a:r>
            <a:r>
              <a:rPr kumimoji="1"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007-903</a:t>
            </a:r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学習ノート」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EAAD6A0-7A9D-413C-B000-93205ED1A006}"/>
              </a:ext>
            </a:extLst>
          </p:cNvPr>
          <p:cNvSpPr txBox="1"/>
          <p:nvPr userDrawn="1"/>
        </p:nvSpPr>
        <p:spPr>
          <a:xfrm>
            <a:off x="523783" y="6555017"/>
            <a:ext cx="107419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/</a:t>
            </a:r>
            <a:r>
              <a:rPr kumimoji="1" lang="ja-JP" alt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29</a:t>
            </a:r>
            <a:endParaRPr kumimoji="1" lang="ja-JP" altLang="en-US" sz="1200" b="0" dirty="0">
              <a:solidFill>
                <a:schemeClr val="tx1">
                  <a:lumMod val="50000"/>
                  <a:lumOff val="50000"/>
                </a:schemeClr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42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82" r:id="rId3"/>
    <p:sldLayoutId id="2147483675" r:id="rId4"/>
    <p:sldLayoutId id="2147483676" r:id="rId5"/>
    <p:sldLayoutId id="2147483678" r:id="rId6"/>
    <p:sldLayoutId id="2147483681" r:id="rId7"/>
    <p:sldLayoutId id="214748367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1pPr>
      <a:lvl2pPr marL="45720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2pPr>
      <a:lvl3pPr marL="9144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3pPr>
      <a:lvl4pPr marL="13716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4pPr>
      <a:lvl5pPr marL="18288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26.xml"/><Relationship Id="rId3" Type="http://schemas.openxmlformats.org/officeDocument/2006/relationships/image" Target="../media/image4.png"/><Relationship Id="rId7" Type="http://schemas.openxmlformats.org/officeDocument/2006/relationships/slide" Target="slide16.xml"/><Relationship Id="rId12" Type="http://schemas.openxmlformats.org/officeDocument/2006/relationships/slide" Target="slide2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slide" Target="slide22.xml"/><Relationship Id="rId5" Type="http://schemas.openxmlformats.org/officeDocument/2006/relationships/slide" Target="slide4.xml"/><Relationship Id="rId10" Type="http://schemas.openxmlformats.org/officeDocument/2006/relationships/slide" Target="slide21.xml"/><Relationship Id="rId4" Type="http://schemas.openxmlformats.org/officeDocument/2006/relationships/image" Target="../media/image5.png"/><Relationship Id="rId9" Type="http://schemas.openxmlformats.org/officeDocument/2006/relationships/slide" Target="slide19.xml"/><Relationship Id="rId14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BA8F71-BB4E-4597-BD04-356CC2C081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7</a:t>
            </a:r>
            <a:r>
              <a:rPr kumimoji="1" lang="en-US" altLang="ja-JP" dirty="0"/>
              <a:t>. </a:t>
            </a:r>
            <a:r>
              <a:rPr kumimoji="1" lang="ja-JP" altLang="en-US" dirty="0"/>
              <a:t>現代の家族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C377999-74BA-4AD5-A700-1C1D9BEC4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kumimoji="1" lang="en-US" altLang="ja-JP" dirty="0"/>
              <a:t>p.16</a:t>
            </a:r>
            <a:r>
              <a:rPr kumimoji="1" lang="ja-JP" altLang="en-US" dirty="0"/>
              <a:t>～</a:t>
            </a:r>
            <a:r>
              <a:rPr kumimoji="1" lang="en-US" altLang="ja-JP" dirty="0"/>
              <a:t>17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C139D5C-9C56-484E-9C8B-1C1B41C6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68D3481-1C82-4A0F-9B48-E8AA01164F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35457" y="2015450"/>
            <a:ext cx="1319491" cy="687387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kumimoji="1" lang="ja-JP" altLang="en-US" dirty="0"/>
              <a:t>章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6E51320D-FC71-4B13-B5DA-E3EE33E503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254948" y="2015450"/>
            <a:ext cx="5948894" cy="687387"/>
          </a:xfrm>
        </p:spPr>
        <p:txBody>
          <a:bodyPr/>
          <a:lstStyle/>
          <a:p>
            <a:r>
              <a:rPr lang="ja-JP" altLang="en-US" dirty="0"/>
              <a:t>自分らしい生き方と家族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6F61A4C-FA88-0BE6-6A81-F11A1C5085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教 </a:t>
            </a:r>
            <a:r>
              <a:rPr lang="en-US" altLang="ja-JP" dirty="0"/>
              <a:t>p.24</a:t>
            </a:r>
            <a:r>
              <a:rPr lang="ja-JP" altLang="en-US" dirty="0"/>
              <a:t>～</a:t>
            </a:r>
            <a:r>
              <a:rPr lang="en-US" altLang="ja-JP" dirty="0"/>
              <a:t>25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6326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家族って何だろう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1903" y="1981105"/>
            <a:ext cx="8410775" cy="658812"/>
          </a:xfrm>
        </p:spPr>
        <p:txBody>
          <a:bodyPr>
            <a:noAutofit/>
          </a:bodyPr>
          <a:lstStyle/>
          <a:p>
            <a:pPr marL="539750" indent="-539750"/>
            <a:r>
              <a:rPr lang="ja-JP" altLang="en-US" dirty="0"/>
              <a:t>④</a:t>
            </a:r>
            <a:r>
              <a:rPr kumimoji="1" lang="ja-JP" altLang="en-US" dirty="0"/>
              <a:t> ディンクス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4794" y="742278"/>
            <a:ext cx="8268113" cy="1165896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さまざまな家族形態についての説明を選び，記号で答えよう。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r>
              <a:rPr lang="ja-JP" altLang="en-US" b="0" dirty="0"/>
              <a:t>（</a:t>
            </a:r>
            <a:r>
              <a:rPr lang="en-US" altLang="ja-JP" b="0" dirty="0"/>
              <a:t>7/12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89311" y="904270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593E3778-1E3B-030F-51B3-A22E29C217F3}"/>
              </a:ext>
            </a:extLst>
          </p:cNvPr>
          <p:cNvSpPr/>
          <p:nvPr/>
        </p:nvSpPr>
        <p:spPr>
          <a:xfrm>
            <a:off x="243892" y="2902218"/>
            <a:ext cx="8649016" cy="3537660"/>
          </a:xfrm>
          <a:prstGeom prst="roundRect">
            <a:avLst>
              <a:gd name="adj" fmla="val 4960"/>
            </a:avLst>
          </a:prstGeom>
          <a:solidFill>
            <a:schemeClr val="bg1"/>
          </a:solidFill>
          <a:ln w="28575">
            <a:solidFill>
              <a:srgbClr val="F7546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538163" lvl="0" indent="-53816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ア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．夫婦の一方あるいは双方が，前の配偶者との子どもを連れて再婚し，誕生した家族。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．いわゆる別居婚のこと。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538163" lvl="0" indent="-53816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ウ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．夫婦のどちらかが家事や育児などに専念している家族。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エ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．共働きで子どものいる夫婦。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オ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．共働きで子どものいない夫婦。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カ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．主にひとりで子どもを育てる母親や父親。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90777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家族って何だろう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1903" y="2024043"/>
            <a:ext cx="8410775" cy="658812"/>
          </a:xfrm>
        </p:spPr>
        <p:txBody>
          <a:bodyPr>
            <a:noAutofit/>
          </a:bodyPr>
          <a:lstStyle/>
          <a:p>
            <a:pPr marL="539750" indent="-539750"/>
            <a:r>
              <a:rPr lang="ja-JP" altLang="en-US" dirty="0"/>
              <a:t>④ </a:t>
            </a:r>
            <a:r>
              <a:rPr kumimoji="1" lang="ja-JP" altLang="en-US" dirty="0"/>
              <a:t>ディンクス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2554" y="744490"/>
            <a:ext cx="8334777" cy="1130879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さまざまな家族形態についての説明を選び，記号で答えよう。</a:t>
            </a:r>
            <a:r>
              <a:rPr lang="ja-JP" altLang="en-US" b="0" dirty="0">
                <a:solidFill>
                  <a:prstClr val="black"/>
                </a:solidFill>
              </a:rPr>
              <a:t>（</a:t>
            </a:r>
            <a:r>
              <a:rPr lang="en-US" altLang="ja-JP" b="0" dirty="0">
                <a:solidFill>
                  <a:prstClr val="black"/>
                </a:solidFill>
              </a:rPr>
              <a:t>8/12</a:t>
            </a:r>
            <a:r>
              <a:rPr lang="ja-JP" altLang="en-US" b="0" dirty="0">
                <a:solidFill>
                  <a:prstClr val="black"/>
                </a:solidFill>
              </a:rPr>
              <a:t>）</a:t>
            </a:r>
            <a:endParaRPr lang="en-US" altLang="ja-JP" b="1" dirty="0">
              <a:solidFill>
                <a:srgbClr val="277BE8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88329" y="940257"/>
            <a:ext cx="522900" cy="420956"/>
          </a:xfrm>
          <a:prstGeom prst="roundRect">
            <a:avLst/>
          </a:prstGeom>
          <a:solidFill>
            <a:srgbClr val="277BE8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93E3778-1E3B-030F-51B3-A22E29C217F3}"/>
              </a:ext>
            </a:extLst>
          </p:cNvPr>
          <p:cNvSpPr/>
          <p:nvPr/>
        </p:nvSpPr>
        <p:spPr>
          <a:xfrm>
            <a:off x="271903" y="3429000"/>
            <a:ext cx="8635429" cy="2162124"/>
          </a:xfrm>
          <a:prstGeom prst="rect">
            <a:avLst/>
          </a:prstGeom>
          <a:solidFill>
            <a:srgbClr val="E1F0F5"/>
          </a:solidFill>
          <a:ln w="381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811213" lvl="0" indent="-811213" defTabSz="1244600">
              <a:lnSpc>
                <a:spcPct val="110000"/>
              </a:lnSpc>
              <a:spcBef>
                <a:spcPct val="0"/>
              </a:spcBef>
              <a:buNone/>
            </a:pPr>
            <a:r>
              <a:rPr kumimoji="1" lang="ja-JP" altLang="en-US" sz="4000" b="1" dirty="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オ</a:t>
            </a:r>
            <a:r>
              <a:rPr kumimoji="1" lang="ja-JP" altLang="en-US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</a:t>
            </a: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共働きで子どものいない夫婦。</a:t>
            </a:r>
            <a:r>
              <a:rPr kumimoji="1" lang="en-US" altLang="ja-JP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D</a:t>
            </a:r>
            <a:r>
              <a:rPr kumimoji="1" lang="en-US" altLang="ja-JP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ouble </a:t>
            </a:r>
            <a:r>
              <a:rPr kumimoji="1" lang="en-US" altLang="ja-JP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I</a:t>
            </a:r>
            <a:r>
              <a:rPr kumimoji="1" lang="en-US" altLang="ja-JP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ncome </a:t>
            </a:r>
            <a:r>
              <a:rPr kumimoji="1" lang="en-US" altLang="ja-JP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N</a:t>
            </a:r>
            <a:r>
              <a:rPr kumimoji="1" lang="en-US" altLang="ja-JP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o </a:t>
            </a:r>
            <a:r>
              <a:rPr kumimoji="1" lang="en-US" altLang="ja-JP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K</a:t>
            </a:r>
            <a:r>
              <a:rPr kumimoji="1" lang="en-US" altLang="ja-JP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ids</a:t>
            </a: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の略。</a:t>
            </a: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9536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家族って何だろう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3892" y="1956862"/>
            <a:ext cx="8410775" cy="658812"/>
          </a:xfrm>
        </p:spPr>
        <p:txBody>
          <a:bodyPr>
            <a:noAutofit/>
          </a:bodyPr>
          <a:lstStyle/>
          <a:p>
            <a:pPr marL="539750" indent="-539750"/>
            <a:r>
              <a:rPr kumimoji="1" lang="ja-JP" altLang="en-US" dirty="0"/>
              <a:t>⑤ デュークス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0478" y="785308"/>
            <a:ext cx="8262430" cy="1028282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さまざまな家族形態についての説明を選び，記号で答えよう。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r>
              <a:rPr lang="ja-JP" altLang="en-US" b="0" dirty="0"/>
              <a:t>（</a:t>
            </a:r>
            <a:r>
              <a:rPr lang="en-US" altLang="ja-JP" b="0" dirty="0"/>
              <a:t>9/12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07577" y="878493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593E3778-1E3B-030F-51B3-A22E29C217F3}"/>
              </a:ext>
            </a:extLst>
          </p:cNvPr>
          <p:cNvSpPr/>
          <p:nvPr/>
        </p:nvSpPr>
        <p:spPr>
          <a:xfrm>
            <a:off x="243892" y="2902218"/>
            <a:ext cx="8649016" cy="3537660"/>
          </a:xfrm>
          <a:prstGeom prst="roundRect">
            <a:avLst>
              <a:gd name="adj" fmla="val 4960"/>
            </a:avLst>
          </a:prstGeom>
          <a:solidFill>
            <a:schemeClr val="bg1"/>
          </a:solidFill>
          <a:ln w="28575">
            <a:solidFill>
              <a:srgbClr val="F7546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538163" lvl="0" indent="-53816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ア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．夫婦の一方あるいは双方が，前の配偶者との子どもを連れて再婚し，誕生した家族。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．いわゆる別居婚のこと。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538163" lvl="0" indent="-53816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ウ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．夫婦のどちらかが家事や育児などに専念している家族。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エ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．共働きで子どものいる夫婦。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オ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．共働きで子どものいない夫婦。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カ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．主にひとりで子どもを育てる母親や父親。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36688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家族って何だろう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1903" y="1968890"/>
            <a:ext cx="8410775" cy="658812"/>
          </a:xfrm>
        </p:spPr>
        <p:txBody>
          <a:bodyPr>
            <a:noAutofit/>
          </a:bodyPr>
          <a:lstStyle/>
          <a:p>
            <a:pPr marL="539750" indent="-539750"/>
            <a:r>
              <a:rPr lang="ja-JP" altLang="en-US" dirty="0"/>
              <a:t>⑤ デュークス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2305" y="902771"/>
            <a:ext cx="8220609" cy="874190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さまざまな家族形態についての説明を選び，記号で答えよう。</a:t>
            </a:r>
            <a:r>
              <a:rPr lang="ja-JP" altLang="en-US" b="0" dirty="0">
                <a:solidFill>
                  <a:prstClr val="black"/>
                </a:solidFill>
              </a:rPr>
              <a:t>（</a:t>
            </a:r>
            <a:r>
              <a:rPr lang="en-US" altLang="ja-JP" b="0" dirty="0">
                <a:solidFill>
                  <a:prstClr val="black"/>
                </a:solidFill>
              </a:rPr>
              <a:t>10/12</a:t>
            </a:r>
            <a:r>
              <a:rPr lang="ja-JP" altLang="en-US" b="0" dirty="0">
                <a:solidFill>
                  <a:prstClr val="black"/>
                </a:solidFill>
              </a:rPr>
              <a:t>）</a:t>
            </a:r>
            <a:endParaRPr lang="en-US" altLang="ja-JP" b="1" dirty="0">
              <a:solidFill>
                <a:srgbClr val="277BE8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25367" y="902771"/>
            <a:ext cx="522900" cy="420956"/>
          </a:xfrm>
          <a:prstGeom prst="roundRect">
            <a:avLst/>
          </a:prstGeom>
          <a:solidFill>
            <a:srgbClr val="277BE8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93E3778-1E3B-030F-51B3-A22E29C217F3}"/>
              </a:ext>
            </a:extLst>
          </p:cNvPr>
          <p:cNvSpPr/>
          <p:nvPr/>
        </p:nvSpPr>
        <p:spPr>
          <a:xfrm>
            <a:off x="271903" y="3428999"/>
            <a:ext cx="8646186" cy="2143462"/>
          </a:xfrm>
          <a:prstGeom prst="rect">
            <a:avLst/>
          </a:prstGeom>
          <a:solidFill>
            <a:srgbClr val="E1F0F5"/>
          </a:solidFill>
          <a:ln w="381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811213" lvl="0" indent="-811213" defTabSz="1244600">
              <a:lnSpc>
                <a:spcPct val="110000"/>
              </a:lnSpc>
              <a:spcBef>
                <a:spcPct val="0"/>
              </a:spcBef>
              <a:buNone/>
            </a:pPr>
            <a:r>
              <a:rPr kumimoji="1" lang="ja-JP" altLang="en-US" sz="4000" b="1" dirty="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エ</a:t>
            </a:r>
            <a:r>
              <a:rPr kumimoji="1" lang="ja-JP" altLang="en-US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</a:t>
            </a: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共働きで子どものいる夫婦。</a:t>
            </a: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4763" defTabSz="1244600">
              <a:lnSpc>
                <a:spcPct val="110000"/>
              </a:lnSpc>
              <a:spcBef>
                <a:spcPct val="0"/>
              </a:spcBef>
              <a:buNone/>
            </a:pPr>
            <a:r>
              <a:rPr kumimoji="1" lang="en-US" altLang="ja-JP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D</a:t>
            </a:r>
            <a:r>
              <a:rPr kumimoji="1" lang="en-US" altLang="ja-JP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ouble </a:t>
            </a:r>
            <a:r>
              <a:rPr kumimoji="1" lang="en-US" altLang="ja-JP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E</a:t>
            </a:r>
            <a:r>
              <a:rPr kumimoji="1" lang="en-US" altLang="ja-JP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mployed </a:t>
            </a:r>
            <a:r>
              <a:rPr kumimoji="1" lang="en-US" altLang="ja-JP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W</a:t>
            </a:r>
            <a:r>
              <a:rPr kumimoji="1" lang="en-US" altLang="ja-JP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ith </a:t>
            </a:r>
            <a:r>
              <a:rPr kumimoji="1" lang="en-US" altLang="ja-JP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K</a:t>
            </a:r>
            <a:r>
              <a:rPr kumimoji="1" lang="en-US" altLang="ja-JP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ids</a:t>
            </a: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の略。</a:t>
            </a: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77638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家族って何だろう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024" y="2024043"/>
            <a:ext cx="9123976" cy="658812"/>
          </a:xfrm>
        </p:spPr>
        <p:txBody>
          <a:bodyPr>
            <a:noAutofit/>
          </a:bodyPr>
          <a:lstStyle/>
          <a:p>
            <a:pPr marL="539750" indent="-539750"/>
            <a:r>
              <a:rPr lang="ja-JP" altLang="en-US" dirty="0"/>
              <a:t>⑥</a:t>
            </a:r>
            <a:r>
              <a:rPr kumimoji="1" lang="ja-JP" altLang="en-US" dirty="0"/>
              <a:t> 配偶者の一方が専業主婦／専業主夫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3783" y="795361"/>
            <a:ext cx="8506210" cy="916491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さまざまな家族形態についての説明を選び，記号で答えよう。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r>
              <a:rPr lang="ja-JP" altLang="en-US" b="0" dirty="0"/>
              <a:t>（</a:t>
            </a:r>
            <a:r>
              <a:rPr lang="en-US" altLang="ja-JP" b="0" dirty="0"/>
              <a:t>11/12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14008" y="832651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593E3778-1E3B-030F-51B3-A22E29C217F3}"/>
              </a:ext>
            </a:extLst>
          </p:cNvPr>
          <p:cNvSpPr/>
          <p:nvPr/>
        </p:nvSpPr>
        <p:spPr>
          <a:xfrm>
            <a:off x="243892" y="2902218"/>
            <a:ext cx="8649016" cy="3537660"/>
          </a:xfrm>
          <a:prstGeom prst="roundRect">
            <a:avLst>
              <a:gd name="adj" fmla="val 4960"/>
            </a:avLst>
          </a:prstGeom>
          <a:solidFill>
            <a:schemeClr val="bg1"/>
          </a:solidFill>
          <a:ln w="28575">
            <a:solidFill>
              <a:srgbClr val="F7546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538163" lvl="0" indent="-53816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ア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．夫婦の一方あるいは双方が，前の配偶者との子どもを連れて再婚し，誕生した家族。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．いわゆる別居婚のこと。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538163" lvl="0" indent="-53816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ウ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．夫婦のどちらかが家事や育児などに専念している家族。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エ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．共働きで子どものいる夫婦。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オ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．共働きで子どものいない夫婦。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カ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．主にひとりで子どもを育てる母親や父親。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7068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家族って何だろう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981" y="1968742"/>
            <a:ext cx="9078038" cy="722732"/>
          </a:xfrm>
        </p:spPr>
        <p:txBody>
          <a:bodyPr>
            <a:noAutofit/>
          </a:bodyPr>
          <a:lstStyle/>
          <a:p>
            <a:pPr marL="539750" indent="-539750"/>
            <a:r>
              <a:rPr lang="ja-JP" altLang="en-US" dirty="0"/>
              <a:t>⑥配偶者の一方が専業主婦／専業主夫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0853" y="821852"/>
            <a:ext cx="8255721" cy="901036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さまざまな家族形態についての説明を選び，記号で答えよう。</a:t>
            </a:r>
            <a:r>
              <a:rPr lang="ja-JP" altLang="en-US" b="0" dirty="0">
                <a:solidFill>
                  <a:prstClr val="black"/>
                </a:solidFill>
              </a:rPr>
              <a:t>（</a:t>
            </a:r>
            <a:r>
              <a:rPr lang="en-US" altLang="ja-JP" b="0" dirty="0">
                <a:solidFill>
                  <a:prstClr val="black"/>
                </a:solidFill>
              </a:rPr>
              <a:t>12/12</a:t>
            </a:r>
            <a:r>
              <a:rPr lang="ja-JP" altLang="en-US" b="0" dirty="0">
                <a:solidFill>
                  <a:prstClr val="black"/>
                </a:solidFill>
              </a:rPr>
              <a:t>）</a:t>
            </a:r>
            <a:endParaRPr lang="en-US" altLang="ja-JP" b="1" dirty="0">
              <a:solidFill>
                <a:srgbClr val="277BE8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17953" y="851415"/>
            <a:ext cx="522900" cy="420956"/>
          </a:xfrm>
          <a:prstGeom prst="roundRect">
            <a:avLst/>
          </a:prstGeom>
          <a:solidFill>
            <a:srgbClr val="277BE8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93E3778-1E3B-030F-51B3-A22E29C217F3}"/>
              </a:ext>
            </a:extLst>
          </p:cNvPr>
          <p:cNvSpPr/>
          <p:nvPr/>
        </p:nvSpPr>
        <p:spPr>
          <a:xfrm>
            <a:off x="271903" y="3428999"/>
            <a:ext cx="8624671" cy="2153505"/>
          </a:xfrm>
          <a:prstGeom prst="rect">
            <a:avLst/>
          </a:prstGeom>
          <a:solidFill>
            <a:srgbClr val="E1F0F5"/>
          </a:solidFill>
          <a:ln w="381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811213" lvl="0" indent="-811213" defTabSz="1244600">
              <a:lnSpc>
                <a:spcPct val="110000"/>
              </a:lnSpc>
              <a:spcBef>
                <a:spcPct val="0"/>
              </a:spcBef>
              <a:buNone/>
            </a:pPr>
            <a:r>
              <a:rPr kumimoji="1" lang="ja-JP" altLang="en-US" sz="4000" b="1" dirty="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ウ</a:t>
            </a:r>
            <a:r>
              <a:rPr kumimoji="1" lang="ja-JP" altLang="en-US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</a:t>
            </a: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夫婦のどちらかが家事や育児などに専念している家族。</a:t>
            </a: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A8437474-B427-F297-FE39-7E52FAF66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826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712C6F1-7A3C-1D2F-4642-93CEAEE6E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F7A111E-7C6E-FC72-9018-B78F23258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１　家族って何だろう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19B1325-D738-981F-7988-5F39CAC7D2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4474" y="1411770"/>
            <a:ext cx="8875057" cy="4926038"/>
          </a:xfrm>
        </p:spPr>
        <p:txBody>
          <a:bodyPr/>
          <a:lstStyle/>
          <a:p>
            <a:pPr marL="268288" marR="0" lvl="0" indent="-268288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77BE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4400" b="1" i="0" u="none" strike="noStrike" kern="1200" cap="none" spc="0" normalizeH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(1)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家族 </a:t>
            </a:r>
            <a:r>
              <a:rPr kumimoji="1" lang="en-US" altLang="ja-JP" dirty="0"/>
              <a:t>…</a:t>
            </a:r>
            <a:r>
              <a:rPr kumimoji="1" lang="ja-JP" altLang="en-US" dirty="0"/>
              <a:t>一般的には夫婦を中心と</a:t>
            </a:r>
            <a:endParaRPr kumimoji="1" lang="en-US" altLang="ja-JP" dirty="0"/>
          </a:p>
          <a:p>
            <a:pPr marL="2774950" marR="0" lvl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77BE8"/>
              </a:buClr>
              <a:buSzTx/>
              <a:tabLst/>
              <a:defRPr/>
            </a:pPr>
            <a:r>
              <a:rPr kumimoji="1" lang="ja-JP" altLang="en-US" dirty="0"/>
              <a:t>して親子やきょうだいなど，近親者が主な構成員。</a:t>
            </a:r>
          </a:p>
          <a:p>
            <a:r>
              <a:rPr kumimoji="1" lang="ja-JP" altLang="en-US" dirty="0"/>
              <a:t>　  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 (2)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生</a:t>
            </a:r>
            <a:r>
              <a:rPr kumimoji="1" lang="ja-JP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育家族 </a:t>
            </a:r>
            <a:r>
              <a:rPr kumimoji="1" lang="en-US" altLang="ja-JP" dirty="0"/>
              <a:t>…</a:t>
            </a:r>
            <a:r>
              <a:rPr kumimoji="1" lang="ja-JP" altLang="en-US" dirty="0"/>
              <a:t>成長を支える家族。</a:t>
            </a:r>
          </a:p>
          <a:p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        (3) </a:t>
            </a:r>
            <a:r>
              <a:rPr lang="ja-JP" altLang="en-US" sz="4400" b="1" dirty="0">
                <a:solidFill>
                  <a:srgbClr val="005AFF"/>
                </a:solidFill>
              </a:rPr>
              <a:t>創設家族 </a:t>
            </a:r>
            <a:r>
              <a:rPr kumimoji="1" lang="en-US" altLang="ja-JP" dirty="0"/>
              <a:t>…</a:t>
            </a:r>
            <a:r>
              <a:rPr kumimoji="1" lang="ja-JP" altLang="en-US" dirty="0"/>
              <a:t>つくっていく家族</a:t>
            </a:r>
            <a:r>
              <a:rPr kumimoji="1" lang="en-US" altLang="ja-JP" baseline="30000" dirty="0"/>
              <a:t>※</a:t>
            </a:r>
            <a:r>
              <a:rPr kumimoji="1" lang="ja-JP" altLang="en-US" dirty="0"/>
              <a:t>。</a:t>
            </a:r>
          </a:p>
          <a:p>
            <a:pPr>
              <a:lnSpc>
                <a:spcPct val="50000"/>
              </a:lnSpc>
            </a:pPr>
            <a:endParaRPr kumimoji="1" lang="en-US" altLang="ja-JP" sz="3200" dirty="0"/>
          </a:p>
          <a:p>
            <a:r>
              <a:rPr kumimoji="1" lang="en-US" altLang="ja-JP" sz="3200" dirty="0"/>
              <a:t>※</a:t>
            </a:r>
            <a:r>
              <a:rPr kumimoji="1" lang="ja-JP" altLang="en-US" sz="3200" dirty="0"/>
              <a:t>「どのような家族をつくりたいか」は「どのような生き方をしたいか」と密接に関係する。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4A4063-F6FE-A6BC-FD10-545EFCDAAD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7374" y="648983"/>
            <a:ext cx="8224289" cy="826405"/>
          </a:xfrm>
        </p:spPr>
        <p:txBody>
          <a:bodyPr/>
          <a:lstStyle/>
          <a:p>
            <a:pPr marL="533400" indent="-533400"/>
            <a:r>
              <a:rPr kumimoji="1" lang="ja-JP" altLang="en-US" sz="3000" dirty="0"/>
              <a:t>２　家族に関する語句について，（　　）にあてはまる言葉を答えよう。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(1/3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）</a:t>
            </a:r>
            <a:endParaRPr kumimoji="1" lang="ja-JP" altLang="en-US" sz="3000" dirty="0"/>
          </a:p>
        </p:txBody>
      </p: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75425E46-E721-2F7A-C25C-151A0FE4839B}"/>
              </a:ext>
            </a:extLst>
          </p:cNvPr>
          <p:cNvGrpSpPr/>
          <p:nvPr/>
        </p:nvGrpSpPr>
        <p:grpSpPr>
          <a:xfrm>
            <a:off x="785233" y="1912935"/>
            <a:ext cx="344395" cy="2477265"/>
            <a:chOff x="1011219" y="2030189"/>
            <a:chExt cx="548640" cy="2477265"/>
          </a:xfrm>
        </p:grpSpPr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5E03F131-5A46-EDA4-2EF9-A5BA3917A6D4}"/>
                </a:ext>
              </a:extLst>
            </p:cNvPr>
            <p:cNvCxnSpPr>
              <a:cxnSpLocks/>
            </p:cNvCxnSpPr>
            <p:nvPr/>
          </p:nvCxnSpPr>
          <p:spPr>
            <a:xfrm>
              <a:off x="1011219" y="2030189"/>
              <a:ext cx="0" cy="247726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AD31894E-90B1-209F-6249-C341F73CC0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1219" y="3855983"/>
              <a:ext cx="54864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6">
              <a:extLst>
                <a:ext uri="{FF2B5EF4-FFF2-40B4-BE49-F238E27FC236}">
                  <a16:creationId xmlns:a16="http://schemas.microsoft.com/office/drawing/2014/main" id="{C0008582-821A-AEFF-85B3-790DA243032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1219" y="4503235"/>
              <a:ext cx="54864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96A48A7-8A16-41BD-0E47-3E5EFEF40CC1}"/>
              </a:ext>
            </a:extLst>
          </p:cNvPr>
          <p:cNvSpPr txBox="1"/>
          <p:nvPr/>
        </p:nvSpPr>
        <p:spPr>
          <a:xfrm>
            <a:off x="134474" y="639120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54DC0110-A48B-6D8F-4777-A493EB313B6D}"/>
              </a:ext>
            </a:extLst>
          </p:cNvPr>
          <p:cNvSpPr/>
          <p:nvPr/>
        </p:nvSpPr>
        <p:spPr>
          <a:xfrm>
            <a:off x="589771" y="1488881"/>
            <a:ext cx="1842899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E497FE27-BC89-7523-DB6E-FE76F0CF5052}"/>
              </a:ext>
            </a:extLst>
          </p:cNvPr>
          <p:cNvSpPr/>
          <p:nvPr/>
        </p:nvSpPr>
        <p:spPr>
          <a:xfrm>
            <a:off x="1222939" y="3489167"/>
            <a:ext cx="2821159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EDAE2D0F-28FA-3C3E-2C39-39D10E48B310}"/>
              </a:ext>
            </a:extLst>
          </p:cNvPr>
          <p:cNvSpPr/>
          <p:nvPr/>
        </p:nvSpPr>
        <p:spPr>
          <a:xfrm>
            <a:off x="1222938" y="4251954"/>
            <a:ext cx="2821159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84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712C6F1-7A3C-1D2F-4642-93CEAEE6E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F7A111E-7C6E-FC72-9018-B78F23258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１　家族って何だろう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19B1325-D738-981F-7988-5F39CAC7D2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7577" y="1154486"/>
            <a:ext cx="8939604" cy="5098118"/>
          </a:xfrm>
        </p:spPr>
        <p:txBody>
          <a:bodyPr>
            <a:normAutofit lnSpcReduction="10000"/>
          </a:bodyPr>
          <a:lstStyle/>
          <a:p>
            <a:pPr marL="268288" marR="0" lvl="0" indent="-268288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77BE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4400" b="1" i="0" u="none" strike="noStrike" kern="1200" cap="none" spc="0" normalizeH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(4)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家庭 </a:t>
            </a:r>
            <a:r>
              <a:rPr kumimoji="1" lang="en-US" altLang="ja-JP" sz="3600" dirty="0"/>
              <a:t>…</a:t>
            </a:r>
            <a:r>
              <a:rPr kumimoji="1" lang="ja-JP" altLang="en-US" sz="3600" dirty="0"/>
              <a:t>家族などが共同で暮らしを</a:t>
            </a:r>
            <a:endParaRPr kumimoji="1" lang="en-US" altLang="ja-JP" sz="3600" dirty="0"/>
          </a:p>
          <a:p>
            <a:pPr marL="2689225" marR="0" lvl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77BE8"/>
              </a:buClr>
              <a:buSzTx/>
              <a:tabLst/>
              <a:defRPr/>
            </a:pPr>
            <a:r>
              <a:rPr kumimoji="1" lang="ja-JP" altLang="en-US" sz="3600" dirty="0"/>
              <a:t>営む生活の場。ひとり暮らしの場合も同様。</a:t>
            </a:r>
            <a:endParaRPr kumimoji="1" lang="en-US" altLang="ja-JP" sz="3600" dirty="0"/>
          </a:p>
          <a:p>
            <a:pPr marL="268288" marR="0" lvl="0" indent="-268288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77BE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ja-JP" altLang="en-US" sz="4400" b="1" baseline="30000" dirty="0">
                <a:solidFill>
                  <a:srgbClr val="005AFF"/>
                </a:solidFill>
              </a:rPr>
              <a:t> </a:t>
            </a:r>
            <a:r>
              <a:rPr lang="en-US" altLang="ja-JP" sz="4400" b="1" baseline="30000" dirty="0">
                <a:solidFill>
                  <a:srgbClr val="005AFF"/>
                </a:solidFill>
              </a:rPr>
              <a:t>(5)</a:t>
            </a:r>
            <a:r>
              <a:rPr lang="ja-JP" altLang="en-US" sz="4400" b="1" baseline="30000" dirty="0">
                <a:solidFill>
                  <a:srgbClr val="005AFF"/>
                </a:solidFill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世帯 </a:t>
            </a:r>
            <a:r>
              <a:rPr kumimoji="1" lang="en-US" altLang="ja-JP" sz="3600" dirty="0"/>
              <a:t>…</a:t>
            </a:r>
            <a:r>
              <a:rPr kumimoji="1" lang="ja-JP" altLang="en-US" sz="3600" dirty="0"/>
              <a:t>「住居と生計を共にする集団」，</a:t>
            </a:r>
            <a:endParaRPr kumimoji="1" lang="en-US" altLang="ja-JP" sz="3600" dirty="0"/>
          </a:p>
          <a:p>
            <a:pPr marL="2689225" marR="0" lvl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77BE8"/>
              </a:buClr>
              <a:buSzTx/>
              <a:tabLst/>
              <a:defRPr/>
            </a:pPr>
            <a:r>
              <a:rPr kumimoji="1" lang="ja-JP" altLang="en-US" sz="3600" dirty="0"/>
              <a:t>「一戸を構えて住んでいる単身者」など。家族によるものが多いが，血縁や結婚と関係のない人々のこともある。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4A4063-F6FE-A6BC-FD10-545EFCDAAD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234" y="520192"/>
            <a:ext cx="8096434" cy="658812"/>
          </a:xfrm>
        </p:spPr>
        <p:txBody>
          <a:bodyPr/>
          <a:lstStyle/>
          <a:p>
            <a:r>
              <a:rPr lang="ja-JP" alt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２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(2/3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）</a:t>
            </a:r>
            <a:endParaRPr kumimoji="1"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FF8A5F9-57F3-4F43-906D-0E4A85379789}"/>
              </a:ext>
            </a:extLst>
          </p:cNvPr>
          <p:cNvSpPr txBox="1"/>
          <p:nvPr/>
        </p:nvSpPr>
        <p:spPr>
          <a:xfrm>
            <a:off x="134474" y="639120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D64F822C-CBC6-EC5C-540A-111741F5E07B}"/>
              </a:ext>
            </a:extLst>
          </p:cNvPr>
          <p:cNvSpPr/>
          <p:nvPr/>
        </p:nvSpPr>
        <p:spPr>
          <a:xfrm>
            <a:off x="523783" y="1273414"/>
            <a:ext cx="1842899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69029186-FBF8-6CFF-0F88-C35E682DDA17}"/>
              </a:ext>
            </a:extLst>
          </p:cNvPr>
          <p:cNvSpPr/>
          <p:nvPr/>
        </p:nvSpPr>
        <p:spPr>
          <a:xfrm>
            <a:off x="523783" y="3003041"/>
            <a:ext cx="1842899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684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712C6F1-7A3C-1D2F-4642-93CEAEE6E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F7A111E-7C6E-FC72-9018-B78F23258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１　家族って何だろう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19B1325-D738-981F-7988-5F39CAC7D2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8508" y="1253111"/>
            <a:ext cx="9045492" cy="4881385"/>
          </a:xfrm>
        </p:spPr>
        <p:txBody>
          <a:bodyPr/>
          <a:lstStyle/>
          <a:p>
            <a:pPr marR="0" lvl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277BE8"/>
              </a:buClr>
              <a:buSzTx/>
              <a:tabLst/>
              <a:defRPr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(6)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事実婚 </a:t>
            </a:r>
            <a:r>
              <a:rPr kumimoji="1" lang="en-US" altLang="ja-JP" sz="3400" dirty="0"/>
              <a:t>…</a:t>
            </a:r>
            <a:r>
              <a:rPr kumimoji="1" lang="ja-JP" altLang="en-US" sz="3400" dirty="0"/>
              <a:t>婚姻届を出さないことを</a:t>
            </a:r>
            <a:r>
              <a:rPr lang="ja-JP" altLang="en-US" sz="3400" dirty="0"/>
              <a:t>主体</a:t>
            </a:r>
            <a:endParaRPr kumimoji="1" lang="en-US" altLang="ja-JP" sz="3400" dirty="0"/>
          </a:p>
          <a:p>
            <a:pPr marL="2774950" marR="0" lvl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277BE8"/>
              </a:buClr>
              <a:buSzTx/>
              <a:tabLst/>
              <a:defRPr/>
            </a:pPr>
            <a:r>
              <a:rPr kumimoji="1" lang="ja-JP" altLang="en-US" sz="3400" dirty="0"/>
              <a:t>的に選択して共同生活を営む</a:t>
            </a:r>
            <a:endParaRPr kumimoji="1" lang="en-US" altLang="ja-JP" sz="3400" dirty="0"/>
          </a:p>
          <a:p>
            <a:pPr marL="2774950" marR="0" lvl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277BE8"/>
              </a:buClr>
              <a:buSzTx/>
              <a:tabLst/>
              <a:defRPr/>
            </a:pPr>
            <a:r>
              <a:rPr kumimoji="1" lang="ja-JP" altLang="en-US" sz="3400" dirty="0"/>
              <a:t>場合。</a:t>
            </a:r>
          </a:p>
          <a:p>
            <a:pPr marL="2870200" indent="-2870200" defTabSz="457200">
              <a:lnSpc>
                <a:spcPct val="100000"/>
              </a:lnSpc>
              <a:buClr>
                <a:srgbClr val="277BE8"/>
              </a:buClr>
              <a:defRPr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(7) </a:t>
            </a:r>
            <a:r>
              <a:rPr lang="ja-JP" altLang="en-US" sz="4400" b="1" dirty="0">
                <a:solidFill>
                  <a:srgbClr val="005AFF"/>
                </a:solidFill>
              </a:rPr>
              <a:t>同性婚 </a:t>
            </a:r>
            <a:r>
              <a:rPr kumimoji="1" lang="en-US" altLang="ja-JP" sz="3400" dirty="0"/>
              <a:t>…</a:t>
            </a:r>
            <a:r>
              <a:rPr kumimoji="1" lang="ja-JP" altLang="en-US" sz="3400" dirty="0"/>
              <a:t>男性同士，あるいは女性同士が結婚すること（日本では法的に認められていない）。</a:t>
            </a:r>
          </a:p>
          <a:p>
            <a:pPr marR="0" lvl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277BE8"/>
              </a:buClr>
              <a:buSzTx/>
              <a:tabLst/>
              <a:defRPr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(8)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法律婚 </a:t>
            </a:r>
            <a:r>
              <a:rPr kumimoji="1" lang="en-US" altLang="ja-JP" sz="3400" dirty="0"/>
              <a:t>…</a:t>
            </a:r>
            <a:r>
              <a:rPr kumimoji="1" lang="ja-JP" altLang="en-US" sz="3400" dirty="0"/>
              <a:t>男女が婚姻届を出しているもの。</a:t>
            </a:r>
            <a:endParaRPr kumimoji="1" lang="en-US" altLang="ja-JP" sz="340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4A4063-F6FE-A6BC-FD10-545EFCDAAD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3065" y="520192"/>
            <a:ext cx="8096434" cy="658812"/>
          </a:xfrm>
        </p:spPr>
        <p:txBody>
          <a:bodyPr/>
          <a:lstStyle/>
          <a:p>
            <a:r>
              <a:rPr lang="ja-JP" altLang="en-US" dirty="0">
                <a:solidFill>
                  <a:prstClr val="black"/>
                </a:solidFill>
              </a:rPr>
              <a:t>２</a:t>
            </a:r>
            <a:r>
              <a:rPr lang="ja-JP" altLang="en-US" b="0" dirty="0">
                <a:solidFill>
                  <a:prstClr val="black"/>
                </a:solidFill>
              </a:rPr>
              <a:t>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(3/3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）</a:t>
            </a:r>
            <a:endParaRPr kumimoji="1" lang="ja-JP" altLang="en-US" dirty="0"/>
          </a:p>
        </p:txBody>
      </p:sp>
      <p:sp>
        <p:nvSpPr>
          <p:cNvPr id="9" name="左大かっこ 8">
            <a:extLst>
              <a:ext uri="{FF2B5EF4-FFF2-40B4-BE49-F238E27FC236}">
                <a16:creationId xmlns:a16="http://schemas.microsoft.com/office/drawing/2014/main" id="{FDEC54A9-6E15-F9E4-D659-8041B76B7EB4}"/>
              </a:ext>
            </a:extLst>
          </p:cNvPr>
          <p:cNvSpPr/>
          <p:nvPr/>
        </p:nvSpPr>
        <p:spPr>
          <a:xfrm>
            <a:off x="98508" y="1179004"/>
            <a:ext cx="106732" cy="4759217"/>
          </a:xfrm>
          <a:prstGeom prst="leftBracket">
            <a:avLst>
              <a:gd name="adj" fmla="val 7005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A58F9619-3B84-6D1F-E7E5-1601C4BFC3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7AF78B5-45C2-79FF-10FB-5FAF12428E6C}"/>
              </a:ext>
            </a:extLst>
          </p:cNvPr>
          <p:cNvSpPr txBox="1"/>
          <p:nvPr/>
        </p:nvSpPr>
        <p:spPr>
          <a:xfrm>
            <a:off x="134474" y="639120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3B44AB1E-A373-78D0-5348-9C54844AF4DA}"/>
              </a:ext>
            </a:extLst>
          </p:cNvPr>
          <p:cNvSpPr/>
          <p:nvPr/>
        </p:nvSpPr>
        <p:spPr>
          <a:xfrm>
            <a:off x="205239" y="1320640"/>
            <a:ext cx="2311717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B15A333F-6C2D-27AE-344D-77623C527913}"/>
              </a:ext>
            </a:extLst>
          </p:cNvPr>
          <p:cNvSpPr/>
          <p:nvPr/>
        </p:nvSpPr>
        <p:spPr>
          <a:xfrm>
            <a:off x="205239" y="3202828"/>
            <a:ext cx="2311717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063D8410-7595-8BC7-D50E-9AD2082FDB9E}"/>
              </a:ext>
            </a:extLst>
          </p:cNvPr>
          <p:cNvSpPr/>
          <p:nvPr/>
        </p:nvSpPr>
        <p:spPr>
          <a:xfrm>
            <a:off x="205239" y="4847501"/>
            <a:ext cx="2311717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45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D4FC9D8-25DA-4769-DDAD-98EA928DE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4FE0F7B-EBBE-6F3E-010B-3A40D7674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１　家族って何だろう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20DE7E1-7009-2CDD-D438-FFAC2273B3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1748" y="664374"/>
            <a:ext cx="6954820" cy="533965"/>
          </a:xfrm>
        </p:spPr>
        <p:txBody>
          <a:bodyPr/>
          <a:lstStyle/>
          <a:p>
            <a:r>
              <a:rPr kumimoji="1" lang="ja-JP" altLang="en-US" dirty="0"/>
              <a:t>３　あなたにとっての家族とは？</a:t>
            </a:r>
            <a:r>
              <a:rPr kumimoji="1" lang="en-US" altLang="ja-JP" b="0" dirty="0"/>
              <a:t>(1/2</a:t>
            </a:r>
            <a:r>
              <a:rPr kumimoji="1" lang="ja-JP" altLang="en-US" b="0" dirty="0"/>
              <a:t>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CFA8803-09EA-5ACB-2A30-251FC4E70E45}"/>
              </a:ext>
            </a:extLst>
          </p:cNvPr>
          <p:cNvSpPr txBox="1"/>
          <p:nvPr/>
        </p:nvSpPr>
        <p:spPr>
          <a:xfrm>
            <a:off x="138848" y="69424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8" name="吹き出し: 下矢印 7">
            <a:extLst>
              <a:ext uri="{FF2B5EF4-FFF2-40B4-BE49-F238E27FC236}">
                <a16:creationId xmlns:a16="http://schemas.microsoft.com/office/drawing/2014/main" id="{D16EB9FC-90A6-F206-6FE2-FF0B38CAE0A7}"/>
              </a:ext>
            </a:extLst>
          </p:cNvPr>
          <p:cNvSpPr/>
          <p:nvPr/>
        </p:nvSpPr>
        <p:spPr>
          <a:xfrm>
            <a:off x="182379" y="1281476"/>
            <a:ext cx="8822774" cy="2499542"/>
          </a:xfrm>
          <a:prstGeom prst="downArrowCallout">
            <a:avLst>
              <a:gd name="adj1" fmla="val 15057"/>
              <a:gd name="adj2" fmla="val 20301"/>
              <a:gd name="adj3" fmla="val 20771"/>
              <a:gd name="adj4" fmla="val 68736"/>
            </a:avLst>
          </a:prstGeom>
          <a:solidFill>
            <a:schemeClr val="bg1"/>
          </a:solidFill>
          <a:ln w="28575">
            <a:solidFill>
              <a:srgbClr val="F159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1592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①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あなたが家族だと思う人をすべてあげてみよう。</a:t>
            </a:r>
            <a:endParaRPr kumimoji="1" lang="ja-JP" altLang="en-US" sz="3200" dirty="0"/>
          </a:p>
        </p:txBody>
      </p:sp>
      <p:sp>
        <p:nvSpPr>
          <p:cNvPr id="4" name="吹き出し: 下矢印 3">
            <a:extLst>
              <a:ext uri="{FF2B5EF4-FFF2-40B4-BE49-F238E27FC236}">
                <a16:creationId xmlns:a16="http://schemas.microsoft.com/office/drawing/2014/main" id="{97CE0019-F0F7-6B98-DEFE-6DCF3ABFB31D}"/>
              </a:ext>
            </a:extLst>
          </p:cNvPr>
          <p:cNvSpPr/>
          <p:nvPr/>
        </p:nvSpPr>
        <p:spPr>
          <a:xfrm>
            <a:off x="182379" y="3877027"/>
            <a:ext cx="8822774" cy="2499542"/>
          </a:xfrm>
          <a:prstGeom prst="downArrowCallout">
            <a:avLst>
              <a:gd name="adj1" fmla="val 15057"/>
              <a:gd name="adj2" fmla="val 20301"/>
              <a:gd name="adj3" fmla="val 20771"/>
              <a:gd name="adj4" fmla="val 68736"/>
            </a:avLst>
          </a:prstGeom>
          <a:solidFill>
            <a:schemeClr val="bg1"/>
          </a:solidFill>
          <a:ln w="28575">
            <a:solidFill>
              <a:srgbClr val="F159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538163" marR="0" lvl="0" indent="-5381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1592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②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教科書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p.25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317FE5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317FE5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4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317FE5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と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1592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①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の回答を比べ，気づいたことを書こう。（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317FE5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317FE5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4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317FE5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であなたが家族と思わないものはどれ？なぜ？）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12913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>
            <a:extLst>
              <a:ext uri="{FF2B5EF4-FFF2-40B4-BE49-F238E27FC236}">
                <a16:creationId xmlns:a16="http://schemas.microsoft.com/office/drawing/2014/main" id="{13784512-C55C-7456-F5F9-E85AB4B8B4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173552"/>
            <a:ext cx="4219335" cy="516778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85918B75-79D5-6C7C-92C6-65BDE0C5D1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04" y="1197918"/>
            <a:ext cx="4191694" cy="514342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D498B4-7B07-BF09-DF77-392516151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A5C4C149-080D-349F-BDC3-4B687D46C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問題インデックス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E91598BD-4FD8-2DE3-9B1F-D21B4049C4F1}"/>
              </a:ext>
            </a:extLst>
          </p:cNvPr>
          <p:cNvSpPr txBox="1">
            <a:spLocks/>
          </p:cNvSpPr>
          <p:nvPr/>
        </p:nvSpPr>
        <p:spPr>
          <a:xfrm>
            <a:off x="1202207" y="2651539"/>
            <a:ext cx="2943639" cy="1185255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8" name="コンテンツ プレースホルダー 8">
            <a:extLst>
              <a:ext uri="{FF2B5EF4-FFF2-40B4-BE49-F238E27FC236}">
                <a16:creationId xmlns:a16="http://schemas.microsoft.com/office/drawing/2014/main" id="{9A9D2E53-BF3E-E82E-DEC7-918BCC126958}"/>
              </a:ext>
            </a:extLst>
          </p:cNvPr>
          <p:cNvSpPr txBox="1">
            <a:spLocks/>
          </p:cNvSpPr>
          <p:nvPr/>
        </p:nvSpPr>
        <p:spPr>
          <a:xfrm>
            <a:off x="1202512" y="3896123"/>
            <a:ext cx="2943333" cy="2120394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8A1F8EBE-31BE-BD20-F119-2273EEA941CF}"/>
              </a:ext>
            </a:extLst>
          </p:cNvPr>
          <p:cNvSpPr txBox="1">
            <a:spLocks/>
          </p:cNvSpPr>
          <p:nvPr/>
        </p:nvSpPr>
        <p:spPr>
          <a:xfrm>
            <a:off x="1181730" y="1794993"/>
            <a:ext cx="2943638" cy="589988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3" name="図 2" descr="link.png">
            <a:hlinkClick r:id="rId5" action="ppaction://hlinksldjump"/>
            <a:extLst>
              <a:ext uri="{FF2B5EF4-FFF2-40B4-BE49-F238E27FC236}">
                <a16:creationId xmlns:a16="http://schemas.microsoft.com/office/drawing/2014/main" id="{F7AEDDBB-E2DD-DB3B-F0F3-B14F23AAED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427" y="2649399"/>
            <a:ext cx="524213" cy="149340"/>
          </a:xfrm>
          <a:prstGeom prst="rect">
            <a:avLst/>
          </a:prstGeom>
        </p:spPr>
      </p:pic>
      <p:pic>
        <p:nvPicPr>
          <p:cNvPr id="4" name="図 3" descr="link.png">
            <a:hlinkClick r:id="rId7" action="ppaction://hlinksldjump"/>
            <a:extLst>
              <a:ext uri="{FF2B5EF4-FFF2-40B4-BE49-F238E27FC236}">
                <a16:creationId xmlns:a16="http://schemas.microsoft.com/office/drawing/2014/main" id="{7DB38991-5E7A-6975-812D-EF795BD204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427" y="3896123"/>
            <a:ext cx="524213" cy="149340"/>
          </a:xfrm>
          <a:prstGeom prst="rect">
            <a:avLst/>
          </a:prstGeom>
        </p:spPr>
      </p:pic>
      <p:pic>
        <p:nvPicPr>
          <p:cNvPr id="11" name="図 10" descr="link.png">
            <a:hlinkClick r:id="rId8" action="ppaction://hlinksldjump"/>
            <a:extLst>
              <a:ext uri="{FF2B5EF4-FFF2-40B4-BE49-F238E27FC236}">
                <a16:creationId xmlns:a16="http://schemas.microsoft.com/office/drawing/2014/main" id="{A151C0A6-8217-261D-6BB8-88EA963F63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427" y="1794993"/>
            <a:ext cx="524213" cy="149340"/>
          </a:xfrm>
          <a:prstGeom prst="rect">
            <a:avLst/>
          </a:prstGeom>
        </p:spPr>
      </p:pic>
      <p:sp>
        <p:nvSpPr>
          <p:cNvPr id="14" name="コンテンツ プレースホルダー 8">
            <a:extLst>
              <a:ext uri="{FF2B5EF4-FFF2-40B4-BE49-F238E27FC236}">
                <a16:creationId xmlns:a16="http://schemas.microsoft.com/office/drawing/2014/main" id="{447E1575-9885-7332-7C50-4FD3BA0AB2D8}"/>
              </a:ext>
            </a:extLst>
          </p:cNvPr>
          <p:cNvSpPr txBox="1">
            <a:spLocks/>
          </p:cNvSpPr>
          <p:nvPr/>
        </p:nvSpPr>
        <p:spPr>
          <a:xfrm>
            <a:off x="4932166" y="1319752"/>
            <a:ext cx="2988000" cy="2227497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15" name="コンテンツ プレースホルダー 8">
            <a:extLst>
              <a:ext uri="{FF2B5EF4-FFF2-40B4-BE49-F238E27FC236}">
                <a16:creationId xmlns:a16="http://schemas.microsoft.com/office/drawing/2014/main" id="{07934D84-9C11-8D13-510F-05A85B0BCDCA}"/>
              </a:ext>
            </a:extLst>
          </p:cNvPr>
          <p:cNvSpPr txBox="1">
            <a:spLocks/>
          </p:cNvSpPr>
          <p:nvPr/>
        </p:nvSpPr>
        <p:spPr>
          <a:xfrm>
            <a:off x="4950302" y="3620290"/>
            <a:ext cx="2988000" cy="1055405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16" name="図 15" descr="link.png">
            <a:hlinkClick r:id="rId9" action="ppaction://hlinksldjump"/>
            <a:extLst>
              <a:ext uri="{FF2B5EF4-FFF2-40B4-BE49-F238E27FC236}">
                <a16:creationId xmlns:a16="http://schemas.microsoft.com/office/drawing/2014/main" id="{966412DA-162A-E601-5D1E-1810C7BDFE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7" y="1412001"/>
            <a:ext cx="533640" cy="152026"/>
          </a:xfrm>
          <a:prstGeom prst="rect">
            <a:avLst/>
          </a:prstGeom>
        </p:spPr>
      </p:pic>
      <p:pic>
        <p:nvPicPr>
          <p:cNvPr id="17" name="図 16" descr="link.png">
            <a:hlinkClick r:id="rId10" action="ppaction://hlinksldjump"/>
            <a:extLst>
              <a:ext uri="{FF2B5EF4-FFF2-40B4-BE49-F238E27FC236}">
                <a16:creationId xmlns:a16="http://schemas.microsoft.com/office/drawing/2014/main" id="{340B49EC-2ADE-3E94-D6A3-8081A418D9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104" y="3620290"/>
            <a:ext cx="524213" cy="149340"/>
          </a:xfrm>
          <a:prstGeom prst="rect">
            <a:avLst/>
          </a:prstGeom>
        </p:spPr>
      </p:pic>
      <p:pic>
        <p:nvPicPr>
          <p:cNvPr id="6" name="図 5" descr="link.png">
            <a:hlinkClick r:id="rId11" action="ppaction://hlinksldjump"/>
            <a:extLst>
              <a:ext uri="{FF2B5EF4-FFF2-40B4-BE49-F238E27FC236}">
                <a16:creationId xmlns:a16="http://schemas.microsoft.com/office/drawing/2014/main" id="{E6E802BA-F803-A479-D1D3-5F49D9643E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835" y="2832776"/>
            <a:ext cx="524213" cy="149340"/>
          </a:xfrm>
          <a:prstGeom prst="rect">
            <a:avLst/>
          </a:prstGeom>
        </p:spPr>
      </p:pic>
      <p:pic>
        <p:nvPicPr>
          <p:cNvPr id="10" name="図 9" descr="link.png">
            <a:hlinkClick r:id="rId12" action="ppaction://hlinksldjump"/>
            <a:extLst>
              <a:ext uri="{FF2B5EF4-FFF2-40B4-BE49-F238E27FC236}">
                <a16:creationId xmlns:a16="http://schemas.microsoft.com/office/drawing/2014/main" id="{DAC8DD57-57DF-9CEB-7233-C3F013D27CA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427" y="4079500"/>
            <a:ext cx="524213" cy="149340"/>
          </a:xfrm>
          <a:prstGeom prst="rect">
            <a:avLst/>
          </a:prstGeom>
        </p:spPr>
      </p:pic>
      <p:pic>
        <p:nvPicPr>
          <p:cNvPr id="12" name="図 11" descr="link.png">
            <a:hlinkClick r:id="rId13" action="ppaction://hlinksldjump"/>
            <a:extLst>
              <a:ext uri="{FF2B5EF4-FFF2-40B4-BE49-F238E27FC236}">
                <a16:creationId xmlns:a16="http://schemas.microsoft.com/office/drawing/2014/main" id="{3C97BE92-2652-3BAC-1A7C-C7AB00E9E1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104" y="1591724"/>
            <a:ext cx="524213" cy="149340"/>
          </a:xfrm>
          <a:prstGeom prst="rect">
            <a:avLst/>
          </a:prstGeom>
        </p:spPr>
      </p:pic>
      <p:pic>
        <p:nvPicPr>
          <p:cNvPr id="13" name="図 12" descr="link.png">
            <a:hlinkClick r:id="rId14" action="ppaction://hlinksldjump"/>
            <a:extLst>
              <a:ext uri="{FF2B5EF4-FFF2-40B4-BE49-F238E27FC236}">
                <a16:creationId xmlns:a16="http://schemas.microsoft.com/office/drawing/2014/main" id="{7B802D89-C7F8-13AF-FD4F-227D5DEC66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104" y="3795387"/>
            <a:ext cx="524213" cy="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93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D4FC9D8-25DA-4769-DDAD-98EA928DE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4FE0F7B-EBBE-6F3E-010B-3A40D7674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１　家族って何だろう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20DE7E1-7009-2CDD-D438-FFAC2273B3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5817" y="597193"/>
            <a:ext cx="7176507" cy="533965"/>
          </a:xfrm>
        </p:spPr>
        <p:txBody>
          <a:bodyPr/>
          <a:lstStyle/>
          <a:p>
            <a:r>
              <a:rPr kumimoji="1" lang="ja-JP" altLang="en-US" dirty="0"/>
              <a:t>３　あなたにとっての家族とは？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(2/2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）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CFA8803-09EA-5ACB-2A30-251FC4E70E45}"/>
              </a:ext>
            </a:extLst>
          </p:cNvPr>
          <p:cNvSpPr txBox="1"/>
          <p:nvPr/>
        </p:nvSpPr>
        <p:spPr>
          <a:xfrm>
            <a:off x="142918" y="65369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10" name="吹き出し: 下矢印 9">
            <a:extLst>
              <a:ext uri="{FF2B5EF4-FFF2-40B4-BE49-F238E27FC236}">
                <a16:creationId xmlns:a16="http://schemas.microsoft.com/office/drawing/2014/main" id="{46EA0384-D583-46BD-3636-809727AE4337}"/>
              </a:ext>
            </a:extLst>
          </p:cNvPr>
          <p:cNvSpPr/>
          <p:nvPr/>
        </p:nvSpPr>
        <p:spPr>
          <a:xfrm>
            <a:off x="142918" y="1286944"/>
            <a:ext cx="8795944" cy="3543240"/>
          </a:xfrm>
          <a:prstGeom prst="downArrowCallout">
            <a:avLst>
              <a:gd name="adj1" fmla="val 11055"/>
              <a:gd name="adj2" fmla="val 12133"/>
              <a:gd name="adj3" fmla="val 11956"/>
              <a:gd name="adj4" fmla="val 80101"/>
            </a:avLst>
          </a:prstGeom>
          <a:solidFill>
            <a:schemeClr val="bg1"/>
          </a:solidFill>
          <a:ln w="28575">
            <a:solidFill>
              <a:srgbClr val="F159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1592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③ 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自分にとって家族だと思う条件は何？ 教科書</a:t>
            </a: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R="0" lvl="0" indent="623888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p.25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317FE5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317FE5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5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317FE5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317FE5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6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を参考にして話しあってみよう。</a:t>
            </a: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628650" marR="0" lvl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marL="628650" marR="0" lvl="0" indent="-539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  <a:r>
              <a:rPr kumimoji="1" lang="ja-JP" altLang="en-US" sz="3200" b="1" dirty="0">
                <a:solidFill>
                  <a:srgbClr val="005AFF"/>
                </a:solidFill>
                <a:latin typeface="ＭＳ Ｐゴシック" panose="020B0600070205080204" pitchFamily="50" charset="-128"/>
              </a:rPr>
              <a:t>血のつながり，戸籍，同居，愛情，きずな，</a:t>
            </a:r>
            <a:endParaRPr kumimoji="1" lang="en-US" altLang="ja-JP" sz="3200" b="1" dirty="0">
              <a:solidFill>
                <a:srgbClr val="005AFF"/>
              </a:solidFill>
              <a:latin typeface="ＭＳ Ｐゴシック" panose="020B0600070205080204" pitchFamily="50" charset="-128"/>
            </a:endParaRPr>
          </a:p>
          <a:p>
            <a:pPr marL="628650" marR="0" lvl="0" indent="-4763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dirty="0">
                <a:solidFill>
                  <a:srgbClr val="005AFF"/>
                </a:solidFill>
                <a:latin typeface="ＭＳ Ｐゴシック" panose="020B0600070205080204" pitchFamily="50" charset="-128"/>
              </a:rPr>
              <a:t>精神面・経済面での助けあい　など</a:t>
            </a:r>
          </a:p>
        </p:txBody>
      </p:sp>
      <p:sp>
        <p:nvSpPr>
          <p:cNvPr id="12" name="四角形: メモ 11">
            <a:extLst>
              <a:ext uri="{FF2B5EF4-FFF2-40B4-BE49-F238E27FC236}">
                <a16:creationId xmlns:a16="http://schemas.microsoft.com/office/drawing/2014/main" id="{5B156C0C-1245-51D2-5EE8-4183CD513914}"/>
              </a:ext>
            </a:extLst>
          </p:cNvPr>
          <p:cNvSpPr/>
          <p:nvPr/>
        </p:nvSpPr>
        <p:spPr>
          <a:xfrm>
            <a:off x="142918" y="4942778"/>
            <a:ext cx="8795944" cy="1054892"/>
          </a:xfrm>
          <a:prstGeom prst="foldedCorner">
            <a:avLst/>
          </a:prstGeom>
          <a:solidFill>
            <a:schemeClr val="bg1"/>
          </a:solidFill>
          <a:ln w="28575">
            <a:solidFill>
              <a:srgbClr val="F159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1592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④</a:t>
            </a: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自分にとっての家族の定義</a:t>
            </a:r>
            <a:endParaRPr kumimoji="1" lang="ja-JP" altLang="en-US" sz="3200" dirty="0"/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D43A0E4E-E64B-7286-3F9A-9894C02FC0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110264"/>
            <a:ext cx="829001" cy="469361"/>
          </a:xfrm>
          <a:prstGeom prst="rect">
            <a:avLst/>
          </a:prstGeom>
        </p:spPr>
      </p:pic>
      <p:sp>
        <p:nvSpPr>
          <p:cNvPr id="7" name="大かっこ 6">
            <a:extLst>
              <a:ext uri="{FF2B5EF4-FFF2-40B4-BE49-F238E27FC236}">
                <a16:creationId xmlns:a16="http://schemas.microsoft.com/office/drawing/2014/main" id="{117C5574-8588-8BC9-F270-21FB6C6C4E60}"/>
              </a:ext>
            </a:extLst>
          </p:cNvPr>
          <p:cNvSpPr/>
          <p:nvPr/>
        </p:nvSpPr>
        <p:spPr>
          <a:xfrm>
            <a:off x="329588" y="2673905"/>
            <a:ext cx="8484822" cy="1295667"/>
          </a:xfrm>
          <a:prstGeom prst="bracketPair">
            <a:avLst>
              <a:gd name="adj" fmla="val 939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</p:spTree>
    <p:extLst>
      <p:ext uri="{BB962C8B-B14F-4D97-AF65-F5344CB8AC3E}">
        <p14:creationId xmlns:p14="http://schemas.microsoft.com/office/powerpoint/2010/main" val="309516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家族って何だろう</a:t>
            </a:r>
            <a:endParaRPr kumimoji="1" lang="ja-JP" altLang="en-US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4454" y="667760"/>
            <a:ext cx="8410775" cy="989710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４　フランスの事実婚である</a:t>
            </a:r>
            <a:r>
              <a:rPr lang="en-US" altLang="ja-JP" dirty="0"/>
              <a:t>PACS</a:t>
            </a:r>
            <a:r>
              <a:rPr lang="ja-JP" altLang="en-US" dirty="0"/>
              <a:t>（民事連帯契約）についてまとめよう。</a:t>
            </a:r>
            <a:endParaRPr lang="en-US" altLang="ja-JP" b="1" dirty="0">
              <a:solidFill>
                <a:srgbClr val="277BE8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41554" y="741659"/>
            <a:ext cx="522900" cy="420956"/>
          </a:xfrm>
          <a:prstGeom prst="roundRect">
            <a:avLst/>
          </a:prstGeom>
          <a:solidFill>
            <a:srgbClr val="277BE8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D2A7AD3-62FF-C330-2A46-A9ABEBD88E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631281"/>
              </p:ext>
            </p:extLst>
          </p:nvPr>
        </p:nvGraphicFramePr>
        <p:xfrm>
          <a:off x="141553" y="1682892"/>
          <a:ext cx="8841081" cy="475426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451962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4389119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</a:tblGrid>
              <a:tr h="88700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法律婚より少ない，もしくは同等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法律婚との相違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3809384">
                <a:tc>
                  <a:txBody>
                    <a:bodyPr/>
                    <a:lstStyle/>
                    <a:p>
                      <a:pPr marL="182563" marR="0" lvl="0" indent="-18256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ja-JP" altLang="en-US" sz="3200" spc="-100" baseline="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法律婚よりも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</a:t>
                      </a:r>
                      <a:r>
                        <a:rPr kumimoji="1" lang="ja-JP" altLang="en-US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９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) </a:t>
                      </a:r>
                      <a:r>
                        <a:rPr kumimoji="1" lang="ja-JP" altLang="en-US" sz="3600" b="1" kern="1200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権利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 の保障は少ない。</a:t>
                      </a:r>
                    </a:p>
                    <a:p>
                      <a:pPr marL="182563" indent="-182563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(10) </a:t>
                      </a:r>
                      <a:r>
                        <a:rPr kumimoji="1" lang="ja-JP" altLang="en-US" sz="3600" b="1" kern="1200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扶養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義務と日常生活の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(11)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費用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を共同する義務は負う。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68288" marR="0" lvl="0" indent="-2682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(12) </a:t>
                      </a:r>
                      <a:r>
                        <a:rPr kumimoji="1" lang="ja-JP" altLang="en-US" sz="3600" b="1" kern="1200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自由度　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は高い。</a:t>
                      </a:r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176213" marR="0" lvl="0" indent="-17621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当時者は共同生活のしかたや </a:t>
                      </a:r>
                      <a:r>
                        <a:rPr kumimoji="1" lang="en-US" altLang="ja-JP" sz="3600" b="1" kern="1200" baseline="30000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(13)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3600" b="1" kern="1200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義務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や </a:t>
                      </a:r>
                      <a:r>
                        <a:rPr kumimoji="1" lang="en-US" altLang="ja-JP" sz="3600" b="1" kern="1200" baseline="30000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(14) </a:t>
                      </a:r>
                      <a:r>
                        <a:rPr kumimoji="1" lang="ja-JP" altLang="en-US" sz="3600" b="1" kern="1200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財産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の取り扱いを自分たちで決めて</a:t>
                      </a:r>
                      <a:endParaRPr kumimoji="1" lang="en-US" altLang="ja-JP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18256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(15)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契約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のなかに盛りこむことができる。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</a:tbl>
          </a:graphicData>
        </a:graphic>
      </p:graphicFrame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AC57899A-D7A3-00EE-DBF5-5A3FDDFBD0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5" name="大かっこ 4">
            <a:extLst>
              <a:ext uri="{FF2B5EF4-FFF2-40B4-BE49-F238E27FC236}">
                <a16:creationId xmlns:a16="http://schemas.microsoft.com/office/drawing/2014/main" id="{185DDFD0-B697-8B15-2CB5-22495A84D957}"/>
              </a:ext>
            </a:extLst>
          </p:cNvPr>
          <p:cNvSpPr/>
          <p:nvPr/>
        </p:nvSpPr>
        <p:spPr>
          <a:xfrm>
            <a:off x="2649343" y="2740886"/>
            <a:ext cx="1621443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E38EA44A-4C1D-E690-F25A-8B1E85FCB74C}"/>
              </a:ext>
            </a:extLst>
          </p:cNvPr>
          <p:cNvSpPr/>
          <p:nvPr/>
        </p:nvSpPr>
        <p:spPr>
          <a:xfrm>
            <a:off x="523783" y="3765176"/>
            <a:ext cx="1621443" cy="538051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6A756364-5FBC-ABFE-DFC1-7B14467A6CF0}"/>
              </a:ext>
            </a:extLst>
          </p:cNvPr>
          <p:cNvSpPr/>
          <p:nvPr/>
        </p:nvSpPr>
        <p:spPr>
          <a:xfrm>
            <a:off x="1749301" y="4320969"/>
            <a:ext cx="1621443" cy="538051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11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BA2ED850-2223-F9C1-6B00-F34A018DDF4F}"/>
              </a:ext>
            </a:extLst>
          </p:cNvPr>
          <p:cNvSpPr/>
          <p:nvPr/>
        </p:nvSpPr>
        <p:spPr>
          <a:xfrm>
            <a:off x="5005266" y="2682533"/>
            <a:ext cx="2180842" cy="538051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26DBCAF4-B7BD-9DDC-8E8F-6DC1A0CDAE0F}"/>
              </a:ext>
            </a:extLst>
          </p:cNvPr>
          <p:cNvSpPr/>
          <p:nvPr/>
        </p:nvSpPr>
        <p:spPr>
          <a:xfrm>
            <a:off x="6139976" y="3706432"/>
            <a:ext cx="1713106" cy="538051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大かっこ 12">
            <a:extLst>
              <a:ext uri="{FF2B5EF4-FFF2-40B4-BE49-F238E27FC236}">
                <a16:creationId xmlns:a16="http://schemas.microsoft.com/office/drawing/2014/main" id="{D181A8FD-207B-D187-C39A-DB43070DB525}"/>
              </a:ext>
            </a:extLst>
          </p:cNvPr>
          <p:cNvSpPr/>
          <p:nvPr/>
        </p:nvSpPr>
        <p:spPr>
          <a:xfrm>
            <a:off x="4805406" y="4303227"/>
            <a:ext cx="1713106" cy="538051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" name="大かっこ 13">
            <a:extLst>
              <a:ext uri="{FF2B5EF4-FFF2-40B4-BE49-F238E27FC236}">
                <a16:creationId xmlns:a16="http://schemas.microsoft.com/office/drawing/2014/main" id="{A011F173-FF4A-7CAA-E571-2F992A7D0136}"/>
              </a:ext>
            </a:extLst>
          </p:cNvPr>
          <p:cNvSpPr/>
          <p:nvPr/>
        </p:nvSpPr>
        <p:spPr>
          <a:xfrm>
            <a:off x="4844149" y="5302868"/>
            <a:ext cx="1713106" cy="538051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15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7252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91AC2F-B011-B554-75FC-676359E28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3B59A35-E133-B01C-7961-3507D8710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22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4ED148EA-7C7F-61DD-0611-0D02EC77368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家族って何だろう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94029EA-1BC8-3E30-7D41-6AEB1F5DF8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4" y="1627123"/>
            <a:ext cx="8942451" cy="360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703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D514E-1151-0FA6-135D-B4BC211DD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1BD0082-3EA4-4F95-C798-A8521891F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23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47739E51-2477-670B-E819-8AC0DB995BF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家族って何だろう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22A786A9-530C-412E-DB16-AC9838F5224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9452FBD-C20C-DA3B-FE1E-13FECCAEAF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24" y="1710313"/>
            <a:ext cx="9072000" cy="363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9985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E8D96-A397-5619-62CF-4E844A01F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3614DC4-3838-C056-9B0E-EFC9D3900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CB372C3E-4BF2-0AF0-2C96-08995EF02D4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家族って何だろう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A0A4AA5-D29F-570A-0195-5C35B6F01B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17" y="709672"/>
            <a:ext cx="7838165" cy="563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318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DD343-26CE-C418-9A30-F3A2EBAF8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F836F589-B2AD-4EE6-4630-ADEEA451A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7" y="685801"/>
            <a:ext cx="7698547" cy="5598118"/>
          </a:xfrm>
          <a:prstGeom prst="rect">
            <a:avLst/>
          </a:prstGeom>
        </p:spPr>
      </p:pic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9DAEDBE7-E164-280E-6E7F-B4E17AF81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057B53D-84BD-7368-C2A3-7FA768B2932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家族って何だろう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" name="図 1" descr="back.png">
            <a:hlinkClick r:id="rId4" action="ppaction://hlinksldjump"/>
            <a:extLst>
              <a:ext uri="{FF2B5EF4-FFF2-40B4-BE49-F238E27FC236}">
                <a16:creationId xmlns:a16="http://schemas.microsoft.com/office/drawing/2014/main" id="{DF16CDC4-50A7-4B4F-BD18-C973DFF076A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7017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FC964E-4408-AB8A-8744-41D2A06C1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3F2E8D5A-4EEF-3016-48ED-747E4A0878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610" y="575999"/>
            <a:ext cx="7490779" cy="5750900"/>
          </a:xfrm>
          <a:prstGeom prst="rect">
            <a:avLst/>
          </a:prstGeom>
        </p:spPr>
      </p:pic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C7EC8C4B-8E5C-B221-33A4-924609063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26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4E5D3B4-DC83-6963-300C-B0F1E86CA19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家族って何だろう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5796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571B76-9440-CFE7-8459-3CA7EA518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33EF4F4-28EA-5B11-B4A8-72576E922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27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4E9DD85B-EFEB-37D7-79C4-C77DB15AFEC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家族って何だろう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CD7B7AD6-28CA-F703-03B0-C293151CA71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96904758-DF70-7B71-4945-B0BC2218F5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770" y="603179"/>
            <a:ext cx="7404459" cy="568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672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58B5C3-44C4-02F2-10E7-F93129AEF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72DC066-E69D-D35E-F0F1-3F2090E7B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28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5C55F0B-8F87-CDA3-70CA-52D1D9A1FC2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家族って何だろう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6FDA1CD-D1B5-BE82-5917-F36A9A5491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19" y="2332459"/>
            <a:ext cx="8927161" cy="311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6555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96D11-18FD-09DD-9CFE-C7D814BEF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FFEE0C6-36FB-587D-DCAC-D805B32A4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29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CCFBE641-0EB4-B0DC-0FF1-95A902C96CD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家族って何だろう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796BFD85-9E35-3977-D0C9-EADB41A76FD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01C794C-3503-5624-3C78-E3C4903885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6" y="2284752"/>
            <a:ext cx="9104704" cy="315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20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54AED1-9994-EEEF-FFBE-2C96A9180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33474"/>
          </a:xfrm>
        </p:spPr>
        <p:txBody>
          <a:bodyPr/>
          <a:lstStyle/>
          <a:p>
            <a:r>
              <a:rPr kumimoji="1" lang="ja-JP" altLang="en-US" dirty="0"/>
              <a:t>あなたが「家族」と思うものに</a:t>
            </a:r>
            <a:br>
              <a:rPr kumimoji="1" lang="en-US" altLang="ja-JP" dirty="0"/>
            </a:br>
            <a:r>
              <a:rPr kumimoji="1" lang="ja-JP" altLang="en-US" dirty="0"/>
              <a:t>○をつけてみよう。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183ABDF-036B-FFA4-CA24-07A5FB6BF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D955282-F95F-4A0E-88BE-6BFA361FC8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15900" y="1842216"/>
            <a:ext cx="8712200" cy="4508500"/>
          </a:xfrm>
        </p:spPr>
        <p:txBody>
          <a:bodyPr anchor="ctr"/>
          <a:lstStyle/>
          <a:p>
            <a:pPr marL="0" indent="0">
              <a:buNone/>
            </a:pPr>
            <a:r>
              <a:rPr kumimoji="1" lang="ja-JP" altLang="en-US" dirty="0"/>
              <a:t>❶結婚して家を出た兄弟姉妹 （　　）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❷近所に住んでいる配偶者の親 （　　）</a:t>
            </a:r>
          </a:p>
          <a:p>
            <a:pPr marL="0" indent="0">
              <a:buNone/>
            </a:pPr>
            <a:r>
              <a:rPr kumimoji="1" lang="ja-JP" altLang="en-US" dirty="0"/>
              <a:t>❸単身赴任している父／母 （　　）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❹事実婚のパートナー （　　）</a:t>
            </a:r>
          </a:p>
          <a:p>
            <a:pPr marL="0" indent="0">
              <a:buNone/>
            </a:pPr>
            <a:r>
              <a:rPr kumimoji="1" lang="ja-JP" altLang="en-US" dirty="0"/>
              <a:t>❺ルームメイト （　　） 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❻ペット （　　）</a:t>
            </a: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92167C6B-9D0F-49CC-C381-D1F32DEC85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72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家族って何だろう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2800" y="2070700"/>
            <a:ext cx="8464550" cy="1016894"/>
          </a:xfrm>
        </p:spPr>
        <p:txBody>
          <a:bodyPr>
            <a:noAutofit/>
          </a:bodyPr>
          <a:lstStyle/>
          <a:p>
            <a:pPr marL="539750" indent="-539750"/>
            <a:r>
              <a:rPr kumimoji="1" lang="ja-JP" altLang="en-US" dirty="0"/>
              <a:t>① </a:t>
            </a:r>
            <a:r>
              <a:rPr lang="ja-JP" altLang="en-US" dirty="0"/>
              <a:t>オンデマンド婚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2210" y="1100937"/>
            <a:ext cx="8242480" cy="1016894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さまざまな家族形態についての説明を選び，記号で答えよう。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r>
              <a:rPr lang="ja-JP" altLang="en-US" b="0" dirty="0"/>
              <a:t>（</a:t>
            </a:r>
            <a:r>
              <a:rPr lang="en-US" altLang="ja-JP" b="0" dirty="0"/>
              <a:t>1/12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89310" y="1188428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593E3778-1E3B-030F-51B3-A22E29C217F3}"/>
              </a:ext>
            </a:extLst>
          </p:cNvPr>
          <p:cNvSpPr/>
          <p:nvPr/>
        </p:nvSpPr>
        <p:spPr>
          <a:xfrm>
            <a:off x="243892" y="2902218"/>
            <a:ext cx="8649016" cy="3537660"/>
          </a:xfrm>
          <a:prstGeom prst="roundRect">
            <a:avLst>
              <a:gd name="adj" fmla="val 4960"/>
            </a:avLst>
          </a:prstGeom>
          <a:solidFill>
            <a:schemeClr val="bg1"/>
          </a:solidFill>
          <a:ln w="28575">
            <a:solidFill>
              <a:srgbClr val="F7546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538163" lvl="0" indent="-53816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ア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．夫婦の一方あるいは双方が，前の配偶者との子どもを連れて再婚し，誕生した家族。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．いわゆる別居婚のこと。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538163" lvl="0" indent="-53816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ウ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．夫婦のどちらかが家事や育児などに専念している家族。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エ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．共働きで子どものいる夫婦。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オ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．共働きで子どものいない夫婦。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カ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．主にひとりで子どもを育てる母親や父親。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4318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家族って何だろう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1972980"/>
            <a:ext cx="8410775" cy="770491"/>
          </a:xfrm>
        </p:spPr>
        <p:txBody>
          <a:bodyPr>
            <a:noAutofit/>
          </a:bodyPr>
          <a:lstStyle/>
          <a:p>
            <a:pPr marL="539750" indent="-539750"/>
            <a:r>
              <a:rPr kumimoji="1" lang="ja-JP" altLang="en-US" dirty="0"/>
              <a:t>① </a:t>
            </a:r>
            <a:r>
              <a:rPr lang="ja-JP" altLang="en-US" dirty="0"/>
              <a:t>オンデマンド婚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4454" y="759522"/>
            <a:ext cx="8337991" cy="989710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さまざまな家族形態についての説明を選び，記号で答えよう。</a:t>
            </a:r>
            <a:r>
              <a:rPr lang="ja-JP" altLang="en-US" b="0" dirty="0">
                <a:solidFill>
                  <a:prstClr val="black"/>
                </a:solidFill>
              </a:rPr>
              <a:t>（</a:t>
            </a:r>
            <a:r>
              <a:rPr lang="en-US" altLang="ja-JP" b="0" dirty="0">
                <a:solidFill>
                  <a:prstClr val="black"/>
                </a:solidFill>
              </a:rPr>
              <a:t>2/12</a:t>
            </a:r>
            <a:r>
              <a:rPr lang="ja-JP" altLang="en-US" b="0" dirty="0">
                <a:solidFill>
                  <a:prstClr val="black"/>
                </a:solidFill>
              </a:rPr>
              <a:t>）</a:t>
            </a:r>
            <a:endParaRPr lang="en-US" altLang="ja-JP" b="1" dirty="0">
              <a:solidFill>
                <a:srgbClr val="277BE8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41554" y="833421"/>
            <a:ext cx="522900" cy="420956"/>
          </a:xfrm>
          <a:prstGeom prst="roundRect">
            <a:avLst/>
          </a:prstGeom>
          <a:solidFill>
            <a:srgbClr val="277BE8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93E3778-1E3B-030F-51B3-A22E29C217F3}"/>
              </a:ext>
            </a:extLst>
          </p:cNvPr>
          <p:cNvSpPr/>
          <p:nvPr/>
        </p:nvSpPr>
        <p:spPr>
          <a:xfrm>
            <a:off x="271903" y="3238326"/>
            <a:ext cx="8613913" cy="2310276"/>
          </a:xfrm>
          <a:prstGeom prst="rect">
            <a:avLst/>
          </a:prstGeom>
          <a:solidFill>
            <a:srgbClr val="E1F0F5"/>
          </a:solidFill>
          <a:ln w="381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811213" lvl="0" indent="-811213" defTabSz="1244600">
              <a:lnSpc>
                <a:spcPct val="110000"/>
              </a:lnSpc>
              <a:spcBef>
                <a:spcPct val="0"/>
              </a:spcBef>
              <a:buNone/>
            </a:pPr>
            <a:r>
              <a:rPr kumimoji="1" lang="ja-JP" altLang="en-US" sz="4000" b="1" dirty="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</a:t>
            </a:r>
            <a:r>
              <a:rPr kumimoji="1" lang="ja-JP" altLang="en-US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</a:t>
            </a: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いわゆる別居婚のこと。</a:t>
            </a: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4763" defTabSz="1244600">
              <a:lnSpc>
                <a:spcPct val="110000"/>
              </a:lnSpc>
              <a:spcBef>
                <a:spcPct val="0"/>
              </a:spcBef>
              <a:buNone/>
            </a:pP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別々に生活しており，相手を必要とする時に会う夫婦。</a:t>
            </a: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7370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家族って何だろう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2045651"/>
            <a:ext cx="8410775" cy="658812"/>
          </a:xfrm>
        </p:spPr>
        <p:txBody>
          <a:bodyPr>
            <a:noAutofit/>
          </a:bodyPr>
          <a:lstStyle/>
          <a:p>
            <a:pPr marL="539750" indent="-539750"/>
            <a:r>
              <a:rPr lang="ja-JP" altLang="en-US" dirty="0"/>
              <a:t>②</a:t>
            </a:r>
            <a:r>
              <a:rPr kumimoji="1" lang="ja-JP" altLang="en-US" dirty="0"/>
              <a:t> </a:t>
            </a:r>
            <a:r>
              <a:rPr lang="ja-JP" altLang="en-US" dirty="0"/>
              <a:t>シングルマザー／シングルファザー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0914" y="776827"/>
            <a:ext cx="8251994" cy="902086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さまざまな家族形態についての説明を選び，記号で答えよう。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r>
              <a:rPr lang="ja-JP" altLang="en-US" b="0" dirty="0"/>
              <a:t>（</a:t>
            </a:r>
            <a:r>
              <a:rPr lang="en-US" altLang="ja-JP" b="0" dirty="0"/>
              <a:t>3/12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05162" y="798267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593E3778-1E3B-030F-51B3-A22E29C217F3}"/>
              </a:ext>
            </a:extLst>
          </p:cNvPr>
          <p:cNvSpPr/>
          <p:nvPr/>
        </p:nvSpPr>
        <p:spPr>
          <a:xfrm>
            <a:off x="243892" y="2902218"/>
            <a:ext cx="8649016" cy="3537660"/>
          </a:xfrm>
          <a:prstGeom prst="roundRect">
            <a:avLst>
              <a:gd name="adj" fmla="val 4960"/>
            </a:avLst>
          </a:prstGeom>
          <a:solidFill>
            <a:schemeClr val="bg1"/>
          </a:solidFill>
          <a:ln w="28575">
            <a:solidFill>
              <a:srgbClr val="F7546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538163" lvl="0" indent="-53816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ア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．夫婦の一方あるいは双方が，前の配偶者との子どもを連れて再婚し，誕生した家族。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．いわゆる別居婚のこと。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538163" lvl="0" indent="-53816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ウ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．夫婦のどちらかが家事や育児などに専念している家族。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エ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．共働きで子どものいる夫婦。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オ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．共働きで子どものいない夫婦。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カ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．主にひとりで子どもを育てる母親や父親。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3737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家族って何だろう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1903" y="2006522"/>
            <a:ext cx="8592398" cy="658568"/>
          </a:xfrm>
        </p:spPr>
        <p:txBody>
          <a:bodyPr>
            <a:noAutofit/>
          </a:bodyPr>
          <a:lstStyle/>
          <a:p>
            <a:pPr marL="539750" indent="-539750"/>
            <a:r>
              <a:rPr lang="ja-JP" altLang="en-US" dirty="0"/>
              <a:t>②</a:t>
            </a:r>
            <a:r>
              <a:rPr kumimoji="1" lang="ja-JP" altLang="en-US" dirty="0"/>
              <a:t>シングルマザー／シングルファザー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0072" y="824081"/>
            <a:ext cx="8334246" cy="934359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さまざまな家族形態についての説明を選び，記号で答えよう。</a:t>
            </a:r>
            <a:r>
              <a:rPr lang="ja-JP" altLang="en-US" b="0" dirty="0">
                <a:solidFill>
                  <a:prstClr val="black"/>
                </a:solidFill>
              </a:rPr>
              <a:t>（</a:t>
            </a:r>
            <a:r>
              <a:rPr lang="en-US" altLang="ja-JP" b="0" dirty="0">
                <a:solidFill>
                  <a:prstClr val="black"/>
                </a:solidFill>
              </a:rPr>
              <a:t>4/12</a:t>
            </a:r>
            <a:r>
              <a:rPr lang="ja-JP" altLang="en-US" b="0" dirty="0">
                <a:solidFill>
                  <a:prstClr val="black"/>
                </a:solidFill>
              </a:rPr>
              <a:t>）</a:t>
            </a:r>
            <a:endParaRPr lang="en-US" altLang="ja-JP" b="1" dirty="0">
              <a:solidFill>
                <a:srgbClr val="277BE8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87861" y="870304"/>
            <a:ext cx="522900" cy="420956"/>
          </a:xfrm>
          <a:prstGeom prst="roundRect">
            <a:avLst/>
          </a:prstGeom>
          <a:solidFill>
            <a:srgbClr val="277BE8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93E3778-1E3B-030F-51B3-A22E29C217F3}"/>
              </a:ext>
            </a:extLst>
          </p:cNvPr>
          <p:cNvSpPr/>
          <p:nvPr/>
        </p:nvSpPr>
        <p:spPr>
          <a:xfrm>
            <a:off x="271903" y="3429000"/>
            <a:ext cx="8592398" cy="2119070"/>
          </a:xfrm>
          <a:prstGeom prst="rect">
            <a:avLst/>
          </a:prstGeom>
          <a:solidFill>
            <a:srgbClr val="E1F0F5"/>
          </a:solidFill>
          <a:ln w="381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811213" lvl="0" indent="-811213" defTabSz="1244600">
              <a:lnSpc>
                <a:spcPct val="110000"/>
              </a:lnSpc>
              <a:spcBef>
                <a:spcPct val="0"/>
              </a:spcBef>
              <a:buNone/>
            </a:pPr>
            <a:r>
              <a:rPr kumimoji="1" lang="ja-JP" altLang="en-US" sz="4000" b="1" dirty="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カ</a:t>
            </a:r>
            <a:r>
              <a:rPr kumimoji="1" lang="ja-JP" altLang="en-US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</a:t>
            </a: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主にひとりで子どもを育てる母親や父親。</a:t>
            </a: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87757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家族って何だろう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3892" y="1950560"/>
            <a:ext cx="8410775" cy="658812"/>
          </a:xfrm>
        </p:spPr>
        <p:txBody>
          <a:bodyPr>
            <a:noAutofit/>
          </a:bodyPr>
          <a:lstStyle/>
          <a:p>
            <a:pPr marL="539750" indent="-539750"/>
            <a:r>
              <a:rPr kumimoji="1" lang="ja-JP" altLang="en-US" dirty="0"/>
              <a:t>③ ステップファミリー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20420" y="856241"/>
            <a:ext cx="8172488" cy="814077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さまざまな家族形態についての説明を選び，記号で答えよう。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r>
              <a:rPr lang="ja-JP" altLang="en-US" b="0" dirty="0"/>
              <a:t>（</a:t>
            </a:r>
            <a:r>
              <a:rPr lang="en-US" altLang="ja-JP" b="0" dirty="0"/>
              <a:t>5/12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97520" y="856241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593E3778-1E3B-030F-51B3-A22E29C217F3}"/>
              </a:ext>
            </a:extLst>
          </p:cNvPr>
          <p:cNvSpPr/>
          <p:nvPr/>
        </p:nvSpPr>
        <p:spPr>
          <a:xfrm>
            <a:off x="243892" y="2902218"/>
            <a:ext cx="8649016" cy="3537660"/>
          </a:xfrm>
          <a:prstGeom prst="roundRect">
            <a:avLst>
              <a:gd name="adj" fmla="val 4960"/>
            </a:avLst>
          </a:prstGeom>
          <a:solidFill>
            <a:schemeClr val="bg1"/>
          </a:solidFill>
          <a:ln w="28575">
            <a:solidFill>
              <a:srgbClr val="F7546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538163" lvl="0" indent="-53816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ア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．夫婦の一方あるいは双方が，前の配偶者との子どもを連れて再婚し，誕生した家族。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．いわゆる別居婚のこと。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538163" lvl="0" indent="-53816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ウ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．夫婦のどちらかが家事や育児などに専念している家族。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エ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．共働きで子どものいる夫婦。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オ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．共働きで子どものいない夫婦。</a:t>
            </a:r>
            <a:r>
              <a:rPr kumimoji="1" lang="en-US" altLang="ja-JP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……</a:t>
            </a:r>
          </a:p>
          <a:p>
            <a:pPr marL="811213" lvl="0" indent="-811213" defTabSz="1244600">
              <a:spcBef>
                <a:spcPct val="0"/>
              </a:spcBef>
              <a:buNone/>
            </a:pP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カ</a:t>
            </a:r>
            <a:r>
              <a:rPr kumimoji="1" lang="ja-JP" altLang="en-US" sz="28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．主にひとりで子どもを育てる母親や父親。</a:t>
            </a:r>
            <a:endParaRPr kumimoji="1"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4454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家族って何だろう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1903" y="2034752"/>
            <a:ext cx="8613913" cy="658812"/>
          </a:xfrm>
        </p:spPr>
        <p:txBody>
          <a:bodyPr>
            <a:noAutofit/>
          </a:bodyPr>
          <a:lstStyle/>
          <a:p>
            <a:pPr marL="539750" indent="-539750"/>
            <a:r>
              <a:rPr kumimoji="1" lang="ja-JP" altLang="en-US" dirty="0"/>
              <a:t>③</a:t>
            </a:r>
            <a:r>
              <a:rPr lang="ja-JP" altLang="en-US" dirty="0"/>
              <a:t>ステップファミリー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1966" y="1159156"/>
            <a:ext cx="8201363" cy="831677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さまざまな家族形態についての説明を選び，記号で答えよう。</a:t>
            </a:r>
            <a:r>
              <a:rPr lang="ja-JP" altLang="en-US" b="0" dirty="0">
                <a:solidFill>
                  <a:prstClr val="black"/>
                </a:solidFill>
              </a:rPr>
              <a:t>（</a:t>
            </a:r>
            <a:r>
              <a:rPr lang="en-US" altLang="ja-JP" b="0" dirty="0">
                <a:solidFill>
                  <a:prstClr val="black"/>
                </a:solidFill>
              </a:rPr>
              <a:t>6/12</a:t>
            </a:r>
            <a:r>
              <a:rPr lang="ja-JP" altLang="en-US" b="0" dirty="0">
                <a:solidFill>
                  <a:prstClr val="black"/>
                </a:solidFill>
              </a:rPr>
              <a:t>）</a:t>
            </a:r>
            <a:endParaRPr lang="en-US" altLang="ja-JP" b="1" dirty="0">
              <a:solidFill>
                <a:srgbClr val="277BE8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60671" y="1154039"/>
            <a:ext cx="522900" cy="420956"/>
          </a:xfrm>
          <a:prstGeom prst="roundRect">
            <a:avLst/>
          </a:prstGeom>
          <a:solidFill>
            <a:srgbClr val="277BE8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93E3778-1E3B-030F-51B3-A22E29C217F3}"/>
              </a:ext>
            </a:extLst>
          </p:cNvPr>
          <p:cNvSpPr/>
          <p:nvPr/>
        </p:nvSpPr>
        <p:spPr>
          <a:xfrm>
            <a:off x="271903" y="3298362"/>
            <a:ext cx="8613913" cy="2310276"/>
          </a:xfrm>
          <a:prstGeom prst="rect">
            <a:avLst/>
          </a:prstGeom>
          <a:solidFill>
            <a:srgbClr val="E1F0F5"/>
          </a:solidFill>
          <a:ln w="381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811213" lvl="0" indent="-811213" defTabSz="1244600">
              <a:lnSpc>
                <a:spcPct val="110000"/>
              </a:lnSpc>
              <a:spcBef>
                <a:spcPct val="0"/>
              </a:spcBef>
              <a:buNone/>
            </a:pPr>
            <a:r>
              <a:rPr kumimoji="1" lang="ja-JP" altLang="en-US" sz="4000" b="1" dirty="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ア</a:t>
            </a:r>
            <a:r>
              <a:rPr kumimoji="1" lang="ja-JP" altLang="en-US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</a:t>
            </a: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夫婦の一方あるいは双方が，前の配偶者との子どもを連れて再婚し，誕生した家族。</a:t>
            </a: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3117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4_スライドフォーマット.potx" id="{41537B3A-58B8-4997-A1D5-62FC56304357}" vid="{1722AE44-CF25-4206-880D-2A7465975B6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R4_スライドフォーマット</Template>
  <TotalTime>2852</TotalTime>
  <Words>1653</Words>
  <PresentationFormat>画面に合わせる (4:3)</PresentationFormat>
  <Paragraphs>232</Paragraphs>
  <Slides>29</Slides>
  <Notes>26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29</vt:i4>
      </vt:variant>
    </vt:vector>
  </HeadingPairs>
  <TitlesOfParts>
    <vt:vector size="33" baseType="lpstr">
      <vt:lpstr>ＭＳ Ｐゴシック</vt:lpstr>
      <vt:lpstr>游ゴシック</vt:lpstr>
      <vt:lpstr>Arial</vt:lpstr>
      <vt:lpstr>Office テーマ</vt:lpstr>
      <vt:lpstr>7. 現代の家族</vt:lpstr>
      <vt:lpstr>問題インデックス</vt:lpstr>
      <vt:lpstr>あなたが「家族」と思うものに ○をつけてみよう。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  <vt:lpstr>１　家族って何だろう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2024-10-25T01:08:47Z</cp:lastPrinted>
  <dcterms:created xsi:type="dcterms:W3CDTF">2020-05-11T04:01:04Z</dcterms:created>
  <dcterms:modified xsi:type="dcterms:W3CDTF">2025-04-03T07:23:19Z</dcterms:modified>
</cp:coreProperties>
</file>