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handoutMasterIdLst>
    <p:handoutMasterId r:id="rId25"/>
  </p:handoutMasterIdLst>
  <p:sldIdLst>
    <p:sldId id="267" r:id="rId2"/>
    <p:sldId id="402" r:id="rId3"/>
    <p:sldId id="405" r:id="rId4"/>
    <p:sldId id="458" r:id="rId5"/>
    <p:sldId id="437" r:id="rId6"/>
    <p:sldId id="438" r:id="rId7"/>
    <p:sldId id="459" r:id="rId8"/>
    <p:sldId id="465" r:id="rId9"/>
    <p:sldId id="457" r:id="rId10"/>
    <p:sldId id="460" r:id="rId11"/>
    <p:sldId id="461" r:id="rId12"/>
    <p:sldId id="462" r:id="rId13"/>
    <p:sldId id="436" r:id="rId14"/>
    <p:sldId id="440" r:id="rId15"/>
    <p:sldId id="443" r:id="rId16"/>
    <p:sldId id="444" r:id="rId17"/>
    <p:sldId id="445" r:id="rId18"/>
    <p:sldId id="451" r:id="rId19"/>
    <p:sldId id="454" r:id="rId20"/>
    <p:sldId id="446" r:id="rId21"/>
    <p:sldId id="447" r:id="rId22"/>
    <p:sldId id="44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B1E7"/>
    <a:srgbClr val="277BE8"/>
    <a:srgbClr val="D5E1EE"/>
    <a:srgbClr val="478FEB"/>
    <a:srgbClr val="F6ECA6"/>
    <a:srgbClr val="9BDFF9"/>
    <a:srgbClr val="00ABBD"/>
    <a:srgbClr val="CFEAE6"/>
    <a:srgbClr val="68696C"/>
    <a:srgbClr val="D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51" autoAdjust="0"/>
    <p:restoredTop sz="86303" autoAdjust="0"/>
  </p:normalViewPr>
  <p:slideViewPr>
    <p:cSldViewPr snapToGrid="0">
      <p:cViewPr varScale="1">
        <p:scale>
          <a:sx n="92" d="100"/>
          <a:sy n="92" d="100"/>
        </p:scale>
        <p:origin x="1668" y="66"/>
      </p:cViewPr>
      <p:guideLst/>
    </p:cSldViewPr>
  </p:slideViewPr>
  <p:outlineViewPr>
    <p:cViewPr>
      <p:scale>
        <a:sx n="33" d="100"/>
        <a:sy n="33" d="100"/>
      </p:scale>
      <p:origin x="0" y="-687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2025/4/5</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2025/4/5</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E7E7E-075A-D952-8640-E2AAD44131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31D401C-C590-736E-7142-2AACA34BDF0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CEF3858-D4C2-444C-3830-9852F54EAD0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990D50E-93B0-197F-8A45-61C34AA06054}"/>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1250368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2400695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47187-82BE-1F65-BC7A-23A1C950C96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CE82040-01AF-0BC0-E7FD-D59756B9203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6B04570-B917-A41F-FF5E-4E8592C958D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56A3362-7704-0A42-8C42-13074B34052E}"/>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852155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5DE3A-B2AF-1859-24CC-CDA9386B200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0E4DADF-CC8D-9832-F287-E836148107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57E143E-D7F5-81DA-920B-0073763A343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B24453C-8E16-63D9-EA9F-9C8DB0D8D2C1}"/>
              </a:ext>
            </a:extLst>
          </p:cNvPr>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4501454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3403987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B686C4-9C61-F319-3028-B428EDD9A2A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C3F25A-2704-9164-9759-7A4523779BE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2CD24E9-FD5A-87CB-03EA-84357B879CAA}"/>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EEC53C6-B6F7-51C8-4113-55331C5E1C9B}"/>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898388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DDC1CB-EBC2-5BDC-EBB9-F63D40D4D7B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995656B-30F8-160B-1500-DBEB166D6D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4BD1BA3-F0CF-EFE4-DB08-B7D7E220EC2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0055FEC-0EC0-7CB7-6BA8-1E522C48A4F6}"/>
              </a:ext>
            </a:extLst>
          </p:cNvPr>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38425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0AD235-8E9E-5985-6232-6E251AAF76C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1B2009-4696-18CC-8D12-0DAA111E22B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EA94B00-B69B-86D2-7A1C-E2A40E88910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DA7C1C05-68B2-D7DF-6097-7767CD8E98E4}"/>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330456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E96E2-36A3-A188-14E5-1AA728348B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93A53EF-1605-1058-AE22-D68F066D026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C04587A-3147-9882-EDDE-97738FF004E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FE5FDDB-DEBE-160F-C727-9DE549AD962E}"/>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1495085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D25E2-6A48-E9B0-A04C-665559D4327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6B9FF2-AF76-C88A-6AB8-02310EF12E7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2A785FC-CB6F-23F5-3070-B8D021B79B8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7EA59F1-03DD-DDBC-D1BA-6B4432FD2951}"/>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4664371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159B0049-8C46-3A90-65B3-3F49D95F27E5}"/>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E804B3B3-4ECA-5D27-F03E-256BA61516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E895CD5D-8CCE-5E64-8C4E-3E31F6DF1298}"/>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5D3200A4-EDB7-4355-1B17-4152259531C5}"/>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340408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22</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1"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slide" Target="slide19.xml"/><Relationship Id="rId3" Type="http://schemas.openxmlformats.org/officeDocument/2006/relationships/image" Target="../media/image6.png"/><Relationship Id="rId7" Type="http://schemas.openxmlformats.org/officeDocument/2006/relationships/slide" Target="slide15.xml"/><Relationship Id="rId12"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17.xml"/><Relationship Id="rId5" Type="http://schemas.openxmlformats.org/officeDocument/2006/relationships/slide" Target="slide3.xml"/><Relationship Id="rId15" Type="http://schemas.openxmlformats.org/officeDocument/2006/relationships/slide" Target="slide21.xml"/><Relationship Id="rId10" Type="http://schemas.openxmlformats.org/officeDocument/2006/relationships/slide" Target="slide6.xml"/><Relationship Id="rId4" Type="http://schemas.openxmlformats.org/officeDocument/2006/relationships/image" Target="../media/image7.png"/><Relationship Id="rId9" Type="http://schemas.microsoft.com/office/2007/relationships/hdphoto" Target="../media/hdphoto1.wdp"/><Relationship Id="rId14" Type="http://schemas.openxmlformats.org/officeDocument/2006/relationships/slide" Target="slide13.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slide" Target="slide2.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03</a:t>
            </a:r>
            <a:r>
              <a:rPr kumimoji="1" lang="en-US" altLang="ja-JP" dirty="0"/>
              <a:t> </a:t>
            </a:r>
            <a:r>
              <a:rPr lang="ja-JP" altLang="en-US" dirty="0"/>
              <a:t>社会の変化と家族</a:t>
            </a:r>
            <a:endParaRPr kumimoji="1" lang="ja-JP" altLang="en-US"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p.8</a:t>
            </a:r>
            <a:r>
              <a:rPr kumimoji="1" lang="ja-JP" altLang="en-US" dirty="0"/>
              <a:t>～</a:t>
            </a:r>
            <a:r>
              <a:rPr lang="en-US" altLang="ja-JP" dirty="0"/>
              <a:t>9</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p.20</a:t>
            </a:r>
            <a:r>
              <a:rPr lang="ja-JP" altLang="en-US" dirty="0"/>
              <a:t>～</a:t>
            </a:r>
            <a:r>
              <a:rPr lang="en-US" altLang="ja-JP" dirty="0"/>
              <a:t>21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8B0FD2-C4E1-14BA-1A78-63591B59173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AB66A54-7F76-A3DC-581B-076F02155846}"/>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6" name="タイトル 5">
            <a:extLst>
              <a:ext uri="{FF2B5EF4-FFF2-40B4-BE49-F238E27FC236}">
                <a16:creationId xmlns:a16="http://schemas.microsoft.com/office/drawing/2014/main" id="{53ECF23C-C2C9-EC26-1EEA-A8E7B17B13E3}"/>
              </a:ext>
            </a:extLst>
          </p:cNvPr>
          <p:cNvSpPr>
            <a:spLocks noGrp="1"/>
          </p:cNvSpPr>
          <p:nvPr>
            <p:ph type="title"/>
          </p:nvPr>
        </p:nvSpPr>
        <p:spPr/>
        <p:txBody>
          <a:bodyPr/>
          <a:lstStyle/>
          <a:p>
            <a:r>
              <a:rPr lang="ja-JP" altLang="en-US" dirty="0"/>
              <a:t>２（３）</a:t>
            </a:r>
          </a:p>
        </p:txBody>
      </p:sp>
      <p:sp>
        <p:nvSpPr>
          <p:cNvPr id="4" name="テキスト プレースホルダー 3">
            <a:extLst>
              <a:ext uri="{FF2B5EF4-FFF2-40B4-BE49-F238E27FC236}">
                <a16:creationId xmlns:a16="http://schemas.microsoft.com/office/drawing/2014/main" id="{797131AD-4E5F-8833-3535-EE957E9EDA6A}"/>
              </a:ext>
            </a:extLst>
          </p:cNvPr>
          <p:cNvSpPr>
            <a:spLocks noGrp="1"/>
          </p:cNvSpPr>
          <p:nvPr>
            <p:ph type="body" sz="quarter" idx="15"/>
          </p:nvPr>
        </p:nvSpPr>
        <p:spPr>
          <a:xfrm>
            <a:off x="277619" y="1792684"/>
            <a:ext cx="8588761" cy="4160162"/>
          </a:xfrm>
          <a:ln w="38100">
            <a:noFill/>
          </a:ln>
        </p:spPr>
        <p:txBody>
          <a:bodyPr>
            <a:noAutofit/>
          </a:bodyPr>
          <a:lstStyle/>
          <a:p>
            <a:r>
              <a:rPr lang="ja-JP" altLang="en-US" dirty="0">
                <a:solidFill>
                  <a:prstClr val="black"/>
                </a:solidFill>
              </a:rPr>
              <a:t>「夫が働き，妻は専業主婦で家事・育児をする」という高度経済成長期に形成された家族モデル（性別役割分業の家庭）は，主流とはいえなくなり，専業主婦世帯より</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(3) </a:t>
            </a:r>
            <a:r>
              <a:rPr lang="ja-JP" altLang="en-US" b="1" dirty="0">
                <a:solidFill>
                  <a:srgbClr val="005AFF"/>
                </a:solidFill>
              </a:rPr>
              <a:t>共働き </a:t>
            </a:r>
            <a:r>
              <a:rPr lang="ja-JP" altLang="en-US" dirty="0">
                <a:solidFill>
                  <a:prstClr val="black"/>
                </a:solidFill>
              </a:rPr>
              <a:t>世帯のほうが多くなってきている。</a:t>
            </a:r>
            <a:endParaRPr lang="en-US" altLang="ja-JP" dirty="0">
              <a:solidFill>
                <a:prstClr val="black"/>
              </a:solidFill>
            </a:endParaRPr>
          </a:p>
        </p:txBody>
      </p:sp>
      <p:sp>
        <p:nvSpPr>
          <p:cNvPr id="5" name="テキスト プレースホルダー 4">
            <a:extLst>
              <a:ext uri="{FF2B5EF4-FFF2-40B4-BE49-F238E27FC236}">
                <a16:creationId xmlns:a16="http://schemas.microsoft.com/office/drawing/2014/main" id="{24FD85DB-90FA-7CCF-E9CD-C3DBE1CAA48C}"/>
              </a:ext>
            </a:extLst>
          </p:cNvPr>
          <p:cNvSpPr>
            <a:spLocks noGrp="1"/>
          </p:cNvSpPr>
          <p:nvPr>
            <p:ph type="body" sz="quarter" idx="16"/>
          </p:nvPr>
        </p:nvSpPr>
        <p:spPr>
          <a:xfrm>
            <a:off x="20024" y="827203"/>
            <a:ext cx="7264344" cy="437577"/>
          </a:xfrm>
        </p:spPr>
        <p:txBody>
          <a:bodyPr/>
          <a:lstStyle/>
          <a:p>
            <a:pPr marL="360363" indent="-360363"/>
            <a:r>
              <a:rPr lang="ja-JP" altLang="en-US" dirty="0">
                <a:cs typeface="+mj-cs"/>
              </a:rPr>
              <a:t>（</a:t>
            </a:r>
            <a:r>
              <a:rPr lang="en-US" altLang="ja-JP">
                <a:cs typeface="+mj-cs"/>
              </a:rPr>
              <a:t>3</a:t>
            </a:r>
            <a:r>
              <a:rPr lang="ja-JP" altLang="en-US">
                <a:cs typeface="+mj-cs"/>
              </a:rPr>
              <a:t>）</a:t>
            </a:r>
            <a:r>
              <a:rPr lang="ja-JP" altLang="en-US" dirty="0">
                <a:cs typeface="+mj-cs"/>
              </a:rPr>
              <a:t>共働き世帯が主流へ</a:t>
            </a:r>
            <a:r>
              <a:rPr lang="ja-JP" altLang="en-US" sz="2400" dirty="0">
                <a:cs typeface="+mj-cs"/>
              </a:rPr>
              <a:t>（</a:t>
            </a:r>
            <a:r>
              <a:rPr lang="en-US" altLang="ja-JP" sz="2400" dirty="0">
                <a:cs typeface="+mj-cs"/>
              </a:rPr>
              <a:t>1990</a:t>
            </a:r>
            <a:r>
              <a:rPr lang="ja-JP" altLang="en-US" sz="2400" dirty="0">
                <a:cs typeface="+mj-cs"/>
              </a:rPr>
              <a:t>年代後半</a:t>
            </a:r>
            <a:r>
              <a:rPr lang="en-US" altLang="ja-JP" sz="2400" dirty="0">
                <a:cs typeface="+mj-cs"/>
              </a:rPr>
              <a:t>〜</a:t>
            </a:r>
            <a:r>
              <a:rPr lang="ja-JP" altLang="en-US" sz="2400" dirty="0">
                <a:cs typeface="+mj-cs"/>
              </a:rPr>
              <a:t>）</a:t>
            </a:r>
            <a:endParaRPr lang="ja-JP" altLang="en-US" sz="2400" b="0" dirty="0">
              <a:solidFill>
                <a:prstClr val="black"/>
              </a:solidFill>
            </a:endParaRPr>
          </a:p>
        </p:txBody>
      </p:sp>
      <p:sp>
        <p:nvSpPr>
          <p:cNvPr id="3" name="テキスト ボックス 2">
            <a:extLst>
              <a:ext uri="{FF2B5EF4-FFF2-40B4-BE49-F238E27FC236}">
                <a16:creationId xmlns:a16="http://schemas.microsoft.com/office/drawing/2014/main" id="{9A8692A3-A26A-818B-A0EB-9A057F186522}"/>
              </a:ext>
            </a:extLst>
          </p:cNvPr>
          <p:cNvSpPr txBox="1"/>
          <p:nvPr/>
        </p:nvSpPr>
        <p:spPr>
          <a:xfrm>
            <a:off x="7512748" y="20963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テキスト プレースホルダー 4">
            <a:extLst>
              <a:ext uri="{FF2B5EF4-FFF2-40B4-BE49-F238E27FC236}">
                <a16:creationId xmlns:a16="http://schemas.microsoft.com/office/drawing/2014/main" id="{7BC59E3B-BEA0-1ADD-B7AF-91A2284652FF}"/>
              </a:ext>
            </a:extLst>
          </p:cNvPr>
          <p:cNvSpPr txBox="1">
            <a:spLocks/>
          </p:cNvSpPr>
          <p:nvPr/>
        </p:nvSpPr>
        <p:spPr>
          <a:xfrm>
            <a:off x="6089646" y="232322"/>
            <a:ext cx="1423102" cy="43757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0363" indent="-360363" algn="r"/>
            <a:r>
              <a:rPr lang="ja-JP" altLang="en-US" b="0" dirty="0">
                <a:solidFill>
                  <a:prstClr val="black"/>
                </a:solidFill>
              </a:rPr>
              <a:t>（</a:t>
            </a:r>
            <a:r>
              <a:rPr lang="en-US" altLang="ja-JP" b="0" dirty="0">
                <a:solidFill>
                  <a:prstClr val="black"/>
                </a:solidFill>
              </a:rPr>
              <a:t>1/3</a:t>
            </a:r>
            <a:r>
              <a:rPr lang="ja-JP" altLang="en-US" b="0" dirty="0">
                <a:solidFill>
                  <a:prstClr val="black"/>
                </a:solidFill>
              </a:rPr>
              <a:t>）</a:t>
            </a:r>
          </a:p>
        </p:txBody>
      </p:sp>
      <p:sp>
        <p:nvSpPr>
          <p:cNvPr id="8" name="大かっこ 7">
            <a:extLst>
              <a:ext uri="{FF2B5EF4-FFF2-40B4-BE49-F238E27FC236}">
                <a16:creationId xmlns:a16="http://schemas.microsoft.com/office/drawing/2014/main" id="{A9083ACD-F202-36F0-6EAB-B0BF29FEDE2A}"/>
              </a:ext>
            </a:extLst>
          </p:cNvPr>
          <p:cNvSpPr/>
          <p:nvPr/>
        </p:nvSpPr>
        <p:spPr>
          <a:xfrm>
            <a:off x="2755091" y="4524911"/>
            <a:ext cx="2058209" cy="570801"/>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3242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5B2C6-9F48-44FD-A665-51096E1333F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AFC39CB-3F10-D4FE-D3A8-F5F06C3CAF69}"/>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6" name="タイトル 5">
            <a:extLst>
              <a:ext uri="{FF2B5EF4-FFF2-40B4-BE49-F238E27FC236}">
                <a16:creationId xmlns:a16="http://schemas.microsoft.com/office/drawing/2014/main" id="{23C527BF-C459-CA61-DE16-327FADD0EF6B}"/>
              </a:ext>
            </a:extLst>
          </p:cNvPr>
          <p:cNvSpPr>
            <a:spLocks noGrp="1"/>
          </p:cNvSpPr>
          <p:nvPr>
            <p:ph type="title"/>
          </p:nvPr>
        </p:nvSpPr>
        <p:spPr/>
        <p:txBody>
          <a:bodyPr/>
          <a:lstStyle/>
          <a:p>
            <a:r>
              <a:rPr lang="ja-JP" altLang="en-US" dirty="0"/>
              <a:t>２（３）</a:t>
            </a:r>
          </a:p>
        </p:txBody>
      </p:sp>
      <p:sp>
        <p:nvSpPr>
          <p:cNvPr id="4" name="テキスト プレースホルダー 3">
            <a:extLst>
              <a:ext uri="{FF2B5EF4-FFF2-40B4-BE49-F238E27FC236}">
                <a16:creationId xmlns:a16="http://schemas.microsoft.com/office/drawing/2014/main" id="{7FC3BF6B-B7FA-95F2-8C78-53E2CBE94D40}"/>
              </a:ext>
            </a:extLst>
          </p:cNvPr>
          <p:cNvSpPr>
            <a:spLocks noGrp="1"/>
          </p:cNvSpPr>
          <p:nvPr>
            <p:ph type="body" sz="quarter" idx="15"/>
          </p:nvPr>
        </p:nvSpPr>
        <p:spPr>
          <a:xfrm>
            <a:off x="123204" y="257331"/>
            <a:ext cx="8886157" cy="4291799"/>
          </a:xfrm>
          <a:ln w="38100">
            <a:noFill/>
          </a:ln>
        </p:spPr>
        <p:txBody>
          <a:bodyPr>
            <a:noAutofit/>
          </a:bodyPr>
          <a:lstStyle/>
          <a:p>
            <a:r>
              <a:rPr lang="ja-JP" altLang="en-US" sz="3600" dirty="0">
                <a:solidFill>
                  <a:prstClr val="black"/>
                </a:solidFill>
              </a:rPr>
              <a:t>ただし，（</a:t>
            </a:r>
            <a:r>
              <a:rPr lang="en-US" altLang="ja-JP" sz="3600" dirty="0">
                <a:solidFill>
                  <a:prstClr val="black"/>
                </a:solidFill>
              </a:rPr>
              <a:t>3</a:t>
            </a:r>
            <a:r>
              <a:rPr lang="ja-JP" altLang="en-US" sz="3600" dirty="0">
                <a:solidFill>
                  <a:prstClr val="black"/>
                </a:solidFill>
              </a:rPr>
              <a:t>）世帯で，</a:t>
            </a:r>
            <a:endParaRPr lang="en-US" altLang="ja-JP" sz="3600" dirty="0">
              <a:solidFill>
                <a:prstClr val="black"/>
              </a:solidFill>
            </a:endParaRPr>
          </a:p>
          <a:p>
            <a:r>
              <a:rPr lang="ja-JP" altLang="en-US" sz="3600" dirty="0">
                <a:solidFill>
                  <a:prstClr val="black"/>
                </a:solidFill>
              </a:rPr>
              <a:t>妻が必ずしもフルタイムの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b="1" dirty="0">
                <a:solidFill>
                  <a:srgbClr val="005AFF"/>
                </a:solidFill>
              </a:rPr>
              <a:t>正社員 </a:t>
            </a:r>
            <a:r>
              <a:rPr lang="ja-JP" altLang="en-US" sz="3600" dirty="0">
                <a:solidFill>
                  <a:prstClr val="black"/>
                </a:solidFill>
              </a:rPr>
              <a:t>として働いているわけではなく，パートタイム労働に従事しているケースが依然として多い。</a:t>
            </a:r>
            <a:endParaRPr lang="en-US" altLang="ja-JP" sz="3600" dirty="0">
              <a:solidFill>
                <a:prstClr val="black"/>
              </a:solidFill>
            </a:endParaRPr>
          </a:p>
          <a:p>
            <a:pPr marL="531813" indent="-531813"/>
            <a:r>
              <a:rPr lang="ja-JP" altLang="en-US" sz="3600" dirty="0">
                <a:solidFill>
                  <a:srgbClr val="277BE8"/>
                </a:solidFill>
              </a:rPr>
              <a:t>⇒</a:t>
            </a:r>
            <a:r>
              <a:rPr lang="en-US" altLang="ja-JP" sz="3600" dirty="0">
                <a:solidFill>
                  <a:prstClr val="black"/>
                </a:solidFill>
              </a:rPr>
              <a:t>103</a:t>
            </a:r>
            <a:r>
              <a:rPr lang="ja-JP" altLang="en-US" sz="3600" dirty="0">
                <a:solidFill>
                  <a:prstClr val="black"/>
                </a:solidFill>
              </a:rPr>
              <a:t>万円の壁（社会保障制度や税制度は専業主婦の妻と子を夫が扶養する家族を前提としている）。</a:t>
            </a:r>
            <a:endParaRPr lang="en-US" altLang="ja-JP" sz="3600" dirty="0">
              <a:solidFill>
                <a:prstClr val="black"/>
              </a:solidFill>
            </a:endParaRPr>
          </a:p>
        </p:txBody>
      </p:sp>
      <p:sp>
        <p:nvSpPr>
          <p:cNvPr id="5" name="テキスト プレースホルダー 4">
            <a:extLst>
              <a:ext uri="{FF2B5EF4-FFF2-40B4-BE49-F238E27FC236}">
                <a16:creationId xmlns:a16="http://schemas.microsoft.com/office/drawing/2014/main" id="{ADE7D5AF-78CF-8F15-C810-AD2F8EFEF79A}"/>
              </a:ext>
            </a:extLst>
          </p:cNvPr>
          <p:cNvSpPr>
            <a:spLocks noGrp="1"/>
          </p:cNvSpPr>
          <p:nvPr>
            <p:ph type="body" sz="quarter" idx="16"/>
          </p:nvPr>
        </p:nvSpPr>
        <p:spPr>
          <a:xfrm>
            <a:off x="6019303" y="173192"/>
            <a:ext cx="1423102" cy="437577"/>
          </a:xfrm>
        </p:spPr>
        <p:txBody>
          <a:bodyPr/>
          <a:lstStyle/>
          <a:p>
            <a:pPr marL="360363" indent="-360363" algn="r"/>
            <a:r>
              <a:rPr lang="ja-JP" altLang="en-US" b="0" dirty="0">
                <a:solidFill>
                  <a:prstClr val="black"/>
                </a:solidFill>
              </a:rPr>
              <a:t>（</a:t>
            </a:r>
            <a:r>
              <a:rPr lang="en-US" altLang="ja-JP" b="0" dirty="0">
                <a:solidFill>
                  <a:prstClr val="black"/>
                </a:solidFill>
              </a:rPr>
              <a:t>2/3</a:t>
            </a:r>
            <a:r>
              <a:rPr lang="ja-JP" altLang="en-US" b="0" dirty="0">
                <a:solidFill>
                  <a:prstClr val="black"/>
                </a:solidFill>
              </a:rPr>
              <a:t>）</a:t>
            </a:r>
          </a:p>
        </p:txBody>
      </p:sp>
      <p:sp>
        <p:nvSpPr>
          <p:cNvPr id="3" name="テキスト ボックス 2">
            <a:extLst>
              <a:ext uri="{FF2B5EF4-FFF2-40B4-BE49-F238E27FC236}">
                <a16:creationId xmlns:a16="http://schemas.microsoft.com/office/drawing/2014/main" id="{F1964C0F-D1D9-DC43-1B6A-1798D13F9E0F}"/>
              </a:ext>
            </a:extLst>
          </p:cNvPr>
          <p:cNvSpPr txBox="1"/>
          <p:nvPr/>
        </p:nvSpPr>
        <p:spPr>
          <a:xfrm>
            <a:off x="7512748" y="20963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四角形: 角を丸くする 6">
            <a:extLst>
              <a:ext uri="{FF2B5EF4-FFF2-40B4-BE49-F238E27FC236}">
                <a16:creationId xmlns:a16="http://schemas.microsoft.com/office/drawing/2014/main" id="{3DA8E25F-71F8-A2D2-5DD5-73EDD3A55BBE}"/>
              </a:ext>
            </a:extLst>
          </p:cNvPr>
          <p:cNvSpPr/>
          <p:nvPr/>
        </p:nvSpPr>
        <p:spPr>
          <a:xfrm>
            <a:off x="123204" y="4623090"/>
            <a:ext cx="8886157" cy="1813228"/>
          </a:xfrm>
          <a:prstGeom prst="roundRect">
            <a:avLst>
              <a:gd name="adj" fmla="val 10216"/>
            </a:avLst>
          </a:prstGeom>
          <a:solidFill>
            <a:srgbClr val="D5E1EE"/>
          </a:solidFill>
          <a:ln w="19050" cap="flat" cmpd="sng" algn="ctr">
            <a:solidFill>
              <a:srgbClr val="277BE8"/>
            </a:solidFill>
            <a:prstDash val="solid"/>
          </a:ln>
          <a:effectLst/>
        </p:spPr>
        <p:txBody>
          <a:bodyPr rtlCol="0" anchor="ctr"/>
          <a:lstStyle/>
          <a:p>
            <a:pPr marL="0" marR="0" lvl="0" indent="0" defTabSz="914400" eaLnBrk="0" fontAlgn="base" latinLnBrk="0" hangingPunct="0">
              <a:lnSpc>
                <a:spcPct val="100000"/>
              </a:lnSpc>
              <a:spcBef>
                <a:spcPct val="0"/>
              </a:spcBef>
              <a:spcAft>
                <a:spcPct val="0"/>
              </a:spcAft>
              <a:buClrTx/>
              <a:buSzTx/>
              <a:buFontTx/>
              <a:buNone/>
              <a:tabLst/>
              <a:defRPr/>
            </a:pPr>
            <a:r>
              <a:rPr kumimoji="1" lang="ja-JP" altLang="en-US"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妻の収入が</a:t>
            </a:r>
            <a:r>
              <a:rPr kumimoji="1" lang="en-US" altLang="ja-JP"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103</a:t>
            </a:r>
            <a:r>
              <a:rPr kumimoji="1" lang="ja-JP" altLang="en-US"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万円以下</a:t>
            </a:r>
            <a:r>
              <a:rPr kumimoji="1" lang="ja-JP" altLang="en-US"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･･･夫の所得税が減額される</a:t>
            </a:r>
            <a:endParaRPr kumimoji="1" lang="en-US" altLang="ja-JP"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endParaRPr>
          </a:p>
          <a:p>
            <a:pPr marL="0" marR="0" lvl="0" indent="0" defTabSz="914400" eaLnBrk="0" fontAlgn="base" latinLnBrk="0" hangingPunct="0">
              <a:lnSpc>
                <a:spcPct val="100000"/>
              </a:lnSpc>
              <a:spcBef>
                <a:spcPct val="0"/>
              </a:spcBef>
              <a:spcAft>
                <a:spcPct val="0"/>
              </a:spcAft>
              <a:buClrTx/>
              <a:buSzTx/>
              <a:buFontTx/>
              <a:buNone/>
              <a:tabLst/>
              <a:defRPr/>
            </a:pPr>
            <a:r>
              <a:rPr kumimoji="1" lang="ja-JP" altLang="en-US"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（配偶者控除）。</a:t>
            </a:r>
          </a:p>
          <a:p>
            <a:pPr marL="0" marR="0" lvl="0" indent="0" defTabSz="914400" eaLnBrk="0" fontAlgn="base" latinLnBrk="0" hangingPunct="0">
              <a:lnSpc>
                <a:spcPct val="100000"/>
              </a:lnSpc>
              <a:spcBef>
                <a:spcPct val="0"/>
              </a:spcBef>
              <a:spcAft>
                <a:spcPct val="0"/>
              </a:spcAft>
              <a:buClrTx/>
              <a:buSzTx/>
              <a:buFontTx/>
              <a:buNone/>
              <a:tabLst/>
              <a:defRPr/>
            </a:pPr>
            <a:r>
              <a:rPr kumimoji="1" lang="ja-JP" altLang="en-US"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妻の収入が</a:t>
            </a:r>
            <a:r>
              <a:rPr kumimoji="1" lang="en-US" altLang="ja-JP"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103</a:t>
            </a:r>
            <a:r>
              <a:rPr kumimoji="1" lang="ja-JP" altLang="en-US" sz="2800" b="1"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万円以上</a:t>
            </a:r>
            <a:r>
              <a:rPr kumimoji="1" lang="ja-JP" altLang="en-US"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･･･配偶者控除がなくなった分，より多く働く必要がある。所得税課税。</a:t>
            </a:r>
            <a:endParaRPr kumimoji="1" lang="en-US" altLang="ja-JP"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BBAC9154-9D3E-FE6A-F8EA-D3D620458DF9}"/>
              </a:ext>
            </a:extLst>
          </p:cNvPr>
          <p:cNvSpPr/>
          <p:nvPr/>
        </p:nvSpPr>
        <p:spPr>
          <a:xfrm>
            <a:off x="5321299" y="918111"/>
            <a:ext cx="2121105" cy="570801"/>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91019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6A424-1317-8C97-E2F8-FA3AFFFD41C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3ACC55E-468B-F0E0-A74E-02110E9D7B6B}"/>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6" name="タイトル 5">
            <a:extLst>
              <a:ext uri="{FF2B5EF4-FFF2-40B4-BE49-F238E27FC236}">
                <a16:creationId xmlns:a16="http://schemas.microsoft.com/office/drawing/2014/main" id="{48D5A897-37AC-3BE3-F593-8F67D79CE1D3}"/>
              </a:ext>
            </a:extLst>
          </p:cNvPr>
          <p:cNvSpPr>
            <a:spLocks noGrp="1"/>
          </p:cNvSpPr>
          <p:nvPr>
            <p:ph type="title"/>
          </p:nvPr>
        </p:nvSpPr>
        <p:spPr/>
        <p:txBody>
          <a:bodyPr/>
          <a:lstStyle/>
          <a:p>
            <a:r>
              <a:rPr lang="ja-JP" altLang="en-US" dirty="0"/>
              <a:t>２（３）</a:t>
            </a:r>
          </a:p>
        </p:txBody>
      </p:sp>
      <p:sp>
        <p:nvSpPr>
          <p:cNvPr id="4" name="テキスト プレースホルダー 3">
            <a:extLst>
              <a:ext uri="{FF2B5EF4-FFF2-40B4-BE49-F238E27FC236}">
                <a16:creationId xmlns:a16="http://schemas.microsoft.com/office/drawing/2014/main" id="{D06BE875-8B7B-0E88-189D-D4BC5AD84D6E}"/>
              </a:ext>
            </a:extLst>
          </p:cNvPr>
          <p:cNvSpPr>
            <a:spLocks noGrp="1"/>
          </p:cNvSpPr>
          <p:nvPr>
            <p:ph type="body" sz="quarter" idx="15"/>
          </p:nvPr>
        </p:nvSpPr>
        <p:spPr>
          <a:xfrm>
            <a:off x="128921" y="1504325"/>
            <a:ext cx="8886157" cy="4139827"/>
          </a:xfrm>
          <a:ln w="38100">
            <a:noFill/>
          </a:ln>
        </p:spPr>
        <p:txBody>
          <a:bodyPr>
            <a:noAutofit/>
          </a:bodyPr>
          <a:lstStyle/>
          <a:p>
            <a:r>
              <a:rPr lang="ja-JP" altLang="en-US" sz="3600" dirty="0">
                <a:solidFill>
                  <a:prstClr val="black"/>
                </a:solidFill>
              </a:rPr>
              <a:t>結果的に，</a:t>
            </a:r>
            <a:r>
              <a:rPr lang="en-US" altLang="ja-JP" sz="3600" dirty="0">
                <a:solidFill>
                  <a:prstClr val="black"/>
                </a:solidFill>
              </a:rPr>
              <a:t>103</a:t>
            </a:r>
            <a:r>
              <a:rPr lang="ja-JP" altLang="en-US" sz="3600" dirty="0">
                <a:solidFill>
                  <a:prstClr val="black"/>
                </a:solidFill>
              </a:rPr>
              <a:t>万円の壁が妻の就労に</a:t>
            </a:r>
            <a:endParaRPr lang="en-US" altLang="ja-JP" sz="3600" dirty="0">
              <a:solidFill>
                <a:prstClr val="black"/>
              </a:solidFill>
            </a:endParaRPr>
          </a:p>
          <a:p>
            <a:r>
              <a:rPr lang="ja-JP" altLang="en-US" sz="3600" dirty="0">
                <a:solidFill>
                  <a:prstClr val="black"/>
                </a:solidFill>
              </a:rPr>
              <a:t>ブレーキをかけている。</a:t>
            </a:r>
          </a:p>
          <a:p>
            <a:pPr marL="450850" indent="-450850"/>
            <a:r>
              <a:rPr lang="ja-JP" altLang="en-US" sz="3600" dirty="0">
                <a:solidFill>
                  <a:srgbClr val="277BE8"/>
                </a:solidFill>
              </a:rPr>
              <a:t>⇒</a:t>
            </a:r>
            <a:r>
              <a:rPr lang="ja-JP" altLang="en-US" sz="3600" dirty="0">
                <a:solidFill>
                  <a:prstClr val="black"/>
                </a:solidFill>
              </a:rPr>
              <a:t>家事・育児に支障がない就労を望むと長時間のパート労働は不適当。女性の正社員雇用は限定的。</a:t>
            </a:r>
          </a:p>
          <a:p>
            <a:pPr marL="450850" indent="-450850"/>
            <a:r>
              <a:rPr lang="ja-JP" altLang="en-US" sz="3600" dirty="0">
                <a:solidFill>
                  <a:srgbClr val="277BE8"/>
                </a:solidFill>
              </a:rPr>
              <a:t>⇒</a:t>
            </a:r>
            <a:r>
              <a:rPr lang="ja-JP" altLang="en-US" sz="3600" dirty="0">
                <a:solidFill>
                  <a:prstClr val="black"/>
                </a:solidFill>
              </a:rPr>
              <a:t>共働きの妻の就労の多くがパート</a:t>
            </a:r>
            <a:r>
              <a:rPr lang="en-US" altLang="ja-JP" sz="3600" dirty="0">
                <a:solidFill>
                  <a:prstClr val="black"/>
                </a:solidFill>
              </a:rPr>
              <a:t>…</a:t>
            </a:r>
            <a:r>
              <a:rPr lang="ja-JP" altLang="en-US" sz="3600" dirty="0">
                <a:solidFill>
                  <a:prstClr val="black"/>
                </a:solidFill>
              </a:rPr>
              <a:t>女性の就労の場のあり方について議論。</a:t>
            </a:r>
            <a:endParaRPr lang="en-US" altLang="ja-JP" sz="3600" dirty="0">
              <a:solidFill>
                <a:prstClr val="black"/>
              </a:solidFill>
            </a:endParaRPr>
          </a:p>
        </p:txBody>
      </p:sp>
      <p:pic>
        <p:nvPicPr>
          <p:cNvPr id="11" name="図 10" descr="back.png">
            <a:hlinkClick r:id="rId3" action="ppaction://hlinksldjump"/>
            <a:extLst>
              <a:ext uri="{FF2B5EF4-FFF2-40B4-BE49-F238E27FC236}">
                <a16:creationId xmlns:a16="http://schemas.microsoft.com/office/drawing/2014/main" id="{3B82D249-8710-9161-59F1-E175264183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5511" y="6078806"/>
            <a:ext cx="829001" cy="469361"/>
          </a:xfrm>
          <a:prstGeom prst="rect">
            <a:avLst/>
          </a:prstGeom>
        </p:spPr>
      </p:pic>
      <p:sp>
        <p:nvSpPr>
          <p:cNvPr id="3" name="テキスト ボックス 2">
            <a:extLst>
              <a:ext uri="{FF2B5EF4-FFF2-40B4-BE49-F238E27FC236}">
                <a16:creationId xmlns:a16="http://schemas.microsoft.com/office/drawing/2014/main" id="{07C025B8-D84C-C18A-8BE6-8C34D341254F}"/>
              </a:ext>
            </a:extLst>
          </p:cNvPr>
          <p:cNvSpPr txBox="1"/>
          <p:nvPr/>
        </p:nvSpPr>
        <p:spPr>
          <a:xfrm>
            <a:off x="7512748" y="20963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テキスト プレースホルダー 9">
            <a:extLst>
              <a:ext uri="{FF2B5EF4-FFF2-40B4-BE49-F238E27FC236}">
                <a16:creationId xmlns:a16="http://schemas.microsoft.com/office/drawing/2014/main" id="{FAF8F2E8-6BBA-B500-C88B-0F5074DA7A06}"/>
              </a:ext>
            </a:extLst>
          </p:cNvPr>
          <p:cNvSpPr>
            <a:spLocks noGrp="1"/>
          </p:cNvSpPr>
          <p:nvPr>
            <p:ph type="body" sz="quarter" idx="16"/>
          </p:nvPr>
        </p:nvSpPr>
        <p:spPr>
          <a:xfrm>
            <a:off x="5980217" y="108632"/>
            <a:ext cx="1462188" cy="538734"/>
          </a:xfrm>
        </p:spPr>
        <p:txBody>
          <a:bodyPr/>
          <a:lstStyle/>
          <a:p>
            <a:pPr algn="r"/>
            <a:r>
              <a:rPr lang="ja-JP" altLang="en-US" b="0" dirty="0"/>
              <a:t>（</a:t>
            </a:r>
            <a:r>
              <a:rPr lang="en-US" altLang="ja-JP" b="0" dirty="0"/>
              <a:t>3/3</a:t>
            </a:r>
            <a:r>
              <a:rPr lang="ja-JP" altLang="en-US" b="0" dirty="0"/>
              <a:t>）</a:t>
            </a:r>
          </a:p>
        </p:txBody>
      </p:sp>
    </p:spTree>
    <p:extLst>
      <p:ext uri="{BB962C8B-B14F-4D97-AF65-F5344CB8AC3E}">
        <p14:creationId xmlns:p14="http://schemas.microsoft.com/office/powerpoint/2010/main" val="28966530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7B57-4DDB-980C-4D4E-7CE3969DA115}"/>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A0450AC7-DCB3-999C-78DE-4CE31ADCF365}"/>
              </a:ext>
            </a:extLst>
          </p:cNvPr>
          <p:cNvPicPr>
            <a:picLocks noChangeAspect="1"/>
          </p:cNvPicPr>
          <p:nvPr/>
        </p:nvPicPr>
        <p:blipFill>
          <a:blip r:embed="rId3"/>
          <a:stretch>
            <a:fillRect/>
          </a:stretch>
        </p:blipFill>
        <p:spPr>
          <a:xfrm>
            <a:off x="128590" y="2811236"/>
            <a:ext cx="4152696" cy="3634381"/>
          </a:xfrm>
          <a:prstGeom prst="rect">
            <a:avLst/>
          </a:prstGeom>
        </p:spPr>
      </p:pic>
      <p:sp>
        <p:nvSpPr>
          <p:cNvPr id="2" name="スライド番号プレースホルダー 1">
            <a:extLst>
              <a:ext uri="{FF2B5EF4-FFF2-40B4-BE49-F238E27FC236}">
                <a16:creationId xmlns:a16="http://schemas.microsoft.com/office/drawing/2014/main" id="{1F9EEAEE-05E1-42AF-CE1C-91561551E15A}"/>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084685CE-E7DF-D868-5AB7-7F4EF9951258}"/>
              </a:ext>
            </a:extLst>
          </p:cNvPr>
          <p:cNvSpPr>
            <a:spLocks noGrp="1"/>
          </p:cNvSpPr>
          <p:nvPr>
            <p:ph type="title"/>
          </p:nvPr>
        </p:nvSpPr>
        <p:spPr/>
        <p:txBody>
          <a:bodyPr/>
          <a:lstStyle/>
          <a:p>
            <a:r>
              <a:rPr kumimoji="1" lang="ja-JP" altLang="en-US" dirty="0"/>
              <a:t>女性の労働力率について考えよう。</a:t>
            </a:r>
            <a:r>
              <a:rPr kumimoji="1" lang="en-US" altLang="ja-JP" b="0" dirty="0"/>
              <a:t>(1/2)</a:t>
            </a:r>
            <a:endParaRPr kumimoji="1" lang="ja-JP" altLang="en-US" b="0" dirty="0"/>
          </a:p>
        </p:txBody>
      </p:sp>
      <p:sp>
        <p:nvSpPr>
          <p:cNvPr id="6" name="テキスト プレースホルダー 5">
            <a:extLst>
              <a:ext uri="{FF2B5EF4-FFF2-40B4-BE49-F238E27FC236}">
                <a16:creationId xmlns:a16="http://schemas.microsoft.com/office/drawing/2014/main" id="{56AEE24F-A574-9492-6D54-FFB5E26E22D2}"/>
              </a:ext>
            </a:extLst>
          </p:cNvPr>
          <p:cNvSpPr>
            <a:spLocks noGrp="1"/>
          </p:cNvSpPr>
          <p:nvPr>
            <p:ph type="body" sz="quarter" idx="15"/>
          </p:nvPr>
        </p:nvSpPr>
        <p:spPr>
          <a:xfrm>
            <a:off x="233606" y="1004320"/>
            <a:ext cx="8676787" cy="969388"/>
          </a:xfrm>
        </p:spPr>
        <p:txBody>
          <a:bodyPr/>
          <a:lstStyle/>
          <a:p>
            <a:pPr marL="360363" marR="0" lvl="0" indent="-360363" algn="l"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①</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20</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代後半から</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30</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代にいったん低くなるのは</a:t>
            </a:r>
            <a:endPar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360363" marR="0" lvl="0" indent="-4763" algn="l" defTabSz="914400" rtl="0" eaLnBrk="1" fontAlgn="auto" latinLnBrk="0" hangingPunct="1">
              <a:lnSpc>
                <a:spcPct val="90000"/>
              </a:lnSpc>
              <a:spcBef>
                <a:spcPts val="0"/>
              </a:spcBef>
              <a:spcAft>
                <a:spcPts val="0"/>
              </a:spcAft>
              <a:buClrTx/>
              <a:buSzTx/>
              <a:buFontTx/>
              <a:buNone/>
              <a:tabLst/>
              <a:defRPr/>
            </a:pP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なぜか，その理由を考えてみよう。</a:t>
            </a:r>
            <a:endParaRPr lang="ja-JP" altLang="en-US" dirty="0"/>
          </a:p>
        </p:txBody>
      </p:sp>
      <p:sp>
        <p:nvSpPr>
          <p:cNvPr id="5" name="テキスト プレースホルダー 4">
            <a:extLst>
              <a:ext uri="{FF2B5EF4-FFF2-40B4-BE49-F238E27FC236}">
                <a16:creationId xmlns:a16="http://schemas.microsoft.com/office/drawing/2014/main" id="{A6A50BF2-BB2D-B83C-FF6C-AA3C0F4A61C7}"/>
              </a:ext>
            </a:extLst>
          </p:cNvPr>
          <p:cNvSpPr>
            <a:spLocks noGrp="1"/>
          </p:cNvSpPr>
          <p:nvPr>
            <p:ph type="body" sz="quarter" idx="16"/>
          </p:nvPr>
        </p:nvSpPr>
        <p:spPr/>
        <p:txBody>
          <a:bodyPr/>
          <a:lstStyle/>
          <a:p>
            <a:r>
              <a:rPr kumimoji="1" lang="ja-JP" altLang="en-US" dirty="0"/>
              <a:t>３</a:t>
            </a:r>
          </a:p>
        </p:txBody>
      </p:sp>
      <p:sp>
        <p:nvSpPr>
          <p:cNvPr id="8" name="テキスト ボックス 7">
            <a:extLst>
              <a:ext uri="{FF2B5EF4-FFF2-40B4-BE49-F238E27FC236}">
                <a16:creationId xmlns:a16="http://schemas.microsoft.com/office/drawing/2014/main" id="{8D0D3A2A-D45D-4775-3B13-D0572BD3D5ED}"/>
              </a:ext>
            </a:extLst>
          </p:cNvPr>
          <p:cNvSpPr txBox="1"/>
          <p:nvPr/>
        </p:nvSpPr>
        <p:spPr>
          <a:xfrm>
            <a:off x="8205949" y="380452"/>
            <a:ext cx="522900" cy="396000"/>
          </a:xfrm>
          <a:prstGeom prst="roundRect">
            <a:avLst/>
          </a:prstGeom>
          <a:solidFill>
            <a:srgbClr val="F25170"/>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ボックス 6">
            <a:extLst>
              <a:ext uri="{FF2B5EF4-FFF2-40B4-BE49-F238E27FC236}">
                <a16:creationId xmlns:a16="http://schemas.microsoft.com/office/drawing/2014/main" id="{DB927E9A-9523-AC4C-67D9-1D1D1AF3C620}"/>
              </a:ext>
            </a:extLst>
          </p:cNvPr>
          <p:cNvSpPr txBox="1"/>
          <p:nvPr/>
        </p:nvSpPr>
        <p:spPr>
          <a:xfrm>
            <a:off x="20024" y="1979300"/>
            <a:ext cx="4125590" cy="867930"/>
          </a:xfrm>
          <a:prstGeom prst="rect">
            <a:avLst/>
          </a:prstGeom>
          <a:noFill/>
        </p:spPr>
        <p:txBody>
          <a:bodyPr wrap="square" rtlCol="0">
            <a:spAutoFit/>
          </a:bodyPr>
          <a:lstStyle/>
          <a:p>
            <a:pPr marL="355600" indent="-355600">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女性の年齢階級別労働力人口比率の推移</a:t>
            </a:r>
          </a:p>
        </p:txBody>
      </p:sp>
      <p:sp>
        <p:nvSpPr>
          <p:cNvPr id="12" name="テキスト プレースホルダー 3">
            <a:extLst>
              <a:ext uri="{FF2B5EF4-FFF2-40B4-BE49-F238E27FC236}">
                <a16:creationId xmlns:a16="http://schemas.microsoft.com/office/drawing/2014/main" id="{D990EC96-A8C8-319F-7350-E5F4C1384B13}"/>
              </a:ext>
            </a:extLst>
          </p:cNvPr>
          <p:cNvSpPr txBox="1">
            <a:spLocks/>
          </p:cNvSpPr>
          <p:nvPr/>
        </p:nvSpPr>
        <p:spPr>
          <a:xfrm>
            <a:off x="4416958" y="2073383"/>
            <a:ext cx="4571999" cy="4276617"/>
          </a:xfrm>
          <a:prstGeom prst="rect">
            <a:avLst/>
          </a:prstGeom>
          <a:ln w="38100">
            <a:solidFill>
              <a:srgbClr val="9BDFF9"/>
            </a:solidFill>
          </a:ln>
        </p:spPr>
        <p:txBody>
          <a:bodyPr vert="horz" lIns="180000" tIns="180000" rIns="180000" bIns="18000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811213" indent="-811213"/>
            <a:r>
              <a:rPr lang="ja-JP" altLang="en-US" sz="3000" b="1" dirty="0">
                <a:solidFill>
                  <a:srgbClr val="005AFF"/>
                </a:solidFill>
              </a:rPr>
              <a:t>例）</a:t>
            </a:r>
          </a:p>
          <a:p>
            <a:pPr marL="269875" indent="-269875">
              <a:buFont typeface="Arial" panose="020B0604020202020204" pitchFamily="34" charset="0"/>
              <a:buChar char="•"/>
            </a:pPr>
            <a:r>
              <a:rPr lang="ja-JP" altLang="en-US" sz="3000" b="1" dirty="0">
                <a:solidFill>
                  <a:srgbClr val="005AFF"/>
                </a:solidFill>
              </a:rPr>
              <a:t>学校を卒業後に就職するものの，結婚や出産を契機に離職するから。</a:t>
            </a:r>
          </a:p>
          <a:p>
            <a:pPr marL="269875" indent="-269875">
              <a:buFont typeface="Arial" panose="020B0604020202020204" pitchFamily="34" charset="0"/>
              <a:buChar char="•"/>
            </a:pPr>
            <a:r>
              <a:rPr lang="ja-JP" altLang="en-US" sz="3000" b="1" dirty="0">
                <a:solidFill>
                  <a:srgbClr val="005AFF"/>
                </a:solidFill>
              </a:rPr>
              <a:t>配偶者の転勤についていくために離職するから。</a:t>
            </a:r>
          </a:p>
          <a:p>
            <a:pPr marL="269875" indent="-269875">
              <a:buFont typeface="Arial" panose="020B0604020202020204" pitchFamily="34" charset="0"/>
              <a:buChar char="•"/>
            </a:pPr>
            <a:r>
              <a:rPr lang="ja-JP" altLang="en-US" sz="3000" b="1" dirty="0">
                <a:solidFill>
                  <a:srgbClr val="005AFF"/>
                </a:solidFill>
              </a:rPr>
              <a:t>家事・育児と仕事の両立が難しいから。</a:t>
            </a:r>
            <a:endParaRPr lang="en-US" altLang="ja-JP" sz="3000" b="1" dirty="0">
              <a:solidFill>
                <a:srgbClr val="005AFF"/>
              </a:solidFill>
            </a:endParaRPr>
          </a:p>
        </p:txBody>
      </p:sp>
      <p:sp>
        <p:nvSpPr>
          <p:cNvPr id="4" name="大かっこ 3">
            <a:extLst>
              <a:ext uri="{FF2B5EF4-FFF2-40B4-BE49-F238E27FC236}">
                <a16:creationId xmlns:a16="http://schemas.microsoft.com/office/drawing/2014/main" id="{9CBFA4EB-5B61-7684-920D-22804F6067A9}"/>
              </a:ext>
            </a:extLst>
          </p:cNvPr>
          <p:cNvSpPr/>
          <p:nvPr/>
        </p:nvSpPr>
        <p:spPr>
          <a:xfrm>
            <a:off x="4571999" y="2763982"/>
            <a:ext cx="4300516" cy="3429260"/>
          </a:xfrm>
          <a:prstGeom prst="bracketPair">
            <a:avLst>
              <a:gd name="adj" fmla="val 3552"/>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06431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2FA3A-F7C1-DAC4-2486-A93EF800A097}"/>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D11C43AF-2410-FEEE-C614-5EEB34FB0D42}"/>
              </a:ext>
            </a:extLst>
          </p:cNvPr>
          <p:cNvPicPr>
            <a:picLocks noChangeAspect="1"/>
          </p:cNvPicPr>
          <p:nvPr/>
        </p:nvPicPr>
        <p:blipFill>
          <a:blip r:embed="rId3"/>
          <a:stretch>
            <a:fillRect/>
          </a:stretch>
        </p:blipFill>
        <p:spPr>
          <a:xfrm>
            <a:off x="170986" y="2878182"/>
            <a:ext cx="4078921" cy="3569814"/>
          </a:xfrm>
          <a:prstGeom prst="rect">
            <a:avLst/>
          </a:prstGeom>
        </p:spPr>
      </p:pic>
      <p:sp>
        <p:nvSpPr>
          <p:cNvPr id="2" name="スライド番号プレースホルダー 1">
            <a:extLst>
              <a:ext uri="{FF2B5EF4-FFF2-40B4-BE49-F238E27FC236}">
                <a16:creationId xmlns:a16="http://schemas.microsoft.com/office/drawing/2014/main" id="{B4E5E172-ECC7-2E82-469A-4E538E478A57}"/>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6" name="タイトル 5">
            <a:extLst>
              <a:ext uri="{FF2B5EF4-FFF2-40B4-BE49-F238E27FC236}">
                <a16:creationId xmlns:a16="http://schemas.microsoft.com/office/drawing/2014/main" id="{867DBB68-6D08-520B-2DCA-B92CA9A285A4}"/>
              </a:ext>
            </a:extLst>
          </p:cNvPr>
          <p:cNvSpPr>
            <a:spLocks noGrp="1"/>
          </p:cNvSpPr>
          <p:nvPr>
            <p:ph type="title"/>
          </p:nvPr>
        </p:nvSpPr>
        <p:spPr/>
        <p:txBody>
          <a:bodyPr/>
          <a:lstStyle/>
          <a:p>
            <a:r>
              <a:rPr lang="ja-JP" altLang="en-US" dirty="0"/>
              <a:t>３</a:t>
            </a:r>
          </a:p>
        </p:txBody>
      </p:sp>
      <p:sp>
        <p:nvSpPr>
          <p:cNvPr id="4" name="テキスト プレースホルダー 3">
            <a:extLst>
              <a:ext uri="{FF2B5EF4-FFF2-40B4-BE49-F238E27FC236}">
                <a16:creationId xmlns:a16="http://schemas.microsoft.com/office/drawing/2014/main" id="{4522782D-841B-2352-1D4A-1156A3256AEC}"/>
              </a:ext>
            </a:extLst>
          </p:cNvPr>
          <p:cNvSpPr>
            <a:spLocks noGrp="1"/>
          </p:cNvSpPr>
          <p:nvPr>
            <p:ph type="body" sz="quarter" idx="15"/>
          </p:nvPr>
        </p:nvSpPr>
        <p:spPr>
          <a:xfrm>
            <a:off x="4316789" y="1214650"/>
            <a:ext cx="4701380" cy="5090193"/>
          </a:xfrm>
          <a:ln w="38100">
            <a:solidFill>
              <a:srgbClr val="9BDFF9"/>
            </a:solidFill>
          </a:ln>
        </p:spPr>
        <p:txBody>
          <a:bodyPr lIns="90000" tIns="90000" rIns="90000" bIns="90000">
            <a:noAutofit/>
          </a:bodyPr>
          <a:lstStyle/>
          <a:p>
            <a:pPr marL="811213" indent="-811213"/>
            <a:r>
              <a:rPr lang="ja-JP" altLang="en-US" sz="3000" b="1" dirty="0">
                <a:solidFill>
                  <a:srgbClr val="005AFF"/>
                </a:solidFill>
              </a:rPr>
              <a:t>例）</a:t>
            </a:r>
            <a:endParaRPr lang="en-US" altLang="ja-JP" sz="3000" b="1" dirty="0">
              <a:solidFill>
                <a:srgbClr val="005AFF"/>
              </a:solidFill>
            </a:endParaRPr>
          </a:p>
          <a:p>
            <a:pPr marL="269875" indent="-269875">
              <a:buFont typeface="Arial" panose="020B0604020202020204" pitchFamily="34" charset="0"/>
              <a:buChar char="•"/>
            </a:pPr>
            <a:r>
              <a:rPr lang="ja-JP" altLang="en-US" sz="3000" b="1" dirty="0">
                <a:solidFill>
                  <a:srgbClr val="005AFF"/>
                </a:solidFill>
              </a:rPr>
              <a:t>子どもが大きくなり，手が離れたから。</a:t>
            </a:r>
          </a:p>
          <a:p>
            <a:pPr marL="269875" indent="-269875">
              <a:buFont typeface="Arial" panose="020B0604020202020204" pitchFamily="34" charset="0"/>
              <a:buChar char="•"/>
            </a:pPr>
            <a:r>
              <a:rPr lang="ja-JP" altLang="en-US" sz="3000" b="1" dirty="0">
                <a:solidFill>
                  <a:srgbClr val="005AFF"/>
                </a:solidFill>
              </a:rPr>
              <a:t>子どもの教育費・住宅費・老後資金（人生の三大費用）にお金がかかるから。</a:t>
            </a:r>
          </a:p>
          <a:p>
            <a:pPr marL="269875" indent="-269875">
              <a:buFont typeface="Arial" panose="020B0604020202020204" pitchFamily="34" charset="0"/>
              <a:buChar char="•"/>
            </a:pPr>
            <a:r>
              <a:rPr lang="ja-JP" altLang="en-US" sz="3000" b="1" dirty="0">
                <a:solidFill>
                  <a:srgbClr val="005AFF"/>
                </a:solidFill>
              </a:rPr>
              <a:t>男女平等や女性の経済的独立への意欲の高まりにより，就労する女性が増えたから。</a:t>
            </a:r>
            <a:endParaRPr lang="en-US" altLang="ja-JP" sz="3000" b="1" dirty="0">
              <a:solidFill>
                <a:srgbClr val="005AFF"/>
              </a:solidFill>
            </a:endParaRPr>
          </a:p>
        </p:txBody>
      </p:sp>
      <p:sp>
        <p:nvSpPr>
          <p:cNvPr id="5" name="テキスト プレースホルダー 4">
            <a:extLst>
              <a:ext uri="{FF2B5EF4-FFF2-40B4-BE49-F238E27FC236}">
                <a16:creationId xmlns:a16="http://schemas.microsoft.com/office/drawing/2014/main" id="{32055B1F-A7E0-CC87-9547-ED5ECEA64D9C}"/>
              </a:ext>
            </a:extLst>
          </p:cNvPr>
          <p:cNvSpPr>
            <a:spLocks noGrp="1"/>
          </p:cNvSpPr>
          <p:nvPr>
            <p:ph type="body" sz="quarter" idx="16"/>
          </p:nvPr>
        </p:nvSpPr>
        <p:spPr>
          <a:xfrm>
            <a:off x="146690" y="134133"/>
            <a:ext cx="6226814" cy="985669"/>
          </a:xfrm>
        </p:spPr>
        <p:txBody>
          <a:bodyPr/>
          <a:lstStyle/>
          <a:p>
            <a:pPr marL="355600" indent="-355600"/>
            <a:r>
              <a:rPr kumimoji="1" lang="ja-JP" altLang="en-US" dirty="0"/>
              <a:t>②また，再び上昇するのはなぜか，その理由を考えてみよう。</a:t>
            </a:r>
          </a:p>
        </p:txBody>
      </p:sp>
      <p:sp>
        <p:nvSpPr>
          <p:cNvPr id="8" name="テキスト ボックス 7">
            <a:extLst>
              <a:ext uri="{FF2B5EF4-FFF2-40B4-BE49-F238E27FC236}">
                <a16:creationId xmlns:a16="http://schemas.microsoft.com/office/drawing/2014/main" id="{14154E2D-1D49-8AA0-E1FC-BB926D93314D}"/>
              </a:ext>
            </a:extLst>
          </p:cNvPr>
          <p:cNvSpPr txBox="1"/>
          <p:nvPr/>
        </p:nvSpPr>
        <p:spPr>
          <a:xfrm>
            <a:off x="7536247" y="179999"/>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ボックス 6">
            <a:extLst>
              <a:ext uri="{FF2B5EF4-FFF2-40B4-BE49-F238E27FC236}">
                <a16:creationId xmlns:a16="http://schemas.microsoft.com/office/drawing/2014/main" id="{712CFB55-29B0-5DD2-AD08-09A8A0987CEF}"/>
              </a:ext>
            </a:extLst>
          </p:cNvPr>
          <p:cNvSpPr txBox="1"/>
          <p:nvPr/>
        </p:nvSpPr>
        <p:spPr>
          <a:xfrm>
            <a:off x="20024" y="2010251"/>
            <a:ext cx="4125590" cy="867930"/>
          </a:xfrm>
          <a:prstGeom prst="rect">
            <a:avLst/>
          </a:prstGeom>
          <a:noFill/>
        </p:spPr>
        <p:txBody>
          <a:bodyPr wrap="square" rtlCol="0">
            <a:spAutoFit/>
          </a:bodyPr>
          <a:lstStyle/>
          <a:p>
            <a:pPr marL="355600" indent="-355600">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女性の年齢階級別労働力人口比率の推移</a:t>
            </a:r>
          </a:p>
        </p:txBody>
      </p:sp>
      <p:sp>
        <p:nvSpPr>
          <p:cNvPr id="10" name="テキスト ボックス 9">
            <a:extLst>
              <a:ext uri="{FF2B5EF4-FFF2-40B4-BE49-F238E27FC236}">
                <a16:creationId xmlns:a16="http://schemas.microsoft.com/office/drawing/2014/main" id="{A8D3581A-AC80-9B3A-6648-D4D78B27E0E6}"/>
              </a:ext>
            </a:extLst>
          </p:cNvPr>
          <p:cNvSpPr txBox="1"/>
          <p:nvPr/>
        </p:nvSpPr>
        <p:spPr>
          <a:xfrm>
            <a:off x="6223379" y="49332"/>
            <a:ext cx="1195681" cy="584775"/>
          </a:xfrm>
          <a:prstGeom prst="rect">
            <a:avLst/>
          </a:prstGeom>
          <a:noFill/>
        </p:spPr>
        <p:txBody>
          <a:bodyPr wrap="square">
            <a:spAutoFit/>
          </a:bodyPr>
          <a:lstStyle/>
          <a:p>
            <a:pPr algn="r"/>
            <a:r>
              <a:rPr kumimoji="1" lang="en-US" altLang="ja-JP" sz="3200" b="0" dirty="0">
                <a:latin typeface="ＭＳ Ｐゴシック" panose="020B0600070205080204" pitchFamily="50" charset="-128"/>
                <a:ea typeface="ＭＳ Ｐゴシック" panose="020B0600070205080204" pitchFamily="50" charset="-128"/>
              </a:rPr>
              <a:t>(2/2)</a:t>
            </a:r>
            <a:endParaRPr lang="ja-JP" altLang="en-US" sz="3200" dirty="0">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5BA2D2E3-4629-374C-9EA3-485A47F8D6AE}"/>
              </a:ext>
            </a:extLst>
          </p:cNvPr>
          <p:cNvSpPr/>
          <p:nvPr/>
        </p:nvSpPr>
        <p:spPr>
          <a:xfrm>
            <a:off x="4400869" y="1758452"/>
            <a:ext cx="4472967" cy="4465703"/>
          </a:xfrm>
          <a:prstGeom prst="bracketPair">
            <a:avLst>
              <a:gd name="adj" fmla="val 3552"/>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11" name="図 10" descr="back.png">
            <a:hlinkClick r:id="rId4" action="ppaction://hlinksldjump"/>
            <a:extLst>
              <a:ext uri="{FF2B5EF4-FFF2-40B4-BE49-F238E27FC236}">
                <a16:creationId xmlns:a16="http://schemas.microsoft.com/office/drawing/2014/main" id="{F1D92877-1154-6FEA-A0D6-65B9E2BA0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5511" y="6092454"/>
            <a:ext cx="829001" cy="469361"/>
          </a:xfrm>
          <a:prstGeom prst="rect">
            <a:avLst/>
          </a:prstGeom>
        </p:spPr>
      </p:pic>
    </p:spTree>
    <p:extLst>
      <p:ext uri="{BB962C8B-B14F-4D97-AF65-F5344CB8AC3E}">
        <p14:creationId xmlns:p14="http://schemas.microsoft.com/office/powerpoint/2010/main" val="618576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D62B75A-C79A-56D2-A9C5-9FB4D04C058A}"/>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47E32254-94CD-151B-6210-EFD3BBDA5468}"/>
              </a:ext>
            </a:extLst>
          </p:cNvPr>
          <p:cNvSpPr>
            <a:spLocks noGrp="1"/>
          </p:cNvSpPr>
          <p:nvPr>
            <p:ph type="title"/>
          </p:nvPr>
        </p:nvSpPr>
        <p:spPr/>
        <p:txBody>
          <a:bodyPr/>
          <a:lstStyle/>
          <a:p>
            <a:r>
              <a:rPr kumimoji="1" lang="ja-JP" altLang="en-US" dirty="0"/>
              <a:t>１ （問題）</a:t>
            </a:r>
          </a:p>
        </p:txBody>
      </p:sp>
      <p:pic>
        <p:nvPicPr>
          <p:cNvPr id="7" name="図 6">
            <a:extLst>
              <a:ext uri="{FF2B5EF4-FFF2-40B4-BE49-F238E27FC236}">
                <a16:creationId xmlns:a16="http://schemas.microsoft.com/office/drawing/2014/main" id="{0417CB0F-A0FF-F7B0-6D87-4784799F9782}"/>
              </a:ext>
            </a:extLst>
          </p:cNvPr>
          <p:cNvPicPr>
            <a:picLocks noChangeAspect="1"/>
          </p:cNvPicPr>
          <p:nvPr/>
        </p:nvPicPr>
        <p:blipFill>
          <a:blip r:embed="rId2"/>
          <a:stretch>
            <a:fillRect/>
          </a:stretch>
        </p:blipFill>
        <p:spPr>
          <a:xfrm>
            <a:off x="20023" y="843950"/>
            <a:ext cx="9149789" cy="3934112"/>
          </a:xfrm>
          <a:prstGeom prst="rect">
            <a:avLst/>
          </a:prstGeom>
        </p:spPr>
      </p:pic>
    </p:spTree>
    <p:extLst>
      <p:ext uri="{BB962C8B-B14F-4D97-AF65-F5344CB8AC3E}">
        <p14:creationId xmlns:p14="http://schemas.microsoft.com/office/powerpoint/2010/main" val="1943676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6B50B-9D23-E740-F114-86676000075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9FA317-7618-E644-C4D6-63C505987054}"/>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D3F3E2BE-1148-C8D7-DA0F-CF68F9C78D68}"/>
              </a:ext>
            </a:extLst>
          </p:cNvPr>
          <p:cNvSpPr>
            <a:spLocks noGrp="1"/>
          </p:cNvSpPr>
          <p:nvPr>
            <p:ph type="title"/>
          </p:nvPr>
        </p:nvSpPr>
        <p:spPr/>
        <p:txBody>
          <a:bodyPr/>
          <a:lstStyle/>
          <a:p>
            <a:r>
              <a:rPr kumimoji="1" lang="ja-JP" altLang="en-US" dirty="0"/>
              <a:t>１ （解答）</a:t>
            </a:r>
          </a:p>
        </p:txBody>
      </p:sp>
      <p:pic>
        <p:nvPicPr>
          <p:cNvPr id="5" name="図 4">
            <a:extLst>
              <a:ext uri="{FF2B5EF4-FFF2-40B4-BE49-F238E27FC236}">
                <a16:creationId xmlns:a16="http://schemas.microsoft.com/office/drawing/2014/main" id="{8B1C619F-9EF3-7F6C-A8B5-2540A3BBB950}"/>
              </a:ext>
            </a:extLst>
          </p:cNvPr>
          <p:cNvPicPr>
            <a:picLocks noChangeAspect="1"/>
          </p:cNvPicPr>
          <p:nvPr/>
        </p:nvPicPr>
        <p:blipFill>
          <a:blip r:embed="rId2"/>
          <a:stretch>
            <a:fillRect/>
          </a:stretch>
        </p:blipFill>
        <p:spPr>
          <a:xfrm>
            <a:off x="20024" y="843111"/>
            <a:ext cx="9078231" cy="3973587"/>
          </a:xfrm>
          <a:prstGeom prst="rect">
            <a:avLst/>
          </a:prstGeom>
        </p:spPr>
      </p:pic>
      <p:pic>
        <p:nvPicPr>
          <p:cNvPr id="4" name="図 3" descr="back.png">
            <a:hlinkClick r:id="rId3" action="ppaction://hlinksldjump"/>
            <a:extLst>
              <a:ext uri="{FF2B5EF4-FFF2-40B4-BE49-F238E27FC236}">
                <a16:creationId xmlns:a16="http://schemas.microsoft.com/office/drawing/2014/main" id="{D25427F6-7920-EE84-077A-01DCF6561A64}"/>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812148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F4415-874E-6592-2C2E-03DCDD694785}"/>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28A82C19-3F26-B92A-FFC6-0548CAEE16EA}"/>
              </a:ext>
            </a:extLst>
          </p:cNvPr>
          <p:cNvPicPr>
            <a:picLocks noChangeAspect="1"/>
          </p:cNvPicPr>
          <p:nvPr/>
        </p:nvPicPr>
        <p:blipFill>
          <a:blip r:embed="rId2"/>
          <a:stretch>
            <a:fillRect/>
          </a:stretch>
        </p:blipFill>
        <p:spPr>
          <a:xfrm>
            <a:off x="61305" y="105226"/>
            <a:ext cx="6912000" cy="6287713"/>
          </a:xfrm>
          <a:prstGeom prst="rect">
            <a:avLst/>
          </a:prstGeom>
        </p:spPr>
      </p:pic>
      <p:sp>
        <p:nvSpPr>
          <p:cNvPr id="2" name="スライド番号プレースホルダー 1">
            <a:extLst>
              <a:ext uri="{FF2B5EF4-FFF2-40B4-BE49-F238E27FC236}">
                <a16:creationId xmlns:a16="http://schemas.microsoft.com/office/drawing/2014/main" id="{414B95A9-99BC-965A-85D3-3AC99B9545F2}"/>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F6EAFF3E-FC7A-9B80-5412-7A89FDACD8A0}"/>
              </a:ext>
            </a:extLst>
          </p:cNvPr>
          <p:cNvSpPr>
            <a:spLocks noGrp="1"/>
          </p:cNvSpPr>
          <p:nvPr>
            <p:ph type="title"/>
          </p:nvPr>
        </p:nvSpPr>
        <p:spPr>
          <a:xfrm>
            <a:off x="6982152" y="179999"/>
            <a:ext cx="2160000" cy="396000"/>
          </a:xfrm>
        </p:spPr>
        <p:txBody>
          <a:bodyPr/>
          <a:lstStyle/>
          <a:p>
            <a:r>
              <a:rPr kumimoji="1" lang="ja-JP" altLang="en-US" dirty="0"/>
              <a:t>２（１）（２） （問題）</a:t>
            </a:r>
          </a:p>
        </p:txBody>
      </p:sp>
    </p:spTree>
    <p:extLst>
      <p:ext uri="{BB962C8B-B14F-4D97-AF65-F5344CB8AC3E}">
        <p14:creationId xmlns:p14="http://schemas.microsoft.com/office/powerpoint/2010/main" val="4052759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D0E15-E699-8709-C353-065D41761AA0}"/>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BFF187BD-2ED4-E85A-C245-B3B8040EB5D6}"/>
              </a:ext>
            </a:extLst>
          </p:cNvPr>
          <p:cNvPicPr>
            <a:picLocks noChangeAspect="1"/>
          </p:cNvPicPr>
          <p:nvPr/>
        </p:nvPicPr>
        <p:blipFill>
          <a:blip r:embed="rId2"/>
          <a:stretch>
            <a:fillRect/>
          </a:stretch>
        </p:blipFill>
        <p:spPr>
          <a:xfrm>
            <a:off x="20023" y="118873"/>
            <a:ext cx="6889259" cy="6260581"/>
          </a:xfrm>
          <a:prstGeom prst="rect">
            <a:avLst/>
          </a:prstGeom>
        </p:spPr>
      </p:pic>
      <p:sp>
        <p:nvSpPr>
          <p:cNvPr id="2" name="スライド番号プレースホルダー 1">
            <a:extLst>
              <a:ext uri="{FF2B5EF4-FFF2-40B4-BE49-F238E27FC236}">
                <a16:creationId xmlns:a16="http://schemas.microsoft.com/office/drawing/2014/main" id="{73DFB298-F22F-434B-194D-7C2B593B7599}"/>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EA8B3A22-1F7F-9457-EAFD-DAF9DD6A0D5F}"/>
              </a:ext>
            </a:extLst>
          </p:cNvPr>
          <p:cNvSpPr>
            <a:spLocks noGrp="1"/>
          </p:cNvSpPr>
          <p:nvPr>
            <p:ph type="title"/>
          </p:nvPr>
        </p:nvSpPr>
        <p:spPr>
          <a:xfrm>
            <a:off x="6985453" y="179999"/>
            <a:ext cx="2160000" cy="396000"/>
          </a:xfrm>
        </p:spPr>
        <p:txBody>
          <a:bodyPr/>
          <a:lstStyle/>
          <a:p>
            <a:r>
              <a:rPr kumimoji="1" lang="ja-JP" altLang="en-US" dirty="0"/>
              <a:t>２（１）（２） （解答）</a:t>
            </a:r>
          </a:p>
        </p:txBody>
      </p:sp>
      <p:pic>
        <p:nvPicPr>
          <p:cNvPr id="6" name="図 5" descr="back.png">
            <a:hlinkClick r:id="rId3" action="ppaction://hlinksldjump"/>
            <a:extLst>
              <a:ext uri="{FF2B5EF4-FFF2-40B4-BE49-F238E27FC236}">
                <a16:creationId xmlns:a16="http://schemas.microsoft.com/office/drawing/2014/main" id="{50AF4BC8-A82F-7C35-1125-A1A91E5B2B0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296373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F8AFA-E8FB-1EF3-B832-676E86C7BE2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1F9D276-D221-CAD2-B7C1-18689D2BC2A5}"/>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7096473A-DDA3-FED7-75CF-B52853725009}"/>
              </a:ext>
            </a:extLst>
          </p:cNvPr>
          <p:cNvSpPr>
            <a:spLocks noGrp="1"/>
          </p:cNvSpPr>
          <p:nvPr>
            <p:ph type="title"/>
          </p:nvPr>
        </p:nvSpPr>
        <p:spPr>
          <a:xfrm>
            <a:off x="7442791" y="179999"/>
            <a:ext cx="1701209" cy="396000"/>
          </a:xfrm>
        </p:spPr>
        <p:txBody>
          <a:bodyPr/>
          <a:lstStyle/>
          <a:p>
            <a:r>
              <a:rPr kumimoji="1" lang="ja-JP" altLang="en-US" dirty="0"/>
              <a:t>２（３） （問題）</a:t>
            </a:r>
          </a:p>
        </p:txBody>
      </p:sp>
      <p:pic>
        <p:nvPicPr>
          <p:cNvPr id="5" name="図 4">
            <a:extLst>
              <a:ext uri="{FF2B5EF4-FFF2-40B4-BE49-F238E27FC236}">
                <a16:creationId xmlns:a16="http://schemas.microsoft.com/office/drawing/2014/main" id="{0648B175-883B-DA74-9B99-33121101E3B0}"/>
              </a:ext>
            </a:extLst>
          </p:cNvPr>
          <p:cNvPicPr>
            <a:picLocks noChangeAspect="1"/>
          </p:cNvPicPr>
          <p:nvPr/>
        </p:nvPicPr>
        <p:blipFill>
          <a:blip r:embed="rId2"/>
          <a:stretch>
            <a:fillRect/>
          </a:stretch>
        </p:blipFill>
        <p:spPr>
          <a:xfrm>
            <a:off x="20024" y="666151"/>
            <a:ext cx="9058917" cy="5335404"/>
          </a:xfrm>
          <a:prstGeom prst="rect">
            <a:avLst/>
          </a:prstGeom>
        </p:spPr>
      </p:pic>
    </p:spTree>
    <p:extLst>
      <p:ext uri="{BB962C8B-B14F-4D97-AF65-F5344CB8AC3E}">
        <p14:creationId xmlns:p14="http://schemas.microsoft.com/office/powerpoint/2010/main" val="2524724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F149F069-5272-B49C-A840-D557A78FDB50}"/>
              </a:ext>
            </a:extLst>
          </p:cNvPr>
          <p:cNvPicPr>
            <a:picLocks noChangeAspect="1"/>
          </p:cNvPicPr>
          <p:nvPr/>
        </p:nvPicPr>
        <p:blipFill>
          <a:blip r:embed="rId3"/>
          <a:stretch>
            <a:fillRect/>
          </a:stretch>
        </p:blipFill>
        <p:spPr>
          <a:xfrm>
            <a:off x="4683788" y="961522"/>
            <a:ext cx="3801789" cy="5384829"/>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1145CA7D-BC4F-29D4-C2ED-3B3E77421029}"/>
              </a:ext>
            </a:extLst>
          </p:cNvPr>
          <p:cNvPicPr>
            <a:picLocks noChangeAspect="1"/>
          </p:cNvPicPr>
          <p:nvPr/>
        </p:nvPicPr>
        <p:blipFill>
          <a:blip r:embed="rId4"/>
          <a:stretch>
            <a:fillRect/>
          </a:stretch>
        </p:blipFill>
        <p:spPr>
          <a:xfrm>
            <a:off x="359364" y="961522"/>
            <a:ext cx="3839150" cy="5384829"/>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539652" y="3027546"/>
            <a:ext cx="3437212" cy="303205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4958931" y="3606085"/>
            <a:ext cx="3380291" cy="1996225"/>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539652" y="1556101"/>
            <a:ext cx="3437212" cy="1392736"/>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D90E94DF-FC7A-4369-362C-6FD264DFFF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41818" y="1623860"/>
            <a:ext cx="524213" cy="149340"/>
          </a:xfrm>
          <a:prstGeom prst="rect">
            <a:avLst/>
          </a:prstGeom>
        </p:spPr>
      </p:pic>
      <p:pic>
        <p:nvPicPr>
          <p:cNvPr id="10" name="図 9" descr="link.png">
            <a:hlinkClick r:id="rId7" action="ppaction://hlinksldjump"/>
            <a:extLst>
              <a:ext uri="{FF2B5EF4-FFF2-40B4-BE49-F238E27FC236}">
                <a16:creationId xmlns:a16="http://schemas.microsoft.com/office/drawing/2014/main" id="{6702C061-4B79-9F8F-72EE-928799676FD8}"/>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41818" y="1851610"/>
            <a:ext cx="524213" cy="149340"/>
          </a:xfrm>
          <a:prstGeom prst="rect">
            <a:avLst/>
          </a:prstGeom>
          <a:noFill/>
        </p:spPr>
      </p:pic>
      <p:sp>
        <p:nvSpPr>
          <p:cNvPr id="12" name="コンテンツ プレースホルダー 8">
            <a:extLst>
              <a:ext uri="{FF2B5EF4-FFF2-40B4-BE49-F238E27FC236}">
                <a16:creationId xmlns:a16="http://schemas.microsoft.com/office/drawing/2014/main" id="{746E7020-168F-2E8C-15EA-56EB5C9EF605}"/>
              </a:ext>
            </a:extLst>
          </p:cNvPr>
          <p:cNvSpPr txBox="1">
            <a:spLocks/>
          </p:cNvSpPr>
          <p:nvPr/>
        </p:nvSpPr>
        <p:spPr>
          <a:xfrm>
            <a:off x="4958931" y="1553955"/>
            <a:ext cx="3380291" cy="1996225"/>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3" name="図 12" descr="link.png">
            <a:hlinkClick r:id="rId10" action="ppaction://hlinksldjump"/>
            <a:extLst>
              <a:ext uri="{FF2B5EF4-FFF2-40B4-BE49-F238E27FC236}">
                <a16:creationId xmlns:a16="http://schemas.microsoft.com/office/drawing/2014/main" id="{C315AEFA-0846-BA5A-49E0-84F9390AEFF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4164" y="3051910"/>
            <a:ext cx="524213" cy="149340"/>
          </a:xfrm>
          <a:prstGeom prst="rect">
            <a:avLst/>
          </a:prstGeom>
        </p:spPr>
      </p:pic>
      <p:pic>
        <p:nvPicPr>
          <p:cNvPr id="16" name="図 15" descr="link.png">
            <a:hlinkClick r:id="rId11" action="ppaction://hlinksldjump"/>
            <a:extLst>
              <a:ext uri="{FF2B5EF4-FFF2-40B4-BE49-F238E27FC236}">
                <a16:creationId xmlns:a16="http://schemas.microsoft.com/office/drawing/2014/main" id="{D5722034-BB9E-C4AE-87CE-D624EA879207}"/>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54164" y="3279660"/>
            <a:ext cx="524213" cy="149340"/>
          </a:xfrm>
          <a:prstGeom prst="rect">
            <a:avLst/>
          </a:prstGeom>
          <a:noFill/>
        </p:spPr>
      </p:pic>
      <p:pic>
        <p:nvPicPr>
          <p:cNvPr id="19" name="図 18" descr="link.png">
            <a:hlinkClick r:id="rId12" action="ppaction://hlinksldjump"/>
            <a:extLst>
              <a:ext uri="{FF2B5EF4-FFF2-40B4-BE49-F238E27FC236}">
                <a16:creationId xmlns:a16="http://schemas.microsoft.com/office/drawing/2014/main" id="{6C19CEDB-E5B1-4F6D-3B6C-0029A12D8A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2258" y="1553955"/>
            <a:ext cx="524213" cy="149340"/>
          </a:xfrm>
          <a:prstGeom prst="rect">
            <a:avLst/>
          </a:prstGeom>
        </p:spPr>
      </p:pic>
      <p:pic>
        <p:nvPicPr>
          <p:cNvPr id="20" name="図 19" descr="link.png">
            <a:hlinkClick r:id="rId13" action="ppaction://hlinksldjump"/>
            <a:extLst>
              <a:ext uri="{FF2B5EF4-FFF2-40B4-BE49-F238E27FC236}">
                <a16:creationId xmlns:a16="http://schemas.microsoft.com/office/drawing/2014/main" id="{17F46E6B-97CC-FDB5-9F32-195D03755A40}"/>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52258" y="1781705"/>
            <a:ext cx="524213" cy="149340"/>
          </a:xfrm>
          <a:prstGeom prst="rect">
            <a:avLst/>
          </a:prstGeom>
          <a:noFill/>
        </p:spPr>
      </p:pic>
      <p:pic>
        <p:nvPicPr>
          <p:cNvPr id="21" name="図 20" descr="link.png">
            <a:hlinkClick r:id="rId14" action="ppaction://hlinksldjump"/>
            <a:extLst>
              <a:ext uri="{FF2B5EF4-FFF2-40B4-BE49-F238E27FC236}">
                <a16:creationId xmlns:a16="http://schemas.microsoft.com/office/drawing/2014/main" id="{619D5C05-50C5-2CCE-CCEE-8FE59B1FE78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93521" y="3606085"/>
            <a:ext cx="524213" cy="149340"/>
          </a:xfrm>
          <a:prstGeom prst="rect">
            <a:avLst/>
          </a:prstGeom>
        </p:spPr>
      </p:pic>
      <p:pic>
        <p:nvPicPr>
          <p:cNvPr id="22" name="図 21" descr="link.png">
            <a:hlinkClick r:id="rId15" action="ppaction://hlinksldjump"/>
            <a:extLst>
              <a:ext uri="{FF2B5EF4-FFF2-40B4-BE49-F238E27FC236}">
                <a16:creationId xmlns:a16="http://schemas.microsoft.com/office/drawing/2014/main" id="{CA589C18-D3E1-3898-E512-2F0D17D1A707}"/>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93521" y="3833835"/>
            <a:ext cx="524213" cy="145737"/>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74B5A-FDA2-7F38-35B7-8ABCE604A2B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319C075-0FF5-55C5-5903-24E72F647408}"/>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A4D0DC23-EB05-272F-A56C-687F778325BF}"/>
              </a:ext>
            </a:extLst>
          </p:cNvPr>
          <p:cNvSpPr>
            <a:spLocks noGrp="1"/>
          </p:cNvSpPr>
          <p:nvPr>
            <p:ph type="title"/>
          </p:nvPr>
        </p:nvSpPr>
        <p:spPr>
          <a:xfrm>
            <a:off x="7474689" y="179999"/>
            <a:ext cx="1669312" cy="396000"/>
          </a:xfrm>
        </p:spPr>
        <p:txBody>
          <a:bodyPr/>
          <a:lstStyle/>
          <a:p>
            <a:r>
              <a:rPr kumimoji="1" lang="ja-JP" altLang="en-US" dirty="0"/>
              <a:t>２（３） （解答）</a:t>
            </a:r>
          </a:p>
        </p:txBody>
      </p:sp>
      <p:pic>
        <p:nvPicPr>
          <p:cNvPr id="5" name="図 4">
            <a:extLst>
              <a:ext uri="{FF2B5EF4-FFF2-40B4-BE49-F238E27FC236}">
                <a16:creationId xmlns:a16="http://schemas.microsoft.com/office/drawing/2014/main" id="{594B3671-9E3E-5961-4F47-B0A66E723403}"/>
              </a:ext>
            </a:extLst>
          </p:cNvPr>
          <p:cNvPicPr>
            <a:picLocks noChangeAspect="1"/>
          </p:cNvPicPr>
          <p:nvPr/>
        </p:nvPicPr>
        <p:blipFill>
          <a:blip r:embed="rId2"/>
          <a:stretch>
            <a:fillRect/>
          </a:stretch>
        </p:blipFill>
        <p:spPr>
          <a:xfrm>
            <a:off x="194759" y="684377"/>
            <a:ext cx="8754482" cy="5256482"/>
          </a:xfrm>
          <a:prstGeom prst="rect">
            <a:avLst/>
          </a:prstGeom>
        </p:spPr>
      </p:pic>
      <p:pic>
        <p:nvPicPr>
          <p:cNvPr id="6" name="図 5" descr="back.png">
            <a:hlinkClick r:id="rId3" action="ppaction://hlinksldjump"/>
            <a:extLst>
              <a:ext uri="{FF2B5EF4-FFF2-40B4-BE49-F238E27FC236}">
                <a16:creationId xmlns:a16="http://schemas.microsoft.com/office/drawing/2014/main" id="{6179C975-DFE0-B88B-3437-64B157CC856E}"/>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006955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31E9B-8630-1055-8183-0FD6677C331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1CDF9AA-E7DC-2B95-AE46-4C510EF52F91}"/>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3283A642-99A8-D674-7342-BC78395E5D74}"/>
              </a:ext>
            </a:extLst>
          </p:cNvPr>
          <p:cNvSpPr>
            <a:spLocks noGrp="1"/>
          </p:cNvSpPr>
          <p:nvPr>
            <p:ph type="title"/>
          </p:nvPr>
        </p:nvSpPr>
        <p:spPr/>
        <p:txBody>
          <a:bodyPr/>
          <a:lstStyle/>
          <a:p>
            <a:r>
              <a:rPr kumimoji="1" lang="ja-JP" altLang="en-US" dirty="0"/>
              <a:t>３ （問題）</a:t>
            </a:r>
          </a:p>
        </p:txBody>
      </p:sp>
      <p:pic>
        <p:nvPicPr>
          <p:cNvPr id="5" name="図 4">
            <a:extLst>
              <a:ext uri="{FF2B5EF4-FFF2-40B4-BE49-F238E27FC236}">
                <a16:creationId xmlns:a16="http://schemas.microsoft.com/office/drawing/2014/main" id="{2B795811-5805-77A7-B3B8-6EFBEBD6ED39}"/>
              </a:ext>
            </a:extLst>
          </p:cNvPr>
          <p:cNvPicPr>
            <a:picLocks noChangeAspect="1"/>
          </p:cNvPicPr>
          <p:nvPr/>
        </p:nvPicPr>
        <p:blipFill>
          <a:blip r:embed="rId2"/>
          <a:stretch>
            <a:fillRect/>
          </a:stretch>
        </p:blipFill>
        <p:spPr>
          <a:xfrm>
            <a:off x="51516" y="820699"/>
            <a:ext cx="9042112" cy="5502828"/>
          </a:xfrm>
          <a:prstGeom prst="rect">
            <a:avLst/>
          </a:prstGeom>
        </p:spPr>
      </p:pic>
    </p:spTree>
    <p:extLst>
      <p:ext uri="{BB962C8B-B14F-4D97-AF65-F5344CB8AC3E}">
        <p14:creationId xmlns:p14="http://schemas.microsoft.com/office/powerpoint/2010/main" val="6953319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1BA95-B278-0CA6-A7E5-A8EE20937AA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E9A7EC-6AE0-5341-E473-94F5F104848F}"/>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46ABCB8F-441A-3C55-ACC9-3CBFB5FE8175}"/>
              </a:ext>
            </a:extLst>
          </p:cNvPr>
          <p:cNvSpPr>
            <a:spLocks noGrp="1"/>
          </p:cNvSpPr>
          <p:nvPr>
            <p:ph type="title"/>
          </p:nvPr>
        </p:nvSpPr>
        <p:spPr/>
        <p:txBody>
          <a:bodyPr/>
          <a:lstStyle/>
          <a:p>
            <a:r>
              <a:rPr kumimoji="1" lang="ja-JP" altLang="en-US" dirty="0"/>
              <a:t>３（解答例）</a:t>
            </a:r>
          </a:p>
        </p:txBody>
      </p:sp>
      <p:pic>
        <p:nvPicPr>
          <p:cNvPr id="5" name="図 4">
            <a:extLst>
              <a:ext uri="{FF2B5EF4-FFF2-40B4-BE49-F238E27FC236}">
                <a16:creationId xmlns:a16="http://schemas.microsoft.com/office/drawing/2014/main" id="{8CDC46F9-D883-4ADC-6307-56A17D23BEE2}"/>
              </a:ext>
            </a:extLst>
          </p:cNvPr>
          <p:cNvPicPr>
            <a:picLocks noChangeAspect="1"/>
          </p:cNvPicPr>
          <p:nvPr/>
        </p:nvPicPr>
        <p:blipFill>
          <a:blip r:embed="rId2"/>
          <a:stretch>
            <a:fillRect/>
          </a:stretch>
        </p:blipFill>
        <p:spPr>
          <a:xfrm>
            <a:off x="20024" y="743425"/>
            <a:ext cx="9123976" cy="5541678"/>
          </a:xfrm>
          <a:prstGeom prst="rect">
            <a:avLst/>
          </a:prstGeom>
        </p:spPr>
      </p:pic>
      <p:pic>
        <p:nvPicPr>
          <p:cNvPr id="6" name="図 5" descr="back.png">
            <a:hlinkClick r:id="rId3" action="ppaction://hlinksldjump"/>
            <a:extLst>
              <a:ext uri="{FF2B5EF4-FFF2-40B4-BE49-F238E27FC236}">
                <a16:creationId xmlns:a16="http://schemas.microsoft.com/office/drawing/2014/main" id="{70155ADE-5C9A-D0EF-6F6B-E8B3C339BDFC}"/>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175377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4"/>
            <a:ext cx="7892249" cy="1022125"/>
          </a:xfrm>
        </p:spPr>
        <p:txBody>
          <a:bodyPr/>
          <a:lstStyle/>
          <a:p>
            <a:r>
              <a:rPr kumimoji="1" lang="ja-JP" altLang="en-US" dirty="0"/>
              <a:t>世帯人数について（　　）に適語を記入</a:t>
            </a:r>
            <a:br>
              <a:rPr kumimoji="1" lang="en-US" altLang="ja-JP" dirty="0"/>
            </a:br>
            <a:r>
              <a:rPr kumimoji="1" lang="ja-JP" altLang="en-US" dirty="0"/>
              <a:t>しよう。 </a:t>
            </a:r>
            <a:r>
              <a:rPr kumimoji="1" lang="en-US" altLang="ja-JP" b="0" dirty="0"/>
              <a:t>(1/3)</a:t>
            </a:r>
            <a:endParaRPr kumimoji="1" lang="ja-JP" altLang="en-US" b="0" dirty="0"/>
          </a:p>
        </p:txBody>
      </p:sp>
      <p:sp>
        <p:nvSpPr>
          <p:cNvPr id="4" name="テキスト プレースホルダー 3">
            <a:extLst>
              <a:ext uri="{FF2B5EF4-FFF2-40B4-BE49-F238E27FC236}">
                <a16:creationId xmlns:a16="http://schemas.microsoft.com/office/drawing/2014/main" id="{9A6824CF-3400-225B-89A7-58C1A90CDF41}"/>
              </a:ext>
            </a:extLst>
          </p:cNvPr>
          <p:cNvSpPr>
            <a:spLocks noGrp="1"/>
          </p:cNvSpPr>
          <p:nvPr>
            <p:ph type="body" sz="quarter" idx="15"/>
          </p:nvPr>
        </p:nvSpPr>
        <p:spPr>
          <a:xfrm>
            <a:off x="165101" y="1690211"/>
            <a:ext cx="8837232" cy="3912567"/>
          </a:xfrm>
        </p:spPr>
        <p:txBody>
          <a:bodyPr>
            <a:normAutofit/>
          </a:bodyPr>
          <a:lstStyle/>
          <a:p>
            <a:pPr marR="0" lvl="0" algn="l" defTabSz="914400" rtl="0" eaLnBrk="1" fontAlgn="auto" latinLnBrk="0" hangingPunct="1">
              <a:lnSpc>
                <a:spcPct val="100000"/>
              </a:lnSpc>
              <a:spcBef>
                <a:spcPts val="600"/>
              </a:spcBef>
              <a:spcAft>
                <a:spcPts val="0"/>
              </a:spcAft>
              <a:buClrTx/>
              <a:buSzTx/>
              <a:tabLst/>
              <a:defRPr/>
            </a:pP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b="1" baseline="30000" dirty="0">
                <a:solidFill>
                  <a:srgbClr val="005AFF"/>
                </a:solidFill>
              </a:rPr>
              <a:t>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世帯 </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R="0" lvl="0" algn="l" defTabSz="914400" rtl="0" eaLnBrk="1" fontAlgn="auto" latinLnBrk="0" hangingPunct="1">
              <a:lnSpc>
                <a:spcPct val="100000"/>
              </a:lnSpc>
              <a:spcBef>
                <a:spcPts val="600"/>
              </a:spcBef>
              <a:spcAft>
                <a:spcPts val="0"/>
              </a:spcAft>
              <a:buClrTx/>
              <a:buSzTx/>
              <a:tabLst/>
              <a:defRPr/>
            </a:pP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住居と生計を共にしている人の集まりをいう。</a:t>
            </a:r>
            <a:endPar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R="0" lvl="0" algn="l" defTabSz="914400" rtl="0" eaLnBrk="1" fontAlgn="auto" latinLnBrk="0" hangingPunct="1">
              <a:lnSpc>
                <a:spcPct val="100000"/>
              </a:lnSpc>
              <a:spcBef>
                <a:spcPts val="600"/>
              </a:spcBef>
              <a:spcAft>
                <a:spcPts val="0"/>
              </a:spcAft>
              <a:buClrTx/>
              <a:buSzTx/>
              <a:tabLst/>
              <a:defRPr/>
            </a:pPr>
            <a:endPar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R="0" lvl="0" algn="l" defTabSz="914400" rtl="0" eaLnBrk="1" fontAlgn="auto" latinLnBrk="0" hangingPunct="1">
              <a:lnSpc>
                <a:spcPct val="100000"/>
              </a:lnSpc>
              <a:spcBef>
                <a:spcPts val="600"/>
              </a:spcBef>
              <a:spcAft>
                <a:spcPts val="0"/>
              </a:spcAft>
              <a:buClrTx/>
              <a:buSzTx/>
              <a:tabLst/>
              <a:defRPr/>
            </a:pP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家族：</a:t>
            </a:r>
            <a:endPar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R="0" lvl="0" algn="l" defTabSz="914400" rtl="0" eaLnBrk="1" fontAlgn="auto" latinLnBrk="0" hangingPunct="1">
              <a:lnSpc>
                <a:spcPct val="100000"/>
              </a:lnSpc>
              <a:spcBef>
                <a:spcPts val="600"/>
              </a:spcBef>
              <a:spcAft>
                <a:spcPts val="0"/>
              </a:spcAft>
              <a:buClrTx/>
              <a:buSzTx/>
              <a:tabLst/>
              <a:defRPr/>
            </a:pP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血族と姻族からなる集団。核家族，拡大家族などがある。</a:t>
            </a:r>
            <a:endParaRPr lang="ja-JP" altLang="en-US" sz="360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p:txBody>
          <a:bodyPr/>
          <a:lstStyle/>
          <a:p>
            <a:r>
              <a:rPr kumimoji="1" lang="ja-JP" altLang="en-US" dirty="0"/>
              <a:t>１</a:t>
            </a:r>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99861" y="31491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4481C56B-6A80-A51C-7F08-8B7ECA5DC150}"/>
              </a:ext>
            </a:extLst>
          </p:cNvPr>
          <p:cNvSpPr/>
          <p:nvPr/>
        </p:nvSpPr>
        <p:spPr>
          <a:xfrm>
            <a:off x="265891" y="1690211"/>
            <a:ext cx="166450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15049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2EF9E9-788B-AD01-64A7-9223A031726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5A16587-BC88-7B6C-EBF2-B1EF049FE349}"/>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F86913C3-ABC9-531F-1017-C9DF22A08FF7}"/>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8CC50B09-FC2A-A254-B01A-FCE40823B102}"/>
              </a:ext>
            </a:extLst>
          </p:cNvPr>
          <p:cNvSpPr>
            <a:spLocks noGrp="1"/>
          </p:cNvSpPr>
          <p:nvPr>
            <p:ph type="body" sz="quarter" idx="15"/>
          </p:nvPr>
        </p:nvSpPr>
        <p:spPr>
          <a:xfrm>
            <a:off x="113403" y="650386"/>
            <a:ext cx="8917194" cy="5817878"/>
          </a:xfrm>
        </p:spPr>
        <p:txBody>
          <a:bodyPr>
            <a:noAutofit/>
          </a:bodyPr>
          <a:lstStyle/>
          <a:p>
            <a:pPr marL="360363" indent="-360363">
              <a:lnSpc>
                <a:spcPct val="100000"/>
              </a:lnSpc>
              <a:spcBef>
                <a:spcPts val="600"/>
              </a:spcBef>
              <a:buClr>
                <a:srgbClr val="277BE8"/>
              </a:buClr>
              <a:buFont typeface="Arial" panose="020B0604020202020204" pitchFamily="34" charset="0"/>
              <a:buChar char="•"/>
            </a:pPr>
            <a:r>
              <a:rPr kumimoji="1" lang="en-US" altLang="ja-JP" sz="3600" dirty="0"/>
              <a:t>1990</a:t>
            </a:r>
            <a:r>
              <a:rPr kumimoji="1" lang="ja-JP" altLang="en-US" sz="3600" dirty="0"/>
              <a:t>年代以降</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(2) </a:t>
            </a:r>
            <a:r>
              <a:rPr lang="ja-JP" altLang="en-US" b="1" dirty="0">
                <a:solidFill>
                  <a:srgbClr val="005AFF"/>
                </a:solidFill>
              </a:rPr>
              <a:t>ひとり（単独） </a:t>
            </a:r>
            <a:r>
              <a:rPr kumimoji="1" lang="ja-JP" altLang="en-US" sz="3600" dirty="0"/>
              <a:t>世帯が</a:t>
            </a:r>
            <a:endParaRPr kumimoji="1" lang="en-US" altLang="ja-JP" sz="3600" dirty="0"/>
          </a:p>
          <a:p>
            <a:pPr marL="363538">
              <a:lnSpc>
                <a:spcPct val="100000"/>
              </a:lnSpc>
              <a:spcBef>
                <a:spcPts val="600"/>
              </a:spcBef>
              <a:buClr>
                <a:srgbClr val="277BE8"/>
              </a:buClr>
            </a:pPr>
            <a:r>
              <a:rPr kumimoji="1" lang="ja-JP" altLang="en-US" sz="3600" dirty="0"/>
              <a:t>最も多い。</a:t>
            </a:r>
            <a:endParaRPr kumimoji="1" lang="en-US" altLang="ja-JP" sz="3600" dirty="0"/>
          </a:p>
          <a:p>
            <a:pPr marL="901700" indent="-450850">
              <a:lnSpc>
                <a:spcPct val="100000"/>
              </a:lnSpc>
              <a:spcBef>
                <a:spcPts val="600"/>
              </a:spcBef>
              <a:buClr>
                <a:srgbClr val="277BE8"/>
              </a:buClr>
            </a:pPr>
            <a:r>
              <a:rPr kumimoji="1" lang="ja-JP" altLang="en-US" sz="3600" dirty="0">
                <a:solidFill>
                  <a:srgbClr val="277BE8"/>
                </a:solidFill>
              </a:rPr>
              <a:t>⇒</a:t>
            </a:r>
            <a:r>
              <a:rPr kumimoji="1" lang="en-US" altLang="ja-JP" sz="3600" dirty="0"/>
              <a:t>2010</a:t>
            </a:r>
            <a:r>
              <a:rPr kumimoji="1" lang="ja-JP" altLang="en-US" sz="3600" dirty="0"/>
              <a:t>年代以降，全世帯の約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b="1" dirty="0">
                <a:solidFill>
                  <a:srgbClr val="005AFF"/>
                </a:solidFill>
              </a:rPr>
              <a:t>３ </a:t>
            </a:r>
            <a:r>
              <a:rPr kumimoji="1" lang="ja-JP" altLang="en-US" sz="3600" dirty="0"/>
              <a:t>分の</a:t>
            </a:r>
            <a:r>
              <a:rPr kumimoji="1" lang="en-US" altLang="ja-JP" sz="3600" dirty="0"/>
              <a:t>1</a:t>
            </a:r>
            <a:r>
              <a:rPr kumimoji="1" lang="ja-JP" altLang="en-US" sz="3600" dirty="0"/>
              <a:t>が単独世帯。＊</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b="1" dirty="0">
                <a:solidFill>
                  <a:srgbClr val="005AFF"/>
                </a:solidFill>
              </a:rPr>
              <a:t>高齢者 </a:t>
            </a:r>
            <a:r>
              <a:rPr kumimoji="1" lang="ja-JP" altLang="en-US" sz="3600" dirty="0"/>
              <a:t>の単独世帯増加が大きく影響。</a:t>
            </a:r>
            <a:endParaRPr kumimoji="1" lang="en-US" altLang="ja-JP" sz="3600" dirty="0"/>
          </a:p>
          <a:p>
            <a:pPr marL="901700" indent="-450850">
              <a:lnSpc>
                <a:spcPct val="100000"/>
              </a:lnSpc>
              <a:spcBef>
                <a:spcPts val="600"/>
              </a:spcBef>
            </a:pPr>
            <a:r>
              <a:rPr kumimoji="1" lang="ja-JP" altLang="en-US" sz="3600" dirty="0">
                <a:solidFill>
                  <a:srgbClr val="277BE8"/>
                </a:solidFill>
              </a:rPr>
              <a:t>⇒</a:t>
            </a:r>
            <a:r>
              <a:rPr kumimoji="1" lang="en-US" altLang="ja-JP" sz="3600" dirty="0"/>
              <a:t>2040</a:t>
            </a:r>
            <a:r>
              <a:rPr kumimoji="1" lang="ja-JP" altLang="en-US" sz="3600" dirty="0"/>
              <a:t>年には約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lang="ja-JP" altLang="en-US" b="1" dirty="0">
                <a:solidFill>
                  <a:srgbClr val="005AFF"/>
                </a:solidFill>
              </a:rPr>
              <a:t>４ </a:t>
            </a:r>
            <a:r>
              <a:rPr kumimoji="1" lang="ja-JP" altLang="en-US" sz="3600" dirty="0"/>
              <a:t>割が単独世帯になる予測がある。</a:t>
            </a:r>
          </a:p>
          <a:p>
            <a:pPr marL="360363" indent="-360363">
              <a:lnSpc>
                <a:spcPct val="100000"/>
              </a:lnSpc>
              <a:spcBef>
                <a:spcPts val="600"/>
              </a:spcBef>
              <a:buFont typeface="Arial" panose="020B0604020202020204" pitchFamily="34" charset="0"/>
              <a:buChar char="•"/>
            </a:pP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lang="ja-JP" altLang="en-US" b="1" dirty="0">
                <a:solidFill>
                  <a:srgbClr val="005AFF"/>
                </a:solidFill>
              </a:rPr>
              <a:t>４ </a:t>
            </a:r>
            <a:r>
              <a:rPr kumimoji="1" lang="ja-JP" altLang="en-US" sz="3600" dirty="0"/>
              <a:t>人以上の世帯は減少傾向。</a:t>
            </a:r>
            <a:endParaRPr kumimoji="1" lang="en-US" altLang="ja-JP" sz="3600" dirty="0"/>
          </a:p>
          <a:p>
            <a:pPr>
              <a:lnSpc>
                <a:spcPct val="100000"/>
              </a:lnSpc>
              <a:spcBef>
                <a:spcPts val="600"/>
              </a:spcBef>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ja-JP" altLang="en-US" sz="3600" dirty="0">
                <a:solidFill>
                  <a:srgbClr val="00B0F0"/>
                </a:solidFill>
                <a:hlinkClick r:id="rId3" action="ppaction://hlinksldjump">
                  <a:extLst>
                    <a:ext uri="{A12FA001-AC4F-418D-AE19-62706E023703}">
                      <ahyp:hlinkClr xmlns:ahyp="http://schemas.microsoft.com/office/drawing/2018/hyperlinkcolor" val="tx"/>
                    </a:ext>
                  </a:extLst>
                </a:hlinkClick>
              </a:rPr>
              <a:t>一世帯あたりの人員数の変化</a:t>
            </a:r>
            <a:r>
              <a:rPr lang="ja-JP" altLang="en-US" sz="3600" dirty="0"/>
              <a:t>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endParaRPr kumimoji="1" lang="en-US" altLang="ja-JP" sz="3600" dirty="0"/>
          </a:p>
          <a:p>
            <a:pPr>
              <a:lnSpc>
                <a:spcPct val="100000"/>
              </a:lnSpc>
              <a:spcBef>
                <a:spcPts val="600"/>
              </a:spcBef>
            </a:pPr>
            <a:endParaRPr kumimoji="1" lang="en-US" altLang="ja-JP" sz="3600" spc="-100" dirty="0"/>
          </a:p>
        </p:txBody>
      </p:sp>
      <p:sp>
        <p:nvSpPr>
          <p:cNvPr id="7" name="テキスト プレースホルダー 6">
            <a:extLst>
              <a:ext uri="{FF2B5EF4-FFF2-40B4-BE49-F238E27FC236}">
                <a16:creationId xmlns:a16="http://schemas.microsoft.com/office/drawing/2014/main" id="{C7F42330-5548-1545-BC98-242F13F16FCA}"/>
              </a:ext>
            </a:extLst>
          </p:cNvPr>
          <p:cNvSpPr>
            <a:spLocks noGrp="1"/>
          </p:cNvSpPr>
          <p:nvPr>
            <p:ph type="body" sz="quarter" idx="16"/>
          </p:nvPr>
        </p:nvSpPr>
        <p:spPr>
          <a:xfrm>
            <a:off x="6038663" y="155043"/>
            <a:ext cx="1333399" cy="420956"/>
          </a:xfrm>
        </p:spPr>
        <p:txBody>
          <a:bodyPr/>
          <a:lstStyle/>
          <a:p>
            <a:pPr algn="r"/>
            <a:r>
              <a:rPr lang="en-US" altLang="ja-JP" b="0" dirty="0"/>
              <a:t>(2/3)</a:t>
            </a:r>
            <a:endParaRPr lang="ja-JP" altLang="en-US" b="0" dirty="0"/>
          </a:p>
        </p:txBody>
      </p:sp>
      <p:sp>
        <p:nvSpPr>
          <p:cNvPr id="6" name="テキスト ボックス 5">
            <a:extLst>
              <a:ext uri="{FF2B5EF4-FFF2-40B4-BE49-F238E27FC236}">
                <a16:creationId xmlns:a16="http://schemas.microsoft.com/office/drawing/2014/main" id="{24504905-9128-7991-F09F-74832BDE2805}"/>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5" name="図 4" descr="link.png">
            <a:hlinkClick r:id="rId3" action="ppaction://hlinksldjump"/>
            <a:extLst>
              <a:ext uri="{FF2B5EF4-FFF2-40B4-BE49-F238E27FC236}">
                <a16:creationId xmlns:a16="http://schemas.microsoft.com/office/drawing/2014/main" id="{69D91BB9-4161-72AA-F070-505DB6A956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63283" y="6232093"/>
            <a:ext cx="524213" cy="149340"/>
          </a:xfrm>
          <a:prstGeom prst="rect">
            <a:avLst/>
          </a:prstGeom>
        </p:spPr>
      </p:pic>
      <p:sp>
        <p:nvSpPr>
          <p:cNvPr id="8" name="大かっこ 7">
            <a:extLst>
              <a:ext uri="{FF2B5EF4-FFF2-40B4-BE49-F238E27FC236}">
                <a16:creationId xmlns:a16="http://schemas.microsoft.com/office/drawing/2014/main" id="{7ED53A21-755B-0047-86E1-8C4DA0737274}"/>
              </a:ext>
            </a:extLst>
          </p:cNvPr>
          <p:cNvSpPr/>
          <p:nvPr/>
        </p:nvSpPr>
        <p:spPr>
          <a:xfrm>
            <a:off x="3389853" y="719637"/>
            <a:ext cx="3315509"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E26F87E-6603-A431-4144-21ED7F2A6282}"/>
              </a:ext>
            </a:extLst>
          </p:cNvPr>
          <p:cNvSpPr/>
          <p:nvPr/>
        </p:nvSpPr>
        <p:spPr>
          <a:xfrm>
            <a:off x="6562876" y="2047634"/>
            <a:ext cx="949872"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6354F859-CF12-C0B7-EACB-B1BC24557864}"/>
              </a:ext>
            </a:extLst>
          </p:cNvPr>
          <p:cNvSpPr/>
          <p:nvPr/>
        </p:nvSpPr>
        <p:spPr>
          <a:xfrm>
            <a:off x="4216174" y="2634155"/>
            <a:ext cx="2147109"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2FC3B152-2893-8FAE-9118-7B5D396AFC0B}"/>
              </a:ext>
            </a:extLst>
          </p:cNvPr>
          <p:cNvSpPr/>
          <p:nvPr/>
        </p:nvSpPr>
        <p:spPr>
          <a:xfrm>
            <a:off x="3898090" y="3922826"/>
            <a:ext cx="991409"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29982317-AC0B-5429-598D-5E651D78A9D7}"/>
              </a:ext>
            </a:extLst>
          </p:cNvPr>
          <p:cNvSpPr/>
          <p:nvPr/>
        </p:nvSpPr>
        <p:spPr>
          <a:xfrm>
            <a:off x="523783" y="5118675"/>
            <a:ext cx="962117"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25313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FED7F-B63E-9CD1-C3FC-98F901B926C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B7089B1-3C8D-4AF0-019E-53EA2987495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10" name="タイトル 9">
            <a:extLst>
              <a:ext uri="{FF2B5EF4-FFF2-40B4-BE49-F238E27FC236}">
                <a16:creationId xmlns:a16="http://schemas.microsoft.com/office/drawing/2014/main" id="{F9B097E4-DEBD-ABAF-D6D9-5BFE8EC03B7C}"/>
              </a:ext>
            </a:extLst>
          </p:cNvPr>
          <p:cNvSpPr>
            <a:spLocks noGrp="1"/>
          </p:cNvSpPr>
          <p:nvPr>
            <p:ph type="title"/>
          </p:nvPr>
        </p:nvSpPr>
        <p:spPr/>
        <p:txBody>
          <a:bodyPr/>
          <a:lstStyle/>
          <a:p>
            <a:r>
              <a:rPr lang="ja-JP" altLang="en-US" dirty="0"/>
              <a:t>１</a:t>
            </a:r>
          </a:p>
        </p:txBody>
      </p:sp>
      <p:sp>
        <p:nvSpPr>
          <p:cNvPr id="7" name="テキスト プレースホルダー 6">
            <a:extLst>
              <a:ext uri="{FF2B5EF4-FFF2-40B4-BE49-F238E27FC236}">
                <a16:creationId xmlns:a16="http://schemas.microsoft.com/office/drawing/2014/main" id="{61B6757E-C032-A96F-16A0-5F5D856FC2E3}"/>
              </a:ext>
            </a:extLst>
          </p:cNvPr>
          <p:cNvSpPr>
            <a:spLocks noGrp="1"/>
          </p:cNvSpPr>
          <p:nvPr>
            <p:ph type="body" sz="quarter" idx="18"/>
          </p:nvPr>
        </p:nvSpPr>
        <p:spPr>
          <a:xfrm>
            <a:off x="4572000" y="86797"/>
            <a:ext cx="2875745" cy="532492"/>
          </a:xfrm>
        </p:spPr>
        <p:txBody>
          <a:bodyPr/>
          <a:lstStyle/>
          <a:p>
            <a:pPr algn="r"/>
            <a:r>
              <a:rPr lang="en-US" altLang="ja-JP" b="0" dirty="0"/>
              <a:t>(3/3)</a:t>
            </a:r>
            <a:endParaRPr lang="ja-JP" altLang="en-US" b="0" dirty="0"/>
          </a:p>
        </p:txBody>
      </p:sp>
      <p:sp>
        <p:nvSpPr>
          <p:cNvPr id="6" name="テキスト ボックス 5">
            <a:extLst>
              <a:ext uri="{FF2B5EF4-FFF2-40B4-BE49-F238E27FC236}">
                <a16:creationId xmlns:a16="http://schemas.microsoft.com/office/drawing/2014/main" id="{0E9840A5-A8B1-3737-50C7-B8CD0B392EE1}"/>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3" action="ppaction://hlinksldjump"/>
            <a:extLst>
              <a:ext uri="{FF2B5EF4-FFF2-40B4-BE49-F238E27FC236}">
                <a16:creationId xmlns:a16="http://schemas.microsoft.com/office/drawing/2014/main" id="{2A82463C-62B7-A9B8-C14F-78E8CCD4F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8" y="5327541"/>
            <a:ext cx="829001" cy="469361"/>
          </a:xfrm>
          <a:prstGeom prst="rect">
            <a:avLst/>
          </a:prstGeom>
        </p:spPr>
      </p:pic>
      <p:sp>
        <p:nvSpPr>
          <p:cNvPr id="13" name="テキスト ボックス 12">
            <a:extLst>
              <a:ext uri="{FF2B5EF4-FFF2-40B4-BE49-F238E27FC236}">
                <a16:creationId xmlns:a16="http://schemas.microsoft.com/office/drawing/2014/main" id="{0377651F-237E-2A7F-BEDF-3B4018F8B1B2}"/>
              </a:ext>
            </a:extLst>
          </p:cNvPr>
          <p:cNvSpPr txBox="1"/>
          <p:nvPr/>
        </p:nvSpPr>
        <p:spPr>
          <a:xfrm>
            <a:off x="271903" y="551043"/>
            <a:ext cx="5459196" cy="480131"/>
          </a:xfrm>
          <a:prstGeom prst="rect">
            <a:avLst/>
          </a:prstGeom>
          <a:noFill/>
        </p:spPr>
        <p:txBody>
          <a:bodyPr wrap="square" rtlCol="0">
            <a:spAutoFit/>
          </a:bodyPr>
          <a:lstStyle/>
          <a:p>
            <a:pPr>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一世帯あたりの人員数の変化</a:t>
            </a:r>
          </a:p>
        </p:txBody>
      </p:sp>
      <p:pic>
        <p:nvPicPr>
          <p:cNvPr id="14" name="図 13">
            <a:extLst>
              <a:ext uri="{FF2B5EF4-FFF2-40B4-BE49-F238E27FC236}">
                <a16:creationId xmlns:a16="http://schemas.microsoft.com/office/drawing/2014/main" id="{755161FE-4350-5354-C706-4FC08BFABED6}"/>
              </a:ext>
            </a:extLst>
          </p:cNvPr>
          <p:cNvPicPr>
            <a:picLocks noChangeAspect="1"/>
          </p:cNvPicPr>
          <p:nvPr/>
        </p:nvPicPr>
        <p:blipFill>
          <a:blip r:embed="rId5"/>
          <a:stretch>
            <a:fillRect/>
          </a:stretch>
        </p:blipFill>
        <p:spPr>
          <a:xfrm>
            <a:off x="1365685" y="1099770"/>
            <a:ext cx="6412630" cy="5207187"/>
          </a:xfrm>
          <a:prstGeom prst="rect">
            <a:avLst/>
          </a:prstGeom>
        </p:spPr>
      </p:pic>
      <p:sp>
        <p:nvSpPr>
          <p:cNvPr id="15" name="テキスト ボックス 14">
            <a:extLst>
              <a:ext uri="{FF2B5EF4-FFF2-40B4-BE49-F238E27FC236}">
                <a16:creationId xmlns:a16="http://schemas.microsoft.com/office/drawing/2014/main" id="{837AFCC2-7D37-B03B-637B-B78A9A160428}"/>
              </a:ext>
            </a:extLst>
          </p:cNvPr>
          <p:cNvSpPr txBox="1"/>
          <p:nvPr/>
        </p:nvSpPr>
        <p:spPr>
          <a:xfrm>
            <a:off x="8314998" y="4988987"/>
            <a:ext cx="650884" cy="338554"/>
          </a:xfrm>
          <a:prstGeom prst="rect">
            <a:avLst/>
          </a:prstGeom>
          <a:noFill/>
        </p:spPr>
        <p:txBody>
          <a:bodyPr wrap="square" rtlCol="0">
            <a:spAutoFit/>
          </a:bodyPr>
          <a:lstStyle/>
          <a:p>
            <a:r>
              <a:rPr kumimoji="1" lang="ja-JP" altLang="en-US" sz="1600" dirty="0">
                <a:latin typeface="ＭＳ Ｐゴシック" panose="020B0600070205080204" pitchFamily="50" charset="-128"/>
                <a:ea typeface="ＭＳ Ｐゴシック" panose="020B0600070205080204" pitchFamily="50" charset="-128"/>
              </a:rPr>
              <a:t>前へ</a:t>
            </a:r>
          </a:p>
        </p:txBody>
      </p:sp>
      <p:pic>
        <p:nvPicPr>
          <p:cNvPr id="16" name="図 15" descr="back.png">
            <a:hlinkClick r:id="rId6" action="ppaction://hlinksldjump"/>
            <a:extLst>
              <a:ext uri="{FF2B5EF4-FFF2-40B4-BE49-F238E27FC236}">
                <a16:creationId xmlns:a16="http://schemas.microsoft.com/office/drawing/2014/main" id="{2DAA5F56-A146-8C06-95F2-B2305D80AD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17" name="テキスト ボックス 16">
            <a:extLst>
              <a:ext uri="{FF2B5EF4-FFF2-40B4-BE49-F238E27FC236}">
                <a16:creationId xmlns:a16="http://schemas.microsoft.com/office/drawing/2014/main" id="{6593D269-54D6-177F-D76A-2519290372E4}"/>
              </a:ext>
            </a:extLst>
          </p:cNvPr>
          <p:cNvSpPr txBox="1"/>
          <p:nvPr/>
        </p:nvSpPr>
        <p:spPr>
          <a:xfrm>
            <a:off x="7914795" y="5710684"/>
            <a:ext cx="1228771" cy="338554"/>
          </a:xfrm>
          <a:prstGeom prst="rect">
            <a:avLst/>
          </a:prstGeom>
          <a:noFill/>
        </p:spPr>
        <p:txBody>
          <a:bodyPr wrap="square" rtlCol="0">
            <a:spAutoFit/>
          </a:bodyPr>
          <a:lstStyle/>
          <a:p>
            <a:pPr algn="r"/>
            <a:r>
              <a:rPr kumimoji="1" lang="ja-JP" altLang="en-US" sz="1600" dirty="0">
                <a:latin typeface="ＭＳ Ｐゴシック" panose="020B0600070205080204" pitchFamily="50" charset="-128"/>
                <a:ea typeface="ＭＳ Ｐゴシック" panose="020B0600070205080204" pitchFamily="50" charset="-128"/>
              </a:rPr>
              <a:t>インデックス</a:t>
            </a:r>
          </a:p>
        </p:txBody>
      </p:sp>
    </p:spTree>
    <p:extLst>
      <p:ext uri="{BB962C8B-B14F-4D97-AF65-F5344CB8AC3E}">
        <p14:creationId xmlns:p14="http://schemas.microsoft.com/office/powerpoint/2010/main" val="3163367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4C31A0-C1A5-34B1-3511-1A0B08D23C9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1761E4C-1BD6-04E2-884C-6F51DE597ACC}"/>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324C89D8-F507-8D07-49A9-45446B3E67D6}"/>
              </a:ext>
            </a:extLst>
          </p:cNvPr>
          <p:cNvSpPr>
            <a:spLocks noGrp="1"/>
          </p:cNvSpPr>
          <p:nvPr>
            <p:ph type="title"/>
          </p:nvPr>
        </p:nvSpPr>
        <p:spPr>
          <a:xfrm>
            <a:off x="980266" y="274002"/>
            <a:ext cx="7892249" cy="830011"/>
          </a:xfrm>
        </p:spPr>
        <p:txBody>
          <a:bodyPr/>
          <a:lstStyle/>
          <a:p>
            <a:r>
              <a:rPr lang="ja-JP" altLang="en-US" dirty="0"/>
              <a:t>家族モデルの変化</a:t>
            </a:r>
            <a:r>
              <a:rPr kumimoji="1" lang="ja-JP" altLang="en-US" dirty="0"/>
              <a:t>について（　　）に</a:t>
            </a:r>
            <a:br>
              <a:rPr kumimoji="1" lang="en-US" altLang="ja-JP" dirty="0"/>
            </a:br>
            <a:r>
              <a:rPr kumimoji="1" lang="ja-JP" altLang="en-US" dirty="0"/>
              <a:t>適語を記入しよう。 </a:t>
            </a:r>
            <a:endParaRPr kumimoji="1" lang="ja-JP" altLang="en-US" b="0" dirty="0"/>
          </a:p>
        </p:txBody>
      </p:sp>
      <p:sp>
        <p:nvSpPr>
          <p:cNvPr id="4" name="テキスト プレースホルダー 3">
            <a:extLst>
              <a:ext uri="{FF2B5EF4-FFF2-40B4-BE49-F238E27FC236}">
                <a16:creationId xmlns:a16="http://schemas.microsoft.com/office/drawing/2014/main" id="{5CFFC931-C7A4-827D-5568-A00D1951407C}"/>
              </a:ext>
            </a:extLst>
          </p:cNvPr>
          <p:cNvSpPr>
            <a:spLocks noGrp="1"/>
          </p:cNvSpPr>
          <p:nvPr>
            <p:ph type="body" sz="quarter" idx="15"/>
          </p:nvPr>
        </p:nvSpPr>
        <p:spPr>
          <a:xfrm>
            <a:off x="195728" y="1210541"/>
            <a:ext cx="8676787" cy="5332301"/>
          </a:xfrm>
        </p:spPr>
        <p:txBody>
          <a:bodyPr/>
          <a:lstStyle/>
          <a:p>
            <a:pPr>
              <a:lnSpc>
                <a:spcPct val="100000"/>
              </a:lnSpc>
              <a:defRPr/>
            </a:pPr>
            <a:r>
              <a:rPr lang="ja-JP" altLang="en-US" sz="3200" b="1" dirty="0">
                <a:cs typeface="+mj-cs"/>
              </a:rPr>
              <a:t>（</a:t>
            </a:r>
            <a:r>
              <a:rPr lang="en-US" altLang="ja-JP" sz="3200" b="1" dirty="0">
                <a:cs typeface="+mj-cs"/>
              </a:rPr>
              <a:t>1</a:t>
            </a:r>
            <a:r>
              <a:rPr lang="ja-JP" altLang="en-US" sz="3200" b="1" dirty="0">
                <a:cs typeface="+mj-cs"/>
              </a:rPr>
              <a:t>）核家族世帯の増加</a:t>
            </a:r>
            <a:r>
              <a:rPr lang="ja-JP" altLang="en-US" sz="2400" b="1" dirty="0">
                <a:cs typeface="+mj-cs"/>
              </a:rPr>
              <a:t>（</a:t>
            </a:r>
            <a:r>
              <a:rPr lang="en-US" altLang="ja-JP" sz="2400" b="1" dirty="0">
                <a:cs typeface="+mj-cs"/>
              </a:rPr>
              <a:t>1950</a:t>
            </a:r>
            <a:r>
              <a:rPr lang="ja-JP" altLang="en-US" sz="2400" b="1" dirty="0">
                <a:cs typeface="+mj-cs"/>
              </a:rPr>
              <a:t>年代後半</a:t>
            </a:r>
            <a:r>
              <a:rPr lang="en-US" altLang="ja-JP" sz="2400" b="1" dirty="0">
                <a:cs typeface="+mj-cs"/>
              </a:rPr>
              <a:t>〜 1970</a:t>
            </a:r>
            <a:r>
              <a:rPr lang="ja-JP" altLang="en-US" sz="2400" b="1" dirty="0">
                <a:cs typeface="+mj-cs"/>
              </a:rPr>
              <a:t>年代前半）</a:t>
            </a:r>
            <a:endParaRPr lang="en-US" altLang="ja-JP" sz="2400" b="1" dirty="0">
              <a:cs typeface="+mj-cs"/>
            </a:endParaRPr>
          </a:p>
          <a:p>
            <a:pPr>
              <a:lnSpc>
                <a:spcPct val="100000"/>
              </a:lnSpc>
              <a:defRPr/>
            </a:pPr>
            <a:endParaRPr lang="en-US" altLang="ja-JP" sz="2400" b="1" dirty="0">
              <a:cs typeface="+mj-cs"/>
            </a:endParaRPr>
          </a:p>
          <a:p>
            <a:pPr>
              <a:lnSpc>
                <a:spcPct val="100000"/>
              </a:lnSpc>
              <a:defRPr/>
            </a:pPr>
            <a:r>
              <a:rPr lang="ja-JP" altLang="en-US" dirty="0">
                <a:solidFill>
                  <a:prstClr val="black"/>
                </a:solidFill>
              </a:rPr>
              <a:t>日本の産業構造が第一次産業</a:t>
            </a:r>
            <a:r>
              <a:rPr lang="ja-JP" altLang="en-US" sz="2800" dirty="0">
                <a:solidFill>
                  <a:prstClr val="black"/>
                </a:solidFill>
              </a:rPr>
              <a:t>（農林水産業など）</a:t>
            </a:r>
            <a:r>
              <a:rPr lang="ja-JP" altLang="en-US" dirty="0">
                <a:solidFill>
                  <a:prstClr val="black"/>
                </a:solidFill>
              </a:rPr>
              <a:t>を中心とした社会から第二次産業</a:t>
            </a:r>
            <a:r>
              <a:rPr lang="ja-JP" altLang="en-US" sz="2800" dirty="0">
                <a:solidFill>
                  <a:prstClr val="black"/>
                </a:solidFill>
              </a:rPr>
              <a:t>（鉱工業･製造業･建設業など）</a:t>
            </a:r>
            <a:r>
              <a:rPr lang="ja-JP" altLang="en-US" dirty="0">
                <a:solidFill>
                  <a:prstClr val="black"/>
                </a:solidFill>
              </a:rPr>
              <a:t>・第三次産業</a:t>
            </a:r>
            <a:r>
              <a:rPr lang="ja-JP" altLang="en-US" sz="2800" dirty="0">
                <a:solidFill>
                  <a:prstClr val="black"/>
                </a:solidFill>
              </a:rPr>
              <a:t>（金融，保険，卸売り，小売，サービス業，情報通信業など）</a:t>
            </a:r>
            <a:r>
              <a:rPr lang="ja-JP" altLang="en-US" dirty="0">
                <a:solidFill>
                  <a:prstClr val="black"/>
                </a:solidFill>
              </a:rPr>
              <a:t>中心に移行し，人々は仕事を求めて農村から都市へ移住した。（</a:t>
            </a:r>
            <a:r>
              <a:rPr lang="ja-JP" altLang="en-US" dirty="0">
                <a:solidFill>
                  <a:srgbClr val="00B0F0"/>
                </a:solidFill>
                <a:hlinkClick r:id="rId2" action="ppaction://hlinksldjump">
                  <a:extLst>
                    <a:ext uri="{A12FA001-AC4F-418D-AE19-62706E023703}">
                      <ahyp:hlinkClr xmlns:ahyp="http://schemas.microsoft.com/office/drawing/2018/hyperlinkcolor" val="tx"/>
                    </a:ext>
                  </a:extLst>
                </a:hlinkClick>
              </a:rPr>
              <a:t>産業構造の変化　就業者構成比　日本</a:t>
            </a:r>
            <a:r>
              <a:rPr lang="ja-JP" altLang="en-US" dirty="0">
                <a:solidFill>
                  <a:prstClr val="black"/>
                </a:solidFill>
              </a:rPr>
              <a:t>　　）</a:t>
            </a:r>
            <a:endParaRPr lang="ja-JP" altLang="en-US" sz="2400" b="1" dirty="0">
              <a:cs typeface="+mj-cs"/>
            </a:endParaRPr>
          </a:p>
        </p:txBody>
      </p:sp>
      <p:sp>
        <p:nvSpPr>
          <p:cNvPr id="5" name="テキスト プレースホルダー 4">
            <a:extLst>
              <a:ext uri="{FF2B5EF4-FFF2-40B4-BE49-F238E27FC236}">
                <a16:creationId xmlns:a16="http://schemas.microsoft.com/office/drawing/2014/main" id="{4C1AA6BD-7620-7F5A-588D-66CBFC291181}"/>
              </a:ext>
            </a:extLst>
          </p:cNvPr>
          <p:cNvSpPr>
            <a:spLocks noGrp="1"/>
          </p:cNvSpPr>
          <p:nvPr>
            <p:ph type="body" sz="quarter" idx="16"/>
          </p:nvPr>
        </p:nvSpPr>
        <p:spPr/>
        <p:txBody>
          <a:bodyPr/>
          <a:lstStyle/>
          <a:p>
            <a:r>
              <a:rPr kumimoji="1" lang="ja-JP" altLang="en-US" dirty="0"/>
              <a:t>２</a:t>
            </a:r>
          </a:p>
        </p:txBody>
      </p:sp>
      <p:sp>
        <p:nvSpPr>
          <p:cNvPr id="6" name="テキスト ボックス 5">
            <a:extLst>
              <a:ext uri="{FF2B5EF4-FFF2-40B4-BE49-F238E27FC236}">
                <a16:creationId xmlns:a16="http://schemas.microsoft.com/office/drawing/2014/main" id="{FA34BC50-8858-4A63-9B00-5FBDB74E3E1A}"/>
              </a:ext>
            </a:extLst>
          </p:cNvPr>
          <p:cNvSpPr txBox="1"/>
          <p:nvPr/>
        </p:nvSpPr>
        <p:spPr>
          <a:xfrm>
            <a:off x="8299861" y="31491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13" name="図 12" descr="link.png">
            <a:hlinkClick r:id="rId2" action="ppaction://hlinksldjump"/>
            <a:extLst>
              <a:ext uri="{FF2B5EF4-FFF2-40B4-BE49-F238E27FC236}">
                <a16:creationId xmlns:a16="http://schemas.microsoft.com/office/drawing/2014/main" id="{4354854A-CA90-EF38-F77A-46FE855A87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2445" y="6222304"/>
            <a:ext cx="524213" cy="149340"/>
          </a:xfrm>
          <a:prstGeom prst="rect">
            <a:avLst/>
          </a:prstGeom>
        </p:spPr>
      </p:pic>
    </p:spTree>
    <p:extLst>
      <p:ext uri="{BB962C8B-B14F-4D97-AF65-F5344CB8AC3E}">
        <p14:creationId xmlns:p14="http://schemas.microsoft.com/office/powerpoint/2010/main" val="3389172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F4E91-ED7E-E4E6-D1F9-161112EB861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F9E5229-057C-AC15-71F1-750ABA673B82}"/>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C55D3A98-6B03-BCD7-399B-682F59DE975A}"/>
              </a:ext>
            </a:extLst>
          </p:cNvPr>
          <p:cNvSpPr>
            <a:spLocks noGrp="1"/>
          </p:cNvSpPr>
          <p:nvPr>
            <p:ph type="title"/>
          </p:nvPr>
        </p:nvSpPr>
        <p:spPr/>
        <p:txBody>
          <a:bodyPr/>
          <a:lstStyle/>
          <a:p>
            <a:r>
              <a:rPr lang="ja-JP" altLang="en-US" dirty="0"/>
              <a:t>２（１）</a:t>
            </a:r>
            <a:endParaRPr kumimoji="1" lang="ja-JP" altLang="en-US" dirty="0"/>
          </a:p>
        </p:txBody>
      </p:sp>
      <p:sp>
        <p:nvSpPr>
          <p:cNvPr id="6" name="テキスト ボックス 5">
            <a:extLst>
              <a:ext uri="{FF2B5EF4-FFF2-40B4-BE49-F238E27FC236}">
                <a16:creationId xmlns:a16="http://schemas.microsoft.com/office/drawing/2014/main" id="{C7DFD973-FF93-8E73-6691-7EB936B5561D}"/>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3" action="ppaction://hlinksldjump"/>
            <a:extLst>
              <a:ext uri="{FF2B5EF4-FFF2-40B4-BE49-F238E27FC236}">
                <a16:creationId xmlns:a16="http://schemas.microsoft.com/office/drawing/2014/main" id="{513AAFDE-373E-FCCA-9321-7C01AC951D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5" name="図 4">
            <a:extLst>
              <a:ext uri="{FF2B5EF4-FFF2-40B4-BE49-F238E27FC236}">
                <a16:creationId xmlns:a16="http://schemas.microsoft.com/office/drawing/2014/main" id="{F7552718-AF08-E24A-9AFE-86B6CD2B7F53}"/>
              </a:ext>
            </a:extLst>
          </p:cNvPr>
          <p:cNvPicPr>
            <a:picLocks noChangeAspect="1"/>
          </p:cNvPicPr>
          <p:nvPr/>
        </p:nvPicPr>
        <p:blipFill>
          <a:blip r:embed="rId5"/>
          <a:stretch>
            <a:fillRect/>
          </a:stretch>
        </p:blipFill>
        <p:spPr>
          <a:xfrm>
            <a:off x="650984" y="1391856"/>
            <a:ext cx="7842031" cy="4274864"/>
          </a:xfrm>
          <a:prstGeom prst="rect">
            <a:avLst/>
          </a:prstGeom>
        </p:spPr>
      </p:pic>
      <p:sp>
        <p:nvSpPr>
          <p:cNvPr id="14" name="テキスト ボックス 13">
            <a:extLst>
              <a:ext uri="{FF2B5EF4-FFF2-40B4-BE49-F238E27FC236}">
                <a16:creationId xmlns:a16="http://schemas.microsoft.com/office/drawing/2014/main" id="{3E15A0B1-7F93-D7A5-FFF7-CCD691F6FA16}"/>
              </a:ext>
            </a:extLst>
          </p:cNvPr>
          <p:cNvSpPr txBox="1"/>
          <p:nvPr/>
        </p:nvSpPr>
        <p:spPr>
          <a:xfrm>
            <a:off x="8419809" y="5666720"/>
            <a:ext cx="650884" cy="338554"/>
          </a:xfrm>
          <a:prstGeom prst="rect">
            <a:avLst/>
          </a:prstGeom>
          <a:noFill/>
        </p:spPr>
        <p:txBody>
          <a:bodyPr wrap="square" rtlCol="0">
            <a:spAutoFit/>
          </a:bodyPr>
          <a:lstStyle/>
          <a:p>
            <a:r>
              <a:rPr kumimoji="1" lang="ja-JP" altLang="en-US" sz="1600" dirty="0">
                <a:latin typeface="ＭＳ Ｐゴシック" panose="020B0600070205080204" pitchFamily="50" charset="-128"/>
                <a:ea typeface="ＭＳ Ｐゴシック" panose="020B0600070205080204" pitchFamily="50" charset="-128"/>
              </a:rPr>
              <a:t>前へ</a:t>
            </a:r>
          </a:p>
        </p:txBody>
      </p:sp>
      <p:sp>
        <p:nvSpPr>
          <p:cNvPr id="16" name="テキスト プレースホルダー 15">
            <a:extLst>
              <a:ext uri="{FF2B5EF4-FFF2-40B4-BE49-F238E27FC236}">
                <a16:creationId xmlns:a16="http://schemas.microsoft.com/office/drawing/2014/main" id="{57A73E6B-2ED8-0902-4263-923BFB84797B}"/>
              </a:ext>
            </a:extLst>
          </p:cNvPr>
          <p:cNvSpPr>
            <a:spLocks noGrp="1"/>
          </p:cNvSpPr>
          <p:nvPr>
            <p:ph type="body" sz="quarter" idx="18"/>
          </p:nvPr>
        </p:nvSpPr>
        <p:spPr>
          <a:xfrm>
            <a:off x="798963" y="773450"/>
            <a:ext cx="6843784" cy="395999"/>
          </a:xfrm>
        </p:spPr>
        <p: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277BE8"/>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産業構造の変化　就業者構成比　日本</a:t>
            </a:r>
            <a:endParaRPr lang="ja-JP" altLang="en-US" dirty="0"/>
          </a:p>
        </p:txBody>
      </p:sp>
    </p:spTree>
    <p:extLst>
      <p:ext uri="{BB962C8B-B14F-4D97-AF65-F5344CB8AC3E}">
        <p14:creationId xmlns:p14="http://schemas.microsoft.com/office/powerpoint/2010/main" val="3012355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F0E2A-B3AA-758A-7EFB-8A0B4FA6403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3AE92F0-F2DE-C20C-FDCD-D48FBB19740E}"/>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124952F7-1E7F-EF3D-CF7D-88A9FFDEBDF3}"/>
              </a:ext>
            </a:extLst>
          </p:cNvPr>
          <p:cNvSpPr>
            <a:spLocks noGrp="1"/>
          </p:cNvSpPr>
          <p:nvPr>
            <p:ph type="title"/>
          </p:nvPr>
        </p:nvSpPr>
        <p:spPr/>
        <p:txBody>
          <a:bodyPr/>
          <a:lstStyle/>
          <a:p>
            <a:r>
              <a:rPr lang="ja-JP" altLang="en-US" dirty="0"/>
              <a:t>２（１）</a:t>
            </a:r>
            <a:endParaRPr kumimoji="1" lang="ja-JP" altLang="en-US" dirty="0"/>
          </a:p>
        </p:txBody>
      </p:sp>
      <p:sp>
        <p:nvSpPr>
          <p:cNvPr id="4" name="テキスト プレースホルダー 3">
            <a:extLst>
              <a:ext uri="{FF2B5EF4-FFF2-40B4-BE49-F238E27FC236}">
                <a16:creationId xmlns:a16="http://schemas.microsoft.com/office/drawing/2014/main" id="{575EE05D-D9A1-48D6-EB92-F4FB3F1903E6}"/>
              </a:ext>
            </a:extLst>
          </p:cNvPr>
          <p:cNvSpPr>
            <a:spLocks noGrp="1"/>
          </p:cNvSpPr>
          <p:nvPr>
            <p:ph type="body" sz="quarter" idx="15"/>
          </p:nvPr>
        </p:nvSpPr>
        <p:spPr>
          <a:xfrm>
            <a:off x="4899546" y="1524673"/>
            <a:ext cx="4081823" cy="4524565"/>
          </a:xfrm>
        </p:spPr>
        <p:txBody>
          <a:bodyPr>
            <a:noAutofit/>
          </a:bodyPr>
          <a:lstStyle/>
          <a:p>
            <a:pPr marL="450850" indent="-450850">
              <a:lnSpc>
                <a:spcPct val="100000"/>
              </a:lnSpc>
              <a:spcBef>
                <a:spcPts val="600"/>
              </a:spcBef>
              <a:buClr>
                <a:srgbClr val="277BE8"/>
              </a:buClr>
            </a:pPr>
            <a:r>
              <a:rPr kumimoji="1" lang="ja-JP" altLang="en-US" sz="3600" dirty="0">
                <a:solidFill>
                  <a:srgbClr val="277BE8"/>
                </a:solidFill>
              </a:rPr>
              <a:t>⇒</a:t>
            </a:r>
            <a:r>
              <a:rPr kumimoji="1" lang="ja-JP" altLang="en-US" sz="3600" dirty="0"/>
              <a:t>都市では第二次・第三次産業に従事する雇用者の</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a:t>
            </a:r>
            <a:r>
              <a:rPr lang="ja-JP" altLang="en-US" b="1" baseline="30000" dirty="0">
                <a:solidFill>
                  <a:srgbClr val="005AFF"/>
                </a:solidFill>
              </a:rPr>
              <a:t> </a:t>
            </a:r>
            <a:r>
              <a:rPr lang="ja-JP" altLang="en-US" b="1" dirty="0">
                <a:solidFill>
                  <a:srgbClr val="005AFF"/>
                </a:solidFill>
              </a:rPr>
              <a:t>核家族 </a:t>
            </a:r>
            <a:r>
              <a:rPr kumimoji="1" lang="ja-JP" altLang="en-US" sz="3600" dirty="0"/>
              <a:t>世帯が増加した。拡大家族世帯は</a:t>
            </a:r>
            <a:r>
              <a:rPr kumimoji="1" lang="en-US" altLang="ja-JP" sz="3600" dirty="0"/>
              <a:t>1955</a:t>
            </a:r>
            <a:r>
              <a:rPr kumimoji="1" lang="ja-JP" altLang="en-US" sz="3600" dirty="0"/>
              <a:t>年以降，減少している。</a:t>
            </a:r>
            <a:endParaRPr kumimoji="1" lang="en-US" altLang="ja-JP" sz="3600" spc="-100" dirty="0"/>
          </a:p>
        </p:txBody>
      </p:sp>
      <p:sp>
        <p:nvSpPr>
          <p:cNvPr id="6" name="テキスト ボックス 5">
            <a:extLst>
              <a:ext uri="{FF2B5EF4-FFF2-40B4-BE49-F238E27FC236}">
                <a16:creationId xmlns:a16="http://schemas.microsoft.com/office/drawing/2014/main" id="{1A904B60-6735-7613-0BDC-AB988A320D36}"/>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11" name="図 10">
            <a:extLst>
              <a:ext uri="{FF2B5EF4-FFF2-40B4-BE49-F238E27FC236}">
                <a16:creationId xmlns:a16="http://schemas.microsoft.com/office/drawing/2014/main" id="{1DFBFC3F-3962-2EF7-F5F8-D9968A0F011A}"/>
              </a:ext>
            </a:extLst>
          </p:cNvPr>
          <p:cNvPicPr>
            <a:picLocks noChangeAspect="1"/>
          </p:cNvPicPr>
          <p:nvPr/>
        </p:nvPicPr>
        <p:blipFill>
          <a:blip r:embed="rId3"/>
          <a:stretch>
            <a:fillRect/>
          </a:stretch>
        </p:blipFill>
        <p:spPr>
          <a:xfrm>
            <a:off x="162631" y="1524673"/>
            <a:ext cx="4614085" cy="4703679"/>
          </a:xfrm>
          <a:prstGeom prst="rect">
            <a:avLst/>
          </a:prstGeom>
        </p:spPr>
      </p:pic>
      <p:sp>
        <p:nvSpPr>
          <p:cNvPr id="13" name="テキスト プレースホルダー 12">
            <a:extLst>
              <a:ext uri="{FF2B5EF4-FFF2-40B4-BE49-F238E27FC236}">
                <a16:creationId xmlns:a16="http://schemas.microsoft.com/office/drawing/2014/main" id="{0E6B54BF-9613-0A90-BBB3-A1EC6009DAA7}"/>
              </a:ext>
            </a:extLst>
          </p:cNvPr>
          <p:cNvSpPr>
            <a:spLocks noGrp="1"/>
          </p:cNvSpPr>
          <p:nvPr>
            <p:ph type="body" sz="quarter" idx="16"/>
          </p:nvPr>
        </p:nvSpPr>
        <p:spPr>
          <a:xfrm>
            <a:off x="162631" y="773428"/>
            <a:ext cx="3823648" cy="396000"/>
          </a:xfrm>
        </p:spPr>
        <p: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277BE8"/>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28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世帯構成の変化</a:t>
            </a:r>
            <a:endParaRPr lang="ja-JP" altLang="en-US" dirty="0"/>
          </a:p>
        </p:txBody>
      </p:sp>
      <p:sp>
        <p:nvSpPr>
          <p:cNvPr id="5" name="大かっこ 4">
            <a:extLst>
              <a:ext uri="{FF2B5EF4-FFF2-40B4-BE49-F238E27FC236}">
                <a16:creationId xmlns:a16="http://schemas.microsoft.com/office/drawing/2014/main" id="{7850117F-BF25-80FD-F838-ABB9F0B68DF6}"/>
              </a:ext>
            </a:extLst>
          </p:cNvPr>
          <p:cNvSpPr/>
          <p:nvPr/>
        </p:nvSpPr>
        <p:spPr>
          <a:xfrm>
            <a:off x="5396691" y="3274538"/>
            <a:ext cx="2116057" cy="570801"/>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88481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C88CB7-5883-AA29-C24C-5D67E418D32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6BDC187-5F2F-A741-9DE3-6E09E393949C}"/>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6" name="タイトル 5">
            <a:extLst>
              <a:ext uri="{FF2B5EF4-FFF2-40B4-BE49-F238E27FC236}">
                <a16:creationId xmlns:a16="http://schemas.microsoft.com/office/drawing/2014/main" id="{72C5F2BC-451D-49E2-645C-B7C86E0B92F2}"/>
              </a:ext>
            </a:extLst>
          </p:cNvPr>
          <p:cNvSpPr>
            <a:spLocks noGrp="1"/>
          </p:cNvSpPr>
          <p:nvPr>
            <p:ph type="title"/>
          </p:nvPr>
        </p:nvSpPr>
        <p:spPr/>
        <p:txBody>
          <a:bodyPr/>
          <a:lstStyle/>
          <a:p>
            <a:r>
              <a:rPr lang="ja-JP" altLang="en-US" dirty="0"/>
              <a:t>２（２）</a:t>
            </a:r>
          </a:p>
        </p:txBody>
      </p:sp>
      <p:sp>
        <p:nvSpPr>
          <p:cNvPr id="4" name="テキスト プレースホルダー 3">
            <a:extLst>
              <a:ext uri="{FF2B5EF4-FFF2-40B4-BE49-F238E27FC236}">
                <a16:creationId xmlns:a16="http://schemas.microsoft.com/office/drawing/2014/main" id="{E6A6E07D-5B46-6B25-A9B2-26B7EABD814C}"/>
              </a:ext>
            </a:extLst>
          </p:cNvPr>
          <p:cNvSpPr>
            <a:spLocks noGrp="1"/>
          </p:cNvSpPr>
          <p:nvPr>
            <p:ph type="body" sz="quarter" idx="15"/>
          </p:nvPr>
        </p:nvSpPr>
        <p:spPr>
          <a:xfrm>
            <a:off x="128921" y="1115175"/>
            <a:ext cx="8886157" cy="5427667"/>
          </a:xfrm>
          <a:ln w="38100">
            <a:noFill/>
          </a:ln>
        </p:spPr>
        <p:txBody>
          <a:bodyPr>
            <a:noAutofit/>
          </a:bodyPr>
          <a:lstStyle/>
          <a:p>
            <a:r>
              <a:rPr lang="ja-JP" altLang="en-US" dirty="0">
                <a:solidFill>
                  <a:prstClr val="black"/>
                </a:solidFill>
              </a:rPr>
              <a:t>経済の低成長期</a:t>
            </a:r>
            <a:r>
              <a:rPr lang="ja-JP" altLang="en-US" dirty="0">
                <a:solidFill>
                  <a:srgbClr val="277BE8"/>
                </a:solidFill>
              </a:rPr>
              <a:t>⇒</a:t>
            </a:r>
            <a:r>
              <a:rPr lang="ja-JP" altLang="en-US" dirty="0">
                <a:solidFill>
                  <a:prstClr val="black"/>
                </a:solidFill>
              </a:rPr>
              <a:t>家計や子どもの教育費の補助のためパートなどの</a:t>
            </a:r>
            <a:endParaRPr lang="en-US" altLang="ja-JP" dirty="0">
              <a:solidFill>
                <a:prstClr val="black"/>
              </a:solidFill>
            </a:endParaRPr>
          </a:p>
          <a:p>
            <a:r>
              <a:rPr lang="ja-JP" altLang="en-US" dirty="0">
                <a:solidFill>
                  <a:prstClr val="black"/>
                </a:solidFill>
              </a:rPr>
              <a:t>短時間 </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b="1" dirty="0">
                <a:solidFill>
                  <a:srgbClr val="005AFF"/>
                </a:solidFill>
              </a:rPr>
              <a:t>労働</a:t>
            </a:r>
            <a:r>
              <a:rPr lang="ja-JP" altLang="en-US" b="1" dirty="0">
                <a:solidFill>
                  <a:prstClr val="black"/>
                </a:solidFill>
              </a:rPr>
              <a:t> </a:t>
            </a:r>
            <a:r>
              <a:rPr lang="ja-JP" altLang="en-US" dirty="0">
                <a:solidFill>
                  <a:prstClr val="black"/>
                </a:solidFill>
              </a:rPr>
              <a:t>に従事する女性が増加。</a:t>
            </a:r>
            <a:endParaRPr lang="en-US" altLang="ja-JP" dirty="0">
              <a:solidFill>
                <a:prstClr val="black"/>
              </a:solidFill>
            </a:endParaRPr>
          </a:p>
          <a:p>
            <a:r>
              <a:rPr lang="en-US" altLang="ja-JP" dirty="0">
                <a:solidFill>
                  <a:prstClr val="black"/>
                </a:solidFill>
              </a:rPr>
              <a:t>1980</a:t>
            </a:r>
            <a:r>
              <a:rPr lang="ja-JP" altLang="en-US" dirty="0">
                <a:solidFill>
                  <a:prstClr val="black"/>
                </a:solidFill>
              </a:rPr>
              <a:t>年代以降は，より豊かな生活を求める消費欲求が増大していった</a:t>
            </a:r>
            <a:r>
              <a:rPr lang="ja-JP" altLang="en-US" sz="2800" dirty="0">
                <a:solidFill>
                  <a:prstClr val="black"/>
                </a:solidFill>
              </a:rPr>
              <a:t>（</a:t>
            </a:r>
            <a:r>
              <a:rPr lang="en-US" altLang="ja-JP" sz="2800" dirty="0">
                <a:solidFill>
                  <a:prstClr val="black"/>
                </a:solidFill>
              </a:rPr>
              <a:t>1986 〜 1990</a:t>
            </a:r>
            <a:r>
              <a:rPr lang="ja-JP" altLang="en-US" sz="2800" dirty="0">
                <a:solidFill>
                  <a:prstClr val="black"/>
                </a:solidFill>
              </a:rPr>
              <a:t>年バブル経済）</a:t>
            </a:r>
            <a:r>
              <a:rPr lang="ja-JP" altLang="en-US" dirty="0">
                <a:solidFill>
                  <a:prstClr val="black"/>
                </a:solidFill>
              </a:rPr>
              <a:t>。男女平等</a:t>
            </a:r>
            <a:r>
              <a:rPr lang="ja-JP" altLang="en-US" sz="2800" dirty="0">
                <a:solidFill>
                  <a:prstClr val="black"/>
                </a:solidFill>
              </a:rPr>
              <a:t>（</a:t>
            </a:r>
            <a:r>
              <a:rPr lang="en-US" altLang="ja-JP" sz="2800" dirty="0">
                <a:solidFill>
                  <a:prstClr val="black"/>
                </a:solidFill>
              </a:rPr>
              <a:t>1986</a:t>
            </a:r>
            <a:r>
              <a:rPr lang="ja-JP" altLang="en-US" sz="2800" dirty="0">
                <a:solidFill>
                  <a:prstClr val="black"/>
                </a:solidFill>
              </a:rPr>
              <a:t>年男女雇用機会均等法施行）</a:t>
            </a:r>
            <a:r>
              <a:rPr lang="ja-JP" altLang="en-US" dirty="0">
                <a:solidFill>
                  <a:prstClr val="black"/>
                </a:solidFill>
              </a:rPr>
              <a:t>や女性の経済的独立への意欲増加。</a:t>
            </a:r>
            <a:r>
              <a:rPr lang="ja-JP" altLang="en-US" dirty="0">
                <a:solidFill>
                  <a:srgbClr val="277BE8"/>
                </a:solidFill>
              </a:rPr>
              <a:t>⇒</a:t>
            </a:r>
            <a:r>
              <a:rPr lang="ja-JP" altLang="en-US" dirty="0">
                <a:solidFill>
                  <a:prstClr val="black"/>
                </a:solidFill>
              </a:rPr>
              <a:t>女性就労率増加</a:t>
            </a:r>
            <a:endParaRPr lang="en-US" altLang="ja-JP" dirty="0">
              <a:solidFill>
                <a:prstClr val="black"/>
              </a:solidFill>
            </a:endParaRPr>
          </a:p>
        </p:txBody>
      </p:sp>
      <p:sp>
        <p:nvSpPr>
          <p:cNvPr id="5" name="テキスト プレースホルダー 4">
            <a:extLst>
              <a:ext uri="{FF2B5EF4-FFF2-40B4-BE49-F238E27FC236}">
                <a16:creationId xmlns:a16="http://schemas.microsoft.com/office/drawing/2014/main" id="{C192F2BD-5B1D-441A-A3E4-CFCC807A69C4}"/>
              </a:ext>
            </a:extLst>
          </p:cNvPr>
          <p:cNvSpPr>
            <a:spLocks noGrp="1"/>
          </p:cNvSpPr>
          <p:nvPr>
            <p:ph type="body" sz="quarter" idx="16"/>
          </p:nvPr>
        </p:nvSpPr>
        <p:spPr>
          <a:xfrm>
            <a:off x="20024" y="281921"/>
            <a:ext cx="8886157" cy="588156"/>
          </a:xfrm>
        </p:spPr>
        <p:txBody>
          <a:bodyPr/>
          <a:lstStyle/>
          <a:p>
            <a:pPr marL="360363" indent="-360363"/>
            <a:r>
              <a:rPr lang="ja-JP" altLang="en-US" dirty="0">
                <a:cs typeface="+mj-cs"/>
              </a:rPr>
              <a:t>（</a:t>
            </a:r>
            <a:r>
              <a:rPr lang="en-US" altLang="ja-JP" dirty="0">
                <a:cs typeface="+mj-cs"/>
              </a:rPr>
              <a:t>2</a:t>
            </a:r>
            <a:r>
              <a:rPr lang="ja-JP" altLang="en-US" dirty="0">
                <a:cs typeface="+mj-cs"/>
              </a:rPr>
              <a:t>）就労する女性の増加</a:t>
            </a:r>
            <a:r>
              <a:rPr lang="ja-JP" altLang="en-US" sz="2400" dirty="0">
                <a:cs typeface="+mj-cs"/>
              </a:rPr>
              <a:t>（</a:t>
            </a:r>
            <a:r>
              <a:rPr lang="en-US" altLang="ja-JP" sz="2400" dirty="0">
                <a:cs typeface="+mj-cs"/>
              </a:rPr>
              <a:t>1970</a:t>
            </a:r>
            <a:r>
              <a:rPr lang="ja-JP" altLang="en-US" sz="2400" dirty="0">
                <a:cs typeface="+mj-cs"/>
              </a:rPr>
              <a:t>年代後半</a:t>
            </a:r>
            <a:r>
              <a:rPr lang="en-US" altLang="ja-JP" sz="2400" dirty="0">
                <a:cs typeface="+mj-cs"/>
              </a:rPr>
              <a:t>〜</a:t>
            </a:r>
            <a:r>
              <a:rPr lang="ja-JP" altLang="en-US" sz="2400" dirty="0">
                <a:cs typeface="+mj-cs"/>
              </a:rPr>
              <a:t>）</a:t>
            </a:r>
            <a:endParaRPr lang="ja-JP" altLang="en-US" sz="2400" b="0" dirty="0">
              <a:solidFill>
                <a:prstClr val="black"/>
              </a:solidFill>
            </a:endParaRPr>
          </a:p>
        </p:txBody>
      </p:sp>
      <p:sp>
        <p:nvSpPr>
          <p:cNvPr id="3" name="テキスト ボックス 2">
            <a:extLst>
              <a:ext uri="{FF2B5EF4-FFF2-40B4-BE49-F238E27FC236}">
                <a16:creationId xmlns:a16="http://schemas.microsoft.com/office/drawing/2014/main" id="{7F150591-B13A-5B6D-A10C-A98B4AAECCDB}"/>
              </a:ext>
            </a:extLst>
          </p:cNvPr>
          <p:cNvSpPr txBox="1"/>
          <p:nvPr/>
        </p:nvSpPr>
        <p:spPr>
          <a:xfrm>
            <a:off x="7512748" y="195987"/>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7" name="図 6" descr="back.png">
            <a:hlinkClick r:id="rId3" action="ppaction://hlinksldjump"/>
            <a:extLst>
              <a:ext uri="{FF2B5EF4-FFF2-40B4-BE49-F238E27FC236}">
                <a16:creationId xmlns:a16="http://schemas.microsoft.com/office/drawing/2014/main" id="{8299CDCE-8836-7F5F-012D-FBD2085E96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5511" y="6078806"/>
            <a:ext cx="829001" cy="469361"/>
          </a:xfrm>
          <a:prstGeom prst="rect">
            <a:avLst/>
          </a:prstGeom>
        </p:spPr>
      </p:pic>
      <p:sp>
        <p:nvSpPr>
          <p:cNvPr id="8" name="大かっこ 7">
            <a:extLst>
              <a:ext uri="{FF2B5EF4-FFF2-40B4-BE49-F238E27FC236}">
                <a16:creationId xmlns:a16="http://schemas.microsoft.com/office/drawing/2014/main" id="{F18F9DCE-67FA-1072-27C8-4AB788C0DE48}"/>
              </a:ext>
            </a:extLst>
          </p:cNvPr>
          <p:cNvSpPr/>
          <p:nvPr/>
        </p:nvSpPr>
        <p:spPr>
          <a:xfrm>
            <a:off x="1815291" y="2492911"/>
            <a:ext cx="1639109" cy="570801"/>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165816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テーマ">
  <a:themeElements>
    <a:clrScheme name="ユーザー定義 13">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B0F0"/>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3152</TotalTime>
  <Words>1009</Words>
  <PresentationFormat>画面に合わせる (4:3)</PresentationFormat>
  <Paragraphs>141</Paragraphs>
  <Slides>22</Slides>
  <Notes>12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22</vt:i4>
      </vt:variant>
    </vt:vector>
  </HeadingPairs>
  <TitlesOfParts>
    <vt:vector size="26" baseType="lpstr">
      <vt:lpstr>ＭＳ Ｐゴシック</vt:lpstr>
      <vt:lpstr>游ゴシック</vt:lpstr>
      <vt:lpstr>Arial</vt:lpstr>
      <vt:lpstr>Office テーマ</vt:lpstr>
      <vt:lpstr>03 社会の変化と家族</vt:lpstr>
      <vt:lpstr>問題インデックス</vt:lpstr>
      <vt:lpstr>世帯人数について（　　）に適語を記入 しよう。 (1/3)</vt:lpstr>
      <vt:lpstr>１</vt:lpstr>
      <vt:lpstr>１</vt:lpstr>
      <vt:lpstr>家族モデルの変化について（　　）に 適語を記入しよう。 </vt:lpstr>
      <vt:lpstr>２（１）</vt:lpstr>
      <vt:lpstr>２（１）</vt:lpstr>
      <vt:lpstr>２（２）</vt:lpstr>
      <vt:lpstr>２（３）</vt:lpstr>
      <vt:lpstr>２（３）</vt:lpstr>
      <vt:lpstr>２（３）</vt:lpstr>
      <vt:lpstr>女性の労働力率について考えよう。(1/2)</vt:lpstr>
      <vt:lpstr>３</vt:lpstr>
      <vt:lpstr>１ （問題）</vt:lpstr>
      <vt:lpstr>１ （解答）</vt:lpstr>
      <vt:lpstr>２（１）（２） （問題）</vt:lpstr>
      <vt:lpstr>２（１）（２） （解答）</vt:lpstr>
      <vt:lpstr>２（３） （問題）</vt:lpstr>
      <vt:lpstr>２（３） （解答）</vt:lpstr>
      <vt:lpstr>３ （問題）</vt:lpstr>
      <vt:lpstr>３（解答例）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2020-05-11T04:01:04Z</dcterms:created>
  <dcterms:modified xsi:type="dcterms:W3CDTF">2025-04-05T13:25:59Z</dcterms:modified>
</cp:coreProperties>
</file>