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handoutMasterIdLst>
    <p:handoutMasterId r:id="rId34"/>
  </p:handoutMasterIdLst>
  <p:sldIdLst>
    <p:sldId id="267" r:id="rId2"/>
    <p:sldId id="402" r:id="rId3"/>
    <p:sldId id="477" r:id="rId4"/>
    <p:sldId id="478" r:id="rId5"/>
    <p:sldId id="479" r:id="rId6"/>
    <p:sldId id="480" r:id="rId7"/>
    <p:sldId id="434" r:id="rId8"/>
    <p:sldId id="417" r:id="rId9"/>
    <p:sldId id="475" r:id="rId10"/>
    <p:sldId id="476" r:id="rId11"/>
    <p:sldId id="481" r:id="rId12"/>
    <p:sldId id="482" r:id="rId13"/>
    <p:sldId id="463" r:id="rId14"/>
    <p:sldId id="404" r:id="rId15"/>
    <p:sldId id="464" r:id="rId16"/>
    <p:sldId id="465" r:id="rId17"/>
    <p:sldId id="466" r:id="rId18"/>
    <p:sldId id="467" r:id="rId19"/>
    <p:sldId id="468" r:id="rId20"/>
    <p:sldId id="469" r:id="rId21"/>
    <p:sldId id="470" r:id="rId22"/>
    <p:sldId id="471" r:id="rId23"/>
    <p:sldId id="436" r:id="rId24"/>
    <p:sldId id="449" r:id="rId25"/>
    <p:sldId id="450" r:id="rId26"/>
    <p:sldId id="456" r:id="rId27"/>
    <p:sldId id="451" r:id="rId28"/>
    <p:sldId id="457" r:id="rId29"/>
    <p:sldId id="452" r:id="rId30"/>
    <p:sldId id="458" r:id="rId31"/>
    <p:sldId id="453" r:id="rId3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AFF"/>
    <a:srgbClr val="277BE8"/>
    <a:srgbClr val="D5E1EE"/>
    <a:srgbClr val="B2B0B1"/>
    <a:srgbClr val="F6ECA6"/>
    <a:srgbClr val="9BDFF9"/>
    <a:srgbClr val="14B1E7"/>
    <a:srgbClr val="00ABBD"/>
    <a:srgbClr val="CFEAE6"/>
    <a:srgbClr val="6869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スタイル (淡色)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5609" autoAdjust="0"/>
    <p:restoredTop sz="96242" autoAdjust="0"/>
  </p:normalViewPr>
  <p:slideViewPr>
    <p:cSldViewPr snapToGrid="0">
      <p:cViewPr varScale="1">
        <p:scale>
          <a:sx n="57" d="100"/>
          <a:sy n="57" d="100"/>
        </p:scale>
        <p:origin x="90" y="1080"/>
      </p:cViewPr>
      <p:guideLst/>
    </p:cSldViewPr>
  </p:slideViewPr>
  <p:outlineViewPr>
    <p:cViewPr>
      <p:scale>
        <a:sx n="33" d="100"/>
        <a:sy n="33" d="100"/>
      </p:scale>
      <p:origin x="0" y="-1061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1" d="100"/>
          <a:sy n="81" d="100"/>
        </p:scale>
        <p:origin x="100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3209EC34-FC8F-FF04-2AF6-60C8EA45C60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9AF51CFA-BB39-379F-0C16-BC8BF0690D7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0FFAE7-CCBD-4882-9B41-FBF2B5CC7860}" type="datetimeFigureOut">
              <a:rPr kumimoji="1" lang="ja-JP" altLang="en-US" smtClean="0"/>
              <a:t>2025/4/4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E150BA87-16E2-FDD7-0EC5-07934D3BE62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C99AB036-9C28-A9B6-8FC3-C013B820BD2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52DC0A-0EF1-464F-BBC4-47B626F921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23626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7744EE-B228-4D4B-B3C5-E24EBA43BD19}" type="datetimeFigureOut">
              <a:rPr kumimoji="1" lang="ja-JP" altLang="en-US" smtClean="0"/>
              <a:t>2025/4/4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CE2DE2-5132-4E7D-B18E-E71053432C5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06269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50384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03634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★選択肢をすべて入れる（選択肢の文章は省略可）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080338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23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06955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50504" y="2902998"/>
            <a:ext cx="7772400" cy="1765312"/>
          </a:xfrm>
        </p:spPr>
        <p:txBody>
          <a:bodyPr anchor="b">
            <a:noAutofit/>
          </a:bodyPr>
          <a:lstStyle>
            <a:lvl1pPr marL="0" indent="0" algn="ctr">
              <a:buFont typeface="+mj-lt"/>
              <a:buNone/>
              <a:defRPr sz="5500" b="1">
                <a:solidFill>
                  <a:srgbClr val="277BE8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lang="en-US" altLang="ja-JP" dirty="0"/>
              <a:t>1.</a:t>
            </a:r>
            <a:r>
              <a:rPr lang="ja-JP" altLang="en-US" dirty="0"/>
              <a:t> </a:t>
            </a:r>
            <a:r>
              <a:rPr lang="en-US" dirty="0" err="1"/>
              <a:t>xxxxxx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36804" y="4668311"/>
            <a:ext cx="3086100" cy="605025"/>
          </a:xfrm>
        </p:spPr>
        <p:txBody>
          <a:bodyPr>
            <a:noAutofit/>
          </a:bodyPr>
          <a:lstStyle>
            <a:lvl1pPr marL="0" indent="0" algn="r">
              <a:buNone/>
              <a:defRPr sz="3200">
                <a:solidFill>
                  <a:srgbClr val="277BE8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ja-JP" dirty="0"/>
              <a:t>p.00</a:t>
            </a:r>
            <a:r>
              <a:rPr lang="ja-JP" altLang="en-US" dirty="0"/>
              <a:t>～</a:t>
            </a:r>
            <a:r>
              <a:rPr lang="en-US" altLang="ja-JP" dirty="0"/>
              <a:t>00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B9B10A62-B1D7-4A96-B9E1-B2F681B6FEFE}"/>
              </a:ext>
            </a:extLst>
          </p:cNvPr>
          <p:cNvCxnSpPr/>
          <p:nvPr userDrawn="1"/>
        </p:nvCxnSpPr>
        <p:spPr>
          <a:xfrm>
            <a:off x="650504" y="4668310"/>
            <a:ext cx="7920000" cy="0"/>
          </a:xfrm>
          <a:prstGeom prst="line">
            <a:avLst/>
          </a:prstGeom>
          <a:ln w="50800" cap="rnd">
            <a:solidFill>
              <a:srgbClr val="277BE8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1CB7ED8D-73B4-465A-A8E5-7753583BB6D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609711" y="2055203"/>
            <a:ext cx="1300163" cy="687387"/>
          </a:xfrm>
          <a:solidFill>
            <a:srgbClr val="277BE8"/>
          </a:solidFill>
          <a:ln>
            <a:solidFill>
              <a:srgbClr val="277BE8"/>
            </a:solidFill>
          </a:ln>
        </p:spPr>
        <p:txBody>
          <a:bodyPr anchor="ctr">
            <a:noAutofit/>
          </a:bodyPr>
          <a:lstStyle>
            <a:lvl1pPr marL="0" indent="0" algn="ctr">
              <a:buNone/>
              <a:defRPr sz="400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ja-JP" altLang="en-US" dirty="0"/>
              <a:t>１章</a:t>
            </a:r>
          </a:p>
        </p:txBody>
      </p:sp>
      <p:sp>
        <p:nvSpPr>
          <p:cNvPr id="13" name="テキスト プレースホルダー 12">
            <a:extLst>
              <a:ext uri="{FF2B5EF4-FFF2-40B4-BE49-F238E27FC236}">
                <a16:creationId xmlns:a16="http://schemas.microsoft.com/office/drawing/2014/main" id="{828E12B8-2C64-4A6F-9868-58B8F1F90F4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929203" y="2055203"/>
            <a:ext cx="2609850" cy="687387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 anchor="t">
            <a:noAutofit/>
          </a:bodyPr>
          <a:lstStyle>
            <a:lvl1pPr marL="0" indent="0" algn="ctr">
              <a:buNone/>
              <a:defRPr sz="4000">
                <a:solidFill>
                  <a:srgbClr val="277BE8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 err="1"/>
              <a:t>xxxxxxxxx</a:t>
            </a:r>
            <a:endParaRPr kumimoji="1" lang="ja-JP" altLang="en-US" dirty="0"/>
          </a:p>
        </p:txBody>
      </p:sp>
      <p:sp>
        <p:nvSpPr>
          <p:cNvPr id="4" name="テキスト プレースホルダー 11">
            <a:extLst>
              <a:ext uri="{FF2B5EF4-FFF2-40B4-BE49-F238E27FC236}">
                <a16:creationId xmlns:a16="http://schemas.microsoft.com/office/drawing/2014/main" id="{0AC066D0-6BCC-3FBF-8053-20D436D794E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205120" y="5239340"/>
            <a:ext cx="2217784" cy="577850"/>
          </a:xfrm>
          <a:prstGeom prst="roundRect">
            <a:avLst/>
          </a:prstGeom>
          <a:ln w="19050">
            <a:solidFill>
              <a:srgbClr val="277BE8"/>
            </a:solidFill>
          </a:ln>
        </p:spPr>
        <p:txBody>
          <a:bodyPr anchor="ctr">
            <a:normAutofit/>
          </a:bodyPr>
          <a:lstStyle>
            <a:lvl1pPr marL="0" indent="0" algn="r">
              <a:buNone/>
              <a:defRPr sz="2800">
                <a:solidFill>
                  <a:srgbClr val="277BE8"/>
                </a:solidFill>
              </a:defRPr>
            </a:lvl1pPr>
          </a:lstStyle>
          <a:p>
            <a:pPr lvl="0"/>
            <a:r>
              <a:rPr kumimoji="1" lang="ja-JP" altLang="en-US" dirty="0"/>
              <a:t>教 </a:t>
            </a:r>
            <a:r>
              <a:rPr kumimoji="1" lang="en-US" altLang="ja-JP" dirty="0"/>
              <a:t>p.00</a:t>
            </a:r>
            <a:r>
              <a:rPr kumimoji="1" lang="ja-JP" altLang="en-US" dirty="0"/>
              <a:t>～</a:t>
            </a:r>
            <a:r>
              <a:rPr kumimoji="1" lang="en-US" altLang="ja-JP" dirty="0"/>
              <a:t>00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66725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問題インデック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C9497B68-1E45-BCCD-A25E-B4B2C19A21F6}"/>
              </a:ext>
            </a:extLst>
          </p:cNvPr>
          <p:cNvSpPr/>
          <p:nvPr userDrawn="1"/>
        </p:nvSpPr>
        <p:spPr>
          <a:xfrm>
            <a:off x="3873501" y="558800"/>
            <a:ext cx="5270499" cy="241300"/>
          </a:xfrm>
          <a:prstGeom prst="rect">
            <a:avLst/>
          </a:prstGeom>
          <a:solidFill>
            <a:srgbClr val="277BE8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E5C8CC71-049D-4423-ADD6-275B4FB294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7801" y="139700"/>
            <a:ext cx="3695700" cy="660400"/>
          </a:xfrm>
          <a:prstGeom prst="round2SameRect">
            <a:avLst/>
          </a:prstGeom>
          <a:solidFill>
            <a:srgbClr val="277BE8"/>
          </a:solidFill>
        </p:spPr>
        <p:txBody>
          <a:bodyPr>
            <a:normAutofit/>
          </a:bodyPr>
          <a:lstStyle>
            <a:lvl1pPr marL="0" algn="ctr" defTabSz="457200" rtl="0" eaLnBrk="1" latinLnBrk="0" hangingPunct="1">
              <a:defRPr kumimoji="1" lang="ja-JP" altLang="en-US" sz="3200" b="1" kern="1200" dirty="0">
                <a:solidFill>
                  <a:schemeClr val="lt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</a:lstStyle>
          <a:p>
            <a:r>
              <a:rPr kumimoji="1" lang="ja-JP" altLang="en-US" dirty="0"/>
              <a:t>問題インデックス</a:t>
            </a: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159B0049-8C46-3A90-65B3-3F49D95F27E5}"/>
              </a:ext>
            </a:extLst>
          </p:cNvPr>
          <p:cNvGrpSpPr/>
          <p:nvPr userDrawn="1"/>
        </p:nvGrpSpPr>
        <p:grpSpPr>
          <a:xfrm>
            <a:off x="5396131" y="0"/>
            <a:ext cx="3747869" cy="553998"/>
            <a:chOff x="4596031" y="0"/>
            <a:chExt cx="3747869" cy="553998"/>
          </a:xfrm>
        </p:grpSpPr>
        <p:pic>
          <p:nvPicPr>
            <p:cNvPr id="4" name="図 3" descr="link.png">
              <a:extLst>
                <a:ext uri="{FF2B5EF4-FFF2-40B4-BE49-F238E27FC236}">
                  <a16:creationId xmlns:a16="http://schemas.microsoft.com/office/drawing/2014/main" id="{E804B3B3-4ECA-5D27-F03E-256BA61516F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6031" y="102776"/>
              <a:ext cx="524213" cy="149340"/>
            </a:xfrm>
            <a:prstGeom prst="rect">
              <a:avLst/>
            </a:prstGeom>
          </p:spPr>
        </p:pic>
        <p:pic>
          <p:nvPicPr>
            <p:cNvPr id="7" name="図 6" descr="link.png">
              <a:extLst>
                <a:ext uri="{FF2B5EF4-FFF2-40B4-BE49-F238E27FC236}">
                  <a16:creationId xmlns:a16="http://schemas.microsoft.com/office/drawing/2014/main" id="{E895CD5D-8CCE-5E64-8C4E-3E31F6DF129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alphaModFix amt="91000"/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64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5037" y="311385"/>
              <a:ext cx="524213" cy="149340"/>
            </a:xfrm>
            <a:prstGeom prst="rect">
              <a:avLst/>
            </a:prstGeom>
            <a:noFill/>
          </p:spPr>
        </p:pic>
        <p:sp>
          <p:nvSpPr>
            <p:cNvPr id="8" name="テキスト ボックス 7">
              <a:extLst>
                <a:ext uri="{FF2B5EF4-FFF2-40B4-BE49-F238E27FC236}">
                  <a16:creationId xmlns:a16="http://schemas.microsoft.com/office/drawing/2014/main" id="{5D3200A4-EDB7-4355-1B17-4152259531C5}"/>
                </a:ext>
              </a:extLst>
            </p:cNvPr>
            <p:cNvSpPr txBox="1"/>
            <p:nvPr/>
          </p:nvSpPr>
          <p:spPr>
            <a:xfrm>
              <a:off x="5120244" y="0"/>
              <a:ext cx="322365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500" dirty="0"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･･･学習ノート対応スライドにリンク</a:t>
              </a:r>
            </a:p>
            <a:p>
              <a:r>
                <a:rPr kumimoji="1" lang="ja-JP" altLang="en-US" sz="1500" dirty="0"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･･･学習ノート</a:t>
              </a:r>
              <a:r>
                <a:rPr kumimoji="1" lang="en-US" altLang="ja-JP" sz="1500" dirty="0"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PDF</a:t>
              </a:r>
              <a:r>
                <a:rPr kumimoji="1" lang="ja-JP" altLang="en-US" sz="1500" dirty="0"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画像にリンク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71649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本文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1DF6116-CBFF-4C6E-984B-80B90236F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0E196387-1CDE-4301-8E1A-1CC7110469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0266" y="274015"/>
            <a:ext cx="7892249" cy="658800"/>
          </a:xfrm>
          <a:solidFill>
            <a:srgbClr val="F6ECA6"/>
          </a:solidFill>
          <a:ln>
            <a:noFill/>
          </a:ln>
          <a:effectLst/>
        </p:spPr>
        <p:txBody>
          <a:bodyPr>
            <a:noAutofit/>
          </a:bodyPr>
          <a:lstStyle>
            <a:lvl1pPr>
              <a:defRPr sz="3200" b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ja-JP" altLang="en-US" dirty="0"/>
              <a:t>問題文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3A3E1B81-36EA-864E-10DD-8A4C137A608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71902" y="1296140"/>
            <a:ext cx="8676787" cy="5054575"/>
          </a:xfrm>
        </p:spPr>
        <p:txBody>
          <a:bodyPr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kumimoji="1" lang="ja-JP" altLang="en-US" dirty="0"/>
              <a:t>本文テキスト（</a:t>
            </a:r>
            <a:r>
              <a:rPr kumimoji="1" lang="en-US" altLang="ja-JP" dirty="0"/>
              <a:t>※</a:t>
            </a:r>
            <a:r>
              <a:rPr kumimoji="1" lang="ja-JP" altLang="en-US" dirty="0"/>
              <a:t>解答は、フォントの色を青（</a:t>
            </a:r>
            <a:r>
              <a:rPr kumimoji="1" lang="en-US" altLang="ja-JP" dirty="0"/>
              <a:t>R,G,B</a:t>
            </a:r>
            <a:r>
              <a:rPr kumimoji="1" lang="ja-JP" altLang="en-US" dirty="0"/>
              <a:t>値：</a:t>
            </a:r>
            <a:r>
              <a:rPr kumimoji="1" lang="en-US" altLang="ja-JP" dirty="0"/>
              <a:t>0,90,255</a:t>
            </a:r>
            <a:r>
              <a:rPr kumimoji="1" lang="ja-JP" altLang="en-US" dirty="0"/>
              <a:t>）にする。）</a:t>
            </a:r>
          </a:p>
          <a:p>
            <a:pPr lvl="0"/>
            <a:endParaRPr kumimoji="1" lang="ja-JP" altLang="en-US" dirty="0"/>
          </a:p>
        </p:txBody>
      </p:sp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955F25AF-3C51-7EFE-B2E4-4AB3E05AEE0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65891" y="274002"/>
            <a:ext cx="714375" cy="658813"/>
          </a:xfrm>
          <a:prstGeom prst="wedgeEllipseCallout">
            <a:avLst>
              <a:gd name="adj1" fmla="val 67505"/>
              <a:gd name="adj2" fmla="val 40997"/>
            </a:avLst>
          </a:prstGeom>
          <a:solidFill>
            <a:srgbClr val="277BE8"/>
          </a:solidFill>
        </p:spPr>
        <p:txBody>
          <a:bodyPr anchor="ctr">
            <a:normAutofit/>
          </a:bodyPr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１</a:t>
            </a:r>
          </a:p>
        </p:txBody>
      </p:sp>
    </p:spTree>
    <p:extLst>
      <p:ext uri="{BB962C8B-B14F-4D97-AF65-F5344CB8AC3E}">
        <p14:creationId xmlns:p14="http://schemas.microsoft.com/office/powerpoint/2010/main" val="6508364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本文スライド_その２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1DF6116-CBFF-4C6E-984B-80B90236F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0E196387-1CDE-4301-8E1A-1CC7110469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76334" y="179999"/>
            <a:ext cx="967666" cy="396000"/>
          </a:xfrm>
          <a:solidFill>
            <a:srgbClr val="317FE5"/>
          </a:solidFill>
          <a:effectLst>
            <a:outerShdw blurRad="40005" dist="22860" dir="5400000" algn="ctr" rotWithShape="0">
              <a:schemeClr val="tx1">
                <a:alpha val="35000"/>
              </a:schemeClr>
            </a:outerShdw>
          </a:effectLst>
        </p:spPr>
        <p:txBody>
          <a:bodyPr>
            <a:noAutofit/>
          </a:bodyPr>
          <a:lstStyle>
            <a:lvl1pPr>
              <a:defRPr sz="2000" b="1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en-US" altLang="ja-JP" dirty="0"/>
              <a:t> </a:t>
            </a:r>
            <a:r>
              <a:rPr kumimoji="1" lang="ja-JP" altLang="en-US" dirty="0"/>
              <a:t>１ 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AA1B83C-5A25-9032-3657-A191CD779A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6612" y="1309930"/>
            <a:ext cx="8410775" cy="5098118"/>
          </a:xfrm>
        </p:spPr>
        <p:txBody>
          <a:bodyPr/>
          <a:lstStyle>
            <a:lvl1pPr>
              <a:spcBef>
                <a:spcPts val="0"/>
              </a:spcBef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本文テキスト（</a:t>
            </a:r>
            <a:r>
              <a:rPr kumimoji="1" lang="en-US" altLang="ja-JP" dirty="0"/>
              <a:t>※</a:t>
            </a:r>
            <a:r>
              <a:rPr kumimoji="1" lang="ja-JP" altLang="en-US" dirty="0"/>
              <a:t>解答は、フォントの色を青（</a:t>
            </a:r>
            <a:r>
              <a:rPr kumimoji="1" lang="en-US" altLang="ja-JP" dirty="0"/>
              <a:t>R,G,B</a:t>
            </a:r>
            <a:r>
              <a:rPr kumimoji="1" lang="ja-JP" altLang="en-US" dirty="0"/>
              <a:t>値：</a:t>
            </a:r>
            <a:r>
              <a:rPr kumimoji="1" lang="en-US" altLang="ja-JP" dirty="0"/>
              <a:t>0,90,255</a:t>
            </a:r>
            <a:r>
              <a:rPr kumimoji="1" lang="ja-JP" altLang="en-US" dirty="0"/>
              <a:t>）にする。）</a:t>
            </a:r>
            <a:endParaRPr kumimoji="1" lang="en-US" altLang="ja-JP" dirty="0"/>
          </a:p>
          <a:p>
            <a:pPr lvl="0"/>
            <a:endParaRPr kumimoji="1" lang="ja-JP" altLang="en-US" dirty="0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EAB65F7D-3133-A03B-5C0E-35635F7DC61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6612" y="539439"/>
            <a:ext cx="3823648" cy="658812"/>
          </a:xfrm>
        </p:spPr>
        <p:txBody>
          <a:bodyPr anchor="ctr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3200" b="1"/>
            </a:lvl1pPr>
          </a:lstStyle>
          <a:p>
            <a:pPr lvl="0"/>
            <a:r>
              <a:rPr kumimoji="1" lang="ja-JP" altLang="en-US" dirty="0"/>
              <a:t>１　問題文</a:t>
            </a:r>
          </a:p>
        </p:txBody>
      </p:sp>
    </p:spTree>
    <p:extLst>
      <p:ext uri="{BB962C8B-B14F-4D97-AF65-F5344CB8AC3E}">
        <p14:creationId xmlns:p14="http://schemas.microsoft.com/office/powerpoint/2010/main" val="31618214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図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図プレースホルダー 6">
            <a:extLst>
              <a:ext uri="{FF2B5EF4-FFF2-40B4-BE49-F238E27FC236}">
                <a16:creationId xmlns:a16="http://schemas.microsoft.com/office/drawing/2014/main" id="{4723E0C9-C3B6-4AE7-BEE1-CEDC47F601E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66700" y="807868"/>
            <a:ext cx="8610600" cy="5531020"/>
          </a:xfrm>
        </p:spPr>
        <p:txBody>
          <a:bodyPr/>
          <a:lstStyle>
            <a:lvl1pPr marL="0" indent="0">
              <a:buNone/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ja-JP" altLang="en-US" dirty="0"/>
              <a:t>アイコンをクリックして図を追加</a:t>
            </a:r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894DAD6D-E89A-4714-A639-5CB2E1C825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78085" y="172402"/>
            <a:ext cx="965914" cy="396000"/>
          </a:xfrm>
          <a:solidFill>
            <a:srgbClr val="277BE8"/>
          </a:solidFill>
          <a:effectLst>
            <a:outerShdw blurRad="40005" dist="22860" dir="5400000" algn="ctr" rotWithShape="0">
              <a:schemeClr val="tx1">
                <a:alpha val="35000"/>
              </a:schemeClr>
            </a:outerShdw>
          </a:effectLst>
        </p:spPr>
        <p:txBody>
          <a:bodyPr>
            <a:noAutofit/>
          </a:bodyPr>
          <a:lstStyle>
            <a:lvl1pPr>
              <a:defRPr sz="2000" b="1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en-US" altLang="ja-JP" dirty="0"/>
              <a:t> </a:t>
            </a:r>
            <a:r>
              <a:rPr kumimoji="1" lang="ja-JP" altLang="en-US" dirty="0"/>
              <a:t>１</a:t>
            </a:r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2532B763-9F7D-9CCE-EC10-D60EC7B6DB4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66700" y="162967"/>
            <a:ext cx="2875745" cy="532492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2800" b="1"/>
            </a:lvl1pPr>
          </a:lstStyle>
          <a:p>
            <a:pPr lvl="0"/>
            <a:r>
              <a:rPr kumimoji="1" lang="ja-JP" altLang="en-US" dirty="0"/>
              <a:t>図のタイトル</a:t>
            </a:r>
          </a:p>
        </p:txBody>
      </p:sp>
    </p:spTree>
    <p:extLst>
      <p:ext uri="{BB962C8B-B14F-4D97-AF65-F5344CB8AC3E}">
        <p14:creationId xmlns:p14="http://schemas.microsoft.com/office/powerpoint/2010/main" val="211255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D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1DF6116-CBFF-4C6E-984B-80B90236F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0E196387-1CDE-4301-8E1A-1CC7110469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61429" y="179999"/>
            <a:ext cx="1482571" cy="396000"/>
          </a:xfrm>
          <a:solidFill>
            <a:srgbClr val="14B1E7"/>
          </a:solidFill>
          <a:effectLst>
            <a:outerShdw blurRad="40005" dist="22860" dir="5400000" algn="ctr" rotWithShape="0">
              <a:schemeClr val="tx1">
                <a:alpha val="35000"/>
              </a:schemeClr>
            </a:outerShdw>
          </a:effectLst>
        </p:spPr>
        <p:txBody>
          <a:bodyPr>
            <a:noAutofit/>
          </a:bodyPr>
          <a:lstStyle>
            <a:lvl1pPr>
              <a:defRPr sz="2000" b="1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en-US" altLang="ja-JP" dirty="0"/>
              <a:t> </a:t>
            </a:r>
            <a:r>
              <a:rPr kumimoji="1" lang="ja-JP" altLang="en-US" dirty="0"/>
              <a:t>１ （解答） </a:t>
            </a:r>
          </a:p>
        </p:txBody>
      </p:sp>
    </p:spTree>
    <p:extLst>
      <p:ext uri="{BB962C8B-B14F-4D97-AF65-F5344CB8AC3E}">
        <p14:creationId xmlns:p14="http://schemas.microsoft.com/office/powerpoint/2010/main" val="3404088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まとめ スライド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EC04C30-69CC-FA85-25B3-345190A8A88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0362" y="488950"/>
            <a:ext cx="8423275" cy="5880100"/>
          </a:xfrm>
        </p:spPr>
        <p:txBody>
          <a:bodyPr anchor="ctr"/>
          <a:lstStyle>
            <a:lvl1pPr algn="ctr">
              <a:defRPr/>
            </a:lvl1pPr>
          </a:lstStyle>
          <a:p>
            <a:pPr lvl="0"/>
            <a:r>
              <a:rPr kumimoji="1" lang="ja-JP" altLang="en-US" dirty="0"/>
              <a:t>まとめ　テキスト</a:t>
            </a:r>
          </a:p>
        </p:txBody>
      </p:sp>
    </p:spTree>
    <p:extLst>
      <p:ext uri="{BB962C8B-B14F-4D97-AF65-F5344CB8AC3E}">
        <p14:creationId xmlns:p14="http://schemas.microsoft.com/office/powerpoint/2010/main" val="11492588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gif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024" y="6542842"/>
            <a:ext cx="503759" cy="2918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fld id="{1D2D80A6-8C57-4D7C-88C1-BE2A757EE89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7" name="図 6" descr="食品 が含まれている画像&#10;&#10;自動的に生成された説明">
            <a:extLst>
              <a:ext uri="{FF2B5EF4-FFF2-40B4-BE49-F238E27FC236}">
                <a16:creationId xmlns:a16="http://schemas.microsoft.com/office/drawing/2014/main" id="{22C72F05-26D3-4532-9B48-0C71DB563F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41" t="19908"/>
          <a:stretch/>
        </p:blipFill>
        <p:spPr>
          <a:xfrm>
            <a:off x="7849624" y="6542843"/>
            <a:ext cx="1230599" cy="315157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3E8E860-C633-49D6-8DFC-500E66A1AAAF}"/>
              </a:ext>
            </a:extLst>
          </p:cNvPr>
          <p:cNvSpPr txBox="1"/>
          <p:nvPr userDrawn="1"/>
        </p:nvSpPr>
        <p:spPr>
          <a:xfrm>
            <a:off x="3222594" y="6526887"/>
            <a:ext cx="4627031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kumimoji="1" lang="ja-JP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「新</a:t>
            </a:r>
            <a:r>
              <a:rPr kumimoji="1" lang="en-US" altLang="ja-JP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Agenda</a:t>
            </a:r>
            <a:r>
              <a:rPr kumimoji="1" lang="ja-JP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家庭基礎（家基</a:t>
            </a:r>
            <a:r>
              <a:rPr kumimoji="1" lang="en-US" altLang="ja-JP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007-902</a:t>
            </a:r>
            <a:r>
              <a:rPr kumimoji="1" lang="ja-JP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） 学習ノート」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EAAD6A0-7A9D-413C-B000-93205ED1A006}"/>
              </a:ext>
            </a:extLst>
          </p:cNvPr>
          <p:cNvSpPr txBox="1"/>
          <p:nvPr userDrawn="1"/>
        </p:nvSpPr>
        <p:spPr>
          <a:xfrm>
            <a:off x="523783" y="6555017"/>
            <a:ext cx="107419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kumimoji="1" lang="en-US" altLang="ja-JP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/</a:t>
            </a:r>
            <a:r>
              <a:rPr kumimoji="1" lang="ja-JP" alt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kumimoji="1" lang="en-US" altLang="ja-JP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31</a:t>
            </a:r>
            <a:endParaRPr kumimoji="1" lang="ja-JP" altLang="en-US" sz="1200" b="0" dirty="0">
              <a:solidFill>
                <a:schemeClr val="tx1">
                  <a:lumMod val="50000"/>
                  <a:lumOff val="50000"/>
                </a:schemeClr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4427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0" r:id="rId2"/>
    <p:sldLayoutId id="2147483675" r:id="rId3"/>
    <p:sldLayoutId id="2147483676" r:id="rId4"/>
    <p:sldLayoutId id="2147483679" r:id="rId5"/>
    <p:sldLayoutId id="2147483681" r:id="rId6"/>
    <p:sldLayoutId id="2147483677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0"/>
        </a:spcBef>
        <a:buFontTx/>
        <a:buNone/>
        <a:defRPr kumimoji="1" sz="40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1pPr>
      <a:lvl2pPr marL="457200" indent="0" algn="l" defTabSz="914400" rtl="0" eaLnBrk="1" latinLnBrk="0" hangingPunct="1">
        <a:lnSpc>
          <a:spcPct val="110000"/>
        </a:lnSpc>
        <a:spcBef>
          <a:spcPts val="0"/>
        </a:spcBef>
        <a:buFontTx/>
        <a:buNone/>
        <a:defRPr kumimoji="1" sz="40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2pPr>
      <a:lvl3pPr marL="914400" indent="0" algn="l" defTabSz="914400" rtl="0" eaLnBrk="1" latinLnBrk="0" hangingPunct="1">
        <a:lnSpc>
          <a:spcPct val="110000"/>
        </a:lnSpc>
        <a:spcBef>
          <a:spcPts val="500"/>
        </a:spcBef>
        <a:buFontTx/>
        <a:buNone/>
        <a:defRPr kumimoji="1" sz="20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3pPr>
      <a:lvl4pPr marL="1371600" indent="0" algn="l" defTabSz="914400" rtl="0" eaLnBrk="1" latinLnBrk="0" hangingPunct="1">
        <a:lnSpc>
          <a:spcPct val="110000"/>
        </a:lnSpc>
        <a:spcBef>
          <a:spcPts val="500"/>
        </a:spcBef>
        <a:buFontTx/>
        <a:buNone/>
        <a:defRPr kumimoji="1" sz="18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4pPr>
      <a:lvl5pPr marL="1828800" indent="0" algn="l" defTabSz="914400" rtl="0" eaLnBrk="1" latinLnBrk="0" hangingPunct="1">
        <a:lnSpc>
          <a:spcPct val="110000"/>
        </a:lnSpc>
        <a:spcBef>
          <a:spcPts val="500"/>
        </a:spcBef>
        <a:buFontTx/>
        <a:buNone/>
        <a:defRPr kumimoji="1" sz="18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5" Type="http://schemas.openxmlformats.org/officeDocument/2006/relationships/slide" Target="slide11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26.xml"/><Relationship Id="rId3" Type="http://schemas.openxmlformats.org/officeDocument/2006/relationships/image" Target="../media/image6.png"/><Relationship Id="rId7" Type="http://schemas.openxmlformats.org/officeDocument/2006/relationships/slide" Target="slide23.xml"/><Relationship Id="rId12" Type="http://schemas.microsoft.com/office/2007/relationships/hdphoto" Target="../media/hdphoto1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5.png"/><Relationship Id="rId5" Type="http://schemas.openxmlformats.org/officeDocument/2006/relationships/slide" Target="slide13.xml"/><Relationship Id="rId15" Type="http://schemas.openxmlformats.org/officeDocument/2006/relationships/slide" Target="slide30.xml"/><Relationship Id="rId10" Type="http://schemas.openxmlformats.org/officeDocument/2006/relationships/slide" Target="slide24.xml"/><Relationship Id="rId4" Type="http://schemas.openxmlformats.org/officeDocument/2006/relationships/image" Target="../media/image7.png"/><Relationship Id="rId9" Type="http://schemas.openxmlformats.org/officeDocument/2006/relationships/slide" Target="slide3.xml"/><Relationship Id="rId14" Type="http://schemas.openxmlformats.org/officeDocument/2006/relationships/slide" Target="slide2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slide" Target="slide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CBA8F71-BB4E-4597-BD04-356CC2C081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4851" y="2902998"/>
            <a:ext cx="8487177" cy="1765312"/>
          </a:xfrm>
        </p:spPr>
        <p:txBody>
          <a:bodyPr/>
          <a:lstStyle/>
          <a:p>
            <a:r>
              <a:rPr lang="en-US" altLang="ja-JP" dirty="0"/>
              <a:t>04 </a:t>
            </a:r>
            <a:r>
              <a:rPr lang="ja-JP" altLang="en-US" dirty="0"/>
              <a:t>家族・人生・生き方と</a:t>
            </a:r>
            <a:br>
              <a:rPr lang="en-US" altLang="ja-JP" dirty="0"/>
            </a:br>
            <a:r>
              <a:rPr lang="ja-JP" altLang="en-US" dirty="0"/>
              <a:t>法律</a:t>
            </a:r>
            <a:endParaRPr kumimoji="1" lang="ja-JP" altLang="en-US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FC377999-74BA-4AD5-A700-1C1D9BEC4F7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kumimoji="1" lang="en-US" altLang="ja-JP" dirty="0"/>
              <a:t>p.10</a:t>
            </a:r>
            <a:r>
              <a:rPr kumimoji="1" lang="ja-JP" altLang="en-US" dirty="0"/>
              <a:t>～</a:t>
            </a:r>
            <a:r>
              <a:rPr kumimoji="1" lang="en-US" altLang="ja-JP" dirty="0"/>
              <a:t>11</a:t>
            </a:r>
            <a:endParaRPr kumimoji="1" lang="ja-JP" altLang="en-US" dirty="0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C139D5C-9C56-484E-9C8B-1C1B41C61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1</a:t>
            </a:fld>
            <a:endParaRPr kumimoji="1" lang="ja-JP" altLang="en-US"/>
          </a:p>
        </p:txBody>
      </p:sp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F68D3481-1C82-4A0F-9B48-E8AA01164F0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400575" y="2015450"/>
            <a:ext cx="1319491" cy="687387"/>
          </a:xfrm>
        </p:spPr>
        <p:txBody>
          <a:bodyPr/>
          <a:lstStyle/>
          <a:p>
            <a:r>
              <a:rPr lang="ja-JP" altLang="en-US" dirty="0"/>
              <a:t>１</a:t>
            </a:r>
            <a:r>
              <a:rPr kumimoji="1" lang="ja-JP" altLang="en-US" dirty="0"/>
              <a:t>章</a:t>
            </a:r>
          </a:p>
        </p:txBody>
      </p:sp>
      <p:sp>
        <p:nvSpPr>
          <p:cNvPr id="9" name="テキスト プレースホルダー 8">
            <a:extLst>
              <a:ext uri="{FF2B5EF4-FFF2-40B4-BE49-F238E27FC236}">
                <a16:creationId xmlns:a16="http://schemas.microsoft.com/office/drawing/2014/main" id="{6E51320D-FC71-4B13-B5DA-E3EE33E5037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720066" y="2015450"/>
            <a:ext cx="3002852" cy="687387"/>
          </a:xfrm>
        </p:spPr>
        <p:txBody>
          <a:bodyPr/>
          <a:lstStyle/>
          <a:p>
            <a:r>
              <a:rPr lang="ja-JP" altLang="en-US" dirty="0"/>
              <a:t>自分・家族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C6F61A4C-FA88-0BE6-6A81-F11A1C50853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ja-JP" altLang="en-US" dirty="0"/>
              <a:t>教 </a:t>
            </a:r>
            <a:r>
              <a:rPr lang="en-US" altLang="ja-JP" dirty="0"/>
              <a:t>p.22</a:t>
            </a:r>
            <a:r>
              <a:rPr lang="ja-JP" altLang="en-US" dirty="0"/>
              <a:t>～</a:t>
            </a:r>
            <a:r>
              <a:rPr lang="en-US" altLang="ja-JP" dirty="0"/>
              <a:t>25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063269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F5845D-7E48-7190-963B-9D537CB786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プレースホルダー 3">
            <a:extLst>
              <a:ext uri="{FF2B5EF4-FFF2-40B4-BE49-F238E27FC236}">
                <a16:creationId xmlns:a16="http://schemas.microsoft.com/office/drawing/2014/main" id="{65A886D5-E787-4A19-E3C1-86B5EE056E40}"/>
              </a:ext>
            </a:extLst>
          </p:cNvPr>
          <p:cNvSpPr txBox="1">
            <a:spLocks/>
          </p:cNvSpPr>
          <p:nvPr/>
        </p:nvSpPr>
        <p:spPr>
          <a:xfrm>
            <a:off x="129146" y="129199"/>
            <a:ext cx="6243550" cy="1128101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3900" indent="-723900"/>
            <a:r>
              <a:rPr lang="ja-JP" altLang="en-US" sz="3600" spc="-100" dirty="0"/>
              <a:t>Ｑ．</a:t>
            </a:r>
            <a:r>
              <a:rPr kumimoji="1" lang="ja-JP" altLang="en-US" sz="3600" spc="-100" dirty="0"/>
              <a:t>法律上の親と子の関係には</a:t>
            </a:r>
            <a:endParaRPr kumimoji="1" lang="en-US" altLang="ja-JP" sz="3600" spc="-100" dirty="0"/>
          </a:p>
          <a:p>
            <a:pPr marL="723900"/>
            <a:r>
              <a:rPr kumimoji="1" lang="ja-JP" altLang="en-US" sz="3600" spc="-100" dirty="0"/>
              <a:t>どのようなものがあるの？</a:t>
            </a:r>
            <a:r>
              <a:rPr lang="ja-JP" altLang="en-US" sz="3600" spc="-100" dirty="0"/>
              <a:t>　</a:t>
            </a:r>
          </a:p>
        </p:txBody>
      </p: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F357208B-B8AE-DCCB-7391-56BE1EE2E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10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5FC82CA4-8B11-EDA6-54CF-CBB6E388B8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２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EAC64535-A339-D1E2-130D-5341C0128E3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4522" y="1270001"/>
            <a:ext cx="8989454" cy="527284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kumimoji="1" lang="ja-JP" altLang="en-US" spc="-100" dirty="0"/>
              <a:t>Ａ．血縁による実親子と，</a:t>
            </a:r>
            <a:r>
              <a:rPr kumimoji="1" lang="ja-JP" altLang="en-US" sz="4000" b="0" i="0" u="none" strike="noStrike" kern="1200" cap="none" spc="-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(4) </a:t>
            </a:r>
            <a:r>
              <a:rPr lang="ja-JP" altLang="en-US" sz="4400" b="1" dirty="0">
                <a:solidFill>
                  <a:srgbClr val="005AFF"/>
                </a:solidFill>
              </a:rPr>
              <a:t>養子 </a:t>
            </a:r>
            <a:r>
              <a:rPr kumimoji="1" lang="ja-JP" altLang="en-US" spc="-100" dirty="0"/>
              <a:t>縁組による養親子がある。</a:t>
            </a:r>
          </a:p>
          <a:p>
            <a:pPr marL="266700" indent="-266700">
              <a:lnSpc>
                <a:spcPct val="100000"/>
              </a:lnSpc>
              <a:buClr>
                <a:srgbClr val="277BE8"/>
              </a:buClr>
              <a:buFont typeface="Arial" panose="020B0604020202020204" pitchFamily="34" charset="0"/>
              <a:buChar char="•"/>
            </a:pPr>
            <a:r>
              <a:rPr kumimoji="1" lang="ja-JP" altLang="en-US" sz="3200" spc="-100" dirty="0"/>
              <a:t>婚姻中の女性の子は夫を父と推定する</a:t>
            </a:r>
            <a:r>
              <a:rPr kumimoji="1" lang="ja-JP" altLang="en-US" sz="2800" spc="-100" dirty="0"/>
              <a:t>（民法</a:t>
            </a:r>
            <a:r>
              <a:rPr kumimoji="1" lang="en-US" altLang="ja-JP" sz="2800" spc="-100" dirty="0"/>
              <a:t>772</a:t>
            </a:r>
            <a:r>
              <a:rPr kumimoji="1" lang="ja-JP" altLang="en-US" sz="2800" spc="-100" dirty="0"/>
              <a:t>条）</a:t>
            </a:r>
          </a:p>
          <a:p>
            <a:pPr marL="266700" indent="-266700">
              <a:lnSpc>
                <a:spcPct val="100000"/>
              </a:lnSpc>
              <a:buClr>
                <a:srgbClr val="277BE8"/>
              </a:buClr>
              <a:buFont typeface="Arial" panose="020B0604020202020204" pitchFamily="34" charset="0"/>
              <a:buChar char="•"/>
            </a:pPr>
            <a:r>
              <a:rPr kumimoji="1" lang="ja-JP" altLang="en-US" sz="3200" spc="-100" dirty="0"/>
              <a:t>婚姻していない男女の子は</a:t>
            </a:r>
            <a:r>
              <a:rPr kumimoji="1" lang="ja-JP" altLang="en-US" sz="3200" i="0" u="none" strike="noStrike" kern="1200" cap="none" spc="-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(5) </a:t>
            </a:r>
            <a:r>
              <a:rPr lang="ja-JP" altLang="en-US" b="1" dirty="0">
                <a:solidFill>
                  <a:srgbClr val="005AFF"/>
                </a:solidFill>
              </a:rPr>
              <a:t>認知 </a:t>
            </a:r>
            <a:r>
              <a:rPr kumimoji="1" lang="ja-JP" altLang="en-US" sz="3200" spc="-100" dirty="0"/>
              <a:t>により父子関係が成立する</a:t>
            </a:r>
            <a:r>
              <a:rPr kumimoji="1" lang="ja-JP" altLang="en-US" sz="2800" spc="-100" dirty="0"/>
              <a:t>（民法</a:t>
            </a:r>
            <a:r>
              <a:rPr kumimoji="1" lang="en-US" altLang="ja-JP" sz="2800" spc="-100" dirty="0"/>
              <a:t>779</a:t>
            </a:r>
            <a:r>
              <a:rPr kumimoji="1" lang="ja-JP" altLang="en-US" sz="2800" spc="-100" dirty="0"/>
              <a:t>条）</a:t>
            </a:r>
          </a:p>
          <a:p>
            <a:pPr marL="266700" indent="-266700">
              <a:lnSpc>
                <a:spcPct val="100000"/>
              </a:lnSpc>
              <a:buClr>
                <a:srgbClr val="277BE8"/>
              </a:buClr>
              <a:buFont typeface="Arial" panose="020B0604020202020204" pitchFamily="34" charset="0"/>
              <a:buChar char="•"/>
            </a:pPr>
            <a:r>
              <a:rPr kumimoji="1" lang="ja-JP" altLang="en-US" sz="3200" spc="-100" dirty="0"/>
              <a:t>養子縁組により血縁がなくとも親子関係が成立する</a:t>
            </a:r>
            <a:r>
              <a:rPr kumimoji="1" lang="ja-JP" altLang="en-US" sz="2800" spc="-100" dirty="0"/>
              <a:t>（民法</a:t>
            </a:r>
            <a:r>
              <a:rPr kumimoji="1" lang="en-US" altLang="ja-JP" sz="2800" spc="-100" dirty="0"/>
              <a:t>792</a:t>
            </a:r>
            <a:r>
              <a:rPr kumimoji="1" lang="ja-JP" altLang="en-US" sz="2800" spc="-100" dirty="0"/>
              <a:t>条以下）</a:t>
            </a:r>
          </a:p>
          <a:p>
            <a:pPr marL="266700" indent="-266700">
              <a:lnSpc>
                <a:spcPct val="100000"/>
              </a:lnSpc>
              <a:buClr>
                <a:srgbClr val="277BE8"/>
              </a:buClr>
              <a:buFont typeface="Arial" panose="020B0604020202020204" pitchFamily="34" charset="0"/>
              <a:buChar char="•"/>
            </a:pPr>
            <a:r>
              <a:rPr kumimoji="1" lang="ja-JP" altLang="en-US" sz="3200" spc="-100" dirty="0"/>
              <a:t>未成年の子は親権に服する。婚姻中は父母の共同親権，離婚後・婚外子の場合は単独親権</a:t>
            </a:r>
            <a:r>
              <a:rPr kumimoji="1" lang="ja-JP" altLang="en-US" sz="2800" spc="-100" dirty="0"/>
              <a:t>（民法</a:t>
            </a:r>
            <a:r>
              <a:rPr kumimoji="1" lang="en-US" altLang="ja-JP" sz="2800" spc="-100" dirty="0"/>
              <a:t>818</a:t>
            </a:r>
            <a:r>
              <a:rPr kumimoji="1" lang="ja-JP" altLang="en-US" sz="2800" spc="-100" dirty="0"/>
              <a:t>条，</a:t>
            </a:r>
            <a:r>
              <a:rPr kumimoji="1" lang="en-US" altLang="ja-JP" sz="2800" spc="-100" dirty="0"/>
              <a:t>819</a:t>
            </a:r>
            <a:r>
              <a:rPr kumimoji="1" lang="ja-JP" altLang="en-US" sz="2800" spc="-100" dirty="0"/>
              <a:t>条）</a:t>
            </a:r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355FBE30-A6C3-2C7A-60F3-D9561085E20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372696" y="179999"/>
            <a:ext cx="1140052" cy="420956"/>
          </a:xfrm>
        </p:spPr>
        <p:txBody>
          <a:bodyPr/>
          <a:lstStyle/>
          <a:p>
            <a:pPr algn="r"/>
            <a:r>
              <a:rPr lang="en-US" altLang="ja-JP" b="0" dirty="0"/>
              <a:t>(4/6)</a:t>
            </a:r>
            <a:endParaRPr lang="ja-JP" altLang="en-US" b="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91A98F9-6EDA-A221-A0B1-1BA614A4C8B6}"/>
              </a:ext>
            </a:extLst>
          </p:cNvPr>
          <p:cNvSpPr txBox="1"/>
          <p:nvPr/>
        </p:nvSpPr>
        <p:spPr>
          <a:xfrm>
            <a:off x="7512748" y="180443"/>
            <a:ext cx="522900" cy="396000"/>
          </a:xfrm>
          <a:prstGeom prst="roundRect">
            <a:avLst/>
          </a:prstGeom>
          <a:solidFill>
            <a:srgbClr val="00ABBD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</a:rPr>
              <a:t>知 </a:t>
            </a:r>
          </a:p>
        </p:txBody>
      </p:sp>
      <p:sp>
        <p:nvSpPr>
          <p:cNvPr id="8" name="大かっこ 7">
            <a:extLst>
              <a:ext uri="{FF2B5EF4-FFF2-40B4-BE49-F238E27FC236}">
                <a16:creationId xmlns:a16="http://schemas.microsoft.com/office/drawing/2014/main" id="{E142908C-CEDB-409E-CE03-A9CE8A8F046E}"/>
              </a:ext>
            </a:extLst>
          </p:cNvPr>
          <p:cNvSpPr/>
          <p:nvPr/>
        </p:nvSpPr>
        <p:spPr>
          <a:xfrm>
            <a:off x="5426465" y="1317331"/>
            <a:ext cx="1879403" cy="688113"/>
          </a:xfrm>
          <a:prstGeom prst="bracketPair">
            <a:avLst/>
          </a:prstGeom>
          <a:solidFill>
            <a:schemeClr val="bg1"/>
          </a:solidFill>
          <a:ln w="28575">
            <a:solidFill>
              <a:srgbClr val="00AB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4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9" name="大かっこ 8">
            <a:extLst>
              <a:ext uri="{FF2B5EF4-FFF2-40B4-BE49-F238E27FC236}">
                <a16:creationId xmlns:a16="http://schemas.microsoft.com/office/drawing/2014/main" id="{A7427D0D-62C4-B04B-0857-BFD7D85B687F}"/>
              </a:ext>
            </a:extLst>
          </p:cNvPr>
          <p:cNvSpPr/>
          <p:nvPr/>
        </p:nvSpPr>
        <p:spPr>
          <a:xfrm>
            <a:off x="5050956" y="3084943"/>
            <a:ext cx="1648424" cy="688113"/>
          </a:xfrm>
          <a:prstGeom prst="bracketPair">
            <a:avLst/>
          </a:prstGeom>
          <a:solidFill>
            <a:schemeClr val="bg1"/>
          </a:solidFill>
          <a:ln w="28575">
            <a:solidFill>
              <a:srgbClr val="00AB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5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58597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CBB080-A593-68AE-04F6-58A7CB6666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7C1D6A7A-1911-A9E2-70DF-C840A19C7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11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8260880C-8EBA-CF8D-E8A9-AF8DF57AEF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２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DBF1FB53-7779-DFBE-3E7A-35A3172309E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273" y="1506828"/>
            <a:ext cx="8783392" cy="4829578"/>
          </a:xfrm>
        </p:spPr>
        <p:txBody>
          <a:bodyPr/>
          <a:lstStyle/>
          <a:p>
            <a:r>
              <a:rPr kumimoji="1" lang="ja-JP" altLang="en-US" spc="-100" dirty="0"/>
              <a:t>Ａ．</a:t>
            </a:r>
            <a:r>
              <a:rPr kumimoji="1" lang="en-US" altLang="ja-JP" sz="4400" b="1" i="0" u="none" strike="noStrike" kern="1200" cap="none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(6)</a:t>
            </a:r>
            <a:r>
              <a:rPr lang="ja-JP" altLang="en-US" sz="4400" b="1" baseline="30000" dirty="0">
                <a:solidFill>
                  <a:srgbClr val="005AFF"/>
                </a:solidFill>
              </a:rPr>
              <a:t> </a:t>
            </a:r>
            <a:r>
              <a:rPr lang="ja-JP" altLang="en-US" sz="4400" b="1" dirty="0">
                <a:solidFill>
                  <a:srgbClr val="005AFF"/>
                </a:solidFill>
              </a:rPr>
              <a:t>遺言 </a:t>
            </a:r>
            <a:r>
              <a:rPr kumimoji="1" lang="ja-JP" altLang="en-US" spc="-100" dirty="0"/>
              <a:t>があるかないかによって異なる。</a:t>
            </a:r>
          </a:p>
          <a:p>
            <a:pPr marL="269875" indent="-269875">
              <a:buClr>
                <a:srgbClr val="277BE8"/>
              </a:buClr>
              <a:buFont typeface="Arial" panose="020B0604020202020204" pitchFamily="34" charset="0"/>
              <a:buChar char="•"/>
            </a:pPr>
            <a:r>
              <a:rPr kumimoji="1" lang="ja-JP" altLang="en-US" sz="3200" spc="-100" dirty="0"/>
              <a:t>遺言がある場合にはそれに従う。親族以外に財産を遺贈することも可能。ただし，配偶者，子，直系尊属などには </a:t>
            </a:r>
            <a:r>
              <a:rPr kumimoji="1" lang="en-US" altLang="ja-JP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(7) </a:t>
            </a:r>
            <a:r>
              <a:rPr lang="ja-JP" altLang="en-US" b="1" dirty="0">
                <a:solidFill>
                  <a:srgbClr val="005AFF"/>
                </a:solidFill>
              </a:rPr>
              <a:t>遺留分 </a:t>
            </a:r>
            <a:r>
              <a:rPr kumimoji="1" lang="ja-JP" altLang="en-US" sz="3200" spc="-100" dirty="0"/>
              <a:t>がある。</a:t>
            </a:r>
          </a:p>
          <a:p>
            <a:pPr marL="269875" indent="-269875">
              <a:buClr>
                <a:srgbClr val="277BE8"/>
              </a:buClr>
              <a:buFont typeface="Arial" panose="020B0604020202020204" pitchFamily="34" charset="0"/>
              <a:buChar char="•"/>
            </a:pPr>
            <a:r>
              <a:rPr kumimoji="1" lang="ja-JP" altLang="en-US" sz="3200" spc="-100" dirty="0"/>
              <a:t>遺言がない場合には，民法に定められている</a:t>
            </a:r>
            <a:r>
              <a:rPr kumimoji="1" lang="ja-JP" altLang="en-US" sz="3200" spc="-100" dirty="0">
                <a:hlinkClick r:id="rId2" action="ppaction://hlinksldjump"/>
              </a:rPr>
              <a:t>法定相続人と法定相続分</a:t>
            </a:r>
            <a:r>
              <a:rPr kumimoji="1" lang="ja-JP" altLang="en-US" sz="3200" spc="-100" dirty="0"/>
              <a:t>　　　による。（民法</a:t>
            </a:r>
            <a:r>
              <a:rPr kumimoji="1" lang="en-US" altLang="ja-JP" sz="3200" spc="-100" dirty="0"/>
              <a:t>900</a:t>
            </a:r>
            <a:r>
              <a:rPr kumimoji="1" lang="ja-JP" altLang="en-US" sz="3200" spc="-100" dirty="0"/>
              <a:t>条）</a:t>
            </a:r>
          </a:p>
          <a:p>
            <a:pPr marL="269875" indent="-269875">
              <a:buClr>
                <a:srgbClr val="277BE8"/>
              </a:buClr>
              <a:buFont typeface="Arial" panose="020B0604020202020204" pitchFamily="34" charset="0"/>
              <a:buChar char="•"/>
            </a:pPr>
            <a:r>
              <a:rPr kumimoji="1" lang="en-US" altLang="ja-JP" sz="3200" spc="-100" dirty="0"/>
              <a:t>15</a:t>
            </a:r>
            <a:r>
              <a:rPr kumimoji="1" lang="ja-JP" altLang="en-US" sz="3200" spc="-100" dirty="0"/>
              <a:t>歳以上の者は遺言できる。（民法</a:t>
            </a:r>
            <a:r>
              <a:rPr kumimoji="1" lang="en-US" altLang="ja-JP" sz="3200" spc="-100" dirty="0"/>
              <a:t>961</a:t>
            </a:r>
            <a:r>
              <a:rPr kumimoji="1" lang="ja-JP" altLang="en-US" sz="3200" spc="-100" dirty="0"/>
              <a:t>条）</a:t>
            </a:r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6563DA78-7494-87EE-59C9-A1DDFF3DAA1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45272" y="179999"/>
            <a:ext cx="1192713" cy="420956"/>
          </a:xfrm>
        </p:spPr>
        <p:txBody>
          <a:bodyPr/>
          <a:lstStyle/>
          <a:p>
            <a:pPr algn="r"/>
            <a:r>
              <a:rPr lang="en-US" altLang="ja-JP" b="0" dirty="0"/>
              <a:t>(5/6)</a:t>
            </a:r>
            <a:endParaRPr lang="ja-JP" altLang="en-US" b="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2C1B0C81-DB4A-B664-1E04-57779DB5666F}"/>
              </a:ext>
            </a:extLst>
          </p:cNvPr>
          <p:cNvSpPr txBox="1"/>
          <p:nvPr/>
        </p:nvSpPr>
        <p:spPr>
          <a:xfrm>
            <a:off x="7512748" y="155043"/>
            <a:ext cx="522900" cy="420956"/>
          </a:xfrm>
          <a:prstGeom prst="roundRect">
            <a:avLst/>
          </a:prstGeom>
          <a:solidFill>
            <a:srgbClr val="00ABBD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</a:rPr>
              <a:t>知 </a:t>
            </a:r>
          </a:p>
        </p:txBody>
      </p:sp>
      <p:sp>
        <p:nvSpPr>
          <p:cNvPr id="5" name="テキスト プレースホルダー 3">
            <a:extLst>
              <a:ext uri="{FF2B5EF4-FFF2-40B4-BE49-F238E27FC236}">
                <a16:creationId xmlns:a16="http://schemas.microsoft.com/office/drawing/2014/main" id="{E1C80CB2-E1A7-AC44-8737-5384F4C26CD1}"/>
              </a:ext>
            </a:extLst>
          </p:cNvPr>
          <p:cNvSpPr txBox="1">
            <a:spLocks/>
          </p:cNvSpPr>
          <p:nvPr/>
        </p:nvSpPr>
        <p:spPr>
          <a:xfrm>
            <a:off x="77273" y="112379"/>
            <a:ext cx="6306902" cy="1257446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3900" indent="-723900"/>
            <a:r>
              <a:rPr lang="ja-JP" altLang="en-US" sz="3600" spc="-100" dirty="0"/>
              <a:t>Ｑ．相続が発生した場合，</a:t>
            </a:r>
            <a:endParaRPr lang="en-US" altLang="ja-JP" sz="3600" spc="-100" dirty="0"/>
          </a:p>
          <a:p>
            <a:pPr marL="723900" indent="-92075"/>
            <a:r>
              <a:rPr lang="ja-JP" altLang="en-US" sz="3600" spc="-100" dirty="0"/>
              <a:t>だれがどれだけ相続する？</a:t>
            </a:r>
          </a:p>
        </p:txBody>
      </p:sp>
      <p:pic>
        <p:nvPicPr>
          <p:cNvPr id="9" name="図 8" descr="link.png">
            <a:hlinkClick r:id="rId2" action="ppaction://hlinksldjump"/>
            <a:extLst>
              <a:ext uri="{FF2B5EF4-FFF2-40B4-BE49-F238E27FC236}">
                <a16:creationId xmlns:a16="http://schemas.microsoft.com/office/drawing/2014/main" id="{48B0FAE6-2CFC-ED3B-A6E9-BB0FE3E843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4756" y="5580355"/>
            <a:ext cx="524213" cy="149340"/>
          </a:xfrm>
          <a:prstGeom prst="rect">
            <a:avLst/>
          </a:prstGeom>
        </p:spPr>
      </p:pic>
      <p:sp>
        <p:nvSpPr>
          <p:cNvPr id="8" name="大かっこ 7">
            <a:extLst>
              <a:ext uri="{FF2B5EF4-FFF2-40B4-BE49-F238E27FC236}">
                <a16:creationId xmlns:a16="http://schemas.microsoft.com/office/drawing/2014/main" id="{CA819F4B-6E4F-2506-53E1-20212A305A95}"/>
              </a:ext>
            </a:extLst>
          </p:cNvPr>
          <p:cNvSpPr/>
          <p:nvPr/>
        </p:nvSpPr>
        <p:spPr>
          <a:xfrm>
            <a:off x="779821" y="1587585"/>
            <a:ext cx="1814090" cy="688113"/>
          </a:xfrm>
          <a:prstGeom prst="bracketPair">
            <a:avLst/>
          </a:prstGeom>
          <a:solidFill>
            <a:schemeClr val="bg1"/>
          </a:solidFill>
          <a:ln w="28575">
            <a:solidFill>
              <a:srgbClr val="00AB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6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0" name="大かっこ 9">
            <a:extLst>
              <a:ext uri="{FF2B5EF4-FFF2-40B4-BE49-F238E27FC236}">
                <a16:creationId xmlns:a16="http://schemas.microsoft.com/office/drawing/2014/main" id="{FEDEB838-4AAE-F593-AA51-4EB39F304F66}"/>
              </a:ext>
            </a:extLst>
          </p:cNvPr>
          <p:cNvSpPr/>
          <p:nvPr/>
        </p:nvSpPr>
        <p:spPr>
          <a:xfrm>
            <a:off x="2757910" y="4047625"/>
            <a:ext cx="2094008" cy="688113"/>
          </a:xfrm>
          <a:prstGeom prst="bracketPair">
            <a:avLst/>
          </a:prstGeom>
          <a:solidFill>
            <a:schemeClr val="bg1"/>
          </a:solidFill>
          <a:ln w="28575">
            <a:solidFill>
              <a:srgbClr val="00AB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7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43411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237FB917-1D4B-4168-EAA4-53372C2C0F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25" y="704302"/>
            <a:ext cx="8005787" cy="5449395"/>
          </a:xfrm>
          <a:prstGeom prst="rect">
            <a:avLst/>
          </a:prstGeom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FBB74FB3-6DA1-0459-9647-011E3E8A4B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12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7EAA6374-AD85-BCE2-140F-1C209A78CE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２</a:t>
            </a:r>
            <a:endParaRPr kumimoji="1" lang="ja-JP" altLang="en-US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3A52395-F68A-32F3-C778-DE7CC37C758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925" y="172402"/>
            <a:ext cx="4923486" cy="532492"/>
          </a:xfrm>
        </p:spPr>
        <p:txBody>
          <a:bodyPr/>
          <a:lstStyle/>
          <a:p>
            <a:r>
              <a:rPr kumimoji="1" lang="ja-JP" altLang="en-US" dirty="0">
                <a:solidFill>
                  <a:srgbClr val="277BE8"/>
                </a:solidFill>
              </a:rPr>
              <a:t>■</a:t>
            </a:r>
            <a:r>
              <a:rPr kumimoji="1" lang="ja-JP" altLang="en-US" dirty="0"/>
              <a:t>法定相続人と法定相続分</a:t>
            </a:r>
          </a:p>
        </p:txBody>
      </p:sp>
      <p:pic>
        <p:nvPicPr>
          <p:cNvPr id="8" name="図 7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1D62E0CC-6D57-2FEC-9B8F-9F716138EA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9565" y="6053759"/>
            <a:ext cx="829001" cy="469361"/>
          </a:xfrm>
          <a:prstGeom prst="rect">
            <a:avLst/>
          </a:prstGeom>
        </p:spPr>
      </p:pic>
      <p:pic>
        <p:nvPicPr>
          <p:cNvPr id="9" name="図 8" descr="back.png">
            <a:hlinkClick r:id="rId5" action="ppaction://hlinksldjump"/>
            <a:extLst>
              <a:ext uri="{FF2B5EF4-FFF2-40B4-BE49-F238E27FC236}">
                <a16:creationId xmlns:a16="http://schemas.microsoft.com/office/drawing/2014/main" id="{E0972062-0E54-8706-490F-9988A91D9D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8" y="5336911"/>
            <a:ext cx="829001" cy="469361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A16BECC-D49A-7704-DAF6-116478462ADA}"/>
              </a:ext>
            </a:extLst>
          </p:cNvPr>
          <p:cNvSpPr txBox="1"/>
          <p:nvPr/>
        </p:nvSpPr>
        <p:spPr>
          <a:xfrm>
            <a:off x="8319565" y="4998357"/>
            <a:ext cx="8290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前へ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C9D90F5-7D2B-5EA7-5025-54F72B97A7CE}"/>
              </a:ext>
            </a:extLst>
          </p:cNvPr>
          <p:cNvSpPr txBox="1"/>
          <p:nvPr/>
        </p:nvSpPr>
        <p:spPr>
          <a:xfrm>
            <a:off x="7868993" y="5760739"/>
            <a:ext cx="12704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ja-JP" altLang="en-US" sz="16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インデックス</a:t>
            </a:r>
          </a:p>
        </p:txBody>
      </p:sp>
      <p:sp>
        <p:nvSpPr>
          <p:cNvPr id="6" name="テキスト プレースホルダー 6">
            <a:extLst>
              <a:ext uri="{FF2B5EF4-FFF2-40B4-BE49-F238E27FC236}">
                <a16:creationId xmlns:a16="http://schemas.microsoft.com/office/drawing/2014/main" id="{F075ADDA-B838-F8D7-C111-A783217327E3}"/>
              </a:ext>
            </a:extLst>
          </p:cNvPr>
          <p:cNvSpPr txBox="1">
            <a:spLocks/>
          </p:cNvSpPr>
          <p:nvPr/>
        </p:nvSpPr>
        <p:spPr>
          <a:xfrm>
            <a:off x="6896999" y="139544"/>
            <a:ext cx="1192713" cy="510354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ja-JP" sz="3200" dirty="0"/>
              <a:t>(6/6)</a:t>
            </a:r>
            <a:endParaRPr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7878344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A7465CC5-40A6-AFC8-64EC-FBF59F9F0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13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33E97B76-137B-4E69-3F41-509F0E6B7F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次の</a:t>
            </a:r>
            <a:r>
              <a:rPr lang="ja-JP" altLang="en-US" dirty="0"/>
              <a:t>語句</a:t>
            </a:r>
            <a:r>
              <a:rPr kumimoji="1" lang="ja-JP" altLang="en-US" dirty="0"/>
              <a:t>とその説明を線で結ぼう。</a:t>
            </a:r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(1/10)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E0110F9A-DF13-ACEC-4C0E-7B07A400706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33606" y="1021649"/>
            <a:ext cx="8676787" cy="658801"/>
          </a:xfrm>
        </p:spPr>
        <p:txBody>
          <a:bodyPr/>
          <a:lstStyle/>
          <a:p>
            <a:r>
              <a:rPr kumimoji="1" lang="en-US" altLang="ja-JP" dirty="0"/>
              <a:t>(1)</a:t>
            </a:r>
            <a:r>
              <a:rPr lang="ja-JP" altLang="en-US" dirty="0"/>
              <a:t>ジェンダー</a:t>
            </a:r>
            <a:r>
              <a:rPr kumimoji="1" lang="ja-JP" altLang="en-US" dirty="0"/>
              <a:t> 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B61B7F32-42FB-F741-3FE1-EB67B0AB41A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ja-JP" altLang="en-US" dirty="0"/>
              <a:t>３</a:t>
            </a:r>
            <a:endParaRPr kumimoji="1" lang="ja-JP" altLang="en-US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A0A0193-E995-7D77-A5F9-E7A61E683F19}"/>
              </a:ext>
            </a:extLst>
          </p:cNvPr>
          <p:cNvSpPr txBox="1"/>
          <p:nvPr/>
        </p:nvSpPr>
        <p:spPr>
          <a:xfrm>
            <a:off x="8259722" y="406065"/>
            <a:ext cx="522900" cy="396000"/>
          </a:xfrm>
          <a:prstGeom prst="roundRect">
            <a:avLst/>
          </a:prstGeom>
          <a:solidFill>
            <a:srgbClr val="00ABBD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</a:rPr>
              <a:t>知 </a:t>
            </a:r>
          </a:p>
        </p:txBody>
      </p:sp>
      <p:sp>
        <p:nvSpPr>
          <p:cNvPr id="10" name="コンテンツ プレースホルダー 8">
            <a:extLst>
              <a:ext uri="{FF2B5EF4-FFF2-40B4-BE49-F238E27FC236}">
                <a16:creationId xmlns:a16="http://schemas.microsoft.com/office/drawing/2014/main" id="{81FEED6A-6A2E-B95D-0A1F-52B629A5568A}"/>
              </a:ext>
            </a:extLst>
          </p:cNvPr>
          <p:cNvSpPr txBox="1">
            <a:spLocks/>
          </p:cNvSpPr>
          <p:nvPr/>
        </p:nvSpPr>
        <p:spPr>
          <a:xfrm>
            <a:off x="138408" y="1769284"/>
            <a:ext cx="8867181" cy="4682651"/>
          </a:xfrm>
          <a:prstGeom prst="roundRect">
            <a:avLst>
              <a:gd name="adj" fmla="val 4090"/>
            </a:avLst>
          </a:prstGeom>
          <a:ln w="28575">
            <a:solidFill>
              <a:srgbClr val="F75462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41338" indent="-541338">
              <a:lnSpc>
                <a:spcPct val="100000"/>
              </a:lnSpc>
            </a:pPr>
            <a:r>
              <a:rPr lang="ja-JP" altLang="en-US" sz="2800" b="1" dirty="0"/>
              <a:t>ア</a:t>
            </a:r>
            <a:r>
              <a:rPr lang="ja-JP" altLang="en-US" sz="2800" dirty="0"/>
              <a:t>．一人ひとりの個人が生きていくうえで保障されるべき権利。･･････自分を守ってくれるもの。</a:t>
            </a:r>
            <a:endParaRPr lang="en-US" altLang="ja-JP" sz="2800" dirty="0"/>
          </a:p>
          <a:p>
            <a:pPr marL="541338" indent="-541338">
              <a:lnSpc>
                <a:spcPct val="100000"/>
              </a:lnSpc>
            </a:pPr>
            <a:r>
              <a:rPr lang="ja-JP" altLang="en-US" sz="2800" b="1" dirty="0"/>
              <a:t>イ</a:t>
            </a:r>
            <a:r>
              <a:rPr lang="ja-JP" altLang="en-US" sz="2800" dirty="0"/>
              <a:t>．夫婦など親密な関係にある（あった）人に対して，</a:t>
            </a:r>
            <a:endParaRPr lang="en-US" altLang="ja-JP" sz="2800" dirty="0"/>
          </a:p>
          <a:p>
            <a:pPr marL="541338">
              <a:lnSpc>
                <a:spcPct val="100000"/>
              </a:lnSpc>
            </a:pPr>
            <a:r>
              <a:rPr lang="ja-JP" altLang="en-US" sz="2800" dirty="0"/>
              <a:t>･･････相手を支配・コントロールする行為。</a:t>
            </a:r>
            <a:endParaRPr lang="en-US" altLang="ja-JP" sz="2800" dirty="0"/>
          </a:p>
          <a:p>
            <a:pPr marL="541338" indent="-541338">
              <a:lnSpc>
                <a:spcPct val="100000"/>
              </a:lnSpc>
            </a:pPr>
            <a:r>
              <a:rPr lang="ja-JP" altLang="en-US" sz="2800" b="1" dirty="0"/>
              <a:t>ウ</a:t>
            </a:r>
            <a:r>
              <a:rPr lang="ja-JP" altLang="en-US" sz="2800" dirty="0"/>
              <a:t>．だれもが経験する教育機関に通う，病気・高齢になること，生き方によっては就職･･････などがある。</a:t>
            </a:r>
            <a:endParaRPr lang="en-US" altLang="ja-JP" sz="2800" dirty="0"/>
          </a:p>
          <a:p>
            <a:pPr marL="541338" indent="-541338">
              <a:lnSpc>
                <a:spcPct val="100000"/>
              </a:lnSpc>
            </a:pPr>
            <a:r>
              <a:rPr lang="ja-JP" altLang="en-US" sz="2800" b="1" dirty="0"/>
              <a:t>エ</a:t>
            </a:r>
            <a:r>
              <a:rPr lang="ja-JP" altLang="en-US" sz="2800" dirty="0"/>
              <a:t>．生物学的な性別ではなく，社会的・文化的に形成された性別のこと。</a:t>
            </a:r>
            <a:endParaRPr lang="en-US" altLang="ja-JP" sz="2800" dirty="0"/>
          </a:p>
          <a:p>
            <a:pPr marL="541338" indent="-541338">
              <a:lnSpc>
                <a:spcPct val="100000"/>
              </a:lnSpc>
            </a:pPr>
            <a:r>
              <a:rPr kumimoji="0" lang="ja-JP" altLang="en-US" sz="2800" b="1" dirty="0">
                <a:solidFill>
                  <a:prstClr val="black"/>
                </a:solidFill>
              </a:rPr>
              <a:t>オ</a:t>
            </a:r>
            <a:r>
              <a:rPr kumimoji="0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．日本国憲法の目的であり，･･････一人ひとりが自分らしく互いの違いを認めあって共に生きること</a:t>
            </a:r>
            <a:r>
              <a:rPr kumimoji="0" lang="ja-JP" altLang="en-US" sz="2800" dirty="0">
                <a:solidFill>
                  <a:prstClr val="black"/>
                </a:solidFill>
              </a:rPr>
              <a:t>。</a:t>
            </a:r>
            <a:endParaRPr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0043373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225C6FC8-64E7-9E4D-5A93-664425149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14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181C1D95-5CAE-B884-82EE-CA14A2FE86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３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DA3A04AE-FD45-A471-2F82-5A8BF134709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6612" y="1309930"/>
            <a:ext cx="8410775" cy="763569"/>
          </a:xfrm>
        </p:spPr>
        <p:txBody>
          <a:bodyPr/>
          <a:lstStyle/>
          <a:p>
            <a:r>
              <a:rPr kumimoji="1" lang="en-US" altLang="ja-JP" dirty="0"/>
              <a:t>(1)</a:t>
            </a:r>
            <a:r>
              <a:rPr lang="ja-JP" altLang="en-US" dirty="0"/>
              <a:t>ジェンダー</a:t>
            </a:r>
            <a:r>
              <a:rPr kumimoji="1" lang="ja-JP" altLang="en-US" dirty="0"/>
              <a:t> 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51EE64F-5923-18C7-6FA1-0E578279FE1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0024" y="143398"/>
            <a:ext cx="7505602" cy="432601"/>
          </a:xfrm>
        </p:spPr>
        <p:txBody>
          <a:bodyPr/>
          <a:lstStyle/>
          <a:p>
            <a:pPr algn="r"/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(2/10)</a:t>
            </a:r>
            <a:endParaRPr kumimoji="1" lang="ja-JP" altLang="en-US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2A160C63-3E4F-19DD-8B75-FCD7DCDB8657}"/>
              </a:ext>
            </a:extLst>
          </p:cNvPr>
          <p:cNvSpPr txBox="1"/>
          <p:nvPr/>
        </p:nvSpPr>
        <p:spPr>
          <a:xfrm>
            <a:off x="7525626" y="179999"/>
            <a:ext cx="522900" cy="396000"/>
          </a:xfrm>
          <a:prstGeom prst="roundRect">
            <a:avLst/>
          </a:prstGeom>
          <a:solidFill>
            <a:srgbClr val="00ABBD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</a:rPr>
              <a:t>知 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6111E5A-3E63-C7A0-1781-EE5AD203EDFD}"/>
              </a:ext>
            </a:extLst>
          </p:cNvPr>
          <p:cNvSpPr/>
          <p:nvPr/>
        </p:nvSpPr>
        <p:spPr>
          <a:xfrm>
            <a:off x="173863" y="2910625"/>
            <a:ext cx="8796271" cy="3467280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7812" tIns="127812" rIns="127812" bIns="127812" numCol="1" spcCol="1270" anchor="ctr" anchorCtr="0">
            <a:noAutofit/>
          </a:bodyPr>
          <a:lstStyle/>
          <a:p>
            <a:pPr marL="811213" indent="-811213" defTabSz="1244600">
              <a:spcBef>
                <a:spcPct val="0"/>
              </a:spcBef>
              <a:tabLst>
                <a:tab pos="539750" algn="l"/>
              </a:tabLst>
            </a:pPr>
            <a:r>
              <a:rPr kumimoji="1" lang="ja-JP" altLang="en-US" sz="4000" b="1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エ</a:t>
            </a:r>
            <a:r>
              <a:rPr kumimoji="1" lang="ja-JP" altLang="en-US" sz="40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．</a:t>
            </a:r>
            <a:r>
              <a:rPr kumimoji="1" lang="ja-JP" altLang="en-US" sz="4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生物学的な性別ではなく，社会的・文化的に形成された性別のこと。</a:t>
            </a:r>
          </a:p>
          <a:p>
            <a:pPr marL="811213" indent="-811213" defTabSz="1244600">
              <a:spcBef>
                <a:spcPct val="0"/>
              </a:spcBef>
              <a:tabLst>
                <a:tab pos="539750" algn="l"/>
              </a:tabLst>
            </a:pPr>
            <a:endParaRPr kumimoji="1" lang="en-US" altLang="ja-JP" sz="40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BD303C77-D611-94E7-8A94-B3C93DF5CC78}"/>
              </a:ext>
            </a:extLst>
          </p:cNvPr>
          <p:cNvCxnSpPr>
            <a:cxnSpLocks/>
          </p:cNvCxnSpPr>
          <p:nvPr/>
        </p:nvCxnSpPr>
        <p:spPr>
          <a:xfrm flipH="1">
            <a:off x="523783" y="2029667"/>
            <a:ext cx="1176228" cy="1679448"/>
          </a:xfrm>
          <a:prstGeom prst="line">
            <a:avLst/>
          </a:prstGeom>
          <a:ln w="38100">
            <a:solidFill>
              <a:srgbClr val="005A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03352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EA56F6-B5E3-0E76-4459-1811CC7B7C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0A31CF6D-D436-F949-DCEB-E812149F83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15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3C9A3933-C8A6-9525-8825-7CEFBBAA34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３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84852EE-0ADE-BC70-2115-1F5BF6768B8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8408" y="818857"/>
            <a:ext cx="8410775" cy="763569"/>
          </a:xfrm>
        </p:spPr>
        <p:txBody>
          <a:bodyPr/>
          <a:lstStyle/>
          <a:p>
            <a:r>
              <a:rPr kumimoji="1" lang="en-US" altLang="ja-JP" dirty="0"/>
              <a:t>(2)</a:t>
            </a:r>
            <a:r>
              <a:rPr lang="ja-JP" altLang="en-US" dirty="0"/>
              <a:t>基本的人権</a:t>
            </a:r>
            <a:r>
              <a:rPr kumimoji="1" lang="ja-JP" altLang="en-US" dirty="0"/>
              <a:t> 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6F9BF1B9-E5F5-2B22-6864-59CEF5A6FC5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0" y="179999"/>
            <a:ext cx="7397818" cy="452000"/>
          </a:xfrm>
        </p:spPr>
        <p:txBody>
          <a:bodyPr/>
          <a:lstStyle/>
          <a:p>
            <a:r>
              <a:rPr kumimoji="1" lang="ja-JP" altLang="en-US" dirty="0"/>
              <a:t>次の</a:t>
            </a:r>
            <a:r>
              <a:rPr lang="ja-JP" altLang="en-US" dirty="0"/>
              <a:t>語句</a:t>
            </a:r>
            <a:r>
              <a:rPr kumimoji="1" lang="ja-JP" altLang="en-US" dirty="0"/>
              <a:t>とその説明を線で結ぼう。</a:t>
            </a:r>
            <a:r>
              <a:rPr kumimoji="1" lang="en-US" altLang="ja-JP" b="0" dirty="0"/>
              <a:t>(3/10)</a:t>
            </a:r>
            <a:endParaRPr kumimoji="1" lang="ja-JP" altLang="en-US" b="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5DD364D0-D84F-5319-0C78-7DA74E39C180}"/>
              </a:ext>
            </a:extLst>
          </p:cNvPr>
          <p:cNvSpPr txBox="1"/>
          <p:nvPr/>
        </p:nvSpPr>
        <p:spPr>
          <a:xfrm>
            <a:off x="7525626" y="179999"/>
            <a:ext cx="522900" cy="396000"/>
          </a:xfrm>
          <a:prstGeom prst="roundRect">
            <a:avLst/>
          </a:prstGeom>
          <a:solidFill>
            <a:srgbClr val="00ABBD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</a:rPr>
              <a:t>知 </a:t>
            </a:r>
          </a:p>
        </p:txBody>
      </p:sp>
      <p:sp>
        <p:nvSpPr>
          <p:cNvPr id="7" name="コンテンツ プレースホルダー 8">
            <a:extLst>
              <a:ext uri="{FF2B5EF4-FFF2-40B4-BE49-F238E27FC236}">
                <a16:creationId xmlns:a16="http://schemas.microsoft.com/office/drawing/2014/main" id="{096FAA47-979C-1C4E-FC12-8BDEDF09C49C}"/>
              </a:ext>
            </a:extLst>
          </p:cNvPr>
          <p:cNvSpPr txBox="1">
            <a:spLocks/>
          </p:cNvSpPr>
          <p:nvPr/>
        </p:nvSpPr>
        <p:spPr>
          <a:xfrm>
            <a:off x="138408" y="1769284"/>
            <a:ext cx="8867181" cy="4682651"/>
          </a:xfrm>
          <a:prstGeom prst="roundRect">
            <a:avLst>
              <a:gd name="adj" fmla="val 4090"/>
            </a:avLst>
          </a:prstGeom>
          <a:ln w="28575">
            <a:solidFill>
              <a:srgbClr val="F75462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41338" indent="-541338">
              <a:lnSpc>
                <a:spcPct val="100000"/>
              </a:lnSpc>
            </a:pPr>
            <a:r>
              <a:rPr lang="ja-JP" altLang="en-US" sz="2800" b="1" dirty="0"/>
              <a:t>ア</a:t>
            </a:r>
            <a:r>
              <a:rPr lang="ja-JP" altLang="en-US" sz="2800" dirty="0"/>
              <a:t>．一人ひとりの個人が生きていくうえで保障されるべき権利。･･････自分を守ってくれるもの。</a:t>
            </a:r>
            <a:endParaRPr lang="en-US" altLang="ja-JP" sz="2800" dirty="0"/>
          </a:p>
          <a:p>
            <a:pPr marL="541338" indent="-541338">
              <a:lnSpc>
                <a:spcPct val="100000"/>
              </a:lnSpc>
            </a:pPr>
            <a:r>
              <a:rPr lang="ja-JP" altLang="en-US" sz="2800" b="1" dirty="0"/>
              <a:t>イ</a:t>
            </a:r>
            <a:r>
              <a:rPr lang="ja-JP" altLang="en-US" sz="2800" dirty="0"/>
              <a:t>．夫婦など親密な関係にある（あった）人に対して，</a:t>
            </a:r>
            <a:endParaRPr lang="en-US" altLang="ja-JP" sz="2800" dirty="0"/>
          </a:p>
          <a:p>
            <a:pPr marL="541338">
              <a:lnSpc>
                <a:spcPct val="100000"/>
              </a:lnSpc>
            </a:pPr>
            <a:r>
              <a:rPr lang="ja-JP" altLang="en-US" sz="2800" dirty="0"/>
              <a:t>･･････相手を支配・コントロールする行為。</a:t>
            </a:r>
            <a:endParaRPr lang="en-US" altLang="ja-JP" sz="2800" dirty="0"/>
          </a:p>
          <a:p>
            <a:pPr marL="541338" indent="-541338">
              <a:lnSpc>
                <a:spcPct val="100000"/>
              </a:lnSpc>
            </a:pPr>
            <a:r>
              <a:rPr lang="ja-JP" altLang="en-US" sz="2800" b="1" dirty="0"/>
              <a:t>ウ</a:t>
            </a:r>
            <a:r>
              <a:rPr lang="ja-JP" altLang="en-US" sz="2800" dirty="0"/>
              <a:t>．だれもが経験する教育機関に通う，病気・高齢になること，生き方によっては就職･･････などがある。</a:t>
            </a:r>
            <a:endParaRPr lang="en-US" altLang="ja-JP" sz="2800" dirty="0"/>
          </a:p>
          <a:p>
            <a:pPr marL="541338" indent="-541338">
              <a:lnSpc>
                <a:spcPct val="100000"/>
              </a:lnSpc>
            </a:pPr>
            <a:r>
              <a:rPr lang="ja-JP" altLang="en-US" sz="2800" b="1" dirty="0"/>
              <a:t>エ</a:t>
            </a:r>
            <a:r>
              <a:rPr lang="ja-JP" altLang="en-US" sz="2800" dirty="0"/>
              <a:t>．生物学的な性別ではなく，社会的・文化的に形成された性別のこと。</a:t>
            </a:r>
            <a:endParaRPr lang="en-US" altLang="ja-JP" sz="2800" dirty="0"/>
          </a:p>
          <a:p>
            <a:pPr marL="541338" indent="-541338">
              <a:lnSpc>
                <a:spcPct val="100000"/>
              </a:lnSpc>
            </a:pPr>
            <a:r>
              <a:rPr kumimoji="0" lang="ja-JP" altLang="en-US" sz="2800" b="1" dirty="0">
                <a:solidFill>
                  <a:prstClr val="black"/>
                </a:solidFill>
              </a:rPr>
              <a:t>オ</a:t>
            </a:r>
            <a:r>
              <a:rPr kumimoji="0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．日本国憲法の目的であり，･･････一人ひとりが自分らしく互いの違いを認めあって共に生きること</a:t>
            </a:r>
            <a:r>
              <a:rPr kumimoji="0" lang="ja-JP" altLang="en-US" sz="2800" dirty="0">
                <a:solidFill>
                  <a:prstClr val="black"/>
                </a:solidFill>
              </a:rPr>
              <a:t>。</a:t>
            </a:r>
            <a:endParaRPr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3949023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781780-085A-16AD-55CB-4FB0F24076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07EEC4C8-433C-DC29-2B52-CE29D0042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16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435557B8-BFFB-939A-F441-F5B6806AA3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３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F6D19D77-19B2-E251-9498-B7ECB172ADA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6612" y="1309930"/>
            <a:ext cx="8410775" cy="763569"/>
          </a:xfrm>
        </p:spPr>
        <p:txBody>
          <a:bodyPr/>
          <a:lstStyle/>
          <a:p>
            <a:r>
              <a:rPr kumimoji="1" lang="en-US" altLang="ja-JP" dirty="0"/>
              <a:t>(2)</a:t>
            </a:r>
            <a:r>
              <a:rPr kumimoji="1" lang="ja-JP" altLang="en-US" dirty="0"/>
              <a:t>基本的人権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DC287D9E-4B0B-2306-EC28-43F0811F6EE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864" y="179999"/>
            <a:ext cx="7334954" cy="396000"/>
          </a:xfrm>
        </p:spPr>
        <p:txBody>
          <a:bodyPr/>
          <a:lstStyle/>
          <a:p>
            <a:pPr algn="r"/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</a:t>
            </a:r>
            <a:r>
              <a:rPr lang="en-US" altLang="ja-JP" b="0" dirty="0">
                <a:solidFill>
                  <a:prstClr val="black"/>
                </a:solidFill>
              </a:rPr>
              <a:t>4</a:t>
            </a:r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/10)</a:t>
            </a:r>
            <a:endParaRPr kumimoji="1" lang="ja-JP" altLang="en-US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30ABC6C1-A2B5-6733-1C03-0D3DACC595B6}"/>
              </a:ext>
            </a:extLst>
          </p:cNvPr>
          <p:cNvSpPr txBox="1"/>
          <p:nvPr/>
        </p:nvSpPr>
        <p:spPr>
          <a:xfrm>
            <a:off x="7525626" y="179999"/>
            <a:ext cx="522900" cy="396000"/>
          </a:xfrm>
          <a:prstGeom prst="roundRect">
            <a:avLst/>
          </a:prstGeom>
          <a:solidFill>
            <a:srgbClr val="00ABBD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</a:rPr>
              <a:t>知 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E15980FC-1E01-6D57-662B-06060D0A7C93}"/>
              </a:ext>
            </a:extLst>
          </p:cNvPr>
          <p:cNvSpPr/>
          <p:nvPr/>
        </p:nvSpPr>
        <p:spPr>
          <a:xfrm>
            <a:off x="62864" y="2544618"/>
            <a:ext cx="8841348" cy="3467280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7812" tIns="127812" rIns="127812" bIns="127812" numCol="1" spcCol="1270" anchor="ctr" anchorCtr="0">
            <a:noAutofit/>
          </a:bodyPr>
          <a:lstStyle/>
          <a:p>
            <a:pPr marL="811213" lvl="0" indent="-811213" defTabSz="1244600">
              <a:spcBef>
                <a:spcPct val="0"/>
              </a:spcBef>
              <a:buNone/>
              <a:tabLst>
                <a:tab pos="539750" algn="l"/>
              </a:tabLst>
            </a:pPr>
            <a:r>
              <a:rPr kumimoji="1" lang="ja-JP" altLang="en-US" sz="4000" b="1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ア</a:t>
            </a:r>
            <a:r>
              <a:rPr kumimoji="1" lang="ja-JP" altLang="en-US" sz="40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．</a:t>
            </a:r>
            <a:r>
              <a:rPr kumimoji="1" lang="ja-JP" altLang="en-US" sz="4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一人ひとりの個人が生きていくうえで保障されるべき権利。生きづらい，と感じた時に，自分を守ってくれるもの。</a:t>
            </a:r>
            <a:endParaRPr kumimoji="1" lang="en-US" altLang="ja-JP" sz="40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F8A9E7C2-9FBE-09BD-B98E-5BDEB526844C}"/>
              </a:ext>
            </a:extLst>
          </p:cNvPr>
          <p:cNvCxnSpPr>
            <a:cxnSpLocks/>
          </p:cNvCxnSpPr>
          <p:nvPr/>
        </p:nvCxnSpPr>
        <p:spPr>
          <a:xfrm flipH="1">
            <a:off x="759854" y="2073499"/>
            <a:ext cx="1481070" cy="1120462"/>
          </a:xfrm>
          <a:prstGeom prst="line">
            <a:avLst/>
          </a:prstGeom>
          <a:ln w="38100">
            <a:solidFill>
              <a:srgbClr val="005A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73509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14FB9-A373-82DD-69FF-B26601A0D6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11A29901-E127-D817-08CF-5BF3358D97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17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CDBC8440-9266-6F35-0377-56FDAFD916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３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E5448B42-75DF-D6AA-36D2-2BEC9054D5F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8408" y="818857"/>
            <a:ext cx="8410775" cy="763569"/>
          </a:xfrm>
        </p:spPr>
        <p:txBody>
          <a:bodyPr/>
          <a:lstStyle/>
          <a:p>
            <a:r>
              <a:rPr kumimoji="1" lang="en-US" altLang="ja-JP" dirty="0"/>
              <a:t>(</a:t>
            </a:r>
            <a:r>
              <a:rPr lang="en-US" altLang="ja-JP" dirty="0"/>
              <a:t>3</a:t>
            </a:r>
            <a:r>
              <a:rPr kumimoji="1" lang="en-US" altLang="ja-JP" dirty="0"/>
              <a:t>)</a:t>
            </a:r>
            <a:r>
              <a:rPr lang="ja-JP" altLang="en-US" dirty="0"/>
              <a:t>ＤＶ</a:t>
            </a:r>
            <a:endParaRPr kumimoji="1" lang="ja-JP" altLang="en-US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4A63606D-7AF1-D5F6-5591-AC63507271E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0" y="179999"/>
            <a:ext cx="7397818" cy="462594"/>
          </a:xfrm>
        </p:spPr>
        <p:txBody>
          <a:bodyPr/>
          <a:lstStyle/>
          <a:p>
            <a:r>
              <a:rPr kumimoji="1" lang="ja-JP" altLang="en-US" dirty="0"/>
              <a:t>次の</a:t>
            </a:r>
            <a:r>
              <a:rPr lang="ja-JP" altLang="en-US" dirty="0"/>
              <a:t>語句</a:t>
            </a:r>
            <a:r>
              <a:rPr kumimoji="1" lang="ja-JP" altLang="en-US" dirty="0"/>
              <a:t>とその説明を線で結ぼう。</a:t>
            </a:r>
            <a:r>
              <a:rPr kumimoji="1" lang="en-US" altLang="ja-JP" b="0" dirty="0"/>
              <a:t>(5/10)</a:t>
            </a:r>
            <a:endParaRPr kumimoji="1" lang="ja-JP" altLang="en-US" b="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38F6859-F0BB-3CFE-7A07-2BD758F27561}"/>
              </a:ext>
            </a:extLst>
          </p:cNvPr>
          <p:cNvSpPr txBox="1"/>
          <p:nvPr/>
        </p:nvSpPr>
        <p:spPr>
          <a:xfrm>
            <a:off x="7525626" y="179999"/>
            <a:ext cx="522900" cy="396000"/>
          </a:xfrm>
          <a:prstGeom prst="roundRect">
            <a:avLst/>
          </a:prstGeom>
          <a:solidFill>
            <a:srgbClr val="00ABBD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</a:rPr>
              <a:t>知 </a:t>
            </a:r>
          </a:p>
        </p:txBody>
      </p:sp>
      <p:sp>
        <p:nvSpPr>
          <p:cNvPr id="7" name="コンテンツ プレースホルダー 8">
            <a:extLst>
              <a:ext uri="{FF2B5EF4-FFF2-40B4-BE49-F238E27FC236}">
                <a16:creationId xmlns:a16="http://schemas.microsoft.com/office/drawing/2014/main" id="{5D4C77AD-29A7-AD78-F441-F026CCAE25F2}"/>
              </a:ext>
            </a:extLst>
          </p:cNvPr>
          <p:cNvSpPr txBox="1">
            <a:spLocks/>
          </p:cNvSpPr>
          <p:nvPr/>
        </p:nvSpPr>
        <p:spPr>
          <a:xfrm>
            <a:off x="138408" y="1769284"/>
            <a:ext cx="8867181" cy="4682651"/>
          </a:xfrm>
          <a:prstGeom prst="roundRect">
            <a:avLst>
              <a:gd name="adj" fmla="val 4090"/>
            </a:avLst>
          </a:prstGeom>
          <a:ln w="28575">
            <a:solidFill>
              <a:srgbClr val="F75462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41338" indent="-541338">
              <a:lnSpc>
                <a:spcPct val="100000"/>
              </a:lnSpc>
            </a:pPr>
            <a:r>
              <a:rPr lang="ja-JP" altLang="en-US" sz="2800" b="1" dirty="0"/>
              <a:t>ア</a:t>
            </a:r>
            <a:r>
              <a:rPr lang="ja-JP" altLang="en-US" sz="2800" dirty="0"/>
              <a:t>．一人ひとりの個人が生きていくうえで保障されるべき権利。･･････自分を守ってくれるもの。</a:t>
            </a:r>
            <a:endParaRPr lang="en-US" altLang="ja-JP" sz="2800" dirty="0"/>
          </a:p>
          <a:p>
            <a:pPr marL="541338" indent="-541338">
              <a:lnSpc>
                <a:spcPct val="100000"/>
              </a:lnSpc>
            </a:pPr>
            <a:r>
              <a:rPr lang="ja-JP" altLang="en-US" sz="2800" b="1" dirty="0"/>
              <a:t>イ</a:t>
            </a:r>
            <a:r>
              <a:rPr lang="ja-JP" altLang="en-US" sz="2800" dirty="0"/>
              <a:t>．夫婦など親密な関係にある（あった）人に対して，</a:t>
            </a:r>
            <a:endParaRPr lang="en-US" altLang="ja-JP" sz="2800" dirty="0"/>
          </a:p>
          <a:p>
            <a:pPr marL="541338">
              <a:lnSpc>
                <a:spcPct val="100000"/>
              </a:lnSpc>
            </a:pPr>
            <a:r>
              <a:rPr lang="ja-JP" altLang="en-US" sz="2800" dirty="0"/>
              <a:t>･･････相手を支配・コントロールする行為。</a:t>
            </a:r>
            <a:endParaRPr lang="en-US" altLang="ja-JP" sz="2800" dirty="0"/>
          </a:p>
          <a:p>
            <a:pPr marL="541338" indent="-541338">
              <a:lnSpc>
                <a:spcPct val="100000"/>
              </a:lnSpc>
            </a:pPr>
            <a:r>
              <a:rPr lang="ja-JP" altLang="en-US" sz="2800" b="1" dirty="0"/>
              <a:t>ウ</a:t>
            </a:r>
            <a:r>
              <a:rPr lang="ja-JP" altLang="en-US" sz="2800" dirty="0"/>
              <a:t>．だれもが経験する教育機関に通う，病気・高齢になること，生き方によっては就職･･････などがある。</a:t>
            </a:r>
            <a:endParaRPr lang="en-US" altLang="ja-JP" sz="2800" dirty="0"/>
          </a:p>
          <a:p>
            <a:pPr marL="541338" indent="-541338">
              <a:lnSpc>
                <a:spcPct val="100000"/>
              </a:lnSpc>
            </a:pPr>
            <a:r>
              <a:rPr lang="ja-JP" altLang="en-US" sz="2800" b="1" dirty="0"/>
              <a:t>エ</a:t>
            </a:r>
            <a:r>
              <a:rPr lang="ja-JP" altLang="en-US" sz="2800" dirty="0"/>
              <a:t>．生物学的な性別ではなく，社会的・文化的に形成された性別のこと。</a:t>
            </a:r>
            <a:endParaRPr lang="en-US" altLang="ja-JP" sz="2800" dirty="0"/>
          </a:p>
          <a:p>
            <a:pPr marL="541338" indent="-541338">
              <a:lnSpc>
                <a:spcPct val="100000"/>
              </a:lnSpc>
            </a:pPr>
            <a:r>
              <a:rPr kumimoji="0" lang="ja-JP" altLang="en-US" sz="2800" b="1" dirty="0">
                <a:solidFill>
                  <a:prstClr val="black"/>
                </a:solidFill>
              </a:rPr>
              <a:t>オ</a:t>
            </a:r>
            <a:r>
              <a:rPr kumimoji="0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．日本国憲法の目的であり，･･････一人ひとりが自分らしく互いの違いを認めあって共に生きること</a:t>
            </a:r>
            <a:r>
              <a:rPr kumimoji="0" lang="ja-JP" altLang="en-US" sz="2800" dirty="0">
                <a:solidFill>
                  <a:prstClr val="black"/>
                </a:solidFill>
              </a:rPr>
              <a:t>。</a:t>
            </a:r>
            <a:endParaRPr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5099948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08F32F-26E8-A804-7B52-48896B1C1C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C4F292FF-A306-E749-3FA0-F1C1EC4BE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18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E9651572-6FB3-1967-064E-0B5C6B4E90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３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D99A8586-CB16-ADAD-AE6B-860239EAD9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6612" y="1309930"/>
            <a:ext cx="8410775" cy="763569"/>
          </a:xfrm>
        </p:spPr>
        <p:txBody>
          <a:bodyPr/>
          <a:lstStyle/>
          <a:p>
            <a:r>
              <a:rPr kumimoji="1" lang="en-US" altLang="ja-JP" dirty="0"/>
              <a:t>(</a:t>
            </a:r>
            <a:r>
              <a:rPr lang="en-US" altLang="ja-JP" dirty="0"/>
              <a:t>3</a:t>
            </a:r>
            <a:r>
              <a:rPr kumimoji="1" lang="en-US" altLang="ja-JP" dirty="0"/>
              <a:t>)</a:t>
            </a:r>
            <a:r>
              <a:rPr kumimoji="1" lang="ja-JP" altLang="en-US" dirty="0"/>
              <a:t>ＤＶ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7B188AB8-80F2-1430-1790-46713BAEDB0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864" y="179999"/>
            <a:ext cx="7334954" cy="396000"/>
          </a:xfrm>
        </p:spPr>
        <p:txBody>
          <a:bodyPr/>
          <a:lstStyle/>
          <a:p>
            <a:pPr algn="r"/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(6/10)</a:t>
            </a:r>
            <a:endParaRPr kumimoji="1" lang="ja-JP" altLang="en-US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FAF39DF-A943-4F91-80C9-D4D4E47E66D3}"/>
              </a:ext>
            </a:extLst>
          </p:cNvPr>
          <p:cNvSpPr txBox="1"/>
          <p:nvPr/>
        </p:nvSpPr>
        <p:spPr>
          <a:xfrm>
            <a:off x="7525626" y="179999"/>
            <a:ext cx="522900" cy="396000"/>
          </a:xfrm>
          <a:prstGeom prst="roundRect">
            <a:avLst/>
          </a:prstGeom>
          <a:solidFill>
            <a:srgbClr val="00ABBD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</a:rPr>
              <a:t>知 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34B16144-D497-56FF-3556-7AB5AEA69C70}"/>
              </a:ext>
            </a:extLst>
          </p:cNvPr>
          <p:cNvSpPr/>
          <p:nvPr/>
        </p:nvSpPr>
        <p:spPr>
          <a:xfrm>
            <a:off x="173863" y="2910625"/>
            <a:ext cx="8764075" cy="3467280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7812" tIns="127812" rIns="127812" bIns="127812" numCol="1" spcCol="1270" anchor="ctr" anchorCtr="0">
            <a:noAutofit/>
          </a:bodyPr>
          <a:lstStyle/>
          <a:p>
            <a:pPr marL="811213" indent="-811213" defTabSz="1244600">
              <a:spcBef>
                <a:spcPct val="0"/>
              </a:spcBef>
              <a:tabLst>
                <a:tab pos="539750" algn="l"/>
              </a:tabLst>
            </a:pPr>
            <a:r>
              <a:rPr kumimoji="1" lang="ja-JP" altLang="en-US" sz="4000" b="1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イ</a:t>
            </a:r>
            <a:r>
              <a:rPr kumimoji="1" lang="ja-JP" altLang="en-US" sz="40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．</a:t>
            </a:r>
            <a:r>
              <a:rPr kumimoji="1" lang="ja-JP" altLang="en-US" sz="4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夫婦など親密な関係にある（あった）人に対して，身体的・性的・心理的暴力などにより相手を支配・コントロールする行為。</a:t>
            </a:r>
            <a:endParaRPr kumimoji="1" lang="en-US" altLang="ja-JP" sz="40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5DEB6ACC-76A2-1F24-E5F1-ED07F75FADB6}"/>
              </a:ext>
            </a:extLst>
          </p:cNvPr>
          <p:cNvCxnSpPr>
            <a:cxnSpLocks/>
          </p:cNvCxnSpPr>
          <p:nvPr/>
        </p:nvCxnSpPr>
        <p:spPr>
          <a:xfrm flipH="1">
            <a:off x="523783" y="2073499"/>
            <a:ext cx="789862" cy="1236371"/>
          </a:xfrm>
          <a:prstGeom prst="line">
            <a:avLst/>
          </a:prstGeom>
          <a:ln w="38100">
            <a:solidFill>
              <a:srgbClr val="005A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25193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EAC7B4-FEB1-2208-1B4A-7CC9CE8A2F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EC9D0265-2125-BA14-55CC-C03B4F5E51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19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D3AA4DDF-A080-EEE2-B678-150D0A3456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３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13DD96E-047A-B3F3-DAD7-4FF872B0CAC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8408" y="818857"/>
            <a:ext cx="8410775" cy="763569"/>
          </a:xfrm>
        </p:spPr>
        <p:txBody>
          <a:bodyPr/>
          <a:lstStyle/>
          <a:p>
            <a:r>
              <a:rPr kumimoji="1" lang="en-US" altLang="ja-JP" dirty="0"/>
              <a:t>(</a:t>
            </a:r>
            <a:r>
              <a:rPr lang="en-US" altLang="ja-JP" dirty="0"/>
              <a:t>4</a:t>
            </a:r>
            <a:r>
              <a:rPr kumimoji="1" lang="en-US" altLang="ja-JP" dirty="0"/>
              <a:t>)</a:t>
            </a:r>
            <a:r>
              <a:rPr kumimoji="1" lang="ja-JP" altLang="en-US" dirty="0"/>
              <a:t>個人尊重 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13CF844D-0939-D7CD-C442-63452582EAB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0" y="179999"/>
            <a:ext cx="7397818" cy="462594"/>
          </a:xfrm>
        </p:spPr>
        <p:txBody>
          <a:bodyPr/>
          <a:lstStyle/>
          <a:p>
            <a:r>
              <a:rPr kumimoji="1" lang="ja-JP" altLang="en-US" dirty="0"/>
              <a:t>次の</a:t>
            </a:r>
            <a:r>
              <a:rPr lang="ja-JP" altLang="en-US" dirty="0"/>
              <a:t>語句</a:t>
            </a:r>
            <a:r>
              <a:rPr kumimoji="1" lang="ja-JP" altLang="en-US" dirty="0"/>
              <a:t>とその説明を線で結ぼう。</a:t>
            </a:r>
            <a:r>
              <a:rPr kumimoji="1" lang="en-US" altLang="ja-JP" b="0" dirty="0"/>
              <a:t>(7/10)</a:t>
            </a:r>
            <a:endParaRPr kumimoji="1" lang="ja-JP" altLang="en-US" b="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9CCED554-DAFC-49B8-F33B-2B05380B4F08}"/>
              </a:ext>
            </a:extLst>
          </p:cNvPr>
          <p:cNvSpPr txBox="1"/>
          <p:nvPr/>
        </p:nvSpPr>
        <p:spPr>
          <a:xfrm>
            <a:off x="7525626" y="179999"/>
            <a:ext cx="522900" cy="396000"/>
          </a:xfrm>
          <a:prstGeom prst="roundRect">
            <a:avLst/>
          </a:prstGeom>
          <a:solidFill>
            <a:srgbClr val="00ABBD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</a:rPr>
              <a:t>知 </a:t>
            </a:r>
          </a:p>
        </p:txBody>
      </p:sp>
      <p:sp>
        <p:nvSpPr>
          <p:cNvPr id="7" name="コンテンツ プレースホルダー 8">
            <a:extLst>
              <a:ext uri="{FF2B5EF4-FFF2-40B4-BE49-F238E27FC236}">
                <a16:creationId xmlns:a16="http://schemas.microsoft.com/office/drawing/2014/main" id="{543E8A5E-061C-CFEC-3772-72A6D7E2474E}"/>
              </a:ext>
            </a:extLst>
          </p:cNvPr>
          <p:cNvSpPr txBox="1">
            <a:spLocks/>
          </p:cNvSpPr>
          <p:nvPr/>
        </p:nvSpPr>
        <p:spPr>
          <a:xfrm>
            <a:off x="138408" y="1769284"/>
            <a:ext cx="8867181" cy="4682651"/>
          </a:xfrm>
          <a:prstGeom prst="roundRect">
            <a:avLst>
              <a:gd name="adj" fmla="val 4090"/>
            </a:avLst>
          </a:prstGeom>
          <a:ln w="28575">
            <a:solidFill>
              <a:srgbClr val="F75462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41338" indent="-541338">
              <a:lnSpc>
                <a:spcPct val="100000"/>
              </a:lnSpc>
            </a:pPr>
            <a:r>
              <a:rPr lang="ja-JP" altLang="en-US" sz="2800" b="1" dirty="0"/>
              <a:t>ア</a:t>
            </a:r>
            <a:r>
              <a:rPr lang="ja-JP" altLang="en-US" sz="2800" dirty="0"/>
              <a:t>．一人ひとりの個人が生きていくうえで保障されるべき権利。･･････自分を守ってくれるもの。</a:t>
            </a:r>
            <a:endParaRPr lang="en-US" altLang="ja-JP" sz="2800" dirty="0"/>
          </a:p>
          <a:p>
            <a:pPr marL="541338" indent="-541338">
              <a:lnSpc>
                <a:spcPct val="100000"/>
              </a:lnSpc>
            </a:pPr>
            <a:r>
              <a:rPr lang="ja-JP" altLang="en-US" sz="2800" b="1" dirty="0"/>
              <a:t>イ</a:t>
            </a:r>
            <a:r>
              <a:rPr lang="ja-JP" altLang="en-US" sz="2800" dirty="0"/>
              <a:t>．夫婦など親密な関係にある（あった）人に対して，</a:t>
            </a:r>
            <a:endParaRPr lang="en-US" altLang="ja-JP" sz="2800" dirty="0"/>
          </a:p>
          <a:p>
            <a:pPr marL="541338">
              <a:lnSpc>
                <a:spcPct val="100000"/>
              </a:lnSpc>
            </a:pPr>
            <a:r>
              <a:rPr lang="ja-JP" altLang="en-US" sz="2800" dirty="0"/>
              <a:t>･･････相手を支配・コントロールする行為。</a:t>
            </a:r>
            <a:endParaRPr lang="en-US" altLang="ja-JP" sz="2800" dirty="0"/>
          </a:p>
          <a:p>
            <a:pPr marL="541338" indent="-541338">
              <a:lnSpc>
                <a:spcPct val="100000"/>
              </a:lnSpc>
            </a:pPr>
            <a:r>
              <a:rPr lang="ja-JP" altLang="en-US" sz="2800" b="1" dirty="0"/>
              <a:t>ウ</a:t>
            </a:r>
            <a:r>
              <a:rPr lang="ja-JP" altLang="en-US" sz="2800" dirty="0"/>
              <a:t>．だれもが経験する教育機関に通う，病気・高齢になること，生き方によっては就職･･････などがある。</a:t>
            </a:r>
            <a:endParaRPr lang="en-US" altLang="ja-JP" sz="2800" dirty="0"/>
          </a:p>
          <a:p>
            <a:pPr marL="541338" indent="-541338">
              <a:lnSpc>
                <a:spcPct val="100000"/>
              </a:lnSpc>
            </a:pPr>
            <a:r>
              <a:rPr lang="ja-JP" altLang="en-US" sz="2800" b="1" dirty="0"/>
              <a:t>エ</a:t>
            </a:r>
            <a:r>
              <a:rPr lang="ja-JP" altLang="en-US" sz="2800" dirty="0"/>
              <a:t>．生物学的な性別ではなく，社会的・文化的に形成された性別のこと。</a:t>
            </a:r>
            <a:endParaRPr lang="en-US" altLang="ja-JP" sz="2800" dirty="0"/>
          </a:p>
          <a:p>
            <a:pPr marL="541338" indent="-541338">
              <a:lnSpc>
                <a:spcPct val="100000"/>
              </a:lnSpc>
            </a:pPr>
            <a:r>
              <a:rPr kumimoji="0" lang="ja-JP" altLang="en-US" sz="2800" b="1" dirty="0">
                <a:solidFill>
                  <a:prstClr val="black"/>
                </a:solidFill>
              </a:rPr>
              <a:t>オ</a:t>
            </a:r>
            <a:r>
              <a:rPr kumimoji="0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．日本国憲法の目的であり，･･････一人ひとりが自分らしく互いの違いを認めあって共に生きること</a:t>
            </a:r>
            <a:r>
              <a:rPr kumimoji="0" lang="ja-JP" altLang="en-US" sz="2800" dirty="0">
                <a:solidFill>
                  <a:prstClr val="black"/>
                </a:solidFill>
              </a:rPr>
              <a:t>。</a:t>
            </a:r>
            <a:endParaRPr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2178261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図 26">
            <a:extLst>
              <a:ext uri="{FF2B5EF4-FFF2-40B4-BE49-F238E27FC236}">
                <a16:creationId xmlns:a16="http://schemas.microsoft.com/office/drawing/2014/main" id="{D369DD85-6596-A8BE-8F84-68F24B150E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2866" y="1054117"/>
            <a:ext cx="3766422" cy="5365324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94F1FED6-FE42-9D5D-0F8D-6B3084B0F5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3836" y="1054117"/>
            <a:ext cx="3769321" cy="5365324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1CD498B4-7B07-BF09-DF77-392516151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2</a:t>
            </a:fld>
            <a:endParaRPr kumimoji="1" lang="ja-JP" altLang="en-US"/>
          </a:p>
        </p:txBody>
      </p:sp>
      <p:sp>
        <p:nvSpPr>
          <p:cNvPr id="5" name="タイトル 4">
            <a:extLst>
              <a:ext uri="{FF2B5EF4-FFF2-40B4-BE49-F238E27FC236}">
                <a16:creationId xmlns:a16="http://schemas.microsoft.com/office/drawing/2014/main" id="{A5C4C149-080D-349F-BDC3-4B687D46C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問題インデックス</a:t>
            </a:r>
          </a:p>
        </p:txBody>
      </p:sp>
      <p:sp>
        <p:nvSpPr>
          <p:cNvPr id="9" name="コンテンツ プレースホルダー 8">
            <a:extLst>
              <a:ext uri="{FF2B5EF4-FFF2-40B4-BE49-F238E27FC236}">
                <a16:creationId xmlns:a16="http://schemas.microsoft.com/office/drawing/2014/main" id="{8A1F8EBE-31BE-BD20-F119-2273EEA941CF}"/>
              </a:ext>
            </a:extLst>
          </p:cNvPr>
          <p:cNvSpPr txBox="1">
            <a:spLocks/>
          </p:cNvSpPr>
          <p:nvPr/>
        </p:nvSpPr>
        <p:spPr>
          <a:xfrm>
            <a:off x="447676" y="1613662"/>
            <a:ext cx="3333750" cy="3117407"/>
          </a:xfrm>
          <a:prstGeom prst="roundRect">
            <a:avLst>
              <a:gd name="adj" fmla="val 1454"/>
            </a:avLst>
          </a:prstGeom>
          <a:ln w="25400">
            <a:solidFill>
              <a:srgbClr val="00B0F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2800" b="1" dirty="0"/>
          </a:p>
        </p:txBody>
      </p:sp>
      <p:pic>
        <p:nvPicPr>
          <p:cNvPr id="4" name="図 3" descr="link.png">
            <a:hlinkClick r:id="rId5" action="ppaction://hlinksldjump"/>
            <a:extLst>
              <a:ext uri="{FF2B5EF4-FFF2-40B4-BE49-F238E27FC236}">
                <a16:creationId xmlns:a16="http://schemas.microsoft.com/office/drawing/2014/main" id="{7DB38991-5E7A-6975-812D-EF795BD2049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7025" y="3736332"/>
            <a:ext cx="524213" cy="149340"/>
          </a:xfrm>
          <a:prstGeom prst="rect">
            <a:avLst/>
          </a:prstGeom>
        </p:spPr>
      </p:pic>
      <p:sp>
        <p:nvSpPr>
          <p:cNvPr id="14" name="コンテンツ プレースホルダー 8">
            <a:extLst>
              <a:ext uri="{FF2B5EF4-FFF2-40B4-BE49-F238E27FC236}">
                <a16:creationId xmlns:a16="http://schemas.microsoft.com/office/drawing/2014/main" id="{27746CFF-4559-E57D-F46D-6E891F4101F6}"/>
              </a:ext>
            </a:extLst>
          </p:cNvPr>
          <p:cNvSpPr txBox="1">
            <a:spLocks/>
          </p:cNvSpPr>
          <p:nvPr/>
        </p:nvSpPr>
        <p:spPr>
          <a:xfrm>
            <a:off x="438252" y="4763459"/>
            <a:ext cx="3340151" cy="1306449"/>
          </a:xfrm>
          <a:custGeom>
            <a:avLst/>
            <a:gdLst>
              <a:gd name="connsiteX0" fmla="*/ 0 w 3333035"/>
              <a:gd name="connsiteY0" fmla="*/ 46373 h 1133820"/>
              <a:gd name="connsiteX1" fmla="*/ 46373 w 3333035"/>
              <a:gd name="connsiteY1" fmla="*/ 0 h 1133820"/>
              <a:gd name="connsiteX2" fmla="*/ 3286662 w 3333035"/>
              <a:gd name="connsiteY2" fmla="*/ 0 h 1133820"/>
              <a:gd name="connsiteX3" fmla="*/ 3333035 w 3333035"/>
              <a:gd name="connsiteY3" fmla="*/ 46373 h 1133820"/>
              <a:gd name="connsiteX4" fmla="*/ 3333035 w 3333035"/>
              <a:gd name="connsiteY4" fmla="*/ 1087447 h 1133820"/>
              <a:gd name="connsiteX5" fmla="*/ 3286662 w 3333035"/>
              <a:gd name="connsiteY5" fmla="*/ 1133820 h 1133820"/>
              <a:gd name="connsiteX6" fmla="*/ 46373 w 3333035"/>
              <a:gd name="connsiteY6" fmla="*/ 1133820 h 1133820"/>
              <a:gd name="connsiteX7" fmla="*/ 0 w 3333035"/>
              <a:gd name="connsiteY7" fmla="*/ 1087447 h 1133820"/>
              <a:gd name="connsiteX8" fmla="*/ 0 w 3333035"/>
              <a:gd name="connsiteY8" fmla="*/ 46373 h 1133820"/>
              <a:gd name="connsiteX0" fmla="*/ 46373 w 3333035"/>
              <a:gd name="connsiteY0" fmla="*/ 1133820 h 1225260"/>
              <a:gd name="connsiteX1" fmla="*/ 0 w 3333035"/>
              <a:gd name="connsiteY1" fmla="*/ 1087447 h 1225260"/>
              <a:gd name="connsiteX2" fmla="*/ 0 w 3333035"/>
              <a:gd name="connsiteY2" fmla="*/ 46373 h 1225260"/>
              <a:gd name="connsiteX3" fmla="*/ 46373 w 3333035"/>
              <a:gd name="connsiteY3" fmla="*/ 0 h 1225260"/>
              <a:gd name="connsiteX4" fmla="*/ 3286662 w 3333035"/>
              <a:gd name="connsiteY4" fmla="*/ 0 h 1225260"/>
              <a:gd name="connsiteX5" fmla="*/ 3333035 w 3333035"/>
              <a:gd name="connsiteY5" fmla="*/ 46373 h 1225260"/>
              <a:gd name="connsiteX6" fmla="*/ 3333035 w 3333035"/>
              <a:gd name="connsiteY6" fmla="*/ 1087447 h 1225260"/>
              <a:gd name="connsiteX7" fmla="*/ 3286662 w 3333035"/>
              <a:gd name="connsiteY7" fmla="*/ 1133820 h 1225260"/>
              <a:gd name="connsiteX8" fmla="*/ 137813 w 3333035"/>
              <a:gd name="connsiteY8" fmla="*/ 1225260 h 1225260"/>
              <a:gd name="connsiteX0" fmla="*/ 46373 w 3333035"/>
              <a:gd name="connsiteY0" fmla="*/ 1133820 h 1133820"/>
              <a:gd name="connsiteX1" fmla="*/ 0 w 3333035"/>
              <a:gd name="connsiteY1" fmla="*/ 1087447 h 1133820"/>
              <a:gd name="connsiteX2" fmla="*/ 0 w 3333035"/>
              <a:gd name="connsiteY2" fmla="*/ 46373 h 1133820"/>
              <a:gd name="connsiteX3" fmla="*/ 46373 w 3333035"/>
              <a:gd name="connsiteY3" fmla="*/ 0 h 1133820"/>
              <a:gd name="connsiteX4" fmla="*/ 3286662 w 3333035"/>
              <a:gd name="connsiteY4" fmla="*/ 0 h 1133820"/>
              <a:gd name="connsiteX5" fmla="*/ 3333035 w 3333035"/>
              <a:gd name="connsiteY5" fmla="*/ 46373 h 1133820"/>
              <a:gd name="connsiteX6" fmla="*/ 3333035 w 3333035"/>
              <a:gd name="connsiteY6" fmla="*/ 1087447 h 1133820"/>
              <a:gd name="connsiteX7" fmla="*/ 3286662 w 3333035"/>
              <a:gd name="connsiteY7" fmla="*/ 1133820 h 1133820"/>
              <a:gd name="connsiteX0" fmla="*/ 46373 w 3338301"/>
              <a:gd name="connsiteY0" fmla="*/ 1133820 h 1133820"/>
              <a:gd name="connsiteX1" fmla="*/ 0 w 3338301"/>
              <a:gd name="connsiteY1" fmla="*/ 1087447 h 1133820"/>
              <a:gd name="connsiteX2" fmla="*/ 0 w 3338301"/>
              <a:gd name="connsiteY2" fmla="*/ 46373 h 1133820"/>
              <a:gd name="connsiteX3" fmla="*/ 46373 w 3338301"/>
              <a:gd name="connsiteY3" fmla="*/ 0 h 1133820"/>
              <a:gd name="connsiteX4" fmla="*/ 3286662 w 3338301"/>
              <a:gd name="connsiteY4" fmla="*/ 0 h 1133820"/>
              <a:gd name="connsiteX5" fmla="*/ 3333035 w 3338301"/>
              <a:gd name="connsiteY5" fmla="*/ 46373 h 1133820"/>
              <a:gd name="connsiteX6" fmla="*/ 3333035 w 3338301"/>
              <a:gd name="connsiteY6" fmla="*/ 1087447 h 1133820"/>
              <a:gd name="connsiteX7" fmla="*/ 3323985 w 3338301"/>
              <a:gd name="connsiteY7" fmla="*/ 1133820 h 1133820"/>
              <a:gd name="connsiteX0" fmla="*/ 46373 w 3338301"/>
              <a:gd name="connsiteY0" fmla="*/ 1133820 h 1139086"/>
              <a:gd name="connsiteX1" fmla="*/ 0 w 3338301"/>
              <a:gd name="connsiteY1" fmla="*/ 1124769 h 1139086"/>
              <a:gd name="connsiteX2" fmla="*/ 0 w 3338301"/>
              <a:gd name="connsiteY2" fmla="*/ 46373 h 1139086"/>
              <a:gd name="connsiteX3" fmla="*/ 46373 w 3338301"/>
              <a:gd name="connsiteY3" fmla="*/ 0 h 1139086"/>
              <a:gd name="connsiteX4" fmla="*/ 3286662 w 3338301"/>
              <a:gd name="connsiteY4" fmla="*/ 0 h 1139086"/>
              <a:gd name="connsiteX5" fmla="*/ 3333035 w 3338301"/>
              <a:gd name="connsiteY5" fmla="*/ 46373 h 1139086"/>
              <a:gd name="connsiteX6" fmla="*/ 3333035 w 3338301"/>
              <a:gd name="connsiteY6" fmla="*/ 1087447 h 1139086"/>
              <a:gd name="connsiteX7" fmla="*/ 3323985 w 3338301"/>
              <a:gd name="connsiteY7" fmla="*/ 1133820 h 1139086"/>
              <a:gd name="connsiteX0" fmla="*/ 46373 w 3333618"/>
              <a:gd name="connsiteY0" fmla="*/ 1133820 h 1139086"/>
              <a:gd name="connsiteX1" fmla="*/ 0 w 3333618"/>
              <a:gd name="connsiteY1" fmla="*/ 1124769 h 1139086"/>
              <a:gd name="connsiteX2" fmla="*/ 0 w 3333618"/>
              <a:gd name="connsiteY2" fmla="*/ 46373 h 1139086"/>
              <a:gd name="connsiteX3" fmla="*/ 46373 w 3333618"/>
              <a:gd name="connsiteY3" fmla="*/ 0 h 1139086"/>
              <a:gd name="connsiteX4" fmla="*/ 3286662 w 3333618"/>
              <a:gd name="connsiteY4" fmla="*/ 0 h 1139086"/>
              <a:gd name="connsiteX5" fmla="*/ 3333035 w 3333618"/>
              <a:gd name="connsiteY5" fmla="*/ 46373 h 1139086"/>
              <a:gd name="connsiteX6" fmla="*/ 3333035 w 3333618"/>
              <a:gd name="connsiteY6" fmla="*/ 1087447 h 1139086"/>
              <a:gd name="connsiteX7" fmla="*/ 3313311 w 3333618"/>
              <a:gd name="connsiteY7" fmla="*/ 1137378 h 1139086"/>
              <a:gd name="connsiteX0" fmla="*/ 46373 w 3338301"/>
              <a:gd name="connsiteY0" fmla="*/ 1133820 h 1139086"/>
              <a:gd name="connsiteX1" fmla="*/ 0 w 3338301"/>
              <a:gd name="connsiteY1" fmla="*/ 1124769 h 1139086"/>
              <a:gd name="connsiteX2" fmla="*/ 0 w 3338301"/>
              <a:gd name="connsiteY2" fmla="*/ 46373 h 1139086"/>
              <a:gd name="connsiteX3" fmla="*/ 46373 w 3338301"/>
              <a:gd name="connsiteY3" fmla="*/ 0 h 1139086"/>
              <a:gd name="connsiteX4" fmla="*/ 3286662 w 3338301"/>
              <a:gd name="connsiteY4" fmla="*/ 0 h 1139086"/>
              <a:gd name="connsiteX5" fmla="*/ 3333035 w 3338301"/>
              <a:gd name="connsiteY5" fmla="*/ 46373 h 1139086"/>
              <a:gd name="connsiteX6" fmla="*/ 3333035 w 3338301"/>
              <a:gd name="connsiteY6" fmla="*/ 1087447 h 1139086"/>
              <a:gd name="connsiteX7" fmla="*/ 3323985 w 3338301"/>
              <a:gd name="connsiteY7" fmla="*/ 1137378 h 1139086"/>
              <a:gd name="connsiteX0" fmla="*/ 46373 w 3333035"/>
              <a:gd name="connsiteY0" fmla="*/ 1133820 h 1139086"/>
              <a:gd name="connsiteX1" fmla="*/ 0 w 3333035"/>
              <a:gd name="connsiteY1" fmla="*/ 1124769 h 1139086"/>
              <a:gd name="connsiteX2" fmla="*/ 0 w 3333035"/>
              <a:gd name="connsiteY2" fmla="*/ 46373 h 1139086"/>
              <a:gd name="connsiteX3" fmla="*/ 46373 w 3333035"/>
              <a:gd name="connsiteY3" fmla="*/ 0 h 1139086"/>
              <a:gd name="connsiteX4" fmla="*/ 3286662 w 3333035"/>
              <a:gd name="connsiteY4" fmla="*/ 0 h 1139086"/>
              <a:gd name="connsiteX5" fmla="*/ 3333035 w 3333035"/>
              <a:gd name="connsiteY5" fmla="*/ 46373 h 1139086"/>
              <a:gd name="connsiteX6" fmla="*/ 3333035 w 3333035"/>
              <a:gd name="connsiteY6" fmla="*/ 1087447 h 1139086"/>
              <a:gd name="connsiteX0" fmla="*/ 0 w 3333035"/>
              <a:gd name="connsiteY0" fmla="*/ 1124769 h 1124769"/>
              <a:gd name="connsiteX1" fmla="*/ 0 w 3333035"/>
              <a:gd name="connsiteY1" fmla="*/ 46373 h 1124769"/>
              <a:gd name="connsiteX2" fmla="*/ 46373 w 3333035"/>
              <a:gd name="connsiteY2" fmla="*/ 0 h 1124769"/>
              <a:gd name="connsiteX3" fmla="*/ 3286662 w 3333035"/>
              <a:gd name="connsiteY3" fmla="*/ 0 h 1124769"/>
              <a:gd name="connsiteX4" fmla="*/ 3333035 w 3333035"/>
              <a:gd name="connsiteY4" fmla="*/ 46373 h 1124769"/>
              <a:gd name="connsiteX5" fmla="*/ 3333035 w 3333035"/>
              <a:gd name="connsiteY5" fmla="*/ 1087447 h 1124769"/>
              <a:gd name="connsiteX0" fmla="*/ 0 w 3340151"/>
              <a:gd name="connsiteY0" fmla="*/ 1124769 h 1124769"/>
              <a:gd name="connsiteX1" fmla="*/ 0 w 3340151"/>
              <a:gd name="connsiteY1" fmla="*/ 46373 h 1124769"/>
              <a:gd name="connsiteX2" fmla="*/ 46373 w 3340151"/>
              <a:gd name="connsiteY2" fmla="*/ 0 h 1124769"/>
              <a:gd name="connsiteX3" fmla="*/ 3286662 w 3340151"/>
              <a:gd name="connsiteY3" fmla="*/ 0 h 1124769"/>
              <a:gd name="connsiteX4" fmla="*/ 3333035 w 3340151"/>
              <a:gd name="connsiteY4" fmla="*/ 46373 h 1124769"/>
              <a:gd name="connsiteX5" fmla="*/ 3340151 w 3340151"/>
              <a:gd name="connsiteY5" fmla="*/ 1115016 h 1124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40151" h="1124769">
                <a:moveTo>
                  <a:pt x="0" y="1124769"/>
                </a:moveTo>
                <a:lnTo>
                  <a:pt x="0" y="46373"/>
                </a:lnTo>
                <a:cubicBezTo>
                  <a:pt x="0" y="20762"/>
                  <a:pt x="20762" y="0"/>
                  <a:pt x="46373" y="0"/>
                </a:cubicBezTo>
                <a:lnTo>
                  <a:pt x="3286662" y="0"/>
                </a:lnTo>
                <a:cubicBezTo>
                  <a:pt x="3312273" y="0"/>
                  <a:pt x="3333035" y="20762"/>
                  <a:pt x="3333035" y="46373"/>
                </a:cubicBezTo>
                <a:lnTo>
                  <a:pt x="3340151" y="1115016"/>
                </a:lnTo>
              </a:path>
            </a:pathLst>
          </a:custGeom>
          <a:ln w="25400">
            <a:solidFill>
              <a:srgbClr val="00B0F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2800" b="1" dirty="0"/>
          </a:p>
        </p:txBody>
      </p:sp>
      <p:sp>
        <p:nvSpPr>
          <p:cNvPr id="15" name="コンテンツ プレースホルダー 8">
            <a:extLst>
              <a:ext uri="{FF2B5EF4-FFF2-40B4-BE49-F238E27FC236}">
                <a16:creationId xmlns:a16="http://schemas.microsoft.com/office/drawing/2014/main" id="{DCAFDDAE-A05A-C93A-7F79-78AFFB8D6D4E}"/>
              </a:ext>
            </a:extLst>
          </p:cNvPr>
          <p:cNvSpPr txBox="1">
            <a:spLocks/>
          </p:cNvSpPr>
          <p:nvPr/>
        </p:nvSpPr>
        <p:spPr>
          <a:xfrm>
            <a:off x="5081063" y="3700613"/>
            <a:ext cx="3333035" cy="1523124"/>
          </a:xfrm>
          <a:prstGeom prst="roundRect">
            <a:avLst>
              <a:gd name="adj" fmla="val 4090"/>
            </a:avLst>
          </a:prstGeom>
          <a:ln w="25400">
            <a:solidFill>
              <a:srgbClr val="00B0F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2800" b="1" dirty="0"/>
          </a:p>
        </p:txBody>
      </p:sp>
      <p:sp>
        <p:nvSpPr>
          <p:cNvPr id="13" name="コンテンツ プレースホルダー 8">
            <a:extLst>
              <a:ext uri="{FF2B5EF4-FFF2-40B4-BE49-F238E27FC236}">
                <a16:creationId xmlns:a16="http://schemas.microsoft.com/office/drawing/2014/main" id="{10C2229D-A3CE-9A99-5F1D-C4AD02BEAA64}"/>
              </a:ext>
            </a:extLst>
          </p:cNvPr>
          <p:cNvSpPr txBox="1">
            <a:spLocks/>
          </p:cNvSpPr>
          <p:nvPr/>
        </p:nvSpPr>
        <p:spPr>
          <a:xfrm>
            <a:off x="5094601" y="5267890"/>
            <a:ext cx="3333750" cy="680965"/>
          </a:xfrm>
          <a:prstGeom prst="roundRect">
            <a:avLst>
              <a:gd name="adj" fmla="val 4090"/>
            </a:avLst>
          </a:prstGeom>
          <a:ln w="25400">
            <a:solidFill>
              <a:srgbClr val="00B0F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2800" b="1" dirty="0"/>
          </a:p>
        </p:txBody>
      </p:sp>
      <p:pic>
        <p:nvPicPr>
          <p:cNvPr id="16" name="図 15" descr="link.png">
            <a:hlinkClick r:id="rId7" action="ppaction://hlinksldjump"/>
            <a:extLst>
              <a:ext uri="{FF2B5EF4-FFF2-40B4-BE49-F238E27FC236}">
                <a16:creationId xmlns:a16="http://schemas.microsoft.com/office/drawing/2014/main" id="{1067A4E0-D992-9FB1-4A2C-DB700082387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4856" y="5279578"/>
            <a:ext cx="524213" cy="149340"/>
          </a:xfrm>
          <a:prstGeom prst="rect">
            <a:avLst/>
          </a:prstGeom>
        </p:spPr>
      </p:pic>
      <p:pic>
        <p:nvPicPr>
          <p:cNvPr id="17" name="図 16" descr="link.png">
            <a:hlinkClick r:id="rId8" action="ppaction://hlinksldjump"/>
            <a:extLst>
              <a:ext uri="{FF2B5EF4-FFF2-40B4-BE49-F238E27FC236}">
                <a16:creationId xmlns:a16="http://schemas.microsoft.com/office/drawing/2014/main" id="{AE771367-4225-6E34-5BF7-F60FB862D1C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3197" y="4759692"/>
            <a:ext cx="524213" cy="149340"/>
          </a:xfrm>
          <a:prstGeom prst="rect">
            <a:avLst/>
          </a:prstGeom>
        </p:spPr>
      </p:pic>
      <p:pic>
        <p:nvPicPr>
          <p:cNvPr id="20" name="図 19" descr="link.png">
            <a:hlinkClick r:id="rId9" action="ppaction://hlinksldjump"/>
            <a:extLst>
              <a:ext uri="{FF2B5EF4-FFF2-40B4-BE49-F238E27FC236}">
                <a16:creationId xmlns:a16="http://schemas.microsoft.com/office/drawing/2014/main" id="{55C4DE39-6B98-9D3C-13DC-C8FC60BE279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270" y="1613663"/>
            <a:ext cx="524213" cy="149340"/>
          </a:xfrm>
          <a:prstGeom prst="rect">
            <a:avLst/>
          </a:prstGeom>
        </p:spPr>
      </p:pic>
      <p:pic>
        <p:nvPicPr>
          <p:cNvPr id="21" name="図 20" descr="link.png">
            <a:hlinkClick r:id="rId10" action="ppaction://hlinksldjump"/>
            <a:extLst>
              <a:ext uri="{FF2B5EF4-FFF2-40B4-BE49-F238E27FC236}">
                <a16:creationId xmlns:a16="http://schemas.microsoft.com/office/drawing/2014/main" id="{26759CBB-82C5-AF77-9035-AEE188234EC5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alphaModFix amt="91000"/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6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3501" y="1799629"/>
            <a:ext cx="524213" cy="149340"/>
          </a:xfrm>
          <a:prstGeom prst="rect">
            <a:avLst/>
          </a:prstGeom>
          <a:noFill/>
        </p:spPr>
      </p:pic>
      <p:pic>
        <p:nvPicPr>
          <p:cNvPr id="24" name="図 23" descr="link.png">
            <a:hlinkClick r:id="rId13" action="ppaction://hlinksldjump"/>
            <a:extLst>
              <a:ext uri="{FF2B5EF4-FFF2-40B4-BE49-F238E27FC236}">
                <a16:creationId xmlns:a16="http://schemas.microsoft.com/office/drawing/2014/main" id="{68462EC2-25B7-9B23-47F5-185EADA98D06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alphaModFix amt="91000"/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6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3197" y="5002814"/>
            <a:ext cx="524213" cy="149340"/>
          </a:xfrm>
          <a:prstGeom prst="rect">
            <a:avLst/>
          </a:prstGeom>
          <a:noFill/>
        </p:spPr>
      </p:pic>
      <p:pic>
        <p:nvPicPr>
          <p:cNvPr id="25" name="図 24" descr="link.png">
            <a:hlinkClick r:id="rId14" action="ppaction://hlinksldjump"/>
            <a:extLst>
              <a:ext uri="{FF2B5EF4-FFF2-40B4-BE49-F238E27FC236}">
                <a16:creationId xmlns:a16="http://schemas.microsoft.com/office/drawing/2014/main" id="{15AF6D8F-9A90-F373-FD9E-CF613DD2FC55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alphaModFix amt="91000"/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6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6315" y="3957262"/>
            <a:ext cx="524213" cy="149340"/>
          </a:xfrm>
          <a:prstGeom prst="rect">
            <a:avLst/>
          </a:prstGeom>
          <a:noFill/>
        </p:spPr>
      </p:pic>
      <p:pic>
        <p:nvPicPr>
          <p:cNvPr id="26" name="図 25" descr="link.png">
            <a:hlinkClick r:id="rId15" action="ppaction://hlinksldjump"/>
            <a:extLst>
              <a:ext uri="{FF2B5EF4-FFF2-40B4-BE49-F238E27FC236}">
                <a16:creationId xmlns:a16="http://schemas.microsoft.com/office/drawing/2014/main" id="{88F4FF5C-C0F7-5218-C787-7DB63CC27E5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alphaModFix amt="91000"/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6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4856" y="5500508"/>
            <a:ext cx="524213" cy="149340"/>
          </a:xfrm>
          <a:prstGeom prst="rect">
            <a:avLst/>
          </a:prstGeom>
          <a:noFill/>
        </p:spPr>
      </p:pic>
      <p:sp>
        <p:nvSpPr>
          <p:cNvPr id="3" name="コンテンツ プレースホルダー 8">
            <a:extLst>
              <a:ext uri="{FF2B5EF4-FFF2-40B4-BE49-F238E27FC236}">
                <a16:creationId xmlns:a16="http://schemas.microsoft.com/office/drawing/2014/main" id="{4BF3E06E-0E16-3A6A-EE8C-79A50CE8B9B1}"/>
              </a:ext>
            </a:extLst>
          </p:cNvPr>
          <p:cNvSpPr txBox="1">
            <a:spLocks/>
          </p:cNvSpPr>
          <p:nvPr/>
        </p:nvSpPr>
        <p:spPr>
          <a:xfrm flipV="1">
            <a:off x="5087845" y="1659818"/>
            <a:ext cx="3340151" cy="2011245"/>
          </a:xfrm>
          <a:custGeom>
            <a:avLst/>
            <a:gdLst>
              <a:gd name="connsiteX0" fmla="*/ 0 w 3333035"/>
              <a:gd name="connsiteY0" fmla="*/ 46373 h 1133820"/>
              <a:gd name="connsiteX1" fmla="*/ 46373 w 3333035"/>
              <a:gd name="connsiteY1" fmla="*/ 0 h 1133820"/>
              <a:gd name="connsiteX2" fmla="*/ 3286662 w 3333035"/>
              <a:gd name="connsiteY2" fmla="*/ 0 h 1133820"/>
              <a:gd name="connsiteX3" fmla="*/ 3333035 w 3333035"/>
              <a:gd name="connsiteY3" fmla="*/ 46373 h 1133820"/>
              <a:gd name="connsiteX4" fmla="*/ 3333035 w 3333035"/>
              <a:gd name="connsiteY4" fmla="*/ 1087447 h 1133820"/>
              <a:gd name="connsiteX5" fmla="*/ 3286662 w 3333035"/>
              <a:gd name="connsiteY5" fmla="*/ 1133820 h 1133820"/>
              <a:gd name="connsiteX6" fmla="*/ 46373 w 3333035"/>
              <a:gd name="connsiteY6" fmla="*/ 1133820 h 1133820"/>
              <a:gd name="connsiteX7" fmla="*/ 0 w 3333035"/>
              <a:gd name="connsiteY7" fmla="*/ 1087447 h 1133820"/>
              <a:gd name="connsiteX8" fmla="*/ 0 w 3333035"/>
              <a:gd name="connsiteY8" fmla="*/ 46373 h 1133820"/>
              <a:gd name="connsiteX0" fmla="*/ 46373 w 3333035"/>
              <a:gd name="connsiteY0" fmla="*/ 1133820 h 1225260"/>
              <a:gd name="connsiteX1" fmla="*/ 0 w 3333035"/>
              <a:gd name="connsiteY1" fmla="*/ 1087447 h 1225260"/>
              <a:gd name="connsiteX2" fmla="*/ 0 w 3333035"/>
              <a:gd name="connsiteY2" fmla="*/ 46373 h 1225260"/>
              <a:gd name="connsiteX3" fmla="*/ 46373 w 3333035"/>
              <a:gd name="connsiteY3" fmla="*/ 0 h 1225260"/>
              <a:gd name="connsiteX4" fmla="*/ 3286662 w 3333035"/>
              <a:gd name="connsiteY4" fmla="*/ 0 h 1225260"/>
              <a:gd name="connsiteX5" fmla="*/ 3333035 w 3333035"/>
              <a:gd name="connsiteY5" fmla="*/ 46373 h 1225260"/>
              <a:gd name="connsiteX6" fmla="*/ 3333035 w 3333035"/>
              <a:gd name="connsiteY6" fmla="*/ 1087447 h 1225260"/>
              <a:gd name="connsiteX7" fmla="*/ 3286662 w 3333035"/>
              <a:gd name="connsiteY7" fmla="*/ 1133820 h 1225260"/>
              <a:gd name="connsiteX8" fmla="*/ 137813 w 3333035"/>
              <a:gd name="connsiteY8" fmla="*/ 1225260 h 1225260"/>
              <a:gd name="connsiteX0" fmla="*/ 46373 w 3333035"/>
              <a:gd name="connsiteY0" fmla="*/ 1133820 h 1133820"/>
              <a:gd name="connsiteX1" fmla="*/ 0 w 3333035"/>
              <a:gd name="connsiteY1" fmla="*/ 1087447 h 1133820"/>
              <a:gd name="connsiteX2" fmla="*/ 0 w 3333035"/>
              <a:gd name="connsiteY2" fmla="*/ 46373 h 1133820"/>
              <a:gd name="connsiteX3" fmla="*/ 46373 w 3333035"/>
              <a:gd name="connsiteY3" fmla="*/ 0 h 1133820"/>
              <a:gd name="connsiteX4" fmla="*/ 3286662 w 3333035"/>
              <a:gd name="connsiteY4" fmla="*/ 0 h 1133820"/>
              <a:gd name="connsiteX5" fmla="*/ 3333035 w 3333035"/>
              <a:gd name="connsiteY5" fmla="*/ 46373 h 1133820"/>
              <a:gd name="connsiteX6" fmla="*/ 3333035 w 3333035"/>
              <a:gd name="connsiteY6" fmla="*/ 1087447 h 1133820"/>
              <a:gd name="connsiteX7" fmla="*/ 3286662 w 3333035"/>
              <a:gd name="connsiteY7" fmla="*/ 1133820 h 1133820"/>
              <a:gd name="connsiteX0" fmla="*/ 46373 w 3338301"/>
              <a:gd name="connsiteY0" fmla="*/ 1133820 h 1133820"/>
              <a:gd name="connsiteX1" fmla="*/ 0 w 3338301"/>
              <a:gd name="connsiteY1" fmla="*/ 1087447 h 1133820"/>
              <a:gd name="connsiteX2" fmla="*/ 0 w 3338301"/>
              <a:gd name="connsiteY2" fmla="*/ 46373 h 1133820"/>
              <a:gd name="connsiteX3" fmla="*/ 46373 w 3338301"/>
              <a:gd name="connsiteY3" fmla="*/ 0 h 1133820"/>
              <a:gd name="connsiteX4" fmla="*/ 3286662 w 3338301"/>
              <a:gd name="connsiteY4" fmla="*/ 0 h 1133820"/>
              <a:gd name="connsiteX5" fmla="*/ 3333035 w 3338301"/>
              <a:gd name="connsiteY5" fmla="*/ 46373 h 1133820"/>
              <a:gd name="connsiteX6" fmla="*/ 3333035 w 3338301"/>
              <a:gd name="connsiteY6" fmla="*/ 1087447 h 1133820"/>
              <a:gd name="connsiteX7" fmla="*/ 3323985 w 3338301"/>
              <a:gd name="connsiteY7" fmla="*/ 1133820 h 1133820"/>
              <a:gd name="connsiteX0" fmla="*/ 46373 w 3338301"/>
              <a:gd name="connsiteY0" fmla="*/ 1133820 h 1139086"/>
              <a:gd name="connsiteX1" fmla="*/ 0 w 3338301"/>
              <a:gd name="connsiteY1" fmla="*/ 1124769 h 1139086"/>
              <a:gd name="connsiteX2" fmla="*/ 0 w 3338301"/>
              <a:gd name="connsiteY2" fmla="*/ 46373 h 1139086"/>
              <a:gd name="connsiteX3" fmla="*/ 46373 w 3338301"/>
              <a:gd name="connsiteY3" fmla="*/ 0 h 1139086"/>
              <a:gd name="connsiteX4" fmla="*/ 3286662 w 3338301"/>
              <a:gd name="connsiteY4" fmla="*/ 0 h 1139086"/>
              <a:gd name="connsiteX5" fmla="*/ 3333035 w 3338301"/>
              <a:gd name="connsiteY5" fmla="*/ 46373 h 1139086"/>
              <a:gd name="connsiteX6" fmla="*/ 3333035 w 3338301"/>
              <a:gd name="connsiteY6" fmla="*/ 1087447 h 1139086"/>
              <a:gd name="connsiteX7" fmla="*/ 3323985 w 3338301"/>
              <a:gd name="connsiteY7" fmla="*/ 1133820 h 1139086"/>
              <a:gd name="connsiteX0" fmla="*/ 46373 w 3333618"/>
              <a:gd name="connsiteY0" fmla="*/ 1133820 h 1139086"/>
              <a:gd name="connsiteX1" fmla="*/ 0 w 3333618"/>
              <a:gd name="connsiteY1" fmla="*/ 1124769 h 1139086"/>
              <a:gd name="connsiteX2" fmla="*/ 0 w 3333618"/>
              <a:gd name="connsiteY2" fmla="*/ 46373 h 1139086"/>
              <a:gd name="connsiteX3" fmla="*/ 46373 w 3333618"/>
              <a:gd name="connsiteY3" fmla="*/ 0 h 1139086"/>
              <a:gd name="connsiteX4" fmla="*/ 3286662 w 3333618"/>
              <a:gd name="connsiteY4" fmla="*/ 0 h 1139086"/>
              <a:gd name="connsiteX5" fmla="*/ 3333035 w 3333618"/>
              <a:gd name="connsiteY5" fmla="*/ 46373 h 1139086"/>
              <a:gd name="connsiteX6" fmla="*/ 3333035 w 3333618"/>
              <a:gd name="connsiteY6" fmla="*/ 1087447 h 1139086"/>
              <a:gd name="connsiteX7" fmla="*/ 3313311 w 3333618"/>
              <a:gd name="connsiteY7" fmla="*/ 1137378 h 1139086"/>
              <a:gd name="connsiteX0" fmla="*/ 46373 w 3338301"/>
              <a:gd name="connsiteY0" fmla="*/ 1133820 h 1139086"/>
              <a:gd name="connsiteX1" fmla="*/ 0 w 3338301"/>
              <a:gd name="connsiteY1" fmla="*/ 1124769 h 1139086"/>
              <a:gd name="connsiteX2" fmla="*/ 0 w 3338301"/>
              <a:gd name="connsiteY2" fmla="*/ 46373 h 1139086"/>
              <a:gd name="connsiteX3" fmla="*/ 46373 w 3338301"/>
              <a:gd name="connsiteY3" fmla="*/ 0 h 1139086"/>
              <a:gd name="connsiteX4" fmla="*/ 3286662 w 3338301"/>
              <a:gd name="connsiteY4" fmla="*/ 0 h 1139086"/>
              <a:gd name="connsiteX5" fmla="*/ 3333035 w 3338301"/>
              <a:gd name="connsiteY5" fmla="*/ 46373 h 1139086"/>
              <a:gd name="connsiteX6" fmla="*/ 3333035 w 3338301"/>
              <a:gd name="connsiteY6" fmla="*/ 1087447 h 1139086"/>
              <a:gd name="connsiteX7" fmla="*/ 3323985 w 3338301"/>
              <a:gd name="connsiteY7" fmla="*/ 1137378 h 1139086"/>
              <a:gd name="connsiteX0" fmla="*/ 46373 w 3333035"/>
              <a:gd name="connsiteY0" fmla="*/ 1133820 h 1139086"/>
              <a:gd name="connsiteX1" fmla="*/ 0 w 3333035"/>
              <a:gd name="connsiteY1" fmla="*/ 1124769 h 1139086"/>
              <a:gd name="connsiteX2" fmla="*/ 0 w 3333035"/>
              <a:gd name="connsiteY2" fmla="*/ 46373 h 1139086"/>
              <a:gd name="connsiteX3" fmla="*/ 46373 w 3333035"/>
              <a:gd name="connsiteY3" fmla="*/ 0 h 1139086"/>
              <a:gd name="connsiteX4" fmla="*/ 3286662 w 3333035"/>
              <a:gd name="connsiteY4" fmla="*/ 0 h 1139086"/>
              <a:gd name="connsiteX5" fmla="*/ 3333035 w 3333035"/>
              <a:gd name="connsiteY5" fmla="*/ 46373 h 1139086"/>
              <a:gd name="connsiteX6" fmla="*/ 3333035 w 3333035"/>
              <a:gd name="connsiteY6" fmla="*/ 1087447 h 1139086"/>
              <a:gd name="connsiteX0" fmla="*/ 0 w 3333035"/>
              <a:gd name="connsiteY0" fmla="*/ 1124769 h 1124769"/>
              <a:gd name="connsiteX1" fmla="*/ 0 w 3333035"/>
              <a:gd name="connsiteY1" fmla="*/ 46373 h 1124769"/>
              <a:gd name="connsiteX2" fmla="*/ 46373 w 3333035"/>
              <a:gd name="connsiteY2" fmla="*/ 0 h 1124769"/>
              <a:gd name="connsiteX3" fmla="*/ 3286662 w 3333035"/>
              <a:gd name="connsiteY3" fmla="*/ 0 h 1124769"/>
              <a:gd name="connsiteX4" fmla="*/ 3333035 w 3333035"/>
              <a:gd name="connsiteY4" fmla="*/ 46373 h 1124769"/>
              <a:gd name="connsiteX5" fmla="*/ 3333035 w 3333035"/>
              <a:gd name="connsiteY5" fmla="*/ 1087447 h 1124769"/>
              <a:gd name="connsiteX0" fmla="*/ 0 w 3340151"/>
              <a:gd name="connsiteY0" fmla="*/ 1124769 h 1124769"/>
              <a:gd name="connsiteX1" fmla="*/ 0 w 3340151"/>
              <a:gd name="connsiteY1" fmla="*/ 46373 h 1124769"/>
              <a:gd name="connsiteX2" fmla="*/ 46373 w 3340151"/>
              <a:gd name="connsiteY2" fmla="*/ 0 h 1124769"/>
              <a:gd name="connsiteX3" fmla="*/ 3286662 w 3340151"/>
              <a:gd name="connsiteY3" fmla="*/ 0 h 1124769"/>
              <a:gd name="connsiteX4" fmla="*/ 3333035 w 3340151"/>
              <a:gd name="connsiteY4" fmla="*/ 46373 h 1124769"/>
              <a:gd name="connsiteX5" fmla="*/ 3340151 w 3340151"/>
              <a:gd name="connsiteY5" fmla="*/ 1115016 h 1124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40151" h="1124769">
                <a:moveTo>
                  <a:pt x="0" y="1124769"/>
                </a:moveTo>
                <a:lnTo>
                  <a:pt x="0" y="46373"/>
                </a:lnTo>
                <a:cubicBezTo>
                  <a:pt x="0" y="20762"/>
                  <a:pt x="20762" y="0"/>
                  <a:pt x="46373" y="0"/>
                </a:cubicBezTo>
                <a:lnTo>
                  <a:pt x="3286662" y="0"/>
                </a:lnTo>
                <a:cubicBezTo>
                  <a:pt x="3312273" y="0"/>
                  <a:pt x="3333035" y="20762"/>
                  <a:pt x="3333035" y="46373"/>
                </a:cubicBezTo>
                <a:lnTo>
                  <a:pt x="3340151" y="1115016"/>
                </a:lnTo>
              </a:path>
            </a:pathLst>
          </a:custGeom>
          <a:ln w="25400">
            <a:solidFill>
              <a:srgbClr val="00B0F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40559939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C0DEAD-322C-C5EF-CCE8-0E6A4583BE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42766756-9066-963A-80C4-0E6AE84EBC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20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1BEF871D-43A9-1C22-FD38-0BA4EE93E7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３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B1CFB094-28AE-3A58-D859-6A7FDF1EABC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6612" y="1309930"/>
            <a:ext cx="8410775" cy="763569"/>
          </a:xfrm>
        </p:spPr>
        <p:txBody>
          <a:bodyPr/>
          <a:lstStyle/>
          <a:p>
            <a:r>
              <a:rPr kumimoji="1" lang="en-US" altLang="ja-JP" dirty="0"/>
              <a:t>(</a:t>
            </a:r>
            <a:r>
              <a:rPr lang="en-US" altLang="ja-JP" dirty="0"/>
              <a:t>4</a:t>
            </a:r>
            <a:r>
              <a:rPr kumimoji="1" lang="en-US" altLang="ja-JP" dirty="0"/>
              <a:t>)</a:t>
            </a:r>
            <a:r>
              <a:rPr kumimoji="1" lang="ja-JP" altLang="en-US" dirty="0"/>
              <a:t>個人尊重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A93543E4-7BBA-1AD8-D70D-74A9F62D127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864" y="179999"/>
            <a:ext cx="7334954" cy="396000"/>
          </a:xfrm>
        </p:spPr>
        <p:txBody>
          <a:bodyPr/>
          <a:lstStyle/>
          <a:p>
            <a:pPr algn="r"/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(8/10)</a:t>
            </a:r>
            <a:endParaRPr kumimoji="1" lang="ja-JP" altLang="en-US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B32D4AA1-9388-61F8-8784-8ECE4148DA89}"/>
              </a:ext>
            </a:extLst>
          </p:cNvPr>
          <p:cNvSpPr txBox="1"/>
          <p:nvPr/>
        </p:nvSpPr>
        <p:spPr>
          <a:xfrm>
            <a:off x="7525626" y="179999"/>
            <a:ext cx="522900" cy="396000"/>
          </a:xfrm>
          <a:prstGeom prst="roundRect">
            <a:avLst/>
          </a:prstGeom>
          <a:solidFill>
            <a:srgbClr val="00ABBD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</a:rPr>
              <a:t>知 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E3F78EB4-8FBB-02EE-9C68-B9B2A2973162}"/>
              </a:ext>
            </a:extLst>
          </p:cNvPr>
          <p:cNvSpPr/>
          <p:nvPr/>
        </p:nvSpPr>
        <p:spPr>
          <a:xfrm>
            <a:off x="173863" y="2910625"/>
            <a:ext cx="8841348" cy="3467280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7812" tIns="127812" rIns="127812" bIns="127812" numCol="1" spcCol="1270" anchor="ctr" anchorCtr="0">
            <a:noAutofit/>
          </a:bodyPr>
          <a:lstStyle/>
          <a:p>
            <a:pPr marL="811213" lvl="0" indent="-811213" defTabSz="1244600">
              <a:spcBef>
                <a:spcPct val="0"/>
              </a:spcBef>
              <a:buNone/>
              <a:tabLst>
                <a:tab pos="539750" algn="l"/>
              </a:tabLst>
            </a:pPr>
            <a:r>
              <a:rPr kumimoji="1" lang="ja-JP" altLang="en-US" sz="4000" b="1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オ</a:t>
            </a:r>
            <a:r>
              <a:rPr kumimoji="1" lang="ja-JP" altLang="en-US" sz="40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．</a:t>
            </a:r>
            <a:r>
              <a:rPr kumimoji="1" lang="ja-JP" altLang="en-US" sz="4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日本国憲法の目的であり，一人ひとりだれもが等しく価値を持っており，一人ひとりが自分らしく互いの違いを認めあって共に生きること。</a:t>
            </a:r>
            <a:endParaRPr kumimoji="1" lang="en-US" altLang="ja-JP" sz="40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600F0A3A-FD92-D28E-36CC-C38C5DCC0A81}"/>
              </a:ext>
            </a:extLst>
          </p:cNvPr>
          <p:cNvCxnSpPr>
            <a:cxnSpLocks/>
          </p:cNvCxnSpPr>
          <p:nvPr/>
        </p:nvCxnSpPr>
        <p:spPr>
          <a:xfrm flipH="1">
            <a:off x="631065" y="2073499"/>
            <a:ext cx="1262129" cy="1355501"/>
          </a:xfrm>
          <a:prstGeom prst="line">
            <a:avLst/>
          </a:prstGeom>
          <a:ln w="38100">
            <a:solidFill>
              <a:srgbClr val="005A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7597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1E566E-F972-D1E4-4427-1EB4CFF811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A5416CAE-5837-1F3F-3A94-9B108CBED1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21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0A58ECED-0615-BD18-44DE-4D4AF74EF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３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2BEFE916-1A3E-B44B-0F77-8707C091790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8408" y="818857"/>
            <a:ext cx="8410775" cy="763569"/>
          </a:xfrm>
        </p:spPr>
        <p:txBody>
          <a:bodyPr/>
          <a:lstStyle/>
          <a:p>
            <a:r>
              <a:rPr kumimoji="1" lang="en-US" altLang="ja-JP" dirty="0"/>
              <a:t>(</a:t>
            </a:r>
            <a:r>
              <a:rPr lang="en-US" altLang="ja-JP" dirty="0"/>
              <a:t>5</a:t>
            </a:r>
            <a:r>
              <a:rPr kumimoji="1" lang="en-US" altLang="ja-JP" dirty="0"/>
              <a:t>)</a:t>
            </a:r>
            <a:r>
              <a:rPr kumimoji="1" lang="ja-JP" altLang="en-US" dirty="0"/>
              <a:t>ライフイベント 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1186B45F-229B-F7CB-588F-04562A7406F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0024" y="190593"/>
            <a:ext cx="7397818" cy="385406"/>
          </a:xfrm>
        </p:spPr>
        <p:txBody>
          <a:bodyPr/>
          <a:lstStyle/>
          <a:p>
            <a:r>
              <a:rPr kumimoji="1" lang="ja-JP" altLang="en-US" dirty="0"/>
              <a:t>次の</a:t>
            </a:r>
            <a:r>
              <a:rPr lang="ja-JP" altLang="en-US" dirty="0"/>
              <a:t>語句</a:t>
            </a:r>
            <a:r>
              <a:rPr kumimoji="1" lang="ja-JP" altLang="en-US" dirty="0"/>
              <a:t>とその説明を線で結ぼう。</a:t>
            </a:r>
            <a:r>
              <a:rPr kumimoji="1" lang="en-US" altLang="ja-JP" b="0" dirty="0"/>
              <a:t>(9/10)</a:t>
            </a:r>
            <a:endParaRPr kumimoji="1" lang="ja-JP" altLang="en-US" b="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82E38528-1C62-F623-9949-0CE067E36477}"/>
              </a:ext>
            </a:extLst>
          </p:cNvPr>
          <p:cNvSpPr txBox="1"/>
          <p:nvPr/>
        </p:nvSpPr>
        <p:spPr>
          <a:xfrm>
            <a:off x="7525626" y="179999"/>
            <a:ext cx="522900" cy="396000"/>
          </a:xfrm>
          <a:prstGeom prst="roundRect">
            <a:avLst/>
          </a:prstGeom>
          <a:solidFill>
            <a:srgbClr val="00ABBD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</a:rPr>
              <a:t>知 </a:t>
            </a:r>
          </a:p>
        </p:txBody>
      </p:sp>
      <p:sp>
        <p:nvSpPr>
          <p:cNvPr id="7" name="コンテンツ プレースホルダー 8">
            <a:extLst>
              <a:ext uri="{FF2B5EF4-FFF2-40B4-BE49-F238E27FC236}">
                <a16:creationId xmlns:a16="http://schemas.microsoft.com/office/drawing/2014/main" id="{A0A3B6BF-9E55-3CBC-F50F-BA06A982C244}"/>
              </a:ext>
            </a:extLst>
          </p:cNvPr>
          <p:cNvSpPr txBox="1">
            <a:spLocks/>
          </p:cNvSpPr>
          <p:nvPr/>
        </p:nvSpPr>
        <p:spPr>
          <a:xfrm>
            <a:off x="138408" y="1769284"/>
            <a:ext cx="8867181" cy="4682651"/>
          </a:xfrm>
          <a:prstGeom prst="roundRect">
            <a:avLst>
              <a:gd name="adj" fmla="val 4090"/>
            </a:avLst>
          </a:prstGeom>
          <a:ln w="28575">
            <a:solidFill>
              <a:srgbClr val="F75462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41338" indent="-541338">
              <a:lnSpc>
                <a:spcPct val="100000"/>
              </a:lnSpc>
            </a:pPr>
            <a:r>
              <a:rPr lang="ja-JP" altLang="en-US" sz="2800" b="1" dirty="0"/>
              <a:t>ア</a:t>
            </a:r>
            <a:r>
              <a:rPr lang="ja-JP" altLang="en-US" sz="2800" dirty="0"/>
              <a:t>．一人ひとりの個人が生きていくうえで保障されるべき権利。･･････自分を守ってくれるもの。</a:t>
            </a:r>
            <a:endParaRPr lang="en-US" altLang="ja-JP" sz="2800" dirty="0"/>
          </a:p>
          <a:p>
            <a:pPr marL="541338" indent="-541338">
              <a:lnSpc>
                <a:spcPct val="100000"/>
              </a:lnSpc>
            </a:pPr>
            <a:r>
              <a:rPr lang="ja-JP" altLang="en-US" sz="2800" b="1" dirty="0"/>
              <a:t>イ</a:t>
            </a:r>
            <a:r>
              <a:rPr lang="ja-JP" altLang="en-US" sz="2800" dirty="0"/>
              <a:t>．夫婦など親密な関係にある（あった）人に対して，</a:t>
            </a:r>
            <a:endParaRPr lang="en-US" altLang="ja-JP" sz="2800" dirty="0"/>
          </a:p>
          <a:p>
            <a:pPr marL="541338">
              <a:lnSpc>
                <a:spcPct val="100000"/>
              </a:lnSpc>
            </a:pPr>
            <a:r>
              <a:rPr lang="ja-JP" altLang="en-US" sz="2800" dirty="0"/>
              <a:t>･･････相手を支配・コントロールする行為。</a:t>
            </a:r>
            <a:endParaRPr lang="en-US" altLang="ja-JP" sz="2800" dirty="0"/>
          </a:p>
          <a:p>
            <a:pPr marL="541338" indent="-541338">
              <a:lnSpc>
                <a:spcPct val="100000"/>
              </a:lnSpc>
            </a:pPr>
            <a:r>
              <a:rPr lang="ja-JP" altLang="en-US" sz="2800" b="1" dirty="0"/>
              <a:t>ウ</a:t>
            </a:r>
            <a:r>
              <a:rPr lang="ja-JP" altLang="en-US" sz="2800" dirty="0"/>
              <a:t>．だれもが経験する教育機関に通う，病気・高齢になること，生き方によっては就職･･････などがある。</a:t>
            </a:r>
            <a:endParaRPr lang="en-US" altLang="ja-JP" sz="2800" dirty="0"/>
          </a:p>
          <a:p>
            <a:pPr marL="541338" indent="-541338">
              <a:lnSpc>
                <a:spcPct val="100000"/>
              </a:lnSpc>
            </a:pPr>
            <a:r>
              <a:rPr lang="ja-JP" altLang="en-US" sz="2800" b="1" dirty="0"/>
              <a:t>エ</a:t>
            </a:r>
            <a:r>
              <a:rPr lang="ja-JP" altLang="en-US" sz="2800" dirty="0"/>
              <a:t>．生物学的な性別ではなく，社会的・文化的に形成された性別のこと。</a:t>
            </a:r>
            <a:endParaRPr lang="en-US" altLang="ja-JP" sz="2800" dirty="0"/>
          </a:p>
          <a:p>
            <a:pPr marL="541338" indent="-541338">
              <a:lnSpc>
                <a:spcPct val="100000"/>
              </a:lnSpc>
            </a:pPr>
            <a:r>
              <a:rPr kumimoji="0" lang="ja-JP" altLang="en-US" sz="2800" b="1" dirty="0">
                <a:solidFill>
                  <a:prstClr val="black"/>
                </a:solidFill>
              </a:rPr>
              <a:t>オ</a:t>
            </a:r>
            <a:r>
              <a:rPr kumimoji="0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．日本国憲法の目的であり，･･････一人ひとりが自分らしく互いの違いを認めあって共に生きること</a:t>
            </a:r>
            <a:r>
              <a:rPr kumimoji="0" lang="ja-JP" altLang="en-US" sz="2800" dirty="0">
                <a:solidFill>
                  <a:prstClr val="black"/>
                </a:solidFill>
              </a:rPr>
              <a:t>。</a:t>
            </a:r>
            <a:endParaRPr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9357821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69BE56-B689-F805-A516-0F38241A27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65F113ED-B46F-26F1-3BFD-870B6C1C89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22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59B2993F-D8EA-2970-2B37-4B527C2DFD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３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A103178B-9492-1DFF-79AD-72D3A8029F6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6612" y="1309930"/>
            <a:ext cx="8410775" cy="763569"/>
          </a:xfrm>
        </p:spPr>
        <p:txBody>
          <a:bodyPr/>
          <a:lstStyle/>
          <a:p>
            <a:r>
              <a:rPr kumimoji="1" lang="en-US" altLang="ja-JP" dirty="0"/>
              <a:t>(</a:t>
            </a:r>
            <a:r>
              <a:rPr lang="en-US" altLang="ja-JP" dirty="0"/>
              <a:t>5</a:t>
            </a:r>
            <a:r>
              <a:rPr kumimoji="1" lang="en-US" altLang="ja-JP" dirty="0"/>
              <a:t>)</a:t>
            </a:r>
            <a:r>
              <a:rPr kumimoji="1" lang="ja-JP" altLang="en-US" dirty="0"/>
              <a:t>ライフイベント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9BEFADD4-D8B8-8B3C-CD9F-F0C33157905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864" y="179999"/>
            <a:ext cx="7334954" cy="396000"/>
          </a:xfrm>
        </p:spPr>
        <p:txBody>
          <a:bodyPr/>
          <a:lstStyle/>
          <a:p>
            <a:pPr algn="r"/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(10/10)</a:t>
            </a:r>
            <a:endParaRPr kumimoji="1" lang="ja-JP" altLang="en-US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D99C8CB-465F-3563-F2F3-E165B14B7252}"/>
              </a:ext>
            </a:extLst>
          </p:cNvPr>
          <p:cNvSpPr txBox="1"/>
          <p:nvPr/>
        </p:nvSpPr>
        <p:spPr>
          <a:xfrm>
            <a:off x="7525626" y="179999"/>
            <a:ext cx="522900" cy="396000"/>
          </a:xfrm>
          <a:prstGeom prst="roundRect">
            <a:avLst/>
          </a:prstGeom>
          <a:solidFill>
            <a:srgbClr val="00ABBD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</a:rPr>
              <a:t>知 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259C23ED-6C79-0027-BE74-B206F249C793}"/>
              </a:ext>
            </a:extLst>
          </p:cNvPr>
          <p:cNvSpPr/>
          <p:nvPr/>
        </p:nvSpPr>
        <p:spPr>
          <a:xfrm>
            <a:off x="173863" y="2782474"/>
            <a:ext cx="8841348" cy="3595431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7812" tIns="127812" rIns="127812" bIns="127812" numCol="1" spcCol="1270" anchor="ctr" anchorCtr="0">
            <a:noAutofit/>
          </a:bodyPr>
          <a:lstStyle/>
          <a:p>
            <a:pPr marL="811213" lvl="0" indent="-811213" defTabSz="1244600">
              <a:spcBef>
                <a:spcPct val="0"/>
              </a:spcBef>
              <a:buNone/>
              <a:tabLst>
                <a:tab pos="539750" algn="l"/>
              </a:tabLst>
            </a:pPr>
            <a:r>
              <a:rPr kumimoji="1" lang="ja-JP" altLang="en-US" sz="4000" b="1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ウ</a:t>
            </a:r>
            <a:r>
              <a:rPr kumimoji="1" lang="ja-JP" altLang="en-US" sz="40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．</a:t>
            </a:r>
            <a:r>
              <a:rPr kumimoji="1" lang="ja-JP" altLang="en-US" sz="4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だれもが経験する教育機関に通う，病気・高齢になること，生き方によっては就職，結婚，親になる，家を借りるなどがある。</a:t>
            </a:r>
            <a:endParaRPr kumimoji="1" lang="en-US" altLang="ja-JP" sz="40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71A877AB-4A08-6336-9129-5A9CC96DD956}"/>
              </a:ext>
            </a:extLst>
          </p:cNvPr>
          <p:cNvCxnSpPr>
            <a:cxnSpLocks/>
          </p:cNvCxnSpPr>
          <p:nvPr/>
        </p:nvCxnSpPr>
        <p:spPr>
          <a:xfrm flipH="1">
            <a:off x="714895" y="2073499"/>
            <a:ext cx="1358604" cy="1218341"/>
          </a:xfrm>
          <a:prstGeom prst="line">
            <a:avLst/>
          </a:prstGeom>
          <a:ln w="38100">
            <a:solidFill>
              <a:srgbClr val="005A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図 8" descr="back.png">
            <a:hlinkClick r:id="rId2" action="ppaction://hlinksldjump"/>
            <a:extLst>
              <a:ext uri="{FF2B5EF4-FFF2-40B4-BE49-F238E27FC236}">
                <a16:creationId xmlns:a16="http://schemas.microsoft.com/office/drawing/2014/main" id="{91283407-00E5-EF55-F3C1-9918AB1885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6515" y="6068286"/>
            <a:ext cx="829001" cy="46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134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A97B57-4DDB-980C-4D4E-7CE3969DA1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1F9EEAEE-05E1-42AF-CE1C-91561551E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23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084685CE-E7DF-D868-5AB7-7F4EF99512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6044" y="212420"/>
            <a:ext cx="8022066" cy="1011074"/>
          </a:xfrm>
        </p:spPr>
        <p:txBody>
          <a:bodyPr/>
          <a:lstStyle/>
          <a:p>
            <a:r>
              <a:rPr kumimoji="1" lang="ja-JP" altLang="en-US" dirty="0"/>
              <a:t>教科書</a:t>
            </a:r>
            <a:r>
              <a:rPr kumimoji="1" lang="en-US" altLang="ja-JP" dirty="0"/>
              <a:t>p.24</a:t>
            </a:r>
            <a:r>
              <a:rPr kumimoji="1" lang="ja-JP" altLang="en-US" dirty="0"/>
              <a:t>の「</a:t>
            </a:r>
            <a:r>
              <a:rPr kumimoji="1" lang="en-US" altLang="ja-JP" dirty="0"/>
              <a:t>DV</a:t>
            </a:r>
            <a:r>
              <a:rPr kumimoji="1" lang="ja-JP" altLang="en-US" dirty="0"/>
              <a:t>・デート</a:t>
            </a:r>
            <a:r>
              <a:rPr kumimoji="1" lang="en-US" altLang="ja-JP" dirty="0"/>
              <a:t>DV</a:t>
            </a:r>
            <a:r>
              <a:rPr kumimoji="1" lang="ja-JP" altLang="en-US" dirty="0"/>
              <a:t>の例」から，</a:t>
            </a:r>
            <a:br>
              <a:rPr kumimoji="1" lang="en-US" altLang="ja-JP" dirty="0"/>
            </a:br>
            <a:r>
              <a:rPr kumimoji="1" lang="en-US" altLang="ja-JP" dirty="0"/>
              <a:t>DV</a:t>
            </a:r>
            <a:r>
              <a:rPr kumimoji="1" lang="ja-JP" altLang="en-US" dirty="0"/>
              <a:t>だと思っていなかったことを書こう</a:t>
            </a:r>
            <a:r>
              <a:rPr lang="ja-JP" altLang="en-US" dirty="0"/>
              <a:t>。</a:t>
            </a:r>
            <a:endParaRPr kumimoji="1" lang="ja-JP" altLang="en-US" b="0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FA67ABB4-1925-4BBF-4E96-820D1AA5607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9114" y="1332561"/>
            <a:ext cx="8822028" cy="5081492"/>
          </a:xfrm>
          <a:ln w="38100">
            <a:solidFill>
              <a:srgbClr val="9BDFF9"/>
            </a:solidFill>
          </a:ln>
        </p:spPr>
        <p:txBody>
          <a:bodyPr lIns="180000" tIns="90000" bIns="90000">
            <a:noAutofit/>
          </a:bodyPr>
          <a:lstStyle/>
          <a:p>
            <a:pPr marL="811213" indent="-811213"/>
            <a:r>
              <a:rPr lang="ja-JP" altLang="en-US" sz="3600" b="1" dirty="0">
                <a:solidFill>
                  <a:srgbClr val="005AFF"/>
                </a:solidFill>
              </a:rPr>
              <a:t>例）</a:t>
            </a:r>
            <a:endParaRPr lang="en-US" altLang="ja-JP" sz="3600" b="1" dirty="0">
              <a:solidFill>
                <a:srgbClr val="005AFF"/>
              </a:solidFill>
            </a:endParaRPr>
          </a:p>
          <a:p>
            <a:pPr marL="269875" indent="-269875">
              <a:buFont typeface="Arial" panose="020B0604020202020204" pitchFamily="34" charset="0"/>
              <a:buChar char="•"/>
            </a:pPr>
            <a:r>
              <a:rPr lang="ja-JP" altLang="en-US" sz="3600" b="1" dirty="0">
                <a:solidFill>
                  <a:srgbClr val="005AFF"/>
                </a:solidFill>
              </a:rPr>
              <a:t>携帯やメールを細かくチェックする</a:t>
            </a:r>
            <a:endParaRPr lang="en-US" altLang="ja-JP" sz="3600" b="1" dirty="0">
              <a:solidFill>
                <a:srgbClr val="005AFF"/>
              </a:solidFill>
            </a:endParaRPr>
          </a:p>
          <a:p>
            <a:pPr marL="269875" indent="-269875">
              <a:buFont typeface="Arial" panose="020B0604020202020204" pitchFamily="34" charset="0"/>
              <a:buChar char="•"/>
            </a:pPr>
            <a:r>
              <a:rPr lang="ja-JP" altLang="en-US" sz="3600" b="1" dirty="0">
                <a:solidFill>
                  <a:srgbClr val="005AFF"/>
                </a:solidFill>
              </a:rPr>
              <a:t>別れるというと自殺する・殺すとおどす</a:t>
            </a:r>
            <a:endParaRPr lang="en-US" altLang="ja-JP" sz="3600" b="1" dirty="0">
              <a:solidFill>
                <a:srgbClr val="005AFF"/>
              </a:solidFill>
            </a:endParaRPr>
          </a:p>
          <a:p>
            <a:pPr marL="269875" indent="-269875">
              <a:buFont typeface="Arial" panose="020B0604020202020204" pitchFamily="34" charset="0"/>
              <a:buChar char="•"/>
            </a:pPr>
            <a:r>
              <a:rPr lang="ja-JP" altLang="en-US" sz="3600" b="1" dirty="0">
                <a:solidFill>
                  <a:srgbClr val="005AFF"/>
                </a:solidFill>
              </a:rPr>
              <a:t>高価なプレゼントを要求する</a:t>
            </a:r>
            <a:endParaRPr lang="en-US" altLang="ja-JP" sz="3600" b="1" dirty="0">
              <a:solidFill>
                <a:srgbClr val="005AFF"/>
              </a:solidFill>
            </a:endParaRP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A6A50BF2-BB2D-B83C-FF6C-AA3C0F4A61C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41668" y="212419"/>
            <a:ext cx="714375" cy="658813"/>
          </a:xfrm>
        </p:spPr>
        <p:txBody>
          <a:bodyPr/>
          <a:lstStyle/>
          <a:p>
            <a:r>
              <a:rPr kumimoji="1" lang="ja-JP" altLang="en-US" dirty="0"/>
              <a:t>４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D0D3A2A-D45D-4775-3B13-D0572BD3D5ED}"/>
              </a:ext>
            </a:extLst>
          </p:cNvPr>
          <p:cNvSpPr txBox="1"/>
          <p:nvPr/>
        </p:nvSpPr>
        <p:spPr>
          <a:xfrm>
            <a:off x="8277936" y="292710"/>
            <a:ext cx="522900" cy="396000"/>
          </a:xfrm>
          <a:prstGeom prst="roundRect">
            <a:avLst/>
          </a:prstGeom>
          <a:solidFill>
            <a:srgbClr val="F25170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思 </a:t>
            </a:r>
          </a:p>
        </p:txBody>
      </p:sp>
      <p:pic>
        <p:nvPicPr>
          <p:cNvPr id="11" name="図 10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09ABDB7B-A866-C232-CB4D-6F7378D67D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9565" y="6053759"/>
            <a:ext cx="829001" cy="469361"/>
          </a:xfrm>
          <a:prstGeom prst="rect">
            <a:avLst/>
          </a:prstGeom>
        </p:spPr>
      </p:pic>
      <p:sp>
        <p:nvSpPr>
          <p:cNvPr id="6" name="大かっこ 5">
            <a:extLst>
              <a:ext uri="{FF2B5EF4-FFF2-40B4-BE49-F238E27FC236}">
                <a16:creationId xmlns:a16="http://schemas.microsoft.com/office/drawing/2014/main" id="{B050BBE8-BD29-F33D-385B-D99E1E07BEEC}"/>
              </a:ext>
            </a:extLst>
          </p:cNvPr>
          <p:cNvSpPr/>
          <p:nvPr/>
        </p:nvSpPr>
        <p:spPr>
          <a:xfrm>
            <a:off x="305661" y="2057162"/>
            <a:ext cx="8528933" cy="1786705"/>
          </a:xfrm>
          <a:prstGeom prst="bracketPair">
            <a:avLst>
              <a:gd name="adj" fmla="val 10380"/>
            </a:avLst>
          </a:prstGeom>
          <a:solidFill>
            <a:schemeClr val="bg1"/>
          </a:solidFill>
          <a:ln w="28575">
            <a:solidFill>
              <a:srgbClr val="00AB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tIns="90000" bIns="90000" rtlCol="0" anchor="t"/>
          <a:lstStyle/>
          <a:p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64310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98965410-2BA9-2BAA-2A5F-BD862BA2CF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522" y="51362"/>
            <a:ext cx="6708657" cy="6408000"/>
          </a:xfrm>
          <a:prstGeom prst="rect">
            <a:avLst/>
          </a:prstGeom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7F9D84CE-DE31-132A-A8AE-A13B582743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24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954D5BB6-58B3-C1E0-C4AF-F20BABB9B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１（問題）</a:t>
            </a:r>
          </a:p>
        </p:txBody>
      </p:sp>
    </p:spTree>
    <p:extLst>
      <p:ext uri="{BB962C8B-B14F-4D97-AF65-F5344CB8AC3E}">
        <p14:creationId xmlns:p14="http://schemas.microsoft.com/office/powerpoint/2010/main" val="25292701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08E892-068E-0628-3FEF-9E8603C13F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52D83C82-6116-46EA-E514-9E600A3BC3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201" y="102725"/>
            <a:ext cx="6666835" cy="6338600"/>
          </a:xfrm>
          <a:prstGeom prst="rect">
            <a:avLst/>
          </a:prstGeom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4A63F631-6D2D-4B9B-269B-B6E1C05D40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25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9CC24B96-EF17-DEF3-6B77-ADF3F5D961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１（解答）</a:t>
            </a:r>
          </a:p>
        </p:txBody>
      </p:sp>
      <p:pic>
        <p:nvPicPr>
          <p:cNvPr id="4" name="図 3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6CB7D05D-E4AC-9CB6-CAE3-E331C2FDE587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6111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6BF75-399F-470D-9DD7-E55E31B2E1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ADDE7209-8045-EA6A-AB42-8B63D40214BA}"/>
              </a:ext>
            </a:extLst>
          </p:cNvPr>
          <p:cNvGrpSpPr>
            <a:grpSpLocks noChangeAspect="1"/>
          </p:cNvGrpSpPr>
          <p:nvPr/>
        </p:nvGrpSpPr>
        <p:grpSpPr>
          <a:xfrm>
            <a:off x="1199184" y="0"/>
            <a:ext cx="6253568" cy="6367691"/>
            <a:chOff x="271903" y="179999"/>
            <a:chExt cx="6253568" cy="6367691"/>
          </a:xfrm>
        </p:grpSpPr>
        <p:pic>
          <p:nvPicPr>
            <p:cNvPr id="5" name="図 4">
              <a:extLst>
                <a:ext uri="{FF2B5EF4-FFF2-40B4-BE49-F238E27FC236}">
                  <a16:creationId xmlns:a16="http://schemas.microsoft.com/office/drawing/2014/main" id="{564C4470-675B-34CF-79B7-D5A6E86B905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/>
            <a:stretch/>
          </p:blipFill>
          <p:spPr>
            <a:xfrm>
              <a:off x="271903" y="179999"/>
              <a:ext cx="6253568" cy="2524564"/>
            </a:xfrm>
            <a:prstGeom prst="rect">
              <a:avLst/>
            </a:prstGeom>
          </p:spPr>
        </p:pic>
        <p:pic>
          <p:nvPicPr>
            <p:cNvPr id="7" name="図 6">
              <a:extLst>
                <a:ext uri="{FF2B5EF4-FFF2-40B4-BE49-F238E27FC236}">
                  <a16:creationId xmlns:a16="http://schemas.microsoft.com/office/drawing/2014/main" id="{CB034CCE-66AB-8FA0-17ED-FAE0D6A325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1903" y="2704563"/>
              <a:ext cx="6253568" cy="3843127"/>
            </a:xfrm>
            <a:prstGeom prst="rect">
              <a:avLst/>
            </a:prstGeom>
          </p:spPr>
        </p:pic>
      </p:grp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0C5F3000-FD95-EF49-8A60-7BFEF7FF91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26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473A90C6-E531-2F68-F1A1-860F3A5ADF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２（問題）</a:t>
            </a:r>
          </a:p>
        </p:txBody>
      </p:sp>
    </p:spTree>
    <p:extLst>
      <p:ext uri="{BB962C8B-B14F-4D97-AF65-F5344CB8AC3E}">
        <p14:creationId xmlns:p14="http://schemas.microsoft.com/office/powerpoint/2010/main" val="1300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337590-C743-79B3-1915-4F77028422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51971462-C5E6-59B4-A13D-08516CB7181D}"/>
              </a:ext>
            </a:extLst>
          </p:cNvPr>
          <p:cNvGrpSpPr>
            <a:grpSpLocks noChangeAspect="1"/>
          </p:cNvGrpSpPr>
          <p:nvPr/>
        </p:nvGrpSpPr>
        <p:grpSpPr>
          <a:xfrm>
            <a:off x="1197735" y="37012"/>
            <a:ext cx="6349285" cy="6363787"/>
            <a:chOff x="1174055" y="0"/>
            <a:chExt cx="6386214" cy="6400800"/>
          </a:xfrm>
        </p:grpSpPr>
        <p:pic>
          <p:nvPicPr>
            <p:cNvPr id="6" name="図 5">
              <a:extLst>
                <a:ext uri="{FF2B5EF4-FFF2-40B4-BE49-F238E27FC236}">
                  <a16:creationId xmlns:a16="http://schemas.microsoft.com/office/drawing/2014/main" id="{BE542235-2781-0F5A-EE4B-12A15AF50C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74055" y="0"/>
              <a:ext cx="6289901" cy="2481589"/>
            </a:xfrm>
            <a:prstGeom prst="rect">
              <a:avLst/>
            </a:prstGeom>
          </p:spPr>
        </p:pic>
        <p:pic>
          <p:nvPicPr>
            <p:cNvPr id="8" name="図 7">
              <a:extLst>
                <a:ext uri="{FF2B5EF4-FFF2-40B4-BE49-F238E27FC236}">
                  <a16:creationId xmlns:a16="http://schemas.microsoft.com/office/drawing/2014/main" id="{A58F91A1-694E-44CC-462E-DABCEF4461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74055" y="2481589"/>
              <a:ext cx="6386214" cy="3919211"/>
            </a:xfrm>
            <a:prstGeom prst="rect">
              <a:avLst/>
            </a:prstGeom>
          </p:spPr>
        </p:pic>
      </p:grp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29BC80A8-1672-4AC0-6489-371846843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27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6A78EA2C-CD8D-67F9-AD15-14CBD1E1A2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２</a:t>
            </a:r>
            <a:r>
              <a:rPr kumimoji="1" lang="ja-JP" altLang="en-US" dirty="0"/>
              <a:t>（解答）</a:t>
            </a:r>
          </a:p>
        </p:txBody>
      </p:sp>
      <p:pic>
        <p:nvPicPr>
          <p:cNvPr id="4" name="図 3" descr="back.png">
            <a:hlinkClick r:id="rId4" action="ppaction://hlinksldjump"/>
            <a:extLst>
              <a:ext uri="{FF2B5EF4-FFF2-40B4-BE49-F238E27FC236}">
                <a16:creationId xmlns:a16="http://schemas.microsoft.com/office/drawing/2014/main" id="{03D11E92-41D1-D157-2885-56BB30A971CC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03495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7AC53-18CE-655C-7553-D2C77CC785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65F50ED6-31AF-6612-18F6-B7E1B20DF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28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22459818-7AB6-522D-91B4-FD2388993F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３（問題）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5579C78B-F8B4-5780-4A21-73ADB56742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24" y="901522"/>
            <a:ext cx="9105978" cy="4224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06083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826C51-5FE8-1261-7491-17F00C1087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7DD47EA1-D23B-CFB3-9DD4-5C45C1723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29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4247589D-A022-0C02-BF69-1B115DF245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３（解答）</a:t>
            </a:r>
          </a:p>
        </p:txBody>
      </p:sp>
      <p:pic>
        <p:nvPicPr>
          <p:cNvPr id="4" name="図 3" descr="back.png">
            <a:hlinkClick r:id="rId2" action="ppaction://hlinksldjump"/>
            <a:extLst>
              <a:ext uri="{FF2B5EF4-FFF2-40B4-BE49-F238E27FC236}">
                <a16:creationId xmlns:a16="http://schemas.microsoft.com/office/drawing/2014/main" id="{C6174719-72B6-D111-EEDC-5C24A1C719D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F469BBA5-8732-0A4E-CC91-FB46C7D287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24" y="875764"/>
            <a:ext cx="9141779" cy="4224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0382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332F9E1D-C4C6-782F-8F95-4745E7D818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3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0348FFFD-1F24-B3A9-0BF5-3B4FD28789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0266" y="274015"/>
            <a:ext cx="7892249" cy="923720"/>
          </a:xfrm>
        </p:spPr>
        <p:txBody>
          <a:bodyPr/>
          <a:lstStyle/>
          <a:p>
            <a:r>
              <a:rPr kumimoji="1" lang="ja-JP" altLang="en-US" dirty="0"/>
              <a:t>明治民法</a:t>
            </a:r>
            <a:r>
              <a:rPr kumimoji="1" lang="en-US" altLang="ja-JP" dirty="0"/>
              <a:t>(</a:t>
            </a:r>
            <a:r>
              <a:rPr kumimoji="1" lang="ja-JP" altLang="en-US" dirty="0"/>
              <a:t>旧民法</a:t>
            </a:r>
            <a:r>
              <a:rPr kumimoji="1" lang="en-US" altLang="ja-JP" dirty="0"/>
              <a:t>)</a:t>
            </a:r>
            <a:r>
              <a:rPr kumimoji="1" lang="ja-JP" altLang="en-US" dirty="0"/>
              <a:t>と現行民法について</a:t>
            </a:r>
            <a:br>
              <a:rPr kumimoji="1" lang="en-US" altLang="ja-JP" dirty="0"/>
            </a:br>
            <a:r>
              <a:rPr kumimoji="1" lang="en-US" altLang="ja-JP" dirty="0"/>
              <a:t>(</a:t>
            </a:r>
            <a:r>
              <a:rPr kumimoji="1" lang="ja-JP" altLang="en-US" dirty="0"/>
              <a:t>　　</a:t>
            </a:r>
            <a:r>
              <a:rPr kumimoji="1" lang="en-US" altLang="ja-JP" dirty="0"/>
              <a:t>)</a:t>
            </a:r>
            <a:r>
              <a:rPr kumimoji="1" lang="ja-JP" altLang="en-US" dirty="0"/>
              <a:t>に適語を記入しよう。</a:t>
            </a:r>
            <a:r>
              <a:rPr kumimoji="1" lang="en-US" altLang="ja-JP" b="0" dirty="0"/>
              <a:t>(1/4</a:t>
            </a:r>
            <a:r>
              <a:rPr kumimoji="1" lang="ja-JP" altLang="en-US" b="0" dirty="0"/>
              <a:t>）</a:t>
            </a:r>
            <a:endParaRPr kumimoji="1" lang="ja-JP" altLang="en-US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71C27FE5-4FA6-85D2-5218-A0E79A9A452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prstGeom prst="wedgeEllipseCallout">
            <a:avLst>
              <a:gd name="adj1" fmla="val 45871"/>
              <a:gd name="adj2" fmla="val 46862"/>
            </a:avLst>
          </a:prstGeom>
        </p:spPr>
        <p:txBody>
          <a:bodyPr/>
          <a:lstStyle/>
          <a:p>
            <a:r>
              <a:rPr kumimoji="1" lang="ja-JP" altLang="en-US" dirty="0"/>
              <a:t>１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4710B84-2AD1-1793-2A1E-C6F374858624}"/>
              </a:ext>
            </a:extLst>
          </p:cNvPr>
          <p:cNvSpPr txBox="1"/>
          <p:nvPr/>
        </p:nvSpPr>
        <p:spPr>
          <a:xfrm>
            <a:off x="8259722" y="406065"/>
            <a:ext cx="522900" cy="396000"/>
          </a:xfrm>
          <a:prstGeom prst="roundRect">
            <a:avLst/>
          </a:prstGeom>
          <a:solidFill>
            <a:srgbClr val="00ABBD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</a:rPr>
              <a:t>知 </a:t>
            </a:r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40B327A1-D076-1D2C-C835-B6F66CA621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8807297"/>
              </p:ext>
            </p:extLst>
          </p:nvPr>
        </p:nvGraphicFramePr>
        <p:xfrm>
          <a:off x="147415" y="2025796"/>
          <a:ext cx="8880208" cy="365760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951022">
                  <a:extLst>
                    <a:ext uri="{9D8B030D-6E8A-4147-A177-3AD203B41FA5}">
                      <a16:colId xmlns:a16="http://schemas.microsoft.com/office/drawing/2014/main" val="982587247"/>
                    </a:ext>
                  </a:extLst>
                </a:gridCol>
                <a:gridCol w="4187426">
                  <a:extLst>
                    <a:ext uri="{9D8B030D-6E8A-4147-A177-3AD203B41FA5}">
                      <a16:colId xmlns:a16="http://schemas.microsoft.com/office/drawing/2014/main" val="829345759"/>
                    </a:ext>
                  </a:extLst>
                </a:gridCol>
                <a:gridCol w="3741760">
                  <a:extLst>
                    <a:ext uri="{9D8B030D-6E8A-4147-A177-3AD203B41FA5}">
                      <a16:colId xmlns:a16="http://schemas.microsoft.com/office/drawing/2014/main" val="2080725343"/>
                    </a:ext>
                  </a:extLst>
                </a:gridCol>
              </a:tblGrid>
              <a:tr h="516764">
                <a:tc>
                  <a:txBody>
                    <a:bodyPr/>
                    <a:lstStyle/>
                    <a:p>
                      <a:pPr algn="r">
                        <a:lnSpc>
                          <a:spcPct val="90000"/>
                        </a:lnSpc>
                      </a:pPr>
                      <a:endParaRPr kumimoji="1" lang="ja-JP" altLang="en-US" sz="2000" b="1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rgbClr val="D5E1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b="1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明治民法</a:t>
                      </a:r>
                      <a:endParaRPr kumimoji="1" lang="en-US" altLang="ja-JP" sz="2400" b="1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  <a:p>
                      <a:pPr algn="ctr"/>
                      <a:r>
                        <a:rPr kumimoji="1" lang="ja-JP" altLang="en-US" sz="2000" b="1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（</a:t>
                      </a:r>
                      <a:r>
                        <a:rPr kumimoji="1" lang="en-US" altLang="ja-JP" sz="2000" b="1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1898</a:t>
                      </a:r>
                      <a:r>
                        <a:rPr kumimoji="1" lang="ja-JP" altLang="en-US" sz="2000" b="1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年施行）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1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zh-TW" altLang="en-US" sz="2400" b="1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現行民法</a:t>
                      </a:r>
                    </a:p>
                    <a:p>
                      <a:pPr algn="ctr"/>
                      <a:r>
                        <a:rPr kumimoji="1" lang="zh-TW" altLang="en-US" sz="2000" b="1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（</a:t>
                      </a:r>
                      <a:r>
                        <a:rPr kumimoji="1" lang="en-US" altLang="zh-TW" sz="2000" b="1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1947</a:t>
                      </a:r>
                      <a:r>
                        <a:rPr kumimoji="1" lang="zh-TW" altLang="en-US" sz="2000" b="1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年改正，</a:t>
                      </a:r>
                      <a:r>
                        <a:rPr kumimoji="1" lang="en-US" altLang="zh-TW" sz="2000" b="1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1948</a:t>
                      </a:r>
                      <a:r>
                        <a:rPr kumimoji="1" lang="zh-TW" altLang="en-US" sz="2000" b="1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年施行）</a:t>
                      </a:r>
                      <a:endParaRPr kumimoji="1" lang="ja-JP" altLang="en-US" sz="2000" b="1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1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9655181"/>
                  </a:ext>
                </a:extLst>
              </a:tr>
              <a:tr h="40927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b="1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家族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1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・ </a:t>
                      </a:r>
                      <a:r>
                        <a:rPr kumimoji="1" lang="en-US" altLang="ja-JP" sz="3600" b="1" i="0" u="none" strike="noStrike" kern="1200" cap="none" spc="-10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(1) </a:t>
                      </a:r>
                      <a:r>
                        <a:rPr kumimoji="1" lang="ja-JP" altLang="en-US" sz="3600" b="1" i="0" u="none" strike="noStrike" kern="1200" cap="none" spc="-10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家 </a:t>
                      </a:r>
                      <a:r>
                        <a:rPr kumimoji="1" lang="ja-JP" alt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制度を中心。</a:t>
                      </a:r>
                    </a:p>
                    <a:p>
                      <a:pPr marL="180975" marR="0" lvl="0" indent="-1809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・ </a:t>
                      </a:r>
                      <a:r>
                        <a:rPr kumimoji="1" lang="en-US" altLang="ja-JP" sz="3600" b="1" i="0" u="none" strike="noStrike" kern="1200" cap="none" spc="-100" normalizeH="0" baseline="3000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(2) </a:t>
                      </a:r>
                      <a:r>
                        <a:rPr kumimoji="1" lang="ja-JP" altLang="en-US" sz="3600" b="1" i="0" u="none" strike="noStrike" kern="1200" cap="none" spc="-10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戸主</a:t>
                      </a:r>
                      <a:r>
                        <a:rPr kumimoji="1" lang="ja-JP" alt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 に権限が集中。他の家族はみな戸主の命令・監督に服する。</a:t>
                      </a:r>
                    </a:p>
                    <a:p>
                      <a:pPr marL="180975" marR="0" lvl="0" indent="-1809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・家族の中の個人や女性の権利は大きく制約。</a:t>
                      </a:r>
                      <a:endParaRPr kumimoji="1" lang="ja-JP" altLang="en-US" sz="28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2800" i="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・</a:t>
                      </a:r>
                      <a:r>
                        <a:rPr kumimoji="1" lang="ja-JP" alt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 </a:t>
                      </a:r>
                      <a:r>
                        <a:rPr kumimoji="1" lang="en-US" altLang="ja-JP" sz="3600" b="1" i="0" u="none" strike="noStrike" kern="1200" cap="none" spc="-10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(3) </a:t>
                      </a:r>
                      <a:r>
                        <a:rPr kumimoji="1" lang="ja-JP" altLang="en-US" sz="3600" b="1" i="0" u="none" strike="noStrike" kern="1200" cap="none" spc="-10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個人</a:t>
                      </a:r>
                      <a:r>
                        <a:rPr kumimoji="1" lang="ja-JP" altLang="en-US" sz="2800" b="1" i="0" u="none" strike="noStrike" kern="1200" cap="none" spc="-10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 </a:t>
                      </a:r>
                      <a:r>
                        <a:rPr kumimoji="1" lang="ja-JP" altLang="en-US" sz="2800" i="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の尊厳と</a:t>
                      </a:r>
                      <a:endParaRPr kumimoji="1" lang="en-US" altLang="ja-JP" sz="2800" i="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  <a:p>
                      <a:pPr marL="0" indent="180975" algn="l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 </a:t>
                      </a:r>
                      <a:r>
                        <a:rPr kumimoji="1" lang="en-US" altLang="ja-JP" sz="3600" b="1" i="0" u="none" strike="noStrike" kern="1200" cap="none" spc="-10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(4) </a:t>
                      </a:r>
                      <a:r>
                        <a:rPr kumimoji="1" lang="ja-JP" altLang="en-US" sz="3600" b="1" i="0" u="none" strike="noStrike" kern="1200" cap="none" spc="-10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両性</a:t>
                      </a:r>
                      <a:r>
                        <a:rPr kumimoji="1" lang="ja-JP" altLang="en-US" sz="2800" b="1" i="0" u="none" strike="noStrike" kern="1200" cap="none" spc="-10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 </a:t>
                      </a:r>
                      <a:r>
                        <a:rPr kumimoji="1" lang="ja-JP" altLang="en-US" sz="2800" i="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の本質的</a:t>
                      </a:r>
                    </a:p>
                    <a:p>
                      <a:pPr marL="0" indent="180975" algn="l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2800" i="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な平等。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1475108"/>
                  </a:ext>
                </a:extLst>
              </a:tr>
            </a:tbl>
          </a:graphicData>
        </a:graphic>
      </p:graphicFrame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9D3462EF-3D24-2DA7-382B-050287181795}"/>
              </a:ext>
            </a:extLst>
          </p:cNvPr>
          <p:cNvSpPr txBox="1"/>
          <p:nvPr/>
        </p:nvSpPr>
        <p:spPr>
          <a:xfrm>
            <a:off x="20024" y="1413964"/>
            <a:ext cx="3642274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kumimoji="1" lang="ja-JP" altLang="en-US" sz="2800" b="1" dirty="0">
                <a:solidFill>
                  <a:srgbClr val="277BE8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■</a:t>
            </a:r>
            <a:r>
              <a:rPr kumimoji="1" lang="ja-JP" altLang="en-US" sz="2800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家族</a:t>
            </a:r>
          </a:p>
        </p:txBody>
      </p:sp>
      <p:sp>
        <p:nvSpPr>
          <p:cNvPr id="4" name="大かっこ 3">
            <a:extLst>
              <a:ext uri="{FF2B5EF4-FFF2-40B4-BE49-F238E27FC236}">
                <a16:creationId xmlns:a16="http://schemas.microsoft.com/office/drawing/2014/main" id="{690FFE0A-B9B2-1A1C-1314-6AC8B5AD9B9A}"/>
              </a:ext>
            </a:extLst>
          </p:cNvPr>
          <p:cNvSpPr/>
          <p:nvPr/>
        </p:nvSpPr>
        <p:spPr>
          <a:xfrm>
            <a:off x="1385566" y="2886615"/>
            <a:ext cx="984410" cy="504000"/>
          </a:xfrm>
          <a:prstGeom prst="bracketPair">
            <a:avLst/>
          </a:prstGeom>
          <a:solidFill>
            <a:schemeClr val="bg1"/>
          </a:solidFill>
          <a:ln w="28575">
            <a:solidFill>
              <a:srgbClr val="00AB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ja-JP" altLang="en-US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１</a:t>
            </a:r>
          </a:p>
        </p:txBody>
      </p:sp>
      <p:sp>
        <p:nvSpPr>
          <p:cNvPr id="8" name="大かっこ 7">
            <a:extLst>
              <a:ext uri="{FF2B5EF4-FFF2-40B4-BE49-F238E27FC236}">
                <a16:creationId xmlns:a16="http://schemas.microsoft.com/office/drawing/2014/main" id="{E5F27326-DEA5-D4FC-1FC9-431598543475}"/>
              </a:ext>
            </a:extLst>
          </p:cNvPr>
          <p:cNvSpPr/>
          <p:nvPr/>
        </p:nvSpPr>
        <p:spPr>
          <a:xfrm>
            <a:off x="1385566" y="3431155"/>
            <a:ext cx="1441610" cy="504000"/>
          </a:xfrm>
          <a:prstGeom prst="bracketPair">
            <a:avLst/>
          </a:prstGeom>
          <a:solidFill>
            <a:schemeClr val="bg1"/>
          </a:solidFill>
          <a:ln w="28575">
            <a:solidFill>
              <a:srgbClr val="00AB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</a:t>
            </a:r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9" name="大かっこ 8">
            <a:extLst>
              <a:ext uri="{FF2B5EF4-FFF2-40B4-BE49-F238E27FC236}">
                <a16:creationId xmlns:a16="http://schemas.microsoft.com/office/drawing/2014/main" id="{13C5957B-DA99-4DFA-E2B0-014389DCB606}"/>
              </a:ext>
            </a:extLst>
          </p:cNvPr>
          <p:cNvSpPr/>
          <p:nvPr/>
        </p:nvSpPr>
        <p:spPr>
          <a:xfrm>
            <a:off x="5559460" y="2886615"/>
            <a:ext cx="1373185" cy="504000"/>
          </a:xfrm>
          <a:prstGeom prst="bracketPair">
            <a:avLst/>
          </a:prstGeom>
          <a:solidFill>
            <a:schemeClr val="bg1"/>
          </a:solidFill>
          <a:ln w="28575">
            <a:solidFill>
              <a:srgbClr val="00AB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3</a:t>
            </a:r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1" name="大かっこ 10">
            <a:extLst>
              <a:ext uri="{FF2B5EF4-FFF2-40B4-BE49-F238E27FC236}">
                <a16:creationId xmlns:a16="http://schemas.microsoft.com/office/drawing/2014/main" id="{A126C7BA-900C-8B60-0735-C628A0C63576}"/>
              </a:ext>
            </a:extLst>
          </p:cNvPr>
          <p:cNvSpPr/>
          <p:nvPr/>
        </p:nvSpPr>
        <p:spPr>
          <a:xfrm>
            <a:off x="5596021" y="3431155"/>
            <a:ext cx="1336624" cy="504000"/>
          </a:xfrm>
          <a:prstGeom prst="bracketPair">
            <a:avLst/>
          </a:prstGeom>
          <a:solidFill>
            <a:schemeClr val="bg1"/>
          </a:solidFill>
          <a:ln w="28575">
            <a:solidFill>
              <a:srgbClr val="00AB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4</a:t>
            </a:r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09199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7D09F5-A73B-8060-486B-5A636330AB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008045D8-CBCB-3339-5F38-2A39642D1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30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0BD2416C-5935-B186-0D08-A1D669AA18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４（問題）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B9CE302D-9970-3E1C-DC2A-7BC7D58536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73" y="892997"/>
            <a:ext cx="9011654" cy="1861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00404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EC4018-5DBA-0DE8-4DA1-4050F85E1C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6031348-8BFA-F594-1F43-C8894DFB11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31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75BBDDA8-183B-08AC-103A-83EFAE1578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４（解答例）</a:t>
            </a:r>
          </a:p>
        </p:txBody>
      </p:sp>
      <p:pic>
        <p:nvPicPr>
          <p:cNvPr id="4" name="図 3" descr="back.png">
            <a:hlinkClick r:id="rId2" action="ppaction://hlinksldjump"/>
            <a:extLst>
              <a:ext uri="{FF2B5EF4-FFF2-40B4-BE49-F238E27FC236}">
                <a16:creationId xmlns:a16="http://schemas.microsoft.com/office/drawing/2014/main" id="{959EA9EA-6510-62C2-DD47-0F70FA10A85D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2EB4C961-F714-6864-492A-E53AEC5EFE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129" y="851442"/>
            <a:ext cx="8941742" cy="1819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1363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00DC3797-2364-D36F-DAA5-DB0A03BAD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4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D070772D-8374-5585-3766-6CFFD02149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１</a:t>
            </a:r>
            <a:endParaRPr kumimoji="1" lang="ja-JP" altLang="en-US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D77C521E-3EEE-C87E-C67D-5ADBA68D95C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354314" y="77839"/>
            <a:ext cx="2145025" cy="658812"/>
          </a:xfrm>
        </p:spPr>
        <p:txBody>
          <a:bodyPr/>
          <a:lstStyle/>
          <a:p>
            <a:pPr algn="r"/>
            <a:r>
              <a:rPr kumimoji="1" lang="en-US" altLang="ja-JP" b="0" dirty="0"/>
              <a:t>(2/4</a:t>
            </a:r>
            <a:r>
              <a:rPr kumimoji="1" lang="ja-JP" altLang="en-US" b="0" dirty="0"/>
              <a:t>）</a:t>
            </a: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3C8CDD5D-35E5-E472-966D-EFC7E4EC22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240377"/>
              </p:ext>
            </p:extLst>
          </p:nvPr>
        </p:nvGraphicFramePr>
        <p:xfrm>
          <a:off x="147414" y="813172"/>
          <a:ext cx="8867798" cy="5439338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962783">
                  <a:extLst>
                    <a:ext uri="{9D8B030D-6E8A-4147-A177-3AD203B41FA5}">
                      <a16:colId xmlns:a16="http://schemas.microsoft.com/office/drawing/2014/main" val="982587247"/>
                    </a:ext>
                  </a:extLst>
                </a:gridCol>
                <a:gridCol w="3691240">
                  <a:extLst>
                    <a:ext uri="{9D8B030D-6E8A-4147-A177-3AD203B41FA5}">
                      <a16:colId xmlns:a16="http://schemas.microsoft.com/office/drawing/2014/main" val="829345759"/>
                    </a:ext>
                  </a:extLst>
                </a:gridCol>
                <a:gridCol w="4213775">
                  <a:extLst>
                    <a:ext uri="{9D8B030D-6E8A-4147-A177-3AD203B41FA5}">
                      <a16:colId xmlns:a16="http://schemas.microsoft.com/office/drawing/2014/main" val="2080725343"/>
                    </a:ext>
                  </a:extLst>
                </a:gridCol>
              </a:tblGrid>
              <a:tr h="760735">
                <a:tc>
                  <a:txBody>
                    <a:bodyPr/>
                    <a:lstStyle/>
                    <a:p>
                      <a:pPr algn="r">
                        <a:lnSpc>
                          <a:spcPct val="90000"/>
                        </a:lnSpc>
                      </a:pPr>
                      <a:endParaRPr kumimoji="1" lang="ja-JP" altLang="en-US" sz="2000" b="1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rgbClr val="D5E1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b="1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明治民法</a:t>
                      </a:r>
                      <a:endParaRPr kumimoji="1" lang="en-US" altLang="ja-JP" sz="2400" b="1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  <a:p>
                      <a:pPr algn="ctr"/>
                      <a:r>
                        <a:rPr kumimoji="1" lang="ja-JP" altLang="en-US" sz="2000" b="1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（</a:t>
                      </a:r>
                      <a:r>
                        <a:rPr kumimoji="1" lang="en-US" altLang="ja-JP" sz="2000" b="1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1898</a:t>
                      </a:r>
                      <a:r>
                        <a:rPr kumimoji="1" lang="ja-JP" altLang="en-US" sz="2000" b="1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年施行）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1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zh-TW" altLang="en-US" sz="2400" b="1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現行民法</a:t>
                      </a:r>
                    </a:p>
                    <a:p>
                      <a:pPr algn="ctr"/>
                      <a:r>
                        <a:rPr kumimoji="1" lang="zh-TW" altLang="en-US" sz="2000" b="1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（</a:t>
                      </a:r>
                      <a:r>
                        <a:rPr kumimoji="1" lang="en-US" altLang="zh-TW" sz="2000" b="1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1947</a:t>
                      </a:r>
                      <a:r>
                        <a:rPr kumimoji="1" lang="zh-TW" altLang="en-US" sz="2000" b="1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年改正，</a:t>
                      </a:r>
                      <a:r>
                        <a:rPr kumimoji="1" lang="en-US" altLang="zh-TW" sz="2000" b="1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1948</a:t>
                      </a:r>
                      <a:r>
                        <a:rPr kumimoji="1" lang="zh-TW" altLang="en-US" sz="2000" b="1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年施行）</a:t>
                      </a:r>
                      <a:endParaRPr kumimoji="1" lang="ja-JP" altLang="en-US" sz="2000" b="1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1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9655181"/>
                  </a:ext>
                </a:extLst>
              </a:tr>
              <a:tr h="3183818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b="1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結婚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1EE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・戸主の同意が必要。</a:t>
                      </a:r>
                    </a:p>
                    <a:p>
                      <a:pPr marL="180975" indent="-180975" algn="l"/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・男は </a:t>
                      </a:r>
                      <a:r>
                        <a:rPr kumimoji="1" lang="en-US" altLang="ja-JP" sz="3600" b="1" i="0" u="none" strike="noStrike" kern="1200" cap="none" spc="-10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(5) </a:t>
                      </a:r>
                      <a:r>
                        <a:rPr kumimoji="1" lang="en-US" altLang="ja-JP" sz="3600" b="1" i="0" u="none" strike="noStrike" kern="1200" cap="none" spc="-10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30</a:t>
                      </a:r>
                      <a:r>
                        <a:rPr kumimoji="1" lang="ja-JP" altLang="en-US" sz="2800" b="1" i="0" u="none" strike="noStrike" kern="1200" cap="none" spc="-10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 </a:t>
                      </a: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歳，女は</a:t>
                      </a:r>
                      <a:r>
                        <a:rPr kumimoji="1" lang="ja-JP" alt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 </a:t>
                      </a:r>
                      <a:r>
                        <a:rPr kumimoji="1" lang="en-US" altLang="ja-JP" sz="3600" b="1" i="0" u="none" strike="noStrike" kern="1200" cap="none" spc="-10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(6) </a:t>
                      </a:r>
                      <a:r>
                        <a:rPr kumimoji="1" lang="en-US" altLang="ja-JP" sz="3600" b="1" i="0" u="none" strike="noStrike" kern="1200" cap="none" spc="-10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25</a:t>
                      </a:r>
                      <a:r>
                        <a:rPr kumimoji="1" lang="ja-JP" altLang="en-US" sz="2800" b="1" i="0" u="none" strike="noStrike" kern="1200" cap="none" spc="-10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 </a:t>
                      </a: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歳まで，親の同意が必要。</a:t>
                      </a:r>
                    </a:p>
                    <a:p>
                      <a:pPr algn="l"/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・妻は夫の家に入る。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975" indent="-180975" algn="l"/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・成人は </a:t>
                      </a:r>
                      <a:r>
                        <a:rPr kumimoji="1" lang="en-US" altLang="ja-JP" sz="3600" b="1" i="0" u="none" strike="noStrike" kern="1200" cap="none" spc="-10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(7) </a:t>
                      </a:r>
                      <a:r>
                        <a:rPr kumimoji="1" lang="ja-JP" altLang="en-US" sz="3600" b="1" i="0" u="none" strike="noStrike" kern="1200" cap="none" spc="-10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両性 </a:t>
                      </a: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の合意のみで結婚できる（未成年者は親の同意が必要）。</a:t>
                      </a:r>
                    </a:p>
                    <a:p>
                      <a:pPr algn="l"/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・夫婦は </a:t>
                      </a:r>
                      <a:r>
                        <a:rPr kumimoji="1" lang="en-US" altLang="ja-JP" sz="3600" b="1" i="0" u="none" strike="noStrike" kern="1200" cap="none" spc="-10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(8) </a:t>
                      </a:r>
                      <a:r>
                        <a:rPr kumimoji="1" lang="ja-JP" altLang="en-US" sz="3600" b="1" i="0" u="none" strike="noStrike" kern="1200" cap="none" spc="-10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同じ </a:t>
                      </a: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姓。</a:t>
                      </a:r>
                    </a:p>
                    <a:p>
                      <a:pPr marL="180975" indent="-180975" algn="l"/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・女性の再婚禁止期間の </a:t>
                      </a:r>
                      <a:r>
                        <a:rPr kumimoji="1" lang="en-US" altLang="ja-JP" sz="3600" b="1" i="0" u="none" strike="noStrike" kern="1200" cap="none" spc="-10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(9) </a:t>
                      </a:r>
                      <a:r>
                        <a:rPr kumimoji="1" lang="ja-JP" altLang="en-US" sz="3600" b="1" i="0" u="none" strike="noStrike" kern="1200" cap="none" spc="-10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廃止 </a:t>
                      </a: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1037732"/>
                  </a:ext>
                </a:extLst>
              </a:tr>
              <a:tr h="1493295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b="1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夫婦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1EE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・妻は法律上</a:t>
                      </a:r>
                      <a:endParaRPr kumimoji="1" lang="en-US" altLang="ja-JP" sz="28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  <a:p>
                      <a:pPr marL="180975" indent="-180975" algn="l"/>
                      <a:r>
                        <a:rPr kumimoji="1" lang="ja-JP" alt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 </a:t>
                      </a:r>
                      <a:r>
                        <a:rPr kumimoji="1" lang="en-US" altLang="ja-JP" sz="3600" b="1" i="0" u="none" strike="noStrike" kern="1200" cap="none" spc="-10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(10) </a:t>
                      </a:r>
                      <a:r>
                        <a:rPr kumimoji="1" lang="ja-JP" altLang="en-US" sz="3600" b="1" i="0" u="none" strike="noStrike" kern="1200" cap="none" spc="-10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無能力 </a:t>
                      </a: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とされ，妻の財産は夫が管理。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・夫婦</a:t>
                      </a:r>
                      <a:r>
                        <a:rPr kumimoji="1" lang="ja-JP" alt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 </a:t>
                      </a:r>
                      <a:r>
                        <a:rPr kumimoji="1" lang="en-US" altLang="ja-JP" sz="3600" b="1" i="0" u="none" strike="noStrike" kern="1200" cap="none" spc="-10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(11) </a:t>
                      </a:r>
                      <a:r>
                        <a:rPr kumimoji="1" lang="ja-JP" altLang="en-US" sz="3600" b="1" i="0" u="none" strike="noStrike" kern="1200" cap="none" spc="-10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別産 </a:t>
                      </a: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制。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7414266"/>
                  </a:ext>
                </a:extLst>
              </a:tr>
            </a:tbl>
          </a:graphicData>
        </a:graphic>
      </p:graphicFrame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A8F5D5DE-D6E2-3130-D64F-59115D16CBF1}"/>
              </a:ext>
            </a:extLst>
          </p:cNvPr>
          <p:cNvSpPr txBox="1"/>
          <p:nvPr/>
        </p:nvSpPr>
        <p:spPr>
          <a:xfrm>
            <a:off x="147414" y="179999"/>
            <a:ext cx="3642274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kumimoji="1" lang="ja-JP" altLang="en-US" sz="2800" b="1" dirty="0">
                <a:solidFill>
                  <a:srgbClr val="277BE8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■</a:t>
            </a:r>
            <a:r>
              <a:rPr kumimoji="1" lang="ja-JP" altLang="en-US" sz="2800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結婚・夫婦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ABD9FC70-7ED4-FC30-4089-0D4C7769FAC8}"/>
              </a:ext>
            </a:extLst>
          </p:cNvPr>
          <p:cNvSpPr txBox="1"/>
          <p:nvPr/>
        </p:nvSpPr>
        <p:spPr>
          <a:xfrm>
            <a:off x="7576386" y="178707"/>
            <a:ext cx="522900" cy="396000"/>
          </a:xfrm>
          <a:prstGeom prst="roundRect">
            <a:avLst/>
          </a:prstGeom>
          <a:solidFill>
            <a:srgbClr val="00ABBD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</a:rPr>
              <a:t>知 </a:t>
            </a:r>
          </a:p>
        </p:txBody>
      </p:sp>
      <p:sp>
        <p:nvSpPr>
          <p:cNvPr id="4" name="大かっこ 3">
            <a:extLst>
              <a:ext uri="{FF2B5EF4-FFF2-40B4-BE49-F238E27FC236}">
                <a16:creationId xmlns:a16="http://schemas.microsoft.com/office/drawing/2014/main" id="{779CCF71-D9E2-0AA2-F98A-D682FD4E63EC}"/>
              </a:ext>
            </a:extLst>
          </p:cNvPr>
          <p:cNvSpPr/>
          <p:nvPr/>
        </p:nvSpPr>
        <p:spPr>
          <a:xfrm>
            <a:off x="2103674" y="2113109"/>
            <a:ext cx="984410" cy="504000"/>
          </a:xfrm>
          <a:prstGeom prst="bracketPair">
            <a:avLst/>
          </a:prstGeom>
          <a:solidFill>
            <a:schemeClr val="bg1"/>
          </a:solidFill>
          <a:ln w="28575">
            <a:solidFill>
              <a:srgbClr val="00AB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5</a:t>
            </a:r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8" name="大かっこ 7">
            <a:extLst>
              <a:ext uri="{FF2B5EF4-FFF2-40B4-BE49-F238E27FC236}">
                <a16:creationId xmlns:a16="http://schemas.microsoft.com/office/drawing/2014/main" id="{459D3A88-D6FE-E8C2-737D-6FE7DEA533B0}"/>
              </a:ext>
            </a:extLst>
          </p:cNvPr>
          <p:cNvSpPr/>
          <p:nvPr/>
        </p:nvSpPr>
        <p:spPr>
          <a:xfrm>
            <a:off x="1278297" y="2673095"/>
            <a:ext cx="984410" cy="504000"/>
          </a:xfrm>
          <a:prstGeom prst="bracketPair">
            <a:avLst/>
          </a:prstGeom>
          <a:solidFill>
            <a:schemeClr val="bg1"/>
          </a:solidFill>
          <a:ln w="28575">
            <a:solidFill>
              <a:srgbClr val="00AB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6</a:t>
            </a:r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0" name="大かっこ 9">
            <a:extLst>
              <a:ext uri="{FF2B5EF4-FFF2-40B4-BE49-F238E27FC236}">
                <a16:creationId xmlns:a16="http://schemas.microsoft.com/office/drawing/2014/main" id="{65FCD975-1705-D874-850C-762B3C0924FF}"/>
              </a:ext>
            </a:extLst>
          </p:cNvPr>
          <p:cNvSpPr/>
          <p:nvPr/>
        </p:nvSpPr>
        <p:spPr>
          <a:xfrm>
            <a:off x="6246814" y="1659076"/>
            <a:ext cx="1363853" cy="504000"/>
          </a:xfrm>
          <a:prstGeom prst="bracketPair">
            <a:avLst/>
          </a:prstGeom>
          <a:solidFill>
            <a:schemeClr val="bg1"/>
          </a:solidFill>
          <a:ln w="28575">
            <a:solidFill>
              <a:srgbClr val="00AB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7</a:t>
            </a:r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1" name="大かっこ 10">
            <a:extLst>
              <a:ext uri="{FF2B5EF4-FFF2-40B4-BE49-F238E27FC236}">
                <a16:creationId xmlns:a16="http://schemas.microsoft.com/office/drawing/2014/main" id="{BCFFDB4A-B3C8-4B35-DFCB-E3C0C093ADE7}"/>
              </a:ext>
            </a:extLst>
          </p:cNvPr>
          <p:cNvSpPr/>
          <p:nvPr/>
        </p:nvSpPr>
        <p:spPr>
          <a:xfrm>
            <a:off x="6246815" y="3032213"/>
            <a:ext cx="1252524" cy="504000"/>
          </a:xfrm>
          <a:prstGeom prst="bracketPair">
            <a:avLst/>
          </a:prstGeom>
          <a:solidFill>
            <a:schemeClr val="bg1"/>
          </a:solidFill>
          <a:ln w="28575">
            <a:solidFill>
              <a:srgbClr val="00AB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8</a:t>
            </a:r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2" name="大かっこ 11">
            <a:extLst>
              <a:ext uri="{FF2B5EF4-FFF2-40B4-BE49-F238E27FC236}">
                <a16:creationId xmlns:a16="http://schemas.microsoft.com/office/drawing/2014/main" id="{7B6DFD0C-E88D-36F3-46CA-42C725386771}"/>
              </a:ext>
            </a:extLst>
          </p:cNvPr>
          <p:cNvSpPr/>
          <p:nvPr/>
        </p:nvSpPr>
        <p:spPr>
          <a:xfrm>
            <a:off x="5064938" y="4034220"/>
            <a:ext cx="1363854" cy="504000"/>
          </a:xfrm>
          <a:prstGeom prst="bracketPair">
            <a:avLst/>
          </a:prstGeom>
          <a:solidFill>
            <a:schemeClr val="bg1"/>
          </a:solidFill>
          <a:ln w="28575">
            <a:solidFill>
              <a:srgbClr val="00AB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9</a:t>
            </a:r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3" name="大かっこ 12">
            <a:extLst>
              <a:ext uri="{FF2B5EF4-FFF2-40B4-BE49-F238E27FC236}">
                <a16:creationId xmlns:a16="http://schemas.microsoft.com/office/drawing/2014/main" id="{66E012BE-0A06-3EF7-E9FA-5EAC7DAC7C17}"/>
              </a:ext>
            </a:extLst>
          </p:cNvPr>
          <p:cNvSpPr/>
          <p:nvPr/>
        </p:nvSpPr>
        <p:spPr>
          <a:xfrm>
            <a:off x="1289943" y="5287784"/>
            <a:ext cx="2017791" cy="504000"/>
          </a:xfrm>
          <a:prstGeom prst="bracketPair">
            <a:avLst/>
          </a:prstGeom>
          <a:solidFill>
            <a:schemeClr val="bg1"/>
          </a:solidFill>
          <a:ln w="28575">
            <a:solidFill>
              <a:srgbClr val="00AB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10</a:t>
            </a:r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4" name="大かっこ 13">
            <a:extLst>
              <a:ext uri="{FF2B5EF4-FFF2-40B4-BE49-F238E27FC236}">
                <a16:creationId xmlns:a16="http://schemas.microsoft.com/office/drawing/2014/main" id="{84C2BC03-3A7D-2B12-9A51-62A949CC8812}"/>
              </a:ext>
            </a:extLst>
          </p:cNvPr>
          <p:cNvSpPr/>
          <p:nvPr/>
        </p:nvSpPr>
        <p:spPr>
          <a:xfrm>
            <a:off x="5836267" y="4857410"/>
            <a:ext cx="1525585" cy="504000"/>
          </a:xfrm>
          <a:prstGeom prst="bracketPair">
            <a:avLst/>
          </a:prstGeom>
          <a:solidFill>
            <a:schemeClr val="bg1"/>
          </a:solidFill>
          <a:ln w="28575">
            <a:solidFill>
              <a:srgbClr val="00AB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11</a:t>
            </a:r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46763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E86C98-D4D6-36E3-F287-FDC85F4321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25182501-2EF2-F002-236C-4FCED9118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5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4A6B7CBF-495F-8C04-BBD5-51AF9F7F70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１</a:t>
            </a:r>
            <a:endParaRPr kumimoji="1" lang="ja-JP" altLang="en-US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418B9DC2-6383-C17A-A2A7-A5654B3DF51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354314" y="77839"/>
            <a:ext cx="2145025" cy="658812"/>
          </a:xfrm>
        </p:spPr>
        <p:txBody>
          <a:bodyPr/>
          <a:lstStyle/>
          <a:p>
            <a:pPr algn="r"/>
            <a:r>
              <a:rPr kumimoji="1" lang="en-US" altLang="ja-JP" b="0" dirty="0"/>
              <a:t>(3/4</a:t>
            </a:r>
            <a:r>
              <a:rPr kumimoji="1" lang="ja-JP" altLang="en-US" b="0" dirty="0"/>
              <a:t>）</a:t>
            </a: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63F71270-B9DA-6E9D-9CC3-3750D6742A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5748504"/>
              </p:ext>
            </p:extLst>
          </p:nvPr>
        </p:nvGraphicFramePr>
        <p:xfrm>
          <a:off x="147414" y="813172"/>
          <a:ext cx="8867798" cy="5304294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962783">
                  <a:extLst>
                    <a:ext uri="{9D8B030D-6E8A-4147-A177-3AD203B41FA5}">
                      <a16:colId xmlns:a16="http://schemas.microsoft.com/office/drawing/2014/main" val="982587247"/>
                    </a:ext>
                  </a:extLst>
                </a:gridCol>
                <a:gridCol w="3691240">
                  <a:extLst>
                    <a:ext uri="{9D8B030D-6E8A-4147-A177-3AD203B41FA5}">
                      <a16:colId xmlns:a16="http://schemas.microsoft.com/office/drawing/2014/main" val="829345759"/>
                    </a:ext>
                  </a:extLst>
                </a:gridCol>
                <a:gridCol w="4213775">
                  <a:extLst>
                    <a:ext uri="{9D8B030D-6E8A-4147-A177-3AD203B41FA5}">
                      <a16:colId xmlns:a16="http://schemas.microsoft.com/office/drawing/2014/main" val="2080725343"/>
                    </a:ext>
                  </a:extLst>
                </a:gridCol>
              </a:tblGrid>
              <a:tr h="873373">
                <a:tc>
                  <a:txBody>
                    <a:bodyPr/>
                    <a:lstStyle/>
                    <a:p>
                      <a:pPr algn="r">
                        <a:lnSpc>
                          <a:spcPct val="90000"/>
                        </a:lnSpc>
                      </a:pPr>
                      <a:endParaRPr kumimoji="1" lang="ja-JP" altLang="en-US" sz="2000" b="1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rgbClr val="D5E1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b="1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明治民法</a:t>
                      </a:r>
                      <a:endParaRPr kumimoji="1" lang="en-US" altLang="ja-JP" sz="2400" b="1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  <a:p>
                      <a:pPr algn="ctr"/>
                      <a:r>
                        <a:rPr kumimoji="1" lang="ja-JP" altLang="en-US" sz="2000" b="1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（</a:t>
                      </a:r>
                      <a:r>
                        <a:rPr kumimoji="1" lang="en-US" altLang="ja-JP" sz="2000" b="1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1898</a:t>
                      </a:r>
                      <a:r>
                        <a:rPr kumimoji="1" lang="ja-JP" altLang="en-US" sz="2000" b="1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年施行）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1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zh-TW" altLang="en-US" sz="2400" b="1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現行民法</a:t>
                      </a:r>
                    </a:p>
                    <a:p>
                      <a:pPr algn="ctr"/>
                      <a:r>
                        <a:rPr kumimoji="1" lang="zh-TW" altLang="en-US" sz="2000" b="1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（</a:t>
                      </a:r>
                      <a:r>
                        <a:rPr kumimoji="1" lang="en-US" altLang="zh-TW" sz="2000" b="1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1947</a:t>
                      </a:r>
                      <a:r>
                        <a:rPr kumimoji="1" lang="zh-TW" altLang="en-US" sz="2000" b="1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年改正，</a:t>
                      </a:r>
                      <a:r>
                        <a:rPr kumimoji="1" lang="en-US" altLang="zh-TW" sz="2000" b="1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1948</a:t>
                      </a:r>
                      <a:r>
                        <a:rPr kumimoji="1" lang="zh-TW" altLang="en-US" sz="2000" b="1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年施行）</a:t>
                      </a:r>
                      <a:endParaRPr kumimoji="1" lang="ja-JP" altLang="en-US" sz="2000" b="1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1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9655181"/>
                  </a:ext>
                </a:extLst>
              </a:tr>
              <a:tr h="1940191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b="1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親子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1EE"/>
                    </a:solidFill>
                  </a:tcPr>
                </a:tc>
                <a:tc>
                  <a:txBody>
                    <a:bodyPr/>
                    <a:lstStyle/>
                    <a:p>
                      <a:pPr marL="180975" indent="-180975" algn="l"/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+mn-ea"/>
                        </a:rPr>
                        <a:t>・親権者は </a:t>
                      </a:r>
                      <a:r>
                        <a:rPr kumimoji="1" lang="en-US" altLang="ja-JP" sz="3600" b="1" i="0" u="none" strike="noStrike" kern="1200" cap="none" spc="-10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(12) </a:t>
                      </a:r>
                      <a:r>
                        <a:rPr kumimoji="1" lang="ja-JP" altLang="en-US" sz="3600" b="1" i="0" u="none" strike="noStrike" kern="1200" cap="none" spc="-10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父 </a:t>
                      </a: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+mn-ea"/>
                        </a:rPr>
                        <a:t>のみ。父がいない場合</a:t>
                      </a:r>
                    </a:p>
                    <a:p>
                      <a:pPr marL="180975" indent="0" algn="l"/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+mn-ea"/>
                        </a:rPr>
                        <a:t>のみ母が親権者。</a:t>
                      </a:r>
                      <a:endParaRPr kumimoji="1" lang="ja-JP" altLang="en-US" sz="28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975" indent="-180975" algn="l"/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+mn-ea"/>
                        </a:rPr>
                        <a:t>・父母の </a:t>
                      </a:r>
                      <a:r>
                        <a:rPr kumimoji="1" lang="en-US" altLang="ja-JP" sz="3600" b="1" i="0" u="none" strike="noStrike" kern="1200" cap="none" spc="-10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(13) </a:t>
                      </a:r>
                      <a:r>
                        <a:rPr kumimoji="1" lang="ja-JP" altLang="en-US" sz="3600" b="1" i="0" u="none" strike="noStrike" kern="1200" cap="none" spc="-10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共同 </a:t>
                      </a: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+mn-ea"/>
                        </a:rPr>
                        <a:t>親権。</a:t>
                      </a:r>
                      <a:endParaRPr kumimoji="1" lang="ja-JP" altLang="en-US" sz="28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1037732"/>
                  </a:ext>
                </a:extLst>
              </a:tr>
              <a:tr h="249073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b="1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扶養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1EE"/>
                    </a:solidFill>
                  </a:tcPr>
                </a:tc>
                <a:tc>
                  <a:txBody>
                    <a:bodyPr/>
                    <a:lstStyle/>
                    <a:p>
                      <a:pPr marL="180975" indent="-180975" algn="l"/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+mn-ea"/>
                        </a:rPr>
                        <a:t>・戸主は家族に対し幅広い扶養義務を負う。</a:t>
                      </a:r>
                    </a:p>
                    <a:p>
                      <a:pPr algn="l"/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+mn-ea"/>
                        </a:rPr>
                        <a:t>・子や配偶者よりも</a:t>
                      </a:r>
                      <a:endParaRPr kumimoji="1" lang="en-US" altLang="ja-JP" sz="2800" dirty="0">
                        <a:latin typeface="ＭＳ Ｐゴシック" panose="020B0600070205080204" pitchFamily="50" charset="-128"/>
                        <a:ea typeface="+mn-ea"/>
                      </a:endParaRPr>
                    </a:p>
                    <a:p>
                      <a:pPr marL="180975" indent="-180975" algn="l"/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+mn-ea"/>
                        </a:rPr>
                        <a:t> </a:t>
                      </a:r>
                      <a:r>
                        <a:rPr kumimoji="1" lang="en-US" altLang="ja-JP" sz="3600" b="1" i="0" u="none" strike="noStrike" kern="1200" cap="none" spc="-10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(14)</a:t>
                      </a: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+mn-ea"/>
                        </a:rPr>
                        <a:t> </a:t>
                      </a:r>
                      <a:r>
                        <a:rPr kumimoji="1" lang="ja-JP" altLang="en-US" sz="3600" b="1" i="0" u="none" strike="noStrike" kern="1200" cap="none" spc="-10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父母</a:t>
                      </a:r>
                      <a:r>
                        <a:rPr kumimoji="1" lang="ja-JP" altLang="en-US" sz="2800" b="1" i="0" u="none" strike="noStrike" kern="1200" cap="none" spc="-10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 </a:t>
                      </a: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+mn-ea"/>
                        </a:rPr>
                        <a:t>に対する扶養義務が優先。</a:t>
                      </a:r>
                      <a:endParaRPr kumimoji="1" lang="ja-JP" altLang="en-US" sz="28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975" indent="-180975" algn="l"/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+mn-ea"/>
                        </a:rPr>
                        <a:t>・直系（孫や祖父母など縦の系列）血族（血縁関係にある者）・兄弟姉妹は</a:t>
                      </a:r>
                      <a:endParaRPr kumimoji="1" lang="en-US" altLang="ja-JP" sz="2800" dirty="0">
                        <a:latin typeface="ＭＳ Ｐゴシック" panose="020B0600070205080204" pitchFamily="50" charset="-128"/>
                        <a:ea typeface="+mn-ea"/>
                      </a:endParaRPr>
                    </a:p>
                    <a:p>
                      <a:pPr marL="180975" indent="-180975" algn="l"/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+mn-ea"/>
                        </a:rPr>
                        <a:t> </a:t>
                      </a:r>
                      <a:r>
                        <a:rPr kumimoji="1" lang="en-US" altLang="ja-JP" sz="3600" b="1" i="0" u="none" strike="noStrike" kern="1200" cap="none" spc="-10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(15) </a:t>
                      </a:r>
                      <a:r>
                        <a:rPr kumimoji="1" lang="ja-JP" altLang="en-US" sz="3600" b="1" i="0" u="none" strike="noStrike" kern="1200" cap="none" spc="-10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互いに </a:t>
                      </a: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+mn-ea"/>
                        </a:rPr>
                        <a:t>扶養義務を負う。</a:t>
                      </a:r>
                      <a:endParaRPr kumimoji="1" lang="ja-JP" altLang="en-US" sz="28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7414266"/>
                  </a:ext>
                </a:extLst>
              </a:tr>
            </a:tbl>
          </a:graphicData>
        </a:graphic>
      </p:graphicFrame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6E5BD37-FAC0-707A-09C9-4825AED8CC48}"/>
              </a:ext>
            </a:extLst>
          </p:cNvPr>
          <p:cNvSpPr txBox="1"/>
          <p:nvPr/>
        </p:nvSpPr>
        <p:spPr>
          <a:xfrm>
            <a:off x="147414" y="179999"/>
            <a:ext cx="3642274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kumimoji="1" lang="ja-JP" altLang="en-US" sz="2800" b="1" dirty="0">
                <a:solidFill>
                  <a:srgbClr val="277BE8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■</a:t>
            </a:r>
            <a:r>
              <a:rPr kumimoji="1" lang="ja-JP" altLang="en-US" sz="2800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親子・扶養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3A61FC46-4A2C-C59E-F2F1-0A36D14C24AF}"/>
              </a:ext>
            </a:extLst>
          </p:cNvPr>
          <p:cNvSpPr txBox="1"/>
          <p:nvPr/>
        </p:nvSpPr>
        <p:spPr>
          <a:xfrm>
            <a:off x="7576386" y="178707"/>
            <a:ext cx="522900" cy="396000"/>
          </a:xfrm>
          <a:prstGeom prst="roundRect">
            <a:avLst/>
          </a:prstGeom>
          <a:solidFill>
            <a:srgbClr val="00ABBD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</a:rPr>
              <a:t>知 </a:t>
            </a:r>
          </a:p>
        </p:txBody>
      </p:sp>
      <p:sp>
        <p:nvSpPr>
          <p:cNvPr id="4" name="大かっこ 3">
            <a:extLst>
              <a:ext uri="{FF2B5EF4-FFF2-40B4-BE49-F238E27FC236}">
                <a16:creationId xmlns:a16="http://schemas.microsoft.com/office/drawing/2014/main" id="{64915B68-A2C7-04F2-ED05-6C043D31A36F}"/>
              </a:ext>
            </a:extLst>
          </p:cNvPr>
          <p:cNvSpPr/>
          <p:nvPr/>
        </p:nvSpPr>
        <p:spPr>
          <a:xfrm>
            <a:off x="2848282" y="1772275"/>
            <a:ext cx="1117228" cy="504000"/>
          </a:xfrm>
          <a:prstGeom prst="bracketPair">
            <a:avLst/>
          </a:prstGeom>
          <a:solidFill>
            <a:schemeClr val="bg1"/>
          </a:solidFill>
          <a:ln w="28575">
            <a:solidFill>
              <a:srgbClr val="00AB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12</a:t>
            </a:r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8" name="大かっこ 7">
            <a:extLst>
              <a:ext uri="{FF2B5EF4-FFF2-40B4-BE49-F238E27FC236}">
                <a16:creationId xmlns:a16="http://schemas.microsoft.com/office/drawing/2014/main" id="{E3BA9FFA-2244-A89F-456D-31407686D0F5}"/>
              </a:ext>
            </a:extLst>
          </p:cNvPr>
          <p:cNvSpPr/>
          <p:nvPr/>
        </p:nvSpPr>
        <p:spPr>
          <a:xfrm>
            <a:off x="6221584" y="1772275"/>
            <a:ext cx="1550816" cy="504000"/>
          </a:xfrm>
          <a:prstGeom prst="bracketPair">
            <a:avLst/>
          </a:prstGeom>
          <a:solidFill>
            <a:schemeClr val="bg1"/>
          </a:solidFill>
          <a:ln w="28575">
            <a:solidFill>
              <a:srgbClr val="00AB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13</a:t>
            </a:r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0" name="大かっこ 9">
            <a:extLst>
              <a:ext uri="{FF2B5EF4-FFF2-40B4-BE49-F238E27FC236}">
                <a16:creationId xmlns:a16="http://schemas.microsoft.com/office/drawing/2014/main" id="{8FD77E41-AE14-8E85-AB36-F84883A4DEC0}"/>
              </a:ext>
            </a:extLst>
          </p:cNvPr>
          <p:cNvSpPr/>
          <p:nvPr/>
        </p:nvSpPr>
        <p:spPr>
          <a:xfrm>
            <a:off x="1271664" y="4980004"/>
            <a:ext cx="1576618" cy="504000"/>
          </a:xfrm>
          <a:prstGeom prst="bracketPair">
            <a:avLst/>
          </a:prstGeom>
          <a:solidFill>
            <a:schemeClr val="bg1"/>
          </a:solidFill>
          <a:ln w="28575">
            <a:solidFill>
              <a:srgbClr val="00AB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14</a:t>
            </a:r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1" name="大かっこ 10">
            <a:extLst>
              <a:ext uri="{FF2B5EF4-FFF2-40B4-BE49-F238E27FC236}">
                <a16:creationId xmlns:a16="http://schemas.microsoft.com/office/drawing/2014/main" id="{C4D2A5F7-F6B3-B48D-7DD9-9F944A2A80F9}"/>
              </a:ext>
            </a:extLst>
          </p:cNvPr>
          <p:cNvSpPr/>
          <p:nvPr/>
        </p:nvSpPr>
        <p:spPr>
          <a:xfrm>
            <a:off x="4940180" y="4996272"/>
            <a:ext cx="1983134" cy="504000"/>
          </a:xfrm>
          <a:prstGeom prst="bracketPair">
            <a:avLst/>
          </a:prstGeom>
          <a:solidFill>
            <a:schemeClr val="bg1"/>
          </a:solidFill>
          <a:ln w="28575">
            <a:solidFill>
              <a:srgbClr val="00AB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15</a:t>
            </a:r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70837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72F28A-3219-79E2-5427-B0778EEEE3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A83E932E-28A9-5507-EEA0-BC52C61F9F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6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E1677AA5-9380-CC82-9526-06547307A9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１</a:t>
            </a:r>
            <a:endParaRPr kumimoji="1" lang="ja-JP" altLang="en-US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2CBFBB99-9683-9998-4C9C-6E6F50F348D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354314" y="77839"/>
            <a:ext cx="2145025" cy="658812"/>
          </a:xfrm>
        </p:spPr>
        <p:txBody>
          <a:bodyPr/>
          <a:lstStyle/>
          <a:p>
            <a:pPr algn="r"/>
            <a:r>
              <a:rPr kumimoji="1" lang="en-US" altLang="ja-JP" b="0" dirty="0"/>
              <a:t>(4/4</a:t>
            </a:r>
            <a:r>
              <a:rPr kumimoji="1" lang="ja-JP" altLang="en-US" b="0" dirty="0"/>
              <a:t>）</a:t>
            </a: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3B351A76-56F1-D538-8A44-BBDD121EC2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03258"/>
              </p:ext>
            </p:extLst>
          </p:nvPr>
        </p:nvGraphicFramePr>
        <p:xfrm>
          <a:off x="74406" y="660131"/>
          <a:ext cx="8995188" cy="5621377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976614">
                  <a:extLst>
                    <a:ext uri="{9D8B030D-6E8A-4147-A177-3AD203B41FA5}">
                      <a16:colId xmlns:a16="http://schemas.microsoft.com/office/drawing/2014/main" val="982587247"/>
                    </a:ext>
                  </a:extLst>
                </a:gridCol>
                <a:gridCol w="3744266">
                  <a:extLst>
                    <a:ext uri="{9D8B030D-6E8A-4147-A177-3AD203B41FA5}">
                      <a16:colId xmlns:a16="http://schemas.microsoft.com/office/drawing/2014/main" val="829345759"/>
                    </a:ext>
                  </a:extLst>
                </a:gridCol>
                <a:gridCol w="4274308">
                  <a:extLst>
                    <a:ext uri="{9D8B030D-6E8A-4147-A177-3AD203B41FA5}">
                      <a16:colId xmlns:a16="http://schemas.microsoft.com/office/drawing/2014/main" val="2080725343"/>
                    </a:ext>
                  </a:extLst>
                </a:gridCol>
              </a:tblGrid>
              <a:tr h="743783">
                <a:tc>
                  <a:txBody>
                    <a:bodyPr/>
                    <a:lstStyle/>
                    <a:p>
                      <a:pPr algn="r">
                        <a:lnSpc>
                          <a:spcPct val="90000"/>
                        </a:lnSpc>
                      </a:pPr>
                      <a:endParaRPr kumimoji="1" lang="ja-JP" altLang="en-US" sz="2000" b="1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rgbClr val="D5E1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b="1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明治民法</a:t>
                      </a:r>
                      <a:endParaRPr kumimoji="1" lang="en-US" altLang="ja-JP" sz="2400" b="1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  <a:p>
                      <a:pPr algn="ctr"/>
                      <a:r>
                        <a:rPr kumimoji="1" lang="ja-JP" altLang="en-US" sz="2000" b="1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（</a:t>
                      </a:r>
                      <a:r>
                        <a:rPr kumimoji="1" lang="en-US" altLang="ja-JP" sz="2000" b="1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1898</a:t>
                      </a:r>
                      <a:r>
                        <a:rPr kumimoji="1" lang="ja-JP" altLang="en-US" sz="2000" b="1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年施行）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1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zh-TW" altLang="en-US" sz="2400" b="1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現行民法</a:t>
                      </a:r>
                    </a:p>
                    <a:p>
                      <a:pPr algn="ctr"/>
                      <a:r>
                        <a:rPr kumimoji="1" lang="zh-TW" altLang="en-US" sz="2000" b="1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（</a:t>
                      </a:r>
                      <a:r>
                        <a:rPr kumimoji="1" lang="en-US" altLang="zh-TW" sz="2000" b="1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1947</a:t>
                      </a:r>
                      <a:r>
                        <a:rPr kumimoji="1" lang="zh-TW" altLang="en-US" sz="2000" b="1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年改正，</a:t>
                      </a:r>
                      <a:r>
                        <a:rPr kumimoji="1" lang="en-US" altLang="zh-TW" sz="2000" b="1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1948</a:t>
                      </a:r>
                      <a:r>
                        <a:rPr kumimoji="1" lang="zh-TW" altLang="en-US" sz="2000" b="1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年施行）</a:t>
                      </a:r>
                      <a:endParaRPr kumimoji="1" lang="ja-JP" altLang="en-US" sz="2000" b="1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1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9655181"/>
                  </a:ext>
                </a:extLst>
              </a:tr>
              <a:tr h="2121158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b="1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相続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1EE"/>
                    </a:solidFill>
                  </a:tcPr>
                </a:tc>
                <a:tc>
                  <a:txBody>
                    <a:bodyPr/>
                    <a:lstStyle/>
                    <a:p>
                      <a:pPr marL="180975" indent="-180975" algn="l"/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+mn-ea"/>
                        </a:rPr>
                        <a:t>・戸主の地位を相続する </a:t>
                      </a:r>
                      <a:r>
                        <a:rPr kumimoji="1" lang="en-US" altLang="ja-JP" sz="3600" b="1" i="0" u="none" strike="noStrike" kern="1200" cap="none" spc="-10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(16) </a:t>
                      </a:r>
                      <a:r>
                        <a:rPr kumimoji="1" lang="ja-JP" altLang="en-US" sz="3600" b="1" i="0" u="none" strike="noStrike" kern="1200" cap="none" spc="-10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家督 </a:t>
                      </a: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+mn-ea"/>
                        </a:rPr>
                        <a:t>相続。</a:t>
                      </a:r>
                      <a:endParaRPr kumimoji="1" lang="en-US" altLang="ja-JP" sz="2800" dirty="0">
                        <a:latin typeface="ＭＳ Ｐゴシック" panose="020B0600070205080204" pitchFamily="50" charset="-128"/>
                        <a:ea typeface="+mn-ea"/>
                      </a:endParaRPr>
                    </a:p>
                    <a:p>
                      <a:pPr marL="180975" indent="-180975" algn="l"/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+mn-ea"/>
                        </a:rPr>
                        <a:t>・跡取り（長男または養子）だけが相続。</a:t>
                      </a:r>
                      <a:endParaRPr kumimoji="1" lang="ja-JP" altLang="en-US" sz="28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0975" indent="-180975" algn="l"/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+mn-ea"/>
                        </a:rPr>
                        <a:t>・配偶者と子どもの相続が原則。</a:t>
                      </a:r>
                    </a:p>
                    <a:p>
                      <a:pPr marL="180975" indent="-180975" algn="l"/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+mn-ea"/>
                        </a:rPr>
                        <a:t>・婚内子と婚外子の相続分は </a:t>
                      </a:r>
                      <a:r>
                        <a:rPr kumimoji="1" lang="en-US" altLang="ja-JP" sz="3600" b="1" i="0" u="none" strike="noStrike" kern="1200" cap="none" spc="-10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(17) </a:t>
                      </a:r>
                      <a:r>
                        <a:rPr kumimoji="1" lang="ja-JP" altLang="en-US" sz="3600" b="1" i="0" u="none" strike="noStrike" kern="1200" cap="none" spc="-10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同等</a:t>
                      </a:r>
                      <a:endParaRPr kumimoji="1" lang="ja-JP" altLang="en-US" sz="2800" dirty="0">
                        <a:latin typeface="ＭＳ Ｐゴシック" panose="020B0600070205080204" pitchFamily="50" charset="-128"/>
                        <a:ea typeface="+mn-ea"/>
                      </a:endParaRPr>
                    </a:p>
                    <a:p>
                      <a:pPr marL="180975" indent="-180975" algn="l"/>
                      <a:r>
                        <a:rPr kumimoji="1" lang="ja-JP" altLang="en-US" sz="2400" dirty="0">
                          <a:latin typeface="ＭＳ Ｐゴシック" panose="020B0600070205080204" pitchFamily="50" charset="-128"/>
                          <a:ea typeface="+mn-ea"/>
                        </a:rPr>
                        <a:t>　（</a:t>
                      </a:r>
                      <a:r>
                        <a:rPr kumimoji="1" lang="en-US" altLang="ja-JP" sz="2400" dirty="0">
                          <a:latin typeface="ＭＳ Ｐゴシック" panose="020B0600070205080204" pitchFamily="50" charset="-128"/>
                          <a:ea typeface="+mn-ea"/>
                        </a:rPr>
                        <a:t>2013</a:t>
                      </a:r>
                      <a:r>
                        <a:rPr kumimoji="1" lang="ja-JP" altLang="en-US" sz="2400" dirty="0">
                          <a:latin typeface="ＭＳ Ｐゴシック" panose="020B0600070205080204" pitchFamily="50" charset="-128"/>
                          <a:ea typeface="+mn-ea"/>
                        </a:rPr>
                        <a:t>年民法改正による）</a:t>
                      </a: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+mn-ea"/>
                        </a:rPr>
                        <a:t>。</a:t>
                      </a:r>
                      <a:endParaRPr kumimoji="1" lang="ja-JP" altLang="en-US" sz="28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1037732"/>
                  </a:ext>
                </a:extLst>
              </a:tr>
              <a:tr h="1515113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b="1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多様な</a:t>
                      </a:r>
                      <a:endParaRPr kumimoji="1" lang="en-US" altLang="ja-JP" sz="2400" b="1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  <a:p>
                      <a:pPr algn="ctr"/>
                      <a:r>
                        <a:rPr kumimoji="1" lang="ja-JP" altLang="en-US" sz="2400" b="1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家族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1EE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80975" indent="-180975" algn="l"/>
                      <a:r>
                        <a:rPr kumimoji="1" lang="ja-JP" altLang="en-US" sz="2600" dirty="0">
                          <a:latin typeface="ＭＳ Ｐゴシック" panose="020B0600070205080204" pitchFamily="50" charset="-128"/>
                          <a:ea typeface="+mn-ea"/>
                        </a:rPr>
                        <a:t>・夫婦別姓</a:t>
                      </a:r>
                      <a:r>
                        <a:rPr kumimoji="1" lang="ja-JP" altLang="en-US" sz="2400" dirty="0">
                          <a:latin typeface="ＭＳ Ｐゴシック" panose="020B0600070205080204" pitchFamily="50" charset="-128"/>
                          <a:ea typeface="+mn-ea"/>
                        </a:rPr>
                        <a:t>（外国では同姓，別姓，結合姓などの選択肢があるのが一般的）</a:t>
                      </a:r>
                    </a:p>
                    <a:p>
                      <a:pPr marL="180975" indent="-180975" algn="l"/>
                      <a:r>
                        <a:rPr kumimoji="1" lang="ja-JP" altLang="en-US" sz="2600" dirty="0">
                          <a:latin typeface="ＭＳ Ｐゴシック" panose="020B0600070205080204" pitchFamily="50" charset="-128"/>
                          <a:ea typeface="+mn-ea"/>
                        </a:rPr>
                        <a:t>・同性婚</a:t>
                      </a:r>
                      <a:r>
                        <a:rPr kumimoji="1" lang="ja-JP" altLang="en-US" sz="2400" dirty="0">
                          <a:latin typeface="ＭＳ Ｐゴシック" panose="020B0600070205080204" pitchFamily="50" charset="-128"/>
                          <a:ea typeface="+mn-ea"/>
                        </a:rPr>
                        <a:t>（</a:t>
                      </a:r>
                      <a:r>
                        <a:rPr kumimoji="1" lang="en-US" altLang="ja-JP" sz="2400" dirty="0">
                          <a:latin typeface="ＭＳ Ｐゴシック" panose="020B0600070205080204" pitchFamily="50" charset="-128"/>
                          <a:ea typeface="+mn-ea"/>
                        </a:rPr>
                        <a:t>G7</a:t>
                      </a:r>
                      <a:r>
                        <a:rPr kumimoji="1" lang="ja-JP" altLang="en-US" sz="2400" dirty="0">
                          <a:latin typeface="ＭＳ Ｐゴシック" panose="020B0600070205080204" pitchFamily="50" charset="-128"/>
                          <a:ea typeface="+mn-ea"/>
                        </a:rPr>
                        <a:t>で同性間のパートナーシップを保障する法律がないのは日本だけ）</a:t>
                      </a:r>
                      <a:endParaRPr kumimoji="1" lang="ja-JP" altLang="en-US" sz="24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80975" indent="-180975" algn="l"/>
                      <a:endParaRPr kumimoji="1" lang="ja-JP" altLang="en-US" sz="28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7414266"/>
                  </a:ext>
                </a:extLst>
              </a:tr>
              <a:tr h="896977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b="1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改正案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1EE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180975" indent="-180975" algn="l"/>
                      <a:r>
                        <a:rPr kumimoji="1" lang="ja-JP" altLang="en-US" sz="2600" dirty="0">
                          <a:latin typeface="ＭＳ Ｐゴシック" panose="020B0600070205080204" pitchFamily="50" charset="-128"/>
                          <a:ea typeface="+mn-ea"/>
                        </a:rPr>
                        <a:t>・選択的夫婦別姓の導入。　　・５年以上継続して</a:t>
                      </a:r>
                      <a:endParaRPr kumimoji="1" lang="en-US" altLang="ja-JP" sz="2600" dirty="0">
                        <a:latin typeface="ＭＳ Ｐゴシック" panose="020B0600070205080204" pitchFamily="50" charset="-128"/>
                        <a:ea typeface="+mn-ea"/>
                      </a:endParaRPr>
                    </a:p>
                    <a:p>
                      <a:pPr marL="180975" indent="-180975" algn="l"/>
                      <a:r>
                        <a:rPr kumimoji="1" lang="ja-JP" altLang="en-US" sz="2600" dirty="0">
                          <a:latin typeface="ＭＳ Ｐゴシック" panose="020B0600070205080204" pitchFamily="50" charset="-128"/>
                          <a:ea typeface="+mn-ea"/>
                        </a:rPr>
                        <a:t>婚姻の本旨に反する別居⇒離婚成立</a:t>
                      </a:r>
                      <a:endParaRPr kumimoji="1" lang="ja-JP" altLang="en-US" sz="26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3604214"/>
                  </a:ext>
                </a:extLst>
              </a:tr>
            </a:tbl>
          </a:graphicData>
        </a:graphic>
      </p:graphicFrame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CB67F3A-A95F-6ECF-796B-5F90D7DEF5E5}"/>
              </a:ext>
            </a:extLst>
          </p:cNvPr>
          <p:cNvSpPr txBox="1"/>
          <p:nvPr/>
        </p:nvSpPr>
        <p:spPr>
          <a:xfrm>
            <a:off x="147414" y="179999"/>
            <a:ext cx="4926862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kumimoji="1" lang="ja-JP" altLang="en-US" sz="2800" b="1" dirty="0">
                <a:solidFill>
                  <a:srgbClr val="277BE8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■</a:t>
            </a:r>
            <a:r>
              <a:rPr kumimoji="1" lang="ja-JP" altLang="en-US" sz="2800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相続・多様な家族・改正案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4C83A6C-553C-91D2-8E92-BB1781EA9A52}"/>
              </a:ext>
            </a:extLst>
          </p:cNvPr>
          <p:cNvSpPr txBox="1"/>
          <p:nvPr/>
        </p:nvSpPr>
        <p:spPr>
          <a:xfrm>
            <a:off x="7576386" y="178707"/>
            <a:ext cx="522900" cy="396000"/>
          </a:xfrm>
          <a:prstGeom prst="roundRect">
            <a:avLst/>
          </a:prstGeom>
          <a:solidFill>
            <a:srgbClr val="00ABBD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</a:rPr>
              <a:t>知 </a:t>
            </a:r>
          </a:p>
        </p:txBody>
      </p:sp>
      <p:pic>
        <p:nvPicPr>
          <p:cNvPr id="4" name="図 3" descr="back.png">
            <a:hlinkClick r:id="rId2" action="ppaction://hlinksldjump"/>
            <a:extLst>
              <a:ext uri="{FF2B5EF4-FFF2-40B4-BE49-F238E27FC236}">
                <a16:creationId xmlns:a16="http://schemas.microsoft.com/office/drawing/2014/main" id="{83926BF2-37B4-097F-DCBF-0263D86598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03774"/>
            <a:ext cx="829001" cy="469361"/>
          </a:xfrm>
          <a:prstGeom prst="rect">
            <a:avLst/>
          </a:prstGeom>
        </p:spPr>
      </p:pic>
      <p:sp>
        <p:nvSpPr>
          <p:cNvPr id="8" name="大かっこ 7">
            <a:extLst>
              <a:ext uri="{FF2B5EF4-FFF2-40B4-BE49-F238E27FC236}">
                <a16:creationId xmlns:a16="http://schemas.microsoft.com/office/drawing/2014/main" id="{691F8661-E55B-BC6E-4479-329BC3715DF2}"/>
              </a:ext>
            </a:extLst>
          </p:cNvPr>
          <p:cNvSpPr/>
          <p:nvPr/>
        </p:nvSpPr>
        <p:spPr>
          <a:xfrm>
            <a:off x="1737938" y="1949556"/>
            <a:ext cx="1462461" cy="504000"/>
          </a:xfrm>
          <a:prstGeom prst="bracketPair">
            <a:avLst/>
          </a:prstGeom>
          <a:solidFill>
            <a:schemeClr val="bg1"/>
          </a:solidFill>
          <a:ln w="28575">
            <a:solidFill>
              <a:srgbClr val="00AB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16</a:t>
            </a:r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0" name="大かっこ 9">
            <a:extLst>
              <a:ext uri="{FF2B5EF4-FFF2-40B4-BE49-F238E27FC236}">
                <a16:creationId xmlns:a16="http://schemas.microsoft.com/office/drawing/2014/main" id="{37CBCBA4-8CE0-0B9B-7C97-93C366EB1535}"/>
              </a:ext>
            </a:extLst>
          </p:cNvPr>
          <p:cNvSpPr/>
          <p:nvPr/>
        </p:nvSpPr>
        <p:spPr>
          <a:xfrm>
            <a:off x="5519946" y="2814039"/>
            <a:ext cx="1462461" cy="504000"/>
          </a:xfrm>
          <a:prstGeom prst="bracketPair">
            <a:avLst/>
          </a:prstGeom>
          <a:solidFill>
            <a:schemeClr val="bg1"/>
          </a:solidFill>
          <a:ln w="28575">
            <a:solidFill>
              <a:srgbClr val="00AB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17</a:t>
            </a:r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9784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6AE57851-4EB6-4B7A-5D42-7CDE6617FF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7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8C5A958E-A74E-C919-1C85-2B72898DA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0266" y="274015"/>
            <a:ext cx="7892249" cy="885084"/>
          </a:xfrm>
        </p:spPr>
        <p:txBody>
          <a:bodyPr/>
          <a:lstStyle/>
          <a:p>
            <a:r>
              <a:rPr lang="ja-JP" altLang="en-US" dirty="0"/>
              <a:t>家族に関する法律について（ 　 ）に適語</a:t>
            </a:r>
            <a:br>
              <a:rPr lang="en-US" altLang="ja-JP" dirty="0"/>
            </a:br>
            <a:r>
              <a:rPr lang="ja-JP" altLang="en-US" dirty="0"/>
              <a:t>を記入しよう。</a:t>
            </a:r>
            <a:r>
              <a:rPr kumimoji="1" lang="en-US" altLang="ja-JP" b="0" dirty="0"/>
              <a:t>(1/6)</a:t>
            </a:r>
            <a:endParaRPr kumimoji="1" lang="ja-JP" altLang="en-US" b="0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2EE8A135-5805-8847-EAF3-3BEB1978CFF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60986" y="2336800"/>
            <a:ext cx="8822028" cy="4100248"/>
          </a:xfrm>
        </p:spPr>
        <p:txBody>
          <a:bodyPr/>
          <a:lstStyle/>
          <a:p>
            <a:pPr marL="360363" indent="-269875"/>
            <a:r>
              <a:rPr kumimoji="1" lang="ja-JP" altLang="en-US" dirty="0"/>
              <a:t>Ａ．当事者が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(1) </a:t>
            </a:r>
            <a:r>
              <a:rPr lang="ja-JP" altLang="en-US" sz="4400" b="1" dirty="0">
                <a:solidFill>
                  <a:srgbClr val="005AFF"/>
                </a:solidFill>
              </a:rPr>
              <a:t>婚姻届 </a:t>
            </a:r>
            <a:r>
              <a:rPr kumimoji="1" lang="ja-JP" altLang="en-US" dirty="0"/>
              <a:t>を市区町村に提出することで成立。</a:t>
            </a:r>
            <a:r>
              <a:rPr kumimoji="1" lang="ja-JP" altLang="en-US" sz="3200" dirty="0"/>
              <a:t>（民法</a:t>
            </a:r>
            <a:r>
              <a:rPr kumimoji="1" lang="en-US" altLang="ja-JP" sz="3200" dirty="0"/>
              <a:t>739</a:t>
            </a:r>
            <a:r>
              <a:rPr kumimoji="1" lang="ja-JP" altLang="en-US" sz="3200" dirty="0"/>
              <a:t>条，</a:t>
            </a:r>
            <a:r>
              <a:rPr lang="ja-JP" altLang="en-US" sz="3200" dirty="0"/>
              <a:t>戸籍法</a:t>
            </a:r>
            <a:r>
              <a:rPr kumimoji="1" lang="en-US" altLang="ja-JP" sz="3200" dirty="0"/>
              <a:t>74</a:t>
            </a:r>
            <a:r>
              <a:rPr kumimoji="1" lang="ja-JP" altLang="en-US" sz="3200" dirty="0"/>
              <a:t>条）</a:t>
            </a:r>
          </a:p>
          <a:p>
            <a:pPr marL="541338" indent="-180975"/>
            <a:r>
              <a:rPr kumimoji="1" lang="ja-JP" altLang="en-US" dirty="0"/>
              <a:t>・夫婦は同じ姓を名乗る</a:t>
            </a:r>
            <a:r>
              <a:rPr kumimoji="1" lang="ja-JP" altLang="en-US" sz="3200" dirty="0"/>
              <a:t>（民法</a:t>
            </a:r>
            <a:r>
              <a:rPr kumimoji="1" lang="en-US" altLang="ja-JP" sz="3200" dirty="0"/>
              <a:t>750</a:t>
            </a:r>
            <a:r>
              <a:rPr kumimoji="1" lang="ja-JP" altLang="en-US" sz="3200" dirty="0"/>
              <a:t>条）</a:t>
            </a:r>
            <a:endParaRPr kumimoji="1" lang="en-US" altLang="ja-JP" sz="3200" dirty="0"/>
          </a:p>
          <a:p>
            <a:pPr marL="541338" indent="-180975"/>
            <a:r>
              <a:rPr kumimoji="1" lang="ja-JP" altLang="en-US" dirty="0"/>
              <a:t>・互いに同居・協力・扶助義務を負う。</a:t>
            </a:r>
            <a:r>
              <a:rPr kumimoji="1" lang="ja-JP" altLang="en-US" sz="3200" dirty="0"/>
              <a:t>（民法</a:t>
            </a:r>
            <a:r>
              <a:rPr kumimoji="1" lang="en-US" altLang="ja-JP" sz="3200" dirty="0"/>
              <a:t>752</a:t>
            </a:r>
            <a:r>
              <a:rPr kumimoji="1" lang="ja-JP" altLang="en-US" sz="3200" dirty="0"/>
              <a:t>条）</a:t>
            </a:r>
            <a:endParaRPr kumimoji="1" lang="en-US" altLang="ja-JP" sz="3200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1FADF8A1-7DE3-C0A5-E477-76526DF4787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prstGeom prst="wedgeEllipseCallout">
            <a:avLst>
              <a:gd name="adj1" fmla="val 58491"/>
              <a:gd name="adj2" fmla="val 31223"/>
            </a:avLst>
          </a:prstGeom>
        </p:spPr>
        <p:txBody>
          <a:bodyPr/>
          <a:lstStyle/>
          <a:p>
            <a:r>
              <a:rPr lang="ja-JP" altLang="en-US" dirty="0"/>
              <a:t>２</a:t>
            </a:r>
            <a:endParaRPr kumimoji="1" lang="ja-JP" altLang="en-US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3A3AF898-F9E7-78E3-D161-4D5E67595C14}"/>
              </a:ext>
            </a:extLst>
          </p:cNvPr>
          <p:cNvSpPr txBox="1"/>
          <p:nvPr/>
        </p:nvSpPr>
        <p:spPr>
          <a:xfrm>
            <a:off x="8259722" y="406065"/>
            <a:ext cx="522900" cy="396000"/>
          </a:xfrm>
          <a:prstGeom prst="roundRect">
            <a:avLst/>
          </a:prstGeom>
          <a:solidFill>
            <a:srgbClr val="00ABBD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</a:rPr>
              <a:t>知 </a:t>
            </a:r>
          </a:p>
        </p:txBody>
      </p:sp>
      <p:sp>
        <p:nvSpPr>
          <p:cNvPr id="7" name="テキスト プレースホルダー 3">
            <a:extLst>
              <a:ext uri="{FF2B5EF4-FFF2-40B4-BE49-F238E27FC236}">
                <a16:creationId xmlns:a16="http://schemas.microsoft.com/office/drawing/2014/main" id="{67C12FAE-75FE-FA09-ED6F-0B6731523C73}"/>
              </a:ext>
            </a:extLst>
          </p:cNvPr>
          <p:cNvSpPr txBox="1">
            <a:spLocks/>
          </p:cNvSpPr>
          <p:nvPr/>
        </p:nvSpPr>
        <p:spPr>
          <a:xfrm>
            <a:off x="160986" y="1405022"/>
            <a:ext cx="8822028" cy="720000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0488"/>
            <a:r>
              <a:rPr lang="ja-JP" altLang="en-US" sz="3600" dirty="0"/>
              <a:t>Ｑ．結婚するってどういうこと？</a:t>
            </a:r>
          </a:p>
        </p:txBody>
      </p:sp>
      <p:sp>
        <p:nvSpPr>
          <p:cNvPr id="8" name="大かっこ 7">
            <a:extLst>
              <a:ext uri="{FF2B5EF4-FFF2-40B4-BE49-F238E27FC236}">
                <a16:creationId xmlns:a16="http://schemas.microsoft.com/office/drawing/2014/main" id="{C2467AB1-5AD8-34C9-21A5-76ED93848D9F}"/>
              </a:ext>
            </a:extLst>
          </p:cNvPr>
          <p:cNvSpPr/>
          <p:nvPr/>
        </p:nvSpPr>
        <p:spPr>
          <a:xfrm>
            <a:off x="3158381" y="2336800"/>
            <a:ext cx="2318688" cy="688113"/>
          </a:xfrm>
          <a:prstGeom prst="bracketPair">
            <a:avLst/>
          </a:prstGeom>
          <a:solidFill>
            <a:schemeClr val="bg1"/>
          </a:solidFill>
          <a:ln w="28575">
            <a:solidFill>
              <a:srgbClr val="00AB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ja-JP" altLang="en-US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１</a:t>
            </a:r>
          </a:p>
        </p:txBody>
      </p:sp>
    </p:spTree>
    <p:extLst>
      <p:ext uri="{BB962C8B-B14F-4D97-AF65-F5344CB8AC3E}">
        <p14:creationId xmlns:p14="http://schemas.microsoft.com/office/powerpoint/2010/main" val="2423570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7C2065-C7A9-1AB3-C426-9B24540930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CD25CA42-F6F2-33F6-8EBE-5D56E7023D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8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FC08B25E-4852-8167-A179-002238F42B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２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7ED9FBA-7A25-82BB-5C47-A379AED171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273" y="2305693"/>
            <a:ext cx="8989454" cy="3646708"/>
          </a:xfrm>
        </p:spPr>
        <p:txBody>
          <a:bodyPr/>
          <a:lstStyle/>
          <a:p>
            <a:pPr marL="269875" indent="-269875"/>
            <a:r>
              <a:rPr kumimoji="1" lang="ja-JP" altLang="en-US" spc="-100" dirty="0"/>
              <a:t>Ａ．離婚には，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(2) </a:t>
            </a:r>
            <a:r>
              <a:rPr lang="ja-JP" altLang="en-US" sz="4400" b="1" dirty="0">
                <a:solidFill>
                  <a:srgbClr val="005AFF"/>
                </a:solidFill>
              </a:rPr>
              <a:t>協議</a:t>
            </a:r>
            <a:r>
              <a:rPr lang="ja-JP" altLang="en-US" sz="4400" b="1" spc="-100" dirty="0">
                <a:solidFill>
                  <a:srgbClr val="005AFF"/>
                </a:solidFill>
              </a:rPr>
              <a:t> </a:t>
            </a:r>
            <a:r>
              <a:rPr kumimoji="1" lang="ja-JP" altLang="en-US" spc="-100" dirty="0"/>
              <a:t>離婚（当事者間の（</a:t>
            </a:r>
            <a:r>
              <a:rPr kumimoji="1" lang="en-US" altLang="ja-JP" spc="-100" dirty="0"/>
              <a:t>2</a:t>
            </a:r>
            <a:r>
              <a:rPr kumimoji="1" lang="ja-JP" altLang="en-US" spc="-100" dirty="0"/>
              <a:t>）により離婚届を届け出る）と，裁判上の離婚（家庭裁判所の調停，訴訟などによる）がある。日本では約</a:t>
            </a:r>
            <a:r>
              <a:rPr kumimoji="1" lang="en-US" altLang="ja-JP" spc="-100" dirty="0"/>
              <a:t>9</a:t>
            </a:r>
            <a:r>
              <a:rPr kumimoji="1" lang="ja-JP" altLang="en-US" spc="-100" dirty="0"/>
              <a:t>割が（</a:t>
            </a:r>
            <a:r>
              <a:rPr kumimoji="1" lang="en-US" altLang="ja-JP" spc="-100" dirty="0"/>
              <a:t>2</a:t>
            </a:r>
            <a:r>
              <a:rPr kumimoji="1" lang="ja-JP" altLang="en-US" spc="-100" dirty="0"/>
              <a:t>）離婚である。</a:t>
            </a:r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E5B87135-25F3-765C-E89C-DECC035C831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65915" y="155043"/>
            <a:ext cx="1333399" cy="420956"/>
          </a:xfrm>
        </p:spPr>
        <p:txBody>
          <a:bodyPr/>
          <a:lstStyle/>
          <a:p>
            <a:pPr algn="r"/>
            <a:r>
              <a:rPr lang="en-US" altLang="ja-JP" b="0" dirty="0"/>
              <a:t>(2/6)</a:t>
            </a:r>
            <a:endParaRPr lang="ja-JP" altLang="en-US" b="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6583FC9-7311-25F3-5D03-DA02C6ED23EC}"/>
              </a:ext>
            </a:extLst>
          </p:cNvPr>
          <p:cNvSpPr txBox="1"/>
          <p:nvPr/>
        </p:nvSpPr>
        <p:spPr>
          <a:xfrm>
            <a:off x="7512748" y="155043"/>
            <a:ext cx="522900" cy="396000"/>
          </a:xfrm>
          <a:prstGeom prst="roundRect">
            <a:avLst/>
          </a:prstGeom>
          <a:solidFill>
            <a:srgbClr val="00ABBD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</a:rPr>
              <a:t>知 </a:t>
            </a:r>
          </a:p>
        </p:txBody>
      </p:sp>
      <p:sp>
        <p:nvSpPr>
          <p:cNvPr id="5" name="テキスト プレースホルダー 3">
            <a:extLst>
              <a:ext uri="{FF2B5EF4-FFF2-40B4-BE49-F238E27FC236}">
                <a16:creationId xmlns:a16="http://schemas.microsoft.com/office/drawing/2014/main" id="{713DCAEF-3BE4-BF2B-A69A-C3B5DE1FF0B3}"/>
              </a:ext>
            </a:extLst>
          </p:cNvPr>
          <p:cNvSpPr txBox="1">
            <a:spLocks/>
          </p:cNvSpPr>
          <p:nvPr/>
        </p:nvSpPr>
        <p:spPr>
          <a:xfrm>
            <a:off x="154546" y="749154"/>
            <a:ext cx="8722754" cy="1257446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3900" indent="-723900"/>
            <a:r>
              <a:rPr lang="ja-JP" altLang="en-US" sz="3600" spc="-100" dirty="0"/>
              <a:t>Ｑ．離婚にはどのような種類があるの？</a:t>
            </a:r>
            <a:endParaRPr lang="en-US" altLang="ja-JP" sz="3600" spc="-100" dirty="0"/>
          </a:p>
          <a:p>
            <a:pPr marL="723900" indent="-101600"/>
            <a:r>
              <a:rPr kumimoji="1" lang="ja-JP" altLang="en-US" sz="3600" spc="-100" dirty="0"/>
              <a:t>離婚時にどのようなことを決めるの？</a:t>
            </a:r>
            <a:r>
              <a:rPr lang="ja-JP" altLang="en-US" sz="3600" spc="-100" dirty="0"/>
              <a:t>　</a:t>
            </a:r>
          </a:p>
        </p:txBody>
      </p:sp>
      <p:sp>
        <p:nvSpPr>
          <p:cNvPr id="8" name="大かっこ 7">
            <a:extLst>
              <a:ext uri="{FF2B5EF4-FFF2-40B4-BE49-F238E27FC236}">
                <a16:creationId xmlns:a16="http://schemas.microsoft.com/office/drawing/2014/main" id="{AD66F75A-E54D-0B88-2C26-6FC2153AA96C}"/>
              </a:ext>
            </a:extLst>
          </p:cNvPr>
          <p:cNvSpPr/>
          <p:nvPr/>
        </p:nvSpPr>
        <p:spPr>
          <a:xfrm>
            <a:off x="3158381" y="2305693"/>
            <a:ext cx="1833497" cy="688113"/>
          </a:xfrm>
          <a:prstGeom prst="bracketPair">
            <a:avLst/>
          </a:prstGeom>
          <a:solidFill>
            <a:schemeClr val="bg1"/>
          </a:solidFill>
          <a:ln w="28575">
            <a:solidFill>
              <a:srgbClr val="00AB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9109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1190CD-8DDE-A10E-21A6-4799276D6D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DE3CAC4D-EFCB-400C-8011-DF3A7E5A8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9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75C9B03F-036A-E041-F097-8858DB5B0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２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DE222D28-5323-FEA7-29B2-644EF45EE34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272" y="870367"/>
            <a:ext cx="9066727" cy="5543312"/>
          </a:xfrm>
        </p:spPr>
        <p:txBody>
          <a:bodyPr/>
          <a:lstStyle/>
          <a:p>
            <a:r>
              <a:rPr lang="ja-JP" altLang="en-US" spc="-100" dirty="0"/>
              <a:t>☆</a:t>
            </a:r>
            <a:r>
              <a:rPr kumimoji="1" lang="ja-JP" altLang="en-US" spc="-100" dirty="0"/>
              <a:t>離婚時に決めること</a:t>
            </a:r>
          </a:p>
          <a:p>
            <a:pPr marL="541338" indent="-360363">
              <a:buClr>
                <a:srgbClr val="277BE8"/>
              </a:buClr>
              <a:buFont typeface="Arial" panose="020B0604020202020204" pitchFamily="34" charset="0"/>
              <a:buChar char="•"/>
            </a:pPr>
            <a:r>
              <a:rPr kumimoji="1" lang="ja-JP" altLang="en-US" spc="-100" dirty="0"/>
              <a:t>未成年の子の親権</a:t>
            </a:r>
            <a:r>
              <a:rPr kumimoji="1" lang="ja-JP" altLang="en-US" sz="3200" spc="-100" dirty="0"/>
              <a:t>（民法</a:t>
            </a:r>
            <a:r>
              <a:rPr kumimoji="1" lang="en-US" altLang="ja-JP" sz="3200" spc="-100" dirty="0"/>
              <a:t>819</a:t>
            </a:r>
            <a:r>
              <a:rPr kumimoji="1" lang="ja-JP" altLang="en-US" sz="3200" spc="-100" dirty="0"/>
              <a:t>条）</a:t>
            </a:r>
            <a:endParaRPr kumimoji="1" lang="en-US" altLang="ja-JP" sz="3200" spc="-100" dirty="0"/>
          </a:p>
          <a:p>
            <a:pPr marL="541338" indent="-360363">
              <a:buClr>
                <a:srgbClr val="277BE8"/>
              </a:buClr>
              <a:buFont typeface="Arial" panose="020B0604020202020204" pitchFamily="34" charset="0"/>
              <a:buChar char="•"/>
            </a:pPr>
            <a:r>
              <a:rPr kumimoji="1" lang="ja-JP" altLang="en-US" spc="-100" dirty="0"/>
              <a:t>財産分与</a:t>
            </a:r>
            <a:r>
              <a:rPr kumimoji="1" lang="ja-JP" altLang="en-US" sz="3200" spc="-100" dirty="0"/>
              <a:t>（民法</a:t>
            </a:r>
            <a:r>
              <a:rPr kumimoji="1" lang="en-US" altLang="ja-JP" sz="3200" spc="-100" dirty="0"/>
              <a:t>768</a:t>
            </a:r>
            <a:r>
              <a:rPr kumimoji="1" lang="ja-JP" altLang="en-US" sz="3200" spc="-100" dirty="0"/>
              <a:t>条）</a:t>
            </a:r>
            <a:endParaRPr kumimoji="1" lang="en-US" altLang="ja-JP" sz="3200" spc="-100" dirty="0"/>
          </a:p>
          <a:p>
            <a:pPr marL="541338" indent="-360363">
              <a:buClr>
                <a:srgbClr val="277BE8"/>
              </a:buClr>
              <a:buFont typeface="Arial" panose="020B0604020202020204" pitchFamily="34" charset="0"/>
              <a:buChar char="•"/>
            </a:pPr>
            <a:r>
              <a:rPr kumimoji="1" lang="ja-JP" altLang="en-US" spc="-100" dirty="0"/>
              <a:t> 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</a:t>
            </a:r>
            <a:r>
              <a:rPr lang="en-US" altLang="ja-JP" sz="4400" b="1" baseline="30000" dirty="0">
                <a:solidFill>
                  <a:srgbClr val="005AFF"/>
                </a:solidFill>
              </a:rPr>
              <a:t>3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) </a:t>
            </a:r>
            <a:r>
              <a:rPr lang="ja-JP" altLang="en-US" sz="4400" b="1" dirty="0">
                <a:solidFill>
                  <a:srgbClr val="005AFF"/>
                </a:solidFill>
              </a:rPr>
              <a:t>養育費 </a:t>
            </a:r>
            <a:r>
              <a:rPr kumimoji="1" lang="ja-JP" altLang="en-US" sz="3200" spc="-100" dirty="0"/>
              <a:t>（民法</a:t>
            </a:r>
            <a:r>
              <a:rPr kumimoji="1" lang="en-US" altLang="ja-JP" sz="3200" spc="-100" dirty="0"/>
              <a:t>766</a:t>
            </a:r>
            <a:r>
              <a:rPr kumimoji="1" lang="ja-JP" altLang="en-US" sz="3200" spc="-100" dirty="0"/>
              <a:t>条）</a:t>
            </a:r>
          </a:p>
          <a:p>
            <a:pPr marL="541338" indent="-360363">
              <a:buClr>
                <a:srgbClr val="277BE8"/>
              </a:buClr>
              <a:buFont typeface="Arial" panose="020B0604020202020204" pitchFamily="34" charset="0"/>
              <a:buChar char="•"/>
            </a:pPr>
            <a:r>
              <a:rPr kumimoji="1" lang="ja-JP" altLang="en-US" spc="-100" dirty="0"/>
              <a:t>別居する親と子の面会交流</a:t>
            </a:r>
            <a:r>
              <a:rPr kumimoji="1" lang="ja-JP" altLang="en-US" sz="3200" spc="-100" dirty="0"/>
              <a:t>（民法</a:t>
            </a:r>
            <a:r>
              <a:rPr kumimoji="1" lang="en-US" altLang="ja-JP" sz="3200" spc="-100" dirty="0"/>
              <a:t>766</a:t>
            </a:r>
            <a:r>
              <a:rPr kumimoji="1" lang="ja-JP" altLang="en-US" sz="3200" spc="-100" dirty="0"/>
              <a:t>条）</a:t>
            </a:r>
            <a:endParaRPr kumimoji="1" lang="en-US" altLang="ja-JP" sz="3200" spc="-100" dirty="0"/>
          </a:p>
          <a:p>
            <a:pPr marL="541338" indent="-360363">
              <a:buClr>
                <a:srgbClr val="277BE8"/>
              </a:buClr>
              <a:buFont typeface="Arial" panose="020B0604020202020204" pitchFamily="34" charset="0"/>
              <a:buChar char="•"/>
            </a:pPr>
            <a:r>
              <a:rPr kumimoji="1" lang="ja-JP" altLang="en-US" spc="-100" dirty="0"/>
              <a:t>慰謝料</a:t>
            </a:r>
            <a:endParaRPr kumimoji="1" lang="en-US" altLang="ja-JP" spc="-100" dirty="0"/>
          </a:p>
          <a:p>
            <a:pPr marL="541338" indent="-360363">
              <a:buClr>
                <a:srgbClr val="277BE8"/>
              </a:buClr>
              <a:buFont typeface="Arial" panose="020B0604020202020204" pitchFamily="34" charset="0"/>
              <a:buChar char="•"/>
            </a:pPr>
            <a:r>
              <a:rPr kumimoji="1" lang="ja-JP" altLang="en-US" spc="-100" dirty="0"/>
              <a:t>年金分割</a:t>
            </a:r>
            <a:endParaRPr kumimoji="1" lang="en-US" altLang="ja-JP" spc="-100" dirty="0"/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38464CD8-477E-202B-1505-983A144ED2D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038663" y="155043"/>
            <a:ext cx="1333399" cy="420956"/>
          </a:xfrm>
        </p:spPr>
        <p:txBody>
          <a:bodyPr/>
          <a:lstStyle/>
          <a:p>
            <a:pPr algn="r"/>
            <a:r>
              <a:rPr lang="en-US" altLang="ja-JP" b="0" dirty="0"/>
              <a:t>(3/6)</a:t>
            </a:r>
            <a:endParaRPr lang="ja-JP" altLang="en-US" b="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78B32C3-0FF4-B44A-4786-0365EE264AF6}"/>
              </a:ext>
            </a:extLst>
          </p:cNvPr>
          <p:cNvSpPr txBox="1"/>
          <p:nvPr/>
        </p:nvSpPr>
        <p:spPr>
          <a:xfrm>
            <a:off x="7512748" y="155043"/>
            <a:ext cx="522900" cy="396000"/>
          </a:xfrm>
          <a:prstGeom prst="roundRect">
            <a:avLst/>
          </a:prstGeom>
          <a:solidFill>
            <a:srgbClr val="00ABBD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</a:rPr>
              <a:t>知 </a:t>
            </a:r>
          </a:p>
        </p:txBody>
      </p:sp>
      <p:sp>
        <p:nvSpPr>
          <p:cNvPr id="5" name="大かっこ 4">
            <a:extLst>
              <a:ext uri="{FF2B5EF4-FFF2-40B4-BE49-F238E27FC236}">
                <a16:creationId xmlns:a16="http://schemas.microsoft.com/office/drawing/2014/main" id="{4F3D9077-0E2D-5495-33C4-FDA5A10306FC}"/>
              </a:ext>
            </a:extLst>
          </p:cNvPr>
          <p:cNvSpPr/>
          <p:nvPr/>
        </p:nvSpPr>
        <p:spPr>
          <a:xfrm>
            <a:off x="825728" y="2953910"/>
            <a:ext cx="2318688" cy="688113"/>
          </a:xfrm>
          <a:prstGeom prst="bracketPair">
            <a:avLst/>
          </a:prstGeom>
          <a:solidFill>
            <a:schemeClr val="bg1"/>
          </a:solidFill>
          <a:ln w="28575">
            <a:solidFill>
              <a:srgbClr val="00AB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3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77660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ユーザー定義 1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B0F0"/>
      </a:hlink>
      <a:folHlink>
        <a:srgbClr val="00B0F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4_スライドフォーマット.potx" id="{41537B3A-58B8-4997-A1D5-62FC56304357}" vid="{1722AE44-CF25-4206-880D-2A7465975B6F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R4_スライドフォーマット</Template>
  <TotalTime>3511</TotalTime>
  <Words>2203</Words>
  <PresentationFormat>画面に合わせる (4:3)</PresentationFormat>
  <Paragraphs>276</Paragraphs>
  <Slides>31</Slides>
  <Notes>4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31</vt:i4>
      </vt:variant>
    </vt:vector>
  </HeadingPairs>
  <TitlesOfParts>
    <vt:vector size="35" baseType="lpstr">
      <vt:lpstr>ＭＳ Ｐゴシック</vt:lpstr>
      <vt:lpstr>游ゴシック</vt:lpstr>
      <vt:lpstr>Arial</vt:lpstr>
      <vt:lpstr>Office テーマ</vt:lpstr>
      <vt:lpstr>04 家族・人生・生き方と 法律</vt:lpstr>
      <vt:lpstr>問題インデックス</vt:lpstr>
      <vt:lpstr>明治民法(旧民法)と現行民法について (　　)に適語を記入しよう。(1/4）</vt:lpstr>
      <vt:lpstr>１</vt:lpstr>
      <vt:lpstr>１</vt:lpstr>
      <vt:lpstr>１</vt:lpstr>
      <vt:lpstr>家族に関する法律について（ 　 ）に適語 を記入しよう。(1/6)</vt:lpstr>
      <vt:lpstr>２</vt:lpstr>
      <vt:lpstr>２</vt:lpstr>
      <vt:lpstr>２</vt:lpstr>
      <vt:lpstr>２</vt:lpstr>
      <vt:lpstr>２</vt:lpstr>
      <vt:lpstr>次の語句とその説明を線で結ぼう。(1/10)</vt:lpstr>
      <vt:lpstr>３</vt:lpstr>
      <vt:lpstr>３</vt:lpstr>
      <vt:lpstr>３</vt:lpstr>
      <vt:lpstr>３</vt:lpstr>
      <vt:lpstr>３</vt:lpstr>
      <vt:lpstr>３</vt:lpstr>
      <vt:lpstr>３</vt:lpstr>
      <vt:lpstr>３</vt:lpstr>
      <vt:lpstr>３</vt:lpstr>
      <vt:lpstr>教科書p.24の「DV・デートDVの例」から， DVだと思っていなかったことを書こう。</vt:lpstr>
      <vt:lpstr>１（問題）</vt:lpstr>
      <vt:lpstr>１（解答）</vt:lpstr>
      <vt:lpstr>２（問題）</vt:lpstr>
      <vt:lpstr>２（解答）</vt:lpstr>
      <vt:lpstr>３（問題）</vt:lpstr>
      <vt:lpstr>３（解答）</vt:lpstr>
      <vt:lpstr>４（問題）</vt:lpstr>
      <vt:lpstr>４（解答例）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2020-05-11T04:01:04Z</dcterms:created>
  <dcterms:modified xsi:type="dcterms:W3CDTF">2025-04-04T00:50:37Z</dcterms:modified>
</cp:coreProperties>
</file>