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4"/>
  </p:notesMasterIdLst>
  <p:handoutMasterIdLst>
    <p:handoutMasterId r:id="rId35"/>
  </p:handoutMasterIdLst>
  <p:sldIdLst>
    <p:sldId id="267" r:id="rId2"/>
    <p:sldId id="402" r:id="rId3"/>
    <p:sldId id="460" r:id="rId4"/>
    <p:sldId id="465" r:id="rId5"/>
    <p:sldId id="466" r:id="rId6"/>
    <p:sldId id="467" r:id="rId7"/>
    <p:sldId id="468" r:id="rId8"/>
    <p:sldId id="469" r:id="rId9"/>
    <p:sldId id="475" r:id="rId10"/>
    <p:sldId id="476" r:id="rId11"/>
    <p:sldId id="477" r:id="rId12"/>
    <p:sldId id="462" r:id="rId13"/>
    <p:sldId id="397" r:id="rId14"/>
    <p:sldId id="398" r:id="rId15"/>
    <p:sldId id="403" r:id="rId16"/>
    <p:sldId id="461" r:id="rId17"/>
    <p:sldId id="471" r:id="rId18"/>
    <p:sldId id="472" r:id="rId19"/>
    <p:sldId id="473" r:id="rId20"/>
    <p:sldId id="474" r:id="rId21"/>
    <p:sldId id="455" r:id="rId22"/>
    <p:sldId id="449" r:id="rId23"/>
    <p:sldId id="450" r:id="rId24"/>
    <p:sldId id="478" r:id="rId25"/>
    <p:sldId id="451" r:id="rId26"/>
    <p:sldId id="452" r:id="rId27"/>
    <p:sldId id="453" r:id="rId28"/>
    <p:sldId id="454" r:id="rId29"/>
    <p:sldId id="480" r:id="rId30"/>
    <p:sldId id="481" r:id="rId31"/>
    <p:sldId id="463" r:id="rId32"/>
    <p:sldId id="464" r:id="rId33"/>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FF"/>
    <a:srgbClr val="E1F3FD"/>
    <a:srgbClr val="CBEBFB"/>
    <a:srgbClr val="FDDACB"/>
    <a:srgbClr val="C6EAFB"/>
    <a:srgbClr val="9CDCF8"/>
    <a:srgbClr val="E1E0D3"/>
    <a:srgbClr val="A7A9AB"/>
    <a:srgbClr val="317FE5"/>
    <a:srgbClr val="0475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90" autoAdjust="0"/>
    <p:restoredTop sz="93560" autoAdjust="0"/>
  </p:normalViewPr>
  <p:slideViewPr>
    <p:cSldViewPr snapToGrid="0">
      <p:cViewPr varScale="1">
        <p:scale>
          <a:sx n="104" d="100"/>
          <a:sy n="104" d="100"/>
        </p:scale>
        <p:origin x="1416" y="108"/>
      </p:cViewPr>
      <p:guideLst/>
    </p:cSldViewPr>
  </p:slideViewPr>
  <p:outlineViewPr>
    <p:cViewPr>
      <p:scale>
        <a:sx n="33" d="100"/>
        <a:sy n="33" d="100"/>
      </p:scale>
      <p:origin x="0" y="-984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273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9C27A-618A-CA0B-F41B-697DB145005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0F09F3-D2A4-ADFF-7C33-237E9FE735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F7587A6-8B13-A730-0839-F9239B32B86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C49881D6-1A3B-2B4C-EBBF-8F50FF419004}"/>
              </a:ext>
            </a:extLst>
          </p:cNvPr>
          <p:cNvSpPr>
            <a:spLocks noGrp="1"/>
          </p:cNvSpPr>
          <p:nvPr>
            <p:ph type="sldNum" sz="quarter" idx="5"/>
          </p:nvPr>
        </p:nvSpPr>
        <p:spPr/>
        <p:txBody>
          <a:bodyPr/>
          <a:lstStyle/>
          <a:p>
            <a:fld id="{18CE2DE2-5132-4E7D-B18E-E71053432C59}" type="slidenum">
              <a:rPr kumimoji="1" lang="ja-JP" altLang="en-US" smtClean="0"/>
              <a:t>19</a:t>
            </a:fld>
            <a:endParaRPr kumimoji="1" lang="ja-JP" altLang="en-US"/>
          </a:p>
        </p:txBody>
      </p:sp>
    </p:spTree>
    <p:extLst>
      <p:ext uri="{BB962C8B-B14F-4D97-AF65-F5344CB8AC3E}">
        <p14:creationId xmlns:p14="http://schemas.microsoft.com/office/powerpoint/2010/main" val="2377755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3821C-A5D2-0D4F-56A9-FEA2E1597A6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99E8086-7C53-080E-EBA8-ECB0FF344B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FC356D8-554D-BF6B-6471-8720D21082A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0F8C9AE2-E1D4-BFEB-C465-F7E980EA69E3}"/>
              </a:ext>
            </a:extLst>
          </p:cNvPr>
          <p:cNvSpPr>
            <a:spLocks noGrp="1"/>
          </p:cNvSpPr>
          <p:nvPr>
            <p:ph type="sldNum" sz="quarter" idx="5"/>
          </p:nvPr>
        </p:nvSpPr>
        <p:spPr/>
        <p:txBody>
          <a:bodyPr/>
          <a:lstStyle/>
          <a:p>
            <a:fld id="{18CE2DE2-5132-4E7D-B18E-E71053432C59}" type="slidenum">
              <a:rPr kumimoji="1" lang="ja-JP" altLang="en-US" smtClean="0"/>
              <a:t>20</a:t>
            </a:fld>
            <a:endParaRPr kumimoji="1" lang="ja-JP" altLang="en-US"/>
          </a:p>
        </p:txBody>
      </p:sp>
    </p:spTree>
    <p:extLst>
      <p:ext uri="{BB962C8B-B14F-4D97-AF65-F5344CB8AC3E}">
        <p14:creationId xmlns:p14="http://schemas.microsoft.com/office/powerpoint/2010/main" val="3978687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21</a:t>
            </a:fld>
            <a:endParaRPr kumimoji="1" lang="ja-JP" altLang="en-US"/>
          </a:p>
        </p:txBody>
      </p:sp>
    </p:spTree>
    <p:extLst>
      <p:ext uri="{BB962C8B-B14F-4D97-AF65-F5344CB8AC3E}">
        <p14:creationId xmlns:p14="http://schemas.microsoft.com/office/powerpoint/2010/main" val="1051082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5963F-F919-A780-4DBE-5F772A918F1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50F0446-2800-04A9-1D71-EC832DE9010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A66C9C5-9603-08FA-6C6F-CE054E83FDE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6E65465D-83DC-ECCD-A28B-34B66018833F}"/>
              </a:ext>
            </a:extLst>
          </p:cNvPr>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918989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1009754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310797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454609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FC0D8-5052-5367-43D5-2B57760DC6A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DEF174A-DA6B-C93F-7871-DF1EB58C1AF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5E0C40C-1B0E-3F51-1EF2-76BB1C95EED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7A4D2F1-9C91-C8AD-7F97-A570AE11A739}"/>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4215413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8BB5CC-341C-5C89-2BF0-8A31BBF5B37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74454B1-E221-4F26-7191-C0E719F7ECC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D07D3D3-C19A-AFBF-1CCF-CC522BE99051}"/>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EF7A73A4-CF33-E6C2-678D-A1521886A530}"/>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3947128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039FB-1262-244F-C7B1-0254DE28A2C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A28C8FF-FEEF-90A1-E2D2-92D392C3F92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F4A5875-A92E-2242-76C0-69550FA30F8E}"/>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25085BB4-9FD0-B345-5CD8-17041306EF2F}"/>
              </a:ext>
            </a:extLst>
          </p:cNvPr>
          <p:cNvSpPr>
            <a:spLocks noGrp="1"/>
          </p:cNvSpPr>
          <p:nvPr>
            <p:ph type="sldNum" sz="quarter" idx="5"/>
          </p:nvPr>
        </p:nvSpPr>
        <p:spPr/>
        <p:txBody>
          <a:bodyPr/>
          <a:lstStyle/>
          <a:p>
            <a:fld id="{18CE2DE2-5132-4E7D-B18E-E71053432C59}" type="slidenum">
              <a:rPr kumimoji="1" lang="ja-JP" altLang="en-US" smtClean="0"/>
              <a:t>18</a:t>
            </a:fld>
            <a:endParaRPr kumimoji="1" lang="ja-JP" altLang="en-US"/>
          </a:p>
        </p:txBody>
      </p:sp>
    </p:spTree>
    <p:extLst>
      <p:ext uri="{BB962C8B-B14F-4D97-AF65-F5344CB8AC3E}">
        <p14:creationId xmlns:p14="http://schemas.microsoft.com/office/powerpoint/2010/main" val="40430737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12700">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DDF1F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chemeClr val="bg1"/>
          </a:solidFill>
        </p:spPr>
        <p:txBody>
          <a:bodyPr>
            <a:noAutofit/>
          </a:bodyPr>
          <a:lstStyle>
            <a:lvl1pPr algn="l">
              <a:defRPr sz="3600" b="1">
                <a:solidFill>
                  <a:srgbClr val="8F8F93"/>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A6A386"/>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129706972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2982898" y="6526887"/>
            <a:ext cx="4866728"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「新家庭基礎 気づく力 築く未来（家基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endPar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32</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78" r:id="rId6"/>
    <p:sldLayoutId id="2147483685" r:id="rId7"/>
    <p:sldLayoutId id="2147483682" r:id="rId8"/>
    <p:sldLayoutId id="2147483683" r:id="rId9"/>
    <p:sldLayoutId id="2147483677" r:id="rId10"/>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24.xml"/><Relationship Id="rId18" Type="http://schemas.openxmlformats.org/officeDocument/2006/relationships/slide" Target="slide11.xml"/><Relationship Id="rId3" Type="http://schemas.openxmlformats.org/officeDocument/2006/relationships/image" Target="../media/image4.png"/><Relationship Id="rId21" Type="http://schemas.openxmlformats.org/officeDocument/2006/relationships/slide" Target="slide31.xml"/><Relationship Id="rId7" Type="http://schemas.openxmlformats.org/officeDocument/2006/relationships/slide" Target="slide5.xml"/><Relationship Id="rId12" Type="http://schemas.microsoft.com/office/2007/relationships/hdphoto" Target="../media/hdphoto1.wdp"/><Relationship Id="rId17" Type="http://schemas.openxmlformats.org/officeDocument/2006/relationships/slide" Target="slide25.xml"/><Relationship Id="rId2" Type="http://schemas.openxmlformats.org/officeDocument/2006/relationships/notesSlide" Target="../notesSlides/notesSlide2.xml"/><Relationship Id="rId16" Type="http://schemas.openxmlformats.org/officeDocument/2006/relationships/slide" Target="slide6.xml"/><Relationship Id="rId20"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slide" Target="slide3.xml"/><Relationship Id="rId15" Type="http://schemas.openxmlformats.org/officeDocument/2006/relationships/slide" Target="slide29.xml"/><Relationship Id="rId10" Type="http://schemas.openxmlformats.org/officeDocument/2006/relationships/slide" Target="slide22.xml"/><Relationship Id="rId19" Type="http://schemas.openxmlformats.org/officeDocument/2006/relationships/slide" Target="slide12.xml"/><Relationship Id="rId4" Type="http://schemas.openxmlformats.org/officeDocument/2006/relationships/image" Target="../media/image5.png"/><Relationship Id="rId9" Type="http://schemas.openxmlformats.org/officeDocument/2006/relationships/slide" Target="slide8.xml"/><Relationship Id="rId14" Type="http://schemas.openxmlformats.org/officeDocument/2006/relationships/slide" Target="slide27.xml"/><Relationship Id="rId22" Type="http://schemas.openxmlformats.org/officeDocument/2006/relationships/slide" Target="slide2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slide" Target="slide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lang="en-US" altLang="ja-JP" dirty="0"/>
              <a:t>3</a:t>
            </a:r>
            <a:r>
              <a:rPr kumimoji="1" lang="en-US" altLang="ja-JP" dirty="0"/>
              <a:t>. </a:t>
            </a:r>
            <a:r>
              <a:rPr kumimoji="1" lang="ja-JP" altLang="en-US" dirty="0"/>
              <a:t>ライフキャリアを</a:t>
            </a:r>
            <a:br>
              <a:rPr kumimoji="1" lang="en-US" altLang="ja-JP" dirty="0"/>
            </a:br>
            <a:r>
              <a:rPr kumimoji="1" lang="ja-JP" altLang="en-US" dirty="0"/>
              <a:t>見つめ直す</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p.14</a:t>
            </a:r>
            <a:r>
              <a:rPr kumimoji="1" lang="ja-JP" altLang="en-US" dirty="0"/>
              <a:t>～</a:t>
            </a:r>
            <a:r>
              <a:rPr kumimoji="1" lang="en-US" altLang="ja-JP" dirty="0"/>
              <a:t>1</a:t>
            </a:r>
            <a:r>
              <a:rPr lang="en-US" altLang="ja-JP" dirty="0"/>
              <a:t>5</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386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581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p.24</a:t>
            </a:r>
            <a:r>
              <a:rPr lang="ja-JP" altLang="en-US" dirty="0"/>
              <a:t>～</a:t>
            </a:r>
            <a:r>
              <a:rPr lang="en-US" altLang="ja-JP" dirty="0"/>
              <a:t>27</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934C4-C090-5855-8911-E7E07C6C4B9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D0EB649-CB29-1143-EC4F-482A862E7880}"/>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F34C9D44-E1A3-5C1D-D505-4A8D2E5665FB}"/>
              </a:ext>
            </a:extLst>
          </p:cNvPr>
          <p:cNvSpPr>
            <a:spLocks noGrp="1"/>
          </p:cNvSpPr>
          <p:nvPr>
            <p:ph type="title"/>
          </p:nvPr>
        </p:nvSpPr>
        <p:spPr/>
        <p:txBody>
          <a:bodyPr/>
          <a:lstStyle/>
          <a:p>
            <a:r>
              <a:rPr kumimoji="1" lang="ja-JP" altLang="en-US" dirty="0"/>
              <a:t>３　仕事をする</a:t>
            </a:r>
          </a:p>
        </p:txBody>
      </p:sp>
      <p:sp>
        <p:nvSpPr>
          <p:cNvPr id="4" name="テキスト プレースホルダー 3">
            <a:extLst>
              <a:ext uri="{FF2B5EF4-FFF2-40B4-BE49-F238E27FC236}">
                <a16:creationId xmlns:a16="http://schemas.microsoft.com/office/drawing/2014/main" id="{F049CE3F-4B8C-7813-0FB7-039FD5F137B9}"/>
              </a:ext>
            </a:extLst>
          </p:cNvPr>
          <p:cNvSpPr>
            <a:spLocks noGrp="1"/>
          </p:cNvSpPr>
          <p:nvPr>
            <p:ph type="body" sz="quarter" idx="15"/>
          </p:nvPr>
        </p:nvSpPr>
        <p:spPr>
          <a:xfrm>
            <a:off x="124303" y="1257796"/>
            <a:ext cx="8879997" cy="1275193"/>
          </a:xfrm>
        </p:spPr>
        <p:txBody>
          <a:bodyPr>
            <a:normAutofit/>
          </a:bodyPr>
          <a:lstStyle/>
          <a:p>
            <a:r>
              <a:rPr lang="en-US" altLang="ja-JP" sz="3200" dirty="0"/>
              <a:t>(2) (1)</a:t>
            </a:r>
            <a:r>
              <a:rPr lang="ja-JP" altLang="en-US" sz="3200" dirty="0"/>
              <a:t>のあなたが望むワーク・ライフ・バランスを</a:t>
            </a:r>
            <a:endParaRPr lang="en-US" altLang="ja-JP" sz="3200" dirty="0"/>
          </a:p>
          <a:p>
            <a:pPr indent="266700"/>
            <a:r>
              <a:rPr lang="ja-JP" altLang="en-US" sz="3200" dirty="0"/>
              <a:t>実現するために必要だと思うことを考えよう。 </a:t>
            </a:r>
            <a:endParaRPr kumimoji="1" lang="ja-JP" altLang="en-US" sz="3200" dirty="0"/>
          </a:p>
        </p:txBody>
      </p:sp>
      <p:sp>
        <p:nvSpPr>
          <p:cNvPr id="5" name="テキスト プレースホルダー 4">
            <a:extLst>
              <a:ext uri="{FF2B5EF4-FFF2-40B4-BE49-F238E27FC236}">
                <a16:creationId xmlns:a16="http://schemas.microsoft.com/office/drawing/2014/main" id="{A6DDA8ED-B1B9-DAD7-991B-1D8674A16ADE}"/>
              </a:ext>
            </a:extLst>
          </p:cNvPr>
          <p:cNvSpPr>
            <a:spLocks noGrp="1"/>
          </p:cNvSpPr>
          <p:nvPr>
            <p:ph type="body" sz="quarter" idx="16"/>
          </p:nvPr>
        </p:nvSpPr>
        <p:spPr>
          <a:xfrm>
            <a:off x="628062" y="593198"/>
            <a:ext cx="8376238" cy="420956"/>
          </a:xfrm>
        </p:spPr>
        <p:txBody>
          <a:bodyPr/>
          <a:lstStyle/>
          <a:p>
            <a:r>
              <a:rPr kumimoji="1" lang="ja-JP" altLang="en-US" dirty="0"/>
              <a:t>２</a:t>
            </a:r>
            <a:r>
              <a:rPr kumimoji="1" lang="en-US" altLang="ja-JP" dirty="0"/>
              <a:t>.</a:t>
            </a:r>
            <a:r>
              <a:rPr lang="ja-JP" altLang="en-US" dirty="0"/>
              <a:t>ワーク・ライフ・バランス</a:t>
            </a:r>
            <a:r>
              <a:rPr kumimoji="1" lang="ja-JP" altLang="en-US" dirty="0"/>
              <a:t>について考えよう。</a:t>
            </a:r>
          </a:p>
        </p:txBody>
      </p:sp>
      <p:sp>
        <p:nvSpPr>
          <p:cNvPr id="6" name="テキスト ボックス 5">
            <a:extLst>
              <a:ext uri="{FF2B5EF4-FFF2-40B4-BE49-F238E27FC236}">
                <a16:creationId xmlns:a16="http://schemas.microsoft.com/office/drawing/2014/main" id="{EE0FD902-6269-3AB2-FBA9-1E9D2F141A63}"/>
              </a:ext>
            </a:extLst>
          </p:cNvPr>
          <p:cNvSpPr txBox="1"/>
          <p:nvPr/>
        </p:nvSpPr>
        <p:spPr>
          <a:xfrm>
            <a:off x="124303" y="5759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プレースホルダー 1">
            <a:extLst>
              <a:ext uri="{FF2B5EF4-FFF2-40B4-BE49-F238E27FC236}">
                <a16:creationId xmlns:a16="http://schemas.microsoft.com/office/drawing/2014/main" id="{FE2FF944-6578-E6A5-6795-8BC5ADD840EF}"/>
              </a:ext>
            </a:extLst>
          </p:cNvPr>
          <p:cNvSpPr txBox="1">
            <a:spLocks/>
          </p:cNvSpPr>
          <p:nvPr/>
        </p:nvSpPr>
        <p:spPr>
          <a:xfrm>
            <a:off x="271903" y="3146867"/>
            <a:ext cx="8579997" cy="28094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39750" indent="-539750"/>
            <a:r>
              <a:rPr lang="en-US" altLang="ja-JP" sz="3600" b="1" baseline="30000" dirty="0">
                <a:solidFill>
                  <a:srgbClr val="005AFF"/>
                </a:solidFill>
              </a:rPr>
              <a:t>1</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lang="ja-JP" altLang="en-US" sz="3200" b="1" dirty="0">
                <a:solidFill>
                  <a:srgbClr val="005AFF"/>
                </a:solidFill>
              </a:rPr>
              <a:t>（例）個人の事情に合わせた多様な働き方が当たり前であるという雰囲気を私たち自身でつくっていくこと。</a:t>
            </a:r>
            <a:endParaRPr lang="en-US" altLang="ja-JP" sz="3200" b="1" dirty="0">
              <a:solidFill>
                <a:srgbClr val="005AFF"/>
              </a:solidFill>
            </a:endParaRPr>
          </a:p>
        </p:txBody>
      </p:sp>
      <p:pic>
        <p:nvPicPr>
          <p:cNvPr id="8" name="図 7" descr="back.png">
            <a:hlinkClick r:id="rId2" action="ppaction://hlinksldjump"/>
            <a:extLst>
              <a:ext uri="{FF2B5EF4-FFF2-40B4-BE49-F238E27FC236}">
                <a16:creationId xmlns:a16="http://schemas.microsoft.com/office/drawing/2014/main" id="{29456D8A-8D4D-B8CB-E79E-C0A704D9DF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大かっこ 8">
            <a:extLst>
              <a:ext uri="{FF2B5EF4-FFF2-40B4-BE49-F238E27FC236}">
                <a16:creationId xmlns:a16="http://schemas.microsoft.com/office/drawing/2014/main" id="{E8C21F7C-754B-6B40-5D53-D85C0DFB1A46}"/>
              </a:ext>
            </a:extLst>
          </p:cNvPr>
          <p:cNvSpPr/>
          <p:nvPr/>
        </p:nvSpPr>
        <p:spPr>
          <a:xfrm>
            <a:off x="831598" y="3217138"/>
            <a:ext cx="7740902" cy="1547714"/>
          </a:xfrm>
          <a:prstGeom prst="bracketPair">
            <a:avLst>
              <a:gd name="adj" fmla="val 517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00433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A1AF7-A75F-0D07-71C8-B6498C22600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420A936-F2AC-38D7-B1D1-CC306EF3F2F7}"/>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48206CC6-22D8-8FB1-F70D-07F72C2ADCC6}"/>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1AEC9B65-2B87-5E15-4167-90DE22949ED9}"/>
              </a:ext>
            </a:extLst>
          </p:cNvPr>
          <p:cNvSpPr>
            <a:spLocks noGrp="1"/>
          </p:cNvSpPr>
          <p:nvPr>
            <p:ph type="body" sz="quarter" idx="15"/>
          </p:nvPr>
        </p:nvSpPr>
        <p:spPr>
          <a:xfrm>
            <a:off x="366612" y="1816100"/>
            <a:ext cx="8410775" cy="4445000"/>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546100" indent="-457200">
              <a:lnSpc>
                <a:spcPct val="100000"/>
              </a:lnSpc>
              <a:buClr>
                <a:srgbClr val="C6EAFB"/>
              </a:buClr>
              <a:buFont typeface="Wingdings" panose="05000000000000000000" pitchFamily="2" charset="2"/>
              <a:buChar char="l"/>
            </a:pPr>
            <a:r>
              <a:rPr lang="ja-JP" altLang="en-US" sz="3200" dirty="0"/>
              <a:t>１位</a:t>
            </a:r>
            <a:endParaRPr lang="en-US" altLang="ja-JP" sz="3200" dirty="0"/>
          </a:p>
          <a:p>
            <a:pPr marL="88900">
              <a:lnSpc>
                <a:spcPct val="100000"/>
              </a:lnSpc>
            </a:pPr>
            <a:r>
              <a:rPr lang="ja-JP" altLang="en-US" sz="3600" b="1" dirty="0">
                <a:solidFill>
                  <a:srgbClr val="005AFF"/>
                </a:solidFill>
              </a:rPr>
              <a:t>自分自身の成長のため</a:t>
            </a:r>
            <a:endParaRPr lang="en-US" altLang="ja-JP" sz="3600" b="1" dirty="0">
              <a:solidFill>
                <a:srgbClr val="005AFF"/>
              </a:solidFill>
            </a:endParaRPr>
          </a:p>
          <a:p>
            <a:pPr marL="88900">
              <a:lnSpc>
                <a:spcPct val="100000"/>
              </a:lnSpc>
            </a:pPr>
            <a:endParaRPr lang="en-US" altLang="ja-JP" sz="3200" dirty="0"/>
          </a:p>
          <a:p>
            <a:pPr marL="546100" indent="-457200">
              <a:lnSpc>
                <a:spcPct val="100000"/>
              </a:lnSpc>
              <a:buClr>
                <a:srgbClr val="C6EAFB"/>
              </a:buClr>
              <a:buFont typeface="Wingdings" panose="05000000000000000000" pitchFamily="2" charset="2"/>
              <a:buChar char="l"/>
            </a:pPr>
            <a:r>
              <a:rPr lang="ja-JP" altLang="en-US" sz="3200" dirty="0"/>
              <a:t>２位</a:t>
            </a:r>
            <a:endParaRPr lang="en-US" altLang="ja-JP" sz="3200" dirty="0"/>
          </a:p>
          <a:p>
            <a:pPr marL="88900">
              <a:lnSpc>
                <a:spcPct val="100000"/>
              </a:lnSpc>
            </a:pPr>
            <a:r>
              <a:rPr lang="ja-JP" altLang="en-US" sz="3600" b="1" dirty="0">
                <a:solidFill>
                  <a:srgbClr val="005AFF"/>
                </a:solidFill>
              </a:rPr>
              <a:t>人生経験を積むため</a:t>
            </a:r>
            <a:endParaRPr lang="en-US" altLang="ja-JP" sz="3600" b="1" dirty="0">
              <a:solidFill>
                <a:srgbClr val="005AFF"/>
              </a:solidFill>
            </a:endParaRPr>
          </a:p>
          <a:p>
            <a:pPr marL="88900">
              <a:lnSpc>
                <a:spcPct val="100000"/>
              </a:lnSpc>
            </a:pPr>
            <a:endParaRPr lang="en-US" altLang="ja-JP" sz="3600" b="1" dirty="0">
              <a:solidFill>
                <a:srgbClr val="005AFF"/>
              </a:solidFill>
            </a:endParaRPr>
          </a:p>
          <a:p>
            <a:pPr marL="546100" indent="-457200">
              <a:lnSpc>
                <a:spcPct val="100000"/>
              </a:lnSpc>
              <a:buClr>
                <a:srgbClr val="C6EAFB"/>
              </a:buClr>
              <a:buFont typeface="Wingdings" panose="05000000000000000000" pitchFamily="2" charset="2"/>
              <a:buChar char="l"/>
            </a:pPr>
            <a:r>
              <a:rPr lang="ja-JP" altLang="en-US" sz="3200" dirty="0"/>
              <a:t>３位</a:t>
            </a:r>
            <a:endParaRPr lang="en-US" altLang="ja-JP" sz="3200" dirty="0"/>
          </a:p>
          <a:p>
            <a:pPr marL="88900">
              <a:lnSpc>
                <a:spcPct val="100000"/>
              </a:lnSpc>
            </a:pPr>
            <a:r>
              <a:rPr lang="ja-JP" altLang="en-US" sz="3600" b="1" dirty="0">
                <a:solidFill>
                  <a:srgbClr val="005AFF"/>
                </a:solidFill>
              </a:rPr>
              <a:t>収入を得て家族を支えるため</a:t>
            </a:r>
          </a:p>
        </p:txBody>
      </p:sp>
      <p:sp>
        <p:nvSpPr>
          <p:cNvPr id="5" name="テキスト プレースホルダー 4">
            <a:extLst>
              <a:ext uri="{FF2B5EF4-FFF2-40B4-BE49-F238E27FC236}">
                <a16:creationId xmlns:a16="http://schemas.microsoft.com/office/drawing/2014/main" id="{5DDC84F7-3EAB-1DBE-0FFD-458F5A5E1E0E}"/>
              </a:ext>
            </a:extLst>
          </p:cNvPr>
          <p:cNvSpPr>
            <a:spLocks noGrp="1"/>
          </p:cNvSpPr>
          <p:nvPr>
            <p:ph type="body" sz="quarter" idx="16"/>
          </p:nvPr>
        </p:nvSpPr>
        <p:spPr>
          <a:xfrm>
            <a:off x="366612" y="800050"/>
            <a:ext cx="8410775" cy="870728"/>
          </a:xfrm>
        </p:spPr>
        <p:txBody>
          <a:bodyPr/>
          <a:lstStyle/>
          <a:p>
            <a:r>
              <a:rPr kumimoji="1" lang="ja-JP" altLang="en-US" dirty="0"/>
              <a:t>「収入を得る」を除くと，働く理由の上位</a:t>
            </a:r>
            <a:r>
              <a:rPr kumimoji="1" lang="en-US" altLang="ja-JP" dirty="0"/>
              <a:t>3</a:t>
            </a:r>
            <a:r>
              <a:rPr kumimoji="1" lang="ja-JP" altLang="en-US" dirty="0"/>
              <a:t>位は</a:t>
            </a:r>
            <a:endParaRPr kumimoji="1" lang="en-US" altLang="ja-JP" dirty="0"/>
          </a:p>
          <a:p>
            <a:r>
              <a:rPr kumimoji="1" lang="ja-JP" altLang="en-US" dirty="0"/>
              <a:t>何だろうか。</a:t>
            </a:r>
          </a:p>
        </p:txBody>
      </p:sp>
      <p:sp>
        <p:nvSpPr>
          <p:cNvPr id="8" name="テキスト ボックス 7">
            <a:extLst>
              <a:ext uri="{FF2B5EF4-FFF2-40B4-BE49-F238E27FC236}">
                <a16:creationId xmlns:a16="http://schemas.microsoft.com/office/drawing/2014/main" id="{6BF2EF78-2207-F142-8EBD-45AA32A3E83F}"/>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資料３</a:t>
            </a:r>
          </a:p>
        </p:txBody>
      </p:sp>
      <p:pic>
        <p:nvPicPr>
          <p:cNvPr id="6" name="図 5" descr="back.png">
            <a:hlinkClick r:id="rId2" action="ppaction://hlinksldjump"/>
            <a:extLst>
              <a:ext uri="{FF2B5EF4-FFF2-40B4-BE49-F238E27FC236}">
                <a16:creationId xmlns:a16="http://schemas.microsoft.com/office/drawing/2014/main" id="{D6FC1DD2-896E-BE6A-83AF-9FB0CB477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D0CCCC2F-6992-C86D-A006-29247D2ABDCC}"/>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p.25</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58A61C4-2F07-2E61-EC32-DD8720DE1F5B}"/>
              </a:ext>
            </a:extLst>
          </p:cNvPr>
          <p:cNvSpPr/>
          <p:nvPr/>
        </p:nvSpPr>
        <p:spPr>
          <a:xfrm>
            <a:off x="574097" y="2312294"/>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E1F20185-CB4A-3554-8242-745F6B59A20F}"/>
              </a:ext>
            </a:extLst>
          </p:cNvPr>
          <p:cNvSpPr/>
          <p:nvPr/>
        </p:nvSpPr>
        <p:spPr>
          <a:xfrm>
            <a:off x="574096" y="3858560"/>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E8BE4244-44BB-A329-CE1B-3981F39556D3}"/>
              </a:ext>
            </a:extLst>
          </p:cNvPr>
          <p:cNvSpPr/>
          <p:nvPr/>
        </p:nvSpPr>
        <p:spPr>
          <a:xfrm>
            <a:off x="574096" y="5419641"/>
            <a:ext cx="7490403" cy="646806"/>
          </a:xfrm>
          <a:prstGeom prst="bracketPair">
            <a:avLst>
              <a:gd name="adj" fmla="val 14996"/>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83015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3CF52B-DF3D-D9E1-66A3-11B7EB190F9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F192DB2-2062-6D34-7222-731E18989828}"/>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E4DB2388-D037-78D2-418E-B56D14386F80}"/>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66154E1E-3DAD-9191-93C1-228701CC67CC}"/>
              </a:ext>
            </a:extLst>
          </p:cNvPr>
          <p:cNvSpPr>
            <a:spLocks noGrp="1"/>
          </p:cNvSpPr>
          <p:nvPr>
            <p:ph type="body" sz="quarter" idx="15"/>
          </p:nvPr>
        </p:nvSpPr>
        <p:spPr>
          <a:xfrm>
            <a:off x="366612" y="1816100"/>
            <a:ext cx="8410775" cy="4445000"/>
          </a:xfrm>
          <a:solidFill>
            <a:schemeClr val="bg1"/>
          </a:solidFill>
          <a:ln w="9525">
            <a:solidFill>
              <a:schemeClr val="accent3"/>
            </a:solidFill>
          </a:ln>
          <a:effectLst>
            <a:outerShdw blurRad="50800" dist="38100" dir="2700000" algn="tl" rotWithShape="0">
              <a:prstClr val="black">
                <a:alpha val="40000"/>
              </a:prstClr>
            </a:outerShdw>
          </a:effectLst>
        </p:spPr>
        <p:txBody>
          <a:bodyPr>
            <a:normAutofit/>
          </a:bodyPr>
          <a:lstStyle/>
          <a:p>
            <a:pPr marL="88900"/>
            <a:r>
              <a:rPr lang="ja-JP" altLang="en-US" sz="3600" b="1" dirty="0">
                <a:solidFill>
                  <a:srgbClr val="005AFF"/>
                </a:solidFill>
              </a:rPr>
              <a:t>（例）</a:t>
            </a:r>
            <a:endParaRPr lang="en-US" altLang="ja-JP" sz="3600" b="1" dirty="0">
              <a:solidFill>
                <a:srgbClr val="005AFF"/>
              </a:solidFill>
            </a:endParaRPr>
          </a:p>
          <a:p>
            <a:pPr marL="88900"/>
            <a:r>
              <a:rPr lang="ja-JP" altLang="en-US" sz="3600" b="1" dirty="0">
                <a:solidFill>
                  <a:srgbClr val="005AFF"/>
                </a:solidFill>
              </a:rPr>
              <a:t>自分のスキルや資格がいかせると感じたから。</a:t>
            </a:r>
          </a:p>
        </p:txBody>
      </p:sp>
      <p:sp>
        <p:nvSpPr>
          <p:cNvPr id="5" name="テキスト プレースホルダー 4">
            <a:extLst>
              <a:ext uri="{FF2B5EF4-FFF2-40B4-BE49-F238E27FC236}">
                <a16:creationId xmlns:a16="http://schemas.microsoft.com/office/drawing/2014/main" id="{7686BE2F-8FB6-36C0-C113-870E3CE502B9}"/>
              </a:ext>
            </a:extLst>
          </p:cNvPr>
          <p:cNvSpPr>
            <a:spLocks noGrp="1"/>
          </p:cNvSpPr>
          <p:nvPr>
            <p:ph type="body" sz="quarter" idx="16"/>
          </p:nvPr>
        </p:nvSpPr>
        <p:spPr>
          <a:xfrm>
            <a:off x="366612" y="800050"/>
            <a:ext cx="8410775" cy="609650"/>
          </a:xfrm>
        </p:spPr>
        <p:txBody>
          <a:bodyPr/>
          <a:lstStyle/>
          <a:p>
            <a:r>
              <a:rPr kumimoji="1" lang="ja-JP" altLang="en-US" dirty="0"/>
              <a:t>あなたはどの理由で仕事を選ぶ？</a:t>
            </a:r>
          </a:p>
        </p:txBody>
      </p:sp>
      <p:sp>
        <p:nvSpPr>
          <p:cNvPr id="8" name="テキスト ボックス 7">
            <a:extLst>
              <a:ext uri="{FF2B5EF4-FFF2-40B4-BE49-F238E27FC236}">
                <a16:creationId xmlns:a16="http://schemas.microsoft.com/office/drawing/2014/main" id="{D0CEE312-EC93-5B8D-9D3C-FEE8B5C04F78}"/>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資料４</a:t>
            </a:r>
          </a:p>
        </p:txBody>
      </p:sp>
      <p:pic>
        <p:nvPicPr>
          <p:cNvPr id="6" name="図 5" descr="back.png">
            <a:hlinkClick r:id="rId2" action="ppaction://hlinksldjump"/>
            <a:extLst>
              <a:ext uri="{FF2B5EF4-FFF2-40B4-BE49-F238E27FC236}">
                <a16:creationId xmlns:a16="http://schemas.microsoft.com/office/drawing/2014/main" id="{FA30EAC2-7BDE-F783-3747-865490C44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C7325C4F-97CE-4CBE-0509-4977FDA9FEE6}"/>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p.25</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D080DAAD-124B-2584-EBE8-BE22EEB267B7}"/>
              </a:ext>
            </a:extLst>
          </p:cNvPr>
          <p:cNvSpPr/>
          <p:nvPr/>
        </p:nvSpPr>
        <p:spPr>
          <a:xfrm>
            <a:off x="523782" y="2433919"/>
            <a:ext cx="8036017" cy="1236382"/>
          </a:xfrm>
          <a:prstGeom prst="bracketPair">
            <a:avLst>
              <a:gd name="adj" fmla="val 5179"/>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961869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72800" y="1845714"/>
            <a:ext cx="8464550" cy="818056"/>
          </a:xfrm>
        </p:spPr>
        <p:txBody>
          <a:bodyPr>
            <a:noAutofit/>
          </a:bodyPr>
          <a:lstStyle/>
          <a:p>
            <a:pPr marL="539750" indent="-539750"/>
            <a:r>
              <a:rPr kumimoji="1" lang="ja-JP" altLang="en-US" dirty="0"/>
              <a:t>①</a:t>
            </a:r>
            <a:r>
              <a:rPr lang="ja-JP" altLang="en-US" dirty="0"/>
              <a:t>セクシュアルハラスメント</a:t>
            </a:r>
            <a:endParaRPr kumimoji="1" lang="en-US" altLang="ja-JP"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テキスト プレースホルダー 10">
            <a:extLst>
              <a:ext uri="{FF2B5EF4-FFF2-40B4-BE49-F238E27FC236}">
                <a16:creationId xmlns:a16="http://schemas.microsoft.com/office/drawing/2014/main" id="{8614AFCF-45BD-1072-FF7D-B43ACFB07403}"/>
              </a:ext>
            </a:extLst>
          </p:cNvPr>
          <p:cNvSpPr txBox="1">
            <a:spLocks/>
          </p:cNvSpPr>
          <p:nvPr/>
        </p:nvSpPr>
        <p:spPr>
          <a:xfrm>
            <a:off x="712211" y="980843"/>
            <a:ext cx="8126989" cy="81805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44500" indent="-444500"/>
            <a:r>
              <a:rPr lang="ja-JP" altLang="en-US" dirty="0"/>
              <a:t>１</a:t>
            </a:r>
            <a:r>
              <a:rPr lang="en-US" altLang="ja-JP" dirty="0"/>
              <a:t>.</a:t>
            </a:r>
            <a:r>
              <a:rPr lang="ja-JP" altLang="en-US" dirty="0"/>
              <a:t> ハラスメントについて，ハラスメント名とその内容を線で結ぼう。</a:t>
            </a:r>
            <a:r>
              <a:rPr lang="ja-JP" altLang="en-US" b="0" dirty="0"/>
              <a:t>（</a:t>
            </a:r>
            <a:r>
              <a:rPr lang="en-US" altLang="ja-JP" b="0" dirty="0"/>
              <a:t>1/8</a:t>
            </a:r>
            <a:r>
              <a:rPr lang="ja-JP" altLang="en-US" b="0" dirty="0"/>
              <a:t>）</a:t>
            </a:r>
          </a:p>
        </p:txBody>
      </p:sp>
      <p:sp>
        <p:nvSpPr>
          <p:cNvPr id="5" name="コンテンツ プレースホルダー 8">
            <a:extLst>
              <a:ext uri="{FF2B5EF4-FFF2-40B4-BE49-F238E27FC236}">
                <a16:creationId xmlns:a16="http://schemas.microsoft.com/office/drawing/2014/main" id="{03812D5E-7A4D-5104-6E6A-C8F61CBE072F}"/>
              </a:ext>
            </a:extLst>
          </p:cNvPr>
          <p:cNvSpPr txBox="1">
            <a:spLocks/>
          </p:cNvSpPr>
          <p:nvPr/>
        </p:nvSpPr>
        <p:spPr>
          <a:xfrm>
            <a:off x="189311" y="2579371"/>
            <a:ext cx="8774689" cy="3821428"/>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845620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①</a:t>
            </a:r>
            <a:r>
              <a:rPr lang="ja-JP" altLang="en-US" dirty="0"/>
              <a:t>セクシュアルハラスメント</a:t>
            </a:r>
            <a:endParaRPr kumimoji="1" lang="en-US" altLang="ja-JP" dirty="0"/>
          </a:p>
        </p:txBody>
      </p:sp>
      <p:sp>
        <p:nvSpPr>
          <p:cNvPr id="7" name="テキスト プレースホルダー 6">
            <a:extLst>
              <a:ext uri="{FF2B5EF4-FFF2-40B4-BE49-F238E27FC236}">
                <a16:creationId xmlns:a16="http://schemas.microsoft.com/office/drawing/2014/main" id="{2360739B-D171-5F97-B3A1-ED4A30D3C08D}"/>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2/8</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98786" y="3429000"/>
            <a:ext cx="8818214"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性的な言動で嫌がらせをしたり，</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811213" indent="1588" defTabSz="1244600">
              <a:spcBef>
                <a:spcPct val="0"/>
              </a:spcBef>
              <a:tabLst>
                <a:tab pos="720725" algn="l"/>
                <a:tab pos="812800" algn="l"/>
              </a:tabLst>
            </a:pP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食事などに無理に誘ったりするなど</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811213" indent="1588" defTabSz="1244600">
              <a:spcBef>
                <a:spcPct val="0"/>
              </a:spcBef>
              <a:tabLst>
                <a:tab pos="720725" algn="l"/>
                <a:tab pos="812800" algn="l"/>
              </a:tabLst>
            </a:pPr>
            <a:r>
              <a:rPr kumimoji="1" lang="ja-JP" altLang="en-US" sz="4000" dirty="0">
                <a:solidFill>
                  <a:schemeClr val="tx1"/>
                </a:solidFill>
                <a:latin typeface="ＭＳ Ｐゴシック" panose="020B0600070205080204" pitchFamily="50" charset="-128"/>
                <a:ea typeface="ＭＳ Ｐゴシック" panose="020B0600070205080204" pitchFamily="50" charset="-128"/>
              </a:rPr>
              <a:t>不快な思いを与えること。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721686" y="2149352"/>
            <a:ext cx="1964384" cy="16098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8271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②マタニティハラスメント</a:t>
            </a:r>
            <a:endParaRPr kumimoji="1" lang="en-US" altLang="ja-JP" dirty="0"/>
          </a:p>
        </p:txBody>
      </p:sp>
      <p:sp>
        <p:nvSpPr>
          <p:cNvPr id="5" name="テキスト プレースホルダー 4">
            <a:extLst>
              <a:ext uri="{FF2B5EF4-FFF2-40B4-BE49-F238E27FC236}">
                <a16:creationId xmlns:a16="http://schemas.microsoft.com/office/drawing/2014/main" id="{98122682-EFB6-ACA9-9242-58E6612593E7}"/>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3/8</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B38A7D74-2F41-11BD-5C76-704B9A0CC0EC}"/>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300665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9A9E5-9FD7-6E0F-60C5-94AE2B5369C6}"/>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EE7CAD-4F0F-23ED-C1B2-BAA0A07070A1}"/>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9796FD49-8C9C-E3B1-2431-C525F23A7C18}"/>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B4CAAE7D-1185-AB2D-AE5A-534DB20230C3}"/>
              </a:ext>
            </a:extLst>
          </p:cNvPr>
          <p:cNvSpPr>
            <a:spLocks noGrp="1"/>
          </p:cNvSpPr>
          <p:nvPr>
            <p:ph type="body" sz="quarter" idx="15"/>
          </p:nvPr>
        </p:nvSpPr>
        <p:spPr/>
        <p:txBody>
          <a:bodyPr>
            <a:noAutofit/>
          </a:bodyPr>
          <a:lstStyle/>
          <a:p>
            <a:pPr marL="539750" indent="-539750"/>
            <a:r>
              <a:rPr lang="ja-JP" altLang="en-US" dirty="0"/>
              <a:t>②マタニティハラスメント</a:t>
            </a:r>
            <a:endParaRPr kumimoji="1" lang="en-US" altLang="ja-JP" dirty="0"/>
          </a:p>
        </p:txBody>
      </p:sp>
      <p:sp>
        <p:nvSpPr>
          <p:cNvPr id="7" name="テキスト プレースホルダー 6">
            <a:extLst>
              <a:ext uri="{FF2B5EF4-FFF2-40B4-BE49-F238E27FC236}">
                <a16:creationId xmlns:a16="http://schemas.microsoft.com/office/drawing/2014/main" id="{670BF316-B362-2EEB-7158-9E66B34DD0C7}"/>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4/8</a:t>
            </a:r>
            <a:r>
              <a:rPr lang="ja-JP" altLang="en-US" sz="3000" b="0" dirty="0"/>
              <a:t>）</a:t>
            </a:r>
          </a:p>
        </p:txBody>
      </p:sp>
      <p:sp>
        <p:nvSpPr>
          <p:cNvPr id="10" name="テキスト ボックス 9">
            <a:extLst>
              <a:ext uri="{FF2B5EF4-FFF2-40B4-BE49-F238E27FC236}">
                <a16:creationId xmlns:a16="http://schemas.microsoft.com/office/drawing/2014/main" id="{A0B3E532-D465-F15C-32C3-4E4E8D11F1BA}"/>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C14C3A1F-EB65-9762-D27E-98834906870C}"/>
              </a:ext>
            </a:extLst>
          </p:cNvPr>
          <p:cNvSpPr/>
          <p:nvPr/>
        </p:nvSpPr>
        <p:spPr>
          <a:xfrm>
            <a:off x="198786" y="3429000"/>
            <a:ext cx="88436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0"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女性に対して妊娠や出産，育児休業などを理由に，不利益な扱いをすること。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4174AF26-0458-6B4E-29B3-2C816A5D78F0}"/>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912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05E7A-AC26-C865-2143-6FE30C3917BB}"/>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DC0DE6D-A74F-B537-BAC9-6DE50969961B}"/>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4" name="タイトル 3">
            <a:extLst>
              <a:ext uri="{FF2B5EF4-FFF2-40B4-BE49-F238E27FC236}">
                <a16:creationId xmlns:a16="http://schemas.microsoft.com/office/drawing/2014/main" id="{E141A923-D164-C545-41F0-930FDCED9BB0}"/>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DBE7C489-87C1-B72E-D5BD-B45FC4DAE11A}"/>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③パワーハラスメント</a:t>
            </a:r>
            <a:endParaRPr kumimoji="1" lang="en-US" altLang="ja-JP" dirty="0"/>
          </a:p>
        </p:txBody>
      </p:sp>
      <p:sp>
        <p:nvSpPr>
          <p:cNvPr id="5" name="テキスト プレースホルダー 4">
            <a:extLst>
              <a:ext uri="{FF2B5EF4-FFF2-40B4-BE49-F238E27FC236}">
                <a16:creationId xmlns:a16="http://schemas.microsoft.com/office/drawing/2014/main" id="{3927F2B6-5E72-1EFC-8136-5B7C9DE23CEA}"/>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5/8</a:t>
            </a:r>
            <a:r>
              <a:rPr lang="ja-JP" altLang="en-US" sz="3000" b="0" dirty="0"/>
              <a:t>）</a:t>
            </a:r>
          </a:p>
        </p:txBody>
      </p:sp>
      <p:sp>
        <p:nvSpPr>
          <p:cNvPr id="10" name="テキスト ボックス 9">
            <a:extLst>
              <a:ext uri="{FF2B5EF4-FFF2-40B4-BE49-F238E27FC236}">
                <a16:creationId xmlns:a16="http://schemas.microsoft.com/office/drawing/2014/main" id="{EDD587E3-394A-95EC-5030-972B97095868}"/>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6D6DE295-2EDB-D460-9942-9265A6484049}"/>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737364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1728D-23E3-3C6D-92BA-0862AB778AA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1CD9E5E-1C3D-8EEE-49B4-7CE5BFBFBD0B}"/>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4" name="タイトル 3">
            <a:extLst>
              <a:ext uri="{FF2B5EF4-FFF2-40B4-BE49-F238E27FC236}">
                <a16:creationId xmlns:a16="http://schemas.microsoft.com/office/drawing/2014/main" id="{07B7111D-2601-75C8-07D2-91429DC914CC}"/>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39E70450-B8FD-25AB-4D53-42341FD2F7D2}"/>
              </a:ext>
            </a:extLst>
          </p:cNvPr>
          <p:cNvSpPr>
            <a:spLocks noGrp="1"/>
          </p:cNvSpPr>
          <p:nvPr>
            <p:ph type="body" sz="quarter" idx="15"/>
          </p:nvPr>
        </p:nvSpPr>
        <p:spPr/>
        <p:txBody>
          <a:bodyPr>
            <a:noAutofit/>
          </a:bodyPr>
          <a:lstStyle/>
          <a:p>
            <a:pPr marL="539750" indent="-539750"/>
            <a:r>
              <a:rPr lang="ja-JP" altLang="en-US" dirty="0"/>
              <a:t>③パワーハラスメント</a:t>
            </a:r>
            <a:endParaRPr kumimoji="1" lang="en-US" altLang="ja-JP" dirty="0"/>
          </a:p>
        </p:txBody>
      </p:sp>
      <p:sp>
        <p:nvSpPr>
          <p:cNvPr id="7" name="テキスト プレースホルダー 6">
            <a:extLst>
              <a:ext uri="{FF2B5EF4-FFF2-40B4-BE49-F238E27FC236}">
                <a16:creationId xmlns:a16="http://schemas.microsoft.com/office/drawing/2014/main" id="{29DB2A3F-72E1-A990-6188-05F0E946651D}"/>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6/8</a:t>
            </a:r>
            <a:r>
              <a:rPr lang="ja-JP" altLang="en-US" sz="3000" b="0" dirty="0"/>
              <a:t>）</a:t>
            </a:r>
          </a:p>
        </p:txBody>
      </p:sp>
      <p:sp>
        <p:nvSpPr>
          <p:cNvPr id="10" name="テキスト ボックス 9">
            <a:extLst>
              <a:ext uri="{FF2B5EF4-FFF2-40B4-BE49-F238E27FC236}">
                <a16:creationId xmlns:a16="http://schemas.microsoft.com/office/drawing/2014/main" id="{E616C246-FF09-AF2D-6306-C3AA25514B40}"/>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540D700F-9677-95A0-B704-D83CB48A174D}"/>
              </a:ext>
            </a:extLst>
          </p:cNvPr>
          <p:cNvSpPr/>
          <p:nvPr/>
        </p:nvSpPr>
        <p:spPr>
          <a:xfrm>
            <a:off x="198786" y="3429000"/>
            <a:ext cx="88436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0"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rPr>
              <a:t>立場を利用した過大・過小な要求や暴言により，精神的・身体的な苦痛を与えること。</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617C33F1-D8AE-B983-5343-72FA471B866D}"/>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6937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8F101-1725-1770-A658-B1EDD8B56365}"/>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14E5A0E4-3BDC-90F9-489F-E9A8B89B2C34}"/>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4" name="タイトル 3">
            <a:extLst>
              <a:ext uri="{FF2B5EF4-FFF2-40B4-BE49-F238E27FC236}">
                <a16:creationId xmlns:a16="http://schemas.microsoft.com/office/drawing/2014/main" id="{46ED2EB5-9F17-9134-8A8F-A747DB186A8B}"/>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503F112A-4B5E-BE37-904A-42758D709CE2}"/>
              </a:ext>
            </a:extLst>
          </p:cNvPr>
          <p:cNvSpPr>
            <a:spLocks noGrp="1"/>
          </p:cNvSpPr>
          <p:nvPr>
            <p:ph type="body" sz="quarter" idx="15"/>
          </p:nvPr>
        </p:nvSpPr>
        <p:spPr>
          <a:xfrm>
            <a:off x="189311" y="1680928"/>
            <a:ext cx="7860789" cy="665297"/>
          </a:xfrm>
        </p:spPr>
        <p:txBody>
          <a:bodyPr>
            <a:noAutofit/>
          </a:bodyPr>
          <a:lstStyle/>
          <a:p>
            <a:pPr marL="539750" indent="-539750"/>
            <a:r>
              <a:rPr lang="ja-JP" altLang="en-US" dirty="0"/>
              <a:t>④パタニティハラスメント</a:t>
            </a:r>
            <a:endParaRPr kumimoji="1" lang="en-US" altLang="ja-JP" dirty="0"/>
          </a:p>
        </p:txBody>
      </p:sp>
      <p:sp>
        <p:nvSpPr>
          <p:cNvPr id="5" name="テキスト プレースホルダー 4">
            <a:extLst>
              <a:ext uri="{FF2B5EF4-FFF2-40B4-BE49-F238E27FC236}">
                <a16:creationId xmlns:a16="http://schemas.microsoft.com/office/drawing/2014/main" id="{DCC14816-B70C-521B-E724-95BBB0695B87}"/>
              </a:ext>
            </a:extLst>
          </p:cNvPr>
          <p:cNvSpPr>
            <a:spLocks noGrp="1"/>
          </p:cNvSpPr>
          <p:nvPr>
            <p:ph type="body" sz="quarter" idx="16"/>
          </p:nvPr>
        </p:nvSpPr>
        <p:spPr>
          <a:xfrm>
            <a:off x="712210" y="636580"/>
            <a:ext cx="8251790" cy="912820"/>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ハラスメントについて，ハラスメント名とその内容を説明文を線で結ぼう。</a:t>
            </a:r>
            <a:r>
              <a:rPr lang="ja-JP" altLang="en-US" sz="3000" b="0" dirty="0"/>
              <a:t>（</a:t>
            </a:r>
            <a:r>
              <a:rPr lang="en-US" altLang="ja-JP" sz="3000" b="0" dirty="0"/>
              <a:t>7/8</a:t>
            </a:r>
            <a:r>
              <a:rPr lang="ja-JP" altLang="en-US" sz="3000" b="0" dirty="0"/>
              <a:t>）</a:t>
            </a:r>
          </a:p>
        </p:txBody>
      </p:sp>
      <p:sp>
        <p:nvSpPr>
          <p:cNvPr id="10" name="テキスト ボックス 9">
            <a:extLst>
              <a:ext uri="{FF2B5EF4-FFF2-40B4-BE49-F238E27FC236}">
                <a16:creationId xmlns:a16="http://schemas.microsoft.com/office/drawing/2014/main" id="{8775B955-C3A7-203D-A8A8-085AF2C746CB}"/>
              </a:ext>
            </a:extLst>
          </p:cNvPr>
          <p:cNvSpPr txBox="1"/>
          <p:nvPr/>
        </p:nvSpPr>
        <p:spPr>
          <a:xfrm>
            <a:off x="179693" y="788201"/>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2CF93D43-81BC-3D9B-6A71-E853B67FD04F}"/>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22300" indent="-622300">
              <a:lnSpc>
                <a:spcPct val="100000"/>
              </a:lnSpc>
            </a:pPr>
            <a:r>
              <a:rPr lang="ja-JP" altLang="en-US" sz="3000" b="1" dirty="0"/>
              <a:t>ア　</a:t>
            </a:r>
            <a:r>
              <a:rPr lang="ja-JP" altLang="en-US" sz="3000" dirty="0"/>
              <a:t>立場を利用した過大・過小な要求や暴言により，精神的・身体的な苦痛を与えること。</a:t>
            </a:r>
          </a:p>
          <a:p>
            <a:pPr marL="623888" indent="-623888">
              <a:lnSpc>
                <a:spcPct val="100000"/>
              </a:lnSpc>
            </a:pPr>
            <a:r>
              <a:rPr lang="ja-JP" altLang="en-US" sz="3000" b="1" dirty="0"/>
              <a:t>イ　</a:t>
            </a:r>
            <a:r>
              <a:rPr lang="ja-JP" altLang="en-US" sz="3000" dirty="0"/>
              <a:t>性的な言動で嫌がらせをしたり，食事などに無理に誘ったりするなど不快な思いを与えること。</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女性に対して妊娠や出産，育児休業などを理由に，不利益な扱いをすること。</a:t>
            </a:r>
            <a:endParaRPr kumimoji="0" lang="en-US" altLang="ja-JP" sz="3000" b="0" i="0" u="none" strike="noStrike" kern="1200" cap="none" spc="0" normalizeH="0" baseline="0" noProof="0" dirty="0">
              <a:ln>
                <a:noFill/>
              </a:ln>
              <a:solidFill>
                <a:prstClr val="black"/>
              </a:solidFill>
              <a:effectLst/>
              <a:uLnTx/>
              <a:uFillTx/>
            </a:endParaRPr>
          </a:p>
          <a:p>
            <a:pPr marL="622300" indent="-622300">
              <a:lnSpc>
                <a:spcPct val="100000"/>
              </a:lnSpc>
            </a:pPr>
            <a:r>
              <a:rPr lang="ja-JP" altLang="en-US" sz="3000" b="1" dirty="0"/>
              <a:t>エ　</a:t>
            </a:r>
            <a:r>
              <a:rPr lang="ja-JP" altLang="en-US" sz="3000" dirty="0"/>
              <a:t>男性に対して育児休業や育児時短制度利用などを理由に，不利益な扱いをすること。</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40800803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図 30">
            <a:extLst>
              <a:ext uri="{FF2B5EF4-FFF2-40B4-BE49-F238E27FC236}">
                <a16:creationId xmlns:a16="http://schemas.microsoft.com/office/drawing/2014/main" id="{9180B87E-01EE-F1BB-504F-79022DCE49C9}"/>
              </a:ext>
            </a:extLst>
          </p:cNvPr>
          <p:cNvPicPr>
            <a:picLocks noChangeAspect="1"/>
          </p:cNvPicPr>
          <p:nvPr/>
        </p:nvPicPr>
        <p:blipFill>
          <a:blip r:embed="rId3"/>
          <a:stretch>
            <a:fillRect/>
          </a:stretch>
        </p:blipFill>
        <p:spPr>
          <a:xfrm>
            <a:off x="4671876" y="1087635"/>
            <a:ext cx="4270829" cy="5210308"/>
          </a:xfrm>
          <a:prstGeom prst="rect">
            <a:avLst/>
          </a:prstGeom>
          <a:ln>
            <a:solidFill>
              <a:schemeClr val="tx1">
                <a:lumMod val="50000"/>
                <a:lumOff val="50000"/>
              </a:schemeClr>
            </a:solidFill>
          </a:ln>
        </p:spPr>
      </p:pic>
      <p:pic>
        <p:nvPicPr>
          <p:cNvPr id="28" name="図 27">
            <a:extLst>
              <a:ext uri="{FF2B5EF4-FFF2-40B4-BE49-F238E27FC236}">
                <a16:creationId xmlns:a16="http://schemas.microsoft.com/office/drawing/2014/main" id="{6020373A-8375-D35C-C99E-AC16452869EA}"/>
              </a:ext>
            </a:extLst>
          </p:cNvPr>
          <p:cNvPicPr>
            <a:picLocks noChangeAspect="1"/>
          </p:cNvPicPr>
          <p:nvPr/>
        </p:nvPicPr>
        <p:blipFill>
          <a:blip r:embed="rId4"/>
          <a:stretch>
            <a:fillRect/>
          </a:stretch>
        </p:blipFill>
        <p:spPr>
          <a:xfrm>
            <a:off x="151150" y="1086344"/>
            <a:ext cx="4286458" cy="5210308"/>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097280" y="2184399"/>
            <a:ext cx="2983501" cy="900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097280" y="3185221"/>
            <a:ext cx="2983501" cy="1833264"/>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32756" y="2215428"/>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6078" y="3279660"/>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4974197" y="1626748"/>
            <a:ext cx="2912151" cy="936000"/>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4974197" y="2628248"/>
            <a:ext cx="2912151" cy="1544497"/>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49325" y="1840768"/>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72485" y="2675773"/>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32756" y="2447030"/>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46077" y="3515313"/>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57231" y="2050384"/>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82903" y="2860111"/>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
        <p:nvSpPr>
          <p:cNvPr id="23" name="コンテンツ プレースホルダー 8">
            <a:extLst>
              <a:ext uri="{FF2B5EF4-FFF2-40B4-BE49-F238E27FC236}">
                <a16:creationId xmlns:a16="http://schemas.microsoft.com/office/drawing/2014/main" id="{26AF56BA-62B5-04AC-F129-B3F9EEE8E40C}"/>
              </a:ext>
            </a:extLst>
          </p:cNvPr>
          <p:cNvSpPr txBox="1">
            <a:spLocks/>
          </p:cNvSpPr>
          <p:nvPr/>
        </p:nvSpPr>
        <p:spPr>
          <a:xfrm>
            <a:off x="1097280" y="5269937"/>
            <a:ext cx="2984085" cy="775263"/>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25" name="図 24" descr="link.png">
            <a:hlinkClick r:id="rId16" action="ppaction://hlinksldjump"/>
            <a:extLst>
              <a:ext uri="{FF2B5EF4-FFF2-40B4-BE49-F238E27FC236}">
                <a16:creationId xmlns:a16="http://schemas.microsoft.com/office/drawing/2014/main" id="{01DC4937-E4BF-E44B-F595-C6D3E8E1550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20057" y="5328477"/>
            <a:ext cx="524213" cy="149340"/>
          </a:xfrm>
          <a:prstGeom prst="rect">
            <a:avLst/>
          </a:prstGeom>
        </p:spPr>
      </p:pic>
      <p:pic>
        <p:nvPicPr>
          <p:cNvPr id="26" name="図 25" descr="link.png">
            <a:hlinkClick r:id="rId17" action="ppaction://hlinksldjump"/>
            <a:extLst>
              <a:ext uri="{FF2B5EF4-FFF2-40B4-BE49-F238E27FC236}">
                <a16:creationId xmlns:a16="http://schemas.microsoft.com/office/drawing/2014/main" id="{D53F86CE-4A8B-CF1F-E818-5867845FF754}"/>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120056" y="5564130"/>
            <a:ext cx="524213" cy="149340"/>
          </a:xfrm>
          <a:prstGeom prst="rect">
            <a:avLst/>
          </a:prstGeom>
          <a:noFill/>
        </p:spPr>
      </p:pic>
      <p:sp>
        <p:nvSpPr>
          <p:cNvPr id="27" name="コンテンツ プレースホルダー 8">
            <a:extLst>
              <a:ext uri="{FF2B5EF4-FFF2-40B4-BE49-F238E27FC236}">
                <a16:creationId xmlns:a16="http://schemas.microsoft.com/office/drawing/2014/main" id="{1808A403-51F2-9CFE-E895-85E35E432DCF}"/>
              </a:ext>
            </a:extLst>
          </p:cNvPr>
          <p:cNvSpPr txBox="1">
            <a:spLocks/>
          </p:cNvSpPr>
          <p:nvPr/>
        </p:nvSpPr>
        <p:spPr>
          <a:xfrm>
            <a:off x="4973613" y="4557704"/>
            <a:ext cx="2912151" cy="1349552"/>
          </a:xfrm>
          <a:prstGeom prst="roundRect">
            <a:avLst>
              <a:gd name="adj" fmla="val 4090"/>
            </a:avLst>
          </a:prstGeom>
          <a:ln w="1905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0" name="図 29" descr="link.png">
            <a:hlinkClick r:id="rId18" action="ppaction://hlinksldjump"/>
            <a:extLst>
              <a:ext uri="{FF2B5EF4-FFF2-40B4-BE49-F238E27FC236}">
                <a16:creationId xmlns:a16="http://schemas.microsoft.com/office/drawing/2014/main" id="{4B5D474E-5F3E-5081-0D6F-57025931D0C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5928" y="1401416"/>
            <a:ext cx="524213" cy="149340"/>
          </a:xfrm>
          <a:prstGeom prst="rect">
            <a:avLst/>
          </a:prstGeom>
        </p:spPr>
      </p:pic>
      <p:pic>
        <p:nvPicPr>
          <p:cNvPr id="32" name="図 31" descr="link.png">
            <a:hlinkClick r:id="rId19" action="ppaction://hlinksldjump"/>
            <a:extLst>
              <a:ext uri="{FF2B5EF4-FFF2-40B4-BE49-F238E27FC236}">
                <a16:creationId xmlns:a16="http://schemas.microsoft.com/office/drawing/2014/main" id="{25A7DCFB-544D-3CF1-5D7D-D08B05FA7C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3646" y="3315141"/>
            <a:ext cx="524213" cy="149340"/>
          </a:xfrm>
          <a:prstGeom prst="rect">
            <a:avLst/>
          </a:prstGeom>
        </p:spPr>
      </p:pic>
      <p:pic>
        <p:nvPicPr>
          <p:cNvPr id="35" name="図 34" descr="link.png">
            <a:hlinkClick r:id="rId20" action="ppaction://hlinksldjump"/>
            <a:extLst>
              <a:ext uri="{FF2B5EF4-FFF2-40B4-BE49-F238E27FC236}">
                <a16:creationId xmlns:a16="http://schemas.microsoft.com/office/drawing/2014/main" id="{3EB31B06-7C0D-ABB8-6AC4-A337E4868BF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39430" y="4631163"/>
            <a:ext cx="524213" cy="149340"/>
          </a:xfrm>
          <a:prstGeom prst="rect">
            <a:avLst/>
          </a:prstGeom>
        </p:spPr>
      </p:pic>
      <p:pic>
        <p:nvPicPr>
          <p:cNvPr id="36" name="図 35" descr="link.png">
            <a:hlinkClick r:id="rId21" action="ppaction://hlinksldjump"/>
            <a:extLst>
              <a:ext uri="{FF2B5EF4-FFF2-40B4-BE49-F238E27FC236}">
                <a16:creationId xmlns:a16="http://schemas.microsoft.com/office/drawing/2014/main" id="{C70295A5-8108-17FA-ABB0-7AFF103085C2}"/>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937148" y="4802801"/>
            <a:ext cx="524213" cy="149340"/>
          </a:xfrm>
          <a:prstGeom prst="rect">
            <a:avLst/>
          </a:prstGeom>
          <a:noFill/>
        </p:spPr>
      </p:pic>
      <p:pic>
        <p:nvPicPr>
          <p:cNvPr id="9" name="図 8" descr="link.png">
            <a:hlinkClick r:id="rId22" action="ppaction://hlinksldjump"/>
            <a:extLst>
              <a:ext uri="{FF2B5EF4-FFF2-40B4-BE49-F238E27FC236}">
                <a16:creationId xmlns:a16="http://schemas.microsoft.com/office/drawing/2014/main" id="{B2C3F63D-011A-B800-1EAA-F5B7C95E67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8234" y="5003722"/>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B6C34-EEBF-3BAD-8249-E17F22C66E9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2EA2018-AB00-1E5C-A575-9C582C08D564}"/>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4" name="タイトル 3">
            <a:extLst>
              <a:ext uri="{FF2B5EF4-FFF2-40B4-BE49-F238E27FC236}">
                <a16:creationId xmlns:a16="http://schemas.microsoft.com/office/drawing/2014/main" id="{5C80ECFE-178E-F118-4D24-9F344E4BF1E4}"/>
              </a:ext>
            </a:extLst>
          </p:cNvPr>
          <p:cNvSpPr>
            <a:spLocks noGrp="1"/>
          </p:cNvSpPr>
          <p:nvPr>
            <p:ph type="title"/>
          </p:nvPr>
        </p:nvSpPr>
        <p:spPr>
          <a:xfrm>
            <a:off x="6019800" y="179999"/>
            <a:ext cx="3124200" cy="396000"/>
          </a:xfrm>
        </p:spPr>
        <p:txBody>
          <a:bodyPr/>
          <a:lstStyle/>
          <a:p>
            <a:r>
              <a:rPr lang="ja-JP" altLang="en-US" dirty="0"/>
              <a:t>４　働く人を支える社会</a:t>
            </a:r>
            <a:endParaRPr kumimoji="1" lang="ja-JP" altLang="en-US" dirty="0"/>
          </a:p>
        </p:txBody>
      </p:sp>
      <p:sp>
        <p:nvSpPr>
          <p:cNvPr id="2" name="テキスト プレースホルダー 1">
            <a:extLst>
              <a:ext uri="{FF2B5EF4-FFF2-40B4-BE49-F238E27FC236}">
                <a16:creationId xmlns:a16="http://schemas.microsoft.com/office/drawing/2014/main" id="{0CC6E567-9F0A-0479-6DAB-E3E43446FA9A}"/>
              </a:ext>
            </a:extLst>
          </p:cNvPr>
          <p:cNvSpPr>
            <a:spLocks noGrp="1"/>
          </p:cNvSpPr>
          <p:nvPr>
            <p:ph type="body" sz="quarter" idx="15"/>
          </p:nvPr>
        </p:nvSpPr>
        <p:spPr/>
        <p:txBody>
          <a:bodyPr>
            <a:noAutofit/>
          </a:bodyPr>
          <a:lstStyle/>
          <a:p>
            <a:pPr marL="539750" indent="-539750"/>
            <a:r>
              <a:rPr lang="ja-JP" altLang="en-US" dirty="0"/>
              <a:t>④パタニティハラスメント</a:t>
            </a:r>
            <a:endParaRPr kumimoji="1" lang="en-US" altLang="ja-JP" dirty="0"/>
          </a:p>
        </p:txBody>
      </p:sp>
      <p:sp>
        <p:nvSpPr>
          <p:cNvPr id="7" name="テキスト プレースホルダー 6">
            <a:extLst>
              <a:ext uri="{FF2B5EF4-FFF2-40B4-BE49-F238E27FC236}">
                <a16:creationId xmlns:a16="http://schemas.microsoft.com/office/drawing/2014/main" id="{8FBE0FC9-F76F-FB12-1CF1-C0BBF4D23A28}"/>
              </a:ext>
            </a:extLst>
          </p:cNvPr>
          <p:cNvSpPr>
            <a:spLocks noGrp="1"/>
          </p:cNvSpPr>
          <p:nvPr>
            <p:ph type="body" sz="quarter" idx="16"/>
          </p:nvPr>
        </p:nvSpPr>
        <p:spPr>
          <a:xfrm>
            <a:off x="721686" y="228917"/>
            <a:ext cx="3823648" cy="456403"/>
          </a:xfrm>
        </p:spPr>
        <p:txBody>
          <a:bodyPr/>
          <a:lstStyle/>
          <a:p>
            <a:r>
              <a:rPr lang="ja-JP" altLang="en-US" sz="3000" b="0" dirty="0"/>
              <a:t>（</a:t>
            </a:r>
            <a:r>
              <a:rPr lang="en-US" altLang="ja-JP" sz="3000" b="0" dirty="0"/>
              <a:t>8/8</a:t>
            </a:r>
            <a:r>
              <a:rPr lang="ja-JP" altLang="en-US" sz="3000" b="0" dirty="0"/>
              <a:t>）</a:t>
            </a:r>
          </a:p>
        </p:txBody>
      </p:sp>
      <p:sp>
        <p:nvSpPr>
          <p:cNvPr id="10" name="テキスト ボックス 9">
            <a:extLst>
              <a:ext uri="{FF2B5EF4-FFF2-40B4-BE49-F238E27FC236}">
                <a16:creationId xmlns:a16="http://schemas.microsoft.com/office/drawing/2014/main" id="{2F9B83DB-D0F4-5190-0807-BA6AC8B807F1}"/>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48CE767-F2E9-A10F-8468-5783FF39927B}"/>
              </a:ext>
            </a:extLst>
          </p:cNvPr>
          <p:cNvSpPr/>
          <p:nvPr/>
        </p:nvSpPr>
        <p:spPr>
          <a:xfrm>
            <a:off x="198786" y="3429000"/>
            <a:ext cx="8729314" cy="21190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indent="-811213" defTabSz="1244600">
              <a:spcBef>
                <a:spcPct val="0"/>
              </a:spcBef>
              <a:tabLst>
                <a:tab pos="720725" algn="l"/>
                <a:tab pos="812800"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男性に対して育児休業や育児時短制度利用などを理由に，不利益な扱いをすること</a:t>
            </a:r>
            <a:r>
              <a:rPr kumimoji="0" lang="ja-JP" altLang="en-US" sz="40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93A09680-AAAB-E8E0-978A-10E3A5C6B674}"/>
              </a:ext>
            </a:extLst>
          </p:cNvPr>
          <p:cNvCxnSpPr>
            <a:cxnSpLocks/>
          </p:cNvCxnSpPr>
          <p:nvPr/>
        </p:nvCxnSpPr>
        <p:spPr>
          <a:xfrm flipH="1">
            <a:off x="721686" y="2149352"/>
            <a:ext cx="1964384" cy="143204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7593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a:t>
            </a:r>
            <a:r>
              <a:rPr lang="en-US" altLang="ja-JP" dirty="0"/>
              <a:t>24</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406400" y="1938645"/>
            <a:ext cx="8489406" cy="1111060"/>
          </a:xfrm>
        </p:spPr>
        <p:txBody>
          <a:bodyPr>
            <a:normAutofit fontScale="92500" lnSpcReduction="10000"/>
          </a:bodyPr>
          <a:lstStyle/>
          <a:p>
            <a:r>
              <a:rPr kumimoji="1" lang="ja-JP" altLang="en-US" dirty="0"/>
              <a:t>生活を支える労働について理解</a:t>
            </a:r>
            <a:endParaRPr kumimoji="1" lang="en-US" altLang="ja-JP" dirty="0"/>
          </a:p>
          <a:p>
            <a:pPr marL="627063" indent="-92075">
              <a:buNone/>
            </a:pPr>
            <a:r>
              <a:rPr kumimoji="1" lang="ja-JP" altLang="en-US" dirty="0"/>
              <a:t>できた。</a:t>
            </a:r>
            <a:endParaRPr kumimoji="1" lang="en-US" altLang="ja-JP" dirty="0"/>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21</a:t>
            </a:fld>
            <a:endParaRPr kumimoji="1" lang="ja-JP" altLang="en-US"/>
          </a:p>
        </p:txBody>
      </p:sp>
      <p:pic>
        <p:nvPicPr>
          <p:cNvPr id="5" name="図 4" descr="back.png">
            <a:hlinkClick r:id="rId3"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A8C59B71-99B9-77EE-BB1D-56B1AAC58462}"/>
              </a:ext>
            </a:extLst>
          </p:cNvPr>
          <p:cNvPicPr>
            <a:picLocks noChangeAspect="1"/>
          </p:cNvPicPr>
          <p:nvPr/>
        </p:nvPicPr>
        <p:blipFill>
          <a:blip r:embed="rId5">
            <a:clrChange>
              <a:clrFrom>
                <a:srgbClr val="E1F3FD"/>
              </a:clrFrom>
              <a:clrTo>
                <a:srgbClr val="E1F3FD">
                  <a:alpha val="0"/>
                </a:srgbClr>
              </a:clrTo>
            </a:clrChange>
          </a:blip>
          <a:stretch>
            <a:fillRect/>
          </a:stretch>
        </p:blipFill>
        <p:spPr>
          <a:xfrm>
            <a:off x="2175190" y="3108536"/>
            <a:ext cx="4793619" cy="640928"/>
          </a:xfrm>
          <a:prstGeom prst="rect">
            <a:avLst/>
          </a:prstGeom>
        </p:spPr>
      </p:pic>
      <p:pic>
        <p:nvPicPr>
          <p:cNvPr id="9" name="図 8">
            <a:extLst>
              <a:ext uri="{FF2B5EF4-FFF2-40B4-BE49-F238E27FC236}">
                <a16:creationId xmlns:a16="http://schemas.microsoft.com/office/drawing/2014/main" id="{A8C59B71-99B9-77EE-BB1D-56B1AAC58462}"/>
              </a:ext>
            </a:extLst>
          </p:cNvPr>
          <p:cNvPicPr>
            <a:picLocks noChangeAspect="1"/>
          </p:cNvPicPr>
          <p:nvPr/>
        </p:nvPicPr>
        <p:blipFill>
          <a:blip r:embed="rId5">
            <a:clrChange>
              <a:clrFrom>
                <a:srgbClr val="E1F3FD"/>
              </a:clrFrom>
              <a:clrTo>
                <a:srgbClr val="E1F3FD">
                  <a:alpha val="0"/>
                </a:srgbClr>
              </a:clrTo>
            </a:clrChange>
          </a:blip>
          <a:stretch>
            <a:fillRect/>
          </a:stretch>
        </p:blipFill>
        <p:spPr>
          <a:xfrm>
            <a:off x="2199685" y="5315321"/>
            <a:ext cx="4904428" cy="655744"/>
          </a:xfrm>
          <a:prstGeom prst="rect">
            <a:avLst/>
          </a:prstGeom>
        </p:spPr>
      </p:pic>
      <p:sp>
        <p:nvSpPr>
          <p:cNvPr id="6" name="コンテンツ プレースホルダー 2">
            <a:extLst>
              <a:ext uri="{FF2B5EF4-FFF2-40B4-BE49-F238E27FC236}">
                <a16:creationId xmlns:a16="http://schemas.microsoft.com/office/drawing/2014/main" id="{5BE33C6D-801F-D1D6-FF59-CE9EB8D31FC0}"/>
              </a:ext>
            </a:extLst>
          </p:cNvPr>
          <p:cNvSpPr txBox="1">
            <a:spLocks/>
          </p:cNvSpPr>
          <p:nvPr/>
        </p:nvSpPr>
        <p:spPr>
          <a:xfrm>
            <a:off x="406400" y="4038599"/>
            <a:ext cx="8737600" cy="1198549"/>
          </a:xfrm>
          <a:prstGeom prst="rect">
            <a:avLst/>
          </a:prstGeom>
        </p:spPr>
        <p:txBody>
          <a:bodyPr vert="horz" lIns="91440" tIns="45720" rIns="91440" bIns="45720" rtlCol="0" anchor="ctr">
            <a:normAutofit lnSpcReduction="10000"/>
          </a:bodyPr>
          <a:lstStyle>
            <a:lvl1pPr marL="571500" indent="-571500" algn="l" defTabSz="914400" rtl="0" eaLnBrk="1" latinLnBrk="0" hangingPunct="1">
              <a:lnSpc>
                <a:spcPct val="100000"/>
              </a:lnSpc>
              <a:spcBef>
                <a:spcPts val="0"/>
              </a:spcBef>
              <a:buClr>
                <a:srgbClr val="9CDCF8"/>
              </a:buClr>
              <a:buFont typeface="Wingdings" panose="05000000000000000000" pitchFamily="2" charset="2"/>
              <a:buChar char="l"/>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A6A386"/>
              </a:buClr>
            </a:pPr>
            <a:r>
              <a:rPr lang="ja-JP" altLang="en-US" dirty="0"/>
              <a:t>自分自身のキャリアを主体的につくることの重要性を理解できた。</a:t>
            </a:r>
          </a:p>
        </p:txBody>
      </p:sp>
      <p:pic>
        <p:nvPicPr>
          <p:cNvPr id="7" name="図 6">
            <a:extLst>
              <a:ext uri="{FF2B5EF4-FFF2-40B4-BE49-F238E27FC236}">
                <a16:creationId xmlns:a16="http://schemas.microsoft.com/office/drawing/2014/main" id="{8E6BE838-2E7B-4A56-750D-4BF94B420B4F}"/>
              </a:ext>
            </a:extLst>
          </p:cNvPr>
          <p:cNvPicPr>
            <a:picLocks noChangeAspect="1"/>
          </p:cNvPicPr>
          <p:nvPr/>
        </p:nvPicPr>
        <p:blipFill>
          <a:blip r:embed="rId6"/>
          <a:stretch>
            <a:fillRect/>
          </a:stretch>
        </p:blipFill>
        <p:spPr>
          <a:xfrm>
            <a:off x="665346" y="565086"/>
            <a:ext cx="628738" cy="657317"/>
          </a:xfrm>
          <a:prstGeom prst="rect">
            <a:avLst/>
          </a:prstGeom>
        </p:spPr>
      </p:pic>
    </p:spTree>
    <p:extLst>
      <p:ext uri="{BB962C8B-B14F-4D97-AF65-F5344CB8AC3E}">
        <p14:creationId xmlns:p14="http://schemas.microsoft.com/office/powerpoint/2010/main" val="3897736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a:t>
            </a:r>
            <a:r>
              <a:rPr lang="ja-JP" altLang="en-US" dirty="0"/>
              <a:t>生活時間を考える</a:t>
            </a:r>
            <a:endParaRPr kumimoji="1" lang="ja-JP" altLang="en-US" dirty="0"/>
          </a:p>
        </p:txBody>
      </p:sp>
      <p:pic>
        <p:nvPicPr>
          <p:cNvPr id="5" name="図 4">
            <a:extLst>
              <a:ext uri="{FF2B5EF4-FFF2-40B4-BE49-F238E27FC236}">
                <a16:creationId xmlns:a16="http://schemas.microsoft.com/office/drawing/2014/main" id="{796BF0FB-91FA-2A06-FF27-C29C9DAAD655}"/>
              </a:ext>
            </a:extLst>
          </p:cNvPr>
          <p:cNvPicPr>
            <a:picLocks noChangeAspect="1"/>
          </p:cNvPicPr>
          <p:nvPr/>
        </p:nvPicPr>
        <p:blipFill>
          <a:blip r:embed="rId2"/>
          <a:stretch>
            <a:fillRect/>
          </a:stretch>
        </p:blipFill>
        <p:spPr>
          <a:xfrm>
            <a:off x="20024" y="1586909"/>
            <a:ext cx="8971200" cy="279518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007100" y="179999"/>
            <a:ext cx="3136900" cy="396000"/>
          </a:xfrm>
        </p:spPr>
        <p:txBody>
          <a:bodyPr/>
          <a:lstStyle/>
          <a:p>
            <a:r>
              <a:rPr kumimoji="1" lang="ja-JP" altLang="en-US" dirty="0"/>
              <a:t>１　</a:t>
            </a:r>
            <a:r>
              <a:rPr lang="ja-JP" altLang="en-US" dirty="0"/>
              <a:t>生活時間を考える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01C820E7-77E9-3555-3D9B-9EEE8C64FD16}"/>
              </a:ext>
            </a:extLst>
          </p:cNvPr>
          <p:cNvPicPr>
            <a:picLocks noChangeAspect="1"/>
          </p:cNvPicPr>
          <p:nvPr/>
        </p:nvPicPr>
        <p:blipFill>
          <a:blip r:embed="rId4"/>
          <a:stretch>
            <a:fillRect/>
          </a:stretch>
        </p:blipFill>
        <p:spPr>
          <a:xfrm>
            <a:off x="71166" y="1638807"/>
            <a:ext cx="9001667" cy="2768093"/>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CE310-5B86-8335-FA41-1A4984CCCA0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11EF6A8-C3DD-72F7-C410-C1AFAF5A0BCF}"/>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0407C4C7-DE60-192C-A4D0-719327F093AE}"/>
              </a:ext>
            </a:extLst>
          </p:cNvPr>
          <p:cNvSpPr>
            <a:spLocks noGrp="1"/>
          </p:cNvSpPr>
          <p:nvPr>
            <p:ph type="title"/>
          </p:nvPr>
        </p:nvSpPr>
        <p:spPr>
          <a:xfrm>
            <a:off x="6007100" y="179999"/>
            <a:ext cx="3136900" cy="396000"/>
          </a:xfrm>
        </p:spPr>
        <p:txBody>
          <a:bodyPr/>
          <a:lstStyle/>
          <a:p>
            <a:r>
              <a:rPr kumimoji="1" lang="ja-JP" altLang="en-US" dirty="0"/>
              <a:t>１　</a:t>
            </a:r>
            <a:r>
              <a:rPr lang="ja-JP" altLang="en-US" dirty="0"/>
              <a:t>生活時間を考える</a:t>
            </a:r>
            <a:endParaRPr kumimoji="1" lang="ja-JP" altLang="en-US" dirty="0"/>
          </a:p>
        </p:txBody>
      </p:sp>
      <p:pic>
        <p:nvPicPr>
          <p:cNvPr id="6" name="図 5">
            <a:extLst>
              <a:ext uri="{FF2B5EF4-FFF2-40B4-BE49-F238E27FC236}">
                <a16:creationId xmlns:a16="http://schemas.microsoft.com/office/drawing/2014/main" id="{7288321C-8819-EE10-6BD8-D2E591421A02}"/>
              </a:ext>
            </a:extLst>
          </p:cNvPr>
          <p:cNvPicPr>
            <a:picLocks noChangeAspect="1"/>
          </p:cNvPicPr>
          <p:nvPr/>
        </p:nvPicPr>
        <p:blipFill>
          <a:blip r:embed="rId2"/>
          <a:stretch>
            <a:fillRect/>
          </a:stretch>
        </p:blipFill>
        <p:spPr>
          <a:xfrm>
            <a:off x="79862" y="712607"/>
            <a:ext cx="8984276" cy="5200023"/>
          </a:xfrm>
          <a:prstGeom prst="rect">
            <a:avLst/>
          </a:prstGeom>
        </p:spPr>
      </p:pic>
      <p:pic>
        <p:nvPicPr>
          <p:cNvPr id="7" name="図 6" descr="back.png">
            <a:hlinkClick r:id="rId3" action="ppaction://hlinksldjump"/>
            <a:extLst>
              <a:ext uri="{FF2B5EF4-FFF2-40B4-BE49-F238E27FC236}">
                <a16:creationId xmlns:a16="http://schemas.microsoft.com/office/drawing/2014/main" id="{6327803A-5D05-74FE-BFB4-C272B6699692}"/>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693981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a:t>
            </a:r>
            <a:r>
              <a:rPr lang="ja-JP" altLang="en-US" dirty="0"/>
              <a:t>職業労働と家事労働</a:t>
            </a:r>
            <a:endParaRPr kumimoji="1" lang="ja-JP" altLang="en-US" dirty="0"/>
          </a:p>
        </p:txBody>
      </p:sp>
      <p:pic>
        <p:nvPicPr>
          <p:cNvPr id="5" name="図 4">
            <a:extLst>
              <a:ext uri="{FF2B5EF4-FFF2-40B4-BE49-F238E27FC236}">
                <a16:creationId xmlns:a16="http://schemas.microsoft.com/office/drawing/2014/main" id="{8F2B46D7-0638-415F-F8E0-8B24C02E05D1}"/>
              </a:ext>
            </a:extLst>
          </p:cNvPr>
          <p:cNvPicPr>
            <a:picLocks noChangeAspect="1"/>
          </p:cNvPicPr>
          <p:nvPr/>
        </p:nvPicPr>
        <p:blipFill>
          <a:blip r:embed="rId2"/>
          <a:stretch>
            <a:fillRect/>
          </a:stretch>
        </p:blipFill>
        <p:spPr>
          <a:xfrm>
            <a:off x="172800" y="2368918"/>
            <a:ext cx="8886758" cy="2120163"/>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07100" y="179999"/>
            <a:ext cx="3136900" cy="396000"/>
          </a:xfrm>
        </p:spPr>
        <p:txBody>
          <a:bodyPr/>
          <a:lstStyle/>
          <a:p>
            <a:r>
              <a:rPr lang="ja-JP" altLang="en-US" dirty="0"/>
              <a:t>２</a:t>
            </a:r>
            <a:r>
              <a:rPr kumimoji="1" lang="ja-JP" altLang="en-US" dirty="0"/>
              <a:t>　</a:t>
            </a:r>
            <a:r>
              <a:rPr lang="ja-JP" altLang="en-US" dirty="0"/>
              <a:t>職業労働と家事労働</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6FB57AD0-0ABB-CE0A-3815-CBBF3A28F812}"/>
              </a:ext>
            </a:extLst>
          </p:cNvPr>
          <p:cNvPicPr>
            <a:picLocks noChangeAspect="1"/>
          </p:cNvPicPr>
          <p:nvPr/>
        </p:nvPicPr>
        <p:blipFill>
          <a:blip r:embed="rId4"/>
          <a:stretch>
            <a:fillRect/>
          </a:stretch>
        </p:blipFill>
        <p:spPr>
          <a:xfrm>
            <a:off x="101875" y="2335847"/>
            <a:ext cx="9042125" cy="2186306"/>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a:t>
            </a:r>
            <a:r>
              <a:rPr lang="ja-JP" altLang="en-US" dirty="0"/>
              <a:t>仕事をする</a:t>
            </a:r>
            <a:endParaRPr kumimoji="1" lang="ja-JP" altLang="en-US" dirty="0"/>
          </a:p>
        </p:txBody>
      </p:sp>
      <p:pic>
        <p:nvPicPr>
          <p:cNvPr id="5" name="図 4">
            <a:extLst>
              <a:ext uri="{FF2B5EF4-FFF2-40B4-BE49-F238E27FC236}">
                <a16:creationId xmlns:a16="http://schemas.microsoft.com/office/drawing/2014/main" id="{C7A83425-62D2-04EF-3F1E-F3BD1EE7ADD1}"/>
              </a:ext>
            </a:extLst>
          </p:cNvPr>
          <p:cNvPicPr>
            <a:picLocks noChangeAspect="1"/>
          </p:cNvPicPr>
          <p:nvPr/>
        </p:nvPicPr>
        <p:blipFill>
          <a:blip r:embed="rId2"/>
          <a:stretch>
            <a:fillRect/>
          </a:stretch>
        </p:blipFill>
        <p:spPr>
          <a:xfrm>
            <a:off x="20024" y="2204920"/>
            <a:ext cx="9104519" cy="2971801"/>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8C6F-7651-A244-77DD-4C503397259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101FE1A-C126-3F72-A02E-3A45CE979A98}"/>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F3D8288-D989-EE25-121F-13A7762DE01D}"/>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608E011-086B-0932-E013-21427D3DB633}"/>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D51A5586-5276-095E-33E2-B771DF633DC7}"/>
              </a:ext>
            </a:extLst>
          </p:cNvPr>
          <p:cNvPicPr>
            <a:picLocks noChangeAspect="1"/>
          </p:cNvPicPr>
          <p:nvPr/>
        </p:nvPicPr>
        <p:blipFill>
          <a:blip r:embed="rId4"/>
          <a:stretch>
            <a:fillRect/>
          </a:stretch>
        </p:blipFill>
        <p:spPr>
          <a:xfrm>
            <a:off x="20024" y="2173476"/>
            <a:ext cx="9103746" cy="2982723"/>
          </a:xfrm>
          <a:prstGeom prst="rect">
            <a:avLst/>
          </a:prstGeom>
        </p:spPr>
      </p:pic>
    </p:spTree>
    <p:extLst>
      <p:ext uri="{BB962C8B-B14F-4D97-AF65-F5344CB8AC3E}">
        <p14:creationId xmlns:p14="http://schemas.microsoft.com/office/powerpoint/2010/main" val="24431772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C7EEDF-E090-8A12-FDFE-AE892994A03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2B2A8A7-F205-EEC2-4D14-A029A14D73DD}"/>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13016C9D-810E-9D9C-B56A-26E811700210}"/>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6" name="図 5">
            <a:extLst>
              <a:ext uri="{FF2B5EF4-FFF2-40B4-BE49-F238E27FC236}">
                <a16:creationId xmlns:a16="http://schemas.microsoft.com/office/drawing/2014/main" id="{D72B6EB2-4342-C056-ADF0-544B08876333}"/>
              </a:ext>
            </a:extLst>
          </p:cNvPr>
          <p:cNvPicPr>
            <a:picLocks noChangeAspect="1"/>
          </p:cNvPicPr>
          <p:nvPr/>
        </p:nvPicPr>
        <p:blipFill>
          <a:blip r:embed="rId2"/>
          <a:stretch>
            <a:fillRect/>
          </a:stretch>
        </p:blipFill>
        <p:spPr>
          <a:xfrm>
            <a:off x="64795" y="1282700"/>
            <a:ext cx="9014410" cy="4790242"/>
          </a:xfrm>
          <a:prstGeom prst="rect">
            <a:avLst/>
          </a:prstGeom>
        </p:spPr>
      </p:pic>
    </p:spTree>
    <p:extLst>
      <p:ext uri="{BB962C8B-B14F-4D97-AF65-F5344CB8AC3E}">
        <p14:creationId xmlns:p14="http://schemas.microsoft.com/office/powerpoint/2010/main" val="3221045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38D42-5F88-1F82-F655-0C5330713BF2}"/>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E0639F7-8A30-7C98-221F-8F3F70B59574}"/>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238F45EE-1444-4FF3-D8A5-DC67A9035196}"/>
              </a:ext>
            </a:extLst>
          </p:cNvPr>
          <p:cNvSpPr>
            <a:spLocks noGrp="1"/>
          </p:cNvSpPr>
          <p:nvPr>
            <p:ph type="title"/>
          </p:nvPr>
        </p:nvSpPr>
        <p:spPr/>
        <p:txBody>
          <a:bodyPr/>
          <a:lstStyle/>
          <a:p>
            <a:r>
              <a:rPr lang="ja-JP" altLang="en-US" dirty="0"/>
              <a:t>１　生活時間を考える	</a:t>
            </a:r>
            <a:endParaRPr kumimoji="1" lang="ja-JP" altLang="en-US" dirty="0"/>
          </a:p>
        </p:txBody>
      </p:sp>
      <p:sp>
        <p:nvSpPr>
          <p:cNvPr id="5" name="テキスト プレースホルダー 4">
            <a:extLst>
              <a:ext uri="{FF2B5EF4-FFF2-40B4-BE49-F238E27FC236}">
                <a16:creationId xmlns:a16="http://schemas.microsoft.com/office/drawing/2014/main" id="{1AB1AAC4-081C-DA87-3C99-0C3B31D0FCB6}"/>
              </a:ext>
            </a:extLst>
          </p:cNvPr>
          <p:cNvSpPr>
            <a:spLocks noGrp="1"/>
          </p:cNvSpPr>
          <p:nvPr>
            <p:ph type="body" sz="quarter" idx="15"/>
          </p:nvPr>
        </p:nvSpPr>
        <p:spPr>
          <a:xfrm>
            <a:off x="445599" y="4307527"/>
            <a:ext cx="8396843" cy="2035476"/>
          </a:xfrm>
        </p:spPr>
        <p:txBody>
          <a:bodyPr>
            <a:normAutofit lnSpcReduction="10000"/>
          </a:bodyPr>
          <a:lstStyle/>
          <a:p>
            <a:r>
              <a:rPr lang="en-US" altLang="ja-JP" dirty="0"/>
              <a:t>※</a:t>
            </a:r>
            <a:r>
              <a:rPr lang="ja-JP" altLang="en-US" dirty="0"/>
              <a:t>どの時間をどのくらい使うかにより，生活リズムや </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lang="ja-JP" altLang="en-US" sz="4400" b="1" spc="-100" baseline="30000" dirty="0">
                <a:solidFill>
                  <a:srgbClr val="005AFF"/>
                </a:solidFill>
                <a:ea typeface="+mn-ea"/>
              </a:rPr>
              <a:t> </a:t>
            </a:r>
            <a:r>
              <a:rPr lang="ja-JP" altLang="en-US" sz="4400" b="1" dirty="0">
                <a:solidFill>
                  <a:srgbClr val="005AFF"/>
                </a:solidFill>
              </a:rPr>
              <a:t>ライフスタイル </a:t>
            </a:r>
            <a:r>
              <a:rPr lang="ja-JP" altLang="en-US" dirty="0"/>
              <a:t>が</a:t>
            </a:r>
            <a:endParaRPr lang="en-US" altLang="ja-JP" dirty="0"/>
          </a:p>
          <a:p>
            <a:r>
              <a:rPr lang="ja-JP" altLang="en-US" dirty="0"/>
              <a:t>異なる。</a:t>
            </a:r>
          </a:p>
        </p:txBody>
      </p:sp>
      <p:sp>
        <p:nvSpPr>
          <p:cNvPr id="11" name="コンテンツ プレースホルダー 10">
            <a:extLst>
              <a:ext uri="{FF2B5EF4-FFF2-40B4-BE49-F238E27FC236}">
                <a16:creationId xmlns:a16="http://schemas.microsoft.com/office/drawing/2014/main" id="{CEB4DB9C-FE22-39CE-2060-08872F78F86C}"/>
              </a:ext>
            </a:extLst>
          </p:cNvPr>
          <p:cNvSpPr>
            <a:spLocks noGrp="1"/>
          </p:cNvSpPr>
          <p:nvPr>
            <p:ph type="body" sz="quarter" idx="16"/>
          </p:nvPr>
        </p:nvSpPr>
        <p:spPr>
          <a:xfrm>
            <a:off x="633683" y="935951"/>
            <a:ext cx="8510317" cy="626822"/>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生活時間にかかわる語句についてまとめよう。</a:t>
            </a:r>
            <a:endParaRPr lang="en-US" altLang="ja-JP" b="0" dirty="0"/>
          </a:p>
        </p:txBody>
      </p:sp>
      <p:sp>
        <p:nvSpPr>
          <p:cNvPr id="10" name="テキスト ボックス 9">
            <a:extLst>
              <a:ext uri="{FF2B5EF4-FFF2-40B4-BE49-F238E27FC236}">
                <a16:creationId xmlns:a16="http://schemas.microsoft.com/office/drawing/2014/main" id="{A2C74A6D-C791-4F1A-7D3A-4E2EDD6E2642}"/>
              </a:ext>
            </a:extLst>
          </p:cNvPr>
          <p:cNvSpPr txBox="1"/>
          <p:nvPr/>
        </p:nvSpPr>
        <p:spPr>
          <a:xfrm>
            <a:off x="172799" y="1038884"/>
            <a:ext cx="522900" cy="420956"/>
          </a:xfrm>
          <a:prstGeom prst="roundRect">
            <a:avLst/>
          </a:prstGeom>
          <a:solidFill>
            <a:srgbClr val="0475D1"/>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2" name="表 1">
            <a:extLst>
              <a:ext uri="{FF2B5EF4-FFF2-40B4-BE49-F238E27FC236}">
                <a16:creationId xmlns:a16="http://schemas.microsoft.com/office/drawing/2014/main" id="{4470B23B-28F7-9563-965B-93387BB2C95E}"/>
              </a:ext>
            </a:extLst>
          </p:cNvPr>
          <p:cNvGraphicFramePr>
            <a:graphicFrameLocks noGrp="1"/>
          </p:cNvGraphicFramePr>
          <p:nvPr>
            <p:extLst>
              <p:ext uri="{D42A27DB-BD31-4B8C-83A1-F6EECF244321}">
                <p14:modId xmlns:p14="http://schemas.microsoft.com/office/powerpoint/2010/main" val="3494631052"/>
              </p:ext>
            </p:extLst>
          </p:nvPr>
        </p:nvGraphicFramePr>
        <p:xfrm>
          <a:off x="106300" y="1918358"/>
          <a:ext cx="8931400" cy="2254124"/>
        </p:xfrm>
        <a:graphic>
          <a:graphicData uri="http://schemas.openxmlformats.org/drawingml/2006/table">
            <a:tbl>
              <a:tblPr firstRow="1" bandRow="1">
                <a:tableStyleId>{72833802-FEF1-4C79-8D5D-14CF1EAF98D9}</a:tableStyleId>
              </a:tblPr>
              <a:tblGrid>
                <a:gridCol w="3859700">
                  <a:extLst>
                    <a:ext uri="{9D8B030D-6E8A-4147-A177-3AD203B41FA5}">
                      <a16:colId xmlns:a16="http://schemas.microsoft.com/office/drawing/2014/main" val="829345759"/>
                    </a:ext>
                  </a:extLst>
                </a:gridCol>
                <a:gridCol w="5071700">
                  <a:extLst>
                    <a:ext uri="{9D8B030D-6E8A-4147-A177-3AD203B41FA5}">
                      <a16:colId xmlns:a16="http://schemas.microsoft.com/office/drawing/2014/main" val="2080725343"/>
                    </a:ext>
                  </a:extLst>
                </a:gridCol>
              </a:tblGrid>
              <a:tr h="516764">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区分</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生理的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睡眠，食事など</a:t>
                      </a: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911475108"/>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3200" b="1" i="0" u="none" strike="noStrike" kern="1200" cap="none" spc="-10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労働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職業・家事労働，学業など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1831646519"/>
                  </a:ext>
                </a:extLst>
              </a:tr>
              <a:tr h="4092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i="0" u="none" strike="noStrike" kern="1200" cap="none" spc="-10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自由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生活時間</a:t>
                      </a:r>
                      <a:endPar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娯楽や趣味，社会活動など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6813954"/>
                  </a:ext>
                </a:extLst>
              </a:tr>
            </a:tbl>
          </a:graphicData>
        </a:graphic>
      </p:graphicFrame>
      <p:pic>
        <p:nvPicPr>
          <p:cNvPr id="6" name="図 5" descr="back.png">
            <a:hlinkClick r:id="rId3" action="ppaction://hlinksldjump"/>
            <a:extLst>
              <a:ext uri="{FF2B5EF4-FFF2-40B4-BE49-F238E27FC236}">
                <a16:creationId xmlns:a16="http://schemas.microsoft.com/office/drawing/2014/main" id="{929003C6-BFDE-AD0C-1C81-FC8E8527D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大かっこ 6">
            <a:extLst>
              <a:ext uri="{FF2B5EF4-FFF2-40B4-BE49-F238E27FC236}">
                <a16:creationId xmlns:a16="http://schemas.microsoft.com/office/drawing/2014/main" id="{F20B5C7B-5787-B1AB-490E-E5E61105C279}"/>
              </a:ext>
            </a:extLst>
          </p:cNvPr>
          <p:cNvSpPr/>
          <p:nvPr/>
        </p:nvSpPr>
        <p:spPr>
          <a:xfrm>
            <a:off x="172799" y="2511262"/>
            <a:ext cx="1694101"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02944160-B1C0-55EB-3F4E-FD1A13F33230}"/>
              </a:ext>
            </a:extLst>
          </p:cNvPr>
          <p:cNvSpPr/>
          <p:nvPr/>
        </p:nvSpPr>
        <p:spPr>
          <a:xfrm>
            <a:off x="172800" y="3093703"/>
            <a:ext cx="1274999"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5B0AC78-706D-DA4D-C750-98859C91565F}"/>
              </a:ext>
            </a:extLst>
          </p:cNvPr>
          <p:cNvSpPr/>
          <p:nvPr/>
        </p:nvSpPr>
        <p:spPr>
          <a:xfrm>
            <a:off x="172799" y="3680973"/>
            <a:ext cx="1275000" cy="43200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49DA7B77-9D9B-8C12-D491-F181ED4E2895}"/>
              </a:ext>
            </a:extLst>
          </p:cNvPr>
          <p:cNvSpPr/>
          <p:nvPr/>
        </p:nvSpPr>
        <p:spPr>
          <a:xfrm>
            <a:off x="3541880" y="5012638"/>
            <a:ext cx="4014619"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17486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D0B94C-6C7B-2E28-0EFF-D6FE4AA0FAE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7F29BA5-519E-C6D5-F2D3-00D0B9742341}"/>
              </a:ext>
            </a:extLst>
          </p:cNvPr>
          <p:cNvSpPr>
            <a:spLocks noGrp="1"/>
          </p:cNvSpPr>
          <p:nvPr>
            <p:ph type="sldNum" sz="quarter" idx="12"/>
          </p:nvPr>
        </p:nvSpPr>
        <p:spPr/>
        <p:txBody>
          <a:bodyPr/>
          <a:lstStyle/>
          <a:p>
            <a:fld id="{5AE546C7-DDCC-4C79-B357-34FAB75EF343}" type="slidenum">
              <a:rPr kumimoji="1" lang="ja-JP" altLang="en-US" smtClean="0"/>
              <a:t>30</a:t>
            </a:fld>
            <a:endParaRPr kumimoji="1" lang="ja-JP" altLang="en-US"/>
          </a:p>
        </p:txBody>
      </p:sp>
      <p:sp>
        <p:nvSpPr>
          <p:cNvPr id="3" name="タイトル 2">
            <a:extLst>
              <a:ext uri="{FF2B5EF4-FFF2-40B4-BE49-F238E27FC236}">
                <a16:creationId xmlns:a16="http://schemas.microsoft.com/office/drawing/2014/main" id="{7BD45CB9-4458-B408-ABD2-B8392BE1A003}"/>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仕事をする</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155A9823-3362-37C1-27F1-ED76BEB823A8}"/>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232EC9F1-18B1-C32A-8946-BBF32C230862}"/>
              </a:ext>
            </a:extLst>
          </p:cNvPr>
          <p:cNvPicPr>
            <a:picLocks noChangeAspect="1"/>
          </p:cNvPicPr>
          <p:nvPr/>
        </p:nvPicPr>
        <p:blipFill>
          <a:blip r:embed="rId4"/>
          <a:stretch>
            <a:fillRect/>
          </a:stretch>
        </p:blipFill>
        <p:spPr>
          <a:xfrm>
            <a:off x="67162" y="1254249"/>
            <a:ext cx="9009676" cy="4683749"/>
          </a:xfrm>
          <a:prstGeom prst="rect">
            <a:avLst/>
          </a:prstGeom>
        </p:spPr>
      </p:pic>
    </p:spTree>
    <p:extLst>
      <p:ext uri="{BB962C8B-B14F-4D97-AF65-F5344CB8AC3E}">
        <p14:creationId xmlns:p14="http://schemas.microsoft.com/office/powerpoint/2010/main" val="17012095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7FAA4-8E5E-F825-1B8E-5A8F8598D1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E0D7A5E-A8CF-0E67-A955-2EABAAC926A9}"/>
              </a:ext>
            </a:extLst>
          </p:cNvPr>
          <p:cNvSpPr>
            <a:spLocks noGrp="1"/>
          </p:cNvSpPr>
          <p:nvPr>
            <p:ph type="sldNum" sz="quarter" idx="12"/>
          </p:nvPr>
        </p:nvSpPr>
        <p:spPr/>
        <p:txBody>
          <a:bodyPr/>
          <a:lstStyle/>
          <a:p>
            <a:fld id="{5AE546C7-DDCC-4C79-B357-34FAB75EF343}" type="slidenum">
              <a:rPr kumimoji="1" lang="ja-JP" altLang="en-US" smtClean="0"/>
              <a:t>31</a:t>
            </a:fld>
            <a:endParaRPr kumimoji="1" lang="ja-JP" altLang="en-US"/>
          </a:p>
        </p:txBody>
      </p:sp>
      <p:sp>
        <p:nvSpPr>
          <p:cNvPr id="3" name="タイトル 2">
            <a:extLst>
              <a:ext uri="{FF2B5EF4-FFF2-40B4-BE49-F238E27FC236}">
                <a16:creationId xmlns:a16="http://schemas.microsoft.com/office/drawing/2014/main" id="{519F17E8-FD3A-C222-30A7-7C162ED0306A}"/>
              </a:ext>
            </a:extLst>
          </p:cNvPr>
          <p:cNvSpPr>
            <a:spLocks noGrp="1"/>
          </p:cNvSpPr>
          <p:nvPr>
            <p:ph type="title"/>
          </p:nvPr>
        </p:nvSpPr>
        <p:spPr/>
        <p:txBody>
          <a:bodyPr/>
          <a:lstStyle/>
          <a:p>
            <a:r>
              <a:rPr kumimoji="1" lang="ja-JP" altLang="en-US" dirty="0"/>
              <a:t>４　働く人を支える社会</a:t>
            </a:r>
          </a:p>
        </p:txBody>
      </p:sp>
      <p:pic>
        <p:nvPicPr>
          <p:cNvPr id="5" name="図 4">
            <a:extLst>
              <a:ext uri="{FF2B5EF4-FFF2-40B4-BE49-F238E27FC236}">
                <a16:creationId xmlns:a16="http://schemas.microsoft.com/office/drawing/2014/main" id="{11FBDB34-F528-E32A-A9F4-556599356787}"/>
              </a:ext>
            </a:extLst>
          </p:cNvPr>
          <p:cNvPicPr>
            <a:picLocks noChangeAspect="1"/>
          </p:cNvPicPr>
          <p:nvPr/>
        </p:nvPicPr>
        <p:blipFill>
          <a:blip r:embed="rId2"/>
          <a:stretch>
            <a:fillRect/>
          </a:stretch>
        </p:blipFill>
        <p:spPr>
          <a:xfrm>
            <a:off x="49278" y="1612900"/>
            <a:ext cx="9038244" cy="3911599"/>
          </a:xfrm>
          <a:prstGeom prst="rect">
            <a:avLst/>
          </a:prstGeom>
        </p:spPr>
      </p:pic>
    </p:spTree>
    <p:extLst>
      <p:ext uri="{BB962C8B-B14F-4D97-AF65-F5344CB8AC3E}">
        <p14:creationId xmlns:p14="http://schemas.microsoft.com/office/powerpoint/2010/main" val="38543758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51085-0591-AF37-0134-4C618F163E7F}"/>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9F66D76-2B85-2627-D26D-E792CF67D2DE}"/>
              </a:ext>
            </a:extLst>
          </p:cNvPr>
          <p:cNvSpPr>
            <a:spLocks noGrp="1"/>
          </p:cNvSpPr>
          <p:nvPr>
            <p:ph type="sldNum" sz="quarter" idx="12"/>
          </p:nvPr>
        </p:nvSpPr>
        <p:spPr/>
        <p:txBody>
          <a:bodyPr/>
          <a:lstStyle/>
          <a:p>
            <a:fld id="{5AE546C7-DDCC-4C79-B357-34FAB75EF343}" type="slidenum">
              <a:rPr kumimoji="1" lang="ja-JP" altLang="en-US" smtClean="0"/>
              <a:t>32</a:t>
            </a:fld>
            <a:endParaRPr kumimoji="1" lang="ja-JP" altLang="en-US"/>
          </a:p>
        </p:txBody>
      </p:sp>
      <p:sp>
        <p:nvSpPr>
          <p:cNvPr id="3" name="タイトル 2">
            <a:extLst>
              <a:ext uri="{FF2B5EF4-FFF2-40B4-BE49-F238E27FC236}">
                <a16:creationId xmlns:a16="http://schemas.microsoft.com/office/drawing/2014/main" id="{7A5DF220-FEF1-9540-5242-F532B744A1E5}"/>
              </a:ext>
            </a:extLst>
          </p:cNvPr>
          <p:cNvSpPr>
            <a:spLocks noGrp="1"/>
          </p:cNvSpPr>
          <p:nvPr>
            <p:ph type="title"/>
          </p:nvPr>
        </p:nvSpPr>
        <p:spPr>
          <a:xfrm>
            <a:off x="6032500" y="179999"/>
            <a:ext cx="3111500" cy="396000"/>
          </a:xfrm>
        </p:spPr>
        <p:txBody>
          <a:bodyPr/>
          <a:lstStyle/>
          <a:p>
            <a:r>
              <a:rPr kumimoji="1" lang="ja-JP" altLang="en-US" dirty="0"/>
              <a:t>４　働く人を支える社会</a:t>
            </a:r>
          </a:p>
        </p:txBody>
      </p:sp>
      <p:pic>
        <p:nvPicPr>
          <p:cNvPr id="4" name="図 3" descr="back.png">
            <a:hlinkClick r:id="rId2" action="ppaction://hlinksldjump"/>
            <a:extLst>
              <a:ext uri="{FF2B5EF4-FFF2-40B4-BE49-F238E27FC236}">
                <a16:creationId xmlns:a16="http://schemas.microsoft.com/office/drawing/2014/main" id="{BB072228-5B24-5FF1-17B8-B18CA79D7086}"/>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8C2AD1AC-0526-7165-E9C0-97C87242847E}"/>
              </a:ext>
            </a:extLst>
          </p:cNvPr>
          <p:cNvPicPr>
            <a:picLocks noChangeAspect="1"/>
          </p:cNvPicPr>
          <p:nvPr/>
        </p:nvPicPr>
        <p:blipFill>
          <a:blip r:embed="rId4"/>
          <a:stretch>
            <a:fillRect/>
          </a:stretch>
        </p:blipFill>
        <p:spPr>
          <a:xfrm>
            <a:off x="45987" y="1661159"/>
            <a:ext cx="9052026" cy="3863342"/>
          </a:xfrm>
          <a:prstGeom prst="rect">
            <a:avLst/>
          </a:prstGeom>
        </p:spPr>
      </p:pic>
    </p:spTree>
    <p:extLst>
      <p:ext uri="{BB962C8B-B14F-4D97-AF65-F5344CB8AC3E}">
        <p14:creationId xmlns:p14="http://schemas.microsoft.com/office/powerpoint/2010/main" val="22370998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4ECD01C-8D7D-3608-0636-8DCD952BD5E4}"/>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A2CBCC8B-D610-C3DD-9505-76BF21DB11DE}"/>
              </a:ext>
            </a:extLst>
          </p:cNvPr>
          <p:cNvSpPr>
            <a:spLocks noGrp="1"/>
          </p:cNvSpPr>
          <p:nvPr>
            <p:ph type="title"/>
          </p:nvPr>
        </p:nvSpPr>
        <p:spPr>
          <a:xfrm>
            <a:off x="6007100" y="179999"/>
            <a:ext cx="3136900" cy="396000"/>
          </a:xfrm>
        </p:spPr>
        <p:txBody>
          <a:bodyPr/>
          <a:lstStyle/>
          <a:p>
            <a:r>
              <a:rPr kumimoji="1" lang="ja-JP" altLang="en-US" dirty="0"/>
              <a:t>１　生活時間を考える</a:t>
            </a:r>
          </a:p>
        </p:txBody>
      </p:sp>
      <p:sp>
        <p:nvSpPr>
          <p:cNvPr id="4" name="テキスト プレースホルダー 3">
            <a:extLst>
              <a:ext uri="{FF2B5EF4-FFF2-40B4-BE49-F238E27FC236}">
                <a16:creationId xmlns:a16="http://schemas.microsoft.com/office/drawing/2014/main" id="{D953279B-0D0A-9F80-286F-7E7BC017E01F}"/>
              </a:ext>
            </a:extLst>
          </p:cNvPr>
          <p:cNvSpPr>
            <a:spLocks noGrp="1"/>
          </p:cNvSpPr>
          <p:nvPr>
            <p:ph type="body" sz="quarter" idx="15"/>
          </p:nvPr>
        </p:nvSpPr>
        <p:spPr>
          <a:xfrm>
            <a:off x="366612" y="1309930"/>
            <a:ext cx="8410775" cy="1814270"/>
          </a:xfrm>
        </p:spPr>
        <p:txBody>
          <a:bodyPr>
            <a:normAutofit lnSpcReduction="10000"/>
          </a:bodyPr>
          <a:lstStyle/>
          <a:p>
            <a:pPr marL="177800" indent="-177800"/>
            <a:r>
              <a:rPr lang="en-US" altLang="ja-JP" sz="3600" dirty="0"/>
              <a:t>(1)</a:t>
            </a:r>
            <a:r>
              <a:rPr lang="ja-JP" altLang="en-US" sz="3600" dirty="0"/>
              <a:t> </a:t>
            </a:r>
            <a:r>
              <a:rPr kumimoji="1" lang="ja-JP" altLang="en-US" sz="3600" dirty="0"/>
              <a:t>自分と家族の生活時間を調べ，生理的生活時間，労働生活時間，自由生活時間に色分けしよう。</a:t>
            </a:r>
          </a:p>
        </p:txBody>
      </p:sp>
      <p:sp>
        <p:nvSpPr>
          <p:cNvPr id="5" name="テキスト プレースホルダー 4">
            <a:extLst>
              <a:ext uri="{FF2B5EF4-FFF2-40B4-BE49-F238E27FC236}">
                <a16:creationId xmlns:a16="http://schemas.microsoft.com/office/drawing/2014/main" id="{7D5783B2-E8F4-4EC7-D113-9342617E50DE}"/>
              </a:ext>
            </a:extLst>
          </p:cNvPr>
          <p:cNvSpPr>
            <a:spLocks noGrp="1"/>
          </p:cNvSpPr>
          <p:nvPr>
            <p:ph type="body" sz="quarter" idx="16"/>
          </p:nvPr>
        </p:nvSpPr>
        <p:spPr>
          <a:xfrm>
            <a:off x="628062" y="593198"/>
            <a:ext cx="7309438" cy="658812"/>
          </a:xfrm>
        </p:spPr>
        <p:txBody>
          <a:bodyPr/>
          <a:lstStyle/>
          <a:p>
            <a:r>
              <a:rPr kumimoji="1" lang="ja-JP" altLang="en-US" dirty="0"/>
              <a:t>２</a:t>
            </a:r>
            <a:r>
              <a:rPr kumimoji="1" lang="en-US" altLang="ja-JP" dirty="0"/>
              <a:t>.</a:t>
            </a:r>
            <a:r>
              <a:rPr kumimoji="1" lang="ja-JP" altLang="en-US" dirty="0"/>
              <a:t>生活時間について考えよう。</a:t>
            </a:r>
            <a:r>
              <a:rPr kumimoji="1" lang="en-US" altLang="ja-JP" b="0" dirty="0"/>
              <a:t>(1/2)</a:t>
            </a:r>
            <a:endParaRPr kumimoji="1" lang="ja-JP" altLang="en-US" b="0" dirty="0"/>
          </a:p>
        </p:txBody>
      </p:sp>
      <p:sp>
        <p:nvSpPr>
          <p:cNvPr id="6" name="テキスト ボックス 5">
            <a:extLst>
              <a:ext uri="{FF2B5EF4-FFF2-40B4-BE49-F238E27FC236}">
                <a16:creationId xmlns:a16="http://schemas.microsoft.com/office/drawing/2014/main" id="{6F438898-A23B-1DD3-FD82-9FA64D2B275A}"/>
              </a:ext>
            </a:extLst>
          </p:cNvPr>
          <p:cNvSpPr txBox="1"/>
          <p:nvPr/>
        </p:nvSpPr>
        <p:spPr>
          <a:xfrm>
            <a:off x="105162" y="732487"/>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8" name="図 7">
            <a:extLst>
              <a:ext uri="{FF2B5EF4-FFF2-40B4-BE49-F238E27FC236}">
                <a16:creationId xmlns:a16="http://schemas.microsoft.com/office/drawing/2014/main" id="{4B693EAC-8E81-F053-FA5D-E632D5A5D911}"/>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47016" y="4158390"/>
            <a:ext cx="8849965" cy="1350262"/>
          </a:xfrm>
          <a:prstGeom prst="rect">
            <a:avLst/>
          </a:prstGeom>
        </p:spPr>
      </p:pic>
    </p:spTree>
    <p:extLst>
      <p:ext uri="{BB962C8B-B14F-4D97-AF65-F5344CB8AC3E}">
        <p14:creationId xmlns:p14="http://schemas.microsoft.com/office/powerpoint/2010/main" val="3565588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B9819-D336-E492-5D85-D78939E6128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1B21F20-40CB-DFEF-C855-F0D495AC9DE1}"/>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CFF36B38-2C39-218A-00E3-73240C9DFE70}"/>
              </a:ext>
            </a:extLst>
          </p:cNvPr>
          <p:cNvSpPr>
            <a:spLocks noGrp="1"/>
          </p:cNvSpPr>
          <p:nvPr>
            <p:ph type="title"/>
          </p:nvPr>
        </p:nvSpPr>
        <p:spPr>
          <a:xfrm>
            <a:off x="6019800" y="179999"/>
            <a:ext cx="3124200" cy="396000"/>
          </a:xfrm>
        </p:spPr>
        <p:txBody>
          <a:bodyPr/>
          <a:lstStyle/>
          <a:p>
            <a:r>
              <a:rPr kumimoji="1" lang="ja-JP" altLang="en-US" dirty="0"/>
              <a:t>１　生活時間を考える</a:t>
            </a:r>
          </a:p>
        </p:txBody>
      </p:sp>
      <p:sp>
        <p:nvSpPr>
          <p:cNvPr id="4" name="テキスト プレースホルダー 3">
            <a:extLst>
              <a:ext uri="{FF2B5EF4-FFF2-40B4-BE49-F238E27FC236}">
                <a16:creationId xmlns:a16="http://schemas.microsoft.com/office/drawing/2014/main" id="{7B23CA56-B0D6-89A9-8D0C-03A029C768ED}"/>
              </a:ext>
            </a:extLst>
          </p:cNvPr>
          <p:cNvSpPr>
            <a:spLocks noGrp="1"/>
          </p:cNvSpPr>
          <p:nvPr>
            <p:ph type="body" sz="quarter" idx="15"/>
          </p:nvPr>
        </p:nvSpPr>
        <p:spPr>
          <a:xfrm>
            <a:off x="366612" y="1309930"/>
            <a:ext cx="8410775" cy="1814270"/>
          </a:xfrm>
        </p:spPr>
        <p:txBody>
          <a:bodyPr>
            <a:normAutofit lnSpcReduction="10000"/>
          </a:bodyPr>
          <a:lstStyle/>
          <a:p>
            <a:pPr marL="266700" indent="-266700"/>
            <a:r>
              <a:rPr lang="en-US" altLang="ja-JP" sz="3600" dirty="0"/>
              <a:t>(2) (1)</a:t>
            </a:r>
            <a:r>
              <a:rPr lang="ja-JP" altLang="en-US" sz="3600" dirty="0"/>
              <a:t>で色分けした生理的生活時間，労働生活時間，自由生活時間の合計を出し，生活時間について調べた感想を書こう。 </a:t>
            </a:r>
            <a:endParaRPr kumimoji="1" lang="ja-JP" altLang="en-US" sz="3600" dirty="0"/>
          </a:p>
        </p:txBody>
      </p:sp>
      <p:sp>
        <p:nvSpPr>
          <p:cNvPr id="5" name="テキスト プレースホルダー 4">
            <a:extLst>
              <a:ext uri="{FF2B5EF4-FFF2-40B4-BE49-F238E27FC236}">
                <a16:creationId xmlns:a16="http://schemas.microsoft.com/office/drawing/2014/main" id="{70E34CE6-56E3-129D-3EFB-052C44E20DC6}"/>
              </a:ext>
            </a:extLst>
          </p:cNvPr>
          <p:cNvSpPr>
            <a:spLocks noGrp="1"/>
          </p:cNvSpPr>
          <p:nvPr>
            <p:ph type="body" sz="quarter" idx="16"/>
          </p:nvPr>
        </p:nvSpPr>
        <p:spPr>
          <a:xfrm>
            <a:off x="628062" y="593198"/>
            <a:ext cx="7271338" cy="658812"/>
          </a:xfrm>
        </p:spPr>
        <p:txBody>
          <a:bodyPr/>
          <a:lstStyle/>
          <a:p>
            <a:r>
              <a:rPr kumimoji="1" lang="ja-JP" altLang="en-US" dirty="0"/>
              <a:t>２</a:t>
            </a:r>
            <a:r>
              <a:rPr kumimoji="1" lang="en-US" altLang="ja-JP" dirty="0"/>
              <a:t>.</a:t>
            </a:r>
            <a:r>
              <a:rPr kumimoji="1" lang="ja-JP" altLang="en-US" dirty="0"/>
              <a:t>生活時間について考えよう。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(2/2)</a:t>
            </a:r>
            <a:endParaRPr kumimoji="1" lang="ja-JP" altLang="en-US" dirty="0"/>
          </a:p>
        </p:txBody>
      </p:sp>
      <p:sp>
        <p:nvSpPr>
          <p:cNvPr id="6" name="テキスト ボックス 5">
            <a:extLst>
              <a:ext uri="{FF2B5EF4-FFF2-40B4-BE49-F238E27FC236}">
                <a16:creationId xmlns:a16="http://schemas.microsoft.com/office/drawing/2014/main" id="{815BDC5A-58F8-7FDE-D74B-0DF7CCF9E143}"/>
              </a:ext>
            </a:extLst>
          </p:cNvPr>
          <p:cNvSpPr txBox="1"/>
          <p:nvPr/>
        </p:nvSpPr>
        <p:spPr>
          <a:xfrm>
            <a:off x="105162" y="732487"/>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E46C93FC-A38B-A49D-FD0A-CAF8E6E0D598}"/>
              </a:ext>
            </a:extLst>
          </p:cNvPr>
          <p:cNvGraphicFramePr>
            <a:graphicFrameLocks noGrp="1"/>
          </p:cNvGraphicFramePr>
          <p:nvPr>
            <p:extLst>
              <p:ext uri="{D42A27DB-BD31-4B8C-83A1-F6EECF244321}">
                <p14:modId xmlns:p14="http://schemas.microsoft.com/office/powerpoint/2010/main" val="1180280911"/>
              </p:ext>
            </p:extLst>
          </p:nvPr>
        </p:nvGraphicFramePr>
        <p:xfrm>
          <a:off x="116080" y="3482901"/>
          <a:ext cx="8911837" cy="2375502"/>
        </p:xfrm>
        <a:graphic>
          <a:graphicData uri="http://schemas.openxmlformats.org/drawingml/2006/table">
            <a:tbl>
              <a:tblPr firstRow="1" bandRow="1">
                <a:tableStyleId>{72833802-FEF1-4C79-8D5D-14CF1EAF98D9}</a:tableStyleId>
              </a:tblPr>
              <a:tblGrid>
                <a:gridCol w="479038">
                  <a:extLst>
                    <a:ext uri="{9D8B030D-6E8A-4147-A177-3AD203B41FA5}">
                      <a16:colId xmlns:a16="http://schemas.microsoft.com/office/drawing/2014/main" val="982587247"/>
                    </a:ext>
                  </a:extLst>
                </a:gridCol>
                <a:gridCol w="1503427">
                  <a:extLst>
                    <a:ext uri="{9D8B030D-6E8A-4147-A177-3AD203B41FA5}">
                      <a16:colId xmlns:a16="http://schemas.microsoft.com/office/drawing/2014/main" val="829345759"/>
                    </a:ext>
                  </a:extLst>
                </a:gridCol>
                <a:gridCol w="1503427">
                  <a:extLst>
                    <a:ext uri="{9D8B030D-6E8A-4147-A177-3AD203B41FA5}">
                      <a16:colId xmlns:a16="http://schemas.microsoft.com/office/drawing/2014/main" val="3002463401"/>
                    </a:ext>
                  </a:extLst>
                </a:gridCol>
                <a:gridCol w="1503427">
                  <a:extLst>
                    <a:ext uri="{9D8B030D-6E8A-4147-A177-3AD203B41FA5}">
                      <a16:colId xmlns:a16="http://schemas.microsoft.com/office/drawing/2014/main" val="2302773084"/>
                    </a:ext>
                  </a:extLst>
                </a:gridCol>
                <a:gridCol w="1117600">
                  <a:extLst>
                    <a:ext uri="{9D8B030D-6E8A-4147-A177-3AD203B41FA5}">
                      <a16:colId xmlns:a16="http://schemas.microsoft.com/office/drawing/2014/main" val="707117799"/>
                    </a:ext>
                  </a:extLst>
                </a:gridCol>
                <a:gridCol w="2804918">
                  <a:extLst>
                    <a:ext uri="{9D8B030D-6E8A-4147-A177-3AD203B41FA5}">
                      <a16:colId xmlns:a16="http://schemas.microsoft.com/office/drawing/2014/main" val="967392643"/>
                    </a:ext>
                  </a:extLst>
                </a:gridCol>
              </a:tblGrid>
              <a:tr h="816360">
                <a:tc>
                  <a:txBody>
                    <a:bodyPr/>
                    <a:lstStyle/>
                    <a:p>
                      <a:pPr algn="ct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生理的</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労働</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自由</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生活時間</a:t>
                      </a: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合計</a:t>
                      </a:r>
                      <a:endPar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時間</a:t>
                      </a: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rPr>
                        <a:t>感想</a:t>
                      </a: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776271">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私</a:t>
                      </a:r>
                      <a:endParaRPr kumimoji="1" lang="en-US" altLang="ja-JP" sz="24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24</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r h="776271">
                <a:tc>
                  <a:txBody>
                    <a:bodyPr/>
                    <a:lstStyle/>
                    <a:p>
                      <a:pPr algn="ctr"/>
                      <a:endParaRPr kumimoji="1" lang="en-US" altLang="ja-JP" sz="24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400" b="0" kern="1200" dirty="0">
                          <a:solidFill>
                            <a:schemeClr val="tx1"/>
                          </a:solidFill>
                          <a:latin typeface="ＭＳ Ｐゴシック" panose="020B0600070205080204" pitchFamily="50" charset="-128"/>
                          <a:ea typeface="ＭＳ Ｐゴシック" panose="020B0600070205080204" pitchFamily="50" charset="-128"/>
                          <a:cs typeface="+mn-cs"/>
                        </a:rPr>
                        <a:t>24</a:t>
                      </a:r>
                      <a:endParaRPr kumimoji="1" lang="ja-JP" altLang="en-US" sz="2400" b="0"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2400" b="0" kern="1200" dirty="0">
                        <a:solidFill>
                          <a:schemeClr val="tx1"/>
                        </a:solidFill>
                        <a:latin typeface="ＭＳ Ｐゴシック" panose="020B0600070205080204" pitchFamily="50" charset="-128"/>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61936921"/>
                  </a:ext>
                </a:extLst>
              </a:tr>
            </a:tbl>
          </a:graphicData>
        </a:graphic>
      </p:graphicFrame>
      <p:pic>
        <p:nvPicPr>
          <p:cNvPr id="8" name="図 7" descr="back.png">
            <a:hlinkClick r:id="rId2" action="ppaction://hlinksldjump"/>
            <a:extLst>
              <a:ext uri="{FF2B5EF4-FFF2-40B4-BE49-F238E27FC236}">
                <a16:creationId xmlns:a16="http://schemas.microsoft.com/office/drawing/2014/main" id="{8D24FB41-F5EC-8E73-DD29-52685BC6C2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30299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597E524-4C64-01FB-9C6D-E274A6E42883}"/>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456FA6C3-94C2-8E9E-1EA1-FA8C3A1E0817}"/>
              </a:ext>
            </a:extLst>
          </p:cNvPr>
          <p:cNvSpPr>
            <a:spLocks noGrp="1"/>
          </p:cNvSpPr>
          <p:nvPr>
            <p:ph type="title"/>
          </p:nvPr>
        </p:nvSpPr>
        <p:spPr/>
        <p:txBody>
          <a:bodyPr/>
          <a:lstStyle/>
          <a:p>
            <a:r>
              <a:rPr lang="ja-JP" altLang="en-US" dirty="0"/>
              <a:t>２　職業労働と家事労働</a:t>
            </a:r>
            <a:endParaRPr kumimoji="1" lang="ja-JP" altLang="en-US" dirty="0"/>
          </a:p>
        </p:txBody>
      </p:sp>
      <p:sp>
        <p:nvSpPr>
          <p:cNvPr id="5" name="テキスト プレースホルダー 4">
            <a:extLst>
              <a:ext uri="{FF2B5EF4-FFF2-40B4-BE49-F238E27FC236}">
                <a16:creationId xmlns:a16="http://schemas.microsoft.com/office/drawing/2014/main" id="{E3D972BD-ADF6-39F8-C214-4471207B8106}"/>
              </a:ext>
            </a:extLst>
          </p:cNvPr>
          <p:cNvSpPr>
            <a:spLocks noGrp="1"/>
          </p:cNvSpPr>
          <p:nvPr>
            <p:ph type="body" sz="quarter" idx="16"/>
          </p:nvPr>
        </p:nvSpPr>
        <p:spPr>
          <a:xfrm>
            <a:off x="739163" y="907970"/>
            <a:ext cx="8224837" cy="987657"/>
          </a:xfrm>
        </p:spPr>
        <p:txBody>
          <a:bodyPr/>
          <a:lstStyle/>
          <a:p>
            <a:pPr marL="355600" indent="-355600"/>
            <a:r>
              <a:rPr lang="ja-JP" altLang="en-US" dirty="0"/>
              <a:t>１</a:t>
            </a:r>
            <a:r>
              <a:rPr kumimoji="1" lang="en-US" altLang="ja-JP" dirty="0"/>
              <a:t>.</a:t>
            </a:r>
            <a:r>
              <a:rPr kumimoji="1" lang="ja-JP" altLang="en-US" dirty="0"/>
              <a:t>職業労働と家事労働について，（　　）のなかに適語を記入しよう。</a:t>
            </a:r>
          </a:p>
        </p:txBody>
      </p:sp>
      <p:sp>
        <p:nvSpPr>
          <p:cNvPr id="6" name="テキスト ボックス 5">
            <a:extLst>
              <a:ext uri="{FF2B5EF4-FFF2-40B4-BE49-F238E27FC236}">
                <a16:creationId xmlns:a16="http://schemas.microsoft.com/office/drawing/2014/main" id="{43B72BC8-6954-4E66-A4FF-BCF28AB28A16}"/>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graphicFrame>
        <p:nvGraphicFramePr>
          <p:cNvPr id="7" name="表 6">
            <a:extLst>
              <a:ext uri="{FF2B5EF4-FFF2-40B4-BE49-F238E27FC236}">
                <a16:creationId xmlns:a16="http://schemas.microsoft.com/office/drawing/2014/main" id="{06A4EA0F-3B34-6AAF-E204-64F7ED5B5A69}"/>
              </a:ext>
            </a:extLst>
          </p:cNvPr>
          <p:cNvGraphicFramePr>
            <a:graphicFrameLocks noGrp="1"/>
          </p:cNvGraphicFramePr>
          <p:nvPr>
            <p:extLst>
              <p:ext uri="{D42A27DB-BD31-4B8C-83A1-F6EECF244321}">
                <p14:modId xmlns:p14="http://schemas.microsoft.com/office/powerpoint/2010/main" val="3036702960"/>
              </p:ext>
            </p:extLst>
          </p:nvPr>
        </p:nvGraphicFramePr>
        <p:xfrm>
          <a:off x="286000" y="2646277"/>
          <a:ext cx="8564800" cy="3230880"/>
        </p:xfrm>
        <a:graphic>
          <a:graphicData uri="http://schemas.openxmlformats.org/drawingml/2006/table">
            <a:tbl>
              <a:tblPr firstRow="1" bandRow="1">
                <a:tableStyleId>{72833802-FEF1-4C79-8D5D-14CF1EAF98D9}</a:tableStyleId>
              </a:tblPr>
              <a:tblGrid>
                <a:gridCol w="1749027">
                  <a:extLst>
                    <a:ext uri="{9D8B030D-6E8A-4147-A177-3AD203B41FA5}">
                      <a16:colId xmlns:a16="http://schemas.microsoft.com/office/drawing/2014/main" val="982587247"/>
                    </a:ext>
                  </a:extLst>
                </a:gridCol>
                <a:gridCol w="6815773">
                  <a:extLst>
                    <a:ext uri="{9D8B030D-6E8A-4147-A177-3AD203B41FA5}">
                      <a16:colId xmlns:a16="http://schemas.microsoft.com/office/drawing/2014/main" val="829345759"/>
                    </a:ext>
                  </a:extLst>
                </a:gridCol>
              </a:tblGrid>
              <a:tr h="1615440">
                <a:tc>
                  <a:txBody>
                    <a:bodyPr/>
                    <a:lstStyle/>
                    <a:p>
                      <a:pPr algn="ctr"/>
                      <a:r>
                        <a:rPr kumimoji="1" lang="ja-JP" altLang="en-US" sz="2800" b="1" dirty="0">
                          <a:solidFill>
                            <a:schemeClr val="tx1"/>
                          </a:solidFill>
                          <a:latin typeface="ＭＳ Ｐゴシック" panose="020B0600070205080204" pitchFamily="50" charset="-128"/>
                          <a:ea typeface="ＭＳ Ｐゴシック" panose="020B0600070205080204" pitchFamily="50" charset="-128"/>
                        </a:rPr>
                        <a:t>職業労働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有償労働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3200" b="1" kern="1200" dirty="0">
                          <a:solidFill>
                            <a:srgbClr val="005AFF"/>
                          </a:solidFill>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ペイドワーク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ja-JP" altLang="en-US" sz="3200" b="0" dirty="0">
                          <a:solidFill>
                            <a:schemeClr val="tx1"/>
                          </a:solidFill>
                          <a:latin typeface="ＭＳ Ｐゴシック" panose="020B0600070205080204" pitchFamily="50" charset="-128"/>
                          <a:ea typeface="ＭＳ Ｐゴシック" panose="020B0600070205080204" pitchFamily="50" charset="-128"/>
                        </a:rPr>
                        <a:t>ともいわれ，生活に必要な</a:t>
                      </a:r>
                      <a:r>
                        <a:rPr kumimoji="1" lang="en-US" altLang="ja-JP" sz="3200" b="1" dirty="0">
                          <a:solidFill>
                            <a:srgbClr val="005AFF"/>
                          </a:solidFill>
                          <a:latin typeface="ＭＳ Ｐゴシック" panose="020B0600070205080204" pitchFamily="50" charset="-128"/>
                          <a:ea typeface="ＭＳ Ｐゴシック" panose="020B0600070205080204" pitchFamily="50" charset="-128"/>
                        </a:rPr>
                        <a:t> </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収入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を得ることができる労働。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615440">
                <a:tc>
                  <a:txBody>
                    <a:bodyPr/>
                    <a:lstStyle/>
                    <a:p>
                      <a:pPr algn="ctr"/>
                      <a:r>
                        <a:rPr kumimoji="1" lang="ja-JP" altLang="en-US" sz="2800" b="1" dirty="0">
                          <a:latin typeface="ＭＳ Ｐゴシック" panose="020B0600070205080204" pitchFamily="50" charset="-128"/>
                          <a:ea typeface="ＭＳ Ｐゴシック" panose="020B0600070205080204" pitchFamily="50" charset="-128"/>
                        </a:rPr>
                        <a:t>家事労働</a:t>
                      </a:r>
                      <a:endParaRPr kumimoji="1" lang="en-US" altLang="ja-JP" sz="2800" b="1" dirty="0">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kumimoji="1" lang="ja-JP" altLang="en-US"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600" b="1" dirty="0">
                          <a:solidFill>
                            <a:srgbClr val="005AFF"/>
                          </a:solidFill>
                          <a:latin typeface="ＭＳ Ｐゴシック" panose="020B0600070205080204" pitchFamily="50" charset="-128"/>
                          <a:ea typeface="ＭＳ Ｐゴシック" panose="020B0600070205080204" pitchFamily="50" charset="-128"/>
                        </a:rPr>
                        <a:t>無償労働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a:t>
                      </a:r>
                      <a:r>
                        <a:rPr kumimoji="1" lang="en-US" altLang="ja-JP" sz="3200" b="1" kern="1200" dirty="0">
                          <a:solidFill>
                            <a:srgbClr val="005AFF"/>
                          </a:solidFill>
                          <a:latin typeface="ＭＳ Ｐゴシック" panose="020B0600070205080204" pitchFamily="50" charset="-128"/>
                          <a:ea typeface="ＭＳ Ｐゴシック" panose="020B0600070205080204" pitchFamily="50" charset="-128"/>
                          <a:cs typeface="+mn-cs"/>
                        </a:rPr>
                        <a:t> </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アンペイドワーク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）ともいわれ，</a:t>
                      </a:r>
                      <a:r>
                        <a:rPr kumimoji="1" lang="en-US" altLang="ja-JP" sz="32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3200" b="1" dirty="0">
                          <a:solidFill>
                            <a:srgbClr val="005AFF"/>
                          </a:solidFill>
                          <a:latin typeface="ＭＳ Ｐゴシック" panose="020B0600070205080204" pitchFamily="50" charset="-128"/>
                          <a:ea typeface="ＭＳ Ｐゴシック" panose="020B0600070205080204" pitchFamily="50" charset="-128"/>
                        </a:rPr>
                        <a:t>報酬 </a:t>
                      </a:r>
                      <a:r>
                        <a:rPr kumimoji="1" lang="ja-JP" altLang="en-US" sz="3200" b="0" kern="1200" dirty="0">
                          <a:solidFill>
                            <a:schemeClr val="tx1"/>
                          </a:solidFill>
                          <a:latin typeface="ＭＳ Ｐゴシック" panose="020B0600070205080204" pitchFamily="50" charset="-128"/>
                          <a:ea typeface="ＭＳ Ｐゴシック" panose="020B0600070205080204" pitchFamily="50" charset="-128"/>
                          <a:cs typeface="+mn-cs"/>
                        </a:rPr>
                        <a:t>を伴わない労働。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pic>
        <p:nvPicPr>
          <p:cNvPr id="8" name="図 7" descr="back.png">
            <a:hlinkClick r:id="rId2" action="ppaction://hlinksldjump"/>
            <a:extLst>
              <a:ext uri="{FF2B5EF4-FFF2-40B4-BE49-F238E27FC236}">
                <a16:creationId xmlns:a16="http://schemas.microsoft.com/office/drawing/2014/main" id="{6EDD5521-FCAD-FE13-FD38-449146380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4" name="大かっこ 3">
            <a:extLst>
              <a:ext uri="{FF2B5EF4-FFF2-40B4-BE49-F238E27FC236}">
                <a16:creationId xmlns:a16="http://schemas.microsoft.com/office/drawing/2014/main" id="{6754C61D-FBA9-9772-F17A-351C31249CD9}"/>
              </a:ext>
            </a:extLst>
          </p:cNvPr>
          <p:cNvSpPr/>
          <p:nvPr/>
        </p:nvSpPr>
        <p:spPr>
          <a:xfrm>
            <a:off x="2141299" y="2717270"/>
            <a:ext cx="231640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9" name="大かっこ 8">
            <a:extLst>
              <a:ext uri="{FF2B5EF4-FFF2-40B4-BE49-F238E27FC236}">
                <a16:creationId xmlns:a16="http://schemas.microsoft.com/office/drawing/2014/main" id="{96BAC2CC-6838-E780-69AC-5F07B2AFD7DD}"/>
              </a:ext>
            </a:extLst>
          </p:cNvPr>
          <p:cNvSpPr/>
          <p:nvPr/>
        </p:nvSpPr>
        <p:spPr>
          <a:xfrm>
            <a:off x="4851581" y="2717270"/>
            <a:ext cx="294621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1E9D006C-373D-731F-D80A-09F700B8FFE6}"/>
              </a:ext>
            </a:extLst>
          </p:cNvPr>
          <p:cNvSpPr/>
          <p:nvPr/>
        </p:nvSpPr>
        <p:spPr>
          <a:xfrm>
            <a:off x="6101521" y="3238500"/>
            <a:ext cx="130257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6648A535-E54C-6EFC-0B33-D842ABF56468}"/>
              </a:ext>
            </a:extLst>
          </p:cNvPr>
          <p:cNvSpPr/>
          <p:nvPr/>
        </p:nvSpPr>
        <p:spPr>
          <a:xfrm>
            <a:off x="2141299" y="4348014"/>
            <a:ext cx="231640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F9EE737A-AA38-9951-7588-DB1D6203508D}"/>
              </a:ext>
            </a:extLst>
          </p:cNvPr>
          <p:cNvSpPr/>
          <p:nvPr/>
        </p:nvSpPr>
        <p:spPr>
          <a:xfrm>
            <a:off x="4943320" y="4360650"/>
            <a:ext cx="3371679"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3C181892-D0DE-FAA3-272A-D8613A016C35}"/>
              </a:ext>
            </a:extLst>
          </p:cNvPr>
          <p:cNvSpPr/>
          <p:nvPr/>
        </p:nvSpPr>
        <p:spPr>
          <a:xfrm>
            <a:off x="4220475" y="4881880"/>
            <a:ext cx="1262211" cy="52123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6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45730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4C02C60-13F4-8293-23E1-1939AA6B36E6}"/>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CC0D30AE-534B-9D66-78C4-86CDD62C6EA7}"/>
              </a:ext>
            </a:extLst>
          </p:cNvPr>
          <p:cNvSpPr>
            <a:spLocks noGrp="1"/>
          </p:cNvSpPr>
          <p:nvPr>
            <p:ph type="title"/>
          </p:nvPr>
        </p:nvSpPr>
        <p:spPr/>
        <p:txBody>
          <a:bodyPr/>
          <a:lstStyle/>
          <a:p>
            <a:r>
              <a:rPr lang="ja-JP" altLang="en-US" dirty="0"/>
              <a:t>３　仕事をする</a:t>
            </a:r>
            <a:endParaRPr kumimoji="1" lang="ja-JP" altLang="en-US" dirty="0"/>
          </a:p>
        </p:txBody>
      </p:sp>
      <p:sp>
        <p:nvSpPr>
          <p:cNvPr id="4" name="テキスト プレースホルダー 3">
            <a:extLst>
              <a:ext uri="{FF2B5EF4-FFF2-40B4-BE49-F238E27FC236}">
                <a16:creationId xmlns:a16="http://schemas.microsoft.com/office/drawing/2014/main" id="{A70B251F-C5E7-0817-558C-96416CA2817B}"/>
              </a:ext>
            </a:extLst>
          </p:cNvPr>
          <p:cNvSpPr>
            <a:spLocks noGrp="1"/>
          </p:cNvSpPr>
          <p:nvPr>
            <p:ph type="body" sz="quarter" idx="15"/>
          </p:nvPr>
        </p:nvSpPr>
        <p:spPr>
          <a:xfrm>
            <a:off x="189311" y="1471194"/>
            <a:ext cx="8464550" cy="756091"/>
          </a:xfrm>
        </p:spPr>
        <p:txBody>
          <a:bodyPr>
            <a:normAutofit fontScale="92500" lnSpcReduction="10000"/>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srgbClr val="FDDACB"/>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正規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雇用</a:t>
            </a:r>
            <a:r>
              <a:rPr kumimoji="1" lang="ja-JP" altLang="en-US" sz="40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en-US" altLang="ja-JP"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44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非正規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雇用</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endParaRPr kumimoji="1" lang="ja-JP" altLang="en-US" dirty="0"/>
          </a:p>
        </p:txBody>
      </p:sp>
      <p:sp>
        <p:nvSpPr>
          <p:cNvPr id="5" name="テキスト プレースホルダー 4">
            <a:extLst>
              <a:ext uri="{FF2B5EF4-FFF2-40B4-BE49-F238E27FC236}">
                <a16:creationId xmlns:a16="http://schemas.microsoft.com/office/drawing/2014/main" id="{4529525C-959C-2A2C-BBC3-6CC7C005970F}"/>
              </a:ext>
            </a:extLst>
          </p:cNvPr>
          <p:cNvSpPr>
            <a:spLocks noGrp="1"/>
          </p:cNvSpPr>
          <p:nvPr>
            <p:ph type="body" sz="quarter" idx="16"/>
          </p:nvPr>
        </p:nvSpPr>
        <p:spPr>
          <a:xfrm>
            <a:off x="712211" y="980843"/>
            <a:ext cx="7060189" cy="440417"/>
          </a:xfrm>
        </p:spPr>
        <p:txBody>
          <a:bodyPr>
            <a:normAutofit fontScale="92500" lnSpcReduction="20000"/>
          </a:bodyPr>
          <a:lstStyle/>
          <a:p>
            <a:r>
              <a:rPr kumimoji="1" lang="ja-JP" altLang="en-US" dirty="0"/>
              <a:t>１</a:t>
            </a:r>
            <a:r>
              <a:rPr kumimoji="1" lang="en-US" altLang="ja-JP" dirty="0"/>
              <a:t>.</a:t>
            </a:r>
            <a:r>
              <a:rPr kumimoji="1" lang="ja-JP" altLang="en-US" dirty="0"/>
              <a:t>雇用形態例についてまとめよう。</a:t>
            </a:r>
          </a:p>
        </p:txBody>
      </p:sp>
      <p:sp>
        <p:nvSpPr>
          <p:cNvPr id="6" name="テキスト ボックス 5">
            <a:extLst>
              <a:ext uri="{FF2B5EF4-FFF2-40B4-BE49-F238E27FC236}">
                <a16:creationId xmlns:a16="http://schemas.microsoft.com/office/drawing/2014/main" id="{16B90E7E-7072-C871-0CBD-33967A35F725}"/>
              </a:ext>
            </a:extLst>
          </p:cNvPr>
          <p:cNvSpPr txBox="1"/>
          <p:nvPr/>
        </p:nvSpPr>
        <p:spPr>
          <a:xfrm>
            <a:off x="189311" y="980843"/>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pic>
        <p:nvPicPr>
          <p:cNvPr id="12" name="図 11" descr="back.png">
            <a:hlinkClick r:id="rId2" action="ppaction://hlinksldjump"/>
            <a:extLst>
              <a:ext uri="{FF2B5EF4-FFF2-40B4-BE49-F238E27FC236}">
                <a16:creationId xmlns:a16="http://schemas.microsoft.com/office/drawing/2014/main" id="{93C9101F-9309-AFFD-4519-D7CE439BDF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graphicFrame>
        <p:nvGraphicFramePr>
          <p:cNvPr id="13" name="表 12">
            <a:extLst>
              <a:ext uri="{FF2B5EF4-FFF2-40B4-BE49-F238E27FC236}">
                <a16:creationId xmlns:a16="http://schemas.microsoft.com/office/drawing/2014/main" id="{18E73F29-7FAB-976E-1071-C864772A84C3}"/>
              </a:ext>
            </a:extLst>
          </p:cNvPr>
          <p:cNvGraphicFramePr>
            <a:graphicFrameLocks noGrp="1"/>
          </p:cNvGraphicFramePr>
          <p:nvPr>
            <p:extLst>
              <p:ext uri="{D42A27DB-BD31-4B8C-83A1-F6EECF244321}">
                <p14:modId xmlns:p14="http://schemas.microsoft.com/office/powerpoint/2010/main" val="2044727148"/>
              </p:ext>
            </p:extLst>
          </p:nvPr>
        </p:nvGraphicFramePr>
        <p:xfrm>
          <a:off x="129496" y="2296680"/>
          <a:ext cx="8877808" cy="3683163"/>
        </p:xfrm>
        <a:graphic>
          <a:graphicData uri="http://schemas.openxmlformats.org/drawingml/2006/table">
            <a:tbl>
              <a:tblPr firstRow="1" bandRow="1">
                <a:tableStyleId>{72833802-FEF1-4C79-8D5D-14CF1EAF98D9}</a:tableStyleId>
              </a:tblPr>
              <a:tblGrid>
                <a:gridCol w="2219452">
                  <a:extLst>
                    <a:ext uri="{9D8B030D-6E8A-4147-A177-3AD203B41FA5}">
                      <a16:colId xmlns:a16="http://schemas.microsoft.com/office/drawing/2014/main" val="982587247"/>
                    </a:ext>
                  </a:extLst>
                </a:gridCol>
                <a:gridCol w="2219452">
                  <a:extLst>
                    <a:ext uri="{9D8B030D-6E8A-4147-A177-3AD203B41FA5}">
                      <a16:colId xmlns:a16="http://schemas.microsoft.com/office/drawing/2014/main" val="829345759"/>
                    </a:ext>
                  </a:extLst>
                </a:gridCol>
                <a:gridCol w="2219452">
                  <a:extLst>
                    <a:ext uri="{9D8B030D-6E8A-4147-A177-3AD203B41FA5}">
                      <a16:colId xmlns:a16="http://schemas.microsoft.com/office/drawing/2014/main" val="1541866083"/>
                    </a:ext>
                  </a:extLst>
                </a:gridCol>
                <a:gridCol w="2219452">
                  <a:extLst>
                    <a:ext uri="{9D8B030D-6E8A-4147-A177-3AD203B41FA5}">
                      <a16:colId xmlns:a16="http://schemas.microsoft.com/office/drawing/2014/main" val="2877242246"/>
                    </a:ext>
                  </a:extLst>
                </a:gridCol>
              </a:tblGrid>
              <a:tr h="368316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正社員</a:t>
                      </a:r>
                      <a:endPar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algn="l" defTabSz="914400" rtl="0" eaLnBrk="1" latinLnBrk="0" hangingPunct="1"/>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雇用期間に定めがない</a:t>
                      </a:r>
                    </a:p>
                    <a:p>
                      <a:pPr marL="0" algn="l" defTabSz="914400" rtl="0" eaLnBrk="1" latinLnBrk="0" hangingPunct="1"/>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DDAC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契約社員</a:t>
                      </a:r>
                      <a:endPar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雇用期間に定めがある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パート</a:t>
                      </a:r>
                      <a:r>
                        <a:rPr kumimoji="1" lang="ja-JP" altLang="en-US" sz="32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en-US" altLang="ja-JP" sz="28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アルバイト</a:t>
                      </a:r>
                      <a:endParaRPr kumimoji="1" lang="ja-JP" altLang="en-US"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雇用期間に定めがあり，</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労働時間も短い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en-US" altLang="ja-JP" sz="32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kumimoji="1" lang="ja-JP" altLang="en-US" sz="30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派遣労働者</a:t>
                      </a:r>
                      <a:endParaRPr kumimoji="1" lang="ja-JP" altLang="en-US" sz="3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雇用主と</a:t>
                      </a:r>
                      <a:endParaRPr kumimoji="1" lang="en-US" altLang="ja-JP" sz="2800" b="0" kern="1200" dirty="0">
                        <a:solidFill>
                          <a:schemeClr val="tx1"/>
                        </a:solidFill>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就業先が</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kern="1200" dirty="0">
                          <a:solidFill>
                            <a:schemeClr val="tx1"/>
                          </a:solidFill>
                          <a:latin typeface="ＭＳ Ｐゴシック" panose="020B0600070205080204" pitchFamily="50" charset="-128"/>
                          <a:ea typeface="ＭＳ Ｐゴシック" panose="020B0600070205080204" pitchFamily="50" charset="-128"/>
                          <a:cs typeface="+mn-cs"/>
                        </a:rPr>
                        <a:t>異なる雇用形態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BEBFB"/>
                    </a:solidFill>
                  </a:tcPr>
                </a:tc>
                <a:extLst>
                  <a:ext uri="{0D108BD9-81ED-4DB2-BD59-A6C34878D82A}">
                    <a16:rowId xmlns:a16="http://schemas.microsoft.com/office/drawing/2014/main" val="2369408331"/>
                  </a:ext>
                </a:extLst>
              </a:tr>
            </a:tbl>
          </a:graphicData>
        </a:graphic>
      </p:graphicFrame>
      <p:pic>
        <p:nvPicPr>
          <p:cNvPr id="17" name="図 16">
            <a:extLst>
              <a:ext uri="{FF2B5EF4-FFF2-40B4-BE49-F238E27FC236}">
                <a16:creationId xmlns:a16="http://schemas.microsoft.com/office/drawing/2014/main" id="{7158654E-A5B5-66CA-16AD-B8B18086297F}"/>
              </a:ext>
            </a:extLst>
          </p:cNvPr>
          <p:cNvPicPr>
            <a:picLocks noChangeAspect="1"/>
          </p:cNvPicPr>
          <p:nvPr/>
        </p:nvPicPr>
        <p:blipFill>
          <a:blip r:embed="rId4"/>
          <a:stretch>
            <a:fillRect/>
          </a:stretch>
        </p:blipFill>
        <p:spPr>
          <a:xfrm>
            <a:off x="2694280" y="4617851"/>
            <a:ext cx="1502278" cy="1319462"/>
          </a:xfrm>
          <a:prstGeom prst="rect">
            <a:avLst/>
          </a:prstGeom>
        </p:spPr>
      </p:pic>
      <p:pic>
        <p:nvPicPr>
          <p:cNvPr id="19" name="図 18">
            <a:extLst>
              <a:ext uri="{FF2B5EF4-FFF2-40B4-BE49-F238E27FC236}">
                <a16:creationId xmlns:a16="http://schemas.microsoft.com/office/drawing/2014/main" id="{D85C6A82-B3B6-739C-D8E4-9C16FEFD4661}"/>
              </a:ext>
            </a:extLst>
          </p:cNvPr>
          <p:cNvPicPr>
            <a:picLocks noChangeAspect="1"/>
          </p:cNvPicPr>
          <p:nvPr/>
        </p:nvPicPr>
        <p:blipFill>
          <a:blip r:embed="rId5"/>
          <a:stretch>
            <a:fillRect/>
          </a:stretch>
        </p:blipFill>
        <p:spPr>
          <a:xfrm>
            <a:off x="450761" y="4617851"/>
            <a:ext cx="1449390" cy="1259306"/>
          </a:xfrm>
          <a:prstGeom prst="rect">
            <a:avLst/>
          </a:prstGeom>
        </p:spPr>
      </p:pic>
      <p:pic>
        <p:nvPicPr>
          <p:cNvPr id="21" name="図 20">
            <a:extLst>
              <a:ext uri="{FF2B5EF4-FFF2-40B4-BE49-F238E27FC236}">
                <a16:creationId xmlns:a16="http://schemas.microsoft.com/office/drawing/2014/main" id="{57411D63-8C46-14BA-8A01-003FDFDCAC5D}"/>
              </a:ext>
            </a:extLst>
          </p:cNvPr>
          <p:cNvPicPr>
            <a:picLocks noChangeAspect="1"/>
          </p:cNvPicPr>
          <p:nvPr/>
        </p:nvPicPr>
        <p:blipFill>
          <a:blip r:embed="rId6"/>
          <a:stretch>
            <a:fillRect/>
          </a:stretch>
        </p:blipFill>
        <p:spPr>
          <a:xfrm>
            <a:off x="7107133" y="4955832"/>
            <a:ext cx="1749928" cy="966290"/>
          </a:xfrm>
          <a:prstGeom prst="rect">
            <a:avLst/>
          </a:prstGeom>
        </p:spPr>
      </p:pic>
      <p:pic>
        <p:nvPicPr>
          <p:cNvPr id="23" name="図 22">
            <a:extLst>
              <a:ext uri="{FF2B5EF4-FFF2-40B4-BE49-F238E27FC236}">
                <a16:creationId xmlns:a16="http://schemas.microsoft.com/office/drawing/2014/main" id="{AFC455E8-8771-7DD2-FC5C-755D7C126B14}"/>
              </a:ext>
            </a:extLst>
          </p:cNvPr>
          <p:cNvPicPr>
            <a:picLocks noChangeAspect="1"/>
          </p:cNvPicPr>
          <p:nvPr/>
        </p:nvPicPr>
        <p:blipFill>
          <a:blip r:embed="rId7"/>
          <a:stretch>
            <a:fillRect/>
          </a:stretch>
        </p:blipFill>
        <p:spPr>
          <a:xfrm>
            <a:off x="5388387" y="4647839"/>
            <a:ext cx="1283439" cy="1229318"/>
          </a:xfrm>
          <a:prstGeom prst="rect">
            <a:avLst/>
          </a:prstGeom>
        </p:spPr>
      </p:pic>
      <p:sp>
        <p:nvSpPr>
          <p:cNvPr id="7" name="大かっこ 6">
            <a:extLst>
              <a:ext uri="{FF2B5EF4-FFF2-40B4-BE49-F238E27FC236}">
                <a16:creationId xmlns:a16="http://schemas.microsoft.com/office/drawing/2014/main" id="{2DDBDB20-9ADB-8D1E-9831-B88DF112A393}"/>
              </a:ext>
            </a:extLst>
          </p:cNvPr>
          <p:cNvSpPr/>
          <p:nvPr/>
        </p:nvSpPr>
        <p:spPr>
          <a:xfrm>
            <a:off x="1052018" y="1504216"/>
            <a:ext cx="1830881"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02CCEAB9-5111-1D91-ADD3-085694DF0C4C}"/>
              </a:ext>
            </a:extLst>
          </p:cNvPr>
          <p:cNvSpPr/>
          <p:nvPr/>
        </p:nvSpPr>
        <p:spPr>
          <a:xfrm>
            <a:off x="4852939" y="1490655"/>
            <a:ext cx="2411461" cy="690047"/>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36FB3C7B-DF13-51BF-C44E-6D9015C54076}"/>
              </a:ext>
            </a:extLst>
          </p:cNvPr>
          <p:cNvSpPr/>
          <p:nvPr/>
        </p:nvSpPr>
        <p:spPr>
          <a:xfrm>
            <a:off x="196598" y="2421750"/>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2D80CD45-4C1E-A02D-21BE-8149046AEFEA}"/>
              </a:ext>
            </a:extLst>
          </p:cNvPr>
          <p:cNvSpPr/>
          <p:nvPr/>
        </p:nvSpPr>
        <p:spPr>
          <a:xfrm>
            <a:off x="2395684" y="2421750"/>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2786F943-A0E9-7B05-7751-48BC3508A313}"/>
              </a:ext>
            </a:extLst>
          </p:cNvPr>
          <p:cNvSpPr/>
          <p:nvPr/>
        </p:nvSpPr>
        <p:spPr>
          <a:xfrm>
            <a:off x="4645924" y="2393614"/>
            <a:ext cx="1478651"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4" name="大かっこ 13">
            <a:extLst>
              <a:ext uri="{FF2B5EF4-FFF2-40B4-BE49-F238E27FC236}">
                <a16:creationId xmlns:a16="http://schemas.microsoft.com/office/drawing/2014/main" id="{739EA3E9-3BD5-985A-ED37-984122354CC8}"/>
              </a:ext>
            </a:extLst>
          </p:cNvPr>
          <p:cNvSpPr/>
          <p:nvPr/>
        </p:nvSpPr>
        <p:spPr>
          <a:xfrm>
            <a:off x="4654906" y="2859679"/>
            <a:ext cx="2025902" cy="39667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5" name="大かっこ 14">
            <a:extLst>
              <a:ext uri="{FF2B5EF4-FFF2-40B4-BE49-F238E27FC236}">
                <a16:creationId xmlns:a16="http://schemas.microsoft.com/office/drawing/2014/main" id="{B84BBE1C-F189-310F-129D-5AAD0D26D18D}"/>
              </a:ext>
            </a:extLst>
          </p:cNvPr>
          <p:cNvSpPr/>
          <p:nvPr/>
        </p:nvSpPr>
        <p:spPr>
          <a:xfrm>
            <a:off x="6887386" y="2393613"/>
            <a:ext cx="2025902" cy="862735"/>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r>
              <a:rPr kumimoji="1" lang="en-US" altLang="ja-JP" sz="32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894263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50855-8201-B4A1-1D22-9EC5EEBA144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9184C09-83FF-7D9A-E34B-D5614168F5FE}"/>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CD0CDDC6-67FD-A09B-CC40-E799E6C41E0C}"/>
              </a:ext>
            </a:extLst>
          </p:cNvPr>
          <p:cNvSpPr>
            <a:spLocks noGrp="1"/>
          </p:cNvSpPr>
          <p:nvPr>
            <p:ph type="title"/>
          </p:nvPr>
        </p:nvSpPr>
        <p:spPr/>
        <p:txBody>
          <a:bodyPr/>
          <a:lstStyle/>
          <a:p>
            <a:r>
              <a:rPr kumimoji="1" lang="ja-JP" altLang="en-US" dirty="0"/>
              <a:t>３　仕事をする</a:t>
            </a:r>
          </a:p>
        </p:txBody>
      </p:sp>
      <p:sp>
        <p:nvSpPr>
          <p:cNvPr id="4" name="テキスト プレースホルダー 3">
            <a:extLst>
              <a:ext uri="{FF2B5EF4-FFF2-40B4-BE49-F238E27FC236}">
                <a16:creationId xmlns:a16="http://schemas.microsoft.com/office/drawing/2014/main" id="{EE4E0838-63B5-E49A-CDA7-4F4D41BE4B67}"/>
              </a:ext>
            </a:extLst>
          </p:cNvPr>
          <p:cNvSpPr>
            <a:spLocks noGrp="1"/>
          </p:cNvSpPr>
          <p:nvPr>
            <p:ph type="body" sz="quarter" idx="15"/>
          </p:nvPr>
        </p:nvSpPr>
        <p:spPr>
          <a:xfrm>
            <a:off x="124303" y="1061607"/>
            <a:ext cx="8841897" cy="2552170"/>
          </a:xfrm>
        </p:spPr>
        <p:txBody>
          <a:bodyPr>
            <a:normAutofit/>
          </a:bodyPr>
          <a:lstStyle/>
          <a:p>
            <a:pPr marL="742950" indent="-742950">
              <a:lnSpc>
                <a:spcPct val="100000"/>
              </a:lnSpc>
              <a:buAutoNum type="arabicParenBoth"/>
            </a:pPr>
            <a:r>
              <a:rPr lang="ja-JP" altLang="en-US" sz="3200" dirty="0"/>
              <a:t>あなたは，仕事・家庭生活・地域生活について，どのようなバランスで生活していきたいと思うだろうか。合計が</a:t>
            </a:r>
            <a:r>
              <a:rPr lang="en-US" altLang="ja-JP" sz="3200" dirty="0"/>
              <a:t>100</a:t>
            </a:r>
            <a:r>
              <a:rPr lang="ja-JP" altLang="en-US" sz="3200" dirty="0"/>
              <a:t>％になるように数字を記入しよう。（</a:t>
            </a:r>
            <a:r>
              <a:rPr lang="ja-JP" altLang="en-US" sz="3200" dirty="0">
                <a:hlinkClick r:id="rId2" action="ppaction://hlinksldjump"/>
              </a:rPr>
              <a:t>ワーク・ライフ・バランスに関する希望と現実</a:t>
            </a:r>
            <a:r>
              <a:rPr lang="ja-JP" altLang="en-US" sz="3200" dirty="0"/>
              <a:t>　　　）</a:t>
            </a:r>
            <a:endParaRPr lang="en-US" altLang="ja-JP" sz="3200" dirty="0"/>
          </a:p>
        </p:txBody>
      </p:sp>
      <p:sp>
        <p:nvSpPr>
          <p:cNvPr id="5" name="テキスト プレースホルダー 4">
            <a:extLst>
              <a:ext uri="{FF2B5EF4-FFF2-40B4-BE49-F238E27FC236}">
                <a16:creationId xmlns:a16="http://schemas.microsoft.com/office/drawing/2014/main" id="{BC33309E-4CBC-A14E-5C45-A2D5101161FB}"/>
              </a:ext>
            </a:extLst>
          </p:cNvPr>
          <p:cNvSpPr>
            <a:spLocks noGrp="1"/>
          </p:cNvSpPr>
          <p:nvPr>
            <p:ph type="body" sz="quarter" idx="16"/>
          </p:nvPr>
        </p:nvSpPr>
        <p:spPr>
          <a:xfrm>
            <a:off x="628061" y="593198"/>
            <a:ext cx="8391635" cy="420956"/>
          </a:xfrm>
        </p:spPr>
        <p:txBody>
          <a:bodyPr/>
          <a:lstStyle/>
          <a:p>
            <a:r>
              <a:rPr kumimoji="1" lang="ja-JP" altLang="en-US" dirty="0"/>
              <a:t>２</a:t>
            </a:r>
            <a:r>
              <a:rPr kumimoji="1" lang="en-US" altLang="ja-JP" dirty="0"/>
              <a:t>.</a:t>
            </a:r>
            <a:r>
              <a:rPr lang="ja-JP" altLang="en-US" dirty="0"/>
              <a:t>ワーク・ライフ・バランス</a:t>
            </a:r>
            <a:r>
              <a:rPr kumimoji="1" lang="ja-JP" altLang="en-US" dirty="0"/>
              <a:t>について考えよう。</a:t>
            </a:r>
          </a:p>
        </p:txBody>
      </p:sp>
      <p:sp>
        <p:nvSpPr>
          <p:cNvPr id="6" name="テキスト ボックス 5">
            <a:extLst>
              <a:ext uri="{FF2B5EF4-FFF2-40B4-BE49-F238E27FC236}">
                <a16:creationId xmlns:a16="http://schemas.microsoft.com/office/drawing/2014/main" id="{81ABC1EC-584C-294E-EBD5-893664EE7EF7}"/>
              </a:ext>
            </a:extLst>
          </p:cNvPr>
          <p:cNvSpPr txBox="1"/>
          <p:nvPr/>
        </p:nvSpPr>
        <p:spPr>
          <a:xfrm>
            <a:off x="124303" y="5759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8" name="表 7">
            <a:extLst>
              <a:ext uri="{FF2B5EF4-FFF2-40B4-BE49-F238E27FC236}">
                <a16:creationId xmlns:a16="http://schemas.microsoft.com/office/drawing/2014/main" id="{D373A9BC-24C9-AA66-D2BF-2448F88F040C}"/>
              </a:ext>
            </a:extLst>
          </p:cNvPr>
          <p:cNvGraphicFramePr>
            <a:graphicFrameLocks noGrp="1"/>
          </p:cNvGraphicFramePr>
          <p:nvPr>
            <p:extLst>
              <p:ext uri="{D42A27DB-BD31-4B8C-83A1-F6EECF244321}">
                <p14:modId xmlns:p14="http://schemas.microsoft.com/office/powerpoint/2010/main" val="200510418"/>
              </p:ext>
            </p:extLst>
          </p:nvPr>
        </p:nvGraphicFramePr>
        <p:xfrm>
          <a:off x="2550002" y="3768924"/>
          <a:ext cx="3990497" cy="2552171"/>
        </p:xfrm>
        <a:graphic>
          <a:graphicData uri="http://schemas.openxmlformats.org/drawingml/2006/table">
            <a:tbl>
              <a:tblPr firstRow="1" bandRow="1">
                <a:tableStyleId>{72833802-FEF1-4C79-8D5D-14CF1EAF98D9}</a:tableStyleId>
              </a:tblPr>
              <a:tblGrid>
                <a:gridCol w="1253808">
                  <a:extLst>
                    <a:ext uri="{9D8B030D-6E8A-4147-A177-3AD203B41FA5}">
                      <a16:colId xmlns:a16="http://schemas.microsoft.com/office/drawing/2014/main" val="982587247"/>
                    </a:ext>
                  </a:extLst>
                </a:gridCol>
                <a:gridCol w="2736689">
                  <a:extLst>
                    <a:ext uri="{9D8B030D-6E8A-4147-A177-3AD203B41FA5}">
                      <a16:colId xmlns:a16="http://schemas.microsoft.com/office/drawing/2014/main" val="829345759"/>
                    </a:ext>
                  </a:extLst>
                </a:gridCol>
              </a:tblGrid>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仕事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9408331"/>
                  </a:ext>
                </a:extLst>
              </a:tr>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家庭生活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9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0" i="0" u="none" strike="noStrike" kern="1200" cap="none" spc="0" normalizeH="0" baseline="0" noProof="0" dirty="0">
                          <a:ln>
                            <a:noFill/>
                          </a:ln>
                          <a:solidFill>
                            <a:srgbClr val="CBEBFB"/>
                          </a:solidFill>
                          <a:effectLst/>
                          <a:uLnTx/>
                          <a:uFillTx/>
                          <a:latin typeface="ＭＳ Ｐゴシック" panose="020B0600070205080204" pitchFamily="50" charset="-128"/>
                          <a:ea typeface="ＭＳ Ｐゴシック" panose="020B0600070205080204" pitchFamily="50" charset="-128"/>
                          <a:cs typeface="+mn-cs"/>
                        </a:rPr>
                        <a:t> </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662411">
                <a:tc>
                  <a:txBody>
                    <a:bodyPr/>
                    <a:lstStyle/>
                    <a:p>
                      <a:pPr marL="0" algn="ctr" defTabSz="914400" rtl="0" eaLnBrk="1" latinLnBrk="0" hangingPunct="1"/>
                      <a:r>
                        <a:rPr kumimoji="1" lang="ja-JP" altLang="en-US" sz="2800" b="1" kern="1200" dirty="0">
                          <a:solidFill>
                            <a:schemeClr val="tx1"/>
                          </a:solidFill>
                          <a:latin typeface="ＭＳ Ｐゴシック" panose="020B0600070205080204" pitchFamily="50" charset="-128"/>
                          <a:ea typeface="ＭＳ Ｐゴシック" panose="020B0600070205080204" pitchFamily="50" charset="-128"/>
                          <a:cs typeface="+mn-cs"/>
                        </a:rPr>
                        <a:t>地域生活</a:t>
                      </a:r>
                      <a:endParaRPr kumimoji="1" lang="en-US" altLang="ja-JP" sz="2800" b="1" kern="1200" dirty="0">
                        <a:solidFill>
                          <a:schemeClr val="tx1"/>
                        </a:solidFill>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10 </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例</a:t>
                      </a:r>
                      <a:r>
                        <a:rPr kumimoji="1" lang="en-US" altLang="ja-JP"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20</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kumimoji="1" lang="ja-JP" altLang="en-US" sz="3600" b="1" i="0" u="none" strike="noStrike" kern="1200" cap="none" spc="0" normalizeH="0" baseline="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pic>
        <p:nvPicPr>
          <p:cNvPr id="9" name="図 8" descr="link.png">
            <a:hlinkClick r:id="rId2" action="ppaction://hlinksldjump"/>
            <a:extLst>
              <a:ext uri="{FF2B5EF4-FFF2-40B4-BE49-F238E27FC236}">
                <a16:creationId xmlns:a16="http://schemas.microsoft.com/office/drawing/2014/main" id="{764E6DF0-47DB-3DDA-6D8E-5B9F06CDBE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2818" y="3354330"/>
            <a:ext cx="524213" cy="149340"/>
          </a:xfrm>
          <a:prstGeom prst="rect">
            <a:avLst/>
          </a:prstGeom>
        </p:spPr>
      </p:pic>
      <p:sp>
        <p:nvSpPr>
          <p:cNvPr id="7" name="大かっこ 6">
            <a:extLst>
              <a:ext uri="{FF2B5EF4-FFF2-40B4-BE49-F238E27FC236}">
                <a16:creationId xmlns:a16="http://schemas.microsoft.com/office/drawing/2014/main" id="{AA4FF7CC-DC1E-B743-0FCE-0B0B02026730}"/>
              </a:ext>
            </a:extLst>
          </p:cNvPr>
          <p:cNvSpPr/>
          <p:nvPr/>
        </p:nvSpPr>
        <p:spPr>
          <a:xfrm>
            <a:off x="4260598" y="3901050"/>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24A7D6F7-6BE5-F1A1-055B-F83EEBB96FDC}"/>
              </a:ext>
            </a:extLst>
          </p:cNvPr>
          <p:cNvSpPr/>
          <p:nvPr/>
        </p:nvSpPr>
        <p:spPr>
          <a:xfrm>
            <a:off x="4260598" y="4694072"/>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35F64A05-4094-AE73-7B15-F569177E82DE}"/>
              </a:ext>
            </a:extLst>
          </p:cNvPr>
          <p:cNvSpPr/>
          <p:nvPr/>
        </p:nvSpPr>
        <p:spPr>
          <a:xfrm>
            <a:off x="4260598" y="5663920"/>
            <a:ext cx="1467102" cy="455050"/>
          </a:xfrm>
          <a:prstGeom prst="bracketPair">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32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10445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DF18ACB1-9E76-4DD5-E101-FB414E08AF85}"/>
              </a:ext>
            </a:extLst>
          </p:cNvPr>
          <p:cNvSpPr>
            <a:spLocks noGrp="1"/>
          </p:cNvSpPr>
          <p:nvPr>
            <p:ph type="sldNum" sz="quarter" idx="12"/>
          </p:nvPr>
        </p:nvSpPr>
        <p:spPr/>
        <p:txBody>
          <a:bodyPr/>
          <a:lstStyle/>
          <a:p>
            <a:fld id="{1D2D80A6-8C57-4D7C-88C1-BE2A757EE89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92A49FED-5BC7-4E3E-7D0A-ED151B79B925}"/>
              </a:ext>
            </a:extLst>
          </p:cNvPr>
          <p:cNvSpPr>
            <a:spLocks noGrp="1"/>
          </p:cNvSpPr>
          <p:nvPr>
            <p:ph type="title"/>
          </p:nvPr>
        </p:nvSpPr>
        <p:spPr>
          <a:xfrm>
            <a:off x="6743700" y="172402"/>
            <a:ext cx="2400300" cy="396000"/>
          </a:xfrm>
        </p:spPr>
        <p:txBody>
          <a:bodyPr/>
          <a:lstStyle/>
          <a:p>
            <a:r>
              <a:rPr kumimoji="1" lang="ja-JP" altLang="en-US" dirty="0"/>
              <a:t>３　仕事をする</a:t>
            </a:r>
          </a:p>
        </p:txBody>
      </p:sp>
      <p:sp>
        <p:nvSpPr>
          <p:cNvPr id="5" name="テキスト プレースホルダー 4">
            <a:extLst>
              <a:ext uri="{FF2B5EF4-FFF2-40B4-BE49-F238E27FC236}">
                <a16:creationId xmlns:a16="http://schemas.microsoft.com/office/drawing/2014/main" id="{E92D4694-DF72-8E7D-3ED9-03DF2D1D2A20}"/>
              </a:ext>
            </a:extLst>
          </p:cNvPr>
          <p:cNvSpPr>
            <a:spLocks noGrp="1"/>
          </p:cNvSpPr>
          <p:nvPr>
            <p:ph type="body" sz="quarter" idx="17"/>
          </p:nvPr>
        </p:nvSpPr>
        <p:spPr>
          <a:xfrm>
            <a:off x="266700" y="216940"/>
            <a:ext cx="5626100" cy="735559"/>
          </a:xfrm>
        </p:spPr>
        <p:txBody>
          <a:bodyPr/>
          <a:lstStyle/>
          <a:p>
            <a:pPr marL="355600" indent="-355600"/>
            <a:r>
              <a:rPr lang="ja-JP" altLang="en-US" dirty="0"/>
              <a:t>■ワーク・ライフ・バランスに関する希望と現実</a:t>
            </a:r>
            <a:endParaRPr kumimoji="1" lang="ja-JP" altLang="en-US" dirty="0"/>
          </a:p>
        </p:txBody>
      </p:sp>
      <p:pic>
        <p:nvPicPr>
          <p:cNvPr id="7" name="図 6">
            <a:extLst>
              <a:ext uri="{FF2B5EF4-FFF2-40B4-BE49-F238E27FC236}">
                <a16:creationId xmlns:a16="http://schemas.microsoft.com/office/drawing/2014/main" id="{2559787A-71F6-D54F-21C8-A12196D72C36}"/>
              </a:ext>
            </a:extLst>
          </p:cNvPr>
          <p:cNvPicPr>
            <a:picLocks noChangeAspect="1"/>
          </p:cNvPicPr>
          <p:nvPr/>
        </p:nvPicPr>
        <p:blipFill>
          <a:blip r:embed="rId2"/>
          <a:stretch>
            <a:fillRect/>
          </a:stretch>
        </p:blipFill>
        <p:spPr>
          <a:xfrm>
            <a:off x="182212" y="1166473"/>
            <a:ext cx="8779576" cy="4394200"/>
          </a:xfrm>
          <a:prstGeom prst="rect">
            <a:avLst/>
          </a:prstGeom>
        </p:spPr>
      </p:pic>
      <p:pic>
        <p:nvPicPr>
          <p:cNvPr id="8" name="図 7" descr="back.png">
            <a:hlinkClick r:id="rId3" action="ppaction://hlinksldjump"/>
            <a:extLst>
              <a:ext uri="{FF2B5EF4-FFF2-40B4-BE49-F238E27FC236}">
                <a16:creationId xmlns:a16="http://schemas.microsoft.com/office/drawing/2014/main" id="{BAF1059E-69FA-7939-83A9-7A8EDE1939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テキスト ボックス 8">
            <a:extLst>
              <a:ext uri="{FF2B5EF4-FFF2-40B4-BE49-F238E27FC236}">
                <a16:creationId xmlns:a16="http://schemas.microsoft.com/office/drawing/2014/main" id="{387AA472-7361-DD20-3BEF-1F52401F0426}"/>
              </a:ext>
            </a:extLst>
          </p:cNvPr>
          <p:cNvSpPr txBox="1"/>
          <p:nvPr/>
        </p:nvSpPr>
        <p:spPr>
          <a:xfrm>
            <a:off x="8404057" y="5710684"/>
            <a:ext cx="650884" cy="338554"/>
          </a:xfrm>
          <a:prstGeom prst="rect">
            <a:avLst/>
          </a:prstGeom>
          <a:noFill/>
        </p:spPr>
        <p:txBody>
          <a:bodyPr wrap="square" rtlCol="0">
            <a:spAutoFit/>
          </a:bodyPr>
          <a:lstStyle/>
          <a:p>
            <a:r>
              <a:rPr kumimoji="1" lang="ja-JP" altLang="en-US" sz="1600" dirty="0">
                <a:latin typeface="ＭＳ Ｐゴシック" panose="020B0600070205080204" pitchFamily="50" charset="-128"/>
                <a:ea typeface="ＭＳ Ｐゴシック" panose="020B0600070205080204" pitchFamily="50" charset="-128"/>
              </a:rPr>
              <a:t>前へ</a:t>
            </a:r>
          </a:p>
        </p:txBody>
      </p:sp>
    </p:spTree>
    <p:extLst>
      <p:ext uri="{BB962C8B-B14F-4D97-AF65-F5344CB8AC3E}">
        <p14:creationId xmlns:p14="http://schemas.microsoft.com/office/powerpoint/2010/main" val="1438227491"/>
      </p:ext>
    </p:extLst>
  </p:cSld>
  <p:clrMapOvr>
    <a:masterClrMapping/>
  </p:clrMapOvr>
</p:sld>
</file>

<file path=ppt/theme/theme1.xml><?xml version="1.0" encoding="utf-8"?>
<a:theme xmlns:a="http://schemas.openxmlformats.org/drawingml/2006/main" name="Office テーマ">
  <a:themeElements>
    <a:clrScheme name="ユーザー定義 14">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B0F0"/>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1446</Words>
  <Application>Microsoft Office PowerPoint</Application>
  <PresentationFormat>画面に合わせる (4:3)</PresentationFormat>
  <Paragraphs>234</Paragraphs>
  <Slides>32</Slides>
  <Notes>12</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32</vt:i4>
      </vt:variant>
    </vt:vector>
  </HeadingPairs>
  <TitlesOfParts>
    <vt:vector size="37" baseType="lpstr">
      <vt:lpstr>ＭＳ Ｐゴシック</vt:lpstr>
      <vt:lpstr>游ゴシック</vt:lpstr>
      <vt:lpstr>Arial</vt:lpstr>
      <vt:lpstr>Wingdings</vt:lpstr>
      <vt:lpstr>Office テーマ</vt:lpstr>
      <vt:lpstr>3. ライフキャリアを 見つめ直す</vt:lpstr>
      <vt:lpstr>問題インデックス</vt:lpstr>
      <vt:lpstr>１　生活時間を考える </vt:lpstr>
      <vt:lpstr>１　生活時間を考える</vt:lpstr>
      <vt:lpstr>１　生活時間を考える</vt:lpstr>
      <vt:lpstr>２　職業労働と家事労働</vt:lpstr>
      <vt:lpstr>３　仕事をする</vt:lpstr>
      <vt:lpstr>３　仕事をする</vt:lpstr>
      <vt:lpstr>３　仕事をする</vt:lpstr>
      <vt:lpstr>３　仕事をする</vt:lpstr>
      <vt:lpstr>３　仕事をする</vt:lpstr>
      <vt:lpstr>３　仕事をする</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４　働く人を支える社会</vt:lpstr>
      <vt:lpstr>教科書p.24のねらいを振り返ろう</vt:lpstr>
      <vt:lpstr>１　生活時間を考える</vt:lpstr>
      <vt:lpstr>１　生活時間を考える</vt:lpstr>
      <vt:lpstr>１　生活時間を考える</vt:lpstr>
      <vt:lpstr>２　職業労働と家事労働</vt:lpstr>
      <vt:lpstr>２　職業労働と家事労働</vt:lpstr>
      <vt:lpstr>３　仕事をする</vt:lpstr>
      <vt:lpstr>３　仕事をする</vt:lpstr>
      <vt:lpstr>３　仕事をする</vt:lpstr>
      <vt:lpstr>３　仕事をする</vt:lpstr>
      <vt:lpstr>４　働く人を支える社会</vt:lpstr>
      <vt:lpstr>４　働く人を支える社会</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2025-04-11T01:00:30Z</dcterms:created>
  <dcterms:modified xsi:type="dcterms:W3CDTF">2025-04-11T01:00:34Z</dcterms:modified>
</cp:coreProperties>
</file>