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67" r:id="rId2"/>
    <p:sldId id="402" r:id="rId3"/>
    <p:sldId id="396" r:id="rId4"/>
    <p:sldId id="482" r:id="rId5"/>
    <p:sldId id="483" r:id="rId6"/>
    <p:sldId id="478" r:id="rId7"/>
    <p:sldId id="484" r:id="rId8"/>
    <p:sldId id="465" r:id="rId9"/>
    <p:sldId id="493" r:id="rId10"/>
    <p:sldId id="494" r:id="rId11"/>
    <p:sldId id="495" r:id="rId12"/>
    <p:sldId id="477" r:id="rId13"/>
    <p:sldId id="485" r:id="rId14"/>
    <p:sldId id="486" r:id="rId15"/>
    <p:sldId id="487" r:id="rId16"/>
    <p:sldId id="455" r:id="rId17"/>
    <p:sldId id="449" r:id="rId18"/>
    <p:sldId id="488" r:id="rId19"/>
    <p:sldId id="489" r:id="rId20"/>
    <p:sldId id="490" r:id="rId21"/>
    <p:sldId id="496" r:id="rId22"/>
    <p:sldId id="491" r:id="rId23"/>
    <p:sldId id="492" r:id="rId24"/>
  </p:sldIdLst>
  <p:sldSz cx="9144000" cy="6858000" type="screen4x3"/>
  <p:notesSz cx="6858000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F3FD"/>
    <a:srgbClr val="005AFF"/>
    <a:srgbClr val="C7EAFB"/>
    <a:srgbClr val="B1E3FA"/>
    <a:srgbClr val="F68C46"/>
    <a:srgbClr val="F0E0CA"/>
    <a:srgbClr val="F6F3DF"/>
    <a:srgbClr val="CBEBFB"/>
    <a:srgbClr val="FDDACB"/>
    <a:srgbClr val="C6EA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361" autoAdjust="0"/>
    <p:restoredTop sz="93560" autoAdjust="0"/>
  </p:normalViewPr>
  <p:slideViewPr>
    <p:cSldViewPr snapToGrid="0">
      <p:cViewPr varScale="1">
        <p:scale>
          <a:sx n="104" d="100"/>
          <a:sy n="104" d="100"/>
        </p:scale>
        <p:origin x="1416" y="108"/>
      </p:cViewPr>
      <p:guideLst/>
    </p:cSldViewPr>
  </p:slideViewPr>
  <p:outlineViewPr>
    <p:cViewPr>
      <p:scale>
        <a:sx n="33" d="100"/>
        <a:sy n="33" d="100"/>
      </p:scale>
      <p:origin x="0" y="-15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1152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52CDF99-D294-593F-D755-9BC44ECC397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393" cy="495698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7734D61-76AC-EBC3-9C83-A08F7351BB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3991" y="0"/>
            <a:ext cx="2972392" cy="495698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r">
              <a:defRPr sz="1200"/>
            </a:lvl1pPr>
          </a:lstStyle>
          <a:p>
            <a:fld id="{41DC5202-D109-48F0-93E7-F859D1657FE9}" type="datetimeFigureOut">
              <a:rPr kumimoji="1" lang="ja-JP" altLang="en-US" smtClean="0"/>
              <a:t>2025/4/11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6C4BCCB-633B-2665-C15E-6FC55E188C6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8552"/>
            <a:ext cx="2972393" cy="495698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F269B95-BCE6-E1C5-CFE5-64B795D9C80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3991" y="9378552"/>
            <a:ext cx="2972392" cy="495698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r">
              <a:defRPr sz="1200"/>
            </a:lvl1pPr>
          </a:lstStyle>
          <a:p>
            <a:fld id="{5CBEA762-94DE-4EB6-BDB0-E58A6F48566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71358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71800" cy="495427"/>
          </a:xfrm>
          <a:prstGeom prst="rect">
            <a:avLst/>
          </a:prstGeom>
        </p:spPr>
        <p:txBody>
          <a:bodyPr vert="horz" lIns="92147" tIns="46075" rIns="92147" bIns="4607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95427"/>
          </a:xfrm>
          <a:prstGeom prst="rect">
            <a:avLst/>
          </a:prstGeom>
        </p:spPr>
        <p:txBody>
          <a:bodyPr vert="horz" lIns="92147" tIns="46075" rIns="92147" bIns="46075" rtlCol="0"/>
          <a:lstStyle>
            <a:lvl1pPr algn="r">
              <a:defRPr sz="1200"/>
            </a:lvl1pPr>
          </a:lstStyle>
          <a:p>
            <a:fld id="{537744EE-B228-4D4B-B3C5-E24EBA43BD19}" type="datetimeFigureOut">
              <a:rPr kumimoji="1" lang="ja-JP" altLang="en-US" smtClean="0"/>
              <a:t>2025/4/11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8088" y="1235075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47" tIns="46075" rIns="92147" bIns="4607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1" y="4751983"/>
            <a:ext cx="5486400" cy="3887986"/>
          </a:xfrm>
          <a:prstGeom prst="rect">
            <a:avLst/>
          </a:prstGeom>
        </p:spPr>
        <p:txBody>
          <a:bodyPr vert="horz" lIns="92147" tIns="46075" rIns="92147" bIns="4607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9378825"/>
            <a:ext cx="2971800" cy="495426"/>
          </a:xfrm>
          <a:prstGeom prst="rect">
            <a:avLst/>
          </a:prstGeom>
        </p:spPr>
        <p:txBody>
          <a:bodyPr vert="horz" lIns="92147" tIns="46075" rIns="92147" bIns="4607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9378825"/>
            <a:ext cx="2971800" cy="495426"/>
          </a:xfrm>
          <a:prstGeom prst="rect">
            <a:avLst/>
          </a:prstGeom>
        </p:spPr>
        <p:txBody>
          <a:bodyPr vert="horz" lIns="92147" tIns="46075" rIns="92147" bIns="46075" rtlCol="0" anchor="b"/>
          <a:lstStyle>
            <a:lvl1pPr algn="r">
              <a:defRPr sz="1200"/>
            </a:lvl1pPr>
          </a:lstStyle>
          <a:p>
            <a:fld id="{18CE2DE2-5132-4E7D-B18E-E71053432C5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6269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5038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18D309-2196-C239-8AC7-34C71ADB5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CA6BF38-608C-EDCE-D108-EA96B37EC7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6B0DDF5-5D00-7761-B940-62ED59F2C9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09A221C-BA8C-C21E-92C6-AD97EA6D4A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4865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0363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01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80F90-8511-262C-0BC6-7564DC964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1F390D3-37CD-3B5A-2B65-81E4A75227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70835204-EEBB-1233-234F-E7F9026491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609318D-FBCE-42FE-8097-43A91CA968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4386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D30E90-491E-3A8F-03BA-41FD21216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F5B056B9-8536-9EF4-FF2C-01B85B98CA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8BCD1F9-3832-983B-05B8-150CC9A662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03E5644-9CDE-8ED1-35D7-5F1FFEB671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4915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A54AAC-BF7F-E3E0-ABA6-0E3D55F3F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BF15D5E1-1407-B7BD-1E71-9A218DB479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285572D-8B9E-0927-98C4-2D57308554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B08ACEB-D273-9A20-2024-9573CEC973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24695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41C08-8D0C-F7E8-831F-7B114B419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9045BDC-0BD2-03B0-3039-C8F64C3905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8B0B4EC-584D-3890-1442-BA797AA1DD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1F07A94-D13A-4687-4A09-CFBF6AF2D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64018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1A27C-698F-8ABD-C5F0-D360326E69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6C5D550-A92C-77A2-4F8D-C0FCD6E80E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B266398-DB1A-0C4E-2D01-4B53944CE0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CBE54B5-6FFF-1EC3-D44A-1D4ECB62A3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5071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C34FA-7512-B27F-0167-13A84B90E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F245993-EFB0-1123-F4C1-0D71B12D57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CBCEA8D-2515-2601-3BB1-A906232B57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302B8BC-E71C-956C-D671-A14687382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E2DE2-5132-4E7D-B18E-E71053432C59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4402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50504" y="2902998"/>
            <a:ext cx="7772400" cy="1765312"/>
          </a:xfrm>
        </p:spPr>
        <p:txBody>
          <a:bodyPr anchor="b">
            <a:noAutofit/>
          </a:bodyPr>
          <a:lstStyle>
            <a:lvl1pPr marL="0" indent="0" algn="ctr">
              <a:buFont typeface="+mj-lt"/>
              <a:buNone/>
              <a:defRPr sz="5500" b="1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en-US" altLang="ja-JP" dirty="0"/>
              <a:t>1.</a:t>
            </a:r>
            <a:r>
              <a:rPr lang="ja-JP" altLang="en-US" dirty="0"/>
              <a:t> </a:t>
            </a:r>
            <a:r>
              <a:rPr lang="en-US" dirty="0" err="1"/>
              <a:t>xxxxxx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36804" y="4668311"/>
            <a:ext cx="3086100" cy="605025"/>
          </a:xfrm>
        </p:spPr>
        <p:txBody>
          <a:bodyPr>
            <a:noAutofit/>
          </a:bodyPr>
          <a:lstStyle>
            <a:lvl1pPr marL="0" indent="0" algn="r">
              <a:buNone/>
              <a:defRPr sz="32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ja-JP" dirty="0"/>
              <a:t>p.00</a:t>
            </a:r>
            <a:r>
              <a:rPr lang="ja-JP" altLang="en-US" dirty="0"/>
              <a:t>～</a:t>
            </a:r>
            <a:r>
              <a:rPr lang="en-US" altLang="ja-JP" dirty="0"/>
              <a:t>00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9B10A62-B1D7-4A96-B9E1-B2F681B6FEFE}"/>
              </a:ext>
            </a:extLst>
          </p:cNvPr>
          <p:cNvCxnSpPr/>
          <p:nvPr userDrawn="1"/>
        </p:nvCxnSpPr>
        <p:spPr>
          <a:xfrm>
            <a:off x="683568" y="4668311"/>
            <a:ext cx="7739336" cy="0"/>
          </a:xfrm>
          <a:prstGeom prst="line">
            <a:avLst/>
          </a:prstGeom>
          <a:ln w="50800" cap="rnd">
            <a:solidFill>
              <a:srgbClr val="277BE8"/>
            </a:solidFill>
            <a:prstDash val="sys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1CB7ED8D-73B4-465A-A8E5-7753583BB6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09711" y="2055203"/>
            <a:ext cx="1300163" cy="687387"/>
          </a:xfrm>
          <a:solidFill>
            <a:srgbClr val="277BE8"/>
          </a:solidFill>
          <a:ln>
            <a:solidFill>
              <a:srgbClr val="277BE8"/>
            </a:solidFill>
          </a:ln>
        </p:spPr>
        <p:txBody>
          <a:bodyPr anchor="ctr">
            <a:no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ja-JP" altLang="en-US" dirty="0"/>
              <a:t>１章</a:t>
            </a:r>
          </a:p>
        </p:txBody>
      </p:sp>
      <p:sp>
        <p:nvSpPr>
          <p:cNvPr id="13" name="テキスト プレースホルダー 12">
            <a:extLst>
              <a:ext uri="{FF2B5EF4-FFF2-40B4-BE49-F238E27FC236}">
                <a16:creationId xmlns:a16="http://schemas.microsoft.com/office/drawing/2014/main" id="{828E12B8-2C64-4A6F-9868-58B8F1F90F4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929203" y="2055203"/>
            <a:ext cx="2609850" cy="687387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 anchor="t">
            <a:noAutofit/>
          </a:bodyPr>
          <a:lstStyle>
            <a:lvl1pPr marL="0" indent="0" algn="ctr">
              <a:buNone/>
              <a:defRPr sz="4000">
                <a:solidFill>
                  <a:srgbClr val="277BE8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kumimoji="1" lang="en-US" altLang="ja-JP" dirty="0" err="1"/>
              <a:t>xxxxxxxxx</a:t>
            </a:r>
            <a:endParaRPr kumimoji="1" lang="ja-JP" altLang="en-US" dirty="0"/>
          </a:p>
        </p:txBody>
      </p:sp>
      <p:sp>
        <p:nvSpPr>
          <p:cNvPr id="4" name="テキスト プレースホルダー 11">
            <a:extLst>
              <a:ext uri="{FF2B5EF4-FFF2-40B4-BE49-F238E27FC236}">
                <a16:creationId xmlns:a16="http://schemas.microsoft.com/office/drawing/2014/main" id="{0AC066D0-6BCC-3FBF-8053-20D436D794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05120" y="5239340"/>
            <a:ext cx="2217784" cy="577850"/>
          </a:xfrm>
          <a:prstGeom prst="roundRect">
            <a:avLst/>
          </a:prstGeom>
          <a:ln w="19050">
            <a:solidFill>
              <a:srgbClr val="277BE8"/>
            </a:solidFill>
          </a:ln>
        </p:spPr>
        <p:txBody>
          <a:bodyPr anchor="ctr">
            <a:normAutofit/>
          </a:bodyPr>
          <a:lstStyle>
            <a:lvl1pPr marL="0" indent="0" algn="r">
              <a:buNone/>
              <a:defRPr sz="2800">
                <a:solidFill>
                  <a:srgbClr val="277BE8"/>
                </a:solidFill>
              </a:defRPr>
            </a:lvl1pPr>
          </a:lstStyle>
          <a:p>
            <a:pPr lvl="0"/>
            <a:r>
              <a:rPr kumimoji="1" lang="ja-JP" altLang="en-US" dirty="0"/>
              <a:t>教 </a:t>
            </a:r>
            <a:r>
              <a:rPr kumimoji="1" lang="en-US" altLang="ja-JP" dirty="0"/>
              <a:t>p.00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00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6725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DF_その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E1F3FD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313460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まとめ スライド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EC04C30-69CC-FA85-25B3-345190A8A88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0362" y="488950"/>
            <a:ext cx="8423275" cy="5880100"/>
          </a:xfrm>
        </p:spPr>
        <p:txBody>
          <a:bodyPr anchor="ctr"/>
          <a:lstStyle>
            <a:lvl1pPr algn="ctr">
              <a:defRPr/>
            </a:lvl1pPr>
          </a:lstStyle>
          <a:p>
            <a:pPr lvl="0"/>
            <a:r>
              <a:rPr kumimoji="1" lang="ja-JP" altLang="en-US" dirty="0"/>
              <a:t>まとめ　テキスト</a:t>
            </a:r>
          </a:p>
        </p:txBody>
      </p:sp>
    </p:spTree>
    <p:extLst>
      <p:ext uri="{BB962C8B-B14F-4D97-AF65-F5344CB8AC3E}">
        <p14:creationId xmlns:p14="http://schemas.microsoft.com/office/powerpoint/2010/main" val="1149258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問題インデック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9497B68-1E45-BCCD-A25E-B4B2C19A21F6}"/>
              </a:ext>
            </a:extLst>
          </p:cNvPr>
          <p:cNvSpPr/>
          <p:nvPr userDrawn="1"/>
        </p:nvSpPr>
        <p:spPr>
          <a:xfrm>
            <a:off x="3873501" y="558800"/>
            <a:ext cx="5270499" cy="241300"/>
          </a:xfrm>
          <a:prstGeom prst="rect">
            <a:avLst/>
          </a:prstGeom>
          <a:solidFill>
            <a:srgbClr val="277BE8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E5C8CC71-049D-4423-ADD6-275B4FB294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801" y="139700"/>
            <a:ext cx="3695700" cy="660400"/>
          </a:xfrm>
          <a:prstGeom prst="round2SameRect">
            <a:avLst/>
          </a:prstGeom>
          <a:solidFill>
            <a:srgbClr val="277BE8"/>
          </a:solidFill>
        </p:spPr>
        <p:txBody>
          <a:bodyPr>
            <a:normAutofit/>
          </a:bodyPr>
          <a:lstStyle>
            <a:lvl1pPr marL="0" algn="ctr" defTabSz="457200" rtl="0" eaLnBrk="1" latinLnBrk="0" hangingPunct="1">
              <a:defRPr kumimoji="1" lang="ja-JP" altLang="en-US" sz="3200" b="1" kern="1200" dirty="0">
                <a:solidFill>
                  <a:schemeClr val="lt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</a:lstStyle>
          <a:p>
            <a:r>
              <a:rPr kumimoji="1" lang="ja-JP" altLang="en-US" dirty="0"/>
              <a:t>問題インデックス</a:t>
            </a:r>
          </a:p>
        </p:txBody>
      </p:sp>
    </p:spTree>
    <p:extLst>
      <p:ext uri="{BB962C8B-B14F-4D97-AF65-F5344CB8AC3E}">
        <p14:creationId xmlns:p14="http://schemas.microsoft.com/office/powerpoint/2010/main" val="404594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800" y="180000"/>
            <a:ext cx="8791200" cy="6588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32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　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A3E1B81-36EA-864E-10DD-8A4C137A60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63" y="1842216"/>
            <a:ext cx="8464550" cy="4508500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lvl="0"/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</a:p>
          <a:p>
            <a:pPr lvl="0"/>
            <a:endParaRPr kumimoji="1" lang="ja-JP" altLang="en-US" dirty="0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F61A5BE1-FD5C-459B-C48E-2856CF6754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0363" y="1001284"/>
            <a:ext cx="3829897" cy="626822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650836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本文スライド_その２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309930"/>
            <a:ext cx="8410775" cy="5098118"/>
          </a:xfrm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539439"/>
            <a:ext cx="3823648" cy="658812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１　問題文</a:t>
            </a:r>
          </a:p>
        </p:txBody>
      </p:sp>
    </p:spTree>
    <p:extLst>
      <p:ext uri="{BB962C8B-B14F-4D97-AF65-F5344CB8AC3E}">
        <p14:creationId xmlns:p14="http://schemas.microsoft.com/office/powerpoint/2010/main" val="3161821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側注_問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816100"/>
            <a:ext cx="8410775" cy="4591948"/>
          </a:xfr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760485"/>
            <a:ext cx="8410775" cy="658812"/>
          </a:xfrm>
          <a:solidFill>
            <a:srgbClr val="E1E0D3"/>
          </a:solidFill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問題文</a:t>
            </a:r>
          </a:p>
        </p:txBody>
      </p:sp>
    </p:spTree>
    <p:extLst>
      <p:ext uri="{BB962C8B-B14F-4D97-AF65-F5344CB8AC3E}">
        <p14:creationId xmlns:p14="http://schemas.microsoft.com/office/powerpoint/2010/main" val="3031112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側注_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1720" y="179999"/>
            <a:ext cx="2592280" cy="396000"/>
          </a:xfrm>
          <a:solidFill>
            <a:srgbClr val="317FE5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AA1B83C-5A25-9032-3657-A191CD779A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6612" y="1816100"/>
            <a:ext cx="8410775" cy="4591948"/>
          </a:xfr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spcBef>
                <a:spcPts val="0"/>
              </a:spcBef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/>
              <a:t>本文テキスト（</a:t>
            </a:r>
            <a:r>
              <a:rPr kumimoji="1" lang="en-US" altLang="ja-JP" dirty="0"/>
              <a:t>※</a:t>
            </a:r>
            <a:r>
              <a:rPr kumimoji="1" lang="ja-JP" altLang="en-US" dirty="0"/>
              <a:t>解答は、フォントの色を青（</a:t>
            </a:r>
            <a:r>
              <a:rPr kumimoji="1" lang="en-US" altLang="ja-JP" dirty="0"/>
              <a:t>R,G,B</a:t>
            </a:r>
            <a:r>
              <a:rPr kumimoji="1" lang="ja-JP" altLang="en-US" dirty="0"/>
              <a:t>値：</a:t>
            </a:r>
            <a:r>
              <a:rPr kumimoji="1" lang="en-US" altLang="ja-JP" dirty="0"/>
              <a:t>0,90,255</a:t>
            </a:r>
            <a:r>
              <a:rPr kumimoji="1" lang="ja-JP" altLang="en-US" dirty="0"/>
              <a:t>）にする。）</a:t>
            </a:r>
            <a:endParaRPr kumimoji="1" lang="en-US" altLang="ja-JP" dirty="0"/>
          </a:p>
          <a:p>
            <a:pPr lvl="0"/>
            <a:endParaRPr kumimoji="1" lang="ja-JP" altLang="en-US" dirty="0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EAB65F7D-3133-A03B-5C0E-35635F7DC6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6612" y="760485"/>
            <a:ext cx="8410775" cy="658812"/>
          </a:xfrm>
          <a:solidFill>
            <a:srgbClr val="F6F3DF"/>
          </a:solidFill>
        </p:spPr>
        <p:txBody>
          <a:bodyPr anchor="ctr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3200" b="1"/>
            </a:lvl1pPr>
          </a:lstStyle>
          <a:p>
            <a:pPr lvl="0"/>
            <a:r>
              <a:rPr kumimoji="1" lang="ja-JP" altLang="en-US" dirty="0"/>
              <a:t>問題文</a:t>
            </a: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7520E44-DB4F-DEE8-3845-3FB84489D076}"/>
              </a:ext>
            </a:extLst>
          </p:cNvPr>
          <p:cNvGrpSpPr/>
          <p:nvPr userDrawn="1"/>
        </p:nvGrpSpPr>
        <p:grpSpPr>
          <a:xfrm>
            <a:off x="348856" y="152878"/>
            <a:ext cx="1796890" cy="468544"/>
            <a:chOff x="574421" y="203235"/>
            <a:chExt cx="1796890" cy="468544"/>
          </a:xfrm>
        </p:grpSpPr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CE29BF5A-EACA-1FB4-9C1B-E74D8A0F1185}"/>
                </a:ext>
              </a:extLst>
            </p:cNvPr>
            <p:cNvSpPr txBox="1"/>
            <p:nvPr userDrawn="1"/>
          </p:nvSpPr>
          <p:spPr>
            <a:xfrm>
              <a:off x="780704" y="203235"/>
              <a:ext cx="1368000" cy="468000"/>
            </a:xfrm>
            <a:prstGeom prst="rect">
              <a:avLst/>
            </a:prstGeom>
            <a:solidFill>
              <a:srgbClr val="F37B7D"/>
            </a:solidFill>
          </p:spPr>
          <p:txBody>
            <a:bodyPr wrap="square" lIns="36000" tIns="36000" rIns="36000" bIns="36000" rtlCol="0" anchor="ctr">
              <a:spAutoFit/>
            </a:bodyPr>
            <a:lstStyle/>
            <a:p>
              <a:pPr algn="ctr"/>
              <a:r>
                <a:rPr kumimoji="1" lang="en-US" altLang="ja-JP" sz="2600" b="1" dirty="0">
                  <a:solidFill>
                    <a:schemeClr val="bg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Activity</a:t>
              </a:r>
              <a:endParaRPr kumimoji="1" lang="ja-JP" altLang="en-US" sz="26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7" name="部分円 6">
              <a:extLst>
                <a:ext uri="{FF2B5EF4-FFF2-40B4-BE49-F238E27FC236}">
                  <a16:creationId xmlns:a16="http://schemas.microsoft.com/office/drawing/2014/main" id="{F231D44E-4698-EC14-6B78-A4636CCF211B}"/>
                </a:ext>
              </a:extLst>
            </p:cNvPr>
            <p:cNvSpPr/>
            <p:nvPr userDrawn="1"/>
          </p:nvSpPr>
          <p:spPr>
            <a:xfrm>
              <a:off x="574421" y="203779"/>
              <a:ext cx="452232" cy="468000"/>
            </a:xfrm>
            <a:prstGeom prst="pie">
              <a:avLst>
                <a:gd name="adj1" fmla="val 5353704"/>
                <a:gd name="adj2" fmla="val 16200000"/>
              </a:avLst>
            </a:prstGeom>
            <a:solidFill>
              <a:srgbClr val="EF40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部分円 11">
              <a:extLst>
                <a:ext uri="{FF2B5EF4-FFF2-40B4-BE49-F238E27FC236}">
                  <a16:creationId xmlns:a16="http://schemas.microsoft.com/office/drawing/2014/main" id="{F67D73B3-3C7C-11F0-CA9A-1F7BD29D5B39}"/>
                </a:ext>
              </a:extLst>
            </p:cNvPr>
            <p:cNvSpPr/>
            <p:nvPr userDrawn="1"/>
          </p:nvSpPr>
          <p:spPr>
            <a:xfrm flipH="1">
              <a:off x="1919079" y="203779"/>
              <a:ext cx="452232" cy="468000"/>
            </a:xfrm>
            <a:prstGeom prst="pie">
              <a:avLst>
                <a:gd name="adj1" fmla="val 5353704"/>
                <a:gd name="adj2" fmla="val 16200000"/>
              </a:avLst>
            </a:prstGeom>
            <a:solidFill>
              <a:srgbClr val="EF406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4050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図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図プレースホルダー 6">
            <a:extLst>
              <a:ext uri="{FF2B5EF4-FFF2-40B4-BE49-F238E27FC236}">
                <a16:creationId xmlns:a16="http://schemas.microsoft.com/office/drawing/2014/main" id="{4723E0C9-C3B6-4AE7-BEE1-CEDC47F601E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6700" y="807868"/>
            <a:ext cx="8610600" cy="5531020"/>
          </a:xfrm>
        </p:spPr>
        <p:txBody>
          <a:bodyPr/>
          <a:lstStyle>
            <a:lvl1pPr marL="0" indent="0">
              <a:buNone/>
              <a:defRPr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ja-JP" altLang="en-US" dirty="0"/>
              <a:t>アイコンをクリックして図を追加</a:t>
            </a: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894DAD6D-E89A-4714-A639-5CB2E1C825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72402"/>
            <a:ext cx="2592000" cy="396000"/>
          </a:xfrm>
          <a:solidFill>
            <a:srgbClr val="277BE8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2000" b="1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</a:t>
            </a:r>
            <a:r>
              <a:rPr kumimoji="1" lang="en-US" altLang="ja-JP" dirty="0"/>
              <a:t> 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6CC2803-C47C-FB89-9A4B-39A09DBB4E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6700" y="216941"/>
            <a:ext cx="2760662" cy="488950"/>
          </a:xfrm>
        </p:spPr>
        <p:txBody>
          <a:bodyPr anchor="ctr">
            <a:noAutofit/>
          </a:bodyPr>
          <a:lstStyle>
            <a:lvl1pPr>
              <a:lnSpc>
                <a:spcPct val="90000"/>
              </a:lnSpc>
              <a:defRPr sz="2800" b="1"/>
            </a:lvl1pPr>
          </a:lstStyle>
          <a:p>
            <a:pPr lvl="0"/>
            <a:r>
              <a:rPr kumimoji="1" lang="ja-JP" altLang="en-US" dirty="0"/>
              <a:t>図のタイトル</a:t>
            </a:r>
          </a:p>
        </p:txBody>
      </p:sp>
    </p:spTree>
    <p:extLst>
      <p:ext uri="{BB962C8B-B14F-4D97-AF65-F5344CB8AC3E}">
        <p14:creationId xmlns:p14="http://schemas.microsoft.com/office/powerpoint/2010/main" val="647309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振り返り">
    <p:bg>
      <p:bgPr>
        <a:solidFill>
          <a:srgbClr val="DDF1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3783" y="501650"/>
            <a:ext cx="8256232" cy="802397"/>
          </a:xfrm>
          <a:prstGeom prst="round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l">
              <a:defRPr sz="3600" b="1">
                <a:solidFill>
                  <a:srgbClr val="8F8F93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lang="ja-JP" altLang="en-US" dirty="0"/>
              <a:t>振り返ろう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3682" y="1997476"/>
            <a:ext cx="8256232" cy="4358874"/>
          </a:xfrm>
        </p:spPr>
        <p:txBody>
          <a:bodyPr anchor="ctr">
            <a:normAutofit/>
          </a:bodyPr>
          <a:lstStyle>
            <a:lvl1pPr marL="571500" indent="-571500" algn="l">
              <a:lnSpc>
                <a:spcPct val="100000"/>
              </a:lnSpc>
              <a:buClr>
                <a:srgbClr val="A6A386"/>
              </a:buClr>
              <a:buFont typeface="Wingdings" panose="05000000000000000000" pitchFamily="2" charset="2"/>
              <a:buChar char="l"/>
              <a:defRPr sz="4000"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pPr lvl="0"/>
            <a:r>
              <a:rPr lang="en-US" altLang="ja-JP" dirty="0" err="1"/>
              <a:t>xxxxxx</a:t>
            </a:r>
            <a:endParaRPr lang="en-US" altLang="ja-JP" dirty="0"/>
          </a:p>
          <a:p>
            <a:pPr lvl="0"/>
            <a:r>
              <a:rPr lang="en-US" altLang="ja-JP" dirty="0" err="1"/>
              <a:t>xxxxxx</a:t>
            </a:r>
            <a:endParaRPr lang="en-US" altLang="ja-JP" dirty="0"/>
          </a:p>
          <a:p>
            <a:pPr lvl="0"/>
            <a:r>
              <a:rPr lang="en-US" altLang="ja-JP" dirty="0" err="1"/>
              <a:t>xxxxxx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70731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DF_その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1DF6116-CBFF-4C6E-984B-80B90236F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0E196387-1CDE-4301-8E1A-1CC711046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2800" y="180000"/>
            <a:ext cx="8791200" cy="658800"/>
          </a:xfrm>
          <a:solidFill>
            <a:srgbClr val="E1F3FD"/>
          </a:solidFill>
          <a:effectLst>
            <a:outerShdw blurRad="40005" dist="22860" dir="5400000" algn="ctr" rotWithShape="0">
              <a:schemeClr val="tx1">
                <a:alpha val="35000"/>
              </a:schemeClr>
            </a:outerShdw>
          </a:effectLst>
        </p:spPr>
        <p:txBody>
          <a:bodyPr>
            <a:noAutofit/>
          </a:bodyPr>
          <a:lstStyle>
            <a:lvl1pPr>
              <a:defRPr sz="3200" b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r>
              <a:rPr kumimoji="1" lang="en-US" altLang="ja-JP" dirty="0"/>
              <a:t> </a:t>
            </a:r>
            <a:r>
              <a:rPr kumimoji="1" lang="ja-JP" altLang="en-US" dirty="0"/>
              <a:t>１　</a:t>
            </a:r>
            <a:r>
              <a:rPr kumimoji="1" lang="en-US" altLang="ja-JP" dirty="0" err="1"/>
              <a:t>xxxxxxxx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4102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024" y="6542842"/>
            <a:ext cx="503759" cy="2918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</a:lstStyle>
          <a:p>
            <a:fld id="{1D2D80A6-8C57-4D7C-88C1-BE2A757EE8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pic>
        <p:nvPicPr>
          <p:cNvPr id="7" name="図 6" descr="食品 が含まれている画像&#10;&#10;自動的に生成された説明">
            <a:extLst>
              <a:ext uri="{FF2B5EF4-FFF2-40B4-BE49-F238E27FC236}">
                <a16:creationId xmlns:a16="http://schemas.microsoft.com/office/drawing/2014/main" id="{22C72F05-26D3-4532-9B48-0C71DB563F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41" t="19908"/>
          <a:stretch/>
        </p:blipFill>
        <p:spPr>
          <a:xfrm>
            <a:off x="7849624" y="6542843"/>
            <a:ext cx="1230599" cy="315157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3E8E860-C633-49D6-8DFC-500E66A1AAAF}"/>
              </a:ext>
            </a:extLst>
          </p:cNvPr>
          <p:cNvSpPr txBox="1"/>
          <p:nvPr userDrawn="1"/>
        </p:nvSpPr>
        <p:spPr>
          <a:xfrm>
            <a:off x="2982898" y="6526887"/>
            <a:ext cx="4866728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「新家庭基礎 気づく力 築く未来（家基</a:t>
            </a:r>
            <a:r>
              <a:rPr kumimoji="1" lang="en-US" altLang="ja-JP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007-901</a:t>
            </a:r>
            <a:r>
              <a:rPr kumimoji="1" lang="ja-JP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 学習</a:t>
            </a:r>
            <a:r>
              <a:rPr kumimoji="1" lang="ja-JP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ノート」</a:t>
            </a:r>
            <a:endParaRPr kumimoji="1" lang="ja-JP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EAAD6A0-7A9D-413C-B000-93205ED1A006}"/>
              </a:ext>
            </a:extLst>
          </p:cNvPr>
          <p:cNvSpPr txBox="1"/>
          <p:nvPr userDrawn="1"/>
        </p:nvSpPr>
        <p:spPr>
          <a:xfrm>
            <a:off x="523783" y="6555017"/>
            <a:ext cx="107419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/</a:t>
            </a:r>
            <a:r>
              <a:rPr kumimoji="1" lang="ja-JP" altLang="en-US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kumimoji="1" lang="en-US" altLang="ja-JP" sz="1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23</a:t>
            </a:r>
            <a:endParaRPr kumimoji="1" lang="ja-JP" altLang="en-US" sz="1200" b="0" dirty="0">
              <a:solidFill>
                <a:schemeClr val="tx1">
                  <a:lumMod val="50000"/>
                  <a:lumOff val="50000"/>
                </a:schemeClr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442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75" r:id="rId3"/>
    <p:sldLayoutId id="2147483676" r:id="rId4"/>
    <p:sldLayoutId id="2147483680" r:id="rId5"/>
    <p:sldLayoutId id="2147483685" r:id="rId6"/>
    <p:sldLayoutId id="2147483678" r:id="rId7"/>
    <p:sldLayoutId id="2147483686" r:id="rId8"/>
    <p:sldLayoutId id="2147483682" r:id="rId9"/>
    <p:sldLayoutId id="2147483683" r:id="rId10"/>
    <p:sldLayoutId id="214748367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1pPr>
      <a:lvl2pPr marL="457200" indent="0" algn="l" defTabSz="914400" rtl="0" eaLnBrk="1" latinLnBrk="0" hangingPunct="1">
        <a:lnSpc>
          <a:spcPct val="110000"/>
        </a:lnSpc>
        <a:spcBef>
          <a:spcPts val="0"/>
        </a:spcBef>
        <a:buFontTx/>
        <a:buNone/>
        <a:defRPr kumimoji="1" sz="4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2pPr>
      <a:lvl3pPr marL="9144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20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3pPr>
      <a:lvl4pPr marL="13716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4pPr>
      <a:lvl5pPr marL="182880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kumimoji="1" sz="1800" kern="1200">
          <a:solidFill>
            <a:schemeClr val="tx1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9.xml"/><Relationship Id="rId3" Type="http://schemas.openxmlformats.org/officeDocument/2006/relationships/image" Target="../media/image4.png"/><Relationship Id="rId7" Type="http://schemas.openxmlformats.org/officeDocument/2006/relationships/slide" Target="slide7.xml"/><Relationship Id="rId12" Type="http://schemas.microsoft.com/office/2007/relationships/hdphoto" Target="../media/hdphoto1.wdp"/><Relationship Id="rId17" Type="http://schemas.openxmlformats.org/officeDocument/2006/relationships/slide" Target="slide16.xml"/><Relationship Id="rId2" Type="http://schemas.openxmlformats.org/officeDocument/2006/relationships/notesSlide" Target="../notesSlides/notesSlide2.xml"/><Relationship Id="rId16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7.png"/><Relationship Id="rId5" Type="http://schemas.openxmlformats.org/officeDocument/2006/relationships/slide" Target="slide3.xml"/><Relationship Id="rId15" Type="http://schemas.openxmlformats.org/officeDocument/2006/relationships/slide" Target="slide22.xml"/><Relationship Id="rId10" Type="http://schemas.openxmlformats.org/officeDocument/2006/relationships/slide" Target="slide17.xml"/><Relationship Id="rId4" Type="http://schemas.openxmlformats.org/officeDocument/2006/relationships/image" Target="../media/image5.png"/><Relationship Id="rId9" Type="http://schemas.openxmlformats.org/officeDocument/2006/relationships/slide" Target="slide12.xml"/><Relationship Id="rId14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BA8F71-BB4E-4597-BD04-356CC2C081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4" y="2499386"/>
            <a:ext cx="7772400" cy="2168924"/>
          </a:xfrm>
        </p:spPr>
        <p:txBody>
          <a:bodyPr/>
          <a:lstStyle/>
          <a:p>
            <a:r>
              <a:rPr lang="en-US" altLang="ja-JP" dirty="0"/>
              <a:t>5</a:t>
            </a:r>
            <a:r>
              <a:rPr kumimoji="1" lang="en-US" altLang="ja-JP" dirty="0"/>
              <a:t>. </a:t>
            </a:r>
            <a:r>
              <a:rPr lang="ja-JP" altLang="en-US" dirty="0"/>
              <a:t>家族に関する法律</a:t>
            </a:r>
            <a:endParaRPr kumimoji="1" lang="ja-JP" altLang="en-US" sz="4400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C377999-74BA-4AD5-A700-1C1D9BEC4F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kumimoji="1" lang="en-US" altLang="ja-JP" dirty="0"/>
              <a:t>p.18</a:t>
            </a:r>
            <a:r>
              <a:rPr kumimoji="1" lang="ja-JP" altLang="en-US" dirty="0"/>
              <a:t>～</a:t>
            </a:r>
            <a:r>
              <a:rPr kumimoji="1" lang="en-US" altLang="ja-JP" dirty="0"/>
              <a:t>19</a:t>
            </a:r>
            <a:endParaRPr kumimoji="1" lang="ja-JP" altLang="en-US" dirty="0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C139D5C-9C56-484E-9C8B-1C1B41C61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F68D3481-1C82-4A0F-9B48-E8AA01164F0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38619" y="1955532"/>
            <a:ext cx="1319491" cy="687387"/>
          </a:xfrm>
        </p:spPr>
        <p:txBody>
          <a:bodyPr/>
          <a:lstStyle/>
          <a:p>
            <a:r>
              <a:rPr lang="ja-JP" altLang="en-US" dirty="0"/>
              <a:t>１</a:t>
            </a:r>
            <a:r>
              <a:rPr kumimoji="1" lang="ja-JP" altLang="en-US" dirty="0"/>
              <a:t>章</a:t>
            </a:r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6E51320D-FC71-4B13-B5DA-E3EE33E503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258110" y="1955532"/>
            <a:ext cx="5948894" cy="687387"/>
          </a:xfrm>
        </p:spPr>
        <p:txBody>
          <a:bodyPr/>
          <a:lstStyle/>
          <a:p>
            <a:r>
              <a:rPr lang="ja-JP" altLang="en-US" dirty="0"/>
              <a:t>自分らしい生き方と家族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6F61A4C-FA88-0BE6-6A81-F11A1C50853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ja-JP" altLang="en-US" dirty="0"/>
              <a:t>教 </a:t>
            </a:r>
            <a:r>
              <a:rPr lang="en-US" altLang="ja-JP" dirty="0"/>
              <a:t>p.32</a:t>
            </a:r>
            <a:r>
              <a:rPr lang="ja-JP" altLang="en-US" dirty="0"/>
              <a:t>～</a:t>
            </a:r>
            <a:r>
              <a:rPr lang="en-US" altLang="ja-JP" dirty="0"/>
              <a:t>35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6326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3EC647-D927-6CBA-A674-1E89A29AE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E7607BD-C575-821C-912B-6D0819781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A300DC8F-AEE2-92E4-8E70-EE4C38A45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9800" y="179999"/>
            <a:ext cx="31242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時代に応じ</a:t>
            </a:r>
            <a:r>
              <a:rPr lang="ja-JP" altLang="en-US" dirty="0"/>
              <a:t>た民法改正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B27147A-B131-7D2A-2815-E909FF028D9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162" y="1239874"/>
            <a:ext cx="7235748" cy="1274528"/>
          </a:xfrm>
          <a:noFill/>
          <a:ln>
            <a:noFill/>
          </a:ln>
          <a:effectLst/>
        </p:spPr>
        <p:txBody>
          <a:bodyPr>
            <a:normAutofit/>
          </a:bodyPr>
          <a:lstStyle/>
          <a:p>
            <a:pPr marL="444500" indent="-444500"/>
            <a:r>
              <a:rPr lang="ja-JP" altLang="en-US" sz="3600" dirty="0"/>
              <a:t>③②で考えた各自の意見について，</a:t>
            </a:r>
            <a:endParaRPr lang="en-US" altLang="ja-JP" sz="3600" dirty="0"/>
          </a:p>
          <a:p>
            <a:pPr marL="444500"/>
            <a:r>
              <a:rPr lang="ja-JP" altLang="en-US" sz="3600" dirty="0"/>
              <a:t>グループで話しあってみよう。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66F796B-0DC3-4123-D44D-29899F5B1DA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062" y="748002"/>
            <a:ext cx="8410774" cy="420956"/>
          </a:xfrm>
        </p:spPr>
        <p:txBody>
          <a:bodyPr/>
          <a:lstStyle/>
          <a:p>
            <a:pPr marL="355600" indent="-355600"/>
            <a:r>
              <a:rPr kumimoji="1" lang="ja-JP" altLang="en-US" dirty="0"/>
              <a:t>２</a:t>
            </a:r>
            <a:r>
              <a:rPr kumimoji="1" lang="en-US" altLang="ja-JP" dirty="0"/>
              <a:t>.</a:t>
            </a:r>
            <a:r>
              <a:rPr lang="ja-JP" altLang="en-US" dirty="0"/>
              <a:t>選択的夫婦別姓制度について考えよう</a:t>
            </a:r>
            <a:r>
              <a:rPr kumimoji="1" lang="ja-JP" altLang="en-US" dirty="0"/>
              <a:t>。</a:t>
            </a:r>
            <a:r>
              <a:rPr kumimoji="1" lang="en-US" altLang="ja-JP" b="0" dirty="0"/>
              <a:t>(3/4)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EBDA30C-50B5-36A5-9BE2-8950569092F1}"/>
              </a:ext>
            </a:extLst>
          </p:cNvPr>
          <p:cNvSpPr txBox="1"/>
          <p:nvPr/>
        </p:nvSpPr>
        <p:spPr>
          <a:xfrm>
            <a:off x="105162" y="732487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8" name="テキスト プレースホルダー 3">
            <a:extLst>
              <a:ext uri="{FF2B5EF4-FFF2-40B4-BE49-F238E27FC236}">
                <a16:creationId xmlns:a16="http://schemas.microsoft.com/office/drawing/2014/main" id="{B12B65A6-28F6-8304-4919-37BC31F1ACD1}"/>
              </a:ext>
            </a:extLst>
          </p:cNvPr>
          <p:cNvSpPr txBox="1">
            <a:spLocks/>
          </p:cNvSpPr>
          <p:nvPr/>
        </p:nvSpPr>
        <p:spPr>
          <a:xfrm>
            <a:off x="105162" y="2779278"/>
            <a:ext cx="8850304" cy="3583422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200" dirty="0"/>
              <a:t>話しあいから出た単語や要素を書こう。</a:t>
            </a:r>
            <a:endParaRPr lang="en-US" altLang="ja-JP" sz="3200" dirty="0"/>
          </a:p>
          <a:p>
            <a:endParaRPr lang="en-US" altLang="ja-JP" sz="3200" dirty="0"/>
          </a:p>
          <a:p>
            <a:endParaRPr lang="en-US" altLang="ja-JP" sz="3200" dirty="0"/>
          </a:p>
          <a:p>
            <a:pPr marL="355600" indent="-355600"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200" dirty="0"/>
              <a:t>どのような結論が出たか。結論が出なかった場合はその内容を書こう。</a:t>
            </a:r>
          </a:p>
          <a:p>
            <a:endParaRPr lang="ja-JP" altLang="en-US" sz="3200" dirty="0"/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10BEB298-8B8E-1193-1C06-63F73F4C6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2476" y="1255389"/>
            <a:ext cx="2001524" cy="143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7729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118E9-EACF-AF36-8566-6A3533FF24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EAF65CC0-EF92-A171-F290-5D17523F5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2C4E1567-E2FD-20BE-2390-4FC42E883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9800" y="179999"/>
            <a:ext cx="31242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時代に応じ</a:t>
            </a:r>
            <a:r>
              <a:rPr lang="ja-JP" altLang="en-US" dirty="0"/>
              <a:t>た民法改正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51BC7FF-6DF1-9396-668C-21EA169F5CC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8533" y="1495285"/>
            <a:ext cx="8766933" cy="1274528"/>
          </a:xfrm>
          <a:noFill/>
          <a:ln>
            <a:noFill/>
          </a:ln>
          <a:effectLst/>
        </p:spPr>
        <p:txBody>
          <a:bodyPr>
            <a:normAutofit/>
          </a:bodyPr>
          <a:lstStyle/>
          <a:p>
            <a:pPr marL="444500" indent="-444500"/>
            <a:r>
              <a:rPr lang="ja-JP" altLang="en-US" sz="3600" dirty="0"/>
              <a:t>③話しあいをして感じたこと，感想などをまとめよう。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72C9711-19A3-4E1C-0213-93A2B2382D3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062" y="748002"/>
            <a:ext cx="8410774" cy="420956"/>
          </a:xfrm>
        </p:spPr>
        <p:txBody>
          <a:bodyPr/>
          <a:lstStyle/>
          <a:p>
            <a:pPr marL="355600" indent="-355600"/>
            <a:r>
              <a:rPr kumimoji="1" lang="ja-JP" altLang="en-US" dirty="0"/>
              <a:t>２</a:t>
            </a:r>
            <a:r>
              <a:rPr kumimoji="1" lang="en-US" altLang="ja-JP" dirty="0"/>
              <a:t>.</a:t>
            </a:r>
            <a:r>
              <a:rPr lang="ja-JP" altLang="en-US" dirty="0"/>
              <a:t>選択的夫婦別姓制度について考えよう</a:t>
            </a:r>
            <a:r>
              <a:rPr kumimoji="1" lang="ja-JP" altLang="en-US" dirty="0"/>
              <a:t>。</a:t>
            </a:r>
            <a:r>
              <a:rPr kumimoji="1" lang="en-US" altLang="ja-JP" b="0" dirty="0"/>
              <a:t>(4/4)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A1417BA-7176-F56F-05DF-230085CFA7C9}"/>
              </a:ext>
            </a:extLst>
          </p:cNvPr>
          <p:cNvSpPr txBox="1"/>
          <p:nvPr/>
        </p:nvSpPr>
        <p:spPr>
          <a:xfrm>
            <a:off x="105162" y="732487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8" name="テキスト プレースホルダー 3">
            <a:extLst>
              <a:ext uri="{FF2B5EF4-FFF2-40B4-BE49-F238E27FC236}">
                <a16:creationId xmlns:a16="http://schemas.microsoft.com/office/drawing/2014/main" id="{0FD833D4-F58B-7DC5-2A5C-9EBBCF5EC97E}"/>
              </a:ext>
            </a:extLst>
          </p:cNvPr>
          <p:cNvSpPr txBox="1">
            <a:spLocks/>
          </p:cNvSpPr>
          <p:nvPr/>
        </p:nvSpPr>
        <p:spPr>
          <a:xfrm>
            <a:off x="271902" y="2995987"/>
            <a:ext cx="8683564" cy="2761432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3600" dirty="0"/>
          </a:p>
        </p:txBody>
      </p:sp>
      <p:pic>
        <p:nvPicPr>
          <p:cNvPr id="7" name="図 6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DE23BFAD-EE17-3071-198B-0AC1DF0CD1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4480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69AA9-FC61-EAF1-A7D3-DB633DD60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0D6CF06-311F-CF65-FC86-8AFEF593C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19ED8C6A-748C-9956-2408-781716588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３　家族に関する法律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548219B6-01CA-0297-632F-39A85922A13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0000" y="2254422"/>
            <a:ext cx="8791201" cy="2606016"/>
          </a:xfrm>
        </p:spPr>
        <p:txBody>
          <a:bodyPr>
            <a:noAutofit/>
          </a:bodyPr>
          <a:lstStyle/>
          <a:p>
            <a:pPr marL="444500" indent="-444500">
              <a:lnSpc>
                <a:spcPct val="100000"/>
              </a:lnSpc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600" dirty="0"/>
              <a:t>民法には，夫婦は，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(1) </a:t>
            </a:r>
            <a:r>
              <a:rPr lang="ja-JP" altLang="en-US" sz="4400" b="1" dirty="0">
                <a:solidFill>
                  <a:srgbClr val="005AFF"/>
                </a:solidFill>
              </a:rPr>
              <a:t>同居 </a:t>
            </a:r>
            <a:r>
              <a:rPr lang="ja-JP" altLang="en-US" sz="3600" dirty="0"/>
              <a:t>・ 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(2) </a:t>
            </a:r>
            <a:r>
              <a:rPr lang="ja-JP" altLang="en-US" sz="4400" b="1" dirty="0">
                <a:solidFill>
                  <a:srgbClr val="005AFF"/>
                </a:solidFill>
              </a:rPr>
              <a:t>協力</a:t>
            </a:r>
            <a:r>
              <a:rPr lang="ja-JP" altLang="en-US" sz="3600" dirty="0"/>
              <a:t>　　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(3) </a:t>
            </a:r>
            <a:r>
              <a:rPr lang="ja-JP" altLang="en-US" sz="4400" b="1" dirty="0">
                <a:solidFill>
                  <a:srgbClr val="005AFF"/>
                </a:solidFill>
              </a:rPr>
              <a:t>扶助</a:t>
            </a:r>
            <a:r>
              <a:rPr lang="ja-JP" altLang="en-US" sz="3600" b="1" dirty="0">
                <a:solidFill>
                  <a:srgbClr val="005AFF"/>
                </a:solidFill>
              </a:rPr>
              <a:t> </a:t>
            </a:r>
            <a:r>
              <a:rPr lang="ja-JP" altLang="en-US" sz="3600" dirty="0"/>
              <a:t>の義務を負うと定められている。財産については，各自が財産を所有する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(4) </a:t>
            </a:r>
            <a:r>
              <a:rPr lang="ja-JP" altLang="en-US" sz="4400" b="1" dirty="0">
                <a:solidFill>
                  <a:srgbClr val="005AFF"/>
                </a:solidFill>
              </a:rPr>
              <a:t>別産制</a:t>
            </a:r>
            <a:r>
              <a:rPr lang="ja-JP" altLang="en-US" sz="3600" b="1" dirty="0">
                <a:solidFill>
                  <a:srgbClr val="005AFF"/>
                </a:solidFill>
              </a:rPr>
              <a:t> </a:t>
            </a:r>
            <a:r>
              <a:rPr lang="ja-JP" altLang="en-US" sz="3600" dirty="0"/>
              <a:t>がとられている。</a:t>
            </a:r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8AC89101-148C-B55C-441B-D8CC25C9D72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0431" y="838800"/>
            <a:ext cx="8313569" cy="1447200"/>
          </a:xfrm>
        </p:spPr>
        <p:txBody>
          <a:bodyPr vert="horz" lIns="91440" tIns="45720" rIns="91440" bIns="45720" rtlCol="0">
            <a:noAutofit/>
          </a:bodyPr>
          <a:lstStyle/>
          <a:p>
            <a:pPr marL="355600" indent="-355600"/>
            <a:r>
              <a:rPr lang="ja-JP" altLang="en-US" dirty="0"/>
              <a:t>１</a:t>
            </a:r>
            <a:r>
              <a:rPr lang="en-US" altLang="ja-JP" dirty="0"/>
              <a:t>.</a:t>
            </a:r>
            <a:r>
              <a:rPr lang="ja-JP" altLang="en-US" dirty="0"/>
              <a:t>夫婦，親子，扶養，相続に関する法律について，（　 ）に入る適語を選択肢から選び，答えよう。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(1/4)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94AB84A-814F-4AF7-7E03-83A8A363F4D9}"/>
              </a:ext>
            </a:extLst>
          </p:cNvPr>
          <p:cNvSpPr txBox="1"/>
          <p:nvPr/>
        </p:nvSpPr>
        <p:spPr>
          <a:xfrm>
            <a:off x="127531" y="921522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コンテンツ プレースホルダー 8">
            <a:extLst>
              <a:ext uri="{FF2B5EF4-FFF2-40B4-BE49-F238E27FC236}">
                <a16:creationId xmlns:a16="http://schemas.microsoft.com/office/drawing/2014/main" id="{B8AA06DC-1BC9-69C1-6261-4529D7A9F7C1}"/>
              </a:ext>
            </a:extLst>
          </p:cNvPr>
          <p:cNvSpPr txBox="1">
            <a:spLocks/>
          </p:cNvSpPr>
          <p:nvPr/>
        </p:nvSpPr>
        <p:spPr>
          <a:xfrm>
            <a:off x="225951" y="4953000"/>
            <a:ext cx="8692097" cy="1422400"/>
          </a:xfrm>
          <a:prstGeom prst="roundRect">
            <a:avLst>
              <a:gd name="adj" fmla="val 4090"/>
            </a:avLst>
          </a:prstGeom>
          <a:ln w="28575">
            <a:solidFill>
              <a:srgbClr val="B2B0B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裁判　　　調停・審判　　　別産制　　　遺留分　　　遺言</a:t>
            </a:r>
            <a:endParaRPr lang="en-US" altLang="ja-JP" sz="2800" dirty="0"/>
          </a:p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直系血族　　　協議　　　同居　　　扶助　　　協力　</a:t>
            </a:r>
            <a:endParaRPr lang="en-US" altLang="ja-JP" sz="2800" dirty="0"/>
          </a:p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扶養義務　　　法定相続　　　　親権者　　　共同親権者</a:t>
            </a: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09A2C74A-771C-B115-D468-A7F6965A1884}"/>
              </a:ext>
            </a:extLst>
          </p:cNvPr>
          <p:cNvSpPr/>
          <p:nvPr/>
        </p:nvSpPr>
        <p:spPr>
          <a:xfrm>
            <a:off x="4456373" y="2349112"/>
            <a:ext cx="1779535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ja-JP" altLang="en-US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１</a:t>
            </a: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34983CAE-650E-80AD-C33C-8B8D633137BA}"/>
              </a:ext>
            </a:extLst>
          </p:cNvPr>
          <p:cNvSpPr/>
          <p:nvPr/>
        </p:nvSpPr>
        <p:spPr>
          <a:xfrm>
            <a:off x="6685212" y="2349112"/>
            <a:ext cx="1779535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92792B49-17B6-C075-9D42-49FB93845471}"/>
              </a:ext>
            </a:extLst>
          </p:cNvPr>
          <p:cNvSpPr/>
          <p:nvPr/>
        </p:nvSpPr>
        <p:spPr>
          <a:xfrm>
            <a:off x="595966" y="3024660"/>
            <a:ext cx="1779535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1F9627DC-5A5C-21FE-A292-1D83AE2AAEA5}"/>
              </a:ext>
            </a:extLst>
          </p:cNvPr>
          <p:cNvSpPr/>
          <p:nvPr/>
        </p:nvSpPr>
        <p:spPr>
          <a:xfrm>
            <a:off x="620779" y="4242604"/>
            <a:ext cx="2377254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085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37CEA5-B7DB-D26B-DC41-633E86284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F4D5D5CE-C186-6004-9AE8-965C2C6B7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CA491C05-84A7-6A87-16F3-BD5EC92D6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0" y="179999"/>
            <a:ext cx="3175000" cy="396000"/>
          </a:xfrm>
        </p:spPr>
        <p:txBody>
          <a:bodyPr/>
          <a:lstStyle/>
          <a:p>
            <a:r>
              <a:rPr lang="ja-JP" altLang="en-US" dirty="0"/>
              <a:t>３　家族に関する法律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760AEA5B-324C-9E46-0EAB-E385BEB8E15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366" y="702010"/>
            <a:ext cx="8983266" cy="4036078"/>
          </a:xfrm>
        </p:spPr>
        <p:txBody>
          <a:bodyPr>
            <a:noAutofit/>
          </a:bodyPr>
          <a:lstStyle/>
          <a:p>
            <a:pPr marL="444500" indent="-444500"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600" dirty="0"/>
              <a:t>離婚の形には，</a:t>
            </a:r>
            <a:r>
              <a:rPr kumimoji="1" lang="en-US" altLang="ja-JP" sz="4400" b="1" i="0" u="none" strike="noStrike" kern="1200" cap="none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(5) </a:t>
            </a:r>
            <a:r>
              <a:rPr lang="ja-JP" altLang="en-US" sz="4400" b="1" dirty="0">
                <a:solidFill>
                  <a:srgbClr val="005AFF"/>
                </a:solidFill>
              </a:rPr>
              <a:t>協議</a:t>
            </a:r>
            <a:r>
              <a:rPr lang="ja-JP" altLang="en-US" sz="3600" b="1" dirty="0">
                <a:solidFill>
                  <a:srgbClr val="005AFF"/>
                </a:solidFill>
              </a:rPr>
              <a:t> </a:t>
            </a:r>
            <a:r>
              <a:rPr lang="ja-JP" altLang="en-US" sz="3600" dirty="0"/>
              <a:t>離婚，</a:t>
            </a:r>
            <a:endParaRPr lang="en-US" altLang="ja-JP" sz="3600" dirty="0"/>
          </a:p>
          <a:p>
            <a:pPr marL="444500">
              <a:buClr>
                <a:srgbClr val="CBEBFB"/>
              </a:buClr>
            </a:pPr>
            <a:r>
              <a:rPr kumimoji="1" lang="en-US" altLang="ja-JP" sz="4400" b="1" i="0" u="none" strike="noStrike" kern="1200" cap="none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(6)</a:t>
            </a:r>
            <a:r>
              <a:rPr lang="ja-JP" altLang="en-US" sz="4400" b="1" baseline="30000" dirty="0">
                <a:solidFill>
                  <a:srgbClr val="005AFF"/>
                </a:solidFill>
              </a:rPr>
              <a:t> </a:t>
            </a:r>
            <a:r>
              <a:rPr lang="ja-JP" altLang="en-US" sz="4400" b="1" dirty="0">
                <a:solidFill>
                  <a:srgbClr val="005AFF"/>
                </a:solidFill>
              </a:rPr>
              <a:t>調停・審判 </a:t>
            </a:r>
            <a:r>
              <a:rPr lang="ja-JP" altLang="en-US" sz="3600" dirty="0"/>
              <a:t>離婚，</a:t>
            </a:r>
            <a:r>
              <a:rPr kumimoji="1" lang="en-US" altLang="ja-JP" sz="4400" b="1" i="0" u="none" strike="noStrike" kern="1200" cap="none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(7) </a:t>
            </a:r>
            <a:r>
              <a:rPr lang="ja-JP" altLang="en-US" sz="4400" b="1" dirty="0">
                <a:solidFill>
                  <a:srgbClr val="005AFF"/>
                </a:solidFill>
              </a:rPr>
              <a:t>裁判</a:t>
            </a:r>
            <a:r>
              <a:rPr lang="ja-JP" altLang="en-US" sz="3600" b="1" dirty="0">
                <a:solidFill>
                  <a:srgbClr val="005AFF"/>
                </a:solidFill>
              </a:rPr>
              <a:t> </a:t>
            </a:r>
            <a:r>
              <a:rPr lang="ja-JP" altLang="en-US" sz="3600" dirty="0"/>
              <a:t>離婚が</a:t>
            </a:r>
            <a:endParaRPr lang="en-US" altLang="ja-JP" sz="3600" dirty="0"/>
          </a:p>
          <a:p>
            <a:pPr marL="444500">
              <a:buClr>
                <a:srgbClr val="CBEBFB"/>
              </a:buClr>
            </a:pPr>
            <a:r>
              <a:rPr lang="ja-JP" altLang="en-US" sz="3600" dirty="0"/>
              <a:t>ある。</a:t>
            </a:r>
            <a:endParaRPr lang="en-US" altLang="ja-JP" sz="3600" dirty="0"/>
          </a:p>
          <a:p>
            <a:pPr marL="444500" indent="-444500"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600" dirty="0"/>
              <a:t> 離婚する時，未成年の子がいる場合には， </a:t>
            </a:r>
            <a:r>
              <a:rPr kumimoji="1" lang="en-US" altLang="ja-JP" sz="4400" b="1" i="0" u="none" strike="noStrike" kern="1200" cap="none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(8) </a:t>
            </a:r>
            <a:r>
              <a:rPr lang="ja-JP" altLang="en-US" sz="4400" b="1" dirty="0">
                <a:solidFill>
                  <a:srgbClr val="005AFF"/>
                </a:solidFill>
              </a:rPr>
              <a:t>親権者 </a:t>
            </a:r>
            <a:r>
              <a:rPr lang="ja-JP" altLang="en-US" sz="3600" dirty="0"/>
              <a:t>を決め，離婚届に記載する必要がある。</a:t>
            </a:r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E7BA113A-FCC5-265C-FD3A-11FE190CCB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062" y="241943"/>
            <a:ext cx="1741589" cy="396000"/>
          </a:xfrm>
        </p:spPr>
        <p:txBody>
          <a:bodyPr vert="horz" lIns="91440" tIns="45720" rIns="91440" bIns="45720" rtlCol="0">
            <a:noAutofit/>
          </a:bodyPr>
          <a:lstStyle/>
          <a:p>
            <a:pPr marL="355600" indent="-355600"/>
            <a:r>
              <a:rPr lang="ja-JP" altLang="en-US" dirty="0"/>
              <a:t>１</a:t>
            </a:r>
            <a:r>
              <a:rPr lang="en-US" altLang="ja-JP" dirty="0"/>
              <a:t>. 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(2/4)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6EF49DD-4092-1562-F567-57340BA587B8}"/>
              </a:ext>
            </a:extLst>
          </p:cNvPr>
          <p:cNvSpPr txBox="1"/>
          <p:nvPr/>
        </p:nvSpPr>
        <p:spPr>
          <a:xfrm>
            <a:off x="127631" y="281054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コンテンツ プレースホルダー 8">
            <a:extLst>
              <a:ext uri="{FF2B5EF4-FFF2-40B4-BE49-F238E27FC236}">
                <a16:creationId xmlns:a16="http://schemas.microsoft.com/office/drawing/2014/main" id="{F8802A3A-434E-0B52-0850-31BA1C5D494F}"/>
              </a:ext>
            </a:extLst>
          </p:cNvPr>
          <p:cNvSpPr txBox="1">
            <a:spLocks/>
          </p:cNvSpPr>
          <p:nvPr/>
        </p:nvSpPr>
        <p:spPr>
          <a:xfrm>
            <a:off x="225951" y="4864099"/>
            <a:ext cx="8692097" cy="1479085"/>
          </a:xfrm>
          <a:prstGeom prst="roundRect">
            <a:avLst>
              <a:gd name="adj" fmla="val 4090"/>
            </a:avLst>
          </a:prstGeom>
          <a:ln w="28575">
            <a:solidFill>
              <a:srgbClr val="B2B0B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裁判　　　調停・審判　　　別産制　　　遺留分　　　遺言</a:t>
            </a:r>
            <a:endParaRPr lang="en-US" altLang="ja-JP" sz="2800" dirty="0"/>
          </a:p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直系血族　　　協議　　　同居　　　扶助　　　協力　</a:t>
            </a:r>
            <a:endParaRPr lang="en-US" altLang="ja-JP" sz="2800" dirty="0"/>
          </a:p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扶養義務　　　法定相続　　　　親権者　　　共同親権者</a:t>
            </a: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1C5631F3-4C2C-A7DC-C83E-1775BAFD1205}"/>
              </a:ext>
            </a:extLst>
          </p:cNvPr>
          <p:cNvSpPr/>
          <p:nvPr/>
        </p:nvSpPr>
        <p:spPr>
          <a:xfrm>
            <a:off x="3568564" y="750628"/>
            <a:ext cx="1773244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0E958EC5-40F6-BCA2-E408-21242669A222}"/>
              </a:ext>
            </a:extLst>
          </p:cNvPr>
          <p:cNvSpPr/>
          <p:nvPr/>
        </p:nvSpPr>
        <p:spPr>
          <a:xfrm>
            <a:off x="599487" y="1529450"/>
            <a:ext cx="3046203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9B3EB74E-F5C7-2EEC-74E6-A2F170280C9D}"/>
              </a:ext>
            </a:extLst>
          </p:cNvPr>
          <p:cNvSpPr/>
          <p:nvPr/>
        </p:nvSpPr>
        <p:spPr>
          <a:xfrm>
            <a:off x="4982420" y="1530443"/>
            <a:ext cx="1773244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7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9438E020-2E6B-905E-F9E7-7C227A74F2F8}"/>
              </a:ext>
            </a:extLst>
          </p:cNvPr>
          <p:cNvSpPr/>
          <p:nvPr/>
        </p:nvSpPr>
        <p:spPr>
          <a:xfrm>
            <a:off x="599487" y="3429000"/>
            <a:ext cx="2315163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246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B2B302-7F5A-83B0-EB18-AA0DE35828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DE9D94B-6264-3D3E-CDD4-C9E0D407E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97509B63-5B8F-5055-08C6-7889A3EA8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0" y="179999"/>
            <a:ext cx="3175000" cy="396000"/>
          </a:xfrm>
        </p:spPr>
        <p:txBody>
          <a:bodyPr/>
          <a:lstStyle/>
          <a:p>
            <a:r>
              <a:rPr lang="ja-JP" altLang="en-US" dirty="0"/>
              <a:t>３　家族に関する法律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2102CBB2-680D-67EC-F1FA-1F9534B291C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0000" y="1149815"/>
            <a:ext cx="8592697" cy="3394255"/>
          </a:xfrm>
        </p:spPr>
        <p:txBody>
          <a:bodyPr>
            <a:noAutofit/>
          </a:bodyPr>
          <a:lstStyle/>
          <a:p>
            <a:pPr marL="444500" indent="-444500"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600" dirty="0"/>
              <a:t>未成年の子に対し，原則として父母は　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(9) </a:t>
            </a:r>
            <a:r>
              <a:rPr lang="ja-JP" altLang="en-US" sz="4400" b="1" dirty="0">
                <a:solidFill>
                  <a:srgbClr val="005AFF"/>
                </a:solidFill>
              </a:rPr>
              <a:t>共同親権者 </a:t>
            </a:r>
            <a:r>
              <a:rPr lang="ja-JP" altLang="en-US" sz="3600" dirty="0"/>
              <a:t>となる。</a:t>
            </a:r>
          </a:p>
          <a:p>
            <a:pPr marL="444500" indent="-444500"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600" dirty="0"/>
              <a:t>民法では，夫婦の他，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(10) </a:t>
            </a:r>
            <a:r>
              <a:rPr lang="ja-JP" altLang="en-US" sz="4400" b="1" dirty="0">
                <a:solidFill>
                  <a:srgbClr val="005AFF"/>
                </a:solidFill>
              </a:rPr>
              <a:t>直系血族</a:t>
            </a:r>
            <a:endParaRPr lang="en-US" altLang="ja-JP" sz="4400" b="1" dirty="0">
              <a:solidFill>
                <a:srgbClr val="005AFF"/>
              </a:solidFill>
            </a:endParaRPr>
          </a:p>
          <a:p>
            <a:pPr marL="447675">
              <a:buClr>
                <a:srgbClr val="CBEBFB"/>
              </a:buClr>
            </a:pPr>
            <a:r>
              <a:rPr lang="ja-JP" altLang="en-US" sz="3600" dirty="0"/>
              <a:t>と兄弟姉妹は互いに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(11) </a:t>
            </a:r>
            <a:r>
              <a:rPr lang="ja-JP" altLang="en-US" sz="4400" b="1" dirty="0">
                <a:solidFill>
                  <a:srgbClr val="005AFF"/>
                </a:solidFill>
              </a:rPr>
              <a:t>扶養義務</a:t>
            </a:r>
            <a:r>
              <a:rPr lang="ja-JP" altLang="en-US" sz="3600" b="1" dirty="0">
                <a:solidFill>
                  <a:srgbClr val="005AFF"/>
                </a:solidFill>
              </a:rPr>
              <a:t> </a:t>
            </a:r>
            <a:r>
              <a:rPr lang="ja-JP" altLang="en-US" sz="3600" dirty="0"/>
              <a:t>があると定めている。</a:t>
            </a:r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EE0E90BE-EDB8-4A50-FF5C-4C965606558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7134" y="462430"/>
            <a:ext cx="1741589" cy="396000"/>
          </a:xfrm>
        </p:spPr>
        <p:txBody>
          <a:bodyPr vert="horz" lIns="91440" tIns="45720" rIns="91440" bIns="45720" rtlCol="0">
            <a:noAutofit/>
          </a:bodyPr>
          <a:lstStyle/>
          <a:p>
            <a:pPr marL="355600" indent="-355600"/>
            <a:r>
              <a:rPr lang="ja-JP" altLang="en-US" dirty="0"/>
              <a:t>１</a:t>
            </a:r>
            <a:r>
              <a:rPr lang="en-US" altLang="ja-JP" dirty="0"/>
              <a:t>. 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</a:t>
            </a:r>
            <a:r>
              <a:rPr lang="en-US" altLang="ja-JP" b="0" dirty="0">
                <a:solidFill>
                  <a:prstClr val="black"/>
                </a:solidFill>
              </a:rPr>
              <a:t>3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/4)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B087305-D132-93BD-7A7F-3B43F7FC1DE0}"/>
              </a:ext>
            </a:extLst>
          </p:cNvPr>
          <p:cNvSpPr txBox="1"/>
          <p:nvPr/>
        </p:nvSpPr>
        <p:spPr>
          <a:xfrm>
            <a:off x="105162" y="449952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コンテンツ プレースホルダー 8">
            <a:extLst>
              <a:ext uri="{FF2B5EF4-FFF2-40B4-BE49-F238E27FC236}">
                <a16:creationId xmlns:a16="http://schemas.microsoft.com/office/drawing/2014/main" id="{EA8299E7-FE80-FBD7-0A8B-3E0C759624D1}"/>
              </a:ext>
            </a:extLst>
          </p:cNvPr>
          <p:cNvSpPr txBox="1">
            <a:spLocks/>
          </p:cNvSpPr>
          <p:nvPr/>
        </p:nvSpPr>
        <p:spPr>
          <a:xfrm>
            <a:off x="225951" y="4864099"/>
            <a:ext cx="8692097" cy="1479085"/>
          </a:xfrm>
          <a:prstGeom prst="roundRect">
            <a:avLst>
              <a:gd name="adj" fmla="val 4090"/>
            </a:avLst>
          </a:prstGeom>
          <a:ln w="28575">
            <a:solidFill>
              <a:srgbClr val="B2B0B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裁判　　　調停・審判　　　別産制　　　遺留分　　　遺言</a:t>
            </a:r>
            <a:endParaRPr lang="en-US" altLang="ja-JP" sz="2800" dirty="0"/>
          </a:p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直系血族　　　協議　　　同居　　　扶助　　　協力　</a:t>
            </a:r>
            <a:endParaRPr lang="en-US" altLang="ja-JP" sz="2800" dirty="0"/>
          </a:p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扶養義務　　　法定相続　　　　親権者　　　共同親権者</a:t>
            </a: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4D91A9A4-1FCF-DA69-5321-22983AA8AC8E}"/>
              </a:ext>
            </a:extLst>
          </p:cNvPr>
          <p:cNvSpPr/>
          <p:nvPr/>
        </p:nvSpPr>
        <p:spPr>
          <a:xfrm>
            <a:off x="694737" y="1802049"/>
            <a:ext cx="3479243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0B3FA8D7-827A-AFCD-E22B-440C050E911C}"/>
              </a:ext>
            </a:extLst>
          </p:cNvPr>
          <p:cNvSpPr/>
          <p:nvPr/>
        </p:nvSpPr>
        <p:spPr>
          <a:xfrm>
            <a:off x="5065272" y="2540942"/>
            <a:ext cx="3221912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AD0838DC-E619-1542-B0B7-C2644EEB16E3}"/>
              </a:ext>
            </a:extLst>
          </p:cNvPr>
          <p:cNvSpPr/>
          <p:nvPr/>
        </p:nvSpPr>
        <p:spPr>
          <a:xfrm>
            <a:off x="4777216" y="3316370"/>
            <a:ext cx="2994559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11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0956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E4046-A9D8-4A72-D2A0-C0FB3C37FD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9482B3EE-C14B-3209-A659-57FB1EDD5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E64737DE-F6F0-47B9-B57A-4DC511C13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0" y="179999"/>
            <a:ext cx="3175000" cy="396000"/>
          </a:xfrm>
        </p:spPr>
        <p:txBody>
          <a:bodyPr/>
          <a:lstStyle/>
          <a:p>
            <a:r>
              <a:rPr lang="ja-JP" altLang="en-US" dirty="0"/>
              <a:t>３　家族に関する法律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C73BA0EC-5FBA-60EE-9AF9-AF3B03A0FE5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0000" y="1149815"/>
            <a:ext cx="8692097" cy="3394255"/>
          </a:xfrm>
        </p:spPr>
        <p:txBody>
          <a:bodyPr>
            <a:noAutofit/>
          </a:bodyPr>
          <a:lstStyle/>
          <a:p>
            <a:pPr marL="444500" indent="-444500"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600" dirty="0"/>
              <a:t>相続は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(12) </a:t>
            </a:r>
            <a:r>
              <a:rPr lang="ja-JP" altLang="en-US" sz="4400" b="1" dirty="0">
                <a:solidFill>
                  <a:srgbClr val="005AFF"/>
                </a:solidFill>
              </a:rPr>
              <a:t>遺言</a:t>
            </a:r>
            <a:r>
              <a:rPr lang="ja-JP" altLang="en-US" sz="3600" b="1" dirty="0">
                <a:solidFill>
                  <a:srgbClr val="005AFF"/>
                </a:solidFill>
              </a:rPr>
              <a:t> </a:t>
            </a:r>
            <a:r>
              <a:rPr lang="ja-JP" altLang="en-US" sz="3600" dirty="0"/>
              <a:t>のある場合はそれを優先し，ない場合は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(13) </a:t>
            </a:r>
            <a:r>
              <a:rPr lang="ja-JP" altLang="en-US" sz="4400" b="1" dirty="0">
                <a:solidFill>
                  <a:srgbClr val="005AFF"/>
                </a:solidFill>
              </a:rPr>
              <a:t>法定相続 </a:t>
            </a:r>
            <a:r>
              <a:rPr lang="ja-JP" altLang="en-US" sz="3600" dirty="0"/>
              <a:t>となる。</a:t>
            </a:r>
          </a:p>
          <a:p>
            <a:pPr marL="444500" indent="-444500">
              <a:buClr>
                <a:srgbClr val="CBEBFB"/>
              </a:buClr>
              <a:buFont typeface="Wingdings" panose="05000000000000000000" pitchFamily="2" charset="2"/>
              <a:buChar char="l"/>
            </a:pPr>
            <a:r>
              <a:rPr lang="ja-JP" altLang="en-US" sz="3600" dirty="0"/>
              <a:t>財産の一定割合は</a:t>
            </a:r>
            <a:r>
              <a:rPr lang="en-US" altLang="ja-JP" sz="3600" dirty="0"/>
              <a:t>(12</a:t>
            </a:r>
            <a:r>
              <a:rPr lang="ja-JP" altLang="en-US" sz="3600" dirty="0"/>
              <a:t>）でも自由にできない</a:t>
            </a:r>
            <a:r>
              <a:rPr kumimoji="1" lang="en-US" altLang="ja-JP" sz="4400" b="1" i="0" u="none" strike="noStrike" kern="1200" cap="none" spc="0" normalizeH="0" baseline="30000" noProof="0" dirty="0">
                <a:ln>
                  <a:noFill/>
                </a:ln>
                <a:solidFill>
                  <a:srgbClr val="005AFF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(14) </a:t>
            </a:r>
            <a:r>
              <a:rPr lang="ja-JP" altLang="en-US" sz="4400" b="1" dirty="0">
                <a:solidFill>
                  <a:srgbClr val="005AFF"/>
                </a:solidFill>
              </a:rPr>
              <a:t>遺留分</a:t>
            </a:r>
            <a:r>
              <a:rPr lang="ja-JP" altLang="en-US" sz="3600" b="1" dirty="0">
                <a:solidFill>
                  <a:srgbClr val="005AFF"/>
                </a:solidFill>
              </a:rPr>
              <a:t> </a:t>
            </a:r>
            <a:r>
              <a:rPr lang="ja-JP" altLang="en-US" sz="3600" dirty="0"/>
              <a:t>がある。</a:t>
            </a:r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FD86A642-0C87-512D-3A62-671EFF6437C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7134" y="462430"/>
            <a:ext cx="1741589" cy="396000"/>
          </a:xfrm>
        </p:spPr>
        <p:txBody>
          <a:bodyPr vert="horz" lIns="91440" tIns="45720" rIns="91440" bIns="45720" rtlCol="0">
            <a:noAutofit/>
          </a:bodyPr>
          <a:lstStyle/>
          <a:p>
            <a:pPr marL="355600" indent="-355600"/>
            <a:r>
              <a:rPr lang="ja-JP" altLang="en-US" dirty="0"/>
              <a:t>１</a:t>
            </a:r>
            <a:r>
              <a:rPr lang="en-US" altLang="ja-JP" dirty="0"/>
              <a:t>. 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(4/4)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96840DF-DD9D-546F-3AB6-1D317CAF3B36}"/>
              </a:ext>
            </a:extLst>
          </p:cNvPr>
          <p:cNvSpPr txBox="1"/>
          <p:nvPr/>
        </p:nvSpPr>
        <p:spPr>
          <a:xfrm>
            <a:off x="105162" y="449952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sp>
        <p:nvSpPr>
          <p:cNvPr id="5" name="コンテンツ プレースホルダー 8">
            <a:extLst>
              <a:ext uri="{FF2B5EF4-FFF2-40B4-BE49-F238E27FC236}">
                <a16:creationId xmlns:a16="http://schemas.microsoft.com/office/drawing/2014/main" id="{2F6A6763-1C3E-E264-A86A-E0F28966F375}"/>
              </a:ext>
            </a:extLst>
          </p:cNvPr>
          <p:cNvSpPr txBox="1">
            <a:spLocks/>
          </p:cNvSpPr>
          <p:nvPr/>
        </p:nvSpPr>
        <p:spPr>
          <a:xfrm>
            <a:off x="225951" y="4705347"/>
            <a:ext cx="8692097" cy="1479085"/>
          </a:xfrm>
          <a:prstGeom prst="roundRect">
            <a:avLst>
              <a:gd name="adj" fmla="val 4090"/>
            </a:avLst>
          </a:prstGeom>
          <a:ln w="28575">
            <a:solidFill>
              <a:srgbClr val="B2B0B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裁判　　　調停・審判　　　別産制　　　遺留分　　　遺言</a:t>
            </a:r>
            <a:endParaRPr lang="en-US" altLang="ja-JP" sz="2800" dirty="0"/>
          </a:p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直系血族　　　協議　　　同居　　　扶助　　　協力　</a:t>
            </a:r>
            <a:endParaRPr lang="en-US" altLang="ja-JP" sz="2800" dirty="0"/>
          </a:p>
          <a:p>
            <a:pPr marL="631825" indent="-631825">
              <a:lnSpc>
                <a:spcPct val="100000"/>
              </a:lnSpc>
            </a:pPr>
            <a:r>
              <a:rPr lang="ja-JP" altLang="en-US" sz="2800" dirty="0"/>
              <a:t>扶養義務　　　法定相続　　　　親権者　　　共同親権者</a:t>
            </a:r>
          </a:p>
        </p:txBody>
      </p:sp>
      <p:pic>
        <p:nvPicPr>
          <p:cNvPr id="6" name="図 5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DF0ADD3E-2E45-510A-52B7-E5E764EFAC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7" name="大かっこ 6">
            <a:extLst>
              <a:ext uri="{FF2B5EF4-FFF2-40B4-BE49-F238E27FC236}">
                <a16:creationId xmlns:a16="http://schemas.microsoft.com/office/drawing/2014/main" id="{3293ED39-F29B-BF40-D65F-D338BA999707}"/>
              </a:ext>
            </a:extLst>
          </p:cNvPr>
          <p:cNvSpPr/>
          <p:nvPr/>
        </p:nvSpPr>
        <p:spPr>
          <a:xfrm>
            <a:off x="2158822" y="1245816"/>
            <a:ext cx="1845315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12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19533F2D-E54A-2DD2-FF98-63329FF7CE74}"/>
              </a:ext>
            </a:extLst>
          </p:cNvPr>
          <p:cNvSpPr/>
          <p:nvPr/>
        </p:nvSpPr>
        <p:spPr>
          <a:xfrm>
            <a:off x="4123685" y="1983703"/>
            <a:ext cx="3116564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13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37D8EE4C-3B39-96B3-0B1F-EE7AB360CF7B}"/>
              </a:ext>
            </a:extLst>
          </p:cNvPr>
          <p:cNvSpPr/>
          <p:nvPr/>
        </p:nvSpPr>
        <p:spPr>
          <a:xfrm>
            <a:off x="1248072" y="3295483"/>
            <a:ext cx="2484479" cy="612000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44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14</a:t>
            </a:r>
            <a:endParaRPr kumimoji="1" lang="ja-JP" altLang="en-US" sz="44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944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CFEB4C-4A0B-CE5A-863C-EFD5572CC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ja-JP" altLang="en-US" dirty="0"/>
              <a:t>教科書</a:t>
            </a:r>
            <a:r>
              <a:rPr kumimoji="1" lang="en-US" altLang="ja-JP" dirty="0"/>
              <a:t>p.32</a:t>
            </a:r>
            <a:r>
              <a:rPr kumimoji="1" lang="ja-JP" altLang="en-US" dirty="0"/>
              <a:t>のねらいを振り返ろう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E48E76-382E-817F-9466-6A46234C37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7497" y="1383370"/>
            <a:ext cx="8529003" cy="4358874"/>
          </a:xfrm>
        </p:spPr>
        <p:txBody>
          <a:bodyPr/>
          <a:lstStyle/>
          <a:p>
            <a:r>
              <a:rPr kumimoji="1" lang="ja-JP" altLang="en-US" dirty="0"/>
              <a:t>家族に関する法律について理解ができた。</a:t>
            </a: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endParaRPr lang="en-US" altLang="ja-JP" dirty="0"/>
          </a:p>
          <a:p>
            <a:r>
              <a:rPr lang="ja-JP" altLang="en-US" dirty="0"/>
              <a:t>私</a:t>
            </a:r>
            <a:r>
              <a:rPr kumimoji="1" lang="ja-JP" altLang="en-US" dirty="0"/>
              <a:t>たちの暮らしは法律とかかわっていることを理解できた</a:t>
            </a:r>
            <a:r>
              <a:rPr lang="ja-JP" altLang="en-US" dirty="0"/>
              <a:t>。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2C2AC4B-CD82-D554-99D8-6F88F3957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16</a:t>
            </a:fld>
            <a:endParaRPr kumimoji="1" lang="ja-JP" altLang="en-US"/>
          </a:p>
        </p:txBody>
      </p:sp>
      <p:pic>
        <p:nvPicPr>
          <p:cNvPr id="5" name="図 4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A36B50C2-D3F8-BED9-B47A-7CA32CB252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8C59B71-99B9-77EE-BB1D-56B1AAC5846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1F3FD"/>
              </a:clrFrom>
              <a:clrTo>
                <a:srgbClr val="E1F3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4279" y="2887658"/>
            <a:ext cx="5015239" cy="67056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8C59B71-99B9-77EE-BB1D-56B1AAC5846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E1F3FD"/>
              </a:clrFrom>
              <a:clrTo>
                <a:srgbClr val="E1F3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4380" y="5459730"/>
            <a:ext cx="5015239" cy="67056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D694DBAC-0656-0A1B-B04E-9F773C1913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346" y="565086"/>
            <a:ext cx="628738" cy="657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36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5E9FE22-CC5B-EF10-C9DE-9C4298CF4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8352305-1F97-4032-1DFC-EE7E55576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１　家族</a:t>
            </a:r>
            <a:r>
              <a:rPr lang="ja-JP" altLang="en-US" dirty="0"/>
              <a:t>法の理念と背景</a:t>
            </a:r>
            <a:endParaRPr kumimoji="1"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5EA355B3-9F69-ED85-FDA6-3638690E11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08" y="1032928"/>
            <a:ext cx="8846383" cy="503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0804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449FC2-97D1-4AFD-7E73-49E21B001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99FB03C9-68D1-F129-0481-E1513645C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30" y="1016000"/>
            <a:ext cx="8880939" cy="5033238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5DC3644F-A5AD-8B84-D055-BE5CED493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EA4262E3-DD1C-AE12-AABF-1F13F5D60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5900" y="179999"/>
            <a:ext cx="3848100" cy="396000"/>
          </a:xfrm>
        </p:spPr>
        <p:txBody>
          <a:bodyPr/>
          <a:lstStyle/>
          <a:p>
            <a:r>
              <a:rPr kumimoji="1" lang="ja-JP" altLang="en-US" dirty="0"/>
              <a:t>１　家族</a:t>
            </a:r>
            <a:r>
              <a:rPr lang="ja-JP" altLang="en-US" dirty="0"/>
              <a:t>法の理念と背景</a:t>
            </a:r>
            <a:endParaRPr kumimoji="1" lang="ja-JP" altLang="en-US" dirty="0"/>
          </a:p>
        </p:txBody>
      </p:sp>
      <p:pic>
        <p:nvPicPr>
          <p:cNvPr id="4" name="図 3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27979ECB-F17A-7E00-1765-B3204EDC172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9752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D7C954-5BD6-8545-8F98-62E6C72ED7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95697C38-65A9-4C6E-E8BE-1187789F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EB1078A-0F9D-3654-C56E-2D8A69B8B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時代に応じた民法改正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D435643-66B7-2A42-FFA0-A930DBCD36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83" y="1816100"/>
            <a:ext cx="8902782" cy="322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080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図 28">
            <a:extLst>
              <a:ext uri="{FF2B5EF4-FFF2-40B4-BE49-F238E27FC236}">
                <a16:creationId xmlns:a16="http://schemas.microsoft.com/office/drawing/2014/main" id="{61827640-992E-F9E3-2474-FB0195432B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9337" y="1218107"/>
            <a:ext cx="4140730" cy="509667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E50FA2A4-21FB-85F4-6D25-B4D7F922C2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933" y="1228305"/>
            <a:ext cx="4152852" cy="506695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CD498B4-7B07-BF09-DF77-392516151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D80A6-8C57-4D7C-88C1-BE2A757EE893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タイトル 4">
            <a:extLst>
              <a:ext uri="{FF2B5EF4-FFF2-40B4-BE49-F238E27FC236}">
                <a16:creationId xmlns:a16="http://schemas.microsoft.com/office/drawing/2014/main" id="{A5C4C149-080D-349F-BDC3-4B687D46C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問題インデックス</a:t>
            </a:r>
          </a:p>
        </p:txBody>
      </p:sp>
      <p:sp>
        <p:nvSpPr>
          <p:cNvPr id="7" name="コンテンツ プレースホルダー 8">
            <a:extLst>
              <a:ext uri="{FF2B5EF4-FFF2-40B4-BE49-F238E27FC236}">
                <a16:creationId xmlns:a16="http://schemas.microsoft.com/office/drawing/2014/main" id="{E91598BD-4FD8-2DE3-9B1F-D21B4049C4F1}"/>
              </a:ext>
            </a:extLst>
          </p:cNvPr>
          <p:cNvSpPr txBox="1">
            <a:spLocks/>
          </p:cNvSpPr>
          <p:nvPr/>
        </p:nvSpPr>
        <p:spPr>
          <a:xfrm>
            <a:off x="1257890" y="2266985"/>
            <a:ext cx="2880000" cy="1580800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8" name="コンテンツ プレースホルダー 8">
            <a:extLst>
              <a:ext uri="{FF2B5EF4-FFF2-40B4-BE49-F238E27FC236}">
                <a16:creationId xmlns:a16="http://schemas.microsoft.com/office/drawing/2014/main" id="{9A9D2E53-BF3E-E82E-DEC7-918BCC126958}"/>
              </a:ext>
            </a:extLst>
          </p:cNvPr>
          <p:cNvSpPr txBox="1">
            <a:spLocks/>
          </p:cNvSpPr>
          <p:nvPr/>
        </p:nvSpPr>
        <p:spPr>
          <a:xfrm>
            <a:off x="1249779" y="4212604"/>
            <a:ext cx="2880000" cy="1051256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3" name="図 2" descr="link.png">
            <a:hlinkClick r:id="rId5" action="ppaction://hlinksldjump"/>
            <a:extLst>
              <a:ext uri="{FF2B5EF4-FFF2-40B4-BE49-F238E27FC236}">
                <a16:creationId xmlns:a16="http://schemas.microsoft.com/office/drawing/2014/main" id="{F7AEDDBB-E2DD-DB3B-F0F3-B14F23AAED8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374" y="2225738"/>
            <a:ext cx="524213" cy="149340"/>
          </a:xfrm>
          <a:prstGeom prst="rect">
            <a:avLst/>
          </a:prstGeom>
        </p:spPr>
      </p:pic>
      <p:pic>
        <p:nvPicPr>
          <p:cNvPr id="4" name="図 3" descr="link.png">
            <a:hlinkClick r:id="rId7" action="ppaction://hlinksldjump"/>
            <a:extLst>
              <a:ext uri="{FF2B5EF4-FFF2-40B4-BE49-F238E27FC236}">
                <a16:creationId xmlns:a16="http://schemas.microsoft.com/office/drawing/2014/main" id="{7DB38991-5E7A-6975-812D-EF795BD204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680" y="4271257"/>
            <a:ext cx="524213" cy="149340"/>
          </a:xfrm>
          <a:prstGeom prst="rect">
            <a:avLst/>
          </a:prstGeom>
        </p:spPr>
      </p:pic>
      <p:sp>
        <p:nvSpPr>
          <p:cNvPr id="14" name="コンテンツ プレースホルダー 8">
            <a:extLst>
              <a:ext uri="{FF2B5EF4-FFF2-40B4-BE49-F238E27FC236}">
                <a16:creationId xmlns:a16="http://schemas.microsoft.com/office/drawing/2014/main" id="{447E1575-9885-7332-7C50-4FD3BA0AB2D8}"/>
              </a:ext>
            </a:extLst>
          </p:cNvPr>
          <p:cNvSpPr txBox="1">
            <a:spLocks/>
          </p:cNvSpPr>
          <p:nvPr/>
        </p:nvSpPr>
        <p:spPr>
          <a:xfrm>
            <a:off x="5006503" y="1508160"/>
            <a:ext cx="2880000" cy="2413648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sp>
        <p:nvSpPr>
          <p:cNvPr id="15" name="コンテンツ プレースホルダー 8">
            <a:extLst>
              <a:ext uri="{FF2B5EF4-FFF2-40B4-BE49-F238E27FC236}">
                <a16:creationId xmlns:a16="http://schemas.microsoft.com/office/drawing/2014/main" id="{07934D84-9C11-8D13-510F-05A85B0BCDCA}"/>
              </a:ext>
            </a:extLst>
          </p:cNvPr>
          <p:cNvSpPr txBox="1">
            <a:spLocks/>
          </p:cNvSpPr>
          <p:nvPr/>
        </p:nvSpPr>
        <p:spPr>
          <a:xfrm>
            <a:off x="5038638" y="4174504"/>
            <a:ext cx="2880000" cy="1883396"/>
          </a:xfrm>
          <a:prstGeom prst="roundRect">
            <a:avLst>
              <a:gd name="adj" fmla="val 4090"/>
            </a:avLst>
          </a:prstGeom>
          <a:ln w="19050">
            <a:solidFill>
              <a:srgbClr val="00B0F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2800" b="1" dirty="0"/>
          </a:p>
        </p:txBody>
      </p:sp>
      <p:pic>
        <p:nvPicPr>
          <p:cNvPr id="16" name="図 15" descr="link.png">
            <a:hlinkClick r:id="rId8" action="ppaction://hlinksldjump"/>
            <a:extLst>
              <a:ext uri="{FF2B5EF4-FFF2-40B4-BE49-F238E27FC236}">
                <a16:creationId xmlns:a16="http://schemas.microsoft.com/office/drawing/2014/main" id="{966412DA-162A-E601-5D1E-1810C7BDFEB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562" y="1565931"/>
            <a:ext cx="524213" cy="149340"/>
          </a:xfrm>
          <a:prstGeom prst="rect">
            <a:avLst/>
          </a:prstGeom>
        </p:spPr>
      </p:pic>
      <p:pic>
        <p:nvPicPr>
          <p:cNvPr id="17" name="図 16" descr="link.png">
            <a:hlinkClick r:id="rId9" action="ppaction://hlinksldjump"/>
            <a:extLst>
              <a:ext uri="{FF2B5EF4-FFF2-40B4-BE49-F238E27FC236}">
                <a16:creationId xmlns:a16="http://schemas.microsoft.com/office/drawing/2014/main" id="{340B49EC-2ADE-3E94-D6A3-8081A418D9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389" y="4212604"/>
            <a:ext cx="524213" cy="149340"/>
          </a:xfrm>
          <a:prstGeom prst="rect">
            <a:avLst/>
          </a:prstGeom>
        </p:spPr>
      </p:pic>
      <p:pic>
        <p:nvPicPr>
          <p:cNvPr id="6" name="図 5" descr="link.png">
            <a:hlinkClick r:id="rId10" action="ppaction://hlinksldjump"/>
            <a:extLst>
              <a:ext uri="{FF2B5EF4-FFF2-40B4-BE49-F238E27FC236}">
                <a16:creationId xmlns:a16="http://schemas.microsoft.com/office/drawing/2014/main" id="{37133141-1EF9-4FBD-F0A2-8DE3F876FFF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374" y="2457340"/>
            <a:ext cx="524213" cy="149340"/>
          </a:xfrm>
          <a:prstGeom prst="rect">
            <a:avLst/>
          </a:prstGeom>
          <a:noFill/>
        </p:spPr>
      </p:pic>
      <p:pic>
        <p:nvPicPr>
          <p:cNvPr id="10" name="図 9" descr="link.png">
            <a:hlinkClick r:id="rId13" action="ppaction://hlinksldjump"/>
            <a:extLst>
              <a:ext uri="{FF2B5EF4-FFF2-40B4-BE49-F238E27FC236}">
                <a16:creationId xmlns:a16="http://schemas.microsoft.com/office/drawing/2014/main" id="{3AB5579A-1277-9B6B-3778-488D683FF77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679" y="4506910"/>
            <a:ext cx="524213" cy="149340"/>
          </a:xfrm>
          <a:prstGeom prst="rect">
            <a:avLst/>
          </a:prstGeom>
          <a:noFill/>
        </p:spPr>
      </p:pic>
      <p:pic>
        <p:nvPicPr>
          <p:cNvPr id="12" name="図 11" descr="link.png">
            <a:hlinkClick r:id="rId14" action="ppaction://hlinksldjump"/>
            <a:extLst>
              <a:ext uri="{FF2B5EF4-FFF2-40B4-BE49-F238E27FC236}">
                <a16:creationId xmlns:a16="http://schemas.microsoft.com/office/drawing/2014/main" id="{585FE510-3737-98DD-DB4C-68FBCE83850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768" y="1762847"/>
            <a:ext cx="524213" cy="149340"/>
          </a:xfrm>
          <a:prstGeom prst="rect">
            <a:avLst/>
          </a:prstGeom>
          <a:noFill/>
        </p:spPr>
      </p:pic>
      <p:pic>
        <p:nvPicPr>
          <p:cNvPr id="13" name="図 12" descr="link.png">
            <a:hlinkClick r:id="rId15" action="ppaction://hlinksldjump"/>
            <a:extLst>
              <a:ext uri="{FF2B5EF4-FFF2-40B4-BE49-F238E27FC236}">
                <a16:creationId xmlns:a16="http://schemas.microsoft.com/office/drawing/2014/main" id="{F262A4DC-1D44-4E48-5B38-03422BF7C3B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alphaModFix amt="91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6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107" y="4422342"/>
            <a:ext cx="524213" cy="149340"/>
          </a:xfrm>
          <a:prstGeom prst="rect">
            <a:avLst/>
          </a:prstGeom>
          <a:noFill/>
        </p:spPr>
      </p:pic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38D3D5DC-9FA6-85EF-E961-DE3F1FD298FF}"/>
              </a:ext>
            </a:extLst>
          </p:cNvPr>
          <p:cNvGrpSpPr/>
          <p:nvPr/>
        </p:nvGrpSpPr>
        <p:grpSpPr>
          <a:xfrm>
            <a:off x="5396131" y="0"/>
            <a:ext cx="3747869" cy="553998"/>
            <a:chOff x="4596031" y="0"/>
            <a:chExt cx="3747869" cy="553998"/>
          </a:xfrm>
        </p:grpSpPr>
        <p:pic>
          <p:nvPicPr>
            <p:cNvPr id="19" name="図 18" descr="link.png">
              <a:extLst>
                <a:ext uri="{FF2B5EF4-FFF2-40B4-BE49-F238E27FC236}">
                  <a16:creationId xmlns:a16="http://schemas.microsoft.com/office/drawing/2014/main" id="{4F2DAD50-1B7E-62E6-6550-2CF2B87007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031" y="102776"/>
              <a:ext cx="524213" cy="149340"/>
            </a:xfrm>
            <a:prstGeom prst="rect">
              <a:avLst/>
            </a:prstGeom>
          </p:spPr>
        </p:pic>
        <p:pic>
          <p:nvPicPr>
            <p:cNvPr id="21" name="図 20" descr="link.png">
              <a:extLst>
                <a:ext uri="{FF2B5EF4-FFF2-40B4-BE49-F238E27FC236}">
                  <a16:creationId xmlns:a16="http://schemas.microsoft.com/office/drawing/2014/main" id="{34F9EA86-14E3-59F1-D256-82193C821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alphaModFix amt="91000"/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64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5037" y="311385"/>
              <a:ext cx="524213" cy="149340"/>
            </a:xfrm>
            <a:prstGeom prst="rect">
              <a:avLst/>
            </a:prstGeom>
            <a:noFill/>
          </p:spPr>
        </p:pic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05C0FAAC-B004-2C2F-9E6C-0C9ABA809CCE}"/>
                </a:ext>
              </a:extLst>
            </p:cNvPr>
            <p:cNvSpPr txBox="1"/>
            <p:nvPr/>
          </p:nvSpPr>
          <p:spPr>
            <a:xfrm>
              <a:off x="5120244" y="0"/>
              <a:ext cx="322365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･･･学習ノート対応スライドにリンク</a:t>
              </a:r>
            </a:p>
            <a:p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･･･学習ノート</a:t>
              </a:r>
              <a:r>
                <a:rPr kumimoji="1" lang="en-US" altLang="ja-JP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PDF</a:t>
              </a:r>
              <a:r>
                <a:rPr kumimoji="1" lang="ja-JP" altLang="en-US" sz="1500" dirty="0"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画像にリンク</a:t>
              </a:r>
            </a:p>
          </p:txBody>
        </p:sp>
      </p:grpSp>
      <p:pic>
        <p:nvPicPr>
          <p:cNvPr id="25" name="図 24" descr="link.png">
            <a:hlinkClick r:id="rId16" action="ppaction://hlinksldjump"/>
            <a:extLst>
              <a:ext uri="{FF2B5EF4-FFF2-40B4-BE49-F238E27FC236}">
                <a16:creationId xmlns:a16="http://schemas.microsoft.com/office/drawing/2014/main" id="{5DF1D18C-4F78-BC21-7AE5-191E321A0D2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27" y="2579834"/>
            <a:ext cx="524213" cy="149340"/>
          </a:xfrm>
          <a:prstGeom prst="rect">
            <a:avLst/>
          </a:prstGeom>
        </p:spPr>
      </p:pic>
      <p:pic>
        <p:nvPicPr>
          <p:cNvPr id="9" name="図 8" descr="link.png">
            <a:hlinkClick r:id="rId17" action="ppaction://hlinksldjump"/>
            <a:extLst>
              <a:ext uri="{FF2B5EF4-FFF2-40B4-BE49-F238E27FC236}">
                <a16:creationId xmlns:a16="http://schemas.microsoft.com/office/drawing/2014/main" id="{E4C7CD9E-4360-B343-5A2B-0341EAAE52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635" y="5079632"/>
            <a:ext cx="524213" cy="14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9939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E8FAFD-6C51-CC78-1130-BC296D27F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83014D90-1ADE-9955-AE04-885EDA302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20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BC58D458-993F-898D-EF94-030EFAA0C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0" y="179999"/>
            <a:ext cx="31750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時代に応じた民法改正</a:t>
            </a:r>
          </a:p>
        </p:txBody>
      </p:sp>
      <p:pic>
        <p:nvPicPr>
          <p:cNvPr id="4" name="図 3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30786046-EC15-90ED-96A0-7A395A9E57B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98CA2B8A-25F4-1E65-AC91-0E0D6BF153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29" y="1798090"/>
            <a:ext cx="8959342" cy="326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320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357962-E554-DC7C-9881-CB213E1EF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8FECF9EA-36C0-FBF8-2E9C-221A361E1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703" y="250418"/>
            <a:ext cx="7284594" cy="6125484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4C0537E-B8AB-3FCD-343B-42D38F911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21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63A6FC60-BB69-FEE6-BFE8-3CFB57A28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000" y="179999"/>
            <a:ext cx="31750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時代に応じた民法改正</a:t>
            </a:r>
          </a:p>
        </p:txBody>
      </p:sp>
      <p:pic>
        <p:nvPicPr>
          <p:cNvPr id="9" name="図 8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BB48EBEB-D03B-F1D3-3AA8-7811C19ECF4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39419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752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3FFA89-0079-37DA-8951-73AC85818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85512AA-03B6-F17E-8AC9-587F13F87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22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77B725BA-EBD1-73EB-BF45-A516DCE1F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３　</a:t>
            </a:r>
            <a:r>
              <a:rPr lang="ja-JP" altLang="en-US" dirty="0"/>
              <a:t>家族に関する法律</a:t>
            </a:r>
            <a:endParaRPr kumimoji="1"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CDBF1093-22AB-5310-ACC7-5050CB5905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800" y="998440"/>
            <a:ext cx="8463200" cy="538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0572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CAC93F-8563-3136-49B7-113D637B5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F7CEE265-4549-83EE-AFD3-91A15CF93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35" y="639499"/>
            <a:ext cx="8538530" cy="5401000"/>
          </a:xfrm>
          <a:prstGeom prst="rect">
            <a:avLst/>
          </a:prstGeom>
        </p:spPr>
      </p:pic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793F540F-A92E-D862-9488-7FCD65523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23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EBE305DF-99AF-282D-ED9E-BE4FC007A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9800" y="179999"/>
            <a:ext cx="3124200" cy="396000"/>
          </a:xfrm>
        </p:spPr>
        <p:txBody>
          <a:bodyPr/>
          <a:lstStyle/>
          <a:p>
            <a:r>
              <a:rPr kumimoji="1" lang="ja-JP" altLang="en-US" dirty="0"/>
              <a:t>３　</a:t>
            </a:r>
            <a:r>
              <a:rPr lang="ja-JP" altLang="en-US" dirty="0"/>
              <a:t>家族に関する法律</a:t>
            </a:r>
            <a:endParaRPr kumimoji="1" lang="ja-JP" altLang="en-US" dirty="0"/>
          </a:p>
        </p:txBody>
      </p:sp>
      <p:pic>
        <p:nvPicPr>
          <p:cNvPr id="6" name="図 5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92E11EE8-6AD2-72EF-0E69-508CEC0F762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4672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A410B0F-615A-0EE0-F717-E86415D05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DEF8F443-594E-B30E-CBE1-EA772A836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１　家族法の理念と背景	</a:t>
            </a:r>
            <a:endParaRPr kumimoji="1" lang="ja-JP" altLang="en-US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CED6D357-30E0-785D-331E-96D159D1ED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963284"/>
            <a:ext cx="8105401" cy="929016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/>
            <a:r>
              <a:rPr lang="ja-JP" altLang="en-US" dirty="0"/>
              <a:t>１</a:t>
            </a:r>
            <a:r>
              <a:rPr lang="en-US" altLang="ja-JP" dirty="0"/>
              <a:t>.</a:t>
            </a:r>
            <a:r>
              <a:rPr lang="ja-JP" altLang="en-US" dirty="0"/>
              <a:t> 旧民法（明治民法）と現行民法について，（　　）のなかに適語を記入しよう。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(1/3)</a:t>
            </a:r>
            <a:r>
              <a:rPr kumimoji="0" lang="ja-JP" altLang="en-US" sz="1800" b="0" dirty="0">
                <a:solidFill>
                  <a:prstClr val="black"/>
                </a:solidFill>
                <a:latin typeface="Arial" panose="020B0604020202020204"/>
              </a:rPr>
              <a:t> 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FA0088E-AE13-8CF2-34EA-2FE5D76B8F73}"/>
              </a:ext>
            </a:extLst>
          </p:cNvPr>
          <p:cNvSpPr txBox="1"/>
          <p:nvPr/>
        </p:nvSpPr>
        <p:spPr>
          <a:xfrm>
            <a:off x="172799" y="1013484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083BE0A2-5AA7-15ED-911F-16FF071050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366866"/>
              </p:ext>
            </p:extLst>
          </p:nvPr>
        </p:nvGraphicFramePr>
        <p:xfrm>
          <a:off x="172800" y="2016784"/>
          <a:ext cx="8791202" cy="422187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048788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3871207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3871207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60950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項目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旧民法（明治民法）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現行民法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98763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1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施行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1898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年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1948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年</a:t>
                      </a:r>
                      <a:endParaRPr kumimoji="1" lang="en-US" altLang="ja-JP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（改正は </a:t>
                      </a:r>
                      <a:r>
                        <a:rPr kumimoji="1" lang="en-US" altLang="ja-JP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1947 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年）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254557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1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理念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「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(1)</a:t>
                      </a:r>
                      <a:r>
                        <a:rPr kumimoji="1" lang="ja-JP" altLang="en-US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家 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」の繁栄，</a:t>
                      </a:r>
                      <a:endParaRPr kumimoji="1" lang="en-US" altLang="ja-JP" sz="3200" dirty="0"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存続（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戸主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の権限強，男尊女卑）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(2)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個人 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の尊厳 ，</a:t>
                      </a:r>
                    </a:p>
                    <a:p>
                      <a:pPr marL="444500" indent="-44450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(3)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両性 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の本質的平等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758768"/>
                  </a:ext>
                </a:extLst>
              </a:tr>
            </a:tbl>
          </a:graphicData>
        </a:graphic>
      </p:graphicFrame>
      <p:sp>
        <p:nvSpPr>
          <p:cNvPr id="2" name="大かっこ 1">
            <a:extLst>
              <a:ext uri="{FF2B5EF4-FFF2-40B4-BE49-F238E27FC236}">
                <a16:creationId xmlns:a16="http://schemas.microsoft.com/office/drawing/2014/main" id="{3AFA825F-BE57-BCD0-4223-0149FF2D5465}"/>
              </a:ext>
            </a:extLst>
          </p:cNvPr>
          <p:cNvSpPr/>
          <p:nvPr/>
        </p:nvSpPr>
        <p:spPr>
          <a:xfrm>
            <a:off x="1514475" y="3785865"/>
            <a:ext cx="952500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ja-JP" altLang="en-US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１</a:t>
            </a:r>
          </a:p>
        </p:txBody>
      </p:sp>
      <p:sp>
        <p:nvSpPr>
          <p:cNvPr id="5" name="大かっこ 4">
            <a:extLst>
              <a:ext uri="{FF2B5EF4-FFF2-40B4-BE49-F238E27FC236}">
                <a16:creationId xmlns:a16="http://schemas.microsoft.com/office/drawing/2014/main" id="{970C2744-BDED-5CD7-A9B4-E12029E16D3F}"/>
              </a:ext>
            </a:extLst>
          </p:cNvPr>
          <p:cNvSpPr/>
          <p:nvPr/>
        </p:nvSpPr>
        <p:spPr>
          <a:xfrm>
            <a:off x="5146674" y="3804914"/>
            <a:ext cx="1419225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AA658678-E72A-E1C8-2803-B66C97A26289}"/>
              </a:ext>
            </a:extLst>
          </p:cNvPr>
          <p:cNvSpPr/>
          <p:nvPr/>
        </p:nvSpPr>
        <p:spPr>
          <a:xfrm>
            <a:off x="5149848" y="4349158"/>
            <a:ext cx="1419225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431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028564-6D67-2749-CD30-ED105CDFBC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86AFDE54-5087-06F6-4D0D-FC3D3B897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8CC7C5C9-04F8-DA86-E73A-AA6B44F19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1700" y="179999"/>
            <a:ext cx="3162300" cy="396000"/>
          </a:xfrm>
        </p:spPr>
        <p:txBody>
          <a:bodyPr/>
          <a:lstStyle/>
          <a:p>
            <a:r>
              <a:rPr lang="ja-JP" altLang="en-US" dirty="0"/>
              <a:t>１　家族法の理念と背景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059C4039-F1BD-6E4D-B619-F4FC933443A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1813" y="619338"/>
            <a:ext cx="8269388" cy="934030"/>
          </a:xfrm>
        </p:spPr>
        <p:txBody>
          <a:bodyPr/>
          <a:lstStyle/>
          <a:p>
            <a:pPr marL="444500" indent="-444500"/>
            <a:r>
              <a:rPr lang="ja-JP" altLang="en-US" dirty="0"/>
              <a:t>１</a:t>
            </a:r>
            <a:r>
              <a:rPr lang="en-US" altLang="ja-JP" dirty="0"/>
              <a:t>. </a:t>
            </a:r>
            <a:r>
              <a:rPr lang="ja-JP" altLang="en-US" dirty="0"/>
              <a:t>旧民法（明治民法）と現行民法について，（　　）のなかに適語を記入しよう。 </a:t>
            </a:r>
            <a:r>
              <a:rPr lang="en-US" altLang="ja-JP" b="0" dirty="0"/>
              <a:t>(2/3) </a:t>
            </a:r>
            <a:endParaRPr lang="ja-JP" altLang="en-US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1993BAA-6B35-95BA-653D-8D66C9A9853B}"/>
              </a:ext>
            </a:extLst>
          </p:cNvPr>
          <p:cNvSpPr txBox="1"/>
          <p:nvPr/>
        </p:nvSpPr>
        <p:spPr>
          <a:xfrm>
            <a:off x="172799" y="665397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60FB6C27-8804-2820-706A-8C4A8837A6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145631"/>
              </p:ext>
            </p:extLst>
          </p:nvPr>
        </p:nvGraphicFramePr>
        <p:xfrm>
          <a:off x="207366" y="1734808"/>
          <a:ext cx="8729267" cy="4297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041399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3589935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4097933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30518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項目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旧民法（明治民法）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現行民法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159773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1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結婚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(4)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戸主 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の同意が必要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男性</a:t>
                      </a:r>
                      <a:r>
                        <a:rPr kumimoji="1" lang="en-US" altLang="ja-JP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30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歳，女性</a:t>
                      </a:r>
                      <a:r>
                        <a:rPr kumimoji="1" lang="en-US" altLang="ja-JP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25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歳ま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で親の同意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(5)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両性</a:t>
                      </a: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の合意のみ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127459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b="1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夫婦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(6)</a:t>
                      </a:r>
                      <a:r>
                        <a:rPr kumimoji="1" lang="ja-JP" altLang="en-US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ja-JP" alt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財産管理 </a:t>
                      </a: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は夫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のみ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同姓</a:t>
                      </a: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</a:t>
                      </a: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(7) </a:t>
                      </a:r>
                      <a:r>
                        <a:rPr kumimoji="1" lang="ja-JP" alt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夫</a:t>
                      </a:r>
                      <a:r>
                        <a:rPr kumimoji="1" lang="ja-JP" altLang="en-US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ja-JP" altLang="en-US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の姓</a:t>
                      </a: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)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権利・義務は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(8) </a:t>
                      </a:r>
                      <a:r>
                        <a:rPr kumimoji="1" lang="ja-JP" alt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平等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同姓（夫または妻</a:t>
                      </a:r>
                      <a:r>
                        <a:rPr kumimoji="1" lang="ja-JP" altLang="en-US" sz="3200" kern="1200" noProof="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の姓）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　　　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　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758768"/>
                  </a:ext>
                </a:extLst>
              </a:tr>
            </a:tbl>
          </a:graphicData>
        </a:graphic>
      </p:graphicFrame>
      <p:sp>
        <p:nvSpPr>
          <p:cNvPr id="5" name="大かっこ 4">
            <a:extLst>
              <a:ext uri="{FF2B5EF4-FFF2-40B4-BE49-F238E27FC236}">
                <a16:creationId xmlns:a16="http://schemas.microsoft.com/office/drawing/2014/main" id="{84FA1E60-E522-166D-89D0-D7A817B06E12}"/>
              </a:ext>
            </a:extLst>
          </p:cNvPr>
          <p:cNvSpPr/>
          <p:nvPr/>
        </p:nvSpPr>
        <p:spPr>
          <a:xfrm>
            <a:off x="1336674" y="2343294"/>
            <a:ext cx="1431925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6" name="大かっこ 5">
            <a:extLst>
              <a:ext uri="{FF2B5EF4-FFF2-40B4-BE49-F238E27FC236}">
                <a16:creationId xmlns:a16="http://schemas.microsoft.com/office/drawing/2014/main" id="{86763883-C1B3-E412-8894-13B6B0332F85}"/>
              </a:ext>
            </a:extLst>
          </p:cNvPr>
          <p:cNvSpPr/>
          <p:nvPr/>
        </p:nvSpPr>
        <p:spPr>
          <a:xfrm>
            <a:off x="4924428" y="2343294"/>
            <a:ext cx="1431925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7A366DF4-3D7F-0F34-EAF5-7E32FEC4281F}"/>
              </a:ext>
            </a:extLst>
          </p:cNvPr>
          <p:cNvSpPr/>
          <p:nvPr/>
        </p:nvSpPr>
        <p:spPr>
          <a:xfrm>
            <a:off x="1336674" y="4469611"/>
            <a:ext cx="2333626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6520704A-5445-AF83-8DC4-719491C50D96}"/>
              </a:ext>
            </a:extLst>
          </p:cNvPr>
          <p:cNvSpPr/>
          <p:nvPr/>
        </p:nvSpPr>
        <p:spPr>
          <a:xfrm>
            <a:off x="2403474" y="5468603"/>
            <a:ext cx="911226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7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大かっこ 10">
            <a:extLst>
              <a:ext uri="{FF2B5EF4-FFF2-40B4-BE49-F238E27FC236}">
                <a16:creationId xmlns:a16="http://schemas.microsoft.com/office/drawing/2014/main" id="{A5E4897E-1EAE-E16D-4D62-528625E14DD9}"/>
              </a:ext>
            </a:extLst>
          </p:cNvPr>
          <p:cNvSpPr/>
          <p:nvPr/>
        </p:nvSpPr>
        <p:spPr>
          <a:xfrm>
            <a:off x="7242174" y="4441035"/>
            <a:ext cx="1482726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8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060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34C73F-A059-C67A-7C29-3828620C25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D305A55-023D-4D37-2B6F-5C5375639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F645B0D7-B620-3AD3-77AF-7A5F12F82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1700" y="179999"/>
            <a:ext cx="3162300" cy="396000"/>
          </a:xfrm>
        </p:spPr>
        <p:txBody>
          <a:bodyPr/>
          <a:lstStyle/>
          <a:p>
            <a:r>
              <a:rPr lang="ja-JP" altLang="en-US" dirty="0"/>
              <a:t>１　家族法の理念と背景	</a:t>
            </a:r>
            <a:endParaRPr kumimoji="1" lang="ja-JP" altLang="en-US" dirty="0"/>
          </a:p>
        </p:txBody>
      </p:sp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201C15E-6623-1D65-1D37-CF760607F13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1813" y="619338"/>
            <a:ext cx="8269388" cy="934030"/>
          </a:xfrm>
        </p:spPr>
        <p:txBody>
          <a:bodyPr/>
          <a:lstStyle/>
          <a:p>
            <a:pPr marL="444500" indent="-444500"/>
            <a:r>
              <a:rPr lang="ja-JP" altLang="en-US" dirty="0"/>
              <a:t>１</a:t>
            </a:r>
            <a:r>
              <a:rPr lang="en-US" altLang="ja-JP" dirty="0"/>
              <a:t>. </a:t>
            </a:r>
            <a:r>
              <a:rPr lang="ja-JP" altLang="en-US" dirty="0"/>
              <a:t>旧民法（明治民法）と現行民法について，（　　）のなかに適語を記入しよう。 </a:t>
            </a:r>
            <a:r>
              <a:rPr lang="en-US" altLang="ja-JP" b="0" dirty="0"/>
              <a:t>(3/3) </a:t>
            </a:r>
            <a:endParaRPr lang="ja-JP" altLang="en-US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25EA366-968B-9A77-AD6A-ACE411883C71}"/>
              </a:ext>
            </a:extLst>
          </p:cNvPr>
          <p:cNvSpPr txBox="1"/>
          <p:nvPr/>
        </p:nvSpPr>
        <p:spPr>
          <a:xfrm>
            <a:off x="172799" y="665397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8943FE66-A61D-22AA-B33B-50DD2D9CCB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487476"/>
              </p:ext>
            </p:extLst>
          </p:nvPr>
        </p:nvGraphicFramePr>
        <p:xfrm>
          <a:off x="207366" y="2413397"/>
          <a:ext cx="8729267" cy="3408197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041399">
                  <a:extLst>
                    <a:ext uri="{9D8B030D-6E8A-4147-A177-3AD203B41FA5}">
                      <a16:colId xmlns:a16="http://schemas.microsoft.com/office/drawing/2014/main" val="829345759"/>
                    </a:ext>
                  </a:extLst>
                </a:gridCol>
                <a:gridCol w="3589935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4097933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30518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項目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旧民法（明治民法）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現行民法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159773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親子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子の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(9)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親権 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は</a:t>
                      </a:r>
                      <a:endParaRPr kumimoji="1" lang="en-US" altLang="ja-JP" sz="3200" dirty="0">
                        <a:latin typeface="ＭＳ Ｐゴシック" panose="020B0600070205080204" pitchFamily="50" charset="-128"/>
                        <a:ea typeface="+mn-ea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原則として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父親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のみ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22300" indent="-62230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父母の </a:t>
                      </a: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(10)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共同親権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127459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相続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marL="622300" marR="0" lvl="0" indent="-6223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(11) </a:t>
                      </a:r>
                      <a:r>
                        <a:rPr kumimoji="1" lang="ja-JP" altLang="en-US" sz="3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家督相続</a:t>
                      </a:r>
                      <a:endParaRPr kumimoji="1" lang="en-US" altLang="ja-JP" sz="3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622300" marR="0" lvl="0" indent="-6223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ja-JP" sz="3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男子</a:t>
                      </a:r>
                      <a:r>
                        <a:rPr kumimoji="1" lang="ja-JP" altLang="en-US" sz="3200" dirty="0">
                          <a:latin typeface="ＭＳ Ｐゴシック" panose="020B0600070205080204" pitchFamily="50" charset="-128"/>
                          <a:ea typeface="+mn-ea"/>
                        </a:rPr>
                        <a:t>優先</a:t>
                      </a:r>
                      <a:r>
                        <a:rPr kumimoji="1" lang="en-US" altLang="ja-JP" sz="3200" dirty="0">
                          <a:latin typeface="ＭＳ Ｐゴシック" panose="020B0600070205080204" pitchFamily="50" charset="-128"/>
                          <a:ea typeface="+mn-ea"/>
                        </a:rPr>
                        <a:t>)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622300" indent="-62230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6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(12) </a:t>
                      </a:r>
                      <a:r>
                        <a:rPr kumimoji="1" lang="ja-JP" altLang="en-US" sz="3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均分相続</a:t>
                      </a:r>
                      <a:endParaRPr kumimoji="1" lang="en-US" altLang="ja-JP" sz="36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5AFF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  <a:p>
                      <a:pPr marL="622300" indent="-62230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(</a:t>
                      </a:r>
                      <a:r>
                        <a:rPr kumimoji="1" lang="ja-JP" altLang="en-US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配偶者と子</a:t>
                      </a:r>
                      <a:r>
                        <a:rPr kumimoji="1" lang="en-US" altLang="ja-JP" sz="32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+mn-ea"/>
                          <a:cs typeface="+mn-cs"/>
                        </a:rPr>
                        <a:t>)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758768"/>
                  </a:ext>
                </a:extLst>
              </a:tr>
            </a:tbl>
          </a:graphicData>
        </a:graphic>
      </p:graphicFrame>
      <p:pic>
        <p:nvPicPr>
          <p:cNvPr id="5" name="図 4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A41B5CD2-2081-F9E6-7DC3-8B0F45CE84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6" name="大かっこ 5">
            <a:extLst>
              <a:ext uri="{FF2B5EF4-FFF2-40B4-BE49-F238E27FC236}">
                <a16:creationId xmlns:a16="http://schemas.microsoft.com/office/drawing/2014/main" id="{82135E8E-8569-624D-E113-6C6E16906827}"/>
              </a:ext>
            </a:extLst>
          </p:cNvPr>
          <p:cNvSpPr/>
          <p:nvPr/>
        </p:nvSpPr>
        <p:spPr>
          <a:xfrm>
            <a:off x="2256904" y="3023393"/>
            <a:ext cx="1381126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8FEE76C0-FF2E-BBA5-6B3D-9F0BDFEB2DE2}"/>
              </a:ext>
            </a:extLst>
          </p:cNvPr>
          <p:cNvSpPr/>
          <p:nvPr/>
        </p:nvSpPr>
        <p:spPr>
          <a:xfrm>
            <a:off x="6272394" y="3023392"/>
            <a:ext cx="2486026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10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5A4E15CE-EF1B-53CD-B9E3-7B59CE751F9B}"/>
              </a:ext>
            </a:extLst>
          </p:cNvPr>
          <p:cNvSpPr/>
          <p:nvPr/>
        </p:nvSpPr>
        <p:spPr>
          <a:xfrm>
            <a:off x="1349374" y="4650780"/>
            <a:ext cx="2486026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11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大かっこ 10">
            <a:extLst>
              <a:ext uri="{FF2B5EF4-FFF2-40B4-BE49-F238E27FC236}">
                <a16:creationId xmlns:a16="http://schemas.microsoft.com/office/drawing/2014/main" id="{8B46C6EC-A5C3-8476-8F14-3C88C8A57F5B}"/>
              </a:ext>
            </a:extLst>
          </p:cNvPr>
          <p:cNvSpPr/>
          <p:nvPr/>
        </p:nvSpPr>
        <p:spPr>
          <a:xfrm>
            <a:off x="4952008" y="4650780"/>
            <a:ext cx="2486026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12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418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C93AA328-31AC-245B-AD85-9CBF34917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9509C367-9484-ED25-B0D4-463A7F194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5200" y="179999"/>
            <a:ext cx="3098800" cy="396000"/>
          </a:xfrm>
        </p:spPr>
        <p:txBody>
          <a:bodyPr/>
          <a:lstStyle/>
          <a:p>
            <a:r>
              <a:rPr lang="ja-JP" altLang="en-US" dirty="0"/>
              <a:t>１</a:t>
            </a:r>
            <a:r>
              <a:rPr kumimoji="1" lang="ja-JP" altLang="en-US" dirty="0"/>
              <a:t>　家族法の理念と背景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F3BA1CF-656E-BEEE-849D-634BFE9865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66612" y="1816100"/>
            <a:ext cx="8410775" cy="4089400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ja-JP" altLang="en-US" sz="3600" b="1" dirty="0">
                <a:solidFill>
                  <a:srgbClr val="005AFF"/>
                </a:solidFill>
              </a:rPr>
              <a:t>（例）</a:t>
            </a:r>
            <a:endParaRPr lang="en-US" altLang="ja-JP" sz="3600" b="1" dirty="0">
              <a:solidFill>
                <a:srgbClr val="005AFF"/>
              </a:solidFill>
            </a:endParaRPr>
          </a:p>
          <a:p>
            <a:r>
              <a:rPr lang="ja-JP" altLang="en-US" sz="3600" b="1" dirty="0">
                <a:solidFill>
                  <a:srgbClr val="005AFF"/>
                </a:solidFill>
              </a:rPr>
              <a:t>結婚する時に男性の姓を選択する人が多い。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33C4778-01AF-52FC-ED82-40FEA40697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66612" y="760484"/>
            <a:ext cx="8410775" cy="920821"/>
          </a:xfrm>
        </p:spPr>
        <p:txBody>
          <a:bodyPr/>
          <a:lstStyle/>
          <a:p>
            <a:r>
              <a:rPr kumimoji="1" lang="ja-JP" altLang="en-US" dirty="0"/>
              <a:t>旧民法の「家」制度の特徴はあなたの身の回りに残っているだろうか？</a:t>
            </a:r>
          </a:p>
        </p:txBody>
      </p:sp>
      <p:pic>
        <p:nvPicPr>
          <p:cNvPr id="6" name="図 5" descr="back.png">
            <a:hlinkClick r:id="rId2" action="ppaction://hlinksldjump"/>
            <a:extLst>
              <a:ext uri="{FF2B5EF4-FFF2-40B4-BE49-F238E27FC236}">
                <a16:creationId xmlns:a16="http://schemas.microsoft.com/office/drawing/2014/main" id="{0B8E02A7-FDF9-7B0C-26FA-B8B0626AD0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58BDA55-FCE9-9708-C7F4-1BA5437A8026}"/>
              </a:ext>
            </a:extLst>
          </p:cNvPr>
          <p:cNvSpPr txBox="1"/>
          <p:nvPr/>
        </p:nvSpPr>
        <p:spPr>
          <a:xfrm>
            <a:off x="2292554" y="179999"/>
            <a:ext cx="1043088" cy="432792"/>
          </a:xfrm>
          <a:prstGeom prst="flowChartTerminator">
            <a:avLst/>
          </a:prstGeom>
          <a:solidFill>
            <a:schemeClr val="bg1"/>
          </a:solidFill>
          <a:ln w="12700">
            <a:solidFill>
              <a:srgbClr val="0099E0"/>
            </a:solidFill>
          </a:ln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kumimoji="1" lang="ja-JP" altLang="en-US" sz="2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教</a:t>
            </a:r>
            <a:r>
              <a:rPr kumimoji="1" lang="en-US" altLang="ja-JP" sz="2000" b="1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p.32</a:t>
            </a:r>
            <a:endParaRPr kumimoji="1" lang="ja-JP" altLang="en-US" sz="2000" b="1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" name="大かっこ 7">
            <a:extLst>
              <a:ext uri="{FF2B5EF4-FFF2-40B4-BE49-F238E27FC236}">
                <a16:creationId xmlns:a16="http://schemas.microsoft.com/office/drawing/2014/main" id="{3E83662E-58DA-0CA8-6ABF-98B43BB968EE}"/>
              </a:ext>
            </a:extLst>
          </p:cNvPr>
          <p:cNvSpPr/>
          <p:nvPr/>
        </p:nvSpPr>
        <p:spPr>
          <a:xfrm>
            <a:off x="459870" y="2459939"/>
            <a:ext cx="8219433" cy="1108015"/>
          </a:xfrm>
          <a:prstGeom prst="bracketPair">
            <a:avLst>
              <a:gd name="adj" fmla="val 6958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t"/>
          <a:lstStyle/>
          <a:p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0974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9741F-C06D-0272-11F0-55B906D9B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EE233C5C-1A1F-A892-DCF0-1F292957C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7141F9A6-E908-8490-E524-85AE6978E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２　時代に応じた民法改正	</a:t>
            </a:r>
            <a:endParaRPr kumimoji="1" lang="ja-JP" altLang="en-US" dirty="0"/>
          </a:p>
        </p:txBody>
      </p:sp>
      <p:sp>
        <p:nvSpPr>
          <p:cNvPr id="11" name="コンテンツ プレースホルダー 10">
            <a:extLst>
              <a:ext uri="{FF2B5EF4-FFF2-40B4-BE49-F238E27FC236}">
                <a16:creationId xmlns:a16="http://schemas.microsoft.com/office/drawing/2014/main" id="{2B8A6747-3EC0-CD6C-F8C0-E52D58F0F1D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5699" y="963284"/>
            <a:ext cx="8105401" cy="929016"/>
          </a:xfrm>
        </p:spPr>
        <p:txBody>
          <a:bodyPr vert="horz" lIns="91440" tIns="45720" rIns="91440" bIns="45720" rtlCol="0">
            <a:noAutofit/>
          </a:bodyPr>
          <a:lstStyle/>
          <a:p>
            <a:pPr marL="541338" indent="-541338">
              <a:tabLst>
                <a:tab pos="355600" algn="l"/>
              </a:tabLst>
            </a:pPr>
            <a:r>
              <a:rPr lang="ja-JP" altLang="en-US" dirty="0"/>
              <a:t>１</a:t>
            </a:r>
            <a:r>
              <a:rPr lang="en-US" altLang="ja-JP" dirty="0"/>
              <a:t>.</a:t>
            </a:r>
            <a:r>
              <a:rPr lang="ja-JP" altLang="en-US" dirty="0"/>
              <a:t>近年の民法の主たる改正点について</a:t>
            </a:r>
            <a:endParaRPr lang="en-US" altLang="ja-JP" dirty="0"/>
          </a:p>
          <a:p>
            <a:pPr marL="541338" indent="-185738">
              <a:tabLst>
                <a:tab pos="355600" algn="l"/>
              </a:tabLst>
            </a:pPr>
            <a:r>
              <a:rPr lang="ja-JP" altLang="en-US" dirty="0"/>
              <a:t>（　　）のなかに適語を記入しよう。</a:t>
            </a:r>
            <a:r>
              <a:rPr kumimoji="1" lang="en-US" altLang="ja-JP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rPr>
              <a:t> </a:t>
            </a:r>
            <a:endParaRPr lang="en-US" altLang="ja-JP" b="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1C7ED34-6811-8558-CDF1-FF3BA3CE611E}"/>
              </a:ext>
            </a:extLst>
          </p:cNvPr>
          <p:cNvSpPr txBox="1"/>
          <p:nvPr/>
        </p:nvSpPr>
        <p:spPr>
          <a:xfrm>
            <a:off x="172799" y="1013484"/>
            <a:ext cx="522900" cy="420956"/>
          </a:xfrm>
          <a:prstGeom prst="roundRect">
            <a:avLst/>
          </a:prstGeom>
          <a:solidFill>
            <a:srgbClr val="0475D1"/>
          </a:solidFill>
          <a:ln>
            <a:noFill/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 </a:t>
            </a: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BCE1816B-3948-CAB9-4DAB-9F25B83E23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390695"/>
              </p:ext>
            </p:extLst>
          </p:nvPr>
        </p:nvGraphicFramePr>
        <p:xfrm>
          <a:off x="172799" y="2016784"/>
          <a:ext cx="8791201" cy="35356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515411">
                  <a:extLst>
                    <a:ext uri="{9D8B030D-6E8A-4147-A177-3AD203B41FA5}">
                      <a16:colId xmlns:a16="http://schemas.microsoft.com/office/drawing/2014/main" val="3784348193"/>
                    </a:ext>
                  </a:extLst>
                </a:gridCol>
                <a:gridCol w="1274190">
                  <a:extLst>
                    <a:ext uri="{9D8B030D-6E8A-4147-A177-3AD203B41FA5}">
                      <a16:colId xmlns:a16="http://schemas.microsoft.com/office/drawing/2014/main" val="3904673469"/>
                    </a:ext>
                  </a:extLst>
                </a:gridCol>
                <a:gridCol w="2730500">
                  <a:extLst>
                    <a:ext uri="{9D8B030D-6E8A-4147-A177-3AD203B41FA5}">
                      <a16:colId xmlns:a16="http://schemas.microsoft.com/office/drawing/2014/main" val="2080725343"/>
                    </a:ext>
                  </a:extLst>
                </a:gridCol>
                <a:gridCol w="2271100">
                  <a:extLst>
                    <a:ext uri="{9D8B030D-6E8A-4147-A177-3AD203B41FA5}">
                      <a16:colId xmlns:a16="http://schemas.microsoft.com/office/drawing/2014/main" val="4264204958"/>
                    </a:ext>
                  </a:extLst>
                </a:gridCol>
              </a:tblGrid>
              <a:tr h="37173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内容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改正年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改正前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改正後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EA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9655181"/>
                  </a:ext>
                </a:extLst>
              </a:tr>
              <a:tr h="809068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婚外子・婚内子の相続分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2013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婚外子は婚内子の </a:t>
                      </a: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(1) </a:t>
                      </a:r>
                      <a:r>
                        <a:rPr kumimoji="1" lang="en-US" altLang="ja-JP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1/2</a:t>
                      </a:r>
                      <a:endParaRPr kumimoji="1" lang="ja-JP" altLang="en-US" sz="32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(2) </a:t>
                      </a:r>
                      <a:r>
                        <a:rPr kumimoji="1" lang="ja-JP" altLang="en-US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同等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475108"/>
                  </a:ext>
                </a:extLst>
              </a:tr>
              <a:tr h="852801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再婚禁止期間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ja-JP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2022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女性のみ</a:t>
                      </a:r>
                      <a:endParaRPr kumimoji="1" lang="en-US" altLang="ja-JP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(3)</a:t>
                      </a:r>
                      <a:r>
                        <a:rPr kumimoji="1" lang="ja-JP" altLang="en-US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 </a:t>
                      </a:r>
                      <a:r>
                        <a:rPr kumimoji="1" lang="en-US" altLang="ja-JP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100 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日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2800" kern="12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廃止</a:t>
                      </a:r>
                      <a:r>
                        <a:rPr kumimoji="1" lang="ja-JP" altLang="en-US" sz="3200" kern="1200" baseline="30000" dirty="0">
                          <a:solidFill>
                            <a:schemeClr val="tx1"/>
                          </a:solidFill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*</a:t>
                      </a:r>
                      <a:endParaRPr kumimoji="1" lang="ja-JP" altLang="en-US" sz="3200" kern="12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758768"/>
                  </a:ext>
                </a:extLst>
              </a:tr>
              <a:tr h="1042313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婚姻最低年齢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ja-JP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2018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男満 </a:t>
                      </a: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(4) </a:t>
                      </a:r>
                      <a:r>
                        <a:rPr kumimoji="1" lang="en-US" altLang="ja-JP" sz="32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18 </a:t>
                      </a:r>
                      <a:r>
                        <a:rPr kumimoji="1" lang="ja-JP" altLang="en-US" sz="2800" dirty="0"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歳</a:t>
                      </a:r>
                      <a:endParaRPr kumimoji="1" lang="en-US" altLang="ja-JP" sz="2800" dirty="0"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女満 </a:t>
                      </a: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(5) </a:t>
                      </a:r>
                      <a:r>
                        <a:rPr kumimoji="1" lang="en-US" altLang="ja-JP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16 </a:t>
                      </a: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男女とも</a:t>
                      </a:r>
                      <a:endParaRPr kumimoji="1" lang="en-US" altLang="ja-JP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満 </a:t>
                      </a:r>
                      <a:r>
                        <a:rPr kumimoji="1" lang="en-US" altLang="ja-JP" sz="32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(6) </a:t>
                      </a:r>
                      <a:r>
                        <a:rPr kumimoji="1" lang="en-US" altLang="ja-JP" sz="3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AFF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18 </a:t>
                      </a:r>
                      <a:r>
                        <a:rPr kumimoji="1" lang="ja-JP" alt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歳</a:t>
                      </a:r>
                      <a:r>
                        <a:rPr kumimoji="1" lang="ja-JP" altLang="en-US" sz="3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*</a:t>
                      </a:r>
                      <a:r>
                        <a:rPr kumimoji="1" lang="en-US" altLang="ja-JP" sz="3200" b="0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  <a:cs typeface="+mn-cs"/>
                        </a:rPr>
                        <a:t>*</a:t>
                      </a:r>
                      <a:endParaRPr kumimoji="1" lang="en-US" altLang="ja-JP" sz="2800" kern="1200" baseline="30000" dirty="0">
                        <a:solidFill>
                          <a:schemeClr val="tx1"/>
                        </a:solidFill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3920538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F688303-5F4E-BDD3-707C-59E952E10954}"/>
              </a:ext>
            </a:extLst>
          </p:cNvPr>
          <p:cNvSpPr txBox="1"/>
          <p:nvPr/>
        </p:nvSpPr>
        <p:spPr>
          <a:xfrm>
            <a:off x="1511300" y="5552464"/>
            <a:ext cx="7452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ja-JP" altLang="en-US" sz="2400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＊ 2024 年 4 月 1 日施行   ＊＊ 2022 年４月 1 日施行</a:t>
            </a:r>
          </a:p>
        </p:txBody>
      </p:sp>
      <p:pic>
        <p:nvPicPr>
          <p:cNvPr id="2" name="図 1" descr="back.png">
            <a:hlinkClick r:id="rId3" action="ppaction://hlinksldjump"/>
            <a:extLst>
              <a:ext uri="{FF2B5EF4-FFF2-40B4-BE49-F238E27FC236}">
                <a16:creationId xmlns:a16="http://schemas.microsoft.com/office/drawing/2014/main" id="{98136E65-DD48-C020-931F-169C8D6EC4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99" y="6049238"/>
            <a:ext cx="829001" cy="469361"/>
          </a:xfrm>
          <a:prstGeom prst="rect">
            <a:avLst/>
          </a:prstGeom>
        </p:spPr>
      </p:pic>
      <p:sp>
        <p:nvSpPr>
          <p:cNvPr id="6" name="大かっこ 5">
            <a:extLst>
              <a:ext uri="{FF2B5EF4-FFF2-40B4-BE49-F238E27FC236}">
                <a16:creationId xmlns:a16="http://schemas.microsoft.com/office/drawing/2014/main" id="{DD0C72C0-6F94-BC41-E570-70B3FE2980C5}"/>
              </a:ext>
            </a:extLst>
          </p:cNvPr>
          <p:cNvSpPr/>
          <p:nvPr/>
        </p:nvSpPr>
        <p:spPr>
          <a:xfrm>
            <a:off x="4502117" y="2964473"/>
            <a:ext cx="1134185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大かっこ 6">
            <a:extLst>
              <a:ext uri="{FF2B5EF4-FFF2-40B4-BE49-F238E27FC236}">
                <a16:creationId xmlns:a16="http://schemas.microsoft.com/office/drawing/2014/main" id="{F47ED015-B8F1-7D37-F790-62ED98336C83}"/>
              </a:ext>
            </a:extLst>
          </p:cNvPr>
          <p:cNvSpPr/>
          <p:nvPr/>
        </p:nvSpPr>
        <p:spPr>
          <a:xfrm>
            <a:off x="6778028" y="2527717"/>
            <a:ext cx="1286680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大かっこ 8">
            <a:extLst>
              <a:ext uri="{FF2B5EF4-FFF2-40B4-BE49-F238E27FC236}">
                <a16:creationId xmlns:a16="http://schemas.microsoft.com/office/drawing/2014/main" id="{EC0BE58B-D1C3-5A11-E5B4-9009BBCA0CBF}"/>
              </a:ext>
            </a:extLst>
          </p:cNvPr>
          <p:cNvSpPr/>
          <p:nvPr/>
        </p:nvSpPr>
        <p:spPr>
          <a:xfrm>
            <a:off x="4022686" y="3943023"/>
            <a:ext cx="1134185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大かっこ 11">
            <a:extLst>
              <a:ext uri="{FF2B5EF4-FFF2-40B4-BE49-F238E27FC236}">
                <a16:creationId xmlns:a16="http://schemas.microsoft.com/office/drawing/2014/main" id="{3B485F99-261A-795E-2BEC-EBAA47C0BB50}"/>
              </a:ext>
            </a:extLst>
          </p:cNvPr>
          <p:cNvSpPr/>
          <p:nvPr/>
        </p:nvSpPr>
        <p:spPr>
          <a:xfrm>
            <a:off x="4877557" y="4528906"/>
            <a:ext cx="853914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" name="大かっこ 12">
            <a:extLst>
              <a:ext uri="{FF2B5EF4-FFF2-40B4-BE49-F238E27FC236}">
                <a16:creationId xmlns:a16="http://schemas.microsoft.com/office/drawing/2014/main" id="{6573851A-3D6E-6F4E-ECAD-92B934E26AAC}"/>
              </a:ext>
            </a:extLst>
          </p:cNvPr>
          <p:cNvSpPr/>
          <p:nvPr/>
        </p:nvSpPr>
        <p:spPr>
          <a:xfrm>
            <a:off x="4870368" y="5055675"/>
            <a:ext cx="853914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" name="大かっこ 13">
            <a:extLst>
              <a:ext uri="{FF2B5EF4-FFF2-40B4-BE49-F238E27FC236}">
                <a16:creationId xmlns:a16="http://schemas.microsoft.com/office/drawing/2014/main" id="{30F8A393-2D9B-AE38-13D4-796F7395A75A}"/>
              </a:ext>
            </a:extLst>
          </p:cNvPr>
          <p:cNvSpPr/>
          <p:nvPr/>
        </p:nvSpPr>
        <p:spPr>
          <a:xfrm>
            <a:off x="7210794" y="4963453"/>
            <a:ext cx="853914" cy="464527"/>
          </a:xfrm>
          <a:prstGeom prst="bracketPair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kumimoji="1" lang="en-US" altLang="ja-JP" sz="3600" b="1" baseline="30000" dirty="0">
                <a:solidFill>
                  <a:srgbClr val="005A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endParaRPr kumimoji="1" lang="ja-JP" altLang="en-US" sz="3600" b="1" baseline="30000" dirty="0">
              <a:solidFill>
                <a:srgbClr val="005A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88996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4ECD01C-8D7D-3608-0636-8DCD952B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A2CBCC8B-D610-C3DD-9505-76BF21DB1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9800" y="179999"/>
            <a:ext cx="31242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時代に応じ</a:t>
            </a:r>
            <a:r>
              <a:rPr lang="ja-JP" altLang="en-US" dirty="0"/>
              <a:t>た民法改正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486DBD-43A2-46E3-8ADC-525036D0330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8533" y="1495285"/>
            <a:ext cx="8766933" cy="1274528"/>
          </a:xfrm>
          <a:noFill/>
          <a:ln>
            <a:noFill/>
          </a:ln>
          <a:effectLst/>
        </p:spPr>
        <p:txBody>
          <a:bodyPr>
            <a:normAutofit/>
          </a:bodyPr>
          <a:lstStyle/>
          <a:p>
            <a:r>
              <a:rPr lang="ja-JP" altLang="en-US" sz="3600" dirty="0"/>
              <a:t>①夫婦同姓，夫婦別姓それぞれのメリット・</a:t>
            </a:r>
            <a:endParaRPr lang="en-US" altLang="ja-JP" sz="3600" dirty="0"/>
          </a:p>
          <a:p>
            <a:pPr indent="444500"/>
            <a:r>
              <a:rPr lang="ja-JP" altLang="en-US" sz="3600" dirty="0"/>
              <a:t>デメリットをあげてみよう。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D5783B2-E8F4-4EC7-D113-9342617E50D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062" y="748002"/>
            <a:ext cx="8410774" cy="420956"/>
          </a:xfrm>
        </p:spPr>
        <p:txBody>
          <a:bodyPr/>
          <a:lstStyle/>
          <a:p>
            <a:pPr marL="355600" indent="-355600"/>
            <a:r>
              <a:rPr kumimoji="1" lang="ja-JP" altLang="en-US" dirty="0"/>
              <a:t>２</a:t>
            </a:r>
            <a:r>
              <a:rPr kumimoji="1" lang="en-US" altLang="ja-JP" dirty="0"/>
              <a:t>.</a:t>
            </a:r>
            <a:r>
              <a:rPr lang="ja-JP" altLang="en-US" dirty="0"/>
              <a:t>選択的夫婦別姓制度について考えよう</a:t>
            </a:r>
            <a:r>
              <a:rPr kumimoji="1" lang="ja-JP" altLang="en-US" dirty="0"/>
              <a:t>。</a:t>
            </a:r>
            <a:r>
              <a:rPr kumimoji="1" lang="en-US" altLang="ja-JP" b="0" dirty="0"/>
              <a:t>(1/4)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F438898-A23B-1DD3-FD82-9FA64D2B275A}"/>
              </a:ext>
            </a:extLst>
          </p:cNvPr>
          <p:cNvSpPr txBox="1"/>
          <p:nvPr/>
        </p:nvSpPr>
        <p:spPr>
          <a:xfrm>
            <a:off x="105162" y="732487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7" name="テキスト プレースホルダー 3">
            <a:extLst>
              <a:ext uri="{FF2B5EF4-FFF2-40B4-BE49-F238E27FC236}">
                <a16:creationId xmlns:a16="http://schemas.microsoft.com/office/drawing/2014/main" id="{B28DB91A-28F9-32F2-BDDB-D810DA3B3F2B}"/>
              </a:ext>
            </a:extLst>
          </p:cNvPr>
          <p:cNvSpPr txBox="1">
            <a:spLocks/>
          </p:cNvSpPr>
          <p:nvPr/>
        </p:nvSpPr>
        <p:spPr>
          <a:xfrm>
            <a:off x="271902" y="2995986"/>
            <a:ext cx="4038649" cy="330321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 dirty="0"/>
              <a:t>▶︎夫婦同姓	</a:t>
            </a:r>
            <a:endParaRPr lang="en-US" altLang="ja-JP" sz="3200" dirty="0"/>
          </a:p>
          <a:p>
            <a:pPr marL="269875" indent="-269875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ja-JP" altLang="en-US" sz="3200" dirty="0"/>
              <a:t>メリット</a:t>
            </a:r>
            <a:endParaRPr lang="en-US" altLang="ja-JP" sz="3200" dirty="0"/>
          </a:p>
          <a:p>
            <a:pPr marL="457200" indent="-457200">
              <a:buClr>
                <a:srgbClr val="CBEBFB"/>
              </a:buClr>
              <a:buFont typeface="Wingdings" panose="05000000000000000000" pitchFamily="2" charset="2"/>
              <a:buChar char="l"/>
            </a:pPr>
            <a:endParaRPr lang="en-US" altLang="ja-JP" sz="3200" dirty="0"/>
          </a:p>
          <a:p>
            <a:pPr marL="269875" indent="-269875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ja-JP" altLang="en-US" sz="3200" dirty="0"/>
              <a:t>デメリット</a:t>
            </a:r>
          </a:p>
        </p:txBody>
      </p:sp>
      <p:sp>
        <p:nvSpPr>
          <p:cNvPr id="8" name="テキスト プレースホルダー 3">
            <a:extLst>
              <a:ext uri="{FF2B5EF4-FFF2-40B4-BE49-F238E27FC236}">
                <a16:creationId xmlns:a16="http://schemas.microsoft.com/office/drawing/2014/main" id="{D3B623CB-FC06-B987-3F66-F2A814FEE2B8}"/>
              </a:ext>
            </a:extLst>
          </p:cNvPr>
          <p:cNvSpPr txBox="1">
            <a:spLocks/>
          </p:cNvSpPr>
          <p:nvPr/>
        </p:nvSpPr>
        <p:spPr>
          <a:xfrm>
            <a:off x="4833448" y="2995986"/>
            <a:ext cx="4038648" cy="3303213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200" dirty="0"/>
              <a:t>▶︎夫婦別姓	</a:t>
            </a:r>
            <a:endParaRPr lang="en-US" altLang="ja-JP" sz="3200" dirty="0"/>
          </a:p>
          <a:p>
            <a:pPr marL="269875" indent="-269875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ja-JP" altLang="en-US" sz="3200" dirty="0"/>
              <a:t>メリット</a:t>
            </a:r>
            <a:endParaRPr lang="en-US" altLang="ja-JP" sz="3200" dirty="0"/>
          </a:p>
          <a:p>
            <a:pPr>
              <a:buClr>
                <a:srgbClr val="CBEBFB"/>
              </a:buClr>
            </a:pPr>
            <a:endParaRPr lang="en-US" altLang="ja-JP" sz="3200" dirty="0"/>
          </a:p>
          <a:p>
            <a:pPr marL="269875" indent="-269875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ja-JP" altLang="en-US" sz="3200" dirty="0"/>
              <a:t>デメリット</a:t>
            </a:r>
          </a:p>
        </p:txBody>
      </p:sp>
    </p:spTree>
    <p:extLst>
      <p:ext uri="{BB962C8B-B14F-4D97-AF65-F5344CB8AC3E}">
        <p14:creationId xmlns:p14="http://schemas.microsoft.com/office/powerpoint/2010/main" val="35655888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21AC9-952F-F532-197B-0E2A48FD1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AB68095-0FCA-9EEE-FBF8-16C164A38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546C7-DDCC-4C79-B357-34FAB75EF343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68EE0E94-2595-469A-33C6-91D7A597B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9800" y="179999"/>
            <a:ext cx="3124200" cy="396000"/>
          </a:xfrm>
        </p:spPr>
        <p:txBody>
          <a:bodyPr/>
          <a:lstStyle/>
          <a:p>
            <a:r>
              <a:rPr lang="ja-JP" altLang="en-US" dirty="0"/>
              <a:t>２</a:t>
            </a:r>
            <a:r>
              <a:rPr kumimoji="1" lang="ja-JP" altLang="en-US" dirty="0"/>
              <a:t>　時代に応じ</a:t>
            </a:r>
            <a:r>
              <a:rPr lang="ja-JP" altLang="en-US" dirty="0"/>
              <a:t>た民法改正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28DAB75-489A-CDB1-997C-FF343715AB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88534" y="1495284"/>
            <a:ext cx="8554598" cy="1806715"/>
          </a:xfrm>
          <a:noFill/>
          <a:ln>
            <a:noFill/>
          </a:ln>
          <a:effectLst/>
        </p:spPr>
        <p:txBody>
          <a:bodyPr>
            <a:normAutofit lnSpcReduction="10000"/>
          </a:bodyPr>
          <a:lstStyle/>
          <a:p>
            <a:pPr marL="444500" indent="-444500"/>
            <a:r>
              <a:rPr lang="ja-JP" altLang="en-US" sz="3600" dirty="0"/>
              <a:t>②選択的夫婦別姓制度について，次の３つから自分の考えに近いものを選び，その理由を考えてみよう。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E3C1863-3B48-34C0-949C-E497935DF9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8062" y="748002"/>
            <a:ext cx="8410774" cy="420956"/>
          </a:xfrm>
        </p:spPr>
        <p:txBody>
          <a:bodyPr/>
          <a:lstStyle/>
          <a:p>
            <a:pPr marL="355600" indent="-355600"/>
            <a:r>
              <a:rPr kumimoji="1" lang="ja-JP" altLang="en-US" dirty="0"/>
              <a:t>２</a:t>
            </a:r>
            <a:r>
              <a:rPr kumimoji="1" lang="en-US" altLang="ja-JP" dirty="0"/>
              <a:t>.</a:t>
            </a:r>
            <a:r>
              <a:rPr lang="ja-JP" altLang="en-US" dirty="0"/>
              <a:t>選択的夫婦別姓制度について考えよう</a:t>
            </a:r>
            <a:r>
              <a:rPr kumimoji="1" lang="ja-JP" altLang="en-US" dirty="0"/>
              <a:t>。</a:t>
            </a:r>
            <a:r>
              <a:rPr kumimoji="1" lang="en-US" altLang="ja-JP" b="0" dirty="0"/>
              <a:t>(2/4)</a:t>
            </a:r>
            <a:endParaRPr kumimoji="1" lang="ja-JP" altLang="en-US" b="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49BFC28-EE54-971F-B600-65DC7E8081A8}"/>
              </a:ext>
            </a:extLst>
          </p:cNvPr>
          <p:cNvSpPr txBox="1"/>
          <p:nvPr/>
        </p:nvSpPr>
        <p:spPr>
          <a:xfrm>
            <a:off x="105162" y="732487"/>
            <a:ext cx="522900" cy="420956"/>
          </a:xfrm>
          <a:prstGeom prst="roundRect">
            <a:avLst/>
          </a:prstGeom>
          <a:solidFill>
            <a:srgbClr val="F25170"/>
          </a:solidFill>
          <a:ln>
            <a:noFill/>
          </a:ln>
        </p:spPr>
        <p:txBody>
          <a:bodyPr wrap="square" lIns="36000" tIns="36000" rIns="36000" bIns="36000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思 </a:t>
            </a:r>
          </a:p>
        </p:txBody>
      </p:sp>
      <p:sp>
        <p:nvSpPr>
          <p:cNvPr id="7" name="テキスト プレースホルダー 3">
            <a:extLst>
              <a:ext uri="{FF2B5EF4-FFF2-40B4-BE49-F238E27FC236}">
                <a16:creationId xmlns:a16="http://schemas.microsoft.com/office/drawing/2014/main" id="{B3C1F628-A899-F0F4-0230-EFD1601B5159}"/>
              </a:ext>
            </a:extLst>
          </p:cNvPr>
          <p:cNvSpPr txBox="1">
            <a:spLocks/>
          </p:cNvSpPr>
          <p:nvPr/>
        </p:nvSpPr>
        <p:spPr>
          <a:xfrm>
            <a:off x="271902" y="3902217"/>
            <a:ext cx="8554598" cy="180671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Tx/>
              <a:buNone/>
              <a:defRPr kumimoji="1" sz="4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20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Tx/>
              <a:buNone/>
              <a:defRPr kumimoji="1" sz="1800" kern="12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3600" dirty="0"/>
              <a:t>　　</a:t>
            </a:r>
            <a:endParaRPr lang="en-US" altLang="ja-JP" sz="3600" dirty="0"/>
          </a:p>
          <a:p>
            <a:r>
              <a:rPr lang="ja-JP" altLang="en-US" sz="3600" dirty="0"/>
              <a:t>　</a:t>
            </a:r>
            <a:r>
              <a:rPr lang="ja-JP" altLang="en-US" sz="4600" dirty="0"/>
              <a:t>賛成　・　反対　・　どちらともいえない</a:t>
            </a:r>
            <a:endParaRPr lang="en-US" altLang="ja-JP" sz="4600" dirty="0"/>
          </a:p>
          <a:p>
            <a:pPr algn="r"/>
            <a:r>
              <a:rPr lang="en-US" altLang="ja-JP" sz="2800" dirty="0"/>
              <a:t>※</a:t>
            </a:r>
            <a:r>
              <a:rPr lang="ja-JP" altLang="en-US" sz="2800" dirty="0"/>
              <a:t>いずれかに◯</a:t>
            </a:r>
          </a:p>
        </p:txBody>
      </p:sp>
    </p:spTree>
    <p:extLst>
      <p:ext uri="{BB962C8B-B14F-4D97-AF65-F5344CB8AC3E}">
        <p14:creationId xmlns:p14="http://schemas.microsoft.com/office/powerpoint/2010/main" val="3822545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4_スライドフォーマット.potx" id="{41537B3A-58B8-4997-A1D5-62FC56304357}" vid="{1722AE44-CF25-4206-880D-2A7465975B6F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R4_スライドフォーマット</Template>
  <TotalTime>0</TotalTime>
  <Words>1168</Words>
  <Application>Microsoft Office PowerPoint</Application>
  <PresentationFormat>画面に合わせる (4:3)</PresentationFormat>
  <Paragraphs>226</Paragraphs>
  <Slides>23</Slides>
  <Notes>10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23</vt:i4>
      </vt:variant>
    </vt:vector>
  </HeadingPairs>
  <TitlesOfParts>
    <vt:vector size="28" baseType="lpstr">
      <vt:lpstr>ＭＳ Ｐゴシック</vt:lpstr>
      <vt:lpstr>游ゴシック</vt:lpstr>
      <vt:lpstr>Arial</vt:lpstr>
      <vt:lpstr>Wingdings</vt:lpstr>
      <vt:lpstr>Office テーマ</vt:lpstr>
      <vt:lpstr>5. 家族に関する法律</vt:lpstr>
      <vt:lpstr>問題インデックス</vt:lpstr>
      <vt:lpstr>１　家族法の理念と背景 </vt:lpstr>
      <vt:lpstr>１　家族法の理念と背景 </vt:lpstr>
      <vt:lpstr>１　家族法の理念と背景 </vt:lpstr>
      <vt:lpstr>１　家族法の理念と背景</vt:lpstr>
      <vt:lpstr>２　時代に応じた民法改正 </vt:lpstr>
      <vt:lpstr>２　時代に応じた民法改正</vt:lpstr>
      <vt:lpstr>２　時代に応じた民法改正</vt:lpstr>
      <vt:lpstr>２　時代に応じた民法改正</vt:lpstr>
      <vt:lpstr>２　時代に応じた民法改正</vt:lpstr>
      <vt:lpstr>３　家族に関する法律 </vt:lpstr>
      <vt:lpstr>３　家族に関する法律 </vt:lpstr>
      <vt:lpstr>３　家族に関する法律 </vt:lpstr>
      <vt:lpstr>３　家族に関する法律 </vt:lpstr>
      <vt:lpstr>教科書p.32のねらいを振り返ろう</vt:lpstr>
      <vt:lpstr>１　家族法の理念と背景</vt:lpstr>
      <vt:lpstr>１　家族法の理念と背景</vt:lpstr>
      <vt:lpstr>２　時代に応じた民法改正</vt:lpstr>
      <vt:lpstr>２　時代に応じた民法改正</vt:lpstr>
      <vt:lpstr>２　時代に応じた民法改正</vt:lpstr>
      <vt:lpstr>３　家族に関する法律</vt:lpstr>
      <vt:lpstr>３　家族に関する法律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2025-04-11T01:01:06Z</dcterms:created>
  <dcterms:modified xsi:type="dcterms:W3CDTF">2025-04-11T01:01:12Z</dcterms:modified>
</cp:coreProperties>
</file>