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1"/>
  </p:notesMasterIdLst>
  <p:handoutMasterIdLst>
    <p:handoutMasterId r:id="rId32"/>
  </p:handoutMasterIdLst>
  <p:sldIdLst>
    <p:sldId id="267" r:id="rId2"/>
    <p:sldId id="402" r:id="rId3"/>
    <p:sldId id="396" r:id="rId4"/>
    <p:sldId id="475" r:id="rId5"/>
    <p:sldId id="465" r:id="rId6"/>
    <p:sldId id="477" r:id="rId7"/>
    <p:sldId id="476" r:id="rId8"/>
    <p:sldId id="478" r:id="rId9"/>
    <p:sldId id="460" r:id="rId10"/>
    <p:sldId id="482" r:id="rId11"/>
    <p:sldId id="483" r:id="rId12"/>
    <p:sldId id="484" r:id="rId13"/>
    <p:sldId id="485" r:id="rId14"/>
    <p:sldId id="486" r:id="rId15"/>
    <p:sldId id="479" r:id="rId16"/>
    <p:sldId id="459" r:id="rId17"/>
    <p:sldId id="455" r:id="rId18"/>
    <p:sldId id="449" r:id="rId19"/>
    <p:sldId id="488" r:id="rId20"/>
    <p:sldId id="487" r:id="rId21"/>
    <p:sldId id="450" r:id="rId22"/>
    <p:sldId id="451" r:id="rId23"/>
    <p:sldId id="452" r:id="rId24"/>
    <p:sldId id="453" r:id="rId25"/>
    <p:sldId id="480" r:id="rId26"/>
    <p:sldId id="489" r:id="rId27"/>
    <p:sldId id="490" r:id="rId28"/>
    <p:sldId id="463" r:id="rId29"/>
    <p:sldId id="481" r:id="rId30"/>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4060"/>
    <a:srgbClr val="F37B7D"/>
    <a:srgbClr val="E1F3FD"/>
    <a:srgbClr val="CBEBFB"/>
    <a:srgbClr val="C6EAFB"/>
    <a:srgbClr val="B1E3FA"/>
    <a:srgbClr val="F68C46"/>
    <a:srgbClr val="F0E0CA"/>
    <a:srgbClr val="F6F3DF"/>
    <a:srgbClr val="FDDA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12" autoAdjust="0"/>
    <p:restoredTop sz="93560" autoAdjust="0"/>
  </p:normalViewPr>
  <p:slideViewPr>
    <p:cSldViewPr snapToGrid="0">
      <p:cViewPr varScale="1">
        <p:scale>
          <a:sx n="104" d="100"/>
          <a:sy n="104" d="100"/>
        </p:scale>
        <p:origin x="1506" y="108"/>
      </p:cViewPr>
      <p:guideLst/>
    </p:cSldViewPr>
  </p:slideViewPr>
  <p:outlineViewPr>
    <p:cViewPr>
      <p:scale>
        <a:sx n="33" d="100"/>
        <a:sy n="33" d="100"/>
      </p:scale>
      <p:origin x="0" y="-15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115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60C70-0D71-78D8-5996-CF810BBB10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B08147A-7CF4-A8CC-5214-A630011B60E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E6A96F5-1CEA-1D16-ABBD-11921373CD2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9C7FBF0-A7BA-9EF9-8E16-BDF1D17F42DE}"/>
              </a:ext>
            </a:extLst>
          </p:cNvPr>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68835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E3845-F9C2-6895-5E2C-B1D8FC9D071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D027AC-64BE-E2C0-744D-4ED23A357B9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0EA9D62-A344-514F-9B02-575A146E735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FD6E05C-C6E3-1EE6-22C0-8F9F5EB5CEAC}"/>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368992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462BC-EAD2-8806-FFC1-036A5294059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2578BC7-4B8C-7D72-5637-7B709CDA724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E55795C-69EE-50BA-4C15-3C03DA416B0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E5ED55D-C9BD-1822-232E-7F71D54FD997}"/>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442715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5D879A-0651-093B-48A5-E500DCB3D0F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D7E467F-6159-5B2D-D67A-C0A744E41C8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FFAA114-41C2-28E6-9F85-E7C8FC3017C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48D4550-5A5C-3690-B22D-22D80539766B}"/>
              </a:ext>
            </a:extLst>
          </p:cNvPr>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196750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289F5-FC3E-BD35-164B-CC699F2B2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FFF19F-35BE-A5E0-1388-7B97F7F3F5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54FD80-C446-19AA-1BA6-CB03AC1EDB1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C979B2F-B872-28E9-9338-48867D6AB45E}"/>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1031473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91301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76617-1E16-1101-66C4-DCC6BE1EC3B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3AB695-FFEA-E6D8-5FD7-09270F77E14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1C42577-CA88-04A3-7184-A5FCDC8FB6CC}"/>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0B0BC46B-5BA0-4DC2-65E7-F897480B6C40}"/>
              </a:ext>
            </a:extLst>
          </p:cNvPr>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3134393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541C08-8D0C-F7E8-831F-7B114B41986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9045BDC-0BD2-03B0-3039-C8F64C3905E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B0B4EC-584D-3890-1442-BA797AA1DD2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D1F07A94-D13A-4687-4A09-CFBF6AF2DA18}"/>
              </a:ext>
            </a:extLst>
          </p:cNvPr>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54640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42957-CFEF-6DB0-6D1E-F442D46E9E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69934FB-7B4E-652F-0E62-DB6E653D20B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40ACF2-2093-EDB0-3A82-E4DA1499A2F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FF702524-BA49-7775-9F7A-C441B8E8F0EA}"/>
              </a:ext>
            </a:extLst>
          </p:cNvPr>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1165548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5963F-F919-A780-4DBE-5F772A918F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0F0446-2800-04A9-1D71-EC832DE901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66C9C5-9603-08FA-6C6F-CE054E83FDE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E65465D-83DC-ECCD-A28B-34B66018833F}"/>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9189892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ED7A5-976C-1339-0864-70A547BFA1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4A62B41-8B81-FD8A-D19F-AE01350F04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5DF8BF2-F657-0B44-CEB4-1F39C482E627}"/>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4CB8CAC-8172-8439-828E-80720B7C20D0}"/>
              </a:ext>
            </a:extLst>
          </p:cNvPr>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3594087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2A6C1-7BE6-49C3-1ED3-277A6C46D8F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0B5A65B-02F1-4B4C-FF0A-85823368D05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398B7D1-1D2C-D81B-0CFB-E22B787255B8}"/>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D903832-B8A5-70E2-7583-A49CDEFF61D7}"/>
              </a:ext>
            </a:extLst>
          </p:cNvPr>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225669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側注_Activity">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12700">
            <a:solidFill>
              <a:schemeClr val="tx1">
                <a:lumMod val="50000"/>
                <a:lumOff val="50000"/>
              </a:schemeClr>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F6F3DF"/>
          </a:solidFill>
        </p:spPr>
        <p:txBody>
          <a:bodyPr anchor="ctr">
            <a:noAutofit/>
          </a:bodyPr>
          <a:lstStyle>
            <a:lvl1pPr>
              <a:lnSpc>
                <a:spcPct val="90000"/>
              </a:lnSpc>
              <a:spcBef>
                <a:spcPts val="0"/>
              </a:spcBef>
              <a:defRPr sz="3200" b="1"/>
            </a:lvl1pPr>
          </a:lstStyle>
          <a:p>
            <a:pPr lvl="0"/>
            <a:r>
              <a:rPr kumimoji="1" lang="ja-JP" altLang="en-US" dirty="0"/>
              <a:t>問題文</a:t>
            </a:r>
          </a:p>
        </p:txBody>
      </p:sp>
      <p:grpSp>
        <p:nvGrpSpPr>
          <p:cNvPr id="17" name="グループ化 16">
            <a:extLst>
              <a:ext uri="{FF2B5EF4-FFF2-40B4-BE49-F238E27FC236}">
                <a16:creationId xmlns:a16="http://schemas.microsoft.com/office/drawing/2014/main" id="{8555A18E-8286-02DC-C03E-88FCDA71ACEB}"/>
              </a:ext>
            </a:extLst>
          </p:cNvPr>
          <p:cNvGrpSpPr/>
          <p:nvPr userDrawn="1"/>
        </p:nvGrpSpPr>
        <p:grpSpPr>
          <a:xfrm>
            <a:off x="348856" y="152878"/>
            <a:ext cx="1796890" cy="468544"/>
            <a:chOff x="574421" y="203235"/>
            <a:chExt cx="1796890" cy="468544"/>
          </a:xfrm>
        </p:grpSpPr>
        <p:sp>
          <p:nvSpPr>
            <p:cNvPr id="5" name="テキスト ボックス 4">
              <a:extLst>
                <a:ext uri="{FF2B5EF4-FFF2-40B4-BE49-F238E27FC236}">
                  <a16:creationId xmlns:a16="http://schemas.microsoft.com/office/drawing/2014/main" id="{C0D5557F-F989-7CF9-15F2-2DCAB2B4FF68}"/>
                </a:ext>
              </a:extLst>
            </p:cNvPr>
            <p:cNvSpPr txBox="1"/>
            <p:nvPr userDrawn="1"/>
          </p:nvSpPr>
          <p:spPr>
            <a:xfrm>
              <a:off x="780704" y="203235"/>
              <a:ext cx="1368000" cy="468000"/>
            </a:xfrm>
            <a:prstGeom prst="rect">
              <a:avLst/>
            </a:prstGeom>
            <a:solidFill>
              <a:srgbClr val="F37B7D"/>
            </a:solidFill>
          </p:spPr>
          <p:txBody>
            <a:bodyPr wrap="square" lIns="36000" tIns="36000" rIns="36000" bIns="36000" rtlCol="0" anchor="ctr">
              <a:spAutoFit/>
            </a:bodyPr>
            <a:lstStyle/>
            <a:p>
              <a:pPr algn="ctr"/>
              <a:r>
                <a:rPr kumimoji="1" lang="en-US" altLang="ja-JP" sz="2600" b="1" dirty="0">
                  <a:solidFill>
                    <a:schemeClr val="bg1"/>
                  </a:solidFill>
                  <a:latin typeface="ＭＳ Ｐゴシック" panose="020B0600070205080204" pitchFamily="50" charset="-128"/>
                  <a:ea typeface="ＭＳ Ｐゴシック" panose="020B0600070205080204" pitchFamily="50" charset="-128"/>
                </a:rPr>
                <a:t>Activity</a:t>
              </a:r>
              <a:endParaRPr kumimoji="1" lang="ja-JP" altLang="en-US" sz="2600" b="1" dirty="0">
                <a:solidFill>
                  <a:schemeClr val="bg1"/>
                </a:solidFill>
                <a:latin typeface="ＭＳ Ｐゴシック" panose="020B0600070205080204" pitchFamily="50" charset="-128"/>
                <a:ea typeface="ＭＳ Ｐゴシック" panose="020B0600070205080204" pitchFamily="50" charset="-128"/>
              </a:endParaRPr>
            </a:p>
          </p:txBody>
        </p:sp>
        <p:sp>
          <p:nvSpPr>
            <p:cNvPr id="15" name="部分円 14">
              <a:extLst>
                <a:ext uri="{FF2B5EF4-FFF2-40B4-BE49-F238E27FC236}">
                  <a16:creationId xmlns:a16="http://schemas.microsoft.com/office/drawing/2014/main" id="{2A0E4A1A-4766-C909-808F-8FD6E2287083}"/>
                </a:ext>
              </a:extLst>
            </p:cNvPr>
            <p:cNvSpPr/>
            <p:nvPr userDrawn="1"/>
          </p:nvSpPr>
          <p:spPr>
            <a:xfrm>
              <a:off x="574421" y="203779"/>
              <a:ext cx="452232" cy="468000"/>
            </a:xfrm>
            <a:prstGeom prst="pie">
              <a:avLst>
                <a:gd name="adj1" fmla="val 5353704"/>
                <a:gd name="adj2" fmla="val 16200000"/>
              </a:avLst>
            </a:prstGeom>
            <a:solidFill>
              <a:srgbClr val="EF4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6" name="部分円 15">
              <a:extLst>
                <a:ext uri="{FF2B5EF4-FFF2-40B4-BE49-F238E27FC236}">
                  <a16:creationId xmlns:a16="http://schemas.microsoft.com/office/drawing/2014/main" id="{028B34F3-D649-B965-8358-5E3C66310BF1}"/>
                </a:ext>
              </a:extLst>
            </p:cNvPr>
            <p:cNvSpPr/>
            <p:nvPr userDrawn="1"/>
          </p:nvSpPr>
          <p:spPr>
            <a:xfrm flipH="1">
              <a:off x="1919079" y="203779"/>
              <a:ext cx="452232" cy="468000"/>
            </a:xfrm>
            <a:prstGeom prst="pie">
              <a:avLst>
                <a:gd name="adj1" fmla="val 5353704"/>
                <a:gd name="adj2" fmla="val 16200000"/>
              </a:avLst>
            </a:prstGeom>
            <a:solidFill>
              <a:srgbClr val="EF406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Tree>
    <p:extLst>
      <p:ext uri="{BB962C8B-B14F-4D97-AF65-F5344CB8AC3E}">
        <p14:creationId xmlns:p14="http://schemas.microsoft.com/office/powerpoint/2010/main" val="37940500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DDF1F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chemeClr val="bg1"/>
          </a:solidFill>
        </p:spPr>
        <p:txBody>
          <a:bodyPr>
            <a:noAutofit/>
          </a:bodyPr>
          <a:lstStyle>
            <a:lvl1pPr algn="l">
              <a:defRPr sz="3600" b="1">
                <a:solidFill>
                  <a:srgbClr val="8F8F93"/>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A6A386"/>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104473010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2814222" y="6526887"/>
            <a:ext cx="5035404"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「新家庭基礎 気づく力 築く未来（家基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a:t>
            </a:r>
            <a:r>
              <a:rPr kumimoji="1" lang="ja-JP" altLang="en-US" sz="1400" b="1">
                <a:solidFill>
                  <a:schemeClr val="tx1">
                    <a:lumMod val="50000"/>
                    <a:lumOff val="50000"/>
                  </a:schemeClr>
                </a:solidFill>
                <a:latin typeface="ＭＳ Ｐゴシック" panose="020B0600070205080204" pitchFamily="50" charset="-128"/>
                <a:ea typeface="ＭＳ Ｐゴシック" panose="020B0600070205080204" pitchFamily="50" charset="-128"/>
              </a:rPr>
              <a:t>ノート」</a:t>
            </a:r>
            <a:endPar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29</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85" r:id="rId6"/>
    <p:sldLayoutId id="2147483678" r:id="rId7"/>
    <p:sldLayoutId id="2147483686" r:id="rId8"/>
    <p:sldLayoutId id="2147483682" r:id="rId9"/>
    <p:sldLayoutId id="2147483683" r:id="rId10"/>
    <p:sldLayoutId id="2147483677"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22.xml"/><Relationship Id="rId18" Type="http://schemas.openxmlformats.org/officeDocument/2006/relationships/slide" Target="slide20.xml"/><Relationship Id="rId3" Type="http://schemas.openxmlformats.org/officeDocument/2006/relationships/image" Target="../media/image4.png"/><Relationship Id="rId21" Type="http://schemas.openxmlformats.org/officeDocument/2006/relationships/slide" Target="slide28.xml"/><Relationship Id="rId7" Type="http://schemas.openxmlformats.org/officeDocument/2006/relationships/slide" Target="slide6.xml"/><Relationship Id="rId12" Type="http://schemas.microsoft.com/office/2007/relationships/hdphoto" Target="../media/hdphoto1.wdp"/><Relationship Id="rId17" Type="http://schemas.openxmlformats.org/officeDocument/2006/relationships/slide" Target="slide5.xml"/><Relationship Id="rId2" Type="http://schemas.openxmlformats.org/officeDocument/2006/relationships/notesSlide" Target="../notesSlides/notesSlide2.xml"/><Relationship Id="rId16" Type="http://schemas.openxmlformats.org/officeDocument/2006/relationships/slide" Target="slide8.xml"/><Relationship Id="rId20"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slide" Target="slide3.xml"/><Relationship Id="rId15" Type="http://schemas.openxmlformats.org/officeDocument/2006/relationships/slide" Target="slide26.xml"/><Relationship Id="rId10" Type="http://schemas.openxmlformats.org/officeDocument/2006/relationships/slide" Target="slide18.xml"/><Relationship Id="rId19" Type="http://schemas.openxmlformats.org/officeDocument/2006/relationships/slide" Target="slide17.xml"/><Relationship Id="rId4" Type="http://schemas.openxmlformats.org/officeDocument/2006/relationships/image" Target="../media/image5.png"/><Relationship Id="rId9" Type="http://schemas.openxmlformats.org/officeDocument/2006/relationships/slide" Target="slide15.xml"/><Relationship Id="rId14" Type="http://schemas.openxmlformats.org/officeDocument/2006/relationships/slide" Target="slide24.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3.png"/><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10.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kumimoji="1" lang="en-US" altLang="ja-JP" dirty="0"/>
              <a:t>4. </a:t>
            </a:r>
            <a:r>
              <a:rPr kumimoji="1" lang="ja-JP" altLang="en-US" dirty="0"/>
              <a:t>共に生きる家族</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p.16</a:t>
            </a:r>
            <a:r>
              <a:rPr kumimoji="1" lang="ja-JP" altLang="en-US" dirty="0"/>
              <a:t>～</a:t>
            </a:r>
            <a:r>
              <a:rPr kumimoji="1" lang="en-US" altLang="ja-JP" dirty="0"/>
              <a:t>17</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86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81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p.28</a:t>
            </a:r>
            <a:r>
              <a:rPr lang="ja-JP" altLang="en-US" dirty="0"/>
              <a:t>～</a:t>
            </a:r>
            <a:r>
              <a:rPr lang="en-US" altLang="ja-JP" dirty="0"/>
              <a:t>31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D3ED2-A61A-B392-AFB0-FD7410D4E620}"/>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96F99A9-A58A-CA52-7C90-D66505F97CCC}"/>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E1492079-12B6-CD84-6CFA-31D29CED4751}"/>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AD962315-6FCE-E164-0D53-B94F1668252D}"/>
              </a:ext>
            </a:extLst>
          </p:cNvPr>
          <p:cNvSpPr>
            <a:spLocks noGrp="1"/>
          </p:cNvSpPr>
          <p:nvPr>
            <p:ph type="body" sz="quarter" idx="15"/>
          </p:nvPr>
        </p:nvSpPr>
        <p:spPr>
          <a:xfrm>
            <a:off x="33472" y="1105528"/>
            <a:ext cx="8169234" cy="1920241"/>
          </a:xfrm>
        </p:spPr>
        <p:txBody>
          <a:bodyPr>
            <a:normAutofit fontScale="92500"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lang="ja-JP" altLang="en-US" sz="4400" b="1" baseline="30000" dirty="0">
                <a:solidFill>
                  <a:srgbClr val="005AFF"/>
                </a:solidFill>
              </a:rPr>
              <a:t> </a:t>
            </a:r>
            <a:r>
              <a:rPr lang="ja-JP" altLang="en-US" sz="4400" b="1" dirty="0">
                <a:solidFill>
                  <a:srgbClr val="005AFF"/>
                </a:solidFill>
              </a:rPr>
              <a:t>核家族 </a:t>
            </a:r>
            <a:r>
              <a:rPr lang="ja-JP" altLang="en-US" dirty="0"/>
              <a:t>世帯：夫婦のみの世帯，夫婦（あるいはその一方）と</a:t>
            </a:r>
            <a:endParaRPr lang="en-US" altLang="ja-JP" dirty="0"/>
          </a:p>
          <a:p>
            <a:r>
              <a:rPr lang="ja-JP" altLang="en-US" dirty="0"/>
              <a:t>未婚の子どもからなる世帯</a:t>
            </a:r>
          </a:p>
          <a:p>
            <a:endParaRPr lang="ja-JP" altLang="en-US" dirty="0"/>
          </a:p>
        </p:txBody>
      </p:sp>
      <p:sp>
        <p:nvSpPr>
          <p:cNvPr id="11" name="コンテンツ プレースホルダー 10">
            <a:extLst>
              <a:ext uri="{FF2B5EF4-FFF2-40B4-BE49-F238E27FC236}">
                <a16:creationId xmlns:a16="http://schemas.microsoft.com/office/drawing/2014/main" id="{153EEF0D-65E0-D33D-06E7-37028C70CD6D}"/>
              </a:ext>
            </a:extLst>
          </p:cNvPr>
          <p:cNvSpPr>
            <a:spLocks noGrp="1"/>
          </p:cNvSpPr>
          <p:nvPr>
            <p:ph type="body" sz="quarter" idx="16"/>
          </p:nvPr>
        </p:nvSpPr>
        <p:spPr>
          <a:xfrm>
            <a:off x="677902" y="601929"/>
            <a:ext cx="1634992"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(2/6)</a:t>
            </a:r>
            <a:endParaRPr lang="en-US" altLang="ja-JP" b="0" dirty="0"/>
          </a:p>
        </p:txBody>
      </p:sp>
      <p:sp>
        <p:nvSpPr>
          <p:cNvPr id="10" name="テキスト ボックス 9">
            <a:extLst>
              <a:ext uri="{FF2B5EF4-FFF2-40B4-BE49-F238E27FC236}">
                <a16:creationId xmlns:a16="http://schemas.microsoft.com/office/drawing/2014/main" id="{25B4BAEE-C224-A840-A9E7-B02CBB07E57E}"/>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E96D1F63-FCD6-09A2-B14A-735107375CF7}"/>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200" b="0" i="0" u="none" strike="noStrike" kern="1200" cap="none" spc="0" normalizeH="0" baseline="0" noProof="0" dirty="0">
                <a:ln>
                  <a:noFill/>
                </a:ln>
                <a:solidFill>
                  <a:prstClr val="black"/>
                </a:solidFill>
                <a:effectLst/>
                <a:uLnTx/>
                <a:uFillTx/>
              </a:rPr>
              <a:t>直系家族　　</a:t>
            </a:r>
            <a:r>
              <a:rPr kumimoji="0" lang="ja-JP" altLang="en-US" sz="3000" b="0" i="0" u="none" strike="noStrike" kern="1200" cap="none" spc="0" normalizeH="0" baseline="0" noProof="0" dirty="0">
                <a:ln>
                  <a:noFill/>
                </a:ln>
                <a:solidFill>
                  <a:prstClr val="black"/>
                </a:solidFill>
                <a:effectLst/>
                <a:uLnTx/>
                <a:uFillTx/>
              </a:rPr>
              <a:t>核家族</a:t>
            </a:r>
            <a:r>
              <a:rPr kumimoji="0" lang="ja-JP" altLang="en-US" sz="3200" b="0" i="0" u="none" strike="noStrike" kern="1200" cap="none" spc="0" normalizeH="0" baseline="0" noProof="0" dirty="0">
                <a:ln>
                  <a:noFill/>
                </a:ln>
                <a:solidFill>
                  <a:prstClr val="black"/>
                </a:solidFill>
                <a:effectLst/>
                <a:uLnTx/>
                <a:uFillTx/>
              </a:rPr>
              <a:t>　　親族　　非親族　　単独</a:t>
            </a:r>
            <a:endParaRPr lang="ja-JP" altLang="en-US" sz="3200" dirty="0"/>
          </a:p>
        </p:txBody>
      </p:sp>
      <p:graphicFrame>
        <p:nvGraphicFramePr>
          <p:cNvPr id="2" name="表 1">
            <a:extLst>
              <a:ext uri="{FF2B5EF4-FFF2-40B4-BE49-F238E27FC236}">
                <a16:creationId xmlns:a16="http://schemas.microsoft.com/office/drawing/2014/main" id="{87D8099A-93C0-CD05-A320-F0A4C014FE92}"/>
              </a:ext>
            </a:extLst>
          </p:cNvPr>
          <p:cNvGraphicFramePr>
            <a:graphicFrameLocks noGrp="1"/>
          </p:cNvGraphicFramePr>
          <p:nvPr>
            <p:extLst>
              <p:ext uri="{D42A27DB-BD31-4B8C-83A1-F6EECF244321}">
                <p14:modId xmlns:p14="http://schemas.microsoft.com/office/powerpoint/2010/main" val="3769033283"/>
              </p:ext>
            </p:extLst>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EF86AD7F-5170-433D-02F2-BE7F6125A012}"/>
              </a:ext>
            </a:extLst>
          </p:cNvPr>
          <p:cNvGraphicFramePr>
            <a:graphicFrameLocks noGrp="1"/>
          </p:cNvGraphicFramePr>
          <p:nvPr>
            <p:extLst>
              <p:ext uri="{D42A27DB-BD31-4B8C-83A1-F6EECF244321}">
                <p14:modId xmlns:p14="http://schemas.microsoft.com/office/powerpoint/2010/main" val="1219522066"/>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581A2030-108F-00FD-AF52-EDD22D212677}"/>
              </a:ext>
            </a:extLst>
          </p:cNvPr>
          <p:cNvPicPr>
            <a:picLocks noChangeAspect="1"/>
          </p:cNvPicPr>
          <p:nvPr/>
        </p:nvPicPr>
        <p:blipFill>
          <a:blip r:embed="rId3"/>
          <a:stretch>
            <a:fillRect/>
          </a:stretch>
        </p:blipFill>
        <p:spPr>
          <a:xfrm>
            <a:off x="6756042" y="1883537"/>
            <a:ext cx="2118093" cy="1652111"/>
          </a:xfrm>
          <a:prstGeom prst="rect">
            <a:avLst/>
          </a:prstGeom>
        </p:spPr>
      </p:pic>
      <p:sp>
        <p:nvSpPr>
          <p:cNvPr id="7" name="大かっこ 6">
            <a:extLst>
              <a:ext uri="{FF2B5EF4-FFF2-40B4-BE49-F238E27FC236}">
                <a16:creationId xmlns:a16="http://schemas.microsoft.com/office/drawing/2014/main" id="{BBB056C2-5A60-8792-3EF5-DBDCBDF48467}"/>
              </a:ext>
            </a:extLst>
          </p:cNvPr>
          <p:cNvSpPr/>
          <p:nvPr/>
        </p:nvSpPr>
        <p:spPr>
          <a:xfrm>
            <a:off x="155002" y="1233881"/>
            <a:ext cx="229936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3021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52BC9-DACC-AC29-17A5-6B9EA7CF912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CF65FFA-5574-A0B7-E78A-2FC216BC9576}"/>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F430C643-447E-1BCD-63DD-99622C3A0D40}"/>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328A21F3-755E-503B-BBB3-A9E4E1755A5B}"/>
              </a:ext>
            </a:extLst>
          </p:cNvPr>
          <p:cNvSpPr>
            <a:spLocks noGrp="1"/>
          </p:cNvSpPr>
          <p:nvPr>
            <p:ph type="body" sz="quarter" idx="15"/>
          </p:nvPr>
        </p:nvSpPr>
        <p:spPr>
          <a:xfrm>
            <a:off x="125001" y="1490493"/>
            <a:ext cx="5858940" cy="2093325"/>
          </a:xfrm>
        </p:spPr>
        <p:txBody>
          <a:bodyPr>
            <a:normAutofit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a:t>
            </a:r>
            <a:r>
              <a:rPr lang="ja-JP" altLang="en-US" sz="4400" b="1" baseline="30000" dirty="0">
                <a:solidFill>
                  <a:srgbClr val="005AFF"/>
                </a:solidFill>
              </a:rPr>
              <a:t> </a:t>
            </a:r>
            <a:r>
              <a:rPr lang="ja-JP" altLang="en-US" sz="4400" b="1" dirty="0">
                <a:solidFill>
                  <a:srgbClr val="005AFF"/>
                </a:solidFill>
              </a:rPr>
              <a:t>直系家族 </a:t>
            </a:r>
            <a:r>
              <a:rPr lang="ja-JP" altLang="en-US" dirty="0"/>
              <a:t>世帯：親と，結婚した子どもの家族から構成される世帯</a:t>
            </a:r>
          </a:p>
          <a:p>
            <a:endParaRPr lang="ja-JP" altLang="en-US" dirty="0"/>
          </a:p>
        </p:txBody>
      </p:sp>
      <p:sp>
        <p:nvSpPr>
          <p:cNvPr id="11" name="コンテンツ プレースホルダー 10">
            <a:extLst>
              <a:ext uri="{FF2B5EF4-FFF2-40B4-BE49-F238E27FC236}">
                <a16:creationId xmlns:a16="http://schemas.microsoft.com/office/drawing/2014/main" id="{045D171E-9E8B-C342-2D57-74E1CAE9309B}"/>
              </a:ext>
            </a:extLst>
          </p:cNvPr>
          <p:cNvSpPr>
            <a:spLocks noGrp="1"/>
          </p:cNvSpPr>
          <p:nvPr>
            <p:ph type="body" sz="quarter" idx="16"/>
          </p:nvPr>
        </p:nvSpPr>
        <p:spPr>
          <a:xfrm>
            <a:off x="677902" y="601929"/>
            <a:ext cx="2630074"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(3/6)</a:t>
            </a:r>
            <a:endParaRPr lang="en-US" altLang="ja-JP" b="0" dirty="0"/>
          </a:p>
        </p:txBody>
      </p:sp>
      <p:sp>
        <p:nvSpPr>
          <p:cNvPr id="10" name="テキスト ボックス 9">
            <a:extLst>
              <a:ext uri="{FF2B5EF4-FFF2-40B4-BE49-F238E27FC236}">
                <a16:creationId xmlns:a16="http://schemas.microsoft.com/office/drawing/2014/main" id="{083E4A4C-753E-EA85-CEC2-F7518C91F6F1}"/>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5BA0B48F-7693-5A8B-2D1C-B6EC3284FD8D}"/>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8F06F890-AD7B-8F4B-ACE5-9074B8512763}"/>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851F4B67-4EEE-BA0E-04CA-33E4F3E2CA47}"/>
              </a:ext>
            </a:extLst>
          </p:cNvPr>
          <p:cNvGraphicFramePr>
            <a:graphicFrameLocks noGrp="1"/>
          </p:cNvGraphicFramePr>
          <p:nvPr>
            <p:extLst>
              <p:ext uri="{D42A27DB-BD31-4B8C-83A1-F6EECF244321}">
                <p14:modId xmlns:p14="http://schemas.microsoft.com/office/powerpoint/2010/main" val="1207066397"/>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5B72FE8B-B9FB-47ED-3368-06BCC42FDFC0}"/>
              </a:ext>
            </a:extLst>
          </p:cNvPr>
          <p:cNvPicPr>
            <a:picLocks noChangeAspect="1"/>
          </p:cNvPicPr>
          <p:nvPr/>
        </p:nvPicPr>
        <p:blipFill>
          <a:blip r:embed="rId3"/>
          <a:stretch>
            <a:fillRect/>
          </a:stretch>
        </p:blipFill>
        <p:spPr>
          <a:xfrm>
            <a:off x="5983941" y="1776454"/>
            <a:ext cx="2909758" cy="1600367"/>
          </a:xfrm>
          <a:prstGeom prst="rect">
            <a:avLst/>
          </a:prstGeom>
        </p:spPr>
      </p:pic>
      <p:sp>
        <p:nvSpPr>
          <p:cNvPr id="7" name="大かっこ 6">
            <a:extLst>
              <a:ext uri="{FF2B5EF4-FFF2-40B4-BE49-F238E27FC236}">
                <a16:creationId xmlns:a16="http://schemas.microsoft.com/office/drawing/2014/main" id="{FED3E0E0-01AB-E55B-EDD5-A8AEAA817A04}"/>
              </a:ext>
            </a:extLst>
          </p:cNvPr>
          <p:cNvSpPr/>
          <p:nvPr/>
        </p:nvSpPr>
        <p:spPr>
          <a:xfrm>
            <a:off x="170438" y="1562276"/>
            <a:ext cx="2884033"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794049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9498EE-3806-3701-7F58-E080D85CDB4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2DA8B5B-701A-A772-8E59-27F0A48FF2B0}"/>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33D683A4-B56C-CF6B-BB3C-341673431AB4}"/>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BE5BE718-1CE9-7AB0-EB1F-E0EA1695B53A}"/>
              </a:ext>
            </a:extLst>
          </p:cNvPr>
          <p:cNvSpPr>
            <a:spLocks noGrp="1"/>
          </p:cNvSpPr>
          <p:nvPr>
            <p:ph type="body" sz="quarter" idx="15"/>
          </p:nvPr>
        </p:nvSpPr>
        <p:spPr>
          <a:xfrm>
            <a:off x="250301" y="1444724"/>
            <a:ext cx="7145581" cy="2093325"/>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en-US" altLang="ja-JP" sz="4400" b="1" i="0" u="none" strike="noStrike" kern="1200" cap="none" spc="0" normalizeH="0" baseline="30000" noProof="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lang="ja-JP" altLang="en-US" sz="4400" b="1" baseline="30000">
                <a:solidFill>
                  <a:srgbClr val="005AFF"/>
                </a:solidFill>
              </a:rPr>
              <a:t> </a:t>
            </a:r>
            <a:r>
              <a:rPr lang="ja-JP" altLang="en-US" sz="4400" b="1">
                <a:solidFill>
                  <a:srgbClr val="005AFF"/>
                </a:solidFill>
              </a:rPr>
              <a:t>非親族 </a:t>
            </a:r>
            <a:r>
              <a:rPr lang="ja-JP" altLang="en-US" dirty="0"/>
              <a:t>世帯：友人同士など親族関係にない者同士からなる世帯</a:t>
            </a:r>
          </a:p>
        </p:txBody>
      </p:sp>
      <p:sp>
        <p:nvSpPr>
          <p:cNvPr id="11" name="コンテンツ プレースホルダー 10">
            <a:extLst>
              <a:ext uri="{FF2B5EF4-FFF2-40B4-BE49-F238E27FC236}">
                <a16:creationId xmlns:a16="http://schemas.microsoft.com/office/drawing/2014/main" id="{A9FE6B78-D033-DD12-CA6F-FA7F1E6D981C}"/>
              </a:ext>
            </a:extLst>
          </p:cNvPr>
          <p:cNvSpPr>
            <a:spLocks noGrp="1"/>
          </p:cNvSpPr>
          <p:nvPr>
            <p:ph type="body" sz="quarter" idx="16"/>
          </p:nvPr>
        </p:nvSpPr>
        <p:spPr>
          <a:xfrm>
            <a:off x="677902" y="601929"/>
            <a:ext cx="3625157"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(4/6)</a:t>
            </a:r>
            <a:endParaRPr lang="en-US" altLang="ja-JP" b="0" dirty="0"/>
          </a:p>
        </p:txBody>
      </p:sp>
      <p:sp>
        <p:nvSpPr>
          <p:cNvPr id="10" name="テキスト ボックス 9">
            <a:extLst>
              <a:ext uri="{FF2B5EF4-FFF2-40B4-BE49-F238E27FC236}">
                <a16:creationId xmlns:a16="http://schemas.microsoft.com/office/drawing/2014/main" id="{EF372222-831D-E1F9-A4DD-4E3944F4A98C}"/>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E4A5E270-901D-BB21-9B46-647D2A3BCC71}"/>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D1E50C26-A279-A9E8-74AC-421275D5E6C2}"/>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94D09E6C-A144-3C12-A5ED-1A010A35D6FD}"/>
              </a:ext>
            </a:extLst>
          </p:cNvPr>
          <p:cNvGraphicFramePr>
            <a:graphicFrameLocks noGrp="1"/>
          </p:cNvGraphicFramePr>
          <p:nvPr>
            <p:extLst>
              <p:ext uri="{D42A27DB-BD31-4B8C-83A1-F6EECF244321}">
                <p14:modId xmlns:p14="http://schemas.microsoft.com/office/powerpoint/2010/main" val="3164139026"/>
              </p:ext>
            </p:extLst>
          </p:nvPr>
        </p:nvGraphicFramePr>
        <p:xfrm>
          <a:off x="7503625" y="3671220"/>
          <a:ext cx="1485373" cy="1917369"/>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917369">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F7C95D29-C42E-1FE7-CB7C-211887052F29}"/>
              </a:ext>
            </a:extLst>
          </p:cNvPr>
          <p:cNvPicPr>
            <a:picLocks noChangeAspect="1"/>
          </p:cNvPicPr>
          <p:nvPr/>
        </p:nvPicPr>
        <p:blipFill>
          <a:blip r:embed="rId3"/>
          <a:stretch>
            <a:fillRect/>
          </a:stretch>
        </p:blipFill>
        <p:spPr>
          <a:xfrm>
            <a:off x="7105476" y="1335675"/>
            <a:ext cx="1851120" cy="2093325"/>
          </a:xfrm>
          <a:prstGeom prst="rect">
            <a:avLst/>
          </a:prstGeom>
        </p:spPr>
      </p:pic>
      <p:sp>
        <p:nvSpPr>
          <p:cNvPr id="7" name="大かっこ 6">
            <a:extLst>
              <a:ext uri="{FF2B5EF4-FFF2-40B4-BE49-F238E27FC236}">
                <a16:creationId xmlns:a16="http://schemas.microsoft.com/office/drawing/2014/main" id="{03191C2F-5DF4-68E9-3195-FEA9E88085CE}"/>
              </a:ext>
            </a:extLst>
          </p:cNvPr>
          <p:cNvSpPr/>
          <p:nvPr/>
        </p:nvSpPr>
        <p:spPr>
          <a:xfrm>
            <a:off x="271903" y="1497065"/>
            <a:ext cx="2381851"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4091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276C5-3BE0-4EF5-9E45-5A2B6EED473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8AF04C0-00EC-91D9-261E-4157693CBAC0}"/>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91899686-872C-05F0-7945-8F49D6D09F39}"/>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FF0AA37F-58AE-6642-05B5-64BD492ECC4A}"/>
              </a:ext>
            </a:extLst>
          </p:cNvPr>
          <p:cNvSpPr>
            <a:spLocks noGrp="1"/>
          </p:cNvSpPr>
          <p:nvPr>
            <p:ph type="body" sz="quarter" idx="15"/>
          </p:nvPr>
        </p:nvSpPr>
        <p:spPr>
          <a:xfrm>
            <a:off x="155002" y="1656328"/>
            <a:ext cx="7548577" cy="1419500"/>
          </a:xfrm>
        </p:spPr>
        <p:txBody>
          <a:bodyPr>
            <a:normAutofit lnSpcReduction="10000"/>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lang="ja-JP" altLang="en-US" sz="4400" b="1" baseline="30000" dirty="0">
                <a:solidFill>
                  <a:srgbClr val="005AFF"/>
                </a:solidFill>
              </a:rPr>
              <a:t> </a:t>
            </a:r>
            <a:r>
              <a:rPr lang="ja-JP" altLang="en-US" sz="4400" b="1" dirty="0">
                <a:solidFill>
                  <a:srgbClr val="005AFF"/>
                </a:solidFill>
              </a:rPr>
              <a:t>単独 </a:t>
            </a:r>
            <a:r>
              <a:rPr lang="ja-JP" altLang="en-US" dirty="0"/>
              <a:t>世帯：単身で暮らしている世帯</a:t>
            </a:r>
          </a:p>
          <a:p>
            <a:endParaRPr lang="ja-JP" altLang="en-US" dirty="0"/>
          </a:p>
        </p:txBody>
      </p:sp>
      <p:sp>
        <p:nvSpPr>
          <p:cNvPr id="11" name="コンテンツ プレースホルダー 10">
            <a:extLst>
              <a:ext uri="{FF2B5EF4-FFF2-40B4-BE49-F238E27FC236}">
                <a16:creationId xmlns:a16="http://schemas.microsoft.com/office/drawing/2014/main" id="{25E975BF-6CD6-121C-D1A4-A3F57E901DB9}"/>
              </a:ext>
            </a:extLst>
          </p:cNvPr>
          <p:cNvSpPr>
            <a:spLocks noGrp="1"/>
          </p:cNvSpPr>
          <p:nvPr>
            <p:ph type="body" sz="quarter" idx="16"/>
          </p:nvPr>
        </p:nvSpPr>
        <p:spPr>
          <a:xfrm>
            <a:off x="677902" y="601929"/>
            <a:ext cx="2848298" cy="45900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(5/6)</a:t>
            </a:r>
            <a:endParaRPr lang="en-US" altLang="ja-JP" b="0" dirty="0"/>
          </a:p>
        </p:txBody>
      </p:sp>
      <p:sp>
        <p:nvSpPr>
          <p:cNvPr id="10" name="テキスト ボックス 9">
            <a:extLst>
              <a:ext uri="{FF2B5EF4-FFF2-40B4-BE49-F238E27FC236}">
                <a16:creationId xmlns:a16="http://schemas.microsoft.com/office/drawing/2014/main" id="{3BAD3F43-2D13-9940-C467-804EB472E932}"/>
              </a:ext>
            </a:extLst>
          </p:cNvPr>
          <p:cNvSpPr txBox="1"/>
          <p:nvPr/>
        </p:nvSpPr>
        <p:spPr>
          <a:xfrm>
            <a:off x="155002" y="63997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A7AB6E37-F2C4-D956-C8B1-2244B2E92B9E}"/>
              </a:ext>
            </a:extLst>
          </p:cNvPr>
          <p:cNvSpPr txBox="1">
            <a:spLocks/>
          </p:cNvSpPr>
          <p:nvPr/>
        </p:nvSpPr>
        <p:spPr>
          <a:xfrm>
            <a:off x="134553" y="5697639"/>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7675B476-3B7F-86EC-D7A3-86DDE8992DF0}"/>
              </a:ext>
            </a:extLst>
          </p:cNvPr>
          <p:cNvGraphicFramePr>
            <a:graphicFrameLocks noGrp="1"/>
          </p:cNvGraphicFramePr>
          <p:nvPr/>
        </p:nvGraphicFramePr>
        <p:xfrm>
          <a:off x="155002" y="3671221"/>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452D90F3-6547-6B19-2779-3A84ACA38313}"/>
              </a:ext>
            </a:extLst>
          </p:cNvPr>
          <p:cNvGraphicFramePr>
            <a:graphicFrameLocks noGrp="1"/>
          </p:cNvGraphicFramePr>
          <p:nvPr>
            <p:extLst>
              <p:ext uri="{D42A27DB-BD31-4B8C-83A1-F6EECF244321}">
                <p14:modId xmlns:p14="http://schemas.microsoft.com/office/powerpoint/2010/main" val="1865078983"/>
              </p:ext>
            </p:extLst>
          </p:nvPr>
        </p:nvGraphicFramePr>
        <p:xfrm>
          <a:off x="7503625" y="3671221"/>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9" name="図 8">
            <a:extLst>
              <a:ext uri="{FF2B5EF4-FFF2-40B4-BE49-F238E27FC236}">
                <a16:creationId xmlns:a16="http://schemas.microsoft.com/office/drawing/2014/main" id="{6FC1B074-4059-CAF9-A876-B81066C180AC}"/>
              </a:ext>
            </a:extLst>
          </p:cNvPr>
          <p:cNvPicPr>
            <a:picLocks noChangeAspect="1"/>
          </p:cNvPicPr>
          <p:nvPr/>
        </p:nvPicPr>
        <p:blipFill>
          <a:blip r:embed="rId3"/>
          <a:stretch>
            <a:fillRect/>
          </a:stretch>
        </p:blipFill>
        <p:spPr>
          <a:xfrm>
            <a:off x="7703579" y="927671"/>
            <a:ext cx="1104245" cy="2501329"/>
          </a:xfrm>
          <a:prstGeom prst="rect">
            <a:avLst/>
          </a:prstGeom>
        </p:spPr>
      </p:pic>
      <p:sp>
        <p:nvSpPr>
          <p:cNvPr id="7" name="大かっこ 6">
            <a:extLst>
              <a:ext uri="{FF2B5EF4-FFF2-40B4-BE49-F238E27FC236}">
                <a16:creationId xmlns:a16="http://schemas.microsoft.com/office/drawing/2014/main" id="{8309DF90-A265-DECC-5B5E-E7365EA9840C}"/>
              </a:ext>
            </a:extLst>
          </p:cNvPr>
          <p:cNvSpPr/>
          <p:nvPr/>
        </p:nvSpPr>
        <p:spPr>
          <a:xfrm>
            <a:off x="271903" y="1748316"/>
            <a:ext cx="1704815"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64219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A819A-2C9D-8C49-7348-3C717EB2232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452B58B-204A-F314-4306-CCB319CC5BEC}"/>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F311A4C7-71DC-F1DA-2CAD-712229D946BA}"/>
              </a:ext>
            </a:extLst>
          </p:cNvPr>
          <p:cNvSpPr>
            <a:spLocks noGrp="1"/>
          </p:cNvSpPr>
          <p:nvPr>
            <p:ph type="title"/>
          </p:nvPr>
        </p:nvSpPr>
        <p:spPr>
          <a:xfrm>
            <a:off x="3886201" y="179999"/>
            <a:ext cx="5257800" cy="396000"/>
          </a:xfrm>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E8132752-4C2F-2772-773C-146354DA82C9}"/>
              </a:ext>
            </a:extLst>
          </p:cNvPr>
          <p:cNvSpPr>
            <a:spLocks noGrp="1"/>
          </p:cNvSpPr>
          <p:nvPr>
            <p:ph type="body" sz="quarter" idx="15"/>
          </p:nvPr>
        </p:nvSpPr>
        <p:spPr>
          <a:xfrm>
            <a:off x="100706" y="820352"/>
            <a:ext cx="6636270" cy="2985166"/>
          </a:xfrm>
        </p:spPr>
        <p:txBody>
          <a:bodyPr/>
          <a:lstStyle/>
          <a:p>
            <a:r>
              <a:rPr lang="ja-JP" altLang="en-US" dirty="0"/>
              <a:t>施設などの世帯：寮・寄宿舎の学生・ 生徒，病院・療養所の入院者，社会施設の入所者の集まりなどをいう</a:t>
            </a:r>
          </a:p>
          <a:p>
            <a:endParaRPr lang="ja-JP" altLang="en-US" dirty="0"/>
          </a:p>
        </p:txBody>
      </p:sp>
      <p:sp>
        <p:nvSpPr>
          <p:cNvPr id="11" name="コンテンツ プレースホルダー 10">
            <a:extLst>
              <a:ext uri="{FF2B5EF4-FFF2-40B4-BE49-F238E27FC236}">
                <a16:creationId xmlns:a16="http://schemas.microsoft.com/office/drawing/2014/main" id="{B5C99D42-3D66-8A66-7907-C1C41442C96B}"/>
              </a:ext>
            </a:extLst>
          </p:cNvPr>
          <p:cNvSpPr>
            <a:spLocks noGrp="1"/>
          </p:cNvSpPr>
          <p:nvPr>
            <p:ph type="body" sz="quarter" idx="16"/>
          </p:nvPr>
        </p:nvSpPr>
        <p:spPr>
          <a:xfrm>
            <a:off x="677902" y="293327"/>
            <a:ext cx="1366051" cy="459006"/>
          </a:xfrm>
        </p:spPr>
        <p:txBody>
          <a:bodyPr vert="horz" lIns="91440" tIns="45720" rIns="91440" bIns="45720" rtlCol="0">
            <a:noAutofit/>
          </a:bodyPr>
          <a:lstStyle/>
          <a:p>
            <a:pPr marL="355600" indent="-355600"/>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(6/6)</a:t>
            </a:r>
            <a:endParaRPr lang="en-US" altLang="ja-JP" b="0" dirty="0"/>
          </a:p>
        </p:txBody>
      </p:sp>
      <p:sp>
        <p:nvSpPr>
          <p:cNvPr id="10" name="テキスト ボックス 9">
            <a:extLst>
              <a:ext uri="{FF2B5EF4-FFF2-40B4-BE49-F238E27FC236}">
                <a16:creationId xmlns:a16="http://schemas.microsoft.com/office/drawing/2014/main" id="{C81E8CF4-1A88-EADD-4E4D-3496218A8B09}"/>
              </a:ext>
            </a:extLst>
          </p:cNvPr>
          <p:cNvSpPr txBox="1"/>
          <p:nvPr/>
        </p:nvSpPr>
        <p:spPr>
          <a:xfrm>
            <a:off x="155002" y="331377"/>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2" name="表 1">
            <a:extLst>
              <a:ext uri="{FF2B5EF4-FFF2-40B4-BE49-F238E27FC236}">
                <a16:creationId xmlns:a16="http://schemas.microsoft.com/office/drawing/2014/main" id="{914159DA-87DB-0CF8-46E6-8C0001155951}"/>
              </a:ext>
            </a:extLst>
          </p:cNvPr>
          <p:cNvGraphicFramePr>
            <a:graphicFrameLocks noGrp="1"/>
          </p:cNvGraphicFramePr>
          <p:nvPr>
            <p:extLst>
              <p:ext uri="{D42A27DB-BD31-4B8C-83A1-F6EECF244321}">
                <p14:modId xmlns:p14="http://schemas.microsoft.com/office/powerpoint/2010/main" val="355931374"/>
              </p:ext>
            </p:extLst>
          </p:nvPr>
        </p:nvGraphicFramePr>
        <p:xfrm>
          <a:off x="155002" y="4117408"/>
          <a:ext cx="7240880" cy="1920240"/>
        </p:xfrm>
        <a:graphic>
          <a:graphicData uri="http://schemas.openxmlformats.org/drawingml/2006/table">
            <a:tbl>
              <a:tblPr firstRow="1" bandRow="1">
                <a:tableStyleId>{72833802-FEF1-4C79-8D5D-14CF1EAF98D9}</a:tableStyleId>
              </a:tblPr>
              <a:tblGrid>
                <a:gridCol w="1448176">
                  <a:extLst>
                    <a:ext uri="{9D8B030D-6E8A-4147-A177-3AD203B41FA5}">
                      <a16:colId xmlns:a16="http://schemas.microsoft.com/office/drawing/2014/main" val="829345759"/>
                    </a:ext>
                  </a:extLst>
                </a:gridCol>
                <a:gridCol w="1448176">
                  <a:extLst>
                    <a:ext uri="{9D8B030D-6E8A-4147-A177-3AD203B41FA5}">
                      <a16:colId xmlns:a16="http://schemas.microsoft.com/office/drawing/2014/main" val="2429912975"/>
                    </a:ext>
                  </a:extLst>
                </a:gridCol>
                <a:gridCol w="1448176">
                  <a:extLst>
                    <a:ext uri="{9D8B030D-6E8A-4147-A177-3AD203B41FA5}">
                      <a16:colId xmlns:a16="http://schemas.microsoft.com/office/drawing/2014/main" val="3906287898"/>
                    </a:ext>
                  </a:extLst>
                </a:gridCol>
                <a:gridCol w="1448176">
                  <a:extLst>
                    <a:ext uri="{9D8B030D-6E8A-4147-A177-3AD203B41FA5}">
                      <a16:colId xmlns:a16="http://schemas.microsoft.com/office/drawing/2014/main" val="3227520810"/>
                    </a:ext>
                  </a:extLst>
                </a:gridCol>
                <a:gridCol w="1448176">
                  <a:extLst>
                    <a:ext uri="{9D8B030D-6E8A-4147-A177-3AD203B41FA5}">
                      <a16:colId xmlns:a16="http://schemas.microsoft.com/office/drawing/2014/main" val="3211913835"/>
                    </a:ext>
                  </a:extLst>
                </a:gridCol>
              </a:tblGrid>
              <a:tr h="259966">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294629">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53726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73EC4EB2-32A2-BAA1-28B3-B89ECE27F211}"/>
              </a:ext>
            </a:extLst>
          </p:cNvPr>
          <p:cNvGraphicFramePr>
            <a:graphicFrameLocks noGrp="1"/>
          </p:cNvGraphicFramePr>
          <p:nvPr>
            <p:extLst>
              <p:ext uri="{D42A27DB-BD31-4B8C-83A1-F6EECF244321}">
                <p14:modId xmlns:p14="http://schemas.microsoft.com/office/powerpoint/2010/main" val="642664727"/>
              </p:ext>
            </p:extLst>
          </p:nvPr>
        </p:nvGraphicFramePr>
        <p:xfrm>
          <a:off x="7503625" y="4117408"/>
          <a:ext cx="1485373" cy="1893246"/>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893246">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pic>
        <p:nvPicPr>
          <p:cNvPr id="7" name="図 6" descr="back.png">
            <a:hlinkClick r:id="rId3" action="ppaction://hlinksldjump"/>
            <a:extLst>
              <a:ext uri="{FF2B5EF4-FFF2-40B4-BE49-F238E27FC236}">
                <a16:creationId xmlns:a16="http://schemas.microsoft.com/office/drawing/2014/main" id="{374D34A6-EB71-64A6-A7A1-CC47D5C01B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13" name="図 12">
            <a:extLst>
              <a:ext uri="{FF2B5EF4-FFF2-40B4-BE49-F238E27FC236}">
                <a16:creationId xmlns:a16="http://schemas.microsoft.com/office/drawing/2014/main" id="{A3FF691C-E957-45AD-6C7A-C5640DD6A808}"/>
              </a:ext>
            </a:extLst>
          </p:cNvPr>
          <p:cNvPicPr>
            <a:picLocks noChangeAspect="1"/>
          </p:cNvPicPr>
          <p:nvPr/>
        </p:nvPicPr>
        <p:blipFill>
          <a:blip r:embed="rId5"/>
          <a:stretch>
            <a:fillRect/>
          </a:stretch>
        </p:blipFill>
        <p:spPr>
          <a:xfrm>
            <a:off x="6880889" y="961671"/>
            <a:ext cx="2108110" cy="1737018"/>
          </a:xfrm>
          <a:prstGeom prst="rect">
            <a:avLst/>
          </a:prstGeom>
        </p:spPr>
      </p:pic>
    </p:spTree>
    <p:extLst>
      <p:ext uri="{BB962C8B-B14F-4D97-AF65-F5344CB8AC3E}">
        <p14:creationId xmlns:p14="http://schemas.microsoft.com/office/powerpoint/2010/main" val="29832365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AF66E-702A-CCE6-0091-F34D629F5F2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CC60AAE-9A7D-D610-20EE-1A3706B793B6}"/>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575D9FFC-5EC1-0BEB-C26A-CAD53AA9A479}"/>
              </a:ext>
            </a:extLst>
          </p:cNvPr>
          <p:cNvSpPr>
            <a:spLocks noGrp="1"/>
          </p:cNvSpPr>
          <p:nvPr>
            <p:ph type="title"/>
          </p:nvPr>
        </p:nvSpPr>
        <p:spPr>
          <a:xfrm>
            <a:off x="3886200" y="179999"/>
            <a:ext cx="5257800" cy="396000"/>
          </a:xfrm>
        </p:spPr>
        <p:txBody>
          <a:bodyPr/>
          <a:lstStyle/>
          <a:p>
            <a:r>
              <a:rPr lang="ja-JP" altLang="en-US" dirty="0"/>
              <a:t>３　変化していく世帯構成と家庭の機能</a:t>
            </a:r>
            <a:endParaRPr kumimoji="1" lang="ja-JP" altLang="en-US" dirty="0"/>
          </a:p>
        </p:txBody>
      </p:sp>
      <p:sp>
        <p:nvSpPr>
          <p:cNvPr id="2" name="テキスト プレースホルダー 1">
            <a:extLst>
              <a:ext uri="{FF2B5EF4-FFF2-40B4-BE49-F238E27FC236}">
                <a16:creationId xmlns:a16="http://schemas.microsoft.com/office/drawing/2014/main" id="{883282B4-2576-0816-1E7E-0E806452DA64}"/>
              </a:ext>
            </a:extLst>
          </p:cNvPr>
          <p:cNvSpPr>
            <a:spLocks noGrp="1"/>
          </p:cNvSpPr>
          <p:nvPr>
            <p:ph type="body" sz="quarter" idx="15"/>
          </p:nvPr>
        </p:nvSpPr>
        <p:spPr>
          <a:xfrm>
            <a:off x="79284" y="1685345"/>
            <a:ext cx="8836116" cy="4675114"/>
          </a:xfrm>
        </p:spPr>
        <p:txBody>
          <a:bodyPr>
            <a:noAutofit/>
          </a:bodyPr>
          <a:lstStyle/>
          <a:p>
            <a:pPr marL="444500" indent="-444500">
              <a:buClr>
                <a:srgbClr val="CBEBFB"/>
              </a:buClr>
              <a:buFont typeface="Wingdings" panose="05000000000000000000" pitchFamily="2" charset="2"/>
              <a:buChar char="l"/>
            </a:pPr>
            <a:r>
              <a:rPr lang="ja-JP" altLang="en-US" sz="3600" dirty="0"/>
              <a:t>近年の傾向として，</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a:t>
            </a:r>
            <a:r>
              <a:rPr lang="ja-JP" altLang="en-US" sz="4400" b="1" baseline="30000" dirty="0">
                <a:solidFill>
                  <a:srgbClr val="005AFF"/>
                </a:solidFill>
              </a:rPr>
              <a:t> </a:t>
            </a:r>
            <a:r>
              <a:rPr lang="ja-JP" altLang="en-US" sz="4400" b="1" dirty="0">
                <a:solidFill>
                  <a:srgbClr val="005AFF"/>
                </a:solidFill>
              </a:rPr>
              <a:t>単独</a:t>
            </a:r>
            <a:r>
              <a:rPr lang="ja-JP" altLang="en-US" sz="3600" b="1" dirty="0">
                <a:solidFill>
                  <a:srgbClr val="005AFF"/>
                </a:solidFill>
              </a:rPr>
              <a:t> </a:t>
            </a:r>
            <a:r>
              <a:rPr lang="ja-JP" altLang="en-US" sz="3600" dirty="0"/>
              <a:t>世帯の増加が著しい。これはひとり暮らしをする高齢者が増加したことなどが原因である。一方，全世帯に占める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lang="ja-JP" altLang="en-US" sz="4400" b="1" dirty="0">
                <a:solidFill>
                  <a:srgbClr val="005AFF"/>
                </a:solidFill>
              </a:rPr>
              <a:t>核家族</a:t>
            </a:r>
            <a:r>
              <a:rPr lang="ja-JP" altLang="en-US" sz="3600" b="1" dirty="0">
                <a:solidFill>
                  <a:srgbClr val="005AFF"/>
                </a:solidFill>
              </a:rPr>
              <a:t> </a:t>
            </a:r>
            <a:r>
              <a:rPr lang="ja-JP" altLang="en-US" sz="3600" dirty="0"/>
              <a:t>世帯の割合が </a:t>
            </a:r>
            <a:r>
              <a:rPr lang="en-US" altLang="ja-JP" sz="3600" dirty="0"/>
              <a:t>50</a:t>
            </a:r>
            <a:r>
              <a:rPr lang="ja-JP" altLang="en-US" sz="3600" dirty="0"/>
              <a:t>％をこえ最も高いが，近年は減少している。また，</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lang="ja-JP" altLang="en-US" sz="4400" b="1" dirty="0">
                <a:solidFill>
                  <a:srgbClr val="005AFF"/>
                </a:solidFill>
              </a:rPr>
              <a:t>直系家族</a:t>
            </a:r>
            <a:r>
              <a:rPr lang="ja-JP" altLang="en-US" sz="3600" b="1" dirty="0">
                <a:solidFill>
                  <a:srgbClr val="005AFF"/>
                </a:solidFill>
              </a:rPr>
              <a:t> </a:t>
            </a:r>
            <a:r>
              <a:rPr lang="ja-JP" altLang="en-US" sz="3600" dirty="0"/>
              <a:t>世帯やその他の親族世帯も減少している。</a:t>
            </a:r>
            <a:endParaRPr kumimoji="1" lang="en-US" altLang="ja-JP" sz="3600" dirty="0"/>
          </a:p>
        </p:txBody>
      </p:sp>
      <p:sp>
        <p:nvSpPr>
          <p:cNvPr id="11" name="コンテンツ プレースホルダー 10">
            <a:extLst>
              <a:ext uri="{FF2B5EF4-FFF2-40B4-BE49-F238E27FC236}">
                <a16:creationId xmlns:a16="http://schemas.microsoft.com/office/drawing/2014/main" id="{E641B3AB-70E5-0C47-480B-DD52220B0D43}"/>
              </a:ext>
            </a:extLst>
          </p:cNvPr>
          <p:cNvSpPr>
            <a:spLocks noGrp="1"/>
          </p:cNvSpPr>
          <p:nvPr>
            <p:ph type="body" sz="quarter" idx="16"/>
          </p:nvPr>
        </p:nvSpPr>
        <p:spPr>
          <a:xfrm>
            <a:off x="619141" y="726554"/>
            <a:ext cx="8428618" cy="735264"/>
          </a:xfrm>
        </p:spPr>
        <p:txBody>
          <a:bodyPr vert="horz" lIns="91440" tIns="45720" rIns="91440" bIns="45720" rtlCol="0">
            <a:noAutofit/>
          </a:bodyPr>
          <a:lstStyle/>
          <a:p>
            <a:pPr marL="355600" indent="-355600"/>
            <a:r>
              <a:rPr lang="ja-JP" altLang="en-US" dirty="0"/>
              <a:t>２</a:t>
            </a:r>
            <a:r>
              <a:rPr lang="en-US" altLang="ja-JP" dirty="0"/>
              <a:t>.</a:t>
            </a:r>
            <a:r>
              <a:rPr lang="ja-JP" altLang="en-US" dirty="0"/>
              <a:t>世帯構成の変化について，</a:t>
            </a:r>
            <a:r>
              <a:rPr lang="ja-JP" altLang="en-US" dirty="0">
                <a:solidFill>
                  <a:prstClr val="black"/>
                </a:solidFill>
              </a:rPr>
              <a:t>教科書</a:t>
            </a:r>
            <a:r>
              <a:rPr lang="en-US" altLang="ja-JP" dirty="0">
                <a:solidFill>
                  <a:prstClr val="black"/>
                </a:solidFill>
              </a:rPr>
              <a:t>p.30</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資料３</a:t>
            </a:r>
            <a:r>
              <a:rPr lang="ja-JP" altLang="en-US" dirty="0"/>
              <a:t>を見て，（　　）のなかに適語を記入しよう。</a:t>
            </a:r>
            <a:endParaRPr lang="en-US" altLang="ja-JP" b="0" dirty="0"/>
          </a:p>
        </p:txBody>
      </p:sp>
      <p:sp>
        <p:nvSpPr>
          <p:cNvPr id="10" name="テキスト ボックス 9">
            <a:extLst>
              <a:ext uri="{FF2B5EF4-FFF2-40B4-BE49-F238E27FC236}">
                <a16:creationId xmlns:a16="http://schemas.microsoft.com/office/drawing/2014/main" id="{822EE707-6B98-BFF5-A548-9C8B859AA17B}"/>
              </a:ext>
            </a:extLst>
          </p:cNvPr>
          <p:cNvSpPr txBox="1"/>
          <p:nvPr/>
        </p:nvSpPr>
        <p:spPr>
          <a:xfrm>
            <a:off x="79283" y="70542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96CFF3E1-9FBB-57A9-C0C2-67C16AC82C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FDEB2020-B981-4207-4775-8D3FF1452BA9}"/>
              </a:ext>
            </a:extLst>
          </p:cNvPr>
          <p:cNvSpPr/>
          <p:nvPr/>
        </p:nvSpPr>
        <p:spPr>
          <a:xfrm>
            <a:off x="4375020" y="1731021"/>
            <a:ext cx="1808707"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E8C25EB5-EA65-94A1-BA9F-C203A9D2616A}"/>
              </a:ext>
            </a:extLst>
          </p:cNvPr>
          <p:cNvSpPr/>
          <p:nvPr/>
        </p:nvSpPr>
        <p:spPr>
          <a:xfrm>
            <a:off x="3825678" y="3731617"/>
            <a:ext cx="241791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26F48809-2688-A5A6-4BF4-469AA8792ACD}"/>
              </a:ext>
            </a:extLst>
          </p:cNvPr>
          <p:cNvSpPr/>
          <p:nvPr/>
        </p:nvSpPr>
        <p:spPr>
          <a:xfrm>
            <a:off x="2953150" y="5046038"/>
            <a:ext cx="28437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8</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69175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2D99B-E706-BD6A-CB8C-2030A3FF4C5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20E7AA6-215A-2F81-A64B-D8B10CAF4304}"/>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B6CCFAC5-67D2-24E9-583C-25CE7A6B2E23}"/>
              </a:ext>
            </a:extLst>
          </p:cNvPr>
          <p:cNvSpPr>
            <a:spLocks noGrp="1"/>
          </p:cNvSpPr>
          <p:nvPr>
            <p:ph type="title"/>
          </p:nvPr>
        </p:nvSpPr>
        <p:spPr/>
        <p:txBody>
          <a:bodyPr/>
          <a:lstStyle/>
          <a:p>
            <a:r>
              <a:rPr lang="ja-JP" altLang="en-US" dirty="0"/>
              <a:t>４　家族の抱える問題とそのサポート</a:t>
            </a:r>
            <a:endParaRPr kumimoji="1" lang="ja-JP" altLang="en-US" dirty="0"/>
          </a:p>
        </p:txBody>
      </p:sp>
      <p:sp>
        <p:nvSpPr>
          <p:cNvPr id="2" name="テキスト プレースホルダー 1">
            <a:extLst>
              <a:ext uri="{FF2B5EF4-FFF2-40B4-BE49-F238E27FC236}">
                <a16:creationId xmlns:a16="http://schemas.microsoft.com/office/drawing/2014/main" id="{6932596E-A60A-D648-A3DA-0A8EA5CDF137}"/>
              </a:ext>
            </a:extLst>
          </p:cNvPr>
          <p:cNvSpPr>
            <a:spLocks noGrp="1"/>
          </p:cNvSpPr>
          <p:nvPr>
            <p:ph type="body" sz="quarter" idx="15"/>
          </p:nvPr>
        </p:nvSpPr>
        <p:spPr>
          <a:xfrm>
            <a:off x="201868" y="2410267"/>
            <a:ext cx="8762131" cy="39143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a:noAutofit/>
          </a:bodyPr>
          <a:lstStyle/>
          <a:p>
            <a:pPr marL="806450" indent="-806450"/>
            <a:r>
              <a:rPr lang="ja-JP" altLang="en-US" sz="3000" b="1" dirty="0">
                <a:solidFill>
                  <a:srgbClr val="005AFF"/>
                </a:solidFill>
              </a:rPr>
              <a:t>（例）</a:t>
            </a:r>
            <a:endParaRPr lang="en-US" altLang="ja-JP" sz="3000" b="1" dirty="0">
              <a:solidFill>
                <a:srgbClr val="005AFF"/>
              </a:solidFill>
            </a:endParaRPr>
          </a:p>
          <a:p>
            <a:r>
              <a:rPr lang="ja-JP" altLang="en-US" sz="3000" b="1" dirty="0">
                <a:solidFill>
                  <a:srgbClr val="005AFF"/>
                </a:solidFill>
              </a:rPr>
              <a:t>家庭内の暴力の徴候を発見した時は，暴力の被害者に，家庭内の暴力に関する情報提供や相談機関を紹介する。児童虐待と思われる事態を発見した時は，すぐに</a:t>
            </a:r>
            <a:r>
              <a:rPr lang="en-US" altLang="ja-JP" sz="3000" b="1" dirty="0">
                <a:solidFill>
                  <a:srgbClr val="005AFF"/>
                </a:solidFill>
              </a:rPr>
              <a:t>189</a:t>
            </a:r>
            <a:r>
              <a:rPr lang="ja-JP" altLang="en-US" sz="3000" b="1" dirty="0">
                <a:solidFill>
                  <a:srgbClr val="005AFF"/>
                </a:solidFill>
              </a:rPr>
              <a:t>に電話をする。「子ども食堂」や「無料学習塾」など経済的に困窮している家庭の子どもたちを支援する場所でボランティアとして活動に参加する。</a:t>
            </a:r>
            <a:endParaRPr lang="en-US" altLang="ja-JP" sz="3000" b="1" dirty="0">
              <a:solidFill>
                <a:srgbClr val="005AFF"/>
              </a:solidFill>
            </a:endParaRPr>
          </a:p>
        </p:txBody>
      </p:sp>
      <p:sp>
        <p:nvSpPr>
          <p:cNvPr id="8" name="テキスト プレースホルダー 10">
            <a:extLst>
              <a:ext uri="{FF2B5EF4-FFF2-40B4-BE49-F238E27FC236}">
                <a16:creationId xmlns:a16="http://schemas.microsoft.com/office/drawing/2014/main" id="{921E3875-8E4D-295B-1041-448F5C0711FA}"/>
              </a:ext>
            </a:extLst>
          </p:cNvPr>
          <p:cNvSpPr txBox="1">
            <a:spLocks/>
          </p:cNvSpPr>
          <p:nvPr/>
        </p:nvSpPr>
        <p:spPr>
          <a:xfrm>
            <a:off x="734386" y="882045"/>
            <a:ext cx="8448300" cy="152822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55600" indent="-355600"/>
            <a:r>
              <a:rPr lang="ja-JP" altLang="en-US" dirty="0"/>
              <a:t>１</a:t>
            </a:r>
            <a:r>
              <a:rPr lang="en-US" altLang="ja-JP" dirty="0"/>
              <a:t>.</a:t>
            </a:r>
            <a:r>
              <a:rPr lang="ja-JP" altLang="en-US" dirty="0"/>
              <a:t>家族の抱える問題（家族内の暴力，貧困など）を解決するために，自治体や地域住民のどのようなサポートが必要か，考えてみよう。</a:t>
            </a:r>
            <a:endParaRPr lang="ja-JP" altLang="en-US" b="0" dirty="0"/>
          </a:p>
        </p:txBody>
      </p:sp>
      <p:sp>
        <p:nvSpPr>
          <p:cNvPr id="5" name="テキスト ボックス 4">
            <a:extLst>
              <a:ext uri="{FF2B5EF4-FFF2-40B4-BE49-F238E27FC236}">
                <a16:creationId xmlns:a16="http://schemas.microsoft.com/office/drawing/2014/main" id="{7699DE49-598F-B465-BD64-118874C388C8}"/>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6" name="図 5" descr="back.png">
            <a:hlinkClick r:id="rId3" action="ppaction://hlinksldjump"/>
            <a:extLst>
              <a:ext uri="{FF2B5EF4-FFF2-40B4-BE49-F238E27FC236}">
                <a16:creationId xmlns:a16="http://schemas.microsoft.com/office/drawing/2014/main" id="{428D3553-3CF4-E3CF-FD1D-4D5BC0732F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EC98889A-AD0F-8018-A480-1AAFDD1C2FEE}"/>
              </a:ext>
            </a:extLst>
          </p:cNvPr>
          <p:cNvSpPr/>
          <p:nvPr/>
        </p:nvSpPr>
        <p:spPr>
          <a:xfrm>
            <a:off x="247818" y="2981977"/>
            <a:ext cx="8670229" cy="2993978"/>
          </a:xfrm>
          <a:prstGeom prst="bracketPair">
            <a:avLst>
              <a:gd name="adj" fmla="val 6241"/>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6935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a:t>
            </a:r>
            <a:r>
              <a:rPr lang="en-US" altLang="ja-JP" dirty="0"/>
              <a:t>28</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163286" y="1595132"/>
            <a:ext cx="8801100" cy="3070625"/>
          </a:xfrm>
        </p:spPr>
        <p:txBody>
          <a:bodyPr>
            <a:normAutofit lnSpcReduction="10000"/>
          </a:bodyPr>
          <a:lstStyle/>
          <a:p>
            <a:r>
              <a:rPr kumimoji="1" lang="ja-JP" altLang="en-US" dirty="0"/>
              <a:t>家族とは何か考えることができた。</a:t>
            </a:r>
            <a:endParaRPr kumimoji="1" lang="en-US" altLang="ja-JP" dirty="0"/>
          </a:p>
          <a:p>
            <a:pPr marL="0" indent="0">
              <a:buNone/>
            </a:pPr>
            <a:endParaRPr kumimoji="1" lang="en-US" altLang="ja-JP" dirty="0"/>
          </a:p>
          <a:p>
            <a:endParaRPr lang="en-US" altLang="ja-JP" dirty="0"/>
          </a:p>
          <a:p>
            <a:r>
              <a:rPr kumimoji="1" lang="ja-JP" altLang="en-US" dirty="0"/>
              <a:t>変化していく世帯構成や家庭の機能について理解できた。</a:t>
            </a:r>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17</a:t>
            </a:fld>
            <a:endParaRPr kumimoji="1" lang="ja-JP" altLang="en-US"/>
          </a:p>
        </p:txBody>
      </p:sp>
      <p:pic>
        <p:nvPicPr>
          <p:cNvPr id="5" name="図 4" descr="back.png">
            <a:hlinkClick r:id="rId2"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44279" y="2489499"/>
            <a:ext cx="5015239" cy="670560"/>
          </a:xfrm>
          <a:prstGeom prst="rect">
            <a:avLst/>
          </a:prstGeom>
        </p:spPr>
      </p:pic>
      <p:pic>
        <p:nvPicPr>
          <p:cNvPr id="9" name="図 8">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44279" y="5068101"/>
            <a:ext cx="5015239" cy="670560"/>
          </a:xfrm>
          <a:prstGeom prst="rect">
            <a:avLst/>
          </a:prstGeom>
        </p:spPr>
      </p:pic>
      <p:pic>
        <p:nvPicPr>
          <p:cNvPr id="6" name="図 5">
            <a:extLst>
              <a:ext uri="{FF2B5EF4-FFF2-40B4-BE49-F238E27FC236}">
                <a16:creationId xmlns:a16="http://schemas.microsoft.com/office/drawing/2014/main" id="{BA8ADB49-DD9F-08FF-E861-B7D1FF85CA5C}"/>
              </a:ext>
            </a:extLst>
          </p:cNvPr>
          <p:cNvPicPr>
            <a:picLocks noChangeAspect="1"/>
          </p:cNvPicPr>
          <p:nvPr/>
        </p:nvPicPr>
        <p:blipFill>
          <a:blip r:embed="rId5"/>
          <a:stretch>
            <a:fillRect/>
          </a:stretch>
        </p:blipFill>
        <p:spPr>
          <a:xfrm>
            <a:off x="665346" y="565086"/>
            <a:ext cx="628738" cy="657317"/>
          </a:xfrm>
          <a:prstGeom prst="rect">
            <a:avLst/>
          </a:prstGeom>
        </p:spPr>
      </p:pic>
    </p:spTree>
    <p:extLst>
      <p:ext uri="{BB962C8B-B14F-4D97-AF65-F5344CB8AC3E}">
        <p14:creationId xmlns:p14="http://schemas.microsoft.com/office/powerpoint/2010/main" val="3897736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家族って何だろう</a:t>
            </a:r>
          </a:p>
        </p:txBody>
      </p:sp>
      <p:pic>
        <p:nvPicPr>
          <p:cNvPr id="5" name="図 4">
            <a:extLst>
              <a:ext uri="{FF2B5EF4-FFF2-40B4-BE49-F238E27FC236}">
                <a16:creationId xmlns:a16="http://schemas.microsoft.com/office/drawing/2014/main" id="{5C3D1085-C90B-25DA-E4E8-AC4A47B0CE8E}"/>
              </a:ext>
            </a:extLst>
          </p:cNvPr>
          <p:cNvPicPr>
            <a:picLocks noChangeAspect="1"/>
          </p:cNvPicPr>
          <p:nvPr/>
        </p:nvPicPr>
        <p:blipFill>
          <a:blip r:embed="rId2"/>
          <a:stretch>
            <a:fillRect/>
          </a:stretch>
        </p:blipFill>
        <p:spPr>
          <a:xfrm>
            <a:off x="134830" y="2344046"/>
            <a:ext cx="8943976" cy="194550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4CBB2-B440-1D68-32FC-03C7C691AB6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3E5B703-3105-A47C-AC85-2EBB9B23D1E9}"/>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DDFA2018-0A41-D087-B0AF-3B23E3C7B96F}"/>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4" name="図 3" descr="back.png">
            <a:hlinkClick r:id="rId2" action="ppaction://hlinksldjump"/>
            <a:extLst>
              <a:ext uri="{FF2B5EF4-FFF2-40B4-BE49-F238E27FC236}">
                <a16:creationId xmlns:a16="http://schemas.microsoft.com/office/drawing/2014/main" id="{899B5AD2-E369-21EF-A425-D688CF0B3911}"/>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11F303F9-1B35-A7B0-9BDA-F2F97C603BE3}"/>
              </a:ext>
            </a:extLst>
          </p:cNvPr>
          <p:cNvPicPr>
            <a:picLocks noChangeAspect="1"/>
          </p:cNvPicPr>
          <p:nvPr/>
        </p:nvPicPr>
        <p:blipFill>
          <a:blip r:embed="rId4"/>
          <a:stretch>
            <a:fillRect/>
          </a:stretch>
        </p:blipFill>
        <p:spPr>
          <a:xfrm>
            <a:off x="97417" y="2344496"/>
            <a:ext cx="8949165" cy="1936244"/>
          </a:xfrm>
          <a:prstGeom prst="rect">
            <a:avLst/>
          </a:prstGeom>
        </p:spPr>
      </p:pic>
    </p:spTree>
    <p:extLst>
      <p:ext uri="{BB962C8B-B14F-4D97-AF65-F5344CB8AC3E}">
        <p14:creationId xmlns:p14="http://schemas.microsoft.com/office/powerpoint/2010/main" val="28163127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図 32">
            <a:extLst>
              <a:ext uri="{FF2B5EF4-FFF2-40B4-BE49-F238E27FC236}">
                <a16:creationId xmlns:a16="http://schemas.microsoft.com/office/drawing/2014/main" id="{AD0B9517-827A-2347-6BB9-18A3E41CC475}"/>
              </a:ext>
            </a:extLst>
          </p:cNvPr>
          <p:cNvPicPr>
            <a:picLocks noChangeAspect="1"/>
          </p:cNvPicPr>
          <p:nvPr/>
        </p:nvPicPr>
        <p:blipFill>
          <a:blip r:embed="rId3"/>
          <a:stretch>
            <a:fillRect/>
          </a:stretch>
        </p:blipFill>
        <p:spPr>
          <a:xfrm>
            <a:off x="4731420" y="1104160"/>
            <a:ext cx="4239046" cy="5160578"/>
          </a:xfrm>
          <a:prstGeom prst="rect">
            <a:avLst/>
          </a:prstGeom>
          <a:ln>
            <a:solidFill>
              <a:schemeClr val="tx1">
                <a:lumMod val="50000"/>
                <a:lumOff val="50000"/>
              </a:schemeClr>
            </a:solidFill>
          </a:ln>
        </p:spPr>
      </p:pic>
      <p:pic>
        <p:nvPicPr>
          <p:cNvPr id="31" name="図 30">
            <a:extLst>
              <a:ext uri="{FF2B5EF4-FFF2-40B4-BE49-F238E27FC236}">
                <a16:creationId xmlns:a16="http://schemas.microsoft.com/office/drawing/2014/main" id="{38C8485A-81F6-7383-BC4D-0F5C14911136}"/>
              </a:ext>
            </a:extLst>
          </p:cNvPr>
          <p:cNvPicPr>
            <a:picLocks noChangeAspect="1"/>
          </p:cNvPicPr>
          <p:nvPr/>
        </p:nvPicPr>
        <p:blipFill>
          <a:blip r:embed="rId4"/>
          <a:stretch>
            <a:fillRect/>
          </a:stretch>
        </p:blipFill>
        <p:spPr>
          <a:xfrm>
            <a:off x="213537" y="1078203"/>
            <a:ext cx="4232513" cy="5186535"/>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224967" y="2139706"/>
            <a:ext cx="2880000" cy="660989"/>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238881" y="3909202"/>
            <a:ext cx="2880000" cy="775685"/>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7042" y="2143123"/>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8665" y="3912453"/>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5063219" y="1675302"/>
            <a:ext cx="2880000" cy="1944000"/>
          </a:xfrm>
          <a:prstGeom prst="roundRect">
            <a:avLst>
              <a:gd name="adj" fmla="val 213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5085657" y="4683194"/>
            <a:ext cx="2880000" cy="1296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06553" y="1723930"/>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2598" y="3708401"/>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27042" y="2365200"/>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58664" y="4148106"/>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001759" y="1920846"/>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010316" y="3918139"/>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pic>
        <p:nvPicPr>
          <p:cNvPr id="9" name="図 8" descr="link.png">
            <a:hlinkClick r:id="rId16" action="ppaction://hlinksldjump"/>
            <a:extLst>
              <a:ext uri="{FF2B5EF4-FFF2-40B4-BE49-F238E27FC236}">
                <a16:creationId xmlns:a16="http://schemas.microsoft.com/office/drawing/2014/main" id="{EE8B27A0-49BE-A5FB-A8D3-8CEE776DB8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5731" y="4023938"/>
            <a:ext cx="524213" cy="149340"/>
          </a:xfrm>
          <a:prstGeom prst="rect">
            <a:avLst/>
          </a:prstGeom>
        </p:spPr>
      </p:pic>
      <p:sp>
        <p:nvSpPr>
          <p:cNvPr id="18" name="コンテンツ プレースホルダー 8">
            <a:extLst>
              <a:ext uri="{FF2B5EF4-FFF2-40B4-BE49-F238E27FC236}">
                <a16:creationId xmlns:a16="http://schemas.microsoft.com/office/drawing/2014/main" id="{9C2DC508-59D8-4D25-96A4-1B5F520F952B}"/>
              </a:ext>
            </a:extLst>
          </p:cNvPr>
          <p:cNvSpPr txBox="1">
            <a:spLocks/>
          </p:cNvSpPr>
          <p:nvPr/>
        </p:nvSpPr>
        <p:spPr>
          <a:xfrm>
            <a:off x="1217907" y="2889377"/>
            <a:ext cx="2880000" cy="775685"/>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3" name="図 22" descr="link.png">
            <a:hlinkClick r:id="rId17" action="ppaction://hlinksldjump"/>
            <a:extLst>
              <a:ext uri="{FF2B5EF4-FFF2-40B4-BE49-F238E27FC236}">
                <a16:creationId xmlns:a16="http://schemas.microsoft.com/office/drawing/2014/main" id="{A3C1108F-4CC0-058A-6261-052F5419BD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3624" y="2882611"/>
            <a:ext cx="524213" cy="149340"/>
          </a:xfrm>
          <a:prstGeom prst="rect">
            <a:avLst/>
          </a:prstGeom>
        </p:spPr>
      </p:pic>
      <p:pic>
        <p:nvPicPr>
          <p:cNvPr id="25" name="図 24" descr="link.png">
            <a:hlinkClick r:id="rId18" action="ppaction://hlinksldjump"/>
            <a:extLst>
              <a:ext uri="{FF2B5EF4-FFF2-40B4-BE49-F238E27FC236}">
                <a16:creationId xmlns:a16="http://schemas.microsoft.com/office/drawing/2014/main" id="{20AD0224-F851-E86C-4617-7DF6C2E445D5}"/>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33624" y="3095163"/>
            <a:ext cx="524213" cy="149340"/>
          </a:xfrm>
          <a:prstGeom prst="rect">
            <a:avLst/>
          </a:prstGeom>
          <a:noFill/>
        </p:spPr>
      </p:pic>
      <p:pic>
        <p:nvPicPr>
          <p:cNvPr id="26" name="図 25" descr="link.png">
            <a:hlinkClick r:id="rId19" action="ppaction://hlinksldjump"/>
            <a:extLst>
              <a:ext uri="{FF2B5EF4-FFF2-40B4-BE49-F238E27FC236}">
                <a16:creationId xmlns:a16="http://schemas.microsoft.com/office/drawing/2014/main" id="{D80969DF-D515-C0A5-C987-0DA4988E9B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95427" y="5049515"/>
            <a:ext cx="524213" cy="149340"/>
          </a:xfrm>
          <a:prstGeom prst="rect">
            <a:avLst/>
          </a:prstGeom>
        </p:spPr>
      </p:pic>
      <p:sp>
        <p:nvSpPr>
          <p:cNvPr id="27" name="コンテンツ プレースホルダー 8">
            <a:extLst>
              <a:ext uri="{FF2B5EF4-FFF2-40B4-BE49-F238E27FC236}">
                <a16:creationId xmlns:a16="http://schemas.microsoft.com/office/drawing/2014/main" id="{DF308496-B606-DD94-0346-C361A11C86A7}"/>
              </a:ext>
            </a:extLst>
          </p:cNvPr>
          <p:cNvSpPr txBox="1">
            <a:spLocks/>
          </p:cNvSpPr>
          <p:nvPr/>
        </p:nvSpPr>
        <p:spPr>
          <a:xfrm>
            <a:off x="5084056" y="3665062"/>
            <a:ext cx="2880000" cy="717753"/>
          </a:xfrm>
          <a:prstGeom prst="roundRect">
            <a:avLst>
              <a:gd name="adj" fmla="val 5417"/>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8" name="図 27" descr="link.png">
            <a:hlinkClick r:id="rId20" action="ppaction://hlinksldjump"/>
            <a:extLst>
              <a:ext uri="{FF2B5EF4-FFF2-40B4-BE49-F238E27FC236}">
                <a16:creationId xmlns:a16="http://schemas.microsoft.com/office/drawing/2014/main" id="{CBE81C2B-F00D-F6C3-21B9-9B7A1D93FCF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13282" y="4575618"/>
            <a:ext cx="524213" cy="149340"/>
          </a:xfrm>
          <a:prstGeom prst="rect">
            <a:avLst/>
          </a:prstGeom>
        </p:spPr>
      </p:pic>
      <p:pic>
        <p:nvPicPr>
          <p:cNvPr id="29" name="図 28" descr="link.png">
            <a:hlinkClick r:id="rId21" action="ppaction://hlinksldjump"/>
            <a:extLst>
              <a:ext uri="{FF2B5EF4-FFF2-40B4-BE49-F238E27FC236}">
                <a16:creationId xmlns:a16="http://schemas.microsoft.com/office/drawing/2014/main" id="{12226318-98D9-85C6-8F51-EEBE551CB95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011000" y="4766306"/>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7C035A-E4E6-DD62-B718-ADC9ADF83BB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1E21343-ED91-E197-3A4C-2F3043367F0D}"/>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89566158-7EF6-042C-E0CE-6DAA71D4AAA5}"/>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6" name="図 5">
            <a:extLst>
              <a:ext uri="{FF2B5EF4-FFF2-40B4-BE49-F238E27FC236}">
                <a16:creationId xmlns:a16="http://schemas.microsoft.com/office/drawing/2014/main" id="{B0510FDF-67F7-7ED5-96BF-8AEADC8DCF98}"/>
              </a:ext>
            </a:extLst>
          </p:cNvPr>
          <p:cNvPicPr>
            <a:picLocks noChangeAspect="1"/>
          </p:cNvPicPr>
          <p:nvPr/>
        </p:nvPicPr>
        <p:blipFill>
          <a:blip r:embed="rId2"/>
          <a:stretch>
            <a:fillRect/>
          </a:stretch>
        </p:blipFill>
        <p:spPr>
          <a:xfrm>
            <a:off x="0" y="2044080"/>
            <a:ext cx="9078890" cy="2043826"/>
          </a:xfrm>
          <a:prstGeom prst="rect">
            <a:avLst/>
          </a:prstGeom>
        </p:spPr>
      </p:pic>
    </p:spTree>
    <p:extLst>
      <p:ext uri="{BB962C8B-B14F-4D97-AF65-F5344CB8AC3E}">
        <p14:creationId xmlns:p14="http://schemas.microsoft.com/office/powerpoint/2010/main" val="303753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007100" y="179999"/>
            <a:ext cx="3136900" cy="396000"/>
          </a:xfrm>
        </p:spPr>
        <p:txBody>
          <a:bodyPr/>
          <a:lstStyle/>
          <a:p>
            <a:r>
              <a:rPr kumimoji="1" lang="ja-JP" altLang="en-US" dirty="0"/>
              <a:t>１　家族って何だろう</a:t>
            </a:r>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9E1A4E64-959A-9BED-C46A-BF3FC185AD7D}"/>
              </a:ext>
            </a:extLst>
          </p:cNvPr>
          <p:cNvPicPr>
            <a:picLocks noChangeAspect="1"/>
          </p:cNvPicPr>
          <p:nvPr/>
        </p:nvPicPr>
        <p:blipFill>
          <a:blip r:embed="rId4"/>
          <a:stretch>
            <a:fillRect/>
          </a:stretch>
        </p:blipFill>
        <p:spPr>
          <a:xfrm>
            <a:off x="19100" y="2003611"/>
            <a:ext cx="9068577" cy="2103480"/>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ライフサイクルと家族</a:t>
            </a:r>
          </a:p>
        </p:txBody>
      </p:sp>
      <p:pic>
        <p:nvPicPr>
          <p:cNvPr id="5" name="図 4">
            <a:extLst>
              <a:ext uri="{FF2B5EF4-FFF2-40B4-BE49-F238E27FC236}">
                <a16:creationId xmlns:a16="http://schemas.microsoft.com/office/drawing/2014/main" id="{77D7FC4C-2B9A-1097-3836-870EBC593A93}"/>
              </a:ext>
            </a:extLst>
          </p:cNvPr>
          <p:cNvPicPr>
            <a:picLocks noChangeAspect="1"/>
          </p:cNvPicPr>
          <p:nvPr/>
        </p:nvPicPr>
        <p:blipFill>
          <a:blip r:embed="rId2"/>
          <a:stretch>
            <a:fillRect/>
          </a:stretch>
        </p:blipFill>
        <p:spPr>
          <a:xfrm>
            <a:off x="62010" y="1976718"/>
            <a:ext cx="9019979" cy="2366681"/>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07100" y="179999"/>
            <a:ext cx="3136900" cy="396000"/>
          </a:xfrm>
        </p:spPr>
        <p:txBody>
          <a:bodyPr/>
          <a:lstStyle/>
          <a:p>
            <a:r>
              <a:rPr lang="ja-JP" altLang="en-US" dirty="0"/>
              <a:t>２</a:t>
            </a:r>
            <a:r>
              <a:rPr kumimoji="1" lang="ja-JP" altLang="en-US" dirty="0"/>
              <a:t>　ライフサイクルと家族</a:t>
            </a:r>
          </a:p>
        </p:txBody>
      </p:sp>
      <p:pic>
        <p:nvPicPr>
          <p:cNvPr id="4" name="図 3" descr="back.png">
            <a:hlinkClick r:id="rId2"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4522F12A-5488-CF97-9BED-FD3C35607B76}"/>
              </a:ext>
            </a:extLst>
          </p:cNvPr>
          <p:cNvPicPr>
            <a:picLocks noChangeAspect="1"/>
          </p:cNvPicPr>
          <p:nvPr/>
        </p:nvPicPr>
        <p:blipFill>
          <a:blip r:embed="rId4"/>
          <a:stretch>
            <a:fillRect/>
          </a:stretch>
        </p:blipFill>
        <p:spPr>
          <a:xfrm>
            <a:off x="20024" y="1957441"/>
            <a:ext cx="9116342" cy="2426300"/>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変化していく世帯構成と家庭の機能</a:t>
            </a:r>
          </a:p>
        </p:txBody>
      </p:sp>
      <p:pic>
        <p:nvPicPr>
          <p:cNvPr id="5" name="図 4">
            <a:extLst>
              <a:ext uri="{FF2B5EF4-FFF2-40B4-BE49-F238E27FC236}">
                <a16:creationId xmlns:a16="http://schemas.microsoft.com/office/drawing/2014/main" id="{DD99677C-AB95-2B52-EFAA-304D0A8FBC4F}"/>
              </a:ext>
            </a:extLst>
          </p:cNvPr>
          <p:cNvPicPr>
            <a:picLocks noChangeAspect="1"/>
          </p:cNvPicPr>
          <p:nvPr/>
        </p:nvPicPr>
        <p:blipFill>
          <a:blip r:embed="rId2"/>
          <a:stretch>
            <a:fillRect/>
          </a:stretch>
        </p:blipFill>
        <p:spPr>
          <a:xfrm>
            <a:off x="483088" y="958405"/>
            <a:ext cx="8170624" cy="5464832"/>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7C327-6820-72A0-7C55-5905AA6D0C6A}"/>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D00BE027-65FD-BCE8-21D2-92B0E469812C}"/>
              </a:ext>
            </a:extLst>
          </p:cNvPr>
          <p:cNvPicPr>
            <a:picLocks noChangeAspect="1"/>
          </p:cNvPicPr>
          <p:nvPr/>
        </p:nvPicPr>
        <p:blipFill>
          <a:blip r:embed="rId2"/>
          <a:stretch>
            <a:fillRect/>
          </a:stretch>
        </p:blipFill>
        <p:spPr>
          <a:xfrm>
            <a:off x="402877" y="706229"/>
            <a:ext cx="8326622" cy="5577689"/>
          </a:xfrm>
          <a:prstGeom prst="rect">
            <a:avLst/>
          </a:prstGeom>
        </p:spPr>
      </p:pic>
      <p:sp>
        <p:nvSpPr>
          <p:cNvPr id="2" name="スライド番号プレースホルダー 1">
            <a:extLst>
              <a:ext uri="{FF2B5EF4-FFF2-40B4-BE49-F238E27FC236}">
                <a16:creationId xmlns:a16="http://schemas.microsoft.com/office/drawing/2014/main" id="{54F4CFAD-A745-9973-C585-762B9D40DB04}"/>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DC0C14D0-092E-ADD4-A3DF-AA537FB1674B}"/>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4" name="図 3" descr="back.png">
            <a:hlinkClick r:id="rId3" action="ppaction://hlinksldjump"/>
            <a:extLst>
              <a:ext uri="{FF2B5EF4-FFF2-40B4-BE49-F238E27FC236}">
                <a16:creationId xmlns:a16="http://schemas.microsoft.com/office/drawing/2014/main" id="{C901A48A-7D49-0861-8CFF-EEDE1E9A8D4E}"/>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536017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DCFED-AC83-711A-BE6C-1D9648B9031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FC03F7B-DCCA-F9BC-0695-B6B8C17E3F42}"/>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02B0BB9C-2EC3-D3CD-69D4-E36879F9B956}"/>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6" name="図 5">
            <a:extLst>
              <a:ext uri="{FF2B5EF4-FFF2-40B4-BE49-F238E27FC236}">
                <a16:creationId xmlns:a16="http://schemas.microsoft.com/office/drawing/2014/main" id="{62DCF371-270B-CF6E-0CE7-B688D7412875}"/>
              </a:ext>
            </a:extLst>
          </p:cNvPr>
          <p:cNvPicPr>
            <a:picLocks noChangeAspect="1"/>
          </p:cNvPicPr>
          <p:nvPr/>
        </p:nvPicPr>
        <p:blipFill>
          <a:blip r:embed="rId2"/>
          <a:stretch>
            <a:fillRect/>
          </a:stretch>
        </p:blipFill>
        <p:spPr>
          <a:xfrm>
            <a:off x="20024" y="1978661"/>
            <a:ext cx="9080508" cy="2055458"/>
          </a:xfrm>
          <a:prstGeom prst="rect">
            <a:avLst/>
          </a:prstGeom>
        </p:spPr>
      </p:pic>
    </p:spTree>
    <p:extLst>
      <p:ext uri="{BB962C8B-B14F-4D97-AF65-F5344CB8AC3E}">
        <p14:creationId xmlns:p14="http://schemas.microsoft.com/office/powerpoint/2010/main" val="33653385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E9F18-3029-2BF2-8101-BAC3297EB38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9C6D48C-B275-8946-830E-732EA388BDF7}"/>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11427F4E-F971-ADCD-047C-F201BB879662}"/>
              </a:ext>
            </a:extLst>
          </p:cNvPr>
          <p:cNvSpPr>
            <a:spLocks noGrp="1"/>
          </p:cNvSpPr>
          <p:nvPr>
            <p:ph type="title"/>
          </p:nvPr>
        </p:nvSpPr>
        <p:spPr>
          <a:xfrm>
            <a:off x="3873500" y="179999"/>
            <a:ext cx="5270500" cy="396000"/>
          </a:xfrm>
        </p:spPr>
        <p:txBody>
          <a:bodyPr/>
          <a:lstStyle/>
          <a:p>
            <a:r>
              <a:rPr lang="ja-JP" altLang="en-US" dirty="0"/>
              <a:t>３</a:t>
            </a:r>
            <a:r>
              <a:rPr kumimoji="1" lang="ja-JP" altLang="en-US" dirty="0"/>
              <a:t>　変化していく世帯構成と家庭の機能</a:t>
            </a:r>
          </a:p>
        </p:txBody>
      </p:sp>
      <p:pic>
        <p:nvPicPr>
          <p:cNvPr id="4" name="図 3" descr="back.png">
            <a:hlinkClick r:id="rId2" action="ppaction://hlinksldjump"/>
            <a:extLst>
              <a:ext uri="{FF2B5EF4-FFF2-40B4-BE49-F238E27FC236}">
                <a16:creationId xmlns:a16="http://schemas.microsoft.com/office/drawing/2014/main" id="{FED861D0-6FAC-80EA-05CC-D6D8D38A309F}"/>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43A36F20-46F6-5E8B-FC2E-D152D5800755}"/>
              </a:ext>
            </a:extLst>
          </p:cNvPr>
          <p:cNvPicPr>
            <a:picLocks noChangeAspect="1"/>
          </p:cNvPicPr>
          <p:nvPr/>
        </p:nvPicPr>
        <p:blipFill>
          <a:blip r:embed="rId4"/>
          <a:stretch>
            <a:fillRect/>
          </a:stretch>
        </p:blipFill>
        <p:spPr>
          <a:xfrm>
            <a:off x="61855" y="1976087"/>
            <a:ext cx="9020289" cy="1990795"/>
          </a:xfrm>
          <a:prstGeom prst="rect">
            <a:avLst/>
          </a:prstGeom>
        </p:spPr>
      </p:pic>
    </p:spTree>
    <p:extLst>
      <p:ext uri="{BB962C8B-B14F-4D97-AF65-F5344CB8AC3E}">
        <p14:creationId xmlns:p14="http://schemas.microsoft.com/office/powerpoint/2010/main" val="12433178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7FAA4-8E5E-F825-1B8E-5A8F8598D1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0D7A5E-A8CF-0E67-A955-2EABAAC926A9}"/>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19F17E8-FD3A-C222-30A7-7C162ED0306A}"/>
              </a:ext>
            </a:extLst>
          </p:cNvPr>
          <p:cNvSpPr>
            <a:spLocks noGrp="1"/>
          </p:cNvSpPr>
          <p:nvPr>
            <p:ph type="title"/>
          </p:nvPr>
        </p:nvSpPr>
        <p:spPr/>
        <p:txBody>
          <a:bodyPr/>
          <a:lstStyle/>
          <a:p>
            <a:r>
              <a:rPr kumimoji="1" lang="ja-JP" altLang="en-US" dirty="0"/>
              <a:t>４　</a:t>
            </a:r>
            <a:r>
              <a:rPr lang="ja-JP" altLang="en-US" dirty="0"/>
              <a:t>家族の抱える問題とそのサポート</a:t>
            </a:r>
            <a:endParaRPr kumimoji="1" lang="ja-JP" altLang="en-US" dirty="0"/>
          </a:p>
        </p:txBody>
      </p:sp>
      <p:pic>
        <p:nvPicPr>
          <p:cNvPr id="5" name="図 4">
            <a:extLst>
              <a:ext uri="{FF2B5EF4-FFF2-40B4-BE49-F238E27FC236}">
                <a16:creationId xmlns:a16="http://schemas.microsoft.com/office/drawing/2014/main" id="{A964C29A-E426-49BC-D9DD-177497F21012}"/>
              </a:ext>
            </a:extLst>
          </p:cNvPr>
          <p:cNvPicPr>
            <a:picLocks noChangeAspect="1"/>
          </p:cNvPicPr>
          <p:nvPr/>
        </p:nvPicPr>
        <p:blipFill>
          <a:blip r:embed="rId2"/>
          <a:stretch>
            <a:fillRect/>
          </a:stretch>
        </p:blipFill>
        <p:spPr>
          <a:xfrm>
            <a:off x="50223" y="1569729"/>
            <a:ext cx="9036353" cy="4000136"/>
          </a:xfrm>
          <a:prstGeom prst="rect">
            <a:avLst/>
          </a:prstGeom>
        </p:spPr>
      </p:pic>
    </p:spTree>
    <p:extLst>
      <p:ext uri="{BB962C8B-B14F-4D97-AF65-F5344CB8AC3E}">
        <p14:creationId xmlns:p14="http://schemas.microsoft.com/office/powerpoint/2010/main" val="3854375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AA99D-AA7F-1472-2ACD-9393D16D48E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C5843E5-92F8-8776-1287-96ECD4D933A9}"/>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818459CE-870A-7376-BA9C-9BD540293F46}"/>
              </a:ext>
            </a:extLst>
          </p:cNvPr>
          <p:cNvSpPr>
            <a:spLocks noGrp="1"/>
          </p:cNvSpPr>
          <p:nvPr>
            <p:ph type="title"/>
          </p:nvPr>
        </p:nvSpPr>
        <p:spPr>
          <a:xfrm>
            <a:off x="4572000" y="179999"/>
            <a:ext cx="4572000" cy="396000"/>
          </a:xfrm>
        </p:spPr>
        <p:txBody>
          <a:bodyPr/>
          <a:lstStyle/>
          <a:p>
            <a:r>
              <a:rPr kumimoji="1" lang="ja-JP" altLang="en-US" dirty="0"/>
              <a:t>４　</a:t>
            </a:r>
            <a:r>
              <a:rPr lang="ja-JP" altLang="en-US" dirty="0"/>
              <a:t>家族の抱える問題とそのサポート</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22B6D45-2413-19FE-C251-5FA23588091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0084678-6C9D-C49A-8435-CE9DE7A8AD67}"/>
              </a:ext>
            </a:extLst>
          </p:cNvPr>
          <p:cNvPicPr>
            <a:picLocks noChangeAspect="1"/>
          </p:cNvPicPr>
          <p:nvPr/>
        </p:nvPicPr>
        <p:blipFill>
          <a:blip r:embed="rId4"/>
          <a:stretch>
            <a:fillRect/>
          </a:stretch>
        </p:blipFill>
        <p:spPr>
          <a:xfrm>
            <a:off x="42570" y="1660844"/>
            <a:ext cx="9058860" cy="4000368"/>
          </a:xfrm>
          <a:prstGeom prst="rect">
            <a:avLst/>
          </a:prstGeom>
        </p:spPr>
      </p:pic>
    </p:spTree>
    <p:extLst>
      <p:ext uri="{BB962C8B-B14F-4D97-AF65-F5344CB8AC3E}">
        <p14:creationId xmlns:p14="http://schemas.microsoft.com/office/powerpoint/2010/main" val="13849212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家族って何だろう	</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2397784"/>
            <a:ext cx="8600738" cy="3822700"/>
          </a:xfrm>
        </p:spPr>
        <p:txBody>
          <a:bodyPr>
            <a:noAutofit/>
          </a:bodyPr>
          <a:lstStyle/>
          <a:p>
            <a:pPr marL="444500" indent="-444500">
              <a:buClr>
                <a:srgbClr val="CBEBFB"/>
              </a:buClr>
              <a:buFont typeface="Wingdings" panose="05000000000000000000" pitchFamily="2" charset="2"/>
              <a:buChar char="l"/>
            </a:pPr>
            <a:r>
              <a:rPr lang="ja-JP" altLang="en-US" sz="3600" dirty="0"/>
              <a:t>家族などが共同で暮らしを営む生活の場を</a:t>
            </a:r>
            <a:r>
              <a:rPr lang="ja-JP" altLang="en-US" sz="44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4400" b="1" dirty="0">
                <a:solidFill>
                  <a:srgbClr val="005AFF"/>
                </a:solidFill>
              </a:rPr>
              <a:t>家庭</a:t>
            </a:r>
            <a:r>
              <a:rPr lang="ja-JP" altLang="en-US" sz="3600" b="1" dirty="0">
                <a:solidFill>
                  <a:srgbClr val="005AFF"/>
                </a:solidFill>
              </a:rPr>
              <a:t> </a:t>
            </a:r>
            <a:r>
              <a:rPr lang="ja-JP" altLang="en-US" sz="3600" dirty="0"/>
              <a:t>という。</a:t>
            </a:r>
            <a:endParaRPr lang="en-US" altLang="ja-JP" sz="3600" dirty="0"/>
          </a:p>
          <a:p>
            <a:pPr marL="444500" indent="-444500">
              <a:buClr>
                <a:srgbClr val="CBEBFB"/>
              </a:buClr>
              <a:buFont typeface="Wingdings" panose="05000000000000000000" pitchFamily="2" charset="2"/>
              <a:buChar char="l"/>
            </a:pPr>
            <a:r>
              <a:rPr lang="ja-JP" altLang="en-US" sz="3600" dirty="0"/>
              <a:t>住居と生計を共にする集団を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lang="ja-JP" altLang="en-US" sz="3600" dirty="0"/>
              <a:t> </a:t>
            </a:r>
            <a:r>
              <a:rPr lang="ja-JP" altLang="en-US" sz="4400" b="1" dirty="0">
                <a:solidFill>
                  <a:srgbClr val="005AFF"/>
                </a:solidFill>
              </a:rPr>
              <a:t>世帯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CED6D357-30E0-785D-331E-96D159D1EDCC}"/>
              </a:ext>
            </a:extLst>
          </p:cNvPr>
          <p:cNvSpPr>
            <a:spLocks noGrp="1"/>
          </p:cNvSpPr>
          <p:nvPr>
            <p:ph type="body" sz="quarter" idx="16"/>
          </p:nvPr>
        </p:nvSpPr>
        <p:spPr>
          <a:xfrm>
            <a:off x="695699" y="963284"/>
            <a:ext cx="8105401" cy="929016"/>
          </a:xfrm>
        </p:spPr>
        <p:txBody>
          <a:bodyPr vert="horz" lIns="91440" tIns="45720" rIns="91440" bIns="45720" rtlCol="0">
            <a:noAutofit/>
          </a:bodyPr>
          <a:lstStyle/>
          <a:p>
            <a:pPr marL="541338" indent="-541338"/>
            <a:r>
              <a:rPr lang="ja-JP" altLang="en-US" dirty="0"/>
              <a:t>１</a:t>
            </a:r>
            <a:r>
              <a:rPr lang="en-US" altLang="ja-JP" dirty="0"/>
              <a:t>.</a:t>
            </a:r>
            <a:r>
              <a:rPr lang="ja-JP" altLang="en-US" dirty="0"/>
              <a:t>家族について，（　　）のなかに適語を記入</a:t>
            </a:r>
            <a:endParaRPr lang="en-US" altLang="ja-JP" dirty="0"/>
          </a:p>
          <a:p>
            <a:pPr marL="541338" indent="-185738"/>
            <a:r>
              <a:rPr lang="ja-JP" altLang="en-US" dirty="0"/>
              <a:t>しよう。</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A204D3AB-E713-8EFC-082B-5AFC1C7AC7ED}"/>
              </a:ext>
            </a:extLst>
          </p:cNvPr>
          <p:cNvSpPr/>
          <p:nvPr/>
        </p:nvSpPr>
        <p:spPr>
          <a:xfrm>
            <a:off x="1339714" y="3069212"/>
            <a:ext cx="173966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6" name="大かっこ 5">
            <a:extLst>
              <a:ext uri="{FF2B5EF4-FFF2-40B4-BE49-F238E27FC236}">
                <a16:creationId xmlns:a16="http://schemas.microsoft.com/office/drawing/2014/main" id="{E319C6D6-29E6-B069-8B07-99EE69936920}"/>
              </a:ext>
            </a:extLst>
          </p:cNvPr>
          <p:cNvSpPr/>
          <p:nvPr/>
        </p:nvSpPr>
        <p:spPr>
          <a:xfrm>
            <a:off x="6521314" y="3840177"/>
            <a:ext cx="183379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75431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9DACE-328E-FE47-983E-55E5D666167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98756D8-1383-68D3-8B85-E135C458FA76}"/>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101C00DE-6DF9-83C8-EF5F-8B6501A396C7}"/>
              </a:ext>
            </a:extLst>
          </p:cNvPr>
          <p:cNvSpPr>
            <a:spLocks noGrp="1"/>
          </p:cNvSpPr>
          <p:nvPr>
            <p:ph type="title"/>
          </p:nvPr>
        </p:nvSpPr>
        <p:spPr>
          <a:xfrm>
            <a:off x="6032500" y="179999"/>
            <a:ext cx="3111500" cy="396000"/>
          </a:xfrm>
        </p:spPr>
        <p:txBody>
          <a:bodyPr/>
          <a:lstStyle/>
          <a:p>
            <a:r>
              <a:rPr lang="ja-JP" altLang="en-US" dirty="0"/>
              <a:t>１　家族って何だろう</a:t>
            </a:r>
            <a:endParaRPr kumimoji="1" lang="ja-JP" altLang="en-US" dirty="0"/>
          </a:p>
        </p:txBody>
      </p:sp>
      <p:sp>
        <p:nvSpPr>
          <p:cNvPr id="2" name="テキスト プレースホルダー 1">
            <a:extLst>
              <a:ext uri="{FF2B5EF4-FFF2-40B4-BE49-F238E27FC236}">
                <a16:creationId xmlns:a16="http://schemas.microsoft.com/office/drawing/2014/main" id="{26B786C0-44F7-6795-AD3D-2481F5EEF114}"/>
              </a:ext>
            </a:extLst>
          </p:cNvPr>
          <p:cNvSpPr>
            <a:spLocks noGrp="1"/>
          </p:cNvSpPr>
          <p:nvPr>
            <p:ph type="body" sz="quarter" idx="15"/>
          </p:nvPr>
        </p:nvSpPr>
        <p:spPr>
          <a:xfrm>
            <a:off x="119503" y="1590634"/>
            <a:ext cx="8910197" cy="5098118"/>
          </a:xfrm>
        </p:spPr>
        <p:txBody>
          <a:bodyPr>
            <a:noAutofit/>
          </a:bodyPr>
          <a:lstStyle/>
          <a:p>
            <a:pPr marL="571500" indent="-571500">
              <a:buClr>
                <a:srgbClr val="CBEBFB"/>
              </a:buClr>
              <a:buFont typeface="Wingdings" panose="05000000000000000000" pitchFamily="2" charset="2"/>
              <a:buChar char="l"/>
            </a:pPr>
            <a:r>
              <a:rPr lang="ja-JP" altLang="en-US" sz="3600" dirty="0"/>
              <a:t>認知症の高齢者や，知的障がい者・精神障がい者が，在宅に近い環境で，日常生活のサポートを受けながら，少人数で共同生活を営む場所を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グループホーム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2B209663-4FC9-5963-4A3B-E7AEDFBDA74D}"/>
              </a:ext>
            </a:extLst>
          </p:cNvPr>
          <p:cNvSpPr>
            <a:spLocks noGrp="1"/>
          </p:cNvSpPr>
          <p:nvPr>
            <p:ph type="body" sz="quarter" idx="16"/>
          </p:nvPr>
        </p:nvSpPr>
        <p:spPr>
          <a:xfrm>
            <a:off x="785233" y="575999"/>
            <a:ext cx="1881288" cy="420956"/>
          </a:xfrm>
        </p:spPr>
        <p:txBody>
          <a:bodyPr vert="horz" lIns="91440" tIns="45720" rIns="91440" bIns="45720" rtlCol="0">
            <a:noAutofit/>
          </a:bodyPr>
          <a:lstStyle/>
          <a:p>
            <a:pPr marL="541338" indent="-541338"/>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lang="en-US" altLang="ja-JP" b="0" dirty="0"/>
              <a:t>(2/2)</a:t>
            </a:r>
          </a:p>
        </p:txBody>
      </p:sp>
      <p:sp>
        <p:nvSpPr>
          <p:cNvPr id="10" name="テキスト ボックス 9">
            <a:extLst>
              <a:ext uri="{FF2B5EF4-FFF2-40B4-BE49-F238E27FC236}">
                <a16:creationId xmlns:a16="http://schemas.microsoft.com/office/drawing/2014/main" id="{AD16AFDE-CB78-9F37-D370-C698B82D37E2}"/>
              </a:ext>
            </a:extLst>
          </p:cNvPr>
          <p:cNvSpPr txBox="1"/>
          <p:nvPr/>
        </p:nvSpPr>
        <p:spPr>
          <a:xfrm>
            <a:off x="262333" y="575999"/>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898EDB81-5583-3A9D-2DA0-54AB984A9F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A9757261-1A73-556A-6775-63B61FEB14B4}"/>
              </a:ext>
            </a:extLst>
          </p:cNvPr>
          <p:cNvSpPr/>
          <p:nvPr/>
        </p:nvSpPr>
        <p:spPr>
          <a:xfrm>
            <a:off x="4410126" y="3429000"/>
            <a:ext cx="445148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2242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4ECD01C-8D7D-3608-0636-8DCD952BD5E4}"/>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A2CBCC8B-D610-C3DD-9505-76BF21DB11DE}"/>
              </a:ext>
            </a:extLst>
          </p:cNvPr>
          <p:cNvSpPr>
            <a:spLocks noGrp="1"/>
          </p:cNvSpPr>
          <p:nvPr>
            <p:ph type="title"/>
          </p:nvPr>
        </p:nvSpPr>
        <p:spPr>
          <a:xfrm>
            <a:off x="6032500" y="179999"/>
            <a:ext cx="3111500" cy="396000"/>
          </a:xfrm>
        </p:spPr>
        <p:txBody>
          <a:bodyPr/>
          <a:lstStyle/>
          <a:p>
            <a:r>
              <a:rPr kumimoji="1" lang="ja-JP" altLang="en-US" dirty="0"/>
              <a:t>１　</a:t>
            </a:r>
            <a:r>
              <a:rPr lang="ja-JP" altLang="en-US" dirty="0"/>
              <a:t>家族って何だろう</a:t>
            </a:r>
            <a:endParaRPr kumimoji="1" lang="ja-JP" altLang="en-US" dirty="0"/>
          </a:p>
        </p:txBody>
      </p:sp>
      <p:sp>
        <p:nvSpPr>
          <p:cNvPr id="5" name="テキスト プレースホルダー 4">
            <a:extLst>
              <a:ext uri="{FF2B5EF4-FFF2-40B4-BE49-F238E27FC236}">
                <a16:creationId xmlns:a16="http://schemas.microsoft.com/office/drawing/2014/main" id="{7D5783B2-E8F4-4EC7-D113-9342617E50DE}"/>
              </a:ext>
            </a:extLst>
          </p:cNvPr>
          <p:cNvSpPr>
            <a:spLocks noGrp="1"/>
          </p:cNvSpPr>
          <p:nvPr>
            <p:ph type="body" sz="quarter" idx="16"/>
          </p:nvPr>
        </p:nvSpPr>
        <p:spPr>
          <a:xfrm>
            <a:off x="628062" y="732487"/>
            <a:ext cx="8223839" cy="1438802"/>
          </a:xfrm>
        </p:spPr>
        <p:txBody>
          <a:bodyPr/>
          <a:lstStyle/>
          <a:p>
            <a:pPr marL="355600" indent="-355600"/>
            <a:r>
              <a:rPr kumimoji="1" lang="ja-JP" altLang="en-US" dirty="0"/>
              <a:t>２</a:t>
            </a:r>
            <a:r>
              <a:rPr kumimoji="1" lang="en-US" altLang="ja-JP" dirty="0"/>
              <a:t>.</a:t>
            </a:r>
            <a:r>
              <a:rPr kumimoji="1" lang="ja-JP" altLang="en-US" dirty="0"/>
              <a:t>あなたが自分の家族だと思う人を書き出してみよう。また，どうしてその人たちを家族と思うのか，理由を書こう。</a:t>
            </a:r>
          </a:p>
        </p:txBody>
      </p:sp>
      <p:sp>
        <p:nvSpPr>
          <p:cNvPr id="6" name="テキスト ボックス 5">
            <a:extLst>
              <a:ext uri="{FF2B5EF4-FFF2-40B4-BE49-F238E27FC236}">
                <a16:creationId xmlns:a16="http://schemas.microsoft.com/office/drawing/2014/main" id="{6F438898-A23B-1DD3-FD82-9FA64D2B275A}"/>
              </a:ext>
            </a:extLst>
          </p:cNvPr>
          <p:cNvSpPr txBox="1"/>
          <p:nvPr/>
        </p:nvSpPr>
        <p:spPr>
          <a:xfrm>
            <a:off x="105162" y="793730"/>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10" name="表 9">
            <a:extLst>
              <a:ext uri="{FF2B5EF4-FFF2-40B4-BE49-F238E27FC236}">
                <a16:creationId xmlns:a16="http://schemas.microsoft.com/office/drawing/2014/main" id="{981CEAA1-FC74-8D1F-384F-BDDA28E3862D}"/>
              </a:ext>
            </a:extLst>
          </p:cNvPr>
          <p:cNvGraphicFramePr>
            <a:graphicFrameLocks noGrp="1"/>
          </p:cNvGraphicFramePr>
          <p:nvPr>
            <p:extLst>
              <p:ext uri="{D42A27DB-BD31-4B8C-83A1-F6EECF244321}">
                <p14:modId xmlns:p14="http://schemas.microsoft.com/office/powerpoint/2010/main" val="3710138810"/>
              </p:ext>
            </p:extLst>
          </p:nvPr>
        </p:nvGraphicFramePr>
        <p:xfrm>
          <a:off x="214374" y="2578101"/>
          <a:ext cx="8715252" cy="3250920"/>
        </p:xfrm>
        <a:graphic>
          <a:graphicData uri="http://schemas.openxmlformats.org/drawingml/2006/table">
            <a:tbl>
              <a:tblPr firstRow="1" bandRow="1">
                <a:tableStyleId>{72833802-FEF1-4C79-8D5D-14CF1EAF98D9}</a:tableStyleId>
              </a:tblPr>
              <a:tblGrid>
                <a:gridCol w="4357626">
                  <a:extLst>
                    <a:ext uri="{9D8B030D-6E8A-4147-A177-3AD203B41FA5}">
                      <a16:colId xmlns:a16="http://schemas.microsoft.com/office/drawing/2014/main" val="829345759"/>
                    </a:ext>
                  </a:extLst>
                </a:gridCol>
                <a:gridCol w="4357626">
                  <a:extLst>
                    <a:ext uri="{9D8B030D-6E8A-4147-A177-3AD203B41FA5}">
                      <a16:colId xmlns:a16="http://schemas.microsoft.com/office/drawing/2014/main" val="711203176"/>
                    </a:ext>
                  </a:extLst>
                </a:gridCol>
              </a:tblGrid>
              <a:tr h="32509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自分の家族だと思う人</a:t>
                      </a:r>
                      <a:endParaRPr kumimoji="1" lang="en-US" altLang="ja-JP" sz="32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2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kern="1200" dirty="0">
                          <a:solidFill>
                            <a:srgbClr val="005AFF"/>
                          </a:solidFill>
                          <a:latin typeface="ＭＳ Ｐゴシック" panose="020B0600070205080204" pitchFamily="50" charset="-128"/>
                          <a:ea typeface="ＭＳ Ｐゴシック" panose="020B0600070205080204" pitchFamily="50" charset="-128"/>
                          <a:cs typeface="+mn-cs"/>
                        </a:rPr>
                        <a:t>（例）父，母，妹，犬のジョン，母方の祖父</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家族と思う理由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2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3600" b="1" kern="1200" dirty="0">
                          <a:solidFill>
                            <a:srgbClr val="005AFF"/>
                          </a:solidFill>
                          <a:latin typeface="ＭＳ Ｐゴシック" panose="020B0600070205080204" pitchFamily="50" charset="-128"/>
                          <a:ea typeface="ＭＳ Ｐゴシック" panose="020B0600070205080204" pitchFamily="50" charset="-128"/>
                          <a:cs typeface="+mn-cs"/>
                        </a:rPr>
                        <a:t>（例）一緒に生活しているから。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bl>
          </a:graphicData>
        </a:graphic>
      </p:graphicFrame>
      <p:pic>
        <p:nvPicPr>
          <p:cNvPr id="4" name="図 3" descr="back.png">
            <a:hlinkClick r:id="rId2" action="ppaction://hlinksldjump"/>
            <a:extLst>
              <a:ext uri="{FF2B5EF4-FFF2-40B4-BE49-F238E27FC236}">
                <a16:creationId xmlns:a16="http://schemas.microsoft.com/office/drawing/2014/main" id="{70BDE10F-F6B6-C909-2364-A965704C8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5C9BA545-DB17-25CF-8970-995B4D63E501}"/>
              </a:ext>
            </a:extLst>
          </p:cNvPr>
          <p:cNvSpPr/>
          <p:nvPr/>
        </p:nvSpPr>
        <p:spPr>
          <a:xfrm>
            <a:off x="271903" y="3534702"/>
            <a:ext cx="4205968" cy="1445511"/>
          </a:xfrm>
          <a:prstGeom prst="bracketPair">
            <a:avLst>
              <a:gd name="adj" fmla="val 11181"/>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B8E6670F-F7DE-5373-E553-7E1C1F2FA1B1}"/>
              </a:ext>
            </a:extLst>
          </p:cNvPr>
          <p:cNvSpPr/>
          <p:nvPr/>
        </p:nvSpPr>
        <p:spPr>
          <a:xfrm>
            <a:off x="4645933" y="3518955"/>
            <a:ext cx="4205968" cy="1461258"/>
          </a:xfrm>
          <a:prstGeom prst="bracketPair">
            <a:avLst>
              <a:gd name="adj" fmla="val 980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6558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69AA9-FC61-EAF1-A7D3-DB633DD604AA}"/>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F0D6CF06-311F-CF65-FC86-8AFEF593C898}"/>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19ED8C6A-748C-9956-2408-78171658826F}"/>
              </a:ext>
            </a:extLst>
          </p:cNvPr>
          <p:cNvSpPr>
            <a:spLocks noGrp="1"/>
          </p:cNvSpPr>
          <p:nvPr>
            <p:ph type="title"/>
          </p:nvPr>
        </p:nvSpPr>
        <p:spPr/>
        <p:txBody>
          <a:bodyPr/>
          <a:lstStyle/>
          <a:p>
            <a:r>
              <a:rPr lang="ja-JP" altLang="en-US" dirty="0"/>
              <a:t>２　ライフサイクルと家族	</a:t>
            </a:r>
            <a:endParaRPr kumimoji="1" lang="ja-JP" altLang="en-US" dirty="0"/>
          </a:p>
        </p:txBody>
      </p:sp>
      <p:sp>
        <p:nvSpPr>
          <p:cNvPr id="2" name="テキスト プレースホルダー 1">
            <a:extLst>
              <a:ext uri="{FF2B5EF4-FFF2-40B4-BE49-F238E27FC236}">
                <a16:creationId xmlns:a16="http://schemas.microsoft.com/office/drawing/2014/main" id="{548219B6-01CA-0297-632F-39A85922A13C}"/>
              </a:ext>
            </a:extLst>
          </p:cNvPr>
          <p:cNvSpPr>
            <a:spLocks noGrp="1"/>
          </p:cNvSpPr>
          <p:nvPr>
            <p:ph type="body" sz="quarter" idx="15"/>
          </p:nvPr>
        </p:nvSpPr>
        <p:spPr>
          <a:xfrm>
            <a:off x="434249" y="2423184"/>
            <a:ext cx="8105401" cy="3822700"/>
          </a:xfrm>
        </p:spPr>
        <p:txBody>
          <a:bodyPr>
            <a:noAutofit/>
          </a:bodyPr>
          <a:lstStyle/>
          <a:p>
            <a:pPr marL="444500" indent="-444500">
              <a:lnSpc>
                <a:spcPct val="100000"/>
              </a:lnSpc>
              <a:buClr>
                <a:srgbClr val="CBEBFB"/>
              </a:buClr>
              <a:buFont typeface="Wingdings" panose="05000000000000000000" pitchFamily="2" charset="2"/>
              <a:buChar char="l"/>
            </a:pPr>
            <a:r>
              <a:rPr lang="ja-JP" altLang="en-US" sz="3600" dirty="0"/>
              <a:t>生まれた子どもの成長を支える家族を</a:t>
            </a:r>
            <a:endParaRPr lang="en-US" altLang="ja-JP" sz="3600" dirty="0"/>
          </a:p>
          <a:p>
            <a:pPr marL="444500">
              <a:lnSpc>
                <a:spcPct val="100000"/>
              </a:lnSpc>
              <a:buClr>
                <a:srgbClr val="CBEBFB"/>
              </a:buClr>
            </a:pPr>
            <a:r>
              <a:rPr lang="ja-JP" altLang="en-US" sz="36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sz="4400" b="1" baseline="30000" dirty="0">
                <a:solidFill>
                  <a:srgbClr val="005AFF"/>
                </a:solidFill>
              </a:rPr>
              <a:t> </a:t>
            </a:r>
            <a:r>
              <a:rPr lang="ja-JP" altLang="en-US" sz="4400" b="1" dirty="0">
                <a:solidFill>
                  <a:srgbClr val="005AFF"/>
                </a:solidFill>
              </a:rPr>
              <a:t>生育家族 </a:t>
            </a:r>
            <a:r>
              <a:rPr lang="ja-JP" altLang="en-US" sz="3600" dirty="0"/>
              <a:t>という。</a:t>
            </a:r>
          </a:p>
          <a:p>
            <a:pPr marL="444500" indent="-444500">
              <a:buClr>
                <a:srgbClr val="CBEBFB"/>
              </a:buClr>
              <a:buFont typeface="Wingdings" panose="05000000000000000000" pitchFamily="2" charset="2"/>
              <a:buChar char="l"/>
            </a:pPr>
            <a:r>
              <a:rPr lang="ja-JP" altLang="en-US" sz="3600" dirty="0"/>
              <a:t>生活を共にするパートナーと出会い，自分自身でつくっていく家族を</a:t>
            </a:r>
            <a:endParaRPr lang="en-US" altLang="ja-JP" sz="3600" dirty="0"/>
          </a:p>
          <a:p>
            <a:pPr indent="533400">
              <a:lnSpc>
                <a:spcPct val="100000"/>
              </a:lnSpc>
              <a:buClr>
                <a:srgbClr val="CBEBFB"/>
              </a:buClr>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lang="en-US" altLang="ja-JP" sz="4400" b="1" baseline="30000" dirty="0">
                <a:solidFill>
                  <a:srgbClr val="005AFF"/>
                </a:solidFill>
              </a:rPr>
              <a:t>2</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4400" b="1" dirty="0">
                <a:solidFill>
                  <a:srgbClr val="005AFF"/>
                </a:solidFill>
              </a:rPr>
              <a:t>創設家族 </a:t>
            </a:r>
            <a:r>
              <a:rPr lang="ja-JP" altLang="en-US" sz="3600" dirty="0"/>
              <a:t>という。</a:t>
            </a:r>
          </a:p>
        </p:txBody>
      </p:sp>
      <p:sp>
        <p:nvSpPr>
          <p:cNvPr id="11" name="コンテンツ プレースホルダー 10">
            <a:extLst>
              <a:ext uri="{FF2B5EF4-FFF2-40B4-BE49-F238E27FC236}">
                <a16:creationId xmlns:a16="http://schemas.microsoft.com/office/drawing/2014/main" id="{8AC89101-148C-B55C-441B-D8CC25C9D72E}"/>
              </a:ext>
            </a:extLst>
          </p:cNvPr>
          <p:cNvSpPr>
            <a:spLocks noGrp="1"/>
          </p:cNvSpPr>
          <p:nvPr>
            <p:ph type="body" sz="quarter" idx="16"/>
          </p:nvPr>
        </p:nvSpPr>
        <p:spPr>
          <a:xfrm>
            <a:off x="695699" y="963284"/>
            <a:ext cx="8105401" cy="929016"/>
          </a:xfrm>
        </p:spPr>
        <p:txBody>
          <a:bodyPr vert="horz" lIns="91440" tIns="45720" rIns="91440" bIns="45720" rtlCol="0">
            <a:noAutofit/>
          </a:bodyPr>
          <a:lstStyle/>
          <a:p>
            <a:pPr marL="355600" indent="-355600"/>
            <a:r>
              <a:rPr lang="ja-JP" altLang="en-US" dirty="0"/>
              <a:t>１</a:t>
            </a:r>
            <a:r>
              <a:rPr lang="en-US" altLang="ja-JP" dirty="0"/>
              <a:t>.</a:t>
            </a:r>
            <a:r>
              <a:rPr lang="ja-JP" altLang="en-US" dirty="0"/>
              <a:t>ライフサイクルと家族について，（　　）のなかに適語を記入しよう。</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494AB84A-814F-4AF7-7E03-83A8A363F4D9}"/>
              </a:ext>
            </a:extLst>
          </p:cNvPr>
          <p:cNvSpPr txBox="1"/>
          <p:nvPr/>
        </p:nvSpPr>
        <p:spPr>
          <a:xfrm>
            <a:off x="172799" y="10134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大かっこ 4">
            <a:extLst>
              <a:ext uri="{FF2B5EF4-FFF2-40B4-BE49-F238E27FC236}">
                <a16:creationId xmlns:a16="http://schemas.microsoft.com/office/drawing/2014/main" id="{286DFA05-2F32-24F0-DD4D-9B7523CF5341}"/>
              </a:ext>
            </a:extLst>
          </p:cNvPr>
          <p:cNvSpPr/>
          <p:nvPr/>
        </p:nvSpPr>
        <p:spPr>
          <a:xfrm>
            <a:off x="990089" y="3055765"/>
            <a:ext cx="29902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6" name="大かっこ 5">
            <a:extLst>
              <a:ext uri="{FF2B5EF4-FFF2-40B4-BE49-F238E27FC236}">
                <a16:creationId xmlns:a16="http://schemas.microsoft.com/office/drawing/2014/main" id="{AC7A25F6-E8D1-2A23-666B-F3DC3533E9AD}"/>
              </a:ext>
            </a:extLst>
          </p:cNvPr>
          <p:cNvSpPr/>
          <p:nvPr/>
        </p:nvSpPr>
        <p:spPr>
          <a:xfrm>
            <a:off x="990089" y="4947637"/>
            <a:ext cx="2990239"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78085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41999-5607-B706-0292-D45D5D89DD7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B57086E5-F9D3-C6DD-01A0-CD1C0FB04697}"/>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FCDB8D8F-8A17-9789-4A8A-F80141DFB6FF}"/>
              </a:ext>
            </a:extLst>
          </p:cNvPr>
          <p:cNvSpPr>
            <a:spLocks noGrp="1"/>
          </p:cNvSpPr>
          <p:nvPr>
            <p:ph type="title"/>
          </p:nvPr>
        </p:nvSpPr>
        <p:spPr>
          <a:xfrm>
            <a:off x="5969000" y="179999"/>
            <a:ext cx="3175000" cy="396000"/>
          </a:xfrm>
        </p:spPr>
        <p:txBody>
          <a:bodyPr/>
          <a:lstStyle/>
          <a:p>
            <a:r>
              <a:rPr lang="ja-JP" altLang="en-US" dirty="0"/>
              <a:t>２　ライフサイクルと家族	</a:t>
            </a:r>
            <a:endParaRPr kumimoji="1" lang="ja-JP" altLang="en-US" dirty="0"/>
          </a:p>
        </p:txBody>
      </p:sp>
      <p:sp>
        <p:nvSpPr>
          <p:cNvPr id="2" name="テキスト プレースホルダー 1">
            <a:extLst>
              <a:ext uri="{FF2B5EF4-FFF2-40B4-BE49-F238E27FC236}">
                <a16:creationId xmlns:a16="http://schemas.microsoft.com/office/drawing/2014/main" id="{38BE3198-B7B9-AF86-4E31-47E72ACE2320}"/>
              </a:ext>
            </a:extLst>
          </p:cNvPr>
          <p:cNvSpPr>
            <a:spLocks noGrp="1"/>
          </p:cNvSpPr>
          <p:nvPr>
            <p:ph type="body" sz="quarter" idx="15"/>
          </p:nvPr>
        </p:nvSpPr>
        <p:spPr>
          <a:xfrm>
            <a:off x="271903" y="1882774"/>
            <a:ext cx="8410775" cy="4242765"/>
          </a:xfrm>
        </p:spPr>
        <p:txBody>
          <a:bodyPr>
            <a:noAutofit/>
          </a:bodyPr>
          <a:lstStyle/>
          <a:p>
            <a:pPr marL="444500" indent="-444500">
              <a:buClr>
                <a:srgbClr val="CBEBFB"/>
              </a:buClr>
              <a:buFont typeface="Wingdings" panose="05000000000000000000" pitchFamily="2" charset="2"/>
              <a:buChar char="l"/>
            </a:pPr>
            <a:r>
              <a:rPr lang="ja-JP" altLang="en-US" sz="3600" dirty="0"/>
              <a:t>男女が婚姻届を出す法律婚に対し，出さないことを主体的に選択して共同生活を営む場合を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事実婚</a:t>
            </a:r>
            <a:r>
              <a:rPr lang="ja-JP" altLang="en-US" sz="3600" b="1" dirty="0">
                <a:solidFill>
                  <a:srgbClr val="005AFF"/>
                </a:solidFill>
              </a:rPr>
              <a:t> </a:t>
            </a:r>
            <a:r>
              <a:rPr lang="ja-JP" altLang="en-US" sz="3600" dirty="0"/>
              <a:t>または</a:t>
            </a:r>
            <a:endParaRPr lang="en-US" altLang="ja-JP" sz="3600" dirty="0"/>
          </a:p>
          <a:p>
            <a:pPr indent="355600">
              <a:buClr>
                <a:srgbClr val="CBEBFB"/>
              </a:buClr>
            </a:pPr>
            <a:r>
              <a:rPr lang="ja-JP" altLang="en-US" sz="3600"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lang="ja-JP" altLang="en-US" sz="4400" b="1" dirty="0">
                <a:solidFill>
                  <a:srgbClr val="005AFF"/>
                </a:solidFill>
              </a:rPr>
              <a:t>選択的事実婚</a:t>
            </a:r>
            <a:r>
              <a:rPr lang="ja-JP" altLang="en-US" sz="3600" b="1" dirty="0">
                <a:solidFill>
                  <a:srgbClr val="005AFF"/>
                </a:solidFill>
              </a:rPr>
              <a:t> </a:t>
            </a:r>
            <a:r>
              <a:rPr lang="ja-JP" altLang="en-US" sz="3600" dirty="0"/>
              <a:t>という。</a:t>
            </a:r>
            <a:endParaRPr kumimoji="1" lang="en-US" altLang="ja-JP" sz="3600" dirty="0"/>
          </a:p>
        </p:txBody>
      </p:sp>
      <p:sp>
        <p:nvSpPr>
          <p:cNvPr id="11" name="コンテンツ プレースホルダー 10">
            <a:extLst>
              <a:ext uri="{FF2B5EF4-FFF2-40B4-BE49-F238E27FC236}">
                <a16:creationId xmlns:a16="http://schemas.microsoft.com/office/drawing/2014/main" id="{D6075D84-20C6-4288-9821-9E55358FC70D}"/>
              </a:ext>
            </a:extLst>
          </p:cNvPr>
          <p:cNvSpPr>
            <a:spLocks noGrp="1"/>
          </p:cNvSpPr>
          <p:nvPr>
            <p:ph type="body" sz="quarter" idx="16"/>
          </p:nvPr>
        </p:nvSpPr>
        <p:spPr>
          <a:xfrm>
            <a:off x="619142" y="726554"/>
            <a:ext cx="1882012" cy="396000"/>
          </a:xfrm>
        </p:spPr>
        <p:txBody>
          <a:bodyPr vert="horz" lIns="91440" tIns="45720" rIns="91440" bIns="45720" rtlCol="0">
            <a:noAutofit/>
          </a:bodyPr>
          <a:lstStyle/>
          <a:p>
            <a:pPr marL="355600" indent="-355600"/>
            <a:r>
              <a:rPr lang="ja-JP" altLang="en-US" dirty="0"/>
              <a:t>１</a:t>
            </a:r>
            <a:r>
              <a:rPr lang="en-US" altLang="ja-JP" dirty="0"/>
              <a:t>.</a:t>
            </a:r>
            <a:r>
              <a:rPr lang="ja-JP" altLang="en-US" dirty="0"/>
              <a:t> </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(2/2)</a:t>
            </a:r>
            <a:r>
              <a:rPr kumimoji="0" lang="ja-JP" altLang="en-US" sz="1800" b="0" dirty="0">
                <a:solidFill>
                  <a:prstClr val="black"/>
                </a:solidFill>
                <a:latin typeface="Arial" panose="020B0604020202020204"/>
              </a:rPr>
              <a:t> </a:t>
            </a:r>
            <a:endParaRPr lang="en-US" altLang="ja-JP" b="0" dirty="0"/>
          </a:p>
        </p:txBody>
      </p:sp>
      <p:sp>
        <p:nvSpPr>
          <p:cNvPr id="10" name="テキスト ボックス 9">
            <a:extLst>
              <a:ext uri="{FF2B5EF4-FFF2-40B4-BE49-F238E27FC236}">
                <a16:creationId xmlns:a16="http://schemas.microsoft.com/office/drawing/2014/main" id="{B6618AB1-CBFD-BFC2-CD1B-203A7D6FE5E3}"/>
              </a:ext>
            </a:extLst>
          </p:cNvPr>
          <p:cNvSpPr txBox="1"/>
          <p:nvPr/>
        </p:nvSpPr>
        <p:spPr>
          <a:xfrm>
            <a:off x="96241" y="732461"/>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5" name="図 4" descr="back.png">
            <a:hlinkClick r:id="rId3" action="ppaction://hlinksldjump"/>
            <a:extLst>
              <a:ext uri="{FF2B5EF4-FFF2-40B4-BE49-F238E27FC236}">
                <a16:creationId xmlns:a16="http://schemas.microsoft.com/office/drawing/2014/main" id="{913AB9E3-F673-F97E-410F-94EE199830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6" name="大かっこ 5">
            <a:extLst>
              <a:ext uri="{FF2B5EF4-FFF2-40B4-BE49-F238E27FC236}">
                <a16:creationId xmlns:a16="http://schemas.microsoft.com/office/drawing/2014/main" id="{0689DC22-11EB-DF87-8C19-CC7E149AE74C}"/>
              </a:ext>
            </a:extLst>
          </p:cNvPr>
          <p:cNvSpPr/>
          <p:nvPr/>
        </p:nvSpPr>
        <p:spPr>
          <a:xfrm>
            <a:off x="3076881" y="3123000"/>
            <a:ext cx="235573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34AAA9E5-E5B2-6979-F28B-544799BF7638}"/>
              </a:ext>
            </a:extLst>
          </p:cNvPr>
          <p:cNvSpPr/>
          <p:nvPr/>
        </p:nvSpPr>
        <p:spPr>
          <a:xfrm>
            <a:off x="765971" y="3940871"/>
            <a:ext cx="4048076"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3435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3AA328-31AC-245B-AD85-9CBF349176C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9509C367-9484-ED25-B0D4-463A7F194FD3}"/>
              </a:ext>
            </a:extLst>
          </p:cNvPr>
          <p:cNvSpPr>
            <a:spLocks noGrp="1"/>
          </p:cNvSpPr>
          <p:nvPr>
            <p:ph type="title"/>
          </p:nvPr>
        </p:nvSpPr>
        <p:spPr>
          <a:xfrm>
            <a:off x="6045200" y="179999"/>
            <a:ext cx="3098800" cy="396000"/>
          </a:xfrm>
        </p:spPr>
        <p:txBody>
          <a:bodyPr/>
          <a:lstStyle/>
          <a:p>
            <a:r>
              <a:rPr kumimoji="1" lang="ja-JP" altLang="en-US" dirty="0"/>
              <a:t>２　ライフサイクルと家族</a:t>
            </a:r>
          </a:p>
        </p:txBody>
      </p:sp>
      <p:sp>
        <p:nvSpPr>
          <p:cNvPr id="4" name="テキスト プレースホルダー 3">
            <a:extLst>
              <a:ext uri="{FF2B5EF4-FFF2-40B4-BE49-F238E27FC236}">
                <a16:creationId xmlns:a16="http://schemas.microsoft.com/office/drawing/2014/main" id="{8F3BA1CF-656E-BEEE-849D-634BFE98652A}"/>
              </a:ext>
            </a:extLst>
          </p:cNvPr>
          <p:cNvSpPr>
            <a:spLocks noGrp="1"/>
          </p:cNvSpPr>
          <p:nvPr>
            <p:ph type="body" sz="quarter" idx="15"/>
          </p:nvPr>
        </p:nvSpPr>
        <p:spPr>
          <a:xfrm>
            <a:off x="366612" y="1816100"/>
            <a:ext cx="8410775" cy="4078862"/>
          </a:xfrm>
          <a:ln w="12700">
            <a:solidFill>
              <a:schemeClr val="tx1">
                <a:lumMod val="50000"/>
                <a:lumOff val="50000"/>
              </a:schemeClr>
            </a:solidFill>
          </a:ln>
        </p:spPr>
        <p:txBody>
          <a:bodyPr/>
          <a:lstStyle/>
          <a:p>
            <a:r>
              <a:rPr lang="ja-JP" altLang="en-US" sz="3600" b="1" dirty="0">
                <a:solidFill>
                  <a:srgbClr val="005AFF"/>
                </a:solidFill>
              </a:rPr>
              <a:t>（例）</a:t>
            </a:r>
            <a:endParaRPr lang="en-US" altLang="ja-JP" sz="3600" b="1" dirty="0">
              <a:solidFill>
                <a:srgbClr val="005AFF"/>
              </a:solidFill>
            </a:endParaRPr>
          </a:p>
          <a:p>
            <a:r>
              <a:rPr lang="ja-JP" altLang="en-US" sz="3600" b="1" dirty="0">
                <a:solidFill>
                  <a:srgbClr val="005AFF"/>
                </a:solidFill>
              </a:rPr>
              <a:t>結婚は必ずしもする必要はない。</a:t>
            </a:r>
          </a:p>
          <a:p>
            <a:r>
              <a:rPr lang="ja-JP" altLang="en-US" sz="3600" b="1" dirty="0">
                <a:solidFill>
                  <a:srgbClr val="005AFF"/>
                </a:solidFill>
              </a:rPr>
              <a:t>結婚したいと思った時にすればよい。</a:t>
            </a:r>
          </a:p>
        </p:txBody>
      </p:sp>
      <p:sp>
        <p:nvSpPr>
          <p:cNvPr id="5" name="テキスト プレースホルダー 4">
            <a:extLst>
              <a:ext uri="{FF2B5EF4-FFF2-40B4-BE49-F238E27FC236}">
                <a16:creationId xmlns:a16="http://schemas.microsoft.com/office/drawing/2014/main" id="{D33C4778-01AF-52FC-ED82-40FEA40697F7}"/>
              </a:ext>
            </a:extLst>
          </p:cNvPr>
          <p:cNvSpPr>
            <a:spLocks noGrp="1"/>
          </p:cNvSpPr>
          <p:nvPr>
            <p:ph type="body" sz="quarter" idx="16"/>
          </p:nvPr>
        </p:nvSpPr>
        <p:spPr/>
        <p:txBody>
          <a:bodyPr/>
          <a:lstStyle/>
          <a:p>
            <a:r>
              <a:rPr lang="ja-JP" altLang="en-US" dirty="0"/>
              <a:t>結婚</a:t>
            </a:r>
            <a:r>
              <a:rPr kumimoji="1" lang="ja-JP" altLang="en-US" dirty="0"/>
              <a:t>に対するあなたの考えを書</a:t>
            </a:r>
            <a:r>
              <a:rPr lang="ja-JP" altLang="en-US" dirty="0"/>
              <a:t>いてみよう</a:t>
            </a:r>
            <a:r>
              <a:rPr kumimoji="1" lang="ja-JP" altLang="en-US" dirty="0"/>
              <a:t>。</a:t>
            </a:r>
          </a:p>
        </p:txBody>
      </p:sp>
      <p:pic>
        <p:nvPicPr>
          <p:cNvPr id="6" name="図 5" descr="back.png">
            <a:hlinkClick r:id="rId2" action="ppaction://hlinksldjump"/>
            <a:extLst>
              <a:ext uri="{FF2B5EF4-FFF2-40B4-BE49-F238E27FC236}">
                <a16:creationId xmlns:a16="http://schemas.microsoft.com/office/drawing/2014/main" id="{AB67E793-3409-6701-5DD0-AB577A7EC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6FF5AB3-DA60-6457-DCC1-4C82484C34B8}"/>
              </a:ext>
            </a:extLst>
          </p:cNvPr>
          <p:cNvSpPr txBox="1"/>
          <p:nvPr/>
        </p:nvSpPr>
        <p:spPr>
          <a:xfrm>
            <a:off x="2227909" y="17341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p.29</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8932988C-151C-24A9-BB6B-ACBF1C4FF1A5}"/>
              </a:ext>
            </a:extLst>
          </p:cNvPr>
          <p:cNvSpPr/>
          <p:nvPr/>
        </p:nvSpPr>
        <p:spPr>
          <a:xfrm>
            <a:off x="460740" y="2504435"/>
            <a:ext cx="8226059" cy="1085929"/>
          </a:xfrm>
          <a:prstGeom prst="bracketPair">
            <a:avLst>
              <a:gd name="adj" fmla="val 11714"/>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09741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38D42-5F88-1F82-F655-0C5330713BF2}"/>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0639F7-8A30-7C98-221F-8F3F70B59574}"/>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238F45EE-1444-4FF3-D8A5-DC67A9035196}"/>
              </a:ext>
            </a:extLst>
          </p:cNvPr>
          <p:cNvSpPr>
            <a:spLocks noGrp="1"/>
          </p:cNvSpPr>
          <p:nvPr>
            <p:ph type="title"/>
          </p:nvPr>
        </p:nvSpPr>
        <p:spPr/>
        <p:txBody>
          <a:bodyPr/>
          <a:lstStyle/>
          <a:p>
            <a:r>
              <a:rPr lang="ja-JP" altLang="en-US" dirty="0"/>
              <a:t>３　変化していく世帯構成と家庭の機能   	</a:t>
            </a:r>
            <a:endParaRPr kumimoji="1" lang="ja-JP" altLang="en-US" dirty="0"/>
          </a:p>
        </p:txBody>
      </p:sp>
      <p:sp>
        <p:nvSpPr>
          <p:cNvPr id="5" name="テキスト プレースホルダー 4">
            <a:extLst>
              <a:ext uri="{FF2B5EF4-FFF2-40B4-BE49-F238E27FC236}">
                <a16:creationId xmlns:a16="http://schemas.microsoft.com/office/drawing/2014/main" id="{5D9F5360-7477-57C3-6E13-B7AF7EB8FB89}"/>
              </a:ext>
            </a:extLst>
          </p:cNvPr>
          <p:cNvSpPr>
            <a:spLocks noGrp="1"/>
          </p:cNvSpPr>
          <p:nvPr>
            <p:ph type="body" sz="quarter" idx="15"/>
          </p:nvPr>
        </p:nvSpPr>
        <p:spPr>
          <a:xfrm>
            <a:off x="360363" y="1842216"/>
            <a:ext cx="8464550" cy="1586784"/>
          </a:xfrm>
        </p:spPr>
        <p:txBody>
          <a:bodyPr/>
          <a:lstStyle/>
          <a:p>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sz="4400" b="1" baseline="30000" dirty="0">
                <a:solidFill>
                  <a:srgbClr val="005AFF"/>
                </a:solidFill>
              </a:rPr>
              <a:t> </a:t>
            </a:r>
            <a:r>
              <a:rPr lang="ja-JP" altLang="en-US" sz="4400" b="1" dirty="0">
                <a:solidFill>
                  <a:srgbClr val="005AFF"/>
                </a:solidFill>
              </a:rPr>
              <a:t>親族</a:t>
            </a:r>
            <a:r>
              <a:rPr lang="ja-JP" altLang="en-US" dirty="0"/>
              <a:t> 世帯：結婚や血縁などの関係</a:t>
            </a:r>
          </a:p>
          <a:p>
            <a:r>
              <a:rPr lang="ja-JP" altLang="en-US" dirty="0"/>
              <a:t>がある人を中心に構成されている世帯</a:t>
            </a:r>
          </a:p>
          <a:p>
            <a:endParaRPr lang="ja-JP" altLang="en-US" dirty="0"/>
          </a:p>
        </p:txBody>
      </p:sp>
      <p:sp>
        <p:nvSpPr>
          <p:cNvPr id="11" name="コンテンツ プレースホルダー 10">
            <a:extLst>
              <a:ext uri="{FF2B5EF4-FFF2-40B4-BE49-F238E27FC236}">
                <a16:creationId xmlns:a16="http://schemas.microsoft.com/office/drawing/2014/main" id="{CEB4DB9C-FE22-39CE-2060-08872F78F86C}"/>
              </a:ext>
            </a:extLst>
          </p:cNvPr>
          <p:cNvSpPr>
            <a:spLocks noGrp="1"/>
          </p:cNvSpPr>
          <p:nvPr>
            <p:ph type="body" sz="quarter" idx="16"/>
          </p:nvPr>
        </p:nvSpPr>
        <p:spPr>
          <a:xfrm>
            <a:off x="695699" y="1011180"/>
            <a:ext cx="8129214" cy="795973"/>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世帯構成の分類について，（　　）に入る適語を選択肢から選び，答えよう。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(1/6)</a:t>
            </a:r>
            <a:endParaRPr lang="en-US" altLang="ja-JP" b="0" dirty="0"/>
          </a:p>
        </p:txBody>
      </p:sp>
      <p:sp>
        <p:nvSpPr>
          <p:cNvPr id="10" name="テキスト ボックス 9">
            <a:extLst>
              <a:ext uri="{FF2B5EF4-FFF2-40B4-BE49-F238E27FC236}">
                <a16:creationId xmlns:a16="http://schemas.microsoft.com/office/drawing/2014/main" id="{A2C74A6D-C791-4F1A-7D3A-4E2EDD6E2642}"/>
              </a:ext>
            </a:extLst>
          </p:cNvPr>
          <p:cNvSpPr txBox="1"/>
          <p:nvPr/>
        </p:nvSpPr>
        <p:spPr>
          <a:xfrm>
            <a:off x="172799" y="10388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コンテンツ プレースホルダー 8">
            <a:extLst>
              <a:ext uri="{FF2B5EF4-FFF2-40B4-BE49-F238E27FC236}">
                <a16:creationId xmlns:a16="http://schemas.microsoft.com/office/drawing/2014/main" id="{2940DDA3-E109-0FB0-0D48-3D08D2307B42}"/>
              </a:ext>
            </a:extLst>
          </p:cNvPr>
          <p:cNvSpPr txBox="1">
            <a:spLocks/>
          </p:cNvSpPr>
          <p:nvPr/>
        </p:nvSpPr>
        <p:spPr>
          <a:xfrm>
            <a:off x="134553" y="5630404"/>
            <a:ext cx="8836648" cy="712031"/>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gn="ctr">
              <a:lnSpc>
                <a:spcPct val="100000"/>
              </a:lnSpc>
            </a:pPr>
            <a:r>
              <a:rPr kumimoji="0" lang="ja-JP" altLang="en-US" sz="3000" b="0" i="0" u="none" strike="noStrike" kern="1200" cap="none" spc="0" normalizeH="0" baseline="0" noProof="0" dirty="0">
                <a:ln>
                  <a:noFill/>
                </a:ln>
                <a:solidFill>
                  <a:prstClr val="black"/>
                </a:solidFill>
                <a:effectLst/>
                <a:uLnTx/>
                <a:uFillTx/>
              </a:rPr>
              <a:t>直系家族　　核家族　　親族　　非親族　　単独</a:t>
            </a:r>
            <a:endParaRPr lang="ja-JP" altLang="en-US" sz="3000" dirty="0"/>
          </a:p>
        </p:txBody>
      </p:sp>
      <p:graphicFrame>
        <p:nvGraphicFramePr>
          <p:cNvPr id="2" name="表 1">
            <a:extLst>
              <a:ext uri="{FF2B5EF4-FFF2-40B4-BE49-F238E27FC236}">
                <a16:creationId xmlns:a16="http://schemas.microsoft.com/office/drawing/2014/main" id="{B019C1B1-636E-A4DE-9B3B-BE94129C0ED1}"/>
              </a:ext>
            </a:extLst>
          </p:cNvPr>
          <p:cNvGraphicFramePr>
            <a:graphicFrameLocks noGrp="1"/>
          </p:cNvGraphicFramePr>
          <p:nvPr>
            <p:extLst>
              <p:ext uri="{D42A27DB-BD31-4B8C-83A1-F6EECF244321}">
                <p14:modId xmlns:p14="http://schemas.microsoft.com/office/powerpoint/2010/main" val="3898010311"/>
              </p:ext>
            </p:extLst>
          </p:nvPr>
        </p:nvGraphicFramePr>
        <p:xfrm>
          <a:off x="172799" y="3450193"/>
          <a:ext cx="7126940" cy="1979804"/>
        </p:xfrm>
        <a:graphic>
          <a:graphicData uri="http://schemas.openxmlformats.org/drawingml/2006/table">
            <a:tbl>
              <a:tblPr firstRow="1" bandRow="1">
                <a:tableStyleId>{72833802-FEF1-4C79-8D5D-14CF1EAF98D9}</a:tableStyleId>
              </a:tblPr>
              <a:tblGrid>
                <a:gridCol w="1425388">
                  <a:extLst>
                    <a:ext uri="{9D8B030D-6E8A-4147-A177-3AD203B41FA5}">
                      <a16:colId xmlns:a16="http://schemas.microsoft.com/office/drawing/2014/main" val="829345759"/>
                    </a:ext>
                  </a:extLst>
                </a:gridCol>
                <a:gridCol w="1425388">
                  <a:extLst>
                    <a:ext uri="{9D8B030D-6E8A-4147-A177-3AD203B41FA5}">
                      <a16:colId xmlns:a16="http://schemas.microsoft.com/office/drawing/2014/main" val="2429912975"/>
                    </a:ext>
                  </a:extLst>
                </a:gridCol>
                <a:gridCol w="1425388">
                  <a:extLst>
                    <a:ext uri="{9D8B030D-6E8A-4147-A177-3AD203B41FA5}">
                      <a16:colId xmlns:a16="http://schemas.microsoft.com/office/drawing/2014/main" val="3906287898"/>
                    </a:ext>
                  </a:extLst>
                </a:gridCol>
                <a:gridCol w="1425388">
                  <a:extLst>
                    <a:ext uri="{9D8B030D-6E8A-4147-A177-3AD203B41FA5}">
                      <a16:colId xmlns:a16="http://schemas.microsoft.com/office/drawing/2014/main" val="3227520810"/>
                    </a:ext>
                  </a:extLst>
                </a:gridCol>
                <a:gridCol w="1425388">
                  <a:extLst>
                    <a:ext uri="{9D8B030D-6E8A-4147-A177-3AD203B41FA5}">
                      <a16:colId xmlns:a16="http://schemas.microsoft.com/office/drawing/2014/main" val="3211913835"/>
                    </a:ext>
                  </a:extLst>
                </a:gridCol>
              </a:tblGrid>
              <a:tr h="516764">
                <a:tc gridSpan="5">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一般世帯</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hMerge="1">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409270">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4092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世帯</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その他の親族世帯</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graphicFrame>
        <p:nvGraphicFramePr>
          <p:cNvPr id="6" name="表 5">
            <a:extLst>
              <a:ext uri="{FF2B5EF4-FFF2-40B4-BE49-F238E27FC236}">
                <a16:creationId xmlns:a16="http://schemas.microsoft.com/office/drawing/2014/main" id="{EB61B1E6-C503-09F1-7C6A-9F97C87FCBFA}"/>
              </a:ext>
            </a:extLst>
          </p:cNvPr>
          <p:cNvGraphicFramePr>
            <a:graphicFrameLocks noGrp="1"/>
          </p:cNvGraphicFramePr>
          <p:nvPr>
            <p:extLst>
              <p:ext uri="{D42A27DB-BD31-4B8C-83A1-F6EECF244321}">
                <p14:modId xmlns:p14="http://schemas.microsoft.com/office/powerpoint/2010/main" val="847183405"/>
              </p:ext>
            </p:extLst>
          </p:nvPr>
        </p:nvGraphicFramePr>
        <p:xfrm>
          <a:off x="7462115" y="3429000"/>
          <a:ext cx="1485373" cy="1979804"/>
        </p:xfrm>
        <a:graphic>
          <a:graphicData uri="http://schemas.openxmlformats.org/drawingml/2006/table">
            <a:tbl>
              <a:tblPr firstRow="1" bandRow="1">
                <a:tableStyleId>{72833802-FEF1-4C79-8D5D-14CF1EAF98D9}</a:tableStyleId>
              </a:tblPr>
              <a:tblGrid>
                <a:gridCol w="1485373">
                  <a:extLst>
                    <a:ext uri="{9D8B030D-6E8A-4147-A177-3AD203B41FA5}">
                      <a16:colId xmlns:a16="http://schemas.microsoft.com/office/drawing/2014/main" val="2080725343"/>
                    </a:ext>
                  </a:extLst>
                </a:gridCol>
              </a:tblGrid>
              <a:tr h="1979804">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施設などの世帯</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bl>
          </a:graphicData>
        </a:graphic>
      </p:graphicFrame>
      <p:sp>
        <p:nvSpPr>
          <p:cNvPr id="7" name="大かっこ 6">
            <a:extLst>
              <a:ext uri="{FF2B5EF4-FFF2-40B4-BE49-F238E27FC236}">
                <a16:creationId xmlns:a16="http://schemas.microsoft.com/office/drawing/2014/main" id="{D41576D7-C60E-01C9-177B-08C79C0A9462}"/>
              </a:ext>
            </a:extLst>
          </p:cNvPr>
          <p:cNvSpPr/>
          <p:nvPr/>
        </p:nvSpPr>
        <p:spPr>
          <a:xfrm>
            <a:off x="319087" y="1948542"/>
            <a:ext cx="1858402" cy="61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41748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1267</Words>
  <Application>Microsoft Office PowerPoint</Application>
  <PresentationFormat>画面に合わせる (4:3)</PresentationFormat>
  <Paragraphs>208</Paragraphs>
  <Slides>29</Slides>
  <Notes>14</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29</vt:i4>
      </vt:variant>
    </vt:vector>
  </HeadingPairs>
  <TitlesOfParts>
    <vt:vector size="34" baseType="lpstr">
      <vt:lpstr>ＭＳ Ｐゴシック</vt:lpstr>
      <vt:lpstr>游ゴシック</vt:lpstr>
      <vt:lpstr>Arial</vt:lpstr>
      <vt:lpstr>Wingdings</vt:lpstr>
      <vt:lpstr>Office テーマ</vt:lpstr>
      <vt:lpstr>4. 共に生きる家族</vt:lpstr>
      <vt:lpstr>問題インデックス</vt:lpstr>
      <vt:lpstr>１　家族って何だろう </vt:lpstr>
      <vt:lpstr>１　家族って何だろう</vt:lpstr>
      <vt:lpstr>１　家族って何だろう</vt:lpstr>
      <vt:lpstr>２　ライフサイクルと家族 </vt:lpstr>
      <vt:lpstr>２　ライフサイクルと家族 </vt:lpstr>
      <vt:lpstr>２　ライフサイクルと家族</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    </vt:lpstr>
      <vt:lpstr>３　変化していく世帯構成と家庭の機能</vt:lpstr>
      <vt:lpstr>４　家族の抱える問題とそのサポート</vt:lpstr>
      <vt:lpstr>教科書p.28のねらいを振り返ろう</vt:lpstr>
      <vt:lpstr>１　家族って何だろう</vt:lpstr>
      <vt:lpstr>１　家族って何だろう</vt:lpstr>
      <vt:lpstr>１　家族って何だろう</vt:lpstr>
      <vt:lpstr>１　家族って何だろう</vt:lpstr>
      <vt:lpstr>２　ライフサイクルと家族</vt:lpstr>
      <vt:lpstr>２　ライフサイクルと家族</vt:lpstr>
      <vt:lpstr>３　変化していく世帯構成と家庭の機能</vt:lpstr>
      <vt:lpstr>３　変化していく世帯構成と家庭の機能</vt:lpstr>
      <vt:lpstr>３　変化していく世帯構成と家庭の機能</vt:lpstr>
      <vt:lpstr>３　変化していく世帯構成と家庭の機能</vt:lpstr>
      <vt:lpstr>４　家族の抱える問題とそのサポート</vt:lpstr>
      <vt:lpstr>４　家族の抱える問題とそのサポート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2025-04-11T01:00:48Z</dcterms:created>
  <dcterms:modified xsi:type="dcterms:W3CDTF">2025-04-11T01:00:53Z</dcterms:modified>
</cp:coreProperties>
</file>