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377" r:id="rId2"/>
    <p:sldId id="532" r:id="rId3"/>
    <p:sldId id="535" r:id="rId4"/>
    <p:sldId id="538" r:id="rId5"/>
    <p:sldId id="539" r:id="rId6"/>
    <p:sldId id="540" r:id="rId7"/>
    <p:sldId id="541" r:id="rId8"/>
    <p:sldId id="542" r:id="rId9"/>
    <p:sldId id="553" r:id="rId10"/>
    <p:sldId id="559" r:id="rId11"/>
    <p:sldId id="560" r:id="rId12"/>
    <p:sldId id="562" r:id="rId13"/>
    <p:sldId id="554" r:id="rId14"/>
    <p:sldId id="555" r:id="rId15"/>
    <p:sldId id="556" r:id="rId16"/>
    <p:sldId id="557" r:id="rId17"/>
    <p:sldId id="558" r:id="rId18"/>
    <p:sldId id="561" r:id="rId19"/>
  </p:sldIdLst>
  <p:sldSz cx="12192000" cy="6858000"/>
  <p:notesSz cx="6858000" cy="9144000"/>
  <p:embeddedFontLst>
    <p:embeddedFont>
      <p:font typeface="UD デジタル 教科書体 N-B" panose="02020700000000000000" pitchFamily="17" charset="-128"/>
      <p:bold r:id="rId22"/>
    </p:embeddedFont>
    <p:embeddedFont>
      <p:font typeface="UD デジタル 教科書体 NK-R" panose="02020400000000000000" pitchFamily="18" charset="-128"/>
      <p:regular r:id="rId23"/>
    </p:embeddedFont>
    <p:embeddedFont>
      <p:font typeface="游ゴシック" panose="020B0400000000000000" pitchFamily="50" charset="-128"/>
      <p:regular r:id="rId24"/>
      <p:bold r:id="rId25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231FD76-1AB7-4011-8B7B-9FB91EAB476C}">
          <p14:sldIdLst>
            <p14:sldId id="377"/>
            <p14:sldId id="532"/>
            <p14:sldId id="535"/>
            <p14:sldId id="538"/>
            <p14:sldId id="539"/>
            <p14:sldId id="540"/>
            <p14:sldId id="541"/>
            <p14:sldId id="542"/>
            <p14:sldId id="553"/>
            <p14:sldId id="559"/>
            <p14:sldId id="560"/>
            <p14:sldId id="562"/>
            <p14:sldId id="554"/>
            <p14:sldId id="555"/>
            <p14:sldId id="556"/>
            <p14:sldId id="557"/>
            <p14:sldId id="558"/>
            <p14:sldId id="5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原田由紀子" initials="原田由紀子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D4D"/>
    <a:srgbClr val="FFFF69"/>
    <a:srgbClr val="FFFF85"/>
    <a:srgbClr val="FFFF9B"/>
    <a:srgbClr val="FFFF00"/>
    <a:srgbClr val="FAB882"/>
    <a:srgbClr val="FBC69B"/>
    <a:srgbClr val="FF8181"/>
    <a:srgbClr val="FFE1E1"/>
    <a:srgbClr val="E6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0" autoAdjust="0"/>
  </p:normalViewPr>
  <p:slideViewPr>
    <p:cSldViewPr>
      <p:cViewPr varScale="1">
        <p:scale>
          <a:sx n="78" d="100"/>
          <a:sy n="78" d="100"/>
        </p:scale>
        <p:origin x="120" y="7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4CD496-ED03-448D-9264-0605114B2246}" type="datetimeFigureOut">
              <a:rPr lang="ja-JP" altLang="en-US"/>
              <a:pPr>
                <a:defRPr/>
              </a:pPr>
              <a:t>2024/8/28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B04744-E6D7-4BBE-BAE4-01FD666C25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9494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88BF0D-9979-4F87-9667-2C4EE9BDD860}" type="datetimeFigureOut">
              <a:rPr lang="ja-JP" altLang="en-US"/>
              <a:pPr>
                <a:defRPr/>
              </a:pPr>
              <a:t>2024/8/28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D265D2-13EA-4D71-BC9F-6F4785723F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43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ED58747-63DC-269C-A4CB-C8B1715C0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1021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AB3D8AB-050D-7945-C627-F6437026A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2" y="64697"/>
            <a:ext cx="2535406" cy="9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id="{60F06ACE-4565-6973-A80D-50C291AA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6"/>
          <a:stretch/>
        </p:blipFill>
        <p:spPr>
          <a:xfrm>
            <a:off x="1419" y="6400328"/>
            <a:ext cx="12192000" cy="457672"/>
          </a:xfrm>
          <a:prstGeom prst="rect">
            <a:avLst/>
          </a:prstGeom>
        </p:spPr>
      </p:pic>
      <p:pic>
        <p:nvPicPr>
          <p:cNvPr id="3" name="図 2" descr="図形, 四角形&#10;&#10;自動的に生成された説明">
            <a:extLst>
              <a:ext uri="{FF2B5EF4-FFF2-40B4-BE49-F238E27FC236}">
                <a16:creationId xmlns:a16="http://schemas.microsoft.com/office/drawing/2014/main" id="{D23C17E1-BD28-920E-D7D2-D7F8BDECB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8"/>
          <a:stretch/>
        </p:blipFill>
        <p:spPr>
          <a:xfrm>
            <a:off x="0" y="0"/>
            <a:ext cx="12192000" cy="9087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12D7C8D-AB2A-55B3-BCCD-8F8792AA6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2" y="64697"/>
            <a:ext cx="2535406" cy="9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id="{5AF964A7-E621-8A53-76CA-999B07E61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17" y="6524626"/>
            <a:ext cx="4290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dirty="0">
                <a:solidFill>
                  <a:srgbClr val="4040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000" dirty="0">
                <a:solidFill>
                  <a:srgbClr val="40404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・産業活動にともなう災害・事故</a:t>
            </a:r>
            <a:endParaRPr lang="ja-JP" altLang="en-US" sz="1100" dirty="0">
              <a:solidFill>
                <a:srgbClr val="40404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097DAE-E02E-D585-CA55-F8C30A5230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318" y="153988"/>
            <a:ext cx="768349" cy="508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7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9B07EDB1-27C9-9878-3FF9-0B9CA31C56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2334" y="217489"/>
            <a:ext cx="4290484" cy="3698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800" dirty="0">
                <a:solidFill>
                  <a:schemeClr val="bg1"/>
                </a:solidFill>
              </a:rPr>
              <a:t>p.</a:t>
            </a:r>
            <a:r>
              <a:rPr lang="ja-JP" altLang="en-US" sz="1800" dirty="0">
                <a:solidFill>
                  <a:schemeClr val="bg1"/>
                </a:solidFill>
              </a:rPr>
              <a:t>**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E424698F-4887-EEE4-ADB5-5C3AA00BF0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0151" y="166773"/>
            <a:ext cx="7803091" cy="5078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sz="2700" dirty="0">
                <a:solidFill>
                  <a:srgbClr val="FFFFFF"/>
                </a:solidFill>
              </a:rPr>
              <a:t>気体の法則と気体の分子運動</a:t>
            </a: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691DC62F-0EE9-AB4E-D79D-A04422427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22140" y="6524625"/>
            <a:ext cx="4290484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工業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D84089-135E-F1F6-19E7-63F3FE7808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617" y="6562725"/>
            <a:ext cx="177394" cy="1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1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18535F18-4477-4969-A581-D0FD7743E353}"/>
              </a:ext>
            </a:extLst>
          </p:cNvPr>
          <p:cNvSpPr txBox="1">
            <a:spLocks/>
          </p:cNvSpPr>
          <p:nvPr/>
        </p:nvSpPr>
        <p:spPr>
          <a:xfrm>
            <a:off x="5224" y="3068960"/>
            <a:ext cx="12192000" cy="50405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・産業活動にともなう災害・事故　</a:t>
            </a: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(p.2</a:t>
            </a: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3)</a:t>
            </a:r>
            <a:endParaRPr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0C0E519-A969-18BD-EF39-D38C312280EA}"/>
              </a:ext>
            </a:extLst>
          </p:cNvPr>
          <p:cNvSpPr txBox="1">
            <a:spLocks/>
          </p:cNvSpPr>
          <p:nvPr/>
        </p:nvSpPr>
        <p:spPr>
          <a:xfrm>
            <a:off x="0" y="1700808"/>
            <a:ext cx="12167320" cy="86409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安全のためのトレーニングノート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249561C-0237-BE1E-398A-83B8C8CFD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2" y="64697"/>
            <a:ext cx="2535406" cy="9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>
            <a:extLst>
              <a:ext uri="{FF2B5EF4-FFF2-40B4-BE49-F238E27FC236}">
                <a16:creationId xmlns:a16="http://schemas.microsoft.com/office/drawing/2014/main" id="{876670F8-D043-B5E7-22D6-C138C708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/>
          <a:stretch/>
        </p:blipFill>
        <p:spPr>
          <a:xfrm>
            <a:off x="7392144" y="3429000"/>
            <a:ext cx="2022061" cy="2408424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　なぜ災害・事故が起こるのか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90F5A8-ED93-1C89-FC6F-B32AB7E6BE22}"/>
              </a:ext>
            </a:extLst>
          </p:cNvPr>
          <p:cNvSpPr txBox="1"/>
          <p:nvPr/>
        </p:nvSpPr>
        <p:spPr>
          <a:xfrm>
            <a:off x="986949" y="2053297"/>
            <a:ext cx="3956923" cy="1015663"/>
          </a:xfrm>
          <a:prstGeom prst="rect">
            <a:avLst/>
          </a:prstGeom>
          <a:solidFill>
            <a:srgbClr val="FFFB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物が原因となる場合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物の危険な状態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3A4A1DF-35D6-6788-D139-5A8586EAAF9A}"/>
              </a:ext>
            </a:extLst>
          </p:cNvPr>
          <p:cNvSpPr txBox="1"/>
          <p:nvPr/>
        </p:nvSpPr>
        <p:spPr>
          <a:xfrm>
            <a:off x="986948" y="3580363"/>
            <a:ext cx="5112000" cy="2062103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こわれた工具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機械の整備不良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保護具の故障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施設や設備の老朽化　など</a:t>
            </a:r>
          </a:p>
        </p:txBody>
      </p:sp>
      <p:pic>
        <p:nvPicPr>
          <p:cNvPr id="40" name="図 39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40731A0-0592-4782-6A32-5C1774807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-2051" r="40488" b="63218"/>
          <a:stretch/>
        </p:blipFill>
        <p:spPr>
          <a:xfrm>
            <a:off x="7559901" y="3325415"/>
            <a:ext cx="942928" cy="1039778"/>
          </a:xfrm>
          <a:prstGeom prst="rect">
            <a:avLst/>
          </a:prstGeom>
        </p:spPr>
      </p:pic>
      <p:pic>
        <p:nvPicPr>
          <p:cNvPr id="43" name="図 42" descr="黒い背景と白い文字&#10;&#10;自動的に生成された説明">
            <a:extLst>
              <a:ext uri="{FF2B5EF4-FFF2-40B4-BE49-F238E27FC236}">
                <a16:creationId xmlns:a16="http://schemas.microsoft.com/office/drawing/2014/main" id="{FD5CF543-AD34-1912-2A89-B0ADE48339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384" r="16670" b="84083"/>
          <a:stretch/>
        </p:blipFill>
        <p:spPr>
          <a:xfrm>
            <a:off x="8392842" y="3183441"/>
            <a:ext cx="778227" cy="389114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6BB5700-7FC4-3F1D-2376-17F3BC576DF9}"/>
              </a:ext>
            </a:extLst>
          </p:cNvPr>
          <p:cNvSpPr txBox="1"/>
          <p:nvPr/>
        </p:nvSpPr>
        <p:spPr>
          <a:xfrm>
            <a:off x="9431584" y="3319151"/>
            <a:ext cx="164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ぶつかる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!!!</a:t>
            </a:r>
            <a:endParaRPr kumimoji="1"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6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1.85185E-6 L 0.16029 -0.64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32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2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2" grpId="0"/>
      <p:bldP spid="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641A9ED4-3810-C907-EABF-472BE72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5383" r="53809" b="23056"/>
          <a:stretch/>
        </p:blipFill>
        <p:spPr>
          <a:xfrm>
            <a:off x="8160533" y="2276872"/>
            <a:ext cx="1438382" cy="25243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2FD8FA0-E71E-98A8-0218-BD70BACB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9" t="18391" r="17328" b="18391"/>
          <a:stretch/>
        </p:blipFill>
        <p:spPr>
          <a:xfrm>
            <a:off x="8112224" y="3159438"/>
            <a:ext cx="2203459" cy="2592286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　なぜ災害・事故が起こるのか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927124-0B86-8980-073F-13E1F8A0ED78}"/>
              </a:ext>
            </a:extLst>
          </p:cNvPr>
          <p:cNvSpPr txBox="1"/>
          <p:nvPr/>
        </p:nvSpPr>
        <p:spPr>
          <a:xfrm>
            <a:off x="983432" y="2053297"/>
            <a:ext cx="3888432" cy="1015663"/>
          </a:xfrm>
          <a:prstGeom prst="rect">
            <a:avLst/>
          </a:prstGeom>
          <a:solidFill>
            <a:srgbClr val="CCEFF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人が原因となる場合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人の危険な行動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5AFE55-877C-5596-E4DF-1B22EB2B5EFD}"/>
              </a:ext>
            </a:extLst>
          </p:cNvPr>
          <p:cNvSpPr txBox="1"/>
          <p:nvPr/>
        </p:nvSpPr>
        <p:spPr>
          <a:xfrm>
            <a:off x="983432" y="3573016"/>
            <a:ext cx="5112000" cy="2062103"/>
          </a:xfrm>
          <a:prstGeom prst="rect">
            <a:avLst/>
          </a:prstGeom>
          <a:solidFill>
            <a:srgbClr val="E6F8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不注意や勘違い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思い込み，錯覚など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人がうっかり起こすミス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ヒューマンエラー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5339863-A147-8CE9-FF5D-418F80B5C987}"/>
              </a:ext>
            </a:extLst>
          </p:cNvPr>
          <p:cNvSpPr txBox="1"/>
          <p:nvPr/>
        </p:nvSpPr>
        <p:spPr>
          <a:xfrm>
            <a:off x="10297902" y="3136923"/>
            <a:ext cx="132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よそ見は</a:t>
            </a:r>
            <a:endParaRPr kumimoji="1"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危ない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!!!</a:t>
            </a:r>
            <a:endParaRPr kumimoji="1"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7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9167E-6 -2.22222E-6 L -0.07383 0.1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0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53" grpId="0"/>
      <p:bldP spid="5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　なぜ災害・事故が起こるのか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90F5A8-ED93-1C89-FC6F-B32AB7E6BE22}"/>
              </a:ext>
            </a:extLst>
          </p:cNvPr>
          <p:cNvSpPr txBox="1"/>
          <p:nvPr/>
        </p:nvSpPr>
        <p:spPr>
          <a:xfrm>
            <a:off x="1109951" y="2269321"/>
            <a:ext cx="4144516" cy="1015663"/>
          </a:xfrm>
          <a:prstGeom prst="rect">
            <a:avLst/>
          </a:prstGeom>
          <a:solidFill>
            <a:srgbClr val="FFFB8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物が原因となる場合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物の危険な状態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927124-0B86-8980-073F-13E1F8A0ED78}"/>
              </a:ext>
            </a:extLst>
          </p:cNvPr>
          <p:cNvSpPr txBox="1"/>
          <p:nvPr/>
        </p:nvSpPr>
        <p:spPr>
          <a:xfrm>
            <a:off x="6937533" y="2269321"/>
            <a:ext cx="4144516" cy="1015663"/>
          </a:xfrm>
          <a:prstGeom prst="rect">
            <a:avLst/>
          </a:prstGeom>
          <a:solidFill>
            <a:srgbClr val="CCEFFD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人が原因となる場合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人の危険な行動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E30A14-F10E-5C86-710B-9896CAF8DF30}"/>
              </a:ext>
            </a:extLst>
          </p:cNvPr>
          <p:cNvSpPr txBox="1"/>
          <p:nvPr/>
        </p:nvSpPr>
        <p:spPr>
          <a:xfrm>
            <a:off x="1746246" y="4644425"/>
            <a:ext cx="90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このような原因や状態から危険を予知すること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E59242-512D-49A9-B38E-A59EA8D3FA69}"/>
              </a:ext>
            </a:extLst>
          </p:cNvPr>
          <p:cNvSpPr txBox="1"/>
          <p:nvPr/>
        </p:nvSpPr>
        <p:spPr>
          <a:xfrm>
            <a:off x="1060505" y="3886738"/>
            <a:ext cx="419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危険予知（</a:t>
            </a:r>
            <a:r>
              <a:rPr kumimoji="1"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KY</a:t>
            </a:r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とは</a:t>
            </a:r>
          </a:p>
        </p:txBody>
      </p:sp>
    </p:spTree>
    <p:extLst>
      <p:ext uri="{BB962C8B-B14F-4D97-AF65-F5344CB8AC3E}">
        <p14:creationId xmlns:p14="http://schemas.microsoft.com/office/powerpoint/2010/main" val="23825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図形, 四角形&#10;&#10;自動的に生成された説明">
            <a:extLst>
              <a:ext uri="{FF2B5EF4-FFF2-40B4-BE49-F238E27FC236}">
                <a16:creationId xmlns:a16="http://schemas.microsoft.com/office/drawing/2014/main" id="{2660F2B5-B10A-9DE7-9453-2644074C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14602"/>
            <a:ext cx="11492598" cy="4222709"/>
          </a:xfrm>
          <a:prstGeom prst="rect">
            <a:avLst/>
          </a:prstGeom>
        </p:spPr>
      </p:pic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89F083DA-43A0-A55F-4A7E-7213639FD6D6}"/>
              </a:ext>
            </a:extLst>
          </p:cNvPr>
          <p:cNvSpPr/>
          <p:nvPr/>
        </p:nvSpPr>
        <p:spPr>
          <a:xfrm>
            <a:off x="8760296" y="3157520"/>
            <a:ext cx="2952328" cy="2647744"/>
          </a:xfrm>
          <a:prstGeom prst="triangle">
            <a:avLst/>
          </a:prstGeom>
          <a:gradFill>
            <a:gsLst>
              <a:gs pos="0">
                <a:srgbClr val="FFFF00"/>
              </a:gs>
              <a:gs pos="45000">
                <a:schemeClr val="bg1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3E927649-2144-A7D0-E627-2FF56A87821C}"/>
              </a:ext>
            </a:extLst>
          </p:cNvPr>
          <p:cNvSpPr/>
          <p:nvPr/>
        </p:nvSpPr>
        <p:spPr>
          <a:xfrm>
            <a:off x="9370659" y="3170813"/>
            <a:ext cx="1731602" cy="1556708"/>
          </a:xfrm>
          <a:prstGeom prst="triangle">
            <a:avLst/>
          </a:prstGeom>
          <a:gradFill>
            <a:gsLst>
              <a:gs pos="0">
                <a:schemeClr val="accent6"/>
              </a:gs>
              <a:gs pos="61000">
                <a:schemeClr val="bg1"/>
              </a:gs>
            </a:gsLst>
          </a:gradFill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　ハインリッヒの法則とヒヤリ・ハット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164676B-6EB6-C4E7-52A9-D69DE90A74EE}"/>
              </a:ext>
            </a:extLst>
          </p:cNvPr>
          <p:cNvGrpSpPr/>
          <p:nvPr/>
        </p:nvGrpSpPr>
        <p:grpSpPr>
          <a:xfrm>
            <a:off x="1150816" y="2276062"/>
            <a:ext cx="10306872" cy="584775"/>
            <a:chOff x="1189728" y="2276062"/>
            <a:chExt cx="10306872" cy="58477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3025B4-409C-09C4-A5D2-0FD78A0BF4ED}"/>
                </a:ext>
              </a:extLst>
            </p:cNvPr>
            <p:cNvSpPr txBox="1"/>
            <p:nvPr/>
          </p:nvSpPr>
          <p:spPr>
            <a:xfrm>
              <a:off x="1189728" y="2276062"/>
              <a:ext cx="102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ハインリッヒの法則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84030E1-AFE9-983A-9605-EE92E6942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9456" y="2780928"/>
              <a:ext cx="10297144" cy="72000"/>
            </a:xfrm>
            <a:prstGeom prst="line">
              <a:avLst/>
            </a:prstGeom>
            <a:ln w="31750">
              <a:solidFill>
                <a:srgbClr val="FFEEA7"/>
              </a:solidFill>
            </a:ln>
            <a:effectLst>
              <a:outerShdw blurRad="40000" dist="20000" dir="5400000" rotWithShape="0">
                <a:schemeClr val="bg1">
                  <a:lumMod val="6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74EAAF-A6E8-51CF-A082-D5C67706EAA9}"/>
              </a:ext>
            </a:extLst>
          </p:cNvPr>
          <p:cNvSpPr txBox="1"/>
          <p:nvPr/>
        </p:nvSpPr>
        <p:spPr>
          <a:xfrm>
            <a:off x="1055440" y="302190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重大な事故が</a:t>
            </a:r>
            <a:r>
              <a:rPr kumimoji="1"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A00DBD-DE88-EFE8-80A8-F163A5079F7E}"/>
              </a:ext>
            </a:extLst>
          </p:cNvPr>
          <p:cNvSpPr txBox="1"/>
          <p:nvPr/>
        </p:nvSpPr>
        <p:spPr>
          <a:xfrm>
            <a:off x="1055440" y="4032956"/>
            <a:ext cx="184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背後には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A83406-FC80-48BE-567A-439D9B94B2E4}"/>
              </a:ext>
            </a:extLst>
          </p:cNvPr>
          <p:cNvSpPr txBox="1"/>
          <p:nvPr/>
        </p:nvSpPr>
        <p:spPr>
          <a:xfrm>
            <a:off x="1447428" y="46418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軽微な事故が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E0414-B4E1-D55D-1B64-063087C90771}"/>
              </a:ext>
            </a:extLst>
          </p:cNvPr>
          <p:cNvSpPr txBox="1"/>
          <p:nvPr/>
        </p:nvSpPr>
        <p:spPr>
          <a:xfrm>
            <a:off x="1452131" y="525189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ヒヤリとした，ハットした事象が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90D403A3-1C7A-6FD3-246F-2CEC728DE4BF}"/>
              </a:ext>
            </a:extLst>
          </p:cNvPr>
          <p:cNvSpPr/>
          <p:nvPr/>
        </p:nvSpPr>
        <p:spPr>
          <a:xfrm>
            <a:off x="9831269" y="3165632"/>
            <a:ext cx="810383" cy="753486"/>
          </a:xfrm>
          <a:prstGeom prst="triangle">
            <a:avLst/>
          </a:prstGeom>
          <a:gradFill>
            <a:gsLst>
              <a:gs pos="0">
                <a:srgbClr val="FD4D4D"/>
              </a:gs>
              <a:gs pos="80000">
                <a:srgbClr val="FFE1E1"/>
              </a:gs>
              <a:gs pos="100000">
                <a:schemeClr val="bg1"/>
              </a:gs>
            </a:gsLst>
          </a:gra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3EB087D-B5C2-D22D-EF9B-480644CA188E}"/>
              </a:ext>
            </a:extLst>
          </p:cNvPr>
          <p:cNvSpPr txBox="1"/>
          <p:nvPr/>
        </p:nvSpPr>
        <p:spPr>
          <a:xfrm>
            <a:off x="9727182" y="3522920"/>
            <a:ext cx="10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15ED55B-F91A-6479-87E4-328AF286F8F0}"/>
              </a:ext>
            </a:extLst>
          </p:cNvPr>
          <p:cNvSpPr txBox="1"/>
          <p:nvPr/>
        </p:nvSpPr>
        <p:spPr>
          <a:xfrm>
            <a:off x="9727182" y="4207207"/>
            <a:ext cx="10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1F1FA09-31D2-E339-9DDF-8BD39B75B589}"/>
              </a:ext>
            </a:extLst>
          </p:cNvPr>
          <p:cNvSpPr txBox="1"/>
          <p:nvPr/>
        </p:nvSpPr>
        <p:spPr>
          <a:xfrm>
            <a:off x="9384676" y="513281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件</a:t>
            </a: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B44C12A6-8A0B-3915-F314-27543E7C9C34}"/>
              </a:ext>
            </a:extLst>
          </p:cNvPr>
          <p:cNvSpPr/>
          <p:nvPr/>
        </p:nvSpPr>
        <p:spPr>
          <a:xfrm>
            <a:off x="1623852" y="3522920"/>
            <a:ext cx="288032" cy="523220"/>
          </a:xfrm>
          <a:prstGeom prst="downArrow">
            <a:avLst/>
          </a:prstGeom>
          <a:gradFill>
            <a:gsLst>
              <a:gs pos="0">
                <a:srgbClr val="ADE7B6"/>
              </a:gs>
              <a:gs pos="100000">
                <a:srgbClr val="E8F8EB">
                  <a:lumMod val="97000"/>
                </a:srgb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1" grpId="0"/>
      <p:bldP spid="22" grpId="0"/>
      <p:bldP spid="23" grpId="0"/>
      <p:bldP spid="24" grpId="0"/>
      <p:bldP spid="25" grpId="0" animBg="1"/>
      <p:bldP spid="29" grpId="0"/>
      <p:bldP spid="33" grpId="0"/>
      <p:bldP spid="34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図形, 四角形&#10;&#10;自動的に生成された説明">
            <a:extLst>
              <a:ext uri="{FF2B5EF4-FFF2-40B4-BE49-F238E27FC236}">
                <a16:creationId xmlns:a16="http://schemas.microsoft.com/office/drawing/2014/main" id="{2660F2B5-B10A-9DE7-9453-2644074C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14602"/>
            <a:ext cx="11492598" cy="4222709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　ハインリッヒの法則とヒヤリ・ハット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164676B-6EB6-C4E7-52A9-D69DE90A74EE}"/>
              </a:ext>
            </a:extLst>
          </p:cNvPr>
          <p:cNvGrpSpPr/>
          <p:nvPr/>
        </p:nvGrpSpPr>
        <p:grpSpPr>
          <a:xfrm>
            <a:off x="1149111" y="2276062"/>
            <a:ext cx="10297144" cy="584775"/>
            <a:chOff x="1199456" y="2276062"/>
            <a:chExt cx="10297144" cy="58477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3025B4-409C-09C4-A5D2-0FD78A0BF4ED}"/>
                </a:ext>
              </a:extLst>
            </p:cNvPr>
            <p:cNvSpPr txBox="1"/>
            <p:nvPr/>
          </p:nvSpPr>
          <p:spPr>
            <a:xfrm>
              <a:off x="1199456" y="2276062"/>
              <a:ext cx="102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ハインリッヒの法則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84030E1-AFE9-983A-9605-EE92E6942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9456" y="2780928"/>
              <a:ext cx="10297144" cy="72000"/>
            </a:xfrm>
            <a:prstGeom prst="line">
              <a:avLst/>
            </a:prstGeom>
            <a:ln w="31750">
              <a:solidFill>
                <a:srgbClr val="FFEEA7"/>
              </a:solidFill>
            </a:ln>
            <a:effectLst>
              <a:outerShdw blurRad="40000" dist="20000" dir="5400000" rotWithShape="0">
                <a:schemeClr val="bg1">
                  <a:lumMod val="6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97FA9CB-73EF-E87E-DC1D-1814676DF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24" y="4172898"/>
            <a:ext cx="3546398" cy="185684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CE24BB-CB96-B13E-6001-71F213BD6847}"/>
              </a:ext>
            </a:extLst>
          </p:cNvPr>
          <p:cNvSpPr txBox="1"/>
          <p:nvPr/>
        </p:nvSpPr>
        <p:spPr>
          <a:xfrm>
            <a:off x="1054991" y="2997229"/>
            <a:ext cx="2232248" cy="584775"/>
          </a:xfrm>
          <a:prstGeom prst="rect">
            <a:avLst/>
          </a:prstGeom>
          <a:solidFill>
            <a:srgbClr val="FF8181"/>
          </a:solidFill>
          <a:ln w="19050">
            <a:solidFill>
              <a:srgbClr val="FD4D4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重大な事故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C61DB0-4D7A-6C4C-15B5-2175035222AE}"/>
              </a:ext>
            </a:extLst>
          </p:cNvPr>
          <p:cNvSpPr txBox="1"/>
          <p:nvPr/>
        </p:nvSpPr>
        <p:spPr>
          <a:xfrm>
            <a:off x="1479576" y="3569155"/>
            <a:ext cx="2311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死亡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意識不明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半身不随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身体欠損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失明　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0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図形, 四角形&#10;&#10;自動的に生成された説明">
            <a:extLst>
              <a:ext uri="{FF2B5EF4-FFF2-40B4-BE49-F238E27FC236}">
                <a16:creationId xmlns:a16="http://schemas.microsoft.com/office/drawing/2014/main" id="{2660F2B5-B10A-9DE7-9453-2644074C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14602"/>
            <a:ext cx="11492598" cy="4222709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　ハインリッヒの法則とヒヤリ・ハット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164676B-6EB6-C4E7-52A9-D69DE90A74EE}"/>
              </a:ext>
            </a:extLst>
          </p:cNvPr>
          <p:cNvGrpSpPr/>
          <p:nvPr/>
        </p:nvGrpSpPr>
        <p:grpSpPr>
          <a:xfrm>
            <a:off x="1149111" y="2276062"/>
            <a:ext cx="10297144" cy="584775"/>
            <a:chOff x="1199456" y="2276062"/>
            <a:chExt cx="10297144" cy="58477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3025B4-409C-09C4-A5D2-0FD78A0BF4ED}"/>
                </a:ext>
              </a:extLst>
            </p:cNvPr>
            <p:cNvSpPr txBox="1"/>
            <p:nvPr/>
          </p:nvSpPr>
          <p:spPr>
            <a:xfrm>
              <a:off x="1199456" y="2276062"/>
              <a:ext cx="102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ハインリッヒの法則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84030E1-AFE9-983A-9605-EE92E6942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9456" y="2780928"/>
              <a:ext cx="10297144" cy="72000"/>
            </a:xfrm>
            <a:prstGeom prst="line">
              <a:avLst/>
            </a:prstGeom>
            <a:ln w="31750">
              <a:solidFill>
                <a:srgbClr val="FFEEA7"/>
              </a:solidFill>
            </a:ln>
            <a:effectLst>
              <a:outerShdw blurRad="40000" dist="20000" dir="5400000" rotWithShape="0">
                <a:schemeClr val="bg1">
                  <a:lumMod val="6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A83406-FC80-48BE-567A-439D9B94B2E4}"/>
              </a:ext>
            </a:extLst>
          </p:cNvPr>
          <p:cNvSpPr txBox="1"/>
          <p:nvPr/>
        </p:nvSpPr>
        <p:spPr>
          <a:xfrm>
            <a:off x="4223792" y="2987699"/>
            <a:ext cx="2232248" cy="584775"/>
          </a:xfrm>
          <a:prstGeom prst="rect">
            <a:avLst/>
          </a:prstGeom>
          <a:solidFill>
            <a:srgbClr val="FAB882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軽微な事故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1CFC66-F94A-3A05-13E6-D45B358FE8DB}"/>
              </a:ext>
            </a:extLst>
          </p:cNvPr>
          <p:cNvSpPr txBox="1"/>
          <p:nvPr/>
        </p:nvSpPr>
        <p:spPr>
          <a:xfrm>
            <a:off x="1479576" y="3569155"/>
            <a:ext cx="2311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死亡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意識不明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半身不随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身体欠損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失明　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878718-7712-E0E6-317E-29FEDC3930E8}"/>
              </a:ext>
            </a:extLst>
          </p:cNvPr>
          <p:cNvSpPr txBox="1"/>
          <p:nvPr/>
        </p:nvSpPr>
        <p:spPr>
          <a:xfrm>
            <a:off x="4634726" y="3569155"/>
            <a:ext cx="3463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骨折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打撲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すり傷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やけど　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AC4C4B8-A983-4C8E-B537-F9B56203B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964781"/>
            <a:ext cx="1605415" cy="31685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5ABABD-ACF8-5C7B-9020-30B1D2F86119}"/>
              </a:ext>
            </a:extLst>
          </p:cNvPr>
          <p:cNvSpPr txBox="1"/>
          <p:nvPr/>
        </p:nvSpPr>
        <p:spPr>
          <a:xfrm>
            <a:off x="1054991" y="2997229"/>
            <a:ext cx="2232248" cy="584775"/>
          </a:xfrm>
          <a:prstGeom prst="rect">
            <a:avLst/>
          </a:prstGeom>
          <a:solidFill>
            <a:srgbClr val="FF8181"/>
          </a:solidFill>
          <a:ln w="19050">
            <a:solidFill>
              <a:srgbClr val="FD4D4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重大な事故</a:t>
            </a:r>
          </a:p>
        </p:txBody>
      </p:sp>
    </p:spTree>
    <p:extLst>
      <p:ext uri="{BB962C8B-B14F-4D97-AF65-F5344CB8AC3E}">
        <p14:creationId xmlns:p14="http://schemas.microsoft.com/office/powerpoint/2010/main" val="3680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図形, 四角形&#10;&#10;自動的に生成された説明">
            <a:extLst>
              <a:ext uri="{FF2B5EF4-FFF2-40B4-BE49-F238E27FC236}">
                <a16:creationId xmlns:a16="http://schemas.microsoft.com/office/drawing/2014/main" id="{2660F2B5-B10A-9DE7-9453-2644074C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14602"/>
            <a:ext cx="11492598" cy="4222709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　ハインリッヒの法則とヒヤリ・ハット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164676B-6EB6-C4E7-52A9-D69DE90A74EE}"/>
              </a:ext>
            </a:extLst>
          </p:cNvPr>
          <p:cNvGrpSpPr/>
          <p:nvPr/>
        </p:nvGrpSpPr>
        <p:grpSpPr>
          <a:xfrm>
            <a:off x="1149111" y="2276062"/>
            <a:ext cx="10297144" cy="584775"/>
            <a:chOff x="1199456" y="2276062"/>
            <a:chExt cx="10297144" cy="58477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F3025B4-409C-09C4-A5D2-0FD78A0BF4ED}"/>
                </a:ext>
              </a:extLst>
            </p:cNvPr>
            <p:cNvSpPr txBox="1"/>
            <p:nvPr/>
          </p:nvSpPr>
          <p:spPr>
            <a:xfrm>
              <a:off x="1199456" y="2276062"/>
              <a:ext cx="102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ハインリッヒの法則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84030E1-AFE9-983A-9605-EE92E6942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9456" y="2780928"/>
              <a:ext cx="10297144" cy="72000"/>
            </a:xfrm>
            <a:prstGeom prst="line">
              <a:avLst/>
            </a:prstGeom>
            <a:ln w="31750">
              <a:solidFill>
                <a:srgbClr val="FFEEA7"/>
              </a:solidFill>
            </a:ln>
            <a:effectLst>
              <a:outerShdw blurRad="40000" dist="20000" dir="5400000" rotWithShape="0">
                <a:schemeClr val="bg1">
                  <a:lumMod val="65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E0414-B4E1-D55D-1B64-063087C90771}"/>
              </a:ext>
            </a:extLst>
          </p:cNvPr>
          <p:cNvSpPr txBox="1"/>
          <p:nvPr/>
        </p:nvSpPr>
        <p:spPr>
          <a:xfrm>
            <a:off x="7536160" y="2997229"/>
            <a:ext cx="3131701" cy="584775"/>
          </a:xfrm>
          <a:prstGeom prst="rect">
            <a:avLst/>
          </a:prstGeom>
          <a:solidFill>
            <a:srgbClr val="FFFF69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ヒヤリ・ハット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1CFC66-F94A-3A05-13E6-D45B358FE8DB}"/>
              </a:ext>
            </a:extLst>
          </p:cNvPr>
          <p:cNvSpPr txBox="1"/>
          <p:nvPr/>
        </p:nvSpPr>
        <p:spPr>
          <a:xfrm>
            <a:off x="1479576" y="3569155"/>
            <a:ext cx="2311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死亡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意識不明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半身不随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身体欠損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失明　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878718-7712-E0E6-317E-29FEDC3930E8}"/>
              </a:ext>
            </a:extLst>
          </p:cNvPr>
          <p:cNvSpPr txBox="1"/>
          <p:nvPr/>
        </p:nvSpPr>
        <p:spPr>
          <a:xfrm>
            <a:off x="4634726" y="3569155"/>
            <a:ext cx="3463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骨折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打撲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すり傷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やけど　など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064DC7-2B9E-EC26-D95D-F8CB7FD785BA}"/>
              </a:ext>
            </a:extLst>
          </p:cNvPr>
          <p:cNvSpPr txBox="1"/>
          <p:nvPr/>
        </p:nvSpPr>
        <p:spPr>
          <a:xfrm>
            <a:off x="8098142" y="3569155"/>
            <a:ext cx="372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危機を感じたが，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事故にはいたらなかった事象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3A42095-EDCE-71BB-8056-9A2C06364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54" y="3518922"/>
            <a:ext cx="1942537" cy="251685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B506CF-2F3F-BCB9-63E1-E174FB0C8EFA}"/>
              </a:ext>
            </a:extLst>
          </p:cNvPr>
          <p:cNvSpPr txBox="1"/>
          <p:nvPr/>
        </p:nvSpPr>
        <p:spPr>
          <a:xfrm>
            <a:off x="1054991" y="2997229"/>
            <a:ext cx="2232248" cy="584775"/>
          </a:xfrm>
          <a:prstGeom prst="rect">
            <a:avLst/>
          </a:prstGeom>
          <a:solidFill>
            <a:srgbClr val="FF8181"/>
          </a:solidFill>
          <a:ln w="19050">
            <a:solidFill>
              <a:srgbClr val="FD4D4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重大な事故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D975B-4A7D-7B85-E36B-5ABFFF62B9E4}"/>
              </a:ext>
            </a:extLst>
          </p:cNvPr>
          <p:cNvSpPr txBox="1"/>
          <p:nvPr/>
        </p:nvSpPr>
        <p:spPr>
          <a:xfrm>
            <a:off x="4223792" y="2987699"/>
            <a:ext cx="2232248" cy="584775"/>
          </a:xfrm>
          <a:prstGeom prst="rect">
            <a:avLst/>
          </a:prstGeom>
          <a:solidFill>
            <a:srgbClr val="FAB882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軽微な事故</a:t>
            </a:r>
          </a:p>
        </p:txBody>
      </p:sp>
    </p:spTree>
    <p:extLst>
      <p:ext uri="{BB962C8B-B14F-4D97-AF65-F5344CB8AC3E}">
        <p14:creationId xmlns:p14="http://schemas.microsoft.com/office/powerpoint/2010/main" val="11913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1792812-D7DA-E1C3-802D-A78697331A16}"/>
              </a:ext>
            </a:extLst>
          </p:cNvPr>
          <p:cNvSpPr/>
          <p:nvPr/>
        </p:nvSpPr>
        <p:spPr>
          <a:xfrm>
            <a:off x="6528050" y="2145923"/>
            <a:ext cx="5431558" cy="4104456"/>
          </a:xfrm>
          <a:prstGeom prst="roundRect">
            <a:avLst>
              <a:gd name="adj" fmla="val 4343"/>
            </a:avLst>
          </a:prstGeom>
          <a:solidFill>
            <a:srgbClr val="F6FCF7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　ハインリッヒの法則とヒヤリ・ハット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74EAAF-A6E8-51CF-A082-D5C67706EAA9}"/>
              </a:ext>
            </a:extLst>
          </p:cNvPr>
          <p:cNvSpPr txBox="1"/>
          <p:nvPr/>
        </p:nvSpPr>
        <p:spPr>
          <a:xfrm>
            <a:off x="515381" y="2145923"/>
            <a:ext cx="354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大切なことは，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A83406-FC80-48BE-567A-439D9B94B2E4}"/>
              </a:ext>
            </a:extLst>
          </p:cNvPr>
          <p:cNvSpPr txBox="1"/>
          <p:nvPr/>
        </p:nvSpPr>
        <p:spPr>
          <a:xfrm>
            <a:off x="1959451" y="3001561"/>
            <a:ext cx="3704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重大な事故が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起こってから改善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E0414-B4E1-D55D-1B64-063087C90771}"/>
              </a:ext>
            </a:extLst>
          </p:cNvPr>
          <p:cNvSpPr txBox="1"/>
          <p:nvPr/>
        </p:nvSpPr>
        <p:spPr>
          <a:xfrm>
            <a:off x="1959451" y="4712077"/>
            <a:ext cx="560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悲惨な事故を未然に防ぐ</a:t>
            </a:r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BD609A22-92BE-ADF9-B193-7EE0FA4D1167}"/>
              </a:ext>
            </a:extLst>
          </p:cNvPr>
          <p:cNvSpPr/>
          <p:nvPr/>
        </p:nvSpPr>
        <p:spPr>
          <a:xfrm rot="18844232">
            <a:off x="375275" y="2748082"/>
            <a:ext cx="1584176" cy="1584176"/>
          </a:xfrm>
          <a:prstGeom prst="plus">
            <a:avLst>
              <a:gd name="adj" fmla="val 42807"/>
            </a:avLst>
          </a:prstGeom>
          <a:gradFill>
            <a:gsLst>
              <a:gs pos="0">
                <a:srgbClr val="FF5229"/>
              </a:gs>
              <a:gs pos="100000">
                <a:srgbClr val="FF9999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id="{6BE6CC6C-45D9-E681-899A-13B73DF9B68E}"/>
              </a:ext>
            </a:extLst>
          </p:cNvPr>
          <p:cNvSpPr/>
          <p:nvPr/>
        </p:nvSpPr>
        <p:spPr>
          <a:xfrm>
            <a:off x="551384" y="4312987"/>
            <a:ext cx="1383109" cy="1382955"/>
          </a:xfrm>
          <a:prstGeom prst="donut">
            <a:avLst>
              <a:gd name="adj" fmla="val 11491"/>
            </a:avLst>
          </a:prstGeom>
          <a:gradFill>
            <a:gsLst>
              <a:gs pos="0">
                <a:srgbClr val="FF5229"/>
              </a:gs>
              <a:gs pos="100000">
                <a:srgbClr val="FF9999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20431F-F138-6B0D-2D4B-1F977DE1F7F7}"/>
              </a:ext>
            </a:extLst>
          </p:cNvPr>
          <p:cNvSpPr txBox="1"/>
          <p:nvPr/>
        </p:nvSpPr>
        <p:spPr>
          <a:xfrm>
            <a:off x="6708070" y="3043445"/>
            <a:ext cx="507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ヒヤリ・ハット体験を調査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7369A5-2FCC-7977-AF04-5B5848AFB62B}"/>
              </a:ext>
            </a:extLst>
          </p:cNvPr>
          <p:cNvSpPr txBox="1"/>
          <p:nvPr/>
        </p:nvSpPr>
        <p:spPr>
          <a:xfrm>
            <a:off x="7263609" y="494407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危険の要因・原因を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発見・改善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21A3265D-3530-AB60-79B2-91DB0BED6B84}"/>
              </a:ext>
            </a:extLst>
          </p:cNvPr>
          <p:cNvSpPr/>
          <p:nvPr/>
        </p:nvSpPr>
        <p:spPr>
          <a:xfrm rot="14429255">
            <a:off x="5904366" y="4103542"/>
            <a:ext cx="360040" cy="794895"/>
          </a:xfrm>
          <a:prstGeom prst="triangle">
            <a:avLst/>
          </a:prstGeom>
          <a:gradFill>
            <a:gsLst>
              <a:gs pos="0">
                <a:srgbClr val="FFFFFF"/>
              </a:gs>
              <a:gs pos="30000">
                <a:srgbClr val="ADE7B6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1A95DCEE-5D80-D562-89E5-11E24C42F74C}"/>
              </a:ext>
            </a:extLst>
          </p:cNvPr>
          <p:cNvSpPr/>
          <p:nvPr/>
        </p:nvSpPr>
        <p:spPr>
          <a:xfrm>
            <a:off x="9061823" y="3843276"/>
            <a:ext cx="364012" cy="885737"/>
          </a:xfrm>
          <a:prstGeom prst="downArrow">
            <a:avLst/>
          </a:prstGeom>
          <a:gradFill>
            <a:gsLst>
              <a:gs pos="0">
                <a:srgbClr val="ADE7B6"/>
              </a:gs>
              <a:gs pos="100000">
                <a:srgbClr val="E8F8EB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9F5F46-63ED-B666-7A8A-09CDD8387549}"/>
              </a:ext>
            </a:extLst>
          </p:cNvPr>
          <p:cNvSpPr txBox="1"/>
          <p:nvPr/>
        </p:nvSpPr>
        <p:spPr>
          <a:xfrm>
            <a:off x="6708070" y="2401356"/>
            <a:ext cx="33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そのためには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23" grpId="0"/>
      <p:bldP spid="24" grpId="0"/>
      <p:bldP spid="7" grpId="0" animBg="1"/>
      <p:bldP spid="10" grpId="0" animBg="1"/>
      <p:bldP spid="11" grpId="0"/>
      <p:bldP spid="12" grpId="0"/>
      <p:bldP spid="16" grpId="0" animBg="1"/>
      <p:bldP spid="18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74EAAF-A6E8-51CF-A082-D5C67706EAA9}"/>
              </a:ext>
            </a:extLst>
          </p:cNvPr>
          <p:cNvSpPr txBox="1"/>
          <p:nvPr/>
        </p:nvSpPr>
        <p:spPr>
          <a:xfrm>
            <a:off x="3287688" y="1380107"/>
            <a:ext cx="87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今までに自分が経験した「ヒヤリ・ハット」</a:t>
            </a:r>
            <a:endParaRPr kumimoji="1"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したことについて，まとめてみましょう。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393ECB1-7AE7-770B-43E4-186F72213E30}"/>
              </a:ext>
            </a:extLst>
          </p:cNvPr>
          <p:cNvGrpSpPr/>
          <p:nvPr/>
        </p:nvGrpSpPr>
        <p:grpSpPr>
          <a:xfrm>
            <a:off x="2322009" y="2542378"/>
            <a:ext cx="7547161" cy="584775"/>
            <a:chOff x="2322009" y="2542378"/>
            <a:chExt cx="7547161" cy="584775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AA83406-FC80-48BE-567A-439D9B94B2E4}"/>
                </a:ext>
              </a:extLst>
            </p:cNvPr>
            <p:cNvSpPr txBox="1"/>
            <p:nvPr/>
          </p:nvSpPr>
          <p:spPr>
            <a:xfrm>
              <a:off x="2717403" y="2542378"/>
              <a:ext cx="715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いつどのような場所で</a:t>
              </a:r>
              <a:endPara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0" name="図 39" descr="円&#10;&#10;自動的に生成された説明">
              <a:extLst>
                <a:ext uri="{FF2B5EF4-FFF2-40B4-BE49-F238E27FC236}">
                  <a16:creationId xmlns:a16="http://schemas.microsoft.com/office/drawing/2014/main" id="{E792122C-A205-921D-4EE1-604FF158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09" y="2678574"/>
              <a:ext cx="317607" cy="318290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02FE40E-88A3-FB9B-5F4C-8E40DBDE0011}"/>
              </a:ext>
            </a:extLst>
          </p:cNvPr>
          <p:cNvGrpSpPr/>
          <p:nvPr/>
        </p:nvGrpSpPr>
        <p:grpSpPr>
          <a:xfrm>
            <a:off x="2322009" y="3304318"/>
            <a:ext cx="7547161" cy="584775"/>
            <a:chOff x="2322009" y="3304318"/>
            <a:chExt cx="7547161" cy="584775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5140BA4-0192-3954-11FB-2478861308E6}"/>
                </a:ext>
              </a:extLst>
            </p:cNvPr>
            <p:cNvSpPr txBox="1"/>
            <p:nvPr/>
          </p:nvSpPr>
          <p:spPr>
            <a:xfrm>
              <a:off x="2717403" y="3304318"/>
              <a:ext cx="715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どのような行動をしているときに</a:t>
              </a:r>
              <a:endPara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1" name="図 40" descr="円&#10;&#10;自動的に生成された説明">
              <a:extLst>
                <a:ext uri="{FF2B5EF4-FFF2-40B4-BE49-F238E27FC236}">
                  <a16:creationId xmlns:a16="http://schemas.microsoft.com/office/drawing/2014/main" id="{D4EDB33D-3375-83A2-96AA-5C44F3242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09" y="3430998"/>
              <a:ext cx="317607" cy="318290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D1CF17C-CE30-14D3-AF33-D9A9CEE7B872}"/>
              </a:ext>
            </a:extLst>
          </p:cNvPr>
          <p:cNvGrpSpPr/>
          <p:nvPr/>
        </p:nvGrpSpPr>
        <p:grpSpPr>
          <a:xfrm>
            <a:off x="2322009" y="4071821"/>
            <a:ext cx="7547161" cy="584775"/>
            <a:chOff x="2322009" y="4071821"/>
            <a:chExt cx="7547161" cy="58477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2086715-034A-4008-20D3-CD3B9F8CF85C}"/>
                </a:ext>
              </a:extLst>
            </p:cNvPr>
            <p:cNvSpPr txBox="1"/>
            <p:nvPr/>
          </p:nvSpPr>
          <p:spPr>
            <a:xfrm>
              <a:off x="2717403" y="4071821"/>
              <a:ext cx="715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どのような人やものが原因で</a:t>
              </a:r>
              <a:endPara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2" name="図 41" descr="円&#10;&#10;自動的に生成された説明">
              <a:extLst>
                <a:ext uri="{FF2B5EF4-FFF2-40B4-BE49-F238E27FC236}">
                  <a16:creationId xmlns:a16="http://schemas.microsoft.com/office/drawing/2014/main" id="{A40D5A4C-25D3-4EE7-74F4-0CEDC4FE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09" y="4183422"/>
              <a:ext cx="317607" cy="318290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6E8DDE5-821C-79CF-070A-C7CB3D20B8F5}"/>
              </a:ext>
            </a:extLst>
          </p:cNvPr>
          <p:cNvGrpSpPr/>
          <p:nvPr/>
        </p:nvGrpSpPr>
        <p:grpSpPr>
          <a:xfrm>
            <a:off x="2322009" y="4817754"/>
            <a:ext cx="7547161" cy="584775"/>
            <a:chOff x="2322009" y="4817754"/>
            <a:chExt cx="7547161" cy="58477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6EB037D-F630-69CC-1068-99D813CF8422}"/>
                </a:ext>
              </a:extLst>
            </p:cNvPr>
            <p:cNvSpPr txBox="1"/>
            <p:nvPr/>
          </p:nvSpPr>
          <p:spPr>
            <a:xfrm>
              <a:off x="2717403" y="4817754"/>
              <a:ext cx="715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どのような事故が起こりそうだったか</a:t>
              </a:r>
              <a:endPara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3" name="図 42" descr="円&#10;&#10;自動的に生成された説明">
              <a:extLst>
                <a:ext uri="{FF2B5EF4-FFF2-40B4-BE49-F238E27FC236}">
                  <a16:creationId xmlns:a16="http://schemas.microsoft.com/office/drawing/2014/main" id="{3F9287BB-FB8B-04F5-7C55-9CAFF0E76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09" y="4950996"/>
              <a:ext cx="317607" cy="318290"/>
            </a:xfrm>
            <a:prstGeom prst="rect">
              <a:avLst/>
            </a:prstGeom>
          </p:spPr>
        </p:pic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4A8BD85-4BF8-ECC0-0D4A-4CCE078C81E5}"/>
              </a:ext>
            </a:extLst>
          </p:cNvPr>
          <p:cNvGrpSpPr/>
          <p:nvPr/>
        </p:nvGrpSpPr>
        <p:grpSpPr>
          <a:xfrm>
            <a:off x="2322009" y="5565647"/>
            <a:ext cx="7547161" cy="584775"/>
            <a:chOff x="2322009" y="5565647"/>
            <a:chExt cx="7547161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8798BDF-C040-3B04-0AD9-C0CC3648D901}"/>
                </a:ext>
              </a:extLst>
            </p:cNvPr>
            <p:cNvSpPr txBox="1"/>
            <p:nvPr/>
          </p:nvSpPr>
          <p:spPr>
            <a:xfrm>
              <a:off x="2717403" y="5565647"/>
              <a:ext cx="715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そのときどう思ったか</a:t>
              </a:r>
            </a:p>
          </p:txBody>
        </p:sp>
        <p:pic>
          <p:nvPicPr>
            <p:cNvPr id="44" name="図 43" descr="円&#10;&#10;自動的に生成された説明">
              <a:extLst>
                <a:ext uri="{FF2B5EF4-FFF2-40B4-BE49-F238E27FC236}">
                  <a16:creationId xmlns:a16="http://schemas.microsoft.com/office/drawing/2014/main" id="{F53F5B9C-136D-9280-0783-A8C0EB3AF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09" y="5698889"/>
              <a:ext cx="317607" cy="318290"/>
            </a:xfrm>
            <a:prstGeom prst="rect">
              <a:avLst/>
            </a:prstGeom>
          </p:spPr>
        </p:pic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5986882-EF82-16AC-5251-AE7EC035B38C}"/>
              </a:ext>
            </a:extLst>
          </p:cNvPr>
          <p:cNvGrpSpPr/>
          <p:nvPr/>
        </p:nvGrpSpPr>
        <p:grpSpPr>
          <a:xfrm>
            <a:off x="551016" y="1301117"/>
            <a:ext cx="2736672" cy="1216299"/>
            <a:chOff x="551016" y="1301117"/>
            <a:chExt cx="2736672" cy="1216299"/>
          </a:xfrm>
        </p:grpSpPr>
        <p:pic>
          <p:nvPicPr>
            <p:cNvPr id="36" name="図 35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E38F1F68-E64F-4615-CF11-F6D41950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16" y="1301117"/>
              <a:ext cx="2736672" cy="1216299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BC362B-B726-8239-4F2C-604815482F23}"/>
                </a:ext>
              </a:extLst>
            </p:cNvPr>
            <p:cNvSpPr txBox="1"/>
            <p:nvPr/>
          </p:nvSpPr>
          <p:spPr>
            <a:xfrm>
              <a:off x="2268380" y="1567232"/>
              <a:ext cx="34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</a:rPr>
                <a:t>1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08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19870F-E3C6-67EA-98B9-9ED82B78F029}"/>
              </a:ext>
            </a:extLst>
          </p:cNvPr>
          <p:cNvSpPr txBox="1"/>
          <p:nvPr/>
        </p:nvSpPr>
        <p:spPr>
          <a:xfrm>
            <a:off x="551384" y="227606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労働災害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195071-0B97-856A-7D9B-33DFD8B19F83}"/>
              </a:ext>
            </a:extLst>
          </p:cNvPr>
          <p:cNvSpPr txBox="1"/>
          <p:nvPr/>
        </p:nvSpPr>
        <p:spPr>
          <a:xfrm>
            <a:off x="3449292" y="4438915"/>
            <a:ext cx="561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どのような種類があるのか？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3F106D-8F5D-AEE3-31F8-51727CC63227}"/>
              </a:ext>
            </a:extLst>
          </p:cNvPr>
          <p:cNvSpPr txBox="1"/>
          <p:nvPr/>
        </p:nvSpPr>
        <p:spPr>
          <a:xfrm>
            <a:off x="4079776" y="2276062"/>
            <a:ext cx="7545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産業活動にともなう災害・事故により，労働者が死傷すること</a:t>
            </a:r>
          </a:p>
        </p:txBody>
      </p:sp>
    </p:spTree>
    <p:extLst>
      <p:ext uri="{BB962C8B-B14F-4D97-AF65-F5344CB8AC3E}">
        <p14:creationId xmlns:p14="http://schemas.microsoft.com/office/powerpoint/2010/main" val="10316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D58990-13C1-E8BD-3B26-6A21D0B74F02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912C68-A5C3-EF86-643F-71A4A0266467}"/>
              </a:ext>
            </a:extLst>
          </p:cNvPr>
          <p:cNvSpPr txBox="1"/>
          <p:nvPr/>
        </p:nvSpPr>
        <p:spPr>
          <a:xfrm>
            <a:off x="6456040" y="2791406"/>
            <a:ext cx="102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9C6007D-D6A3-3385-853A-03D123F35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63" y="2557789"/>
            <a:ext cx="3389153" cy="26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275BC7-2569-086F-47A9-9D235CE0605F}"/>
              </a:ext>
            </a:extLst>
          </p:cNvPr>
          <p:cNvSpPr txBox="1"/>
          <p:nvPr/>
        </p:nvSpPr>
        <p:spPr>
          <a:xfrm>
            <a:off x="6589792" y="4535894"/>
            <a:ext cx="229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墜落・転落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7910FF27-040F-CD5B-1FC0-EEEFA0796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79" y="2564904"/>
            <a:ext cx="3206037" cy="27645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2057F1-A034-59C5-1669-449AE947E51A}"/>
              </a:ext>
            </a:extLst>
          </p:cNvPr>
          <p:cNvSpPr txBox="1"/>
          <p:nvPr/>
        </p:nvSpPr>
        <p:spPr>
          <a:xfrm>
            <a:off x="6456040" y="2791406"/>
            <a:ext cx="10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D4566A-FCB5-73E0-57A5-B56CE61FFD59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1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1AC6C0-95F4-48CC-D8D0-7B3E26C5F976}"/>
              </a:ext>
            </a:extLst>
          </p:cNvPr>
          <p:cNvSpPr txBox="1"/>
          <p:nvPr/>
        </p:nvSpPr>
        <p:spPr>
          <a:xfrm>
            <a:off x="1126633" y="5167908"/>
            <a:ext cx="354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動作の反動・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無理な動作　</a:t>
            </a:r>
            <a:r>
              <a:rPr kumimoji="1"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6D07C05-F612-D0C2-DC94-66149AF3F0A9}"/>
              </a:ext>
            </a:extLst>
          </p:cNvPr>
          <p:cNvCxnSpPr>
            <a:cxnSpLocks/>
          </p:cNvCxnSpPr>
          <p:nvPr/>
        </p:nvCxnSpPr>
        <p:spPr>
          <a:xfrm>
            <a:off x="4007768" y="5589240"/>
            <a:ext cx="1593380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DC67210-F657-716B-61BD-2BE592617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07" y="2569839"/>
            <a:ext cx="2445282" cy="228905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BA3640-A0A7-16FE-0FE0-EEE4E7E85396}"/>
              </a:ext>
            </a:extLst>
          </p:cNvPr>
          <p:cNvSpPr txBox="1"/>
          <p:nvPr/>
        </p:nvSpPr>
        <p:spPr>
          <a:xfrm>
            <a:off x="6611683" y="441660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墜落・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転落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A09A50-19C0-2CD7-E529-ADFB3B11A86C}"/>
              </a:ext>
            </a:extLst>
          </p:cNvPr>
          <p:cNvSpPr txBox="1"/>
          <p:nvPr/>
        </p:nvSpPr>
        <p:spPr>
          <a:xfrm>
            <a:off x="6456040" y="2791406"/>
            <a:ext cx="10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C04C3B-6763-F00F-373D-8E1528D19339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1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4E18F0-8A6A-102F-DE81-83D7431BB9E0}"/>
              </a:ext>
            </a:extLst>
          </p:cNvPr>
          <p:cNvSpPr txBox="1"/>
          <p:nvPr/>
        </p:nvSpPr>
        <p:spPr>
          <a:xfrm>
            <a:off x="1401958" y="4769543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はさまれ・</a:t>
            </a:r>
            <a:endParaRPr kumimoji="1"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巻き込まれ</a:t>
            </a:r>
            <a:endParaRPr kumimoji="1"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11%</a:t>
            </a:r>
            <a:endParaRPr kumimoji="1"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6D07C05-F612-D0C2-DC94-66149AF3F0A9}"/>
              </a:ext>
            </a:extLst>
          </p:cNvPr>
          <p:cNvCxnSpPr>
            <a:cxnSpLocks/>
          </p:cNvCxnSpPr>
          <p:nvPr/>
        </p:nvCxnSpPr>
        <p:spPr>
          <a:xfrm flipV="1">
            <a:off x="3359696" y="5004466"/>
            <a:ext cx="1296144" cy="12304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2A913-647D-D7FF-4175-08906818EB8D}"/>
              </a:ext>
            </a:extLst>
          </p:cNvPr>
          <p:cNvSpPr txBox="1"/>
          <p:nvPr/>
        </p:nvSpPr>
        <p:spPr>
          <a:xfrm>
            <a:off x="6611683" y="441660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墜落・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転落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A1419A-266F-015C-33BF-8012EBE53327}"/>
              </a:ext>
            </a:extLst>
          </p:cNvPr>
          <p:cNvSpPr txBox="1"/>
          <p:nvPr/>
        </p:nvSpPr>
        <p:spPr>
          <a:xfrm>
            <a:off x="6456040" y="2791406"/>
            <a:ext cx="10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D58710-AB61-0B4B-94CC-DDF56ACF1348}"/>
              </a:ext>
            </a:extLst>
          </p:cNvPr>
          <p:cNvSpPr txBox="1"/>
          <p:nvPr/>
        </p:nvSpPr>
        <p:spPr>
          <a:xfrm>
            <a:off x="4991053" y="5243922"/>
            <a:ext cx="1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-1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動作の反動・</a:t>
            </a:r>
            <a:endParaRPr kumimoji="1" lang="en-US" altLang="ja-JP" sz="2000" spc="-18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無理な動作　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89DD79-0AEA-F583-48B0-8B6048CE3916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2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F203B-3630-5BD3-A6BD-324EE4B5F8F5}"/>
              </a:ext>
            </a:extLst>
          </p:cNvPr>
          <p:cNvSpPr txBox="1"/>
          <p:nvPr/>
        </p:nvSpPr>
        <p:spPr>
          <a:xfrm>
            <a:off x="1385413" y="4178287"/>
            <a:ext cx="209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切れこすれ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6%</a:t>
            </a:r>
            <a:endParaRPr kumimoji="1"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7099449-634C-C2CC-545C-DA2D0C47EF2A}"/>
              </a:ext>
            </a:extLst>
          </p:cNvPr>
          <p:cNvCxnSpPr>
            <a:cxnSpLocks/>
          </p:cNvCxnSpPr>
          <p:nvPr/>
        </p:nvCxnSpPr>
        <p:spPr>
          <a:xfrm>
            <a:off x="3359696" y="4437112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03C365-A9A9-AD77-9960-027A3942651A}"/>
              </a:ext>
            </a:extLst>
          </p:cNvPr>
          <p:cNvSpPr txBox="1"/>
          <p:nvPr/>
        </p:nvSpPr>
        <p:spPr>
          <a:xfrm>
            <a:off x="6611683" y="441660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墜落・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転落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B52341-26A3-4D6B-E27F-CC0546B47273}"/>
              </a:ext>
            </a:extLst>
          </p:cNvPr>
          <p:cNvSpPr txBox="1"/>
          <p:nvPr/>
        </p:nvSpPr>
        <p:spPr>
          <a:xfrm>
            <a:off x="6456040" y="2791406"/>
            <a:ext cx="10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536D36-C850-DC43-14CE-FB2572833765}"/>
              </a:ext>
            </a:extLst>
          </p:cNvPr>
          <p:cNvSpPr txBox="1"/>
          <p:nvPr/>
        </p:nvSpPr>
        <p:spPr>
          <a:xfrm>
            <a:off x="4991053" y="5243922"/>
            <a:ext cx="1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-1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動作の反動・</a:t>
            </a:r>
            <a:endParaRPr kumimoji="1" lang="en-US" altLang="ja-JP" sz="2000" spc="-18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無理な動作　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8618AA-3A74-EED5-5A90-5ABC214FCCD5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9AC491-7816-848E-ED1A-D9A8C70E2171}"/>
              </a:ext>
            </a:extLst>
          </p:cNvPr>
          <p:cNvSpPr txBox="1"/>
          <p:nvPr/>
        </p:nvSpPr>
        <p:spPr>
          <a:xfrm>
            <a:off x="1419658" y="5551699"/>
            <a:ext cx="280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はさまれ・巻き込まれ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2E1C4F3-A412-CACA-F421-0245E4485222}"/>
              </a:ext>
            </a:extLst>
          </p:cNvPr>
          <p:cNvCxnSpPr>
            <a:cxnSpLocks/>
          </p:cNvCxnSpPr>
          <p:nvPr/>
        </p:nvCxnSpPr>
        <p:spPr>
          <a:xfrm flipV="1">
            <a:off x="3836649" y="5255141"/>
            <a:ext cx="616489" cy="313376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　どのような災害・事故が起こっているか</a:t>
              </a:r>
            </a:p>
          </p:txBody>
        </p:sp>
      </p:grp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101AEDF-C924-30D3-3AED-AF506ECA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14603"/>
            <a:ext cx="4392488" cy="432736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E0781C-C517-0470-D39A-1720CBD42F7F}"/>
              </a:ext>
            </a:extLst>
          </p:cNvPr>
          <p:cNvSpPr txBox="1"/>
          <p:nvPr/>
        </p:nvSpPr>
        <p:spPr>
          <a:xfrm>
            <a:off x="309966" y="4057897"/>
            <a:ext cx="120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激突 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5%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BF4E9-A60E-920E-3BDC-12A4E6A69F90}"/>
              </a:ext>
            </a:extLst>
          </p:cNvPr>
          <p:cNvSpPr txBox="1"/>
          <p:nvPr/>
        </p:nvSpPr>
        <p:spPr>
          <a:xfrm>
            <a:off x="8561211" y="5805264"/>
            <a:ext cx="36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令和４年における労働災害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発生状況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厚生労働省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9C272B-2B79-1232-7E54-C24A818AB72A}"/>
              </a:ext>
            </a:extLst>
          </p:cNvPr>
          <p:cNvSpPr txBox="1"/>
          <p:nvPr/>
        </p:nvSpPr>
        <p:spPr>
          <a:xfrm>
            <a:off x="6611683" y="441660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墜落・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転落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28A93F-DE94-6B01-C3CA-B377BC17E85D}"/>
              </a:ext>
            </a:extLst>
          </p:cNvPr>
          <p:cNvSpPr txBox="1"/>
          <p:nvPr/>
        </p:nvSpPr>
        <p:spPr>
          <a:xfrm>
            <a:off x="6456040" y="2791406"/>
            <a:ext cx="10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転倒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27%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94D234-5E64-7976-86D0-47C4414A6D6A}"/>
              </a:ext>
            </a:extLst>
          </p:cNvPr>
          <p:cNvSpPr txBox="1"/>
          <p:nvPr/>
        </p:nvSpPr>
        <p:spPr>
          <a:xfrm>
            <a:off x="4991053" y="5243922"/>
            <a:ext cx="1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-1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動作の反動・</a:t>
            </a:r>
            <a:endParaRPr kumimoji="1" lang="en-US" altLang="ja-JP" sz="2000" spc="-18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無理な動作　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027A61-B28E-F167-F4ED-4292EBAE8875}"/>
              </a:ext>
            </a:extLst>
          </p:cNvPr>
          <p:cNvSpPr txBox="1"/>
          <p:nvPr/>
        </p:nvSpPr>
        <p:spPr>
          <a:xfrm>
            <a:off x="1419658" y="4678748"/>
            <a:ext cx="208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切れこすれ　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1E6A08-0E53-68C6-3753-0433F8B5DC7E}"/>
              </a:ext>
            </a:extLst>
          </p:cNvPr>
          <p:cNvSpPr txBox="1"/>
          <p:nvPr/>
        </p:nvSpPr>
        <p:spPr>
          <a:xfrm>
            <a:off x="1419658" y="5551699"/>
            <a:ext cx="280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はさまれ・巻き込まれ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11%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3E97DA5-1ED5-6A1A-4972-489BEDFD9DB4}"/>
              </a:ext>
            </a:extLst>
          </p:cNvPr>
          <p:cNvCxnSpPr>
            <a:cxnSpLocks/>
          </p:cNvCxnSpPr>
          <p:nvPr/>
        </p:nvCxnSpPr>
        <p:spPr>
          <a:xfrm flipV="1">
            <a:off x="3836649" y="5255141"/>
            <a:ext cx="616489" cy="313376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F0A4098-15C2-27F4-A86A-BDF5EB72F5C9}"/>
              </a:ext>
            </a:extLst>
          </p:cNvPr>
          <p:cNvCxnSpPr>
            <a:cxnSpLocks/>
          </p:cNvCxnSpPr>
          <p:nvPr/>
        </p:nvCxnSpPr>
        <p:spPr>
          <a:xfrm flipV="1">
            <a:off x="3469411" y="4451198"/>
            <a:ext cx="726330" cy="327846"/>
          </a:xfrm>
          <a:prstGeom prst="straightConnector1">
            <a:avLst/>
          </a:prstGeom>
          <a:ln w="19050">
            <a:solidFill>
              <a:srgbClr val="92D05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AF3A54-C56E-582B-25F3-CAF9EC7C46DA}"/>
              </a:ext>
            </a:extLst>
          </p:cNvPr>
          <p:cNvSpPr txBox="1"/>
          <p:nvPr/>
        </p:nvSpPr>
        <p:spPr>
          <a:xfrm>
            <a:off x="6888088" y="1848023"/>
            <a:ext cx="294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そのほか分類不能　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2%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DDCB26-CA1E-5ADB-F11A-10F4C6323153}"/>
              </a:ext>
            </a:extLst>
          </p:cNvPr>
          <p:cNvSpPr txBox="1"/>
          <p:nvPr/>
        </p:nvSpPr>
        <p:spPr>
          <a:xfrm>
            <a:off x="295609" y="2024796"/>
            <a:ext cx="195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崩壊・倒壊　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63E22A-B445-7383-7ED6-3D124D477701}"/>
              </a:ext>
            </a:extLst>
          </p:cNvPr>
          <p:cNvSpPr txBox="1"/>
          <p:nvPr/>
        </p:nvSpPr>
        <p:spPr>
          <a:xfrm>
            <a:off x="283941" y="2422746"/>
            <a:ext cx="30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高温・低温物との接触　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2%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D2A028F-6BAF-D1AE-8BFF-3D0FF2A8C641}"/>
              </a:ext>
            </a:extLst>
          </p:cNvPr>
          <p:cNvSpPr txBox="1"/>
          <p:nvPr/>
        </p:nvSpPr>
        <p:spPr>
          <a:xfrm>
            <a:off x="292229" y="2816169"/>
            <a:ext cx="17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激突され 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5C11E3E-F143-2387-CF62-50D5CC34FE90}"/>
              </a:ext>
            </a:extLst>
          </p:cNvPr>
          <p:cNvSpPr txBox="1"/>
          <p:nvPr/>
        </p:nvSpPr>
        <p:spPr>
          <a:xfrm>
            <a:off x="292229" y="3209592"/>
            <a:ext cx="160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飛来･落下 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5%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BF9D081-28F5-A001-4B58-EFE4061CA4A9}"/>
              </a:ext>
            </a:extLst>
          </p:cNvPr>
          <p:cNvSpPr txBox="1"/>
          <p:nvPr/>
        </p:nvSpPr>
        <p:spPr>
          <a:xfrm>
            <a:off x="269194" y="3609025"/>
            <a:ext cx="328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交通事故</a:t>
            </a:r>
            <a:r>
              <a:rPr kumimoji="1"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道路・その他</a:t>
            </a:r>
            <a:r>
              <a:rPr kumimoji="1"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5%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739348F-EDE6-A1DF-E449-DC1CF7D03B5B}"/>
              </a:ext>
            </a:extLst>
          </p:cNvPr>
          <p:cNvGrpSpPr/>
          <p:nvPr/>
        </p:nvGrpSpPr>
        <p:grpSpPr>
          <a:xfrm>
            <a:off x="1489173" y="3920988"/>
            <a:ext cx="2479401" cy="332162"/>
            <a:chOff x="1489173" y="3920988"/>
            <a:chExt cx="2479401" cy="332162"/>
          </a:xfrm>
        </p:grpSpPr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56EA502B-97F1-2621-BB44-500B8A355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244" y="3920988"/>
              <a:ext cx="726330" cy="32784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863CBAE1-614F-4D50-4063-0D5279BF6274}"/>
                </a:ext>
              </a:extLst>
            </p:cNvPr>
            <p:cNvCxnSpPr>
              <a:cxnSpLocks/>
            </p:cNvCxnSpPr>
            <p:nvPr/>
          </p:nvCxnSpPr>
          <p:spPr>
            <a:xfrm>
              <a:off x="1489173" y="4253150"/>
              <a:ext cx="175937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C9FA59A7-79D7-3567-635D-8CD916924247}"/>
              </a:ext>
            </a:extLst>
          </p:cNvPr>
          <p:cNvGrpSpPr/>
          <p:nvPr/>
        </p:nvGrpSpPr>
        <p:grpSpPr>
          <a:xfrm>
            <a:off x="3359758" y="3424354"/>
            <a:ext cx="1042210" cy="413386"/>
            <a:chOff x="2796962" y="3843611"/>
            <a:chExt cx="1042210" cy="413386"/>
          </a:xfrm>
        </p:grpSpPr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80151801-7E20-8766-D044-4576BBF6C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03" y="3843611"/>
              <a:ext cx="819569" cy="41338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3430AFC4-6018-1145-C270-A6477E7BC874}"/>
                </a:ext>
              </a:extLst>
            </p:cNvPr>
            <p:cNvCxnSpPr>
              <a:cxnSpLocks/>
            </p:cNvCxnSpPr>
            <p:nvPr/>
          </p:nvCxnSpPr>
          <p:spPr>
            <a:xfrm>
              <a:off x="2796962" y="4253150"/>
              <a:ext cx="23680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5291513-437E-AF61-30ED-0E604C218427}"/>
              </a:ext>
            </a:extLst>
          </p:cNvPr>
          <p:cNvGrpSpPr/>
          <p:nvPr/>
        </p:nvGrpSpPr>
        <p:grpSpPr>
          <a:xfrm>
            <a:off x="1944448" y="3014003"/>
            <a:ext cx="2838566" cy="403156"/>
            <a:chOff x="1560748" y="3716835"/>
            <a:chExt cx="2838566" cy="403156"/>
          </a:xfrm>
        </p:grpSpPr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EF8AB8BF-685B-04DB-CED6-5F4CD4F0E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0126" y="3716835"/>
              <a:ext cx="1079188" cy="4031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0179E2CD-0963-2352-ABD9-8E2430F23D41}"/>
                </a:ext>
              </a:extLst>
            </p:cNvPr>
            <p:cNvCxnSpPr>
              <a:cxnSpLocks/>
            </p:cNvCxnSpPr>
            <p:nvPr/>
          </p:nvCxnSpPr>
          <p:spPr>
            <a:xfrm>
              <a:off x="1560748" y="4116268"/>
              <a:ext cx="175937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4B919FB-B38E-6A02-21F2-AF006F354344}"/>
              </a:ext>
            </a:extLst>
          </p:cNvPr>
          <p:cNvGrpSpPr/>
          <p:nvPr/>
        </p:nvGrpSpPr>
        <p:grpSpPr>
          <a:xfrm>
            <a:off x="1903788" y="2791867"/>
            <a:ext cx="3289641" cy="203696"/>
            <a:chOff x="1489173" y="4049454"/>
            <a:chExt cx="3289641" cy="203696"/>
          </a:xfrm>
        </p:grpSpPr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E970653C-26A7-30A7-BEFF-EF6F79822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244" y="4049454"/>
              <a:ext cx="1536570" cy="19916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23C3EF84-2B83-6734-BF57-0084F90D22DC}"/>
                </a:ext>
              </a:extLst>
            </p:cNvPr>
            <p:cNvCxnSpPr>
              <a:cxnSpLocks/>
            </p:cNvCxnSpPr>
            <p:nvPr/>
          </p:nvCxnSpPr>
          <p:spPr>
            <a:xfrm>
              <a:off x="1489173" y="4253150"/>
              <a:ext cx="1759378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2EFD5F3-5ABF-2F21-A8ED-0E09D99DDD9F}"/>
              </a:ext>
            </a:extLst>
          </p:cNvPr>
          <p:cNvCxnSpPr>
            <a:cxnSpLocks/>
          </p:cNvCxnSpPr>
          <p:nvPr/>
        </p:nvCxnSpPr>
        <p:spPr>
          <a:xfrm>
            <a:off x="3375637" y="2566105"/>
            <a:ext cx="2035927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60922807-7747-1CDF-6651-16644162C769}"/>
              </a:ext>
            </a:extLst>
          </p:cNvPr>
          <p:cNvGrpSpPr/>
          <p:nvPr/>
        </p:nvGrpSpPr>
        <p:grpSpPr>
          <a:xfrm>
            <a:off x="2357263" y="2177925"/>
            <a:ext cx="3216353" cy="159754"/>
            <a:chOff x="1489173" y="4243422"/>
            <a:chExt cx="3216353" cy="159754"/>
          </a:xfrm>
        </p:grpSpPr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752991C9-1460-F4BF-4342-FF8498648764}"/>
                </a:ext>
              </a:extLst>
            </p:cNvPr>
            <p:cNvCxnSpPr>
              <a:cxnSpLocks/>
            </p:cNvCxnSpPr>
            <p:nvPr/>
          </p:nvCxnSpPr>
          <p:spPr>
            <a:xfrm>
              <a:off x="3192527" y="4244424"/>
              <a:ext cx="1512999" cy="158752"/>
            </a:xfrm>
            <a:prstGeom prst="straightConnector1">
              <a:avLst/>
            </a:prstGeom>
            <a:ln w="19050">
              <a:solidFill>
                <a:srgbClr val="FF99CC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7490920C-29F1-2955-5D58-03A7C589F867}"/>
                </a:ext>
              </a:extLst>
            </p:cNvPr>
            <p:cNvCxnSpPr>
              <a:cxnSpLocks/>
            </p:cNvCxnSpPr>
            <p:nvPr/>
          </p:nvCxnSpPr>
          <p:spPr>
            <a:xfrm>
              <a:off x="1489173" y="4243422"/>
              <a:ext cx="1759378" cy="0"/>
            </a:xfrm>
            <a:prstGeom prst="straightConnector1">
              <a:avLst/>
            </a:prstGeom>
            <a:ln w="19050">
              <a:solidFill>
                <a:srgbClr val="FF99CC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A3622A4-C1B1-662F-2A2F-726140F77131}"/>
              </a:ext>
            </a:extLst>
          </p:cNvPr>
          <p:cNvGrpSpPr/>
          <p:nvPr/>
        </p:nvGrpSpPr>
        <p:grpSpPr>
          <a:xfrm flipH="1" flipV="1">
            <a:off x="5693278" y="2000569"/>
            <a:ext cx="1200285" cy="327846"/>
            <a:chOff x="2768289" y="3920988"/>
            <a:chExt cx="1200285" cy="327846"/>
          </a:xfrm>
        </p:grpSpPr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031A93B6-64D2-2E16-F5E1-232ECE2B5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244" y="3920988"/>
              <a:ext cx="726330" cy="32784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EC13170A-4B15-C8AE-D52C-6E4B5BE72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289" y="4243422"/>
              <a:ext cx="48026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0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C3E1516-FAE6-1D64-6568-5DEC8B63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1" r="79430"/>
          <a:stretch/>
        </p:blipFill>
        <p:spPr>
          <a:xfrm>
            <a:off x="551384" y="0"/>
            <a:ext cx="720080" cy="11076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D04B3-0D23-6059-42C3-767FB93214BB}"/>
              </a:ext>
            </a:extLst>
          </p:cNvPr>
          <p:cNvSpPr txBox="1"/>
          <p:nvPr/>
        </p:nvSpPr>
        <p:spPr>
          <a:xfrm>
            <a:off x="623392" y="26145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産業活動にともなう災害・事故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8B9A41D-8131-8481-DC10-083703993CE8}"/>
              </a:ext>
            </a:extLst>
          </p:cNvPr>
          <p:cNvGrpSpPr/>
          <p:nvPr/>
        </p:nvGrpSpPr>
        <p:grpSpPr>
          <a:xfrm>
            <a:off x="551384" y="1268760"/>
            <a:ext cx="11408222" cy="584775"/>
            <a:chOff x="547831" y="3270167"/>
            <a:chExt cx="11408222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CC816FA-BF56-8633-7AB9-CE566AA2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1" y="3270167"/>
              <a:ext cx="11408222" cy="58477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E89BD9C-AA88-B4D6-54D8-0D7C7426AEA7}"/>
                </a:ext>
              </a:extLst>
            </p:cNvPr>
            <p:cNvSpPr txBox="1"/>
            <p:nvPr/>
          </p:nvSpPr>
          <p:spPr>
            <a:xfrm>
              <a:off x="839835" y="3270167"/>
              <a:ext cx="842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　なぜ災害・事故が起こるのか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90F5A8-ED93-1C89-FC6F-B32AB7E6BE22}"/>
              </a:ext>
            </a:extLst>
          </p:cNvPr>
          <p:cNvSpPr txBox="1"/>
          <p:nvPr/>
        </p:nvSpPr>
        <p:spPr>
          <a:xfrm>
            <a:off x="1109951" y="3140968"/>
            <a:ext cx="4144516" cy="1824730"/>
          </a:xfrm>
          <a:prstGeom prst="rect">
            <a:avLst/>
          </a:prstGeom>
          <a:solidFill>
            <a:srgbClr val="FFFB8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物が原因となる場合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物の危険な状態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927124-0B86-8980-073F-13E1F8A0ED78}"/>
              </a:ext>
            </a:extLst>
          </p:cNvPr>
          <p:cNvSpPr txBox="1"/>
          <p:nvPr/>
        </p:nvSpPr>
        <p:spPr>
          <a:xfrm>
            <a:off x="6937533" y="3140968"/>
            <a:ext cx="4144516" cy="1824730"/>
          </a:xfrm>
          <a:prstGeom prst="rect">
            <a:avLst/>
          </a:prstGeom>
          <a:solidFill>
            <a:srgbClr val="CCEFF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人が原因となる場合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人の危険な行動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8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21651</TotalTime>
  <Words>903</Words>
  <Application>Microsoft Office PowerPoint</Application>
  <PresentationFormat>ワイド画面</PresentationFormat>
  <Paragraphs>187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Arial</vt:lpstr>
      <vt:lpstr>Calibri</vt:lpstr>
      <vt:lpstr>UD デジタル 教科書体 NK-R</vt:lpstr>
      <vt:lpstr>游ゴシック</vt:lpstr>
      <vt:lpstr>UD デジタル 教科書体 N-B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harada.y</dc:creator>
  <cp:lastModifiedBy>原田 由紀子</cp:lastModifiedBy>
  <cp:revision>22</cp:revision>
  <cp:lastPrinted>1601-01-01T00:00:00Z</cp:lastPrinted>
  <dcterms:created xsi:type="dcterms:W3CDTF">2011-09-19T09:10:40Z</dcterms:created>
  <dcterms:modified xsi:type="dcterms:W3CDTF">2024-08-28T05:23:23Z</dcterms:modified>
</cp:coreProperties>
</file>