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1018" r:id="rId2"/>
    <p:sldId id="263" r:id="rId3"/>
    <p:sldId id="265" r:id="rId4"/>
    <p:sldId id="257" r:id="rId5"/>
    <p:sldId id="1014" r:id="rId6"/>
    <p:sldId id="1016" r:id="rId7"/>
    <p:sldId id="258" r:id="rId8"/>
    <p:sldId id="259" r:id="rId9"/>
    <p:sldId id="260" r:id="rId10"/>
    <p:sldId id="261" r:id="rId11"/>
    <p:sldId id="262" r:id="rId12"/>
    <p:sldId id="1017" r:id="rId13"/>
    <p:sldId id="266" r:id="rId14"/>
    <p:sldId id="267" r:id="rId15"/>
    <p:sldId id="268" r:id="rId16"/>
    <p:sldId id="270" r:id="rId17"/>
    <p:sldId id="271" r:id="rId18"/>
    <p:sldId id="1010"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5" d="100"/>
          <a:sy n="85" d="100"/>
        </p:scale>
        <p:origin x="1406"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0BA38D-DD73-4362-A31F-C3E972CCDEAC}" type="datetimeFigureOut">
              <a:rPr kumimoji="1" lang="ja-JP" altLang="en-US" smtClean="0"/>
              <a:t>2020/7/20</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2CDE37-6B7A-4B5D-8002-14C898A4560C}" type="slidenum">
              <a:rPr kumimoji="1" lang="ja-JP" altLang="en-US" smtClean="0"/>
              <a:t>‹#›</a:t>
            </a:fld>
            <a:endParaRPr kumimoji="1" lang="ja-JP" altLang="en-US"/>
          </a:p>
        </p:txBody>
      </p:sp>
    </p:spTree>
    <p:extLst>
      <p:ext uri="{BB962C8B-B14F-4D97-AF65-F5344CB8AC3E}">
        <p14:creationId xmlns:p14="http://schemas.microsoft.com/office/powerpoint/2010/main" val="34382852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6:notes"/>
          <p:cNvSpPr txBox="1">
            <a:spLocks noGrp="1"/>
          </p:cNvSpPr>
          <p:nvPr>
            <p:ph type="body" idx="1"/>
          </p:nvPr>
        </p:nvSpPr>
        <p:spPr>
          <a:xfrm>
            <a:off x="993934" y="3233420"/>
            <a:ext cx="7951470" cy="306324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p6:notes"/>
          <p:cNvSpPr>
            <a:spLocks noGrp="1" noRot="1" noChangeAspect="1"/>
          </p:cNvSpPr>
          <p:nvPr>
            <p:ph type="sldImg" idx="2"/>
          </p:nvPr>
        </p:nvSpPr>
        <p:spPr>
          <a:xfrm>
            <a:off x="3267075" y="511175"/>
            <a:ext cx="3405188" cy="25527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503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2455366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1557434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3390053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3950937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2079889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823135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3642676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2367192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462452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3637410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D9FAA14D-E24D-401D-BADE-A84FE98EFC79}" type="datetimeFigureOut">
              <a:rPr kumimoji="1" lang="ja-JP" altLang="en-US" smtClean="0"/>
              <a:t>2020/7/20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1096067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AA14D-E24D-401D-BADE-A84FE98EFC79}" type="datetimeFigureOut">
              <a:rPr kumimoji="1" lang="ja-JP" altLang="en-US" smtClean="0"/>
              <a:t>2020/7/20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E11C7E-DDEF-437D-BA2C-42EC66AA43CC}" type="slidenum">
              <a:rPr kumimoji="1" lang="ja-JP" altLang="en-US" smtClean="0"/>
              <a:t>‹#›</a:t>
            </a:fld>
            <a:endParaRPr kumimoji="1" lang="ja-JP" altLang="en-US"/>
          </a:p>
        </p:txBody>
      </p:sp>
    </p:spTree>
    <p:extLst>
      <p:ext uri="{BB962C8B-B14F-4D97-AF65-F5344CB8AC3E}">
        <p14:creationId xmlns:p14="http://schemas.microsoft.com/office/powerpoint/2010/main" val="24816730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resas.go.jp/consumption-all/#/coefficient/33/33202/2019/8/1/1/-/-/-/-" TargetMode="External"/><Relationship Id="rId2" Type="http://schemas.openxmlformats.org/officeDocument/2006/relationships/hyperlink" Target="https://resas.go.jp/industry-all/#/map/33/33100/2016/1/6/1/-" TargetMode="Externa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gif"/></Relationships>
</file>

<file path=ppt/slides/_rels/slide11.xml.rels><?xml version="1.0" encoding="UTF-8" standalone="yes"?>
<Relationships xmlns="http://schemas.openxmlformats.org/package/2006/relationships"><Relationship Id="rId3" Type="http://schemas.openxmlformats.org/officeDocument/2006/relationships/hyperlink" Target="https://resas.go.jp/tourism-hotel-analysis/#/map/8.219168520462162/34.76428181/133.11967115/33/33202/1/5/2/203/2018/0/0/0/0/0/0/0/-" TargetMode="External"/><Relationship Id="rId2" Type="http://schemas.openxmlformats.org/officeDocument/2006/relationships/hyperlink" Target="https://resas.go.jp/industry-all/#/map/33/33100/2016/1/6/1/-" TargetMode="External"/><Relationship Id="rId1" Type="http://schemas.openxmlformats.org/officeDocument/2006/relationships/slideLayout" Target="../slideLayouts/slideLayout1.xml"/><Relationship Id="rId6" Type="http://schemas.openxmlformats.org/officeDocument/2006/relationships/hyperlink" Target="https://resas.go.jp/tourism-hotel-analysis/#/guestRoomLine/6.978971405338761/34.992057904815724/133.1001428524737/33/33202/1/5/2/203/2018/0/0/0/0/0/0/0/-" TargetMode="External"/><Relationship Id="rId5" Type="http://schemas.openxmlformats.org/officeDocument/2006/relationships/image" Target="../media/image23.png"/><Relationship Id="rId4" Type="http://schemas.openxmlformats.org/officeDocument/2006/relationships/image" Target="../media/image2.gif"/></Relationships>
</file>

<file path=ppt/slides/_rels/slide12.xml.rels><?xml version="1.0" encoding="UTF-8" standalone="yes"?>
<Relationships xmlns="http://schemas.openxmlformats.org/package/2006/relationships"><Relationship Id="rId3" Type="http://schemas.openxmlformats.org/officeDocument/2006/relationships/hyperlink" Target="https://resas.go.jp/tourism-hotel-analysis/#/map/8.219168520462162/34.76428181/133.11967115/33/33202/1/5/2/203/2018/0/0/0/0/0/0/0/-" TargetMode="External"/><Relationship Id="rId2" Type="http://schemas.openxmlformats.org/officeDocument/2006/relationships/hyperlink" Target="https://resas.go.jp/industry-all/#/map/33/33100/2016/1/6/1/-" TargetMode="Externa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gif"/></Relationships>
</file>

<file path=ppt/slides/_rels/slide13.xml.rels><?xml version="1.0" encoding="UTF-8" standalone="yes"?>
<Relationships xmlns="http://schemas.openxmlformats.org/package/2006/relationships"><Relationship Id="rId3" Type="http://schemas.openxmlformats.org/officeDocument/2006/relationships/hyperlink" Target="https://resas.go.jp/regioncycle/#/map/33/33100/2/2013" TargetMode="External"/><Relationship Id="rId2" Type="http://schemas.openxmlformats.org/officeDocument/2006/relationships/hyperlink" Target="https://resas.go.jp/industry-all/#/map/33/33100/2016/1/6/1/-" TargetMode="Externa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gif"/></Relationships>
</file>

<file path=ppt/slides/_rels/slide14.xml.rels><?xml version="1.0" encoding="UTF-8" standalone="yes"?>
<Relationships xmlns="http://schemas.openxmlformats.org/package/2006/relationships"><Relationship Id="rId3" Type="http://schemas.openxmlformats.org/officeDocument/2006/relationships/hyperlink" Target="https://resas.go.jp/tourism-hotel-analysis/#/map/8.219168520462162/34.76428181/133.11967115/33/33202/1/5/2/203/2018/0/0/0/0/0/0/0/-" TargetMode="External"/><Relationship Id="rId2" Type="http://schemas.openxmlformats.org/officeDocument/2006/relationships/hyperlink" Target="https://resas.go.jp/industry-all/#/map/33/33100/2016/1/6/1/-" TargetMode="External"/><Relationship Id="rId1" Type="http://schemas.openxmlformats.org/officeDocument/2006/relationships/slideLayout" Target="../slideLayouts/slideLayout1.xml"/><Relationship Id="rId6" Type="http://schemas.openxmlformats.org/officeDocument/2006/relationships/hyperlink" Target="https://resas.go.jp/industry-patent/#/list/10.210753411220367/34.58851472720985/133.7444210806469/33/33100/2/2019/D/-/-/A/A0/0/-" TargetMode="External"/><Relationship Id="rId5" Type="http://schemas.openxmlformats.org/officeDocument/2006/relationships/image" Target="../media/image26.png"/><Relationship Id="rId4" Type="http://schemas.openxmlformats.org/officeDocument/2006/relationships/image" Target="../media/image2.gif"/></Relationships>
</file>

<file path=ppt/slides/_rels/slide15.xml.rels><?xml version="1.0" encoding="UTF-8" standalone="yes"?>
<Relationships xmlns="http://schemas.openxmlformats.org/package/2006/relationships"><Relationship Id="rId3" Type="http://schemas.openxmlformats.org/officeDocument/2006/relationships/hyperlink" Target="https://resas.go.jp/tourism-hotel-analysis/#/map/8.219168520462162/34.76428181/133.11967115/33/33202/1/5/2/203/2018/0/0/0/0/0/0/0/-" TargetMode="External"/><Relationship Id="rId2" Type="http://schemas.openxmlformats.org/officeDocument/2006/relationships/hyperlink" Target="https://resas.go.jp/industry-all/#/map/33/33100/2016/1/6/1/-" TargetMode="External"/><Relationship Id="rId1" Type="http://schemas.openxmlformats.org/officeDocument/2006/relationships/slideLayout" Target="../slideLayouts/slideLayout1.xml"/><Relationship Id="rId6" Type="http://schemas.openxmlformats.org/officeDocument/2006/relationships/hyperlink" Target="https://resas.go.jp/industry-finance/#/radar/6.333900736553437/34.846803321455/133.78267121482733/33/33100/0/2018/P/83/1/047/-" TargetMode="External"/><Relationship Id="rId5" Type="http://schemas.openxmlformats.org/officeDocument/2006/relationships/image" Target="../media/image27.png"/><Relationship Id="rId4" Type="http://schemas.openxmlformats.org/officeDocument/2006/relationships/image" Target="../media/image2.gif"/></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resas.go.jp/tourism-hotel-analysis/#/map/8.219168520462162/34.76428181/133.11967115/33/33202/1/5/2/203/2018/0/0/0/0/0/0/0/-" TargetMode="External"/><Relationship Id="rId7" Type="http://schemas.openxmlformats.org/officeDocument/2006/relationships/image" Target="../media/image29.png"/><Relationship Id="rId2" Type="http://schemas.openxmlformats.org/officeDocument/2006/relationships/hyperlink" Target="https://resas.go.jp/industry-all/#/map/33/33100/2016/1/6/1/-" TargetMode="Externa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hyperlink" Target="https://summary.resas.go.jp/summary.html" TargetMode="External"/><Relationship Id="rId4" Type="http://schemas.openxmlformats.org/officeDocument/2006/relationships/image" Target="../media/image2.gif"/></Relationships>
</file>

<file path=ppt/slides/_rels/slide17.xml.rels><?xml version="1.0" encoding="UTF-8" standalone="yes"?>
<Relationships xmlns="http://schemas.openxmlformats.org/package/2006/relationships"><Relationship Id="rId3" Type="http://schemas.openxmlformats.org/officeDocument/2006/relationships/hyperlink" Target="https://resas.go.jp/tourism-hotel-analysis/#/map/8.219168520462162/34.76428181/133.11967115/33/33202/1/5/2/203/2018/0/0/0/0/0/0/0/-" TargetMode="External"/><Relationship Id="rId2" Type="http://schemas.openxmlformats.org/officeDocument/2006/relationships/hyperlink" Target="https://resas.go.jp/industry-all/#/map/33/33100/2016/1/6/1/-" TargetMode="Externa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gif"/></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hyperlink" Target="https://resas.go.jp/industry-all/#/map/33/33100/2016/1/6/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hyperlink" Target="https://resas.go.jp/industry-all/#/map/33/33100/2016/1/6/1/-"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gif"/><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hyperlink" Target="http://www.mlit.go.jp/common/001294467.pdf" TargetMode="Externa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jpeg"/><Relationship Id="rId7" Type="http://schemas.openxmlformats.org/officeDocument/2006/relationships/image" Target="../media/image10.png"/><Relationship Id="rId2" Type="http://schemas.openxmlformats.org/officeDocument/2006/relationships/image" Target="../media/image7.jpg"/><Relationship Id="rId1" Type="http://schemas.openxmlformats.org/officeDocument/2006/relationships/slideLayout" Target="../slideLayouts/slideLayout1.xml"/><Relationship Id="rId6" Type="http://schemas.openxmlformats.org/officeDocument/2006/relationships/image" Target="../media/image2.gif"/><Relationship Id="rId5" Type="http://schemas.openxmlformats.org/officeDocument/2006/relationships/hyperlink" Target="https://resas.go.jp/tourism-hotel-analysis/#/map/8.219168520462162/34.76428181/133.11967115/33/33202/1/5/2/203/2018/0/0/0/0/0/0/0/-" TargetMode="Externa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2.gif"/><Relationship Id="rId13" Type="http://schemas.openxmlformats.org/officeDocument/2006/relationships/image" Target="../media/image18.png"/><Relationship Id="rId3" Type="http://schemas.openxmlformats.org/officeDocument/2006/relationships/image" Target="../media/image12.jpg"/><Relationship Id="rId7" Type="http://schemas.openxmlformats.org/officeDocument/2006/relationships/hyperlink" Target="https://resas.go.jp/industry-finance/#/radar/5.333900736553437/41.42090017812787/142.29371418128917/33/33202/0/2018/-/-/1/047/-" TargetMode="External"/><Relationship Id="rId12"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11" Type="http://schemas.openxmlformats.org/officeDocument/2006/relationships/image" Target="../media/image16.png"/><Relationship Id="rId5" Type="http://schemas.openxmlformats.org/officeDocument/2006/relationships/hyperlink" Target="http://www.mlit.go.jp/common/001294467.pdf" TargetMode="External"/><Relationship Id="rId10" Type="http://schemas.openxmlformats.org/officeDocument/2006/relationships/image" Target="../media/image15.png"/><Relationship Id="rId4" Type="http://schemas.openxmlformats.org/officeDocument/2006/relationships/image" Target="../media/image13.jp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hyperlink" Target="https://resas.go.jp/industry-power/#/graph/9.305301776299952/34.931522835/134.054836/33/33202/2/2016/1/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hyperlink" Target="https://resas.go.jp/tourism-foreigners/#/to-visitor/8.918863237274594/34.931522835/134.054836/33/33202/100/1/2018/2/-/-/1/-/-" TargetMode="Externa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hyperlink" Target="https://resas.go.jp/tourism-stay/#/map/33/33202/2019/6/2/1/14/-/-/5.333900736553437/41.42090017812787/142.2937141812891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9536FF5E-ADAE-46D5-AC81-9E5638F5A49D}"/>
              </a:ext>
            </a:extLst>
          </p:cNvPr>
          <p:cNvSpPr/>
          <p:nvPr/>
        </p:nvSpPr>
        <p:spPr>
          <a:xfrm>
            <a:off x="-1"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3200" b="0" i="0" u="none" strike="noStrike" kern="1200" cap="none" spc="0" normalizeH="0" baseline="0" noProof="0" dirty="0">
              <a:ln>
                <a:noFill/>
              </a:ln>
              <a:solidFill>
                <a:prstClr val="black"/>
              </a:solidFill>
              <a:effectLst/>
              <a:uLnTx/>
              <a:uFillTx/>
              <a:latin typeface="UD デジタル 教科書体 NP-B" panose="02020700000000000000" pitchFamily="18" charset="-128"/>
              <a:ea typeface="UD デジタル 教科書体 NP-B" panose="02020700000000000000" pitchFamily="18" charset="-128"/>
              <a:cs typeface="+mn-cs"/>
            </a:endParaRPr>
          </a:p>
        </p:txBody>
      </p:sp>
      <p:pic>
        <p:nvPicPr>
          <p:cNvPr id="8" name="図 7"/>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1638" y="858434"/>
            <a:ext cx="9165638" cy="2447366"/>
          </a:xfrm>
          <a:prstGeom prst="rect">
            <a:avLst/>
          </a:prstGeom>
        </p:spPr>
      </p:pic>
      <p:sp>
        <p:nvSpPr>
          <p:cNvPr id="9" name="正方形/長方形 8"/>
          <p:cNvSpPr/>
          <p:nvPr/>
        </p:nvSpPr>
        <p:spPr>
          <a:xfrm>
            <a:off x="-17930" y="92412"/>
            <a:ext cx="9143999" cy="769441"/>
          </a:xfrm>
          <a:prstGeom prst="rect">
            <a:avLst/>
          </a:prstGeom>
        </p:spPr>
        <p:txBody>
          <a:bodyPr wrap="square"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4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地域</a:t>
            </a:r>
            <a:r>
              <a:rPr kumimoji="1" lang="en-US" altLang="ja-JP" sz="4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r>
              <a:rPr kumimoji="1" lang="ja-JP" altLang="en-US" sz="4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教科　「商業」</a:t>
            </a:r>
            <a:r>
              <a:rPr kumimoji="1" lang="en-US" altLang="ja-JP" sz="4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×RESAS</a:t>
            </a:r>
            <a:endParaRPr kumimoji="0" lang="ja-JP" altLang="en-US" sz="44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grpSp>
        <p:nvGrpSpPr>
          <p:cNvPr id="2" name="グループ化 1">
            <a:extLst>
              <a:ext uri="{FF2B5EF4-FFF2-40B4-BE49-F238E27FC236}">
                <a16:creationId xmlns:a16="http://schemas.microsoft.com/office/drawing/2014/main" id="{3D543FCD-A53F-4212-9F53-45C366FF9A27}"/>
              </a:ext>
            </a:extLst>
          </p:cNvPr>
          <p:cNvGrpSpPr/>
          <p:nvPr/>
        </p:nvGrpSpPr>
        <p:grpSpPr>
          <a:xfrm>
            <a:off x="561457" y="3487445"/>
            <a:ext cx="7863840" cy="1114356"/>
            <a:chOff x="561457" y="3424690"/>
            <a:chExt cx="7863840" cy="1114356"/>
          </a:xfrm>
        </p:grpSpPr>
        <p:sp>
          <p:nvSpPr>
            <p:cNvPr id="13" name="正方形/長方形 12">
              <a:extLst>
                <a:ext uri="{FF2B5EF4-FFF2-40B4-BE49-F238E27FC236}">
                  <a16:creationId xmlns:a16="http://schemas.microsoft.com/office/drawing/2014/main" id="{271B5E0A-81DF-476F-AFFA-D3EC81630587}"/>
                </a:ext>
              </a:extLst>
            </p:cNvPr>
            <p:cNvSpPr/>
            <p:nvPr/>
          </p:nvSpPr>
          <p:spPr>
            <a:xfrm>
              <a:off x="561458" y="3954271"/>
              <a:ext cx="7863839" cy="584775"/>
            </a:xfrm>
            <a:prstGeom prst="rect">
              <a:avLst/>
            </a:prstGeom>
            <a:solidFill>
              <a:schemeClr val="accent6">
                <a:lumMod val="40000"/>
                <a:lumOff val="60000"/>
              </a:schemeClr>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理解していること・できることをどう使うか</a:t>
              </a:r>
              <a:endParaRPr kumimoji="1" lang="en-US" altLang="ja-JP" sz="3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3" name="四角形: 角を丸くする 2">
              <a:extLst>
                <a:ext uri="{FF2B5EF4-FFF2-40B4-BE49-F238E27FC236}">
                  <a16:creationId xmlns:a16="http://schemas.microsoft.com/office/drawing/2014/main" id="{201B4801-2484-4A96-8A53-CB1269E513FA}"/>
                </a:ext>
              </a:extLst>
            </p:cNvPr>
            <p:cNvSpPr/>
            <p:nvPr/>
          </p:nvSpPr>
          <p:spPr>
            <a:xfrm>
              <a:off x="561457" y="3424690"/>
              <a:ext cx="7605365" cy="560256"/>
            </a:xfrm>
            <a:prstGeom prst="roundRect">
              <a:avLst/>
            </a:prstGeom>
            <a:solidFill>
              <a:schemeClr val="accent4">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ja-JP" altLang="en-US" sz="28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UD デジタル 教科書体 NK-R" panose="02020400000000000000" pitchFamily="18" charset="-128"/>
                  <a:ea typeface="UD デジタル 教科書体 NK-R" panose="02020400000000000000" pitchFamily="18" charset="-128"/>
                  <a:cs typeface="+mn-cs"/>
                </a:rPr>
                <a:t>学力の三要素　　</a:t>
              </a:r>
              <a:r>
                <a:rPr kumimoji="0" lang="ja-JP" altLang="en-US" sz="28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latin typeface="UD デジタル 教科書体 NK-R" panose="02020400000000000000" pitchFamily="18" charset="-128"/>
                  <a:ea typeface="UD デジタル 教科書体 NK-R" panose="02020400000000000000" pitchFamily="18" charset="-128"/>
                  <a:cs typeface="+mn-cs"/>
                </a:rPr>
                <a:t>思考力・判断力・表現力等</a:t>
              </a:r>
              <a:endParaRPr kumimoji="0" lang="en-US" altLang="ja-JP" sz="28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UD デジタル 教科書体 NK-R" panose="02020400000000000000" pitchFamily="18" charset="-128"/>
                <a:ea typeface="UD デジタル 教科書体 NK-R" panose="02020400000000000000" pitchFamily="18" charset="-128"/>
                <a:cs typeface="+mn-cs"/>
              </a:endParaRPr>
            </a:p>
          </p:txBody>
        </p:sp>
      </p:grpSp>
      <p:grpSp>
        <p:nvGrpSpPr>
          <p:cNvPr id="5" name="グループ化 4">
            <a:extLst>
              <a:ext uri="{FF2B5EF4-FFF2-40B4-BE49-F238E27FC236}">
                <a16:creationId xmlns:a16="http://schemas.microsoft.com/office/drawing/2014/main" id="{F324C98D-FAC9-45EE-8047-C4F101B837C5}"/>
              </a:ext>
            </a:extLst>
          </p:cNvPr>
          <p:cNvGrpSpPr/>
          <p:nvPr/>
        </p:nvGrpSpPr>
        <p:grpSpPr>
          <a:xfrm>
            <a:off x="570422" y="4989936"/>
            <a:ext cx="7863841" cy="1714999"/>
            <a:chOff x="650898" y="5140070"/>
            <a:chExt cx="7863841" cy="1714999"/>
          </a:xfrm>
        </p:grpSpPr>
        <p:sp>
          <p:nvSpPr>
            <p:cNvPr id="12" name="正方形/長方形 11">
              <a:extLst>
                <a:ext uri="{FF2B5EF4-FFF2-40B4-BE49-F238E27FC236}">
                  <a16:creationId xmlns:a16="http://schemas.microsoft.com/office/drawing/2014/main" id="{E7F5A7A3-4BB8-4802-8C71-18CE443A450F}"/>
                </a:ext>
              </a:extLst>
            </p:cNvPr>
            <p:cNvSpPr/>
            <p:nvPr/>
          </p:nvSpPr>
          <p:spPr>
            <a:xfrm>
              <a:off x="650899" y="5688919"/>
              <a:ext cx="7863839" cy="584775"/>
            </a:xfrm>
            <a:prstGeom prst="rect">
              <a:avLst/>
            </a:prstGeom>
            <a:solidFill>
              <a:schemeClr val="accent6">
                <a:lumMod val="40000"/>
                <a:lumOff val="60000"/>
              </a:schemeClr>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a:t>
              </a:r>
              <a:r>
                <a:rPr kumimoji="1" lang="en-US" altLang="ja-JP" sz="3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a:t>
              </a:r>
              <a:r>
                <a:rPr kumimoji="1" lang="ja-JP" altLang="en-US" sz="3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を分析し、考察や討論を行う学習活動」</a:t>
              </a:r>
              <a:endParaRPr kumimoji="1" lang="en-US" altLang="ja-JP" sz="3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14" name="四角形: 角を丸くする 13">
              <a:extLst>
                <a:ext uri="{FF2B5EF4-FFF2-40B4-BE49-F238E27FC236}">
                  <a16:creationId xmlns:a16="http://schemas.microsoft.com/office/drawing/2014/main" id="{5AF3BD18-0972-4CE9-B9AA-AB356E154EB1}"/>
                </a:ext>
              </a:extLst>
            </p:cNvPr>
            <p:cNvSpPr/>
            <p:nvPr/>
          </p:nvSpPr>
          <p:spPr>
            <a:xfrm>
              <a:off x="650898" y="5140070"/>
              <a:ext cx="3007360" cy="560256"/>
            </a:xfrm>
            <a:prstGeom prst="roundRect">
              <a:avLst/>
            </a:prstGeom>
            <a:solidFill>
              <a:schemeClr val="accent4">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2400" b="0" i="0" u="none" strike="noStrike" kern="1200" cap="none" spc="0" normalizeH="0" baseline="0" noProof="0" dirty="0">
                  <a:ln w="0"/>
                  <a:solidFill>
                    <a:prstClr val="black"/>
                  </a:solidFill>
                  <a:uLnTx/>
                  <a:uFillTx/>
                  <a:latin typeface="UD デジタル 教科書体 N-B" panose="02020700000000000000" pitchFamily="17" charset="-128"/>
                  <a:ea typeface="UD デジタル 教科書体 N-B" panose="02020700000000000000" pitchFamily="17" charset="-128"/>
                </a:rPr>
                <a:t>各科目：学習活動</a:t>
              </a:r>
              <a:endParaRPr kumimoji="1" lang="ja-JP" altLang="en-US" sz="1600" b="0" i="0" u="none" strike="noStrike" kern="1200" cap="none" spc="0" normalizeH="0" baseline="0" noProof="0" dirty="0">
                <a:ln>
                  <a:noFill/>
                </a:ln>
                <a:solidFill>
                  <a:prstClr val="white"/>
                </a:solidFill>
                <a:uLnTx/>
                <a:uFillTx/>
                <a:latin typeface="UD デジタル 教科書体 N-B" panose="02020700000000000000" pitchFamily="17" charset="-128"/>
                <a:ea typeface="UD デジタル 教科書体 N-B" panose="02020700000000000000" pitchFamily="17" charset="-128"/>
              </a:endParaRPr>
            </a:p>
          </p:txBody>
        </p:sp>
        <p:sp>
          <p:nvSpPr>
            <p:cNvPr id="15" name="正方形/長方形 14">
              <a:extLst>
                <a:ext uri="{FF2B5EF4-FFF2-40B4-BE49-F238E27FC236}">
                  <a16:creationId xmlns:a16="http://schemas.microsoft.com/office/drawing/2014/main" id="{3D0BA5E2-6B78-4BD5-B6FA-5B9C078BE1FA}"/>
                </a:ext>
              </a:extLst>
            </p:cNvPr>
            <p:cNvSpPr/>
            <p:nvPr/>
          </p:nvSpPr>
          <p:spPr>
            <a:xfrm>
              <a:off x="650900" y="6270294"/>
              <a:ext cx="7863839" cy="584775"/>
            </a:xfrm>
            <a:prstGeom prst="rect">
              <a:avLst/>
            </a:prstGeom>
            <a:solidFill>
              <a:schemeClr val="accent6">
                <a:lumMod val="40000"/>
                <a:lumOff val="60000"/>
              </a:schemeClr>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a:t>
              </a:r>
              <a:r>
                <a:rPr kumimoji="1" lang="en-US" altLang="ja-JP" sz="3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a:t>
              </a:r>
              <a:r>
                <a:rPr kumimoji="1" lang="ja-JP" altLang="en-US" sz="3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を考案して提案などを行う学習活動」</a:t>
              </a:r>
              <a:endParaRPr kumimoji="1" lang="en-US" altLang="ja-JP" sz="32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grpSp>
    </p:spTree>
    <p:extLst>
      <p:ext uri="{BB962C8B-B14F-4D97-AF65-F5344CB8AC3E}">
        <p14:creationId xmlns:p14="http://schemas.microsoft.com/office/powerpoint/2010/main" val="3424801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9536FF5E-ADAE-46D5-AC81-9E5638F5A49D}"/>
              </a:ext>
            </a:extLst>
          </p:cNvPr>
          <p:cNvSpPr/>
          <p:nvPr/>
        </p:nvSpPr>
        <p:spPr>
          <a:xfrm>
            <a:off x="-5669"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800" dirty="0">
                <a:latin typeface="UD デジタル 教科書体 NP-B" panose="02020700000000000000" pitchFamily="18" charset="-128"/>
                <a:ea typeface="UD デジタル 教科書体 NP-B" panose="02020700000000000000" pitchFamily="18" charset="-128"/>
              </a:rPr>
              <a:t>「商品開発と流通」 </a:t>
            </a:r>
          </a:p>
        </p:txBody>
      </p:sp>
      <p:sp>
        <p:nvSpPr>
          <p:cNvPr id="6" name="正方形/長方形 5">
            <a:extLst>
              <a:ext uri="{FF2B5EF4-FFF2-40B4-BE49-F238E27FC236}">
                <a16:creationId xmlns:a16="http://schemas.microsoft.com/office/drawing/2014/main" id="{05202F3E-1ACF-4272-974E-7559CC379D5B}"/>
              </a:ext>
            </a:extLst>
          </p:cNvPr>
          <p:cNvSpPr/>
          <p:nvPr/>
        </p:nvSpPr>
        <p:spPr>
          <a:xfrm>
            <a:off x="0" y="6369727"/>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10" name="正方形/長方形 9">
            <a:hlinkClick r:id="rId2"/>
            <a:extLst>
              <a:ext uri="{FF2B5EF4-FFF2-40B4-BE49-F238E27FC236}">
                <a16:creationId xmlns:a16="http://schemas.microsoft.com/office/drawing/2014/main" id="{C1C7FB4F-950A-4376-8E52-DD7B840A5FCE}"/>
              </a:ext>
            </a:extLst>
          </p:cNvPr>
          <p:cNvSpPr/>
          <p:nvPr/>
        </p:nvSpPr>
        <p:spPr>
          <a:xfrm>
            <a:off x="6181844" y="1029889"/>
            <a:ext cx="184731" cy="461665"/>
          </a:xfrm>
          <a:prstGeom prst="rect">
            <a:avLst/>
          </a:prstGeom>
          <a:noFill/>
        </p:spPr>
        <p:txBody>
          <a:bodyPr wrap="none" lIns="91440" tIns="45720" rIns="91440" bIns="45720">
            <a:spAutoFit/>
          </a:bodyPr>
          <a:lstStyle/>
          <a:p>
            <a:pPr algn="ctr"/>
            <a:endParaRPr lang="en-US" altLang="ja-JP" sz="2400"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pic>
        <p:nvPicPr>
          <p:cNvPr id="12" name="図 11">
            <a:hlinkClick r:id="rId3"/>
            <a:extLst>
              <a:ext uri="{FF2B5EF4-FFF2-40B4-BE49-F238E27FC236}">
                <a16:creationId xmlns:a16="http://schemas.microsoft.com/office/drawing/2014/main" id="{BD900477-DF03-4119-9E57-721E94312B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マーケティング分野</a:t>
            </a:r>
          </a:p>
        </p:txBody>
      </p:sp>
      <p:pic>
        <p:nvPicPr>
          <p:cNvPr id="5" name="図 4"/>
          <p:cNvPicPr>
            <a:picLocks noChangeAspect="1"/>
          </p:cNvPicPr>
          <p:nvPr/>
        </p:nvPicPr>
        <p:blipFill rotWithShape="1">
          <a:blip r:embed="rId5"/>
          <a:srcRect l="1" t="10579" r="-232" b="10577"/>
          <a:stretch/>
        </p:blipFill>
        <p:spPr>
          <a:xfrm>
            <a:off x="3263770" y="2545474"/>
            <a:ext cx="5880230" cy="3743424"/>
          </a:xfrm>
          <a:prstGeom prst="rect">
            <a:avLst/>
          </a:prstGeom>
        </p:spPr>
      </p:pic>
      <p:sp>
        <p:nvSpPr>
          <p:cNvPr id="11" name="正方形/長方形 10">
            <a:extLst>
              <a:ext uri="{FF2B5EF4-FFF2-40B4-BE49-F238E27FC236}">
                <a16:creationId xmlns:a16="http://schemas.microsoft.com/office/drawing/2014/main" id="{A75BA6A2-B2FC-4A3D-BFE6-DD2306CEEAE0}"/>
              </a:ext>
            </a:extLst>
          </p:cNvPr>
          <p:cNvSpPr/>
          <p:nvPr/>
        </p:nvSpPr>
        <p:spPr>
          <a:xfrm>
            <a:off x="0" y="639636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en-US" altLang="ja-JP" sz="2000" dirty="0">
                <a:latin typeface="UD デジタル 教科書体 NK-R" panose="02020400000000000000" pitchFamily="18" charset="-128"/>
                <a:ea typeface="UD デジタル 教科書体 NK-R" panose="02020400000000000000" pitchFamily="18" charset="-128"/>
              </a:rPr>
              <a:t>copyright©2020</a:t>
            </a:r>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2000" dirty="0" err="1">
                <a:latin typeface="UD デジタル 教科書体 NK-R" panose="02020400000000000000" pitchFamily="18" charset="-128"/>
                <a:ea typeface="UD デジタル 教科書体 NK-R" panose="02020400000000000000" pitchFamily="18" charset="-128"/>
              </a:rPr>
              <a:t>Kurasho</a:t>
            </a:r>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2000" dirty="0">
                <a:latin typeface="UD デジタル 教科書体 NK-R" panose="02020400000000000000" pitchFamily="18" charset="-128"/>
                <a:ea typeface="UD デジタル 教科書体 NK-R" panose="02020400000000000000" pitchFamily="18" charset="-128"/>
              </a:rPr>
              <a:t>Kawasaki All Right</a:t>
            </a:r>
            <a:r>
              <a:rPr kumimoji="1" lang="ja-JP" altLang="en-US" sz="2000" dirty="0">
                <a:latin typeface="UD デジタル 教科書体 NK-R" panose="02020400000000000000" pitchFamily="18" charset="-128"/>
                <a:ea typeface="UD デジタル 教科書体 NK-R" panose="02020400000000000000" pitchFamily="18" charset="-128"/>
              </a:rPr>
              <a:t>ｓ</a:t>
            </a:r>
          </a:p>
        </p:txBody>
      </p:sp>
      <p:sp>
        <p:nvSpPr>
          <p:cNvPr id="15" name="正方形/長方形 14">
            <a:extLst>
              <a:ext uri="{FF2B5EF4-FFF2-40B4-BE49-F238E27FC236}">
                <a16:creationId xmlns:a16="http://schemas.microsoft.com/office/drawing/2014/main" id="{2D61FF70-6FC8-4D05-9D70-DF3337346589}"/>
              </a:ext>
            </a:extLst>
          </p:cNvPr>
          <p:cNvSpPr/>
          <p:nvPr/>
        </p:nvSpPr>
        <p:spPr>
          <a:xfrm>
            <a:off x="5668" y="926422"/>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a:t>
            </a:r>
            <a:r>
              <a:rPr kumimoji="1" lang="ja-JP" altLang="en-US" sz="1200" dirty="0">
                <a:solidFill>
                  <a:schemeClr val="bg1"/>
                </a:solidFill>
                <a:latin typeface="+mn-ea"/>
              </a:rPr>
              <a:t>４</a:t>
            </a:r>
            <a:r>
              <a:rPr kumimoji="1" lang="en-US" altLang="ja-JP" sz="1200" dirty="0">
                <a:solidFill>
                  <a:schemeClr val="bg1"/>
                </a:solidFill>
                <a:latin typeface="+mn-ea"/>
              </a:rPr>
              <a:t>)  </a:t>
            </a:r>
            <a:r>
              <a:rPr kumimoji="1" lang="ja-JP" altLang="en-US" sz="1200" dirty="0">
                <a:solidFill>
                  <a:schemeClr val="bg1"/>
                </a:solidFill>
                <a:latin typeface="+mn-ea"/>
              </a:rPr>
              <a:t>流通とプロモーション</a:t>
            </a:r>
          </a:p>
          <a:p>
            <a:r>
              <a:rPr kumimoji="1" lang="ja-JP" altLang="en-US" sz="1200" dirty="0">
                <a:solidFill>
                  <a:schemeClr val="bg1"/>
                </a:solidFill>
                <a:latin typeface="+mn-ea"/>
              </a:rPr>
              <a:t>ア　流通経路の開拓</a:t>
            </a: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岡山県まで　</a:t>
            </a:r>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r>
              <a:rPr kumimoji="1" lang="ja-JP" altLang="en-US" sz="1200" b="1" dirty="0">
                <a:solidFill>
                  <a:srgbClr val="FF0000"/>
                </a:solidFill>
                <a:latin typeface="+mn-ea"/>
              </a:rPr>
              <a:t>特化係数</a:t>
            </a:r>
            <a:r>
              <a:rPr kumimoji="1" lang="ja-JP" altLang="en-US" sz="1200" dirty="0">
                <a:solidFill>
                  <a:schemeClr val="bg1"/>
                </a:solidFill>
                <a:latin typeface="+mn-ea"/>
              </a:rPr>
              <a:t>で見る</a:t>
            </a:r>
          </a:p>
          <a:p>
            <a:r>
              <a:rPr kumimoji="1" lang="ja-JP" altLang="en-US" sz="1200" dirty="0">
                <a:solidFill>
                  <a:schemeClr val="bg1"/>
                </a:solidFill>
                <a:latin typeface="+mn-ea"/>
              </a:rPr>
              <a:t>・購入金額　・購入延べ人数</a:t>
            </a:r>
          </a:p>
          <a:p>
            <a:r>
              <a:rPr kumimoji="1" lang="ja-JP" altLang="en-US" sz="1200" dirty="0">
                <a:solidFill>
                  <a:schemeClr val="bg1"/>
                </a:solidFill>
                <a:latin typeface="+mn-ea"/>
              </a:rPr>
              <a:t>・購入点数　・購入単価</a:t>
            </a:r>
          </a:p>
          <a:p>
            <a:r>
              <a:rPr kumimoji="1" lang="ja-JP" altLang="en-US" sz="1200" dirty="0">
                <a:solidFill>
                  <a:schemeClr val="bg1"/>
                </a:solidFill>
                <a:latin typeface="+mn-ea"/>
              </a:rPr>
              <a:t>・</a:t>
            </a:r>
            <a:r>
              <a:rPr kumimoji="1" lang="en-US" altLang="ja-JP" sz="1200" dirty="0">
                <a:solidFill>
                  <a:schemeClr val="bg1"/>
                </a:solidFill>
                <a:latin typeface="+mn-ea"/>
              </a:rPr>
              <a:t>PI</a:t>
            </a:r>
            <a:r>
              <a:rPr kumimoji="1" lang="ja-JP" altLang="en-US" sz="1200" dirty="0">
                <a:solidFill>
                  <a:schemeClr val="bg1"/>
                </a:solidFill>
                <a:latin typeface="+mn-ea"/>
              </a:rPr>
              <a:t>値（</a:t>
            </a:r>
            <a:r>
              <a:rPr kumimoji="1" lang="en-US" altLang="ja-JP" sz="1200" dirty="0">
                <a:solidFill>
                  <a:schemeClr val="bg1"/>
                </a:solidFill>
                <a:latin typeface="+mn-ea"/>
              </a:rPr>
              <a:t>1,000</a:t>
            </a:r>
            <a:r>
              <a:rPr kumimoji="1" lang="ja-JP" altLang="en-US" sz="1200" dirty="0">
                <a:solidFill>
                  <a:schemeClr val="bg1"/>
                </a:solidFill>
                <a:latin typeface="+mn-ea"/>
              </a:rPr>
              <a:t>人当たりの購入金額）</a:t>
            </a:r>
          </a:p>
          <a:p>
            <a:r>
              <a:rPr kumimoji="1" lang="ja-JP" altLang="en-US" sz="1200" dirty="0">
                <a:solidFill>
                  <a:schemeClr val="bg1"/>
                </a:solidFill>
                <a:latin typeface="+mn-ea"/>
              </a:rPr>
              <a:t>・</a:t>
            </a:r>
            <a:r>
              <a:rPr kumimoji="1" lang="en-US" altLang="ja-JP" sz="1200" dirty="0">
                <a:solidFill>
                  <a:schemeClr val="bg1"/>
                </a:solidFill>
                <a:latin typeface="+mn-ea"/>
              </a:rPr>
              <a:t>PI</a:t>
            </a:r>
            <a:r>
              <a:rPr kumimoji="1" lang="ja-JP" altLang="en-US" sz="1200" dirty="0">
                <a:solidFill>
                  <a:schemeClr val="bg1"/>
                </a:solidFill>
                <a:latin typeface="+mn-ea"/>
              </a:rPr>
              <a:t>値（</a:t>
            </a:r>
            <a:r>
              <a:rPr kumimoji="1" lang="en-US" altLang="ja-JP" sz="1200" dirty="0">
                <a:solidFill>
                  <a:schemeClr val="bg1"/>
                </a:solidFill>
                <a:latin typeface="+mn-ea"/>
              </a:rPr>
              <a:t>1,000</a:t>
            </a:r>
            <a:r>
              <a:rPr kumimoji="1" lang="ja-JP" altLang="en-US" sz="1200" dirty="0">
                <a:solidFill>
                  <a:schemeClr val="bg1"/>
                </a:solidFill>
                <a:latin typeface="+mn-ea"/>
              </a:rPr>
              <a:t>人当たりの購入点数）</a:t>
            </a:r>
          </a:p>
          <a:p>
            <a:endParaRPr kumimoji="1" lang="en-US" altLang="ja-JP" sz="1200" dirty="0">
              <a:solidFill>
                <a:schemeClr val="bg1"/>
              </a:solidFill>
              <a:latin typeface="+mn-ea"/>
            </a:endParaRPr>
          </a:p>
          <a:p>
            <a:endParaRPr kumimoji="1" lang="en-US" altLang="ja-JP" sz="11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種類・分類など</a:t>
            </a:r>
            <a:endParaRPr kumimoji="1" lang="ja-JP" altLang="en-US" sz="1200" dirty="0">
              <a:solidFill>
                <a:schemeClr val="bg1"/>
              </a:solidFill>
              <a:latin typeface="+mn-ea"/>
            </a:endParaRPr>
          </a:p>
          <a:p>
            <a:r>
              <a:rPr kumimoji="1" lang="ja-JP" altLang="en-US" sz="1200" dirty="0">
                <a:solidFill>
                  <a:schemeClr val="bg1"/>
                </a:solidFill>
                <a:latin typeface="+mn-ea"/>
              </a:rPr>
              <a:t>・商品分類／地域ごとで見る</a:t>
            </a:r>
          </a:p>
          <a:p>
            <a:r>
              <a:rPr kumimoji="1" lang="ja-JP" altLang="en-US" sz="1200" dirty="0">
                <a:solidFill>
                  <a:schemeClr val="bg1"/>
                </a:solidFill>
                <a:latin typeface="+mn-ea"/>
              </a:rPr>
              <a:t>・大分類／中分類／小分類</a:t>
            </a:r>
            <a:endParaRPr kumimoji="1" lang="zh-CN" altLang="en-US" sz="1200"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a:t>
            </a:r>
            <a:endParaRPr kumimoji="1" lang="en-US" altLang="ja-JP" sz="1400" b="1" dirty="0">
              <a:solidFill>
                <a:schemeClr val="bg1"/>
              </a:solidFill>
              <a:latin typeface="+mn-ea"/>
            </a:endParaRPr>
          </a:p>
          <a:p>
            <a:r>
              <a:rPr kumimoji="1" lang="en-US" altLang="ja-JP" sz="1200" dirty="0">
                <a:solidFill>
                  <a:schemeClr val="bg1"/>
                </a:solidFill>
                <a:latin typeface="+mn-ea"/>
              </a:rPr>
              <a:t>2013</a:t>
            </a:r>
            <a:r>
              <a:rPr kumimoji="1" lang="ja-JP" altLang="en-US" sz="1200" dirty="0">
                <a:solidFill>
                  <a:schemeClr val="bg1"/>
                </a:solidFill>
                <a:latin typeface="+mn-ea"/>
              </a:rPr>
              <a:t>年～</a:t>
            </a:r>
            <a:r>
              <a:rPr kumimoji="1" lang="en-US" altLang="ja-JP" sz="1200" dirty="0">
                <a:solidFill>
                  <a:schemeClr val="bg1"/>
                </a:solidFill>
                <a:latin typeface="+mn-ea"/>
              </a:rPr>
              <a:t>2019</a:t>
            </a:r>
            <a:r>
              <a:rPr kumimoji="1" lang="ja-JP" altLang="en-US" sz="1200" dirty="0">
                <a:solidFill>
                  <a:schemeClr val="bg1"/>
                </a:solidFill>
                <a:latin typeface="+mn-ea"/>
              </a:rPr>
              <a:t>年８月まで</a:t>
            </a:r>
            <a:endParaRPr kumimoji="1" lang="en-US" altLang="ja-JP" sz="1200" dirty="0">
              <a:solidFill>
                <a:schemeClr val="bg1"/>
              </a:solidFill>
              <a:latin typeface="+mn-ea"/>
            </a:endParaRPr>
          </a:p>
          <a:p>
            <a:endParaRPr kumimoji="1" lang="en-US" altLang="ja-JP" sz="1200" dirty="0">
              <a:solidFill>
                <a:schemeClr val="bg1"/>
              </a:solidFill>
              <a:latin typeface="+mn-ea"/>
            </a:endParaRPr>
          </a:p>
          <a:p>
            <a:endParaRPr kumimoji="1" lang="en-US" altLang="ja-JP" sz="1200"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ドラッグストア・スーパーマーケットで取り扱われる商品群のデータであり、地域ごとのプロモーション計画の立案に活用できる。</a:t>
            </a:r>
            <a:endParaRPr kumimoji="1" lang="en-US" altLang="ja-JP" sz="1400" b="1" dirty="0">
              <a:solidFill>
                <a:schemeClr val="bg1"/>
              </a:solidFill>
              <a:latin typeface="+mn-ea"/>
            </a:endParaRPr>
          </a:p>
          <a:p>
            <a:endParaRPr kumimoji="1" lang="ja-JP" altLang="en-US" dirty="0">
              <a:solidFill>
                <a:schemeClr val="bg1"/>
              </a:solidFill>
              <a:latin typeface="+mn-ea"/>
            </a:endParaRPr>
          </a:p>
        </p:txBody>
      </p:sp>
      <p:grpSp>
        <p:nvGrpSpPr>
          <p:cNvPr id="16" name="グループ化 15">
            <a:extLst>
              <a:ext uri="{FF2B5EF4-FFF2-40B4-BE49-F238E27FC236}">
                <a16:creationId xmlns:a16="http://schemas.microsoft.com/office/drawing/2014/main" id="{7DEE8EE5-962E-4221-BB28-4FE80182F244}"/>
              </a:ext>
            </a:extLst>
          </p:cNvPr>
          <p:cNvGrpSpPr/>
          <p:nvPr/>
        </p:nvGrpSpPr>
        <p:grpSpPr>
          <a:xfrm>
            <a:off x="3353417" y="997612"/>
            <a:ext cx="5339923" cy="1362301"/>
            <a:chOff x="3349091" y="896950"/>
            <a:chExt cx="5518544" cy="1362301"/>
          </a:xfrm>
        </p:grpSpPr>
        <p:sp>
          <p:nvSpPr>
            <p:cNvPr id="17" name="正方形/長方形 16">
              <a:extLst>
                <a:ext uri="{FF2B5EF4-FFF2-40B4-BE49-F238E27FC236}">
                  <a16:creationId xmlns:a16="http://schemas.microsoft.com/office/drawing/2014/main" id="{68FA72F5-F728-43CA-8A32-F86DA7CBB208}"/>
                </a:ext>
              </a:extLst>
            </p:cNvPr>
            <p:cNvSpPr/>
            <p:nvPr/>
          </p:nvSpPr>
          <p:spPr>
            <a:xfrm>
              <a:off x="3349091" y="1951474"/>
              <a:ext cx="5518544" cy="307777"/>
            </a:xfrm>
            <a:prstGeom prst="rect">
              <a:avLst/>
            </a:prstGeom>
            <a:noFill/>
          </p:spPr>
          <p:txBody>
            <a:bodyPr wrap="none" lIns="91440" tIns="45720" rIns="91440" bIns="45720">
              <a:spAutoFit/>
            </a:bodyPr>
            <a:lstStyle/>
            <a:p>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［特価係数（購入金額）］→［</a:t>
              </a:r>
              <a:r>
                <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2019</a:t>
              </a:r>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年８月］→［商品分類別］</a:t>
              </a:r>
              <a:endPar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grpSp>
          <p:nvGrpSpPr>
            <p:cNvPr id="18" name="グループ化 17">
              <a:extLst>
                <a:ext uri="{FF2B5EF4-FFF2-40B4-BE49-F238E27FC236}">
                  <a16:creationId xmlns:a16="http://schemas.microsoft.com/office/drawing/2014/main" id="{37325CA2-D8E7-406D-88EB-E9C0CDCF3158}"/>
                </a:ext>
              </a:extLst>
            </p:cNvPr>
            <p:cNvGrpSpPr/>
            <p:nvPr/>
          </p:nvGrpSpPr>
          <p:grpSpPr>
            <a:xfrm>
              <a:off x="3573001" y="896950"/>
              <a:ext cx="4853036" cy="1114137"/>
              <a:chOff x="3573001" y="896950"/>
              <a:chExt cx="4853036" cy="1114137"/>
            </a:xfrm>
          </p:grpSpPr>
          <p:sp>
            <p:nvSpPr>
              <p:cNvPr id="19" name="正方形/長方形 18">
                <a:extLst>
                  <a:ext uri="{FF2B5EF4-FFF2-40B4-BE49-F238E27FC236}">
                    <a16:creationId xmlns:a16="http://schemas.microsoft.com/office/drawing/2014/main" id="{ECF10821-978A-4F7C-BD14-DF5460007C19}"/>
                  </a:ext>
                </a:extLst>
              </p:cNvPr>
              <p:cNvSpPr/>
              <p:nvPr/>
            </p:nvSpPr>
            <p:spPr>
              <a:xfrm>
                <a:off x="4202971" y="896950"/>
                <a:ext cx="4223066" cy="923330"/>
              </a:xfrm>
              <a:prstGeom prst="rect">
                <a:avLst/>
              </a:prstGeom>
              <a:noFill/>
            </p:spPr>
            <p:txBody>
              <a:bodyPr wrap="none" lIns="91440" tIns="45720" rIns="91440" bIns="45720">
                <a:spAutoFit/>
              </a:bodyPr>
              <a:lstStyle/>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［メインメニュー］→［産業構造マップ］</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→［小売り・卸売（消費）］</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→［消費の傾向（ＰＯＳデータ）］</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20" name="正方形/長方形 19">
                <a:hlinkClick r:id="rId3"/>
                <a:extLst>
                  <a:ext uri="{FF2B5EF4-FFF2-40B4-BE49-F238E27FC236}">
                    <a16:creationId xmlns:a16="http://schemas.microsoft.com/office/drawing/2014/main" id="{7FAA7838-72E6-4279-AA8E-226485F6D197}"/>
                  </a:ext>
                </a:extLst>
              </p:cNvPr>
              <p:cNvSpPr/>
              <p:nvPr/>
            </p:nvSpPr>
            <p:spPr>
              <a:xfrm>
                <a:off x="3573001" y="1034766"/>
                <a:ext cx="648000" cy="64800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21" name="正方形/長方形 20">
                <a:extLst>
                  <a:ext uri="{FF2B5EF4-FFF2-40B4-BE49-F238E27FC236}">
                    <a16:creationId xmlns:a16="http://schemas.microsoft.com/office/drawing/2014/main" id="{D6692C9C-9CD7-4D9E-B5E7-4AF80217E9D4}"/>
                  </a:ext>
                </a:extLst>
              </p:cNvPr>
              <p:cNvSpPr/>
              <p:nvPr/>
            </p:nvSpPr>
            <p:spPr>
              <a:xfrm>
                <a:off x="4406292" y="1811032"/>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4175276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9536FF5E-ADAE-46D5-AC81-9E5638F5A49D}"/>
              </a:ext>
            </a:extLst>
          </p:cNvPr>
          <p:cNvSpPr/>
          <p:nvPr/>
        </p:nvSpPr>
        <p:spPr>
          <a:xfrm>
            <a:off x="-5669"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800" dirty="0">
                <a:latin typeface="UD デジタル 教科書体 NP-B" panose="02020700000000000000" pitchFamily="18" charset="-128"/>
                <a:ea typeface="UD デジタル 教科書体 NP-B" panose="02020700000000000000" pitchFamily="18" charset="-128"/>
              </a:rPr>
              <a:t>「観光ビジネス」 </a:t>
            </a:r>
          </a:p>
        </p:txBody>
      </p:sp>
      <p:sp>
        <p:nvSpPr>
          <p:cNvPr id="6" name="正方形/長方形 5">
            <a:extLst>
              <a:ext uri="{FF2B5EF4-FFF2-40B4-BE49-F238E27FC236}">
                <a16:creationId xmlns:a16="http://schemas.microsoft.com/office/drawing/2014/main" id="{05202F3E-1ACF-4272-974E-7559CC379D5B}"/>
              </a:ext>
            </a:extLst>
          </p:cNvPr>
          <p:cNvSpPr/>
          <p:nvPr/>
        </p:nvSpPr>
        <p:spPr>
          <a:xfrm>
            <a:off x="0" y="6369727"/>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en-US" altLang="ja-JP" sz="2000" dirty="0">
                <a:latin typeface="UD デジタル 教科書体 NK-R" panose="02020400000000000000" pitchFamily="18" charset="-128"/>
                <a:ea typeface="UD デジタル 教科書体 NK-R" panose="02020400000000000000" pitchFamily="18" charset="-128"/>
              </a:rPr>
              <a:t>copyright©2020</a:t>
            </a:r>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2000" dirty="0" err="1">
                <a:latin typeface="UD デジタル 教科書体 NK-R" panose="02020400000000000000" pitchFamily="18" charset="-128"/>
                <a:ea typeface="UD デジタル 教科書体 NK-R" panose="02020400000000000000" pitchFamily="18" charset="-128"/>
              </a:rPr>
              <a:t>Kurasho</a:t>
            </a:r>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2000" dirty="0">
                <a:latin typeface="UD デジタル 教科書体 NK-R" panose="02020400000000000000" pitchFamily="18" charset="-128"/>
                <a:ea typeface="UD デジタル 教科書体 NK-R" panose="02020400000000000000" pitchFamily="18" charset="-128"/>
              </a:rPr>
              <a:t>Kawasaki All Right</a:t>
            </a:r>
            <a:r>
              <a:rPr kumimoji="1" lang="ja-JP" altLang="en-US" sz="2000" dirty="0">
                <a:latin typeface="UD デジタル 教科書体 NK-R" panose="02020400000000000000" pitchFamily="18" charset="-128"/>
                <a:ea typeface="UD デジタル 教科書体 NK-R" panose="02020400000000000000" pitchFamily="18" charset="-128"/>
              </a:rPr>
              <a:t>ｓ</a:t>
            </a:r>
          </a:p>
        </p:txBody>
      </p:sp>
      <p:sp>
        <p:nvSpPr>
          <p:cNvPr id="10" name="正方形/長方形 9">
            <a:hlinkClick r:id="rId2"/>
            <a:extLst>
              <a:ext uri="{FF2B5EF4-FFF2-40B4-BE49-F238E27FC236}">
                <a16:creationId xmlns:a16="http://schemas.microsoft.com/office/drawing/2014/main" id="{C1C7FB4F-950A-4376-8E52-DD7B840A5FCE}"/>
              </a:ext>
            </a:extLst>
          </p:cNvPr>
          <p:cNvSpPr/>
          <p:nvPr/>
        </p:nvSpPr>
        <p:spPr>
          <a:xfrm>
            <a:off x="6181844" y="1029889"/>
            <a:ext cx="184731" cy="461665"/>
          </a:xfrm>
          <a:prstGeom prst="rect">
            <a:avLst/>
          </a:prstGeom>
          <a:noFill/>
        </p:spPr>
        <p:txBody>
          <a:bodyPr wrap="none" lIns="91440" tIns="45720" rIns="91440" bIns="45720">
            <a:spAutoFit/>
          </a:bodyPr>
          <a:lstStyle/>
          <a:p>
            <a:pPr algn="ctr"/>
            <a:endParaRPr lang="en-US" altLang="ja-JP" sz="2400"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pic>
        <p:nvPicPr>
          <p:cNvPr id="12" name="図 11">
            <a:hlinkClick r:id="rId3"/>
            <a:extLst>
              <a:ext uri="{FF2B5EF4-FFF2-40B4-BE49-F238E27FC236}">
                <a16:creationId xmlns:a16="http://schemas.microsoft.com/office/drawing/2014/main" id="{BD900477-DF03-4119-9E57-721E94312B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マーケティング分野</a:t>
            </a:r>
          </a:p>
        </p:txBody>
      </p:sp>
      <p:pic>
        <p:nvPicPr>
          <p:cNvPr id="2" name="図 1"/>
          <p:cNvPicPr>
            <a:picLocks noChangeAspect="1"/>
          </p:cNvPicPr>
          <p:nvPr/>
        </p:nvPicPr>
        <p:blipFill rotWithShape="1">
          <a:blip r:embed="rId5"/>
          <a:srcRect t="10590" r="140" b="3806"/>
          <a:stretch/>
        </p:blipFill>
        <p:spPr>
          <a:xfrm>
            <a:off x="3258101" y="2303930"/>
            <a:ext cx="5894827" cy="4042582"/>
          </a:xfrm>
          <a:prstGeom prst="rect">
            <a:avLst/>
          </a:prstGeom>
        </p:spPr>
      </p:pic>
      <p:sp>
        <p:nvSpPr>
          <p:cNvPr id="15" name="星: 5 pt 14">
            <a:extLst>
              <a:ext uri="{FF2B5EF4-FFF2-40B4-BE49-F238E27FC236}">
                <a16:creationId xmlns:a16="http://schemas.microsoft.com/office/drawing/2014/main" id="{73523E52-1C4D-46A6-84C2-5A07F56E8839}"/>
              </a:ext>
            </a:extLst>
          </p:cNvPr>
          <p:cNvSpPr/>
          <p:nvPr/>
        </p:nvSpPr>
        <p:spPr>
          <a:xfrm>
            <a:off x="2930275" y="188417"/>
            <a:ext cx="493059" cy="476250"/>
          </a:xfrm>
          <a:prstGeom prst="star5">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885B1118-6954-4046-9FA9-205A89FAC111}"/>
              </a:ext>
            </a:extLst>
          </p:cNvPr>
          <p:cNvSpPr/>
          <p:nvPr/>
        </p:nvSpPr>
        <p:spPr>
          <a:xfrm>
            <a:off x="-2" y="914399"/>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a:t>
            </a:r>
            <a:r>
              <a:rPr kumimoji="1" lang="ja-JP" altLang="en-US" sz="1200" dirty="0">
                <a:solidFill>
                  <a:schemeClr val="bg1"/>
                </a:solidFill>
                <a:latin typeface="+mn-ea"/>
              </a:rPr>
              <a:t>３</a:t>
            </a:r>
            <a:r>
              <a:rPr kumimoji="1" lang="en-US" altLang="ja-JP" sz="1200" dirty="0">
                <a:solidFill>
                  <a:schemeClr val="bg1"/>
                </a:solidFill>
                <a:latin typeface="+mn-ea"/>
              </a:rPr>
              <a:t>)  </a:t>
            </a:r>
            <a:r>
              <a:rPr kumimoji="1" lang="ja-JP" altLang="en-US" sz="1200" dirty="0">
                <a:solidFill>
                  <a:schemeClr val="bg1"/>
                </a:solidFill>
                <a:latin typeface="+mn-ea"/>
              </a:rPr>
              <a:t>観光ビジネスとマーケティング</a:t>
            </a:r>
          </a:p>
          <a:p>
            <a:r>
              <a:rPr kumimoji="1" lang="ja-JP" altLang="en-US" sz="1200" dirty="0">
                <a:solidFill>
                  <a:schemeClr val="bg1"/>
                </a:solidFill>
                <a:latin typeface="+mn-ea"/>
              </a:rPr>
              <a:t>ウ　顧客の理解</a:t>
            </a: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岡山県まで　</a:t>
            </a:r>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r>
              <a:rPr kumimoji="1" lang="ja-JP" altLang="en-US" sz="1200" b="1" dirty="0">
                <a:solidFill>
                  <a:srgbClr val="FF0000"/>
                </a:solidFill>
                <a:latin typeface="+mn-ea"/>
              </a:rPr>
              <a:t>客室稼働率</a:t>
            </a:r>
          </a:p>
          <a:p>
            <a:endParaRPr kumimoji="1" lang="en-US" altLang="ja-JP" sz="1200" dirty="0">
              <a:solidFill>
                <a:schemeClr val="bg1"/>
              </a:solidFill>
              <a:latin typeface="+mn-ea"/>
            </a:endParaRPr>
          </a:p>
          <a:p>
            <a:endParaRPr kumimoji="1" lang="en-US" altLang="ja-JP" sz="11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種類・分類など</a:t>
            </a:r>
            <a:endParaRPr kumimoji="1" lang="ja-JP" altLang="en-US" sz="1200" dirty="0">
              <a:solidFill>
                <a:schemeClr val="bg1"/>
              </a:solidFill>
              <a:latin typeface="+mn-ea"/>
            </a:endParaRPr>
          </a:p>
          <a:p>
            <a:r>
              <a:rPr kumimoji="1" lang="ja-JP" altLang="en-US" sz="1200" dirty="0">
                <a:solidFill>
                  <a:schemeClr val="bg1"/>
                </a:solidFill>
                <a:latin typeface="+mn-ea"/>
              </a:rPr>
              <a:t>・宿泊施設／従業員規模別</a:t>
            </a:r>
          </a:p>
          <a:p>
            <a:r>
              <a:rPr kumimoji="1" lang="ja-JP" altLang="en-US" sz="1200" dirty="0">
                <a:solidFill>
                  <a:schemeClr val="bg1"/>
                </a:solidFill>
                <a:latin typeface="+mn-ea"/>
              </a:rPr>
              <a:t>・旅館／リゾートホテル／ビジネスホテル／シティホテル／会社団体施設／簡易宿泊施設</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a:t>
            </a:r>
            <a:endParaRPr kumimoji="1" lang="en-US" altLang="ja-JP" sz="1400" b="1" dirty="0">
              <a:solidFill>
                <a:schemeClr val="bg1"/>
              </a:solidFill>
              <a:latin typeface="+mn-ea"/>
            </a:endParaRPr>
          </a:p>
          <a:p>
            <a:r>
              <a:rPr kumimoji="1" lang="en-US" altLang="ja-JP" sz="1200" dirty="0">
                <a:solidFill>
                  <a:schemeClr val="bg1"/>
                </a:solidFill>
                <a:latin typeface="+mn-ea"/>
              </a:rPr>
              <a:t>2011</a:t>
            </a:r>
            <a:r>
              <a:rPr kumimoji="1" lang="ja-JP" altLang="en-US" sz="1200" dirty="0">
                <a:solidFill>
                  <a:schemeClr val="bg1"/>
                </a:solidFill>
                <a:latin typeface="+mn-ea"/>
              </a:rPr>
              <a:t>年～</a:t>
            </a:r>
            <a:r>
              <a:rPr kumimoji="1" lang="en-US" altLang="ja-JP" sz="1200" dirty="0">
                <a:solidFill>
                  <a:schemeClr val="bg1"/>
                </a:solidFill>
                <a:latin typeface="+mn-ea"/>
              </a:rPr>
              <a:t>2018</a:t>
            </a:r>
            <a:r>
              <a:rPr kumimoji="1" lang="ja-JP" altLang="en-US" sz="1200" dirty="0">
                <a:solidFill>
                  <a:schemeClr val="bg1"/>
                </a:solidFill>
                <a:latin typeface="+mn-ea"/>
              </a:rPr>
              <a:t>年 月ごと</a:t>
            </a:r>
          </a:p>
          <a:p>
            <a:endParaRPr kumimoji="1" lang="en-US" altLang="ja-JP" sz="1200" dirty="0">
              <a:solidFill>
                <a:schemeClr val="bg1"/>
              </a:solidFill>
              <a:latin typeface="+mn-ea"/>
            </a:endParaRPr>
          </a:p>
          <a:p>
            <a:endParaRPr kumimoji="1" lang="en-US" altLang="ja-JP" sz="1200"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宿泊施設のタイプ別・月別からは、ビジネス客・観光客の動向も読み取ることができる。また、宿泊施設としての高稼働、もしくは低稼働の時期の考察から新たなニーズをつかみたい。</a:t>
            </a:r>
            <a:endParaRPr kumimoji="1" lang="ja-JP" altLang="en-US" dirty="0">
              <a:solidFill>
                <a:schemeClr val="bg1"/>
              </a:solidFill>
              <a:latin typeface="+mn-ea"/>
            </a:endParaRPr>
          </a:p>
        </p:txBody>
      </p:sp>
      <p:grpSp>
        <p:nvGrpSpPr>
          <p:cNvPr id="17" name="グループ化 16">
            <a:extLst>
              <a:ext uri="{FF2B5EF4-FFF2-40B4-BE49-F238E27FC236}">
                <a16:creationId xmlns:a16="http://schemas.microsoft.com/office/drawing/2014/main" id="{CD42BAB6-DF75-4893-AD0D-0AC1218AA100}"/>
              </a:ext>
            </a:extLst>
          </p:cNvPr>
          <p:cNvGrpSpPr/>
          <p:nvPr/>
        </p:nvGrpSpPr>
        <p:grpSpPr>
          <a:xfrm>
            <a:off x="3573315" y="1029889"/>
            <a:ext cx="4625172" cy="1125955"/>
            <a:chOff x="3349091" y="864354"/>
            <a:chExt cx="4779886" cy="1125955"/>
          </a:xfrm>
        </p:grpSpPr>
        <p:sp>
          <p:nvSpPr>
            <p:cNvPr id="18" name="正方形/長方形 17">
              <a:extLst>
                <a:ext uri="{FF2B5EF4-FFF2-40B4-BE49-F238E27FC236}">
                  <a16:creationId xmlns:a16="http://schemas.microsoft.com/office/drawing/2014/main" id="{FEC70005-D7A3-40BB-96DF-FDA097AD5321}"/>
                </a:ext>
              </a:extLst>
            </p:cNvPr>
            <p:cNvSpPr/>
            <p:nvPr/>
          </p:nvSpPr>
          <p:spPr>
            <a:xfrm>
              <a:off x="3349091" y="1682532"/>
              <a:ext cx="4779886" cy="307777"/>
            </a:xfrm>
            <a:prstGeom prst="rect">
              <a:avLst/>
            </a:prstGeom>
            <a:noFill/>
          </p:spPr>
          <p:txBody>
            <a:bodyPr wrap="square" lIns="91440" tIns="45720" rIns="91440" bIns="45720">
              <a:spAutoFit/>
            </a:bodyPr>
            <a:lstStyle/>
            <a:p>
              <a:pPr algn="ctr"/>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［客室稼働率の推移（宿泊施設タイプ別）］</a:t>
              </a:r>
              <a:endPar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grpSp>
          <p:nvGrpSpPr>
            <p:cNvPr id="19" name="グループ化 18">
              <a:extLst>
                <a:ext uri="{FF2B5EF4-FFF2-40B4-BE49-F238E27FC236}">
                  <a16:creationId xmlns:a16="http://schemas.microsoft.com/office/drawing/2014/main" id="{972C6C5D-50BE-4472-89ED-40150FB1903B}"/>
                </a:ext>
              </a:extLst>
            </p:cNvPr>
            <p:cNvGrpSpPr/>
            <p:nvPr/>
          </p:nvGrpSpPr>
          <p:grpSpPr>
            <a:xfrm>
              <a:off x="3471090" y="864354"/>
              <a:ext cx="4540789" cy="877791"/>
              <a:chOff x="3471090" y="864354"/>
              <a:chExt cx="4540789" cy="877791"/>
            </a:xfrm>
          </p:grpSpPr>
          <p:sp>
            <p:nvSpPr>
              <p:cNvPr id="20" name="正方形/長方形 19">
                <a:extLst>
                  <a:ext uri="{FF2B5EF4-FFF2-40B4-BE49-F238E27FC236}">
                    <a16:creationId xmlns:a16="http://schemas.microsoft.com/office/drawing/2014/main" id="{A7A151BF-6379-46F5-8F63-5492583D9DB7}"/>
                  </a:ext>
                </a:extLst>
              </p:cNvPr>
              <p:cNvSpPr/>
              <p:nvPr/>
            </p:nvSpPr>
            <p:spPr>
              <a:xfrm>
                <a:off x="4202970" y="896950"/>
                <a:ext cx="3808909" cy="646331"/>
              </a:xfrm>
              <a:prstGeom prst="rect">
                <a:avLst/>
              </a:prstGeom>
              <a:noFill/>
            </p:spPr>
            <p:txBody>
              <a:bodyPr wrap="none" lIns="91440" tIns="45720" rIns="91440" bIns="45720">
                <a:spAutoFit/>
              </a:bodyPr>
              <a:lstStyle/>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［メインメニュー］→［観光マップ］</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→［国内］→［宿泊施設］</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21" name="正方形/長方形 20">
                <a:hlinkClick r:id="rId6"/>
                <a:extLst>
                  <a:ext uri="{FF2B5EF4-FFF2-40B4-BE49-F238E27FC236}">
                    <a16:creationId xmlns:a16="http://schemas.microsoft.com/office/drawing/2014/main" id="{B370315A-5E16-4010-BE15-CC344FAD536B}"/>
                  </a:ext>
                </a:extLst>
              </p:cNvPr>
              <p:cNvSpPr/>
              <p:nvPr/>
            </p:nvSpPr>
            <p:spPr>
              <a:xfrm>
                <a:off x="3471090" y="864354"/>
                <a:ext cx="648000" cy="64800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22" name="正方形/長方形 21">
                <a:extLst>
                  <a:ext uri="{FF2B5EF4-FFF2-40B4-BE49-F238E27FC236}">
                    <a16:creationId xmlns:a16="http://schemas.microsoft.com/office/drawing/2014/main" id="{09432E5A-0567-4F31-90C3-3CDE50C1B53F}"/>
                  </a:ext>
                </a:extLst>
              </p:cNvPr>
              <p:cNvSpPr/>
              <p:nvPr/>
            </p:nvSpPr>
            <p:spPr>
              <a:xfrm>
                <a:off x="4406292" y="1542090"/>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35237920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E44AE445-4350-4F86-9008-7B1731B11CE8}"/>
              </a:ext>
            </a:extLst>
          </p:cNvPr>
          <p:cNvSpPr/>
          <p:nvPr/>
        </p:nvSpPr>
        <p:spPr>
          <a:xfrm>
            <a:off x="17657" y="635442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a:t>
            </a:r>
            <a:r>
              <a:rPr kumimoji="1" lang="ja-JP" altLang="en-US" sz="1400" dirty="0">
                <a:latin typeface="UD デジタル 教科書体 NK-R" panose="02020400000000000000" pitchFamily="18" charset="-128"/>
                <a:ea typeface="UD デジタル 教科書体 NK-R" panose="02020400000000000000" pitchFamily="18" charset="-128"/>
              </a:rPr>
              <a:t>ｓ</a:t>
            </a:r>
            <a:r>
              <a:rPr kumimoji="1" lang="en-US" altLang="ja-JP" sz="1400" dirty="0">
                <a:latin typeface="UD デジタル 教科書体 NK-R" panose="02020400000000000000" pitchFamily="18" charset="-128"/>
                <a:ea typeface="UD デジタル 教科書体 NK-R" panose="02020400000000000000" pitchFamily="18" charset="-128"/>
              </a:rPr>
              <a:t> </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9536FF5E-ADAE-46D5-AC81-9E5638F5A49D}"/>
              </a:ext>
            </a:extLst>
          </p:cNvPr>
          <p:cNvSpPr/>
          <p:nvPr/>
        </p:nvSpPr>
        <p:spPr>
          <a:xfrm>
            <a:off x="-5669"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800" dirty="0">
                <a:latin typeface="UD デジタル 教科書体 NP-B" panose="02020700000000000000" pitchFamily="18" charset="-128"/>
                <a:ea typeface="UD デジタル 教科書体 NP-B" panose="02020700000000000000" pitchFamily="18" charset="-128"/>
              </a:rPr>
              <a:t>「ビジネス・マネジメント」 </a:t>
            </a:r>
          </a:p>
        </p:txBody>
      </p:sp>
      <p:sp>
        <p:nvSpPr>
          <p:cNvPr id="10" name="正方形/長方形 9">
            <a:hlinkClick r:id="rId2"/>
            <a:extLst>
              <a:ext uri="{FF2B5EF4-FFF2-40B4-BE49-F238E27FC236}">
                <a16:creationId xmlns:a16="http://schemas.microsoft.com/office/drawing/2014/main" id="{C1C7FB4F-950A-4376-8E52-DD7B840A5FCE}"/>
              </a:ext>
            </a:extLst>
          </p:cNvPr>
          <p:cNvSpPr/>
          <p:nvPr/>
        </p:nvSpPr>
        <p:spPr>
          <a:xfrm>
            <a:off x="6181844" y="1029889"/>
            <a:ext cx="184731" cy="461665"/>
          </a:xfrm>
          <a:prstGeom prst="rect">
            <a:avLst/>
          </a:prstGeom>
          <a:noFill/>
        </p:spPr>
        <p:txBody>
          <a:bodyPr wrap="none" lIns="91440" tIns="45720" rIns="91440" bIns="45720">
            <a:spAutoFit/>
          </a:bodyPr>
          <a:lstStyle/>
          <a:p>
            <a:pPr algn="ctr"/>
            <a:endParaRPr lang="en-US" altLang="ja-JP" sz="2400"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pic>
        <p:nvPicPr>
          <p:cNvPr id="12" name="図 11">
            <a:hlinkClick r:id="rId3"/>
            <a:extLst>
              <a:ext uri="{FF2B5EF4-FFF2-40B4-BE49-F238E27FC236}">
                <a16:creationId xmlns:a16="http://schemas.microsoft.com/office/drawing/2014/main" id="{BD900477-DF03-4119-9E57-721E94312B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マネジメント分野</a:t>
            </a:r>
          </a:p>
        </p:txBody>
      </p:sp>
      <p:pic>
        <p:nvPicPr>
          <p:cNvPr id="3" name="図 2">
            <a:extLst>
              <a:ext uri="{FF2B5EF4-FFF2-40B4-BE49-F238E27FC236}">
                <a16:creationId xmlns:a16="http://schemas.microsoft.com/office/drawing/2014/main" id="{AA2B674E-CD24-4AA6-867F-3816A283B472}"/>
              </a:ext>
            </a:extLst>
          </p:cNvPr>
          <p:cNvPicPr>
            <a:picLocks noChangeAspect="1"/>
          </p:cNvPicPr>
          <p:nvPr/>
        </p:nvPicPr>
        <p:blipFill rotWithShape="1">
          <a:blip r:embed="rId5"/>
          <a:srcRect l="16555" t="17747" r="19268" b="6526"/>
          <a:stretch/>
        </p:blipFill>
        <p:spPr>
          <a:xfrm>
            <a:off x="3258102" y="2474736"/>
            <a:ext cx="5868241" cy="3894991"/>
          </a:xfrm>
          <a:prstGeom prst="rect">
            <a:avLst/>
          </a:prstGeom>
        </p:spPr>
      </p:pic>
      <p:pic>
        <p:nvPicPr>
          <p:cNvPr id="15" name="図 14">
            <a:extLst>
              <a:ext uri="{FF2B5EF4-FFF2-40B4-BE49-F238E27FC236}">
                <a16:creationId xmlns:a16="http://schemas.microsoft.com/office/drawing/2014/main" id="{A6D29D09-3094-465B-A740-430B1E5E364E}"/>
              </a:ext>
            </a:extLst>
          </p:cNvPr>
          <p:cNvPicPr>
            <a:picLocks noChangeAspect="1"/>
          </p:cNvPicPr>
          <p:nvPr/>
        </p:nvPicPr>
        <p:blipFill rotWithShape="1">
          <a:blip r:embed="rId5"/>
          <a:srcRect l="84940" t="17747" b="6526"/>
          <a:stretch/>
        </p:blipFill>
        <p:spPr>
          <a:xfrm>
            <a:off x="7827835" y="2474736"/>
            <a:ext cx="1316165" cy="3722671"/>
          </a:xfrm>
          <a:prstGeom prst="rect">
            <a:avLst/>
          </a:prstGeom>
        </p:spPr>
      </p:pic>
      <p:sp>
        <p:nvSpPr>
          <p:cNvPr id="17" name="正方形/長方形 16">
            <a:extLst>
              <a:ext uri="{FF2B5EF4-FFF2-40B4-BE49-F238E27FC236}">
                <a16:creationId xmlns:a16="http://schemas.microsoft.com/office/drawing/2014/main" id="{C9D23FA5-2A66-4A58-B2F1-4B2F6C784EB0}"/>
              </a:ext>
            </a:extLst>
          </p:cNvPr>
          <p:cNvSpPr/>
          <p:nvPr/>
        </p:nvSpPr>
        <p:spPr>
          <a:xfrm>
            <a:off x="12261" y="906746"/>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a:t>
            </a:r>
            <a:r>
              <a:rPr kumimoji="1" lang="ja-JP" altLang="en-US" sz="1200" dirty="0">
                <a:solidFill>
                  <a:schemeClr val="bg1"/>
                </a:solidFill>
                <a:latin typeface="+mn-ea"/>
              </a:rPr>
              <a:t>３</a:t>
            </a:r>
            <a:r>
              <a:rPr kumimoji="1" lang="en-US" altLang="ja-JP" sz="1200" dirty="0">
                <a:solidFill>
                  <a:schemeClr val="bg1"/>
                </a:solidFill>
                <a:latin typeface="+mn-ea"/>
              </a:rPr>
              <a:t>)  </a:t>
            </a:r>
            <a:r>
              <a:rPr kumimoji="1" lang="ja-JP" altLang="en-US" sz="1200" dirty="0">
                <a:solidFill>
                  <a:schemeClr val="bg1"/>
                </a:solidFill>
                <a:latin typeface="+mn-ea"/>
              </a:rPr>
              <a:t>経営資源のマネジメント　　　　　</a:t>
            </a:r>
          </a:p>
          <a:p>
            <a:r>
              <a:rPr kumimoji="1" lang="ja-JP" altLang="en-US" sz="1200" dirty="0">
                <a:solidFill>
                  <a:schemeClr val="bg1"/>
                </a:solidFill>
                <a:latin typeface="+mn-ea"/>
              </a:rPr>
              <a:t> イ　人的資源のマネジメント</a:t>
            </a: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岡山県まで　</a:t>
            </a:r>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r>
              <a:rPr kumimoji="1" lang="ja-JP" altLang="en-US" sz="1200" b="1" dirty="0">
                <a:solidFill>
                  <a:srgbClr val="FF0000"/>
                </a:solidFill>
                <a:latin typeface="+mn-ea"/>
              </a:rPr>
              <a:t>労働生産性</a:t>
            </a:r>
          </a:p>
          <a:p>
            <a:endParaRPr kumimoji="1" lang="en-US" altLang="ja-JP" sz="1200" dirty="0">
              <a:solidFill>
                <a:schemeClr val="bg1"/>
              </a:solidFill>
              <a:latin typeface="+mn-ea"/>
            </a:endParaRPr>
          </a:p>
          <a:p>
            <a:endParaRPr kumimoji="1" lang="en-US" altLang="ja-JP" sz="11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種類・分類など</a:t>
            </a:r>
            <a:endParaRPr kumimoji="1" lang="ja-JP" altLang="en-US" sz="1200" dirty="0">
              <a:solidFill>
                <a:schemeClr val="bg1"/>
              </a:solidFill>
              <a:latin typeface="+mn-ea"/>
            </a:endParaRPr>
          </a:p>
          <a:p>
            <a:r>
              <a:rPr kumimoji="1" lang="ja-JP" altLang="en-US" sz="1200" dirty="0">
                <a:solidFill>
                  <a:schemeClr val="bg1"/>
                </a:solidFill>
                <a:latin typeface="+mn-ea"/>
              </a:rPr>
              <a:t>製造業</a:t>
            </a:r>
            <a:endParaRPr kumimoji="1" lang="en-US" altLang="ja-JP" sz="1200" dirty="0">
              <a:solidFill>
                <a:schemeClr val="bg1"/>
              </a:solidFill>
              <a:latin typeface="+mn-ea"/>
            </a:endParaRPr>
          </a:p>
          <a:p>
            <a:r>
              <a:rPr kumimoji="1" lang="ja-JP" altLang="en-US" sz="1200" dirty="0">
                <a:solidFill>
                  <a:schemeClr val="bg1"/>
                </a:solidFill>
                <a:latin typeface="+mn-ea"/>
              </a:rPr>
              <a:t>すべての中分類</a:t>
            </a:r>
            <a:endParaRPr kumimoji="1" lang="en-US" altLang="ja-JP" sz="1200"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a:t>
            </a:r>
            <a:endParaRPr kumimoji="1" lang="en-US" altLang="ja-JP" sz="1400" b="1" dirty="0">
              <a:solidFill>
                <a:schemeClr val="bg1"/>
              </a:solidFill>
              <a:latin typeface="+mn-ea"/>
            </a:endParaRPr>
          </a:p>
          <a:p>
            <a:r>
              <a:rPr kumimoji="1" lang="en-US" altLang="ja-JP" sz="1200" dirty="0">
                <a:solidFill>
                  <a:schemeClr val="bg1"/>
                </a:solidFill>
                <a:latin typeface="+mn-ea"/>
              </a:rPr>
              <a:t>1997</a:t>
            </a:r>
            <a:r>
              <a:rPr kumimoji="1" lang="ja-JP" altLang="en-US" sz="1200" dirty="0">
                <a:solidFill>
                  <a:schemeClr val="bg1"/>
                </a:solidFill>
                <a:latin typeface="+mn-ea"/>
              </a:rPr>
              <a:t>年～</a:t>
            </a:r>
            <a:r>
              <a:rPr kumimoji="1" lang="en-US" altLang="ja-JP" sz="1200" dirty="0">
                <a:solidFill>
                  <a:schemeClr val="bg1"/>
                </a:solidFill>
                <a:latin typeface="+mn-ea"/>
              </a:rPr>
              <a:t>2017</a:t>
            </a:r>
            <a:r>
              <a:rPr kumimoji="1" lang="ja-JP" altLang="en-US" sz="1200" dirty="0">
                <a:solidFill>
                  <a:schemeClr val="bg1"/>
                </a:solidFill>
                <a:latin typeface="+mn-ea"/>
              </a:rPr>
              <a:t>年 年ごと</a:t>
            </a:r>
          </a:p>
          <a:p>
            <a:endParaRPr kumimoji="1" lang="en-US" altLang="ja-JP" sz="1200" dirty="0">
              <a:solidFill>
                <a:schemeClr val="bg1"/>
              </a:solidFill>
              <a:latin typeface="+mn-ea"/>
            </a:endParaRPr>
          </a:p>
          <a:p>
            <a:endParaRPr kumimoji="1" lang="en-US" altLang="ja-JP" sz="1200"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機械化・オートメーション化・</a:t>
            </a:r>
            <a:r>
              <a:rPr kumimoji="1" lang="en-US" altLang="ja-JP" sz="1200" dirty="0">
                <a:solidFill>
                  <a:schemeClr val="bg1"/>
                </a:solidFill>
                <a:latin typeface="+mn-ea"/>
              </a:rPr>
              <a:t>AI</a:t>
            </a:r>
            <a:r>
              <a:rPr kumimoji="1" lang="ja-JP" altLang="en-US" sz="1200" dirty="0">
                <a:solidFill>
                  <a:schemeClr val="bg1"/>
                </a:solidFill>
                <a:latin typeface="+mn-ea"/>
              </a:rPr>
              <a:t>化などの環境面と人的資源のバランスを考える。岡山県の地域の労働生産性がわかる。</a:t>
            </a:r>
            <a:endParaRPr kumimoji="1" lang="ja-JP" altLang="en-US" dirty="0">
              <a:solidFill>
                <a:schemeClr val="bg1"/>
              </a:solidFill>
              <a:latin typeface="+mn-ea"/>
            </a:endParaRPr>
          </a:p>
        </p:txBody>
      </p:sp>
      <p:grpSp>
        <p:nvGrpSpPr>
          <p:cNvPr id="18" name="グループ化 17">
            <a:extLst>
              <a:ext uri="{FF2B5EF4-FFF2-40B4-BE49-F238E27FC236}">
                <a16:creationId xmlns:a16="http://schemas.microsoft.com/office/drawing/2014/main" id="{BD34B7AB-47B9-4E53-9E2D-15F3AF103A0A}"/>
              </a:ext>
            </a:extLst>
          </p:cNvPr>
          <p:cNvGrpSpPr/>
          <p:nvPr/>
        </p:nvGrpSpPr>
        <p:grpSpPr>
          <a:xfrm>
            <a:off x="3444225" y="1131590"/>
            <a:ext cx="4912616" cy="1125955"/>
            <a:chOff x="3349091" y="864354"/>
            <a:chExt cx="5076944" cy="1125955"/>
          </a:xfrm>
        </p:grpSpPr>
        <p:sp>
          <p:nvSpPr>
            <p:cNvPr id="19" name="正方形/長方形 18">
              <a:extLst>
                <a:ext uri="{FF2B5EF4-FFF2-40B4-BE49-F238E27FC236}">
                  <a16:creationId xmlns:a16="http://schemas.microsoft.com/office/drawing/2014/main" id="{B2EF8415-1976-4AB4-8ABA-7AF1D660842F}"/>
                </a:ext>
              </a:extLst>
            </p:cNvPr>
            <p:cNvSpPr/>
            <p:nvPr/>
          </p:nvSpPr>
          <p:spPr>
            <a:xfrm>
              <a:off x="3349091" y="1682532"/>
              <a:ext cx="4779886" cy="307777"/>
            </a:xfrm>
            <a:prstGeom prst="rect">
              <a:avLst/>
            </a:prstGeom>
            <a:noFill/>
          </p:spPr>
          <p:txBody>
            <a:bodyPr wrap="square" lIns="91440" tIns="45720" rIns="91440" bIns="45720">
              <a:spAutoFit/>
            </a:bodyPr>
            <a:lstStyle/>
            <a:p>
              <a:pPr algn="ctr"/>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［労働生産性　年次推移］</a:t>
              </a:r>
              <a:endPar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grpSp>
          <p:nvGrpSpPr>
            <p:cNvPr id="20" name="グループ化 19">
              <a:extLst>
                <a:ext uri="{FF2B5EF4-FFF2-40B4-BE49-F238E27FC236}">
                  <a16:creationId xmlns:a16="http://schemas.microsoft.com/office/drawing/2014/main" id="{E58C863A-3E28-4AE7-AB6E-C23F7A337E37}"/>
                </a:ext>
              </a:extLst>
            </p:cNvPr>
            <p:cNvGrpSpPr/>
            <p:nvPr/>
          </p:nvGrpSpPr>
          <p:grpSpPr>
            <a:xfrm>
              <a:off x="3471090" y="864354"/>
              <a:ext cx="4954945" cy="877791"/>
              <a:chOff x="3471090" y="864354"/>
              <a:chExt cx="4954945" cy="877791"/>
            </a:xfrm>
          </p:grpSpPr>
          <p:sp>
            <p:nvSpPr>
              <p:cNvPr id="21" name="正方形/長方形 20">
                <a:extLst>
                  <a:ext uri="{FF2B5EF4-FFF2-40B4-BE49-F238E27FC236}">
                    <a16:creationId xmlns:a16="http://schemas.microsoft.com/office/drawing/2014/main" id="{E684FFBB-6559-469B-83BE-B3E95F51D875}"/>
                  </a:ext>
                </a:extLst>
              </p:cNvPr>
              <p:cNvSpPr/>
              <p:nvPr/>
            </p:nvSpPr>
            <p:spPr>
              <a:xfrm>
                <a:off x="4202970" y="896950"/>
                <a:ext cx="4223065" cy="646331"/>
              </a:xfrm>
              <a:prstGeom prst="rect">
                <a:avLst/>
              </a:prstGeom>
              <a:noFill/>
            </p:spPr>
            <p:txBody>
              <a:bodyPr wrap="none" lIns="91440" tIns="45720" rIns="91440" bIns="45720">
                <a:spAutoFit/>
              </a:bodyPr>
              <a:lstStyle/>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［メインメニュー］→［産業構造マップ］</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→［製造業］→［製造業の構造］</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F375787-21CF-4868-B728-713DFC8BE9DD}"/>
                  </a:ext>
                </a:extLst>
              </p:cNvPr>
              <p:cNvSpPr/>
              <p:nvPr/>
            </p:nvSpPr>
            <p:spPr>
              <a:xfrm>
                <a:off x="3471090" y="864354"/>
                <a:ext cx="648000" cy="64800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23" name="正方形/長方形 22">
                <a:extLst>
                  <a:ext uri="{FF2B5EF4-FFF2-40B4-BE49-F238E27FC236}">
                    <a16:creationId xmlns:a16="http://schemas.microsoft.com/office/drawing/2014/main" id="{5DCCF0C9-50AE-4AFF-898D-551E575C5F36}"/>
                  </a:ext>
                </a:extLst>
              </p:cNvPr>
              <p:cNvSpPr/>
              <p:nvPr/>
            </p:nvSpPr>
            <p:spPr>
              <a:xfrm>
                <a:off x="4406292" y="1542090"/>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1558292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523F5F5E-A752-42C2-9CC5-756E02AA92C8}"/>
              </a:ext>
            </a:extLst>
          </p:cNvPr>
          <p:cNvSpPr/>
          <p:nvPr/>
        </p:nvSpPr>
        <p:spPr>
          <a:xfrm>
            <a:off x="17657" y="635442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a:t>
            </a:r>
            <a:r>
              <a:rPr kumimoji="1" lang="ja-JP" altLang="en-US" sz="1400" dirty="0">
                <a:latin typeface="UD デジタル 教科書体 NK-R" panose="02020400000000000000" pitchFamily="18" charset="-128"/>
                <a:ea typeface="UD デジタル 教科書体 NK-R" panose="02020400000000000000" pitchFamily="18" charset="-128"/>
              </a:rPr>
              <a:t>ｓ</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9536FF5E-ADAE-46D5-AC81-9E5638F5A49D}"/>
              </a:ext>
            </a:extLst>
          </p:cNvPr>
          <p:cNvSpPr/>
          <p:nvPr/>
        </p:nvSpPr>
        <p:spPr>
          <a:xfrm>
            <a:off x="-5669"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800" dirty="0">
                <a:latin typeface="UD デジタル 教科書体 NP-B" panose="02020700000000000000" pitchFamily="18" charset="-128"/>
                <a:ea typeface="UD デジタル 教科書体 NP-B" panose="02020700000000000000" pitchFamily="18" charset="-128"/>
              </a:rPr>
              <a:t>「グローバル経済」 </a:t>
            </a:r>
          </a:p>
        </p:txBody>
      </p:sp>
      <p:sp>
        <p:nvSpPr>
          <p:cNvPr id="10" name="正方形/長方形 9">
            <a:hlinkClick r:id="rId2"/>
            <a:extLst>
              <a:ext uri="{FF2B5EF4-FFF2-40B4-BE49-F238E27FC236}">
                <a16:creationId xmlns:a16="http://schemas.microsoft.com/office/drawing/2014/main" id="{C1C7FB4F-950A-4376-8E52-DD7B840A5FCE}"/>
              </a:ext>
            </a:extLst>
          </p:cNvPr>
          <p:cNvSpPr/>
          <p:nvPr/>
        </p:nvSpPr>
        <p:spPr>
          <a:xfrm>
            <a:off x="6181844" y="1029889"/>
            <a:ext cx="184731" cy="461665"/>
          </a:xfrm>
          <a:prstGeom prst="rect">
            <a:avLst/>
          </a:prstGeom>
          <a:noFill/>
        </p:spPr>
        <p:txBody>
          <a:bodyPr wrap="none" lIns="91440" tIns="45720" rIns="91440" bIns="45720">
            <a:spAutoFit/>
          </a:bodyPr>
          <a:lstStyle/>
          <a:p>
            <a:pPr algn="ctr"/>
            <a:endParaRPr lang="en-US" altLang="ja-JP" sz="2400"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pic>
        <p:nvPicPr>
          <p:cNvPr id="12" name="図 11">
            <a:hlinkClick r:id="rId3"/>
            <a:extLst>
              <a:ext uri="{FF2B5EF4-FFF2-40B4-BE49-F238E27FC236}">
                <a16:creationId xmlns:a16="http://schemas.microsoft.com/office/drawing/2014/main" id="{BD900477-DF03-4119-9E57-721E94312B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マネジメント分野</a:t>
            </a:r>
          </a:p>
        </p:txBody>
      </p:sp>
      <p:pic>
        <p:nvPicPr>
          <p:cNvPr id="3" name="図 2">
            <a:extLst>
              <a:ext uri="{FF2B5EF4-FFF2-40B4-BE49-F238E27FC236}">
                <a16:creationId xmlns:a16="http://schemas.microsoft.com/office/drawing/2014/main" id="{6F432454-A9B8-431E-9129-46D4E7683194}"/>
              </a:ext>
            </a:extLst>
          </p:cNvPr>
          <p:cNvPicPr>
            <a:picLocks noChangeAspect="1"/>
          </p:cNvPicPr>
          <p:nvPr/>
        </p:nvPicPr>
        <p:blipFill rotWithShape="1">
          <a:blip r:embed="rId5"/>
          <a:srcRect l="16556" t="14965" r="28110" b="24747"/>
          <a:stretch/>
        </p:blipFill>
        <p:spPr>
          <a:xfrm>
            <a:off x="3263770" y="2186920"/>
            <a:ext cx="5886182" cy="3607514"/>
          </a:xfrm>
          <a:prstGeom prst="rect">
            <a:avLst/>
          </a:prstGeom>
        </p:spPr>
      </p:pic>
      <p:sp>
        <p:nvSpPr>
          <p:cNvPr id="14" name="正方形/長方形 13">
            <a:extLst>
              <a:ext uri="{FF2B5EF4-FFF2-40B4-BE49-F238E27FC236}">
                <a16:creationId xmlns:a16="http://schemas.microsoft.com/office/drawing/2014/main" id="{CD74AC9C-7451-429D-A909-9A75E5AD3797}"/>
              </a:ext>
            </a:extLst>
          </p:cNvPr>
          <p:cNvSpPr/>
          <p:nvPr/>
        </p:nvSpPr>
        <p:spPr>
          <a:xfrm>
            <a:off x="5667" y="914399"/>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a:t>
            </a:r>
            <a:r>
              <a:rPr kumimoji="1" lang="ja-JP" altLang="en-US" sz="1200" dirty="0">
                <a:solidFill>
                  <a:schemeClr val="bg1"/>
                </a:solidFill>
                <a:latin typeface="+mn-ea"/>
              </a:rPr>
              <a:t>２）市場と経済 　</a:t>
            </a:r>
          </a:p>
          <a:p>
            <a:r>
              <a:rPr kumimoji="1" lang="ja-JP" altLang="en-US" sz="1200" dirty="0">
                <a:solidFill>
                  <a:schemeClr val="bg1"/>
                </a:solidFill>
                <a:latin typeface="+mn-ea"/>
              </a:rPr>
              <a:t>　ウ　景気循環</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市町村まで　</a:t>
            </a:r>
            <a:endParaRPr kumimoji="1" lang="en-US" altLang="ja-JP" sz="1200" b="1"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r>
              <a:rPr kumimoji="1" lang="ja-JP" altLang="en-US" sz="1200" dirty="0">
                <a:solidFill>
                  <a:schemeClr val="bg1"/>
                </a:solidFill>
                <a:latin typeface="+mn-ea"/>
              </a:rPr>
              <a:t>地域経循環図</a:t>
            </a:r>
          </a:p>
          <a:p>
            <a:endParaRPr kumimoji="1" lang="en-US" altLang="ja-JP" sz="1200" dirty="0">
              <a:solidFill>
                <a:schemeClr val="bg1"/>
              </a:solidFill>
              <a:latin typeface="+mn-ea"/>
            </a:endParaRPr>
          </a:p>
          <a:p>
            <a:endParaRPr kumimoji="1" lang="en-US" altLang="ja-JP" sz="11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a:t>
            </a:r>
            <a:endParaRPr kumimoji="1" lang="en-US" altLang="ja-JP" sz="1400" b="1" dirty="0">
              <a:solidFill>
                <a:schemeClr val="bg1"/>
              </a:solidFill>
              <a:latin typeface="+mn-ea"/>
            </a:endParaRPr>
          </a:p>
          <a:p>
            <a:r>
              <a:rPr kumimoji="1" lang="en-US" altLang="ja-JP" sz="1200" dirty="0">
                <a:solidFill>
                  <a:schemeClr val="bg1"/>
                </a:solidFill>
                <a:latin typeface="+mn-ea"/>
              </a:rPr>
              <a:t>2010</a:t>
            </a:r>
            <a:r>
              <a:rPr kumimoji="1" lang="ja-JP" altLang="en-US" sz="1200" dirty="0">
                <a:solidFill>
                  <a:schemeClr val="bg1"/>
                </a:solidFill>
                <a:latin typeface="+mn-ea"/>
              </a:rPr>
              <a:t>年・</a:t>
            </a:r>
            <a:r>
              <a:rPr kumimoji="1" lang="en-US" altLang="ja-JP" sz="1200" dirty="0">
                <a:solidFill>
                  <a:schemeClr val="bg1"/>
                </a:solidFill>
                <a:latin typeface="+mn-ea"/>
              </a:rPr>
              <a:t>2013</a:t>
            </a:r>
            <a:r>
              <a:rPr kumimoji="1" lang="ja-JP" altLang="en-US" sz="1200" dirty="0">
                <a:solidFill>
                  <a:schemeClr val="bg1"/>
                </a:solidFill>
                <a:latin typeface="+mn-ea"/>
              </a:rPr>
              <a:t>年</a:t>
            </a:r>
          </a:p>
          <a:p>
            <a:endParaRPr kumimoji="1" lang="en-US" altLang="ja-JP" sz="1200" dirty="0">
              <a:solidFill>
                <a:schemeClr val="bg1"/>
              </a:solidFill>
              <a:latin typeface="+mn-ea"/>
            </a:endParaRPr>
          </a:p>
          <a:p>
            <a:endParaRPr kumimoji="1" lang="en-US" altLang="ja-JP" sz="1200" dirty="0">
              <a:solidFill>
                <a:schemeClr val="bg1"/>
              </a:solidFill>
              <a:latin typeface="+mn-ea"/>
            </a:endParaRPr>
          </a:p>
          <a:p>
            <a:endParaRPr kumimoji="1" lang="en-US" altLang="ja-JP" sz="1200"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国内総生産の概念理解、　三面等価の原則の理解などの学習内容の際の事例として活用できる。</a:t>
            </a:r>
            <a:endParaRPr kumimoji="1" lang="ja-JP" altLang="en-US" dirty="0">
              <a:solidFill>
                <a:schemeClr val="bg1"/>
              </a:solidFill>
              <a:latin typeface="+mn-ea"/>
            </a:endParaRPr>
          </a:p>
        </p:txBody>
      </p:sp>
      <p:grpSp>
        <p:nvGrpSpPr>
          <p:cNvPr id="18" name="グループ化 17">
            <a:extLst>
              <a:ext uri="{FF2B5EF4-FFF2-40B4-BE49-F238E27FC236}">
                <a16:creationId xmlns:a16="http://schemas.microsoft.com/office/drawing/2014/main" id="{E74A4E64-3C3F-4371-AEB9-98304E7CF666}"/>
              </a:ext>
            </a:extLst>
          </p:cNvPr>
          <p:cNvGrpSpPr/>
          <p:nvPr/>
        </p:nvGrpSpPr>
        <p:grpSpPr>
          <a:xfrm>
            <a:off x="3578745" y="1111764"/>
            <a:ext cx="5256231" cy="877791"/>
            <a:chOff x="3471090" y="864354"/>
            <a:chExt cx="5432051" cy="877791"/>
          </a:xfrm>
        </p:grpSpPr>
        <p:sp>
          <p:nvSpPr>
            <p:cNvPr id="19" name="正方形/長方形 18">
              <a:extLst>
                <a:ext uri="{FF2B5EF4-FFF2-40B4-BE49-F238E27FC236}">
                  <a16:creationId xmlns:a16="http://schemas.microsoft.com/office/drawing/2014/main" id="{7FED7A8A-0BA1-4EB3-8122-EA3117501A12}"/>
                </a:ext>
              </a:extLst>
            </p:cNvPr>
            <p:cNvSpPr/>
            <p:nvPr/>
          </p:nvSpPr>
          <p:spPr>
            <a:xfrm>
              <a:off x="4202970" y="896950"/>
              <a:ext cx="4700171" cy="646331"/>
            </a:xfrm>
            <a:prstGeom prst="rect">
              <a:avLst/>
            </a:prstGeom>
            <a:noFill/>
          </p:spPr>
          <p:txBody>
            <a:bodyPr wrap="none" lIns="91440" tIns="45720" rIns="91440" bIns="45720">
              <a:spAutoFit/>
            </a:bodyPr>
            <a:lstStyle/>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［メインメニュー］→［地域経済循環マップ］</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→［地域経済循環図］</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595FF73D-476F-460F-A610-1C7CA1F258CE}"/>
                </a:ext>
              </a:extLst>
            </p:cNvPr>
            <p:cNvSpPr/>
            <p:nvPr/>
          </p:nvSpPr>
          <p:spPr>
            <a:xfrm>
              <a:off x="3471090" y="864354"/>
              <a:ext cx="648000" cy="64800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21" name="正方形/長方形 20">
              <a:extLst>
                <a:ext uri="{FF2B5EF4-FFF2-40B4-BE49-F238E27FC236}">
                  <a16:creationId xmlns:a16="http://schemas.microsoft.com/office/drawing/2014/main" id="{E74D618A-915A-4C44-8D4B-ABD9D63EBA21}"/>
                </a:ext>
              </a:extLst>
            </p:cNvPr>
            <p:cNvSpPr/>
            <p:nvPr/>
          </p:nvSpPr>
          <p:spPr>
            <a:xfrm>
              <a:off x="4406292" y="1542090"/>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949233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75DC5D9D-2558-4C16-9FDE-52F7A2BFBC34}"/>
              </a:ext>
            </a:extLst>
          </p:cNvPr>
          <p:cNvSpPr/>
          <p:nvPr/>
        </p:nvSpPr>
        <p:spPr>
          <a:xfrm>
            <a:off x="17657" y="635442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a:t>
            </a:r>
            <a:r>
              <a:rPr kumimoji="1" lang="ja-JP" altLang="en-US" sz="1400" dirty="0">
                <a:latin typeface="UD デジタル 教科書体 NK-R" panose="02020400000000000000" pitchFamily="18" charset="-128"/>
                <a:ea typeface="UD デジタル 教科書体 NK-R" panose="02020400000000000000" pitchFamily="18" charset="-128"/>
              </a:rPr>
              <a:t>ｓ</a:t>
            </a:r>
            <a:r>
              <a:rPr kumimoji="1" lang="en-US" altLang="ja-JP" sz="1400" dirty="0">
                <a:latin typeface="UD デジタル 教科書体 NK-R" panose="02020400000000000000" pitchFamily="18" charset="-128"/>
                <a:ea typeface="UD デジタル 教科書体 NK-R" panose="02020400000000000000" pitchFamily="18" charset="-128"/>
              </a:rPr>
              <a:t> </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9536FF5E-ADAE-46D5-AC81-9E5638F5A49D}"/>
              </a:ext>
            </a:extLst>
          </p:cNvPr>
          <p:cNvSpPr/>
          <p:nvPr/>
        </p:nvSpPr>
        <p:spPr>
          <a:xfrm>
            <a:off x="-5669"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800" dirty="0">
                <a:latin typeface="UD デジタル 教科書体 NP-B" panose="02020700000000000000" pitchFamily="18" charset="-128"/>
                <a:ea typeface="UD デジタル 教科書体 NP-B" panose="02020700000000000000" pitchFamily="18" charset="-128"/>
              </a:rPr>
              <a:t>「ビジネス法規」 </a:t>
            </a:r>
          </a:p>
        </p:txBody>
      </p:sp>
      <p:sp>
        <p:nvSpPr>
          <p:cNvPr id="10" name="正方形/長方形 9">
            <a:hlinkClick r:id="rId2"/>
            <a:extLst>
              <a:ext uri="{FF2B5EF4-FFF2-40B4-BE49-F238E27FC236}">
                <a16:creationId xmlns:a16="http://schemas.microsoft.com/office/drawing/2014/main" id="{C1C7FB4F-950A-4376-8E52-DD7B840A5FCE}"/>
              </a:ext>
            </a:extLst>
          </p:cNvPr>
          <p:cNvSpPr/>
          <p:nvPr/>
        </p:nvSpPr>
        <p:spPr>
          <a:xfrm>
            <a:off x="6181844" y="1029889"/>
            <a:ext cx="184731" cy="461665"/>
          </a:xfrm>
          <a:prstGeom prst="rect">
            <a:avLst/>
          </a:prstGeom>
          <a:noFill/>
        </p:spPr>
        <p:txBody>
          <a:bodyPr wrap="none" lIns="91440" tIns="45720" rIns="91440" bIns="45720">
            <a:spAutoFit/>
          </a:bodyPr>
          <a:lstStyle/>
          <a:p>
            <a:pPr algn="ctr"/>
            <a:endParaRPr lang="en-US" altLang="ja-JP" sz="2400"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pic>
        <p:nvPicPr>
          <p:cNvPr id="12" name="図 11">
            <a:hlinkClick r:id="rId3"/>
            <a:extLst>
              <a:ext uri="{FF2B5EF4-FFF2-40B4-BE49-F238E27FC236}">
                <a16:creationId xmlns:a16="http://schemas.microsoft.com/office/drawing/2014/main" id="{BD900477-DF03-4119-9E57-721E94312B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マネジメント分野</a:t>
            </a:r>
          </a:p>
        </p:txBody>
      </p:sp>
      <p:pic>
        <p:nvPicPr>
          <p:cNvPr id="3" name="図 2">
            <a:extLst>
              <a:ext uri="{FF2B5EF4-FFF2-40B4-BE49-F238E27FC236}">
                <a16:creationId xmlns:a16="http://schemas.microsoft.com/office/drawing/2014/main" id="{CD3DD9EB-19CE-4FD5-8289-4EFA97EEB00D}"/>
              </a:ext>
            </a:extLst>
          </p:cNvPr>
          <p:cNvPicPr>
            <a:picLocks noChangeAspect="1"/>
          </p:cNvPicPr>
          <p:nvPr/>
        </p:nvPicPr>
        <p:blipFill rotWithShape="1">
          <a:blip r:embed="rId5"/>
          <a:srcRect t="8618" b="16699"/>
          <a:stretch/>
        </p:blipFill>
        <p:spPr>
          <a:xfrm>
            <a:off x="3299300" y="2682240"/>
            <a:ext cx="5854860" cy="2459613"/>
          </a:xfrm>
          <a:prstGeom prst="rect">
            <a:avLst/>
          </a:prstGeom>
        </p:spPr>
      </p:pic>
      <p:sp>
        <p:nvSpPr>
          <p:cNvPr id="16" name="正方形/長方形 15">
            <a:extLst>
              <a:ext uri="{FF2B5EF4-FFF2-40B4-BE49-F238E27FC236}">
                <a16:creationId xmlns:a16="http://schemas.microsoft.com/office/drawing/2014/main" id="{48B8FAEC-4109-4BAF-A457-7CDB6573CEA2}"/>
              </a:ext>
            </a:extLst>
          </p:cNvPr>
          <p:cNvSpPr/>
          <p:nvPr/>
        </p:nvSpPr>
        <p:spPr>
          <a:xfrm>
            <a:off x="0" y="895807"/>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a:t>
            </a:r>
            <a:r>
              <a:rPr kumimoji="1" lang="ja-JP" altLang="en-US" sz="1200" dirty="0">
                <a:solidFill>
                  <a:schemeClr val="bg1"/>
                </a:solidFill>
                <a:latin typeface="+mn-ea"/>
              </a:rPr>
              <a:t>３</a:t>
            </a:r>
            <a:r>
              <a:rPr kumimoji="1" lang="en-US" altLang="ja-JP" sz="1200" dirty="0">
                <a:solidFill>
                  <a:schemeClr val="bg1"/>
                </a:solidFill>
                <a:latin typeface="+mn-ea"/>
              </a:rPr>
              <a:t>) </a:t>
            </a:r>
            <a:r>
              <a:rPr kumimoji="1" lang="ja-JP" altLang="en-US" sz="1200" dirty="0">
                <a:solidFill>
                  <a:schemeClr val="bg1"/>
                </a:solidFill>
                <a:latin typeface="+mn-ea"/>
              </a:rPr>
              <a:t>知的財産と法規　</a:t>
            </a:r>
          </a:p>
          <a:p>
            <a:r>
              <a:rPr kumimoji="1" lang="ja-JP" altLang="en-US" sz="1200" dirty="0">
                <a:solidFill>
                  <a:schemeClr val="bg1"/>
                </a:solidFill>
                <a:latin typeface="+mn-ea"/>
              </a:rPr>
              <a:t>イ　知的財産の重要性</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岡山県倉敷市</a:t>
            </a:r>
            <a:endParaRPr kumimoji="1" lang="en-US" altLang="ja-JP" sz="1200"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表示する技術分野</a:t>
            </a:r>
            <a:endParaRPr kumimoji="1" lang="en-US" altLang="ja-JP" sz="1400" b="1" dirty="0">
              <a:solidFill>
                <a:schemeClr val="bg1"/>
              </a:solidFill>
              <a:latin typeface="+mn-ea"/>
            </a:endParaRPr>
          </a:p>
          <a:p>
            <a:r>
              <a:rPr kumimoji="1" lang="ja-JP" altLang="en-US" sz="1200" dirty="0">
                <a:solidFill>
                  <a:schemeClr val="bg1"/>
                </a:solidFill>
                <a:latin typeface="+mn-ea"/>
              </a:rPr>
              <a:t>繊維，紙</a:t>
            </a:r>
          </a:p>
          <a:p>
            <a:r>
              <a:rPr kumimoji="1" lang="ja-JP" altLang="en-US" sz="1200" dirty="0">
                <a:solidFill>
                  <a:schemeClr val="bg1"/>
                </a:solidFill>
                <a:latin typeface="+mn-ea"/>
              </a:rPr>
              <a:t>すべての主題事項</a:t>
            </a:r>
            <a:endParaRPr kumimoji="1" lang="en-US" altLang="ja-JP" sz="1200" dirty="0">
              <a:solidFill>
                <a:schemeClr val="bg1"/>
              </a:solidFill>
              <a:latin typeface="+mn-ea"/>
            </a:endParaRPr>
          </a:p>
          <a:p>
            <a:r>
              <a:rPr kumimoji="1" lang="ja-JP" altLang="en-US" sz="1200" dirty="0">
                <a:solidFill>
                  <a:schemeClr val="bg1"/>
                </a:solidFill>
                <a:latin typeface="+mn-ea"/>
              </a:rPr>
              <a:t>生活必需品</a:t>
            </a:r>
            <a:endParaRPr kumimoji="1" lang="en-US" altLang="ja-JP" sz="1200" dirty="0">
              <a:solidFill>
                <a:schemeClr val="bg1"/>
              </a:solidFill>
              <a:latin typeface="+mn-ea"/>
            </a:endParaRPr>
          </a:p>
          <a:p>
            <a:r>
              <a:rPr kumimoji="1" lang="ja-JP" altLang="en-US" sz="1200" dirty="0">
                <a:solidFill>
                  <a:schemeClr val="bg1"/>
                </a:solidFill>
                <a:latin typeface="+mn-ea"/>
              </a:rPr>
              <a:t>すべての主題事項</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a:t>
            </a:r>
            <a:endParaRPr kumimoji="1" lang="en-US" altLang="ja-JP" sz="1400" b="1" dirty="0">
              <a:solidFill>
                <a:schemeClr val="bg1"/>
              </a:solidFill>
              <a:latin typeface="+mn-ea"/>
            </a:endParaRPr>
          </a:p>
          <a:p>
            <a:r>
              <a:rPr kumimoji="1" lang="en-US" altLang="ja-JP" sz="1200" dirty="0">
                <a:solidFill>
                  <a:schemeClr val="bg1"/>
                </a:solidFill>
                <a:latin typeface="+mn-ea"/>
              </a:rPr>
              <a:t>2019</a:t>
            </a:r>
            <a:r>
              <a:rPr kumimoji="1" lang="ja-JP" altLang="en-US" sz="1200" dirty="0">
                <a:solidFill>
                  <a:schemeClr val="bg1"/>
                </a:solidFill>
                <a:latin typeface="+mn-ea"/>
              </a:rPr>
              <a:t>年</a:t>
            </a:r>
            <a:endParaRPr kumimoji="1" lang="en-US" altLang="ja-JP" sz="1200" dirty="0">
              <a:solidFill>
                <a:schemeClr val="bg1"/>
              </a:solidFill>
              <a:latin typeface="+mn-ea"/>
            </a:endParaRPr>
          </a:p>
          <a:p>
            <a:r>
              <a:rPr kumimoji="1" lang="ja-JP" altLang="en-US" sz="1200" dirty="0">
                <a:solidFill>
                  <a:schemeClr val="bg1"/>
                </a:solidFill>
                <a:latin typeface="+mn-ea"/>
              </a:rPr>
              <a:t>特許一覧を表示</a:t>
            </a:r>
          </a:p>
          <a:p>
            <a:endParaRPr kumimoji="1" lang="en-US" altLang="ja-JP" sz="1200" dirty="0">
              <a:solidFill>
                <a:schemeClr val="bg1"/>
              </a:solidFill>
              <a:latin typeface="+mn-ea"/>
            </a:endParaRPr>
          </a:p>
          <a:p>
            <a:endParaRPr kumimoji="1" lang="en-US" altLang="ja-JP" sz="1200"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知的財産の保護のための特許制度の具体例として活用できる。地域の企業の特許情報などを取得できる。</a:t>
            </a:r>
            <a:endParaRPr kumimoji="1" lang="ja-JP" altLang="en-US" dirty="0">
              <a:solidFill>
                <a:schemeClr val="bg1"/>
              </a:solidFill>
              <a:latin typeface="+mn-ea"/>
            </a:endParaRPr>
          </a:p>
        </p:txBody>
      </p:sp>
      <p:grpSp>
        <p:nvGrpSpPr>
          <p:cNvPr id="17" name="グループ化 16">
            <a:extLst>
              <a:ext uri="{FF2B5EF4-FFF2-40B4-BE49-F238E27FC236}">
                <a16:creationId xmlns:a16="http://schemas.microsoft.com/office/drawing/2014/main" id="{969D7D01-BB79-42B2-9F5A-8B0ED4A35966}"/>
              </a:ext>
            </a:extLst>
          </p:cNvPr>
          <p:cNvGrpSpPr/>
          <p:nvPr/>
        </p:nvGrpSpPr>
        <p:grpSpPr>
          <a:xfrm>
            <a:off x="3565516" y="1137862"/>
            <a:ext cx="4975134" cy="1125955"/>
            <a:chOff x="3349091" y="864354"/>
            <a:chExt cx="5141553" cy="1125955"/>
          </a:xfrm>
        </p:grpSpPr>
        <p:sp>
          <p:nvSpPr>
            <p:cNvPr id="18" name="正方形/長方形 17">
              <a:extLst>
                <a:ext uri="{FF2B5EF4-FFF2-40B4-BE49-F238E27FC236}">
                  <a16:creationId xmlns:a16="http://schemas.microsoft.com/office/drawing/2014/main" id="{306096D2-4616-470B-AB50-957DF4C4AAFC}"/>
                </a:ext>
              </a:extLst>
            </p:cNvPr>
            <p:cNvSpPr/>
            <p:nvPr/>
          </p:nvSpPr>
          <p:spPr>
            <a:xfrm>
              <a:off x="3349091" y="1682532"/>
              <a:ext cx="4779886" cy="307777"/>
            </a:xfrm>
            <a:prstGeom prst="rect">
              <a:avLst/>
            </a:prstGeom>
            <a:noFill/>
          </p:spPr>
          <p:txBody>
            <a:bodyPr wrap="square" lIns="91440" tIns="45720" rIns="91440" bIns="45720">
              <a:spAutoFit/>
            </a:bodyPr>
            <a:lstStyle/>
            <a:p>
              <a:pPr algn="ctr"/>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［例）岡山県倉敷市に所在する特許一覧］</a:t>
              </a:r>
              <a:endPar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grpSp>
          <p:nvGrpSpPr>
            <p:cNvPr id="19" name="グループ化 18">
              <a:extLst>
                <a:ext uri="{FF2B5EF4-FFF2-40B4-BE49-F238E27FC236}">
                  <a16:creationId xmlns:a16="http://schemas.microsoft.com/office/drawing/2014/main" id="{199642F4-27A5-4C83-BD0C-CF0EEB30457C}"/>
                </a:ext>
              </a:extLst>
            </p:cNvPr>
            <p:cNvGrpSpPr/>
            <p:nvPr/>
          </p:nvGrpSpPr>
          <p:grpSpPr>
            <a:xfrm>
              <a:off x="3471090" y="864354"/>
              <a:ext cx="5019554" cy="877791"/>
              <a:chOff x="3471090" y="864354"/>
              <a:chExt cx="5019554" cy="877791"/>
            </a:xfrm>
          </p:grpSpPr>
          <p:sp>
            <p:nvSpPr>
              <p:cNvPr id="20" name="正方形/長方形 19">
                <a:extLst>
                  <a:ext uri="{FF2B5EF4-FFF2-40B4-BE49-F238E27FC236}">
                    <a16:creationId xmlns:a16="http://schemas.microsoft.com/office/drawing/2014/main" id="{59802B6A-3F93-4666-BFEC-FE4361C20085}"/>
                  </a:ext>
                </a:extLst>
              </p:cNvPr>
              <p:cNvSpPr/>
              <p:nvPr/>
            </p:nvSpPr>
            <p:spPr>
              <a:xfrm>
                <a:off x="4202970" y="896950"/>
                <a:ext cx="4287674" cy="646331"/>
              </a:xfrm>
              <a:prstGeom prst="rect">
                <a:avLst/>
              </a:prstGeom>
              <a:noFill/>
            </p:spPr>
            <p:txBody>
              <a:bodyPr wrap="none" lIns="91440" tIns="45720" rIns="91440" bIns="45720">
                <a:spAutoFit/>
              </a:bodyPr>
              <a:lstStyle/>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［メインメニュー］→［企業活動マップ］</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→［研究開発］→［特許分布図］</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21" name="正方形/長方形 20">
                <a:hlinkClick r:id="rId6"/>
                <a:extLst>
                  <a:ext uri="{FF2B5EF4-FFF2-40B4-BE49-F238E27FC236}">
                    <a16:creationId xmlns:a16="http://schemas.microsoft.com/office/drawing/2014/main" id="{9B815BE1-1220-419A-871B-5F73228C92A7}"/>
                  </a:ext>
                </a:extLst>
              </p:cNvPr>
              <p:cNvSpPr/>
              <p:nvPr/>
            </p:nvSpPr>
            <p:spPr>
              <a:xfrm>
                <a:off x="3471090" y="864354"/>
                <a:ext cx="648000" cy="64800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22" name="正方形/長方形 21">
                <a:extLst>
                  <a:ext uri="{FF2B5EF4-FFF2-40B4-BE49-F238E27FC236}">
                    <a16:creationId xmlns:a16="http://schemas.microsoft.com/office/drawing/2014/main" id="{C41B71FB-164E-44E3-90C5-A6FC13E1044C}"/>
                  </a:ext>
                </a:extLst>
              </p:cNvPr>
              <p:cNvSpPr/>
              <p:nvPr/>
            </p:nvSpPr>
            <p:spPr>
              <a:xfrm>
                <a:off x="4406292" y="1542090"/>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686156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1D1B8C36-D72A-4174-92DF-4C4196281A58}"/>
              </a:ext>
            </a:extLst>
          </p:cNvPr>
          <p:cNvSpPr/>
          <p:nvPr/>
        </p:nvSpPr>
        <p:spPr>
          <a:xfrm>
            <a:off x="17657" y="635442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 </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9536FF5E-ADAE-46D5-AC81-9E5638F5A49D}"/>
              </a:ext>
            </a:extLst>
          </p:cNvPr>
          <p:cNvSpPr/>
          <p:nvPr/>
        </p:nvSpPr>
        <p:spPr>
          <a:xfrm>
            <a:off x="-5669"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800" dirty="0">
                <a:latin typeface="UD デジタル 教科書体 NP-B" panose="02020700000000000000" pitchFamily="18" charset="-128"/>
                <a:ea typeface="UD デジタル 教科書体 NP-B" panose="02020700000000000000" pitchFamily="18" charset="-128"/>
              </a:rPr>
              <a:t>「財務会計</a:t>
            </a:r>
            <a:r>
              <a:rPr kumimoji="1" lang="en-US" altLang="ja-JP" sz="2800" dirty="0">
                <a:latin typeface="UD デジタル 教科書体 NP-B" panose="02020700000000000000" pitchFamily="18" charset="-128"/>
                <a:ea typeface="UD デジタル 教科書体 NP-B" panose="02020700000000000000" pitchFamily="18" charset="-128"/>
              </a:rPr>
              <a:t>Ⅰ</a:t>
            </a:r>
            <a:r>
              <a:rPr kumimoji="1" lang="ja-JP" altLang="en-US" sz="2800" dirty="0">
                <a:latin typeface="UD デジタル 教科書体 NP-B" panose="02020700000000000000" pitchFamily="18" charset="-128"/>
                <a:ea typeface="UD デジタル 教科書体 NP-B" panose="02020700000000000000" pitchFamily="18" charset="-128"/>
              </a:rPr>
              <a:t>」 </a:t>
            </a:r>
          </a:p>
        </p:txBody>
      </p:sp>
      <p:sp>
        <p:nvSpPr>
          <p:cNvPr id="10" name="正方形/長方形 9">
            <a:hlinkClick r:id="rId2"/>
            <a:extLst>
              <a:ext uri="{FF2B5EF4-FFF2-40B4-BE49-F238E27FC236}">
                <a16:creationId xmlns:a16="http://schemas.microsoft.com/office/drawing/2014/main" id="{C1C7FB4F-950A-4376-8E52-DD7B840A5FCE}"/>
              </a:ext>
            </a:extLst>
          </p:cNvPr>
          <p:cNvSpPr/>
          <p:nvPr/>
        </p:nvSpPr>
        <p:spPr>
          <a:xfrm>
            <a:off x="6181844" y="1029889"/>
            <a:ext cx="184731" cy="461665"/>
          </a:xfrm>
          <a:prstGeom prst="rect">
            <a:avLst/>
          </a:prstGeom>
          <a:noFill/>
        </p:spPr>
        <p:txBody>
          <a:bodyPr wrap="none" lIns="91440" tIns="45720" rIns="91440" bIns="45720">
            <a:spAutoFit/>
          </a:bodyPr>
          <a:lstStyle/>
          <a:p>
            <a:pPr algn="ctr"/>
            <a:endParaRPr lang="en-US" altLang="ja-JP" sz="2400"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pic>
        <p:nvPicPr>
          <p:cNvPr id="12" name="図 11">
            <a:hlinkClick r:id="rId3"/>
            <a:extLst>
              <a:ext uri="{FF2B5EF4-FFF2-40B4-BE49-F238E27FC236}">
                <a16:creationId xmlns:a16="http://schemas.microsoft.com/office/drawing/2014/main" id="{BD900477-DF03-4119-9E57-721E94312B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会計分野</a:t>
            </a:r>
          </a:p>
        </p:txBody>
      </p:sp>
      <p:pic>
        <p:nvPicPr>
          <p:cNvPr id="3" name="図 2">
            <a:extLst>
              <a:ext uri="{FF2B5EF4-FFF2-40B4-BE49-F238E27FC236}">
                <a16:creationId xmlns:a16="http://schemas.microsoft.com/office/drawing/2014/main" id="{D8F0EAAD-C6FD-4A82-B7CE-A470D3C2CE84}"/>
              </a:ext>
            </a:extLst>
          </p:cNvPr>
          <p:cNvPicPr>
            <a:picLocks noChangeAspect="1"/>
          </p:cNvPicPr>
          <p:nvPr/>
        </p:nvPicPr>
        <p:blipFill rotWithShape="1">
          <a:blip r:embed="rId5"/>
          <a:srcRect l="22000" t="6526" b="9803"/>
          <a:stretch/>
        </p:blipFill>
        <p:spPr>
          <a:xfrm>
            <a:off x="3382514" y="2681189"/>
            <a:ext cx="5755818" cy="3473054"/>
          </a:xfrm>
          <a:prstGeom prst="rect">
            <a:avLst/>
          </a:prstGeom>
        </p:spPr>
      </p:pic>
      <p:sp>
        <p:nvSpPr>
          <p:cNvPr id="16" name="正方形/長方形 15">
            <a:extLst>
              <a:ext uri="{FF2B5EF4-FFF2-40B4-BE49-F238E27FC236}">
                <a16:creationId xmlns:a16="http://schemas.microsoft.com/office/drawing/2014/main" id="{68B3E942-0DAF-4824-906B-1E6C86A0BFA6}"/>
              </a:ext>
            </a:extLst>
          </p:cNvPr>
          <p:cNvSpPr/>
          <p:nvPr/>
        </p:nvSpPr>
        <p:spPr>
          <a:xfrm>
            <a:off x="17657" y="895807"/>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ja-JP" altLang="en-US" sz="1200" dirty="0">
                <a:solidFill>
                  <a:schemeClr val="bg1"/>
                </a:solidFill>
                <a:latin typeface="+mn-ea"/>
              </a:rPr>
              <a:t>（４）財務諸表分析　</a:t>
            </a:r>
          </a:p>
          <a:p>
            <a:r>
              <a:rPr kumimoji="1" lang="ja-JP" altLang="en-US" sz="1200" dirty="0">
                <a:solidFill>
                  <a:schemeClr val="bg1"/>
                </a:solidFill>
                <a:latin typeface="+mn-ea"/>
              </a:rPr>
              <a:t>　イ　財務諸表分析の方法</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岡山県まで　</a:t>
            </a:r>
            <a:endParaRPr kumimoji="1" lang="en-US" altLang="ja-JP" sz="1200" b="1"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r>
              <a:rPr kumimoji="1" lang="ja-JP" altLang="en-US" sz="1200" dirty="0">
                <a:solidFill>
                  <a:schemeClr val="bg1"/>
                </a:solidFill>
                <a:latin typeface="+mn-ea"/>
              </a:rPr>
              <a:t>指定産業における地域間比較</a:t>
            </a:r>
          </a:p>
          <a:p>
            <a:r>
              <a:rPr kumimoji="1" lang="ja-JP" altLang="en-US" sz="1200" dirty="0">
                <a:solidFill>
                  <a:schemeClr val="bg1"/>
                </a:solidFill>
                <a:latin typeface="+mn-ea"/>
              </a:rPr>
              <a:t>指定地域における産業間比較</a:t>
            </a:r>
          </a:p>
          <a:p>
            <a:endParaRPr kumimoji="1" lang="en-US" altLang="ja-JP" sz="1200" dirty="0">
              <a:solidFill>
                <a:schemeClr val="bg1"/>
              </a:solidFill>
              <a:latin typeface="+mn-ea"/>
            </a:endParaRPr>
          </a:p>
          <a:p>
            <a:endParaRPr kumimoji="1" lang="en-US" altLang="ja-JP" sz="1200" dirty="0">
              <a:solidFill>
                <a:schemeClr val="bg1"/>
              </a:solidFill>
              <a:latin typeface="+mn-ea"/>
            </a:endParaRPr>
          </a:p>
          <a:p>
            <a:endParaRPr kumimoji="1" lang="en-US" altLang="ja-JP" sz="1200" dirty="0">
              <a:solidFill>
                <a:schemeClr val="bg1"/>
              </a:solidFill>
              <a:latin typeface="+mn-ea"/>
            </a:endParaRPr>
          </a:p>
          <a:p>
            <a:endParaRPr kumimoji="1" lang="en-US" altLang="ja-JP" sz="1200"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収益性・成長性・安全性の面から企業の実態を分析する方法について扱い、財務指標の具体的な例を用いて、同一企業における機関比較や他業他者比較などを分析する学習活動を取り入れる。</a:t>
            </a:r>
          </a:p>
          <a:p>
            <a:r>
              <a:rPr kumimoji="1" lang="ja-JP" altLang="en-US" sz="1200" dirty="0">
                <a:solidFill>
                  <a:schemeClr val="bg1"/>
                </a:solidFill>
                <a:latin typeface="+mn-ea"/>
              </a:rPr>
              <a:t>個別の企業の財務分析ではないが、産業集積などがあれば、その特徴を見出すことに活用できる可能性もある。</a:t>
            </a:r>
          </a:p>
        </p:txBody>
      </p:sp>
      <p:grpSp>
        <p:nvGrpSpPr>
          <p:cNvPr id="18" name="グループ化 17">
            <a:extLst>
              <a:ext uri="{FF2B5EF4-FFF2-40B4-BE49-F238E27FC236}">
                <a16:creationId xmlns:a16="http://schemas.microsoft.com/office/drawing/2014/main" id="{53C1E113-2254-426A-9C85-EC8AB4D8FE29}"/>
              </a:ext>
            </a:extLst>
          </p:cNvPr>
          <p:cNvGrpSpPr/>
          <p:nvPr/>
        </p:nvGrpSpPr>
        <p:grpSpPr>
          <a:xfrm>
            <a:off x="3464475" y="1044066"/>
            <a:ext cx="5552788" cy="1386223"/>
            <a:chOff x="3471090" y="864354"/>
            <a:chExt cx="5738529" cy="1386223"/>
          </a:xfrm>
        </p:grpSpPr>
        <p:sp>
          <p:nvSpPr>
            <p:cNvPr id="19" name="正方形/長方形 18">
              <a:extLst>
                <a:ext uri="{FF2B5EF4-FFF2-40B4-BE49-F238E27FC236}">
                  <a16:creationId xmlns:a16="http://schemas.microsoft.com/office/drawing/2014/main" id="{2E3E256E-1DAE-44CC-A23C-5E4D2A4C8068}"/>
                </a:ext>
              </a:extLst>
            </p:cNvPr>
            <p:cNvSpPr/>
            <p:nvPr/>
          </p:nvSpPr>
          <p:spPr>
            <a:xfrm>
              <a:off x="3979084" y="1727357"/>
              <a:ext cx="4779886" cy="523220"/>
            </a:xfrm>
            <a:prstGeom prst="rect">
              <a:avLst/>
            </a:prstGeom>
            <a:noFill/>
          </p:spPr>
          <p:txBody>
            <a:bodyPr wrap="square" lIns="91440" tIns="45720" rIns="91440" bIns="45720">
              <a:spAutoFit/>
            </a:bodyPr>
            <a:lstStyle/>
            <a:p>
              <a:pPr algn="ctr"/>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［レーダーチャート（指定産業内）］</a:t>
              </a:r>
              <a:endPar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pPr algn="ctr"/>
              <a:r>
                <a:rPr lang="ja-JP" altLang="en-US" sz="1400"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例：岡山県倉敷市　［医療・福祉］→［医療業］</a:t>
              </a:r>
              <a:endParaRPr lang="en-US" altLang="ja-JP" sz="1400"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grpSp>
          <p:nvGrpSpPr>
            <p:cNvPr id="20" name="グループ化 19">
              <a:extLst>
                <a:ext uri="{FF2B5EF4-FFF2-40B4-BE49-F238E27FC236}">
                  <a16:creationId xmlns:a16="http://schemas.microsoft.com/office/drawing/2014/main" id="{01359B3A-75C0-428C-AAE7-B2F8972DFE40}"/>
                </a:ext>
              </a:extLst>
            </p:cNvPr>
            <p:cNvGrpSpPr/>
            <p:nvPr/>
          </p:nvGrpSpPr>
          <p:grpSpPr>
            <a:xfrm>
              <a:off x="3471090" y="864354"/>
              <a:ext cx="5738529" cy="877791"/>
              <a:chOff x="3471090" y="864354"/>
              <a:chExt cx="5738529" cy="877791"/>
            </a:xfrm>
          </p:grpSpPr>
          <p:sp>
            <p:nvSpPr>
              <p:cNvPr id="21" name="正方形/長方形 20">
                <a:extLst>
                  <a:ext uri="{FF2B5EF4-FFF2-40B4-BE49-F238E27FC236}">
                    <a16:creationId xmlns:a16="http://schemas.microsoft.com/office/drawing/2014/main" id="{5BAEB057-3449-45C8-B2BE-16E4D4EE5DE0}"/>
                  </a:ext>
                </a:extLst>
              </p:cNvPr>
              <p:cNvSpPr/>
              <p:nvPr/>
            </p:nvSpPr>
            <p:spPr>
              <a:xfrm>
                <a:off x="4202970" y="896950"/>
                <a:ext cx="5006649" cy="646331"/>
              </a:xfrm>
              <a:prstGeom prst="rect">
                <a:avLst/>
              </a:prstGeom>
              <a:noFill/>
            </p:spPr>
            <p:txBody>
              <a:bodyPr wrap="none" lIns="91440" tIns="45720" rIns="91440" bIns="45720">
                <a:spAutoFit/>
              </a:bodyPr>
              <a:lstStyle/>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［メインメニュー］→［企業活動マップ］</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→［企業情報］→［中小・小規模財務比較］</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22" name="正方形/長方形 21">
                <a:hlinkClick r:id="rId6"/>
                <a:extLst>
                  <a:ext uri="{FF2B5EF4-FFF2-40B4-BE49-F238E27FC236}">
                    <a16:creationId xmlns:a16="http://schemas.microsoft.com/office/drawing/2014/main" id="{FE21E37C-7950-4013-9937-FF7839C5EBC8}"/>
                  </a:ext>
                </a:extLst>
              </p:cNvPr>
              <p:cNvSpPr/>
              <p:nvPr/>
            </p:nvSpPr>
            <p:spPr>
              <a:xfrm>
                <a:off x="3471090" y="864354"/>
                <a:ext cx="648000" cy="64800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23" name="正方形/長方形 22">
                <a:extLst>
                  <a:ext uri="{FF2B5EF4-FFF2-40B4-BE49-F238E27FC236}">
                    <a16:creationId xmlns:a16="http://schemas.microsoft.com/office/drawing/2014/main" id="{2EA1D035-B154-4E7A-A410-948F37C74A67}"/>
                  </a:ext>
                </a:extLst>
              </p:cNvPr>
              <p:cNvSpPr/>
              <p:nvPr/>
            </p:nvSpPr>
            <p:spPr>
              <a:xfrm>
                <a:off x="4406292" y="1542090"/>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2135155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167E0215-4372-4EB2-BC98-50927590C7E4}"/>
              </a:ext>
            </a:extLst>
          </p:cNvPr>
          <p:cNvSpPr/>
          <p:nvPr/>
        </p:nvSpPr>
        <p:spPr>
          <a:xfrm>
            <a:off x="17657" y="635442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a:t>
            </a:r>
            <a:r>
              <a:rPr kumimoji="1" lang="ja-JP" altLang="en-US" sz="1400" dirty="0">
                <a:latin typeface="UD デジタル 教科書体 NK-R" panose="02020400000000000000" pitchFamily="18" charset="-128"/>
                <a:ea typeface="UD デジタル 教科書体 NK-R" panose="02020400000000000000" pitchFamily="18" charset="-128"/>
              </a:rPr>
              <a:t>ｓ</a:t>
            </a:r>
            <a:r>
              <a:rPr kumimoji="1" lang="en-US" altLang="ja-JP" sz="1400" dirty="0">
                <a:latin typeface="UD デジタル 教科書体 NK-R" panose="02020400000000000000" pitchFamily="18" charset="-128"/>
                <a:ea typeface="UD デジタル 教科書体 NK-R" panose="02020400000000000000" pitchFamily="18" charset="-128"/>
              </a:rPr>
              <a:t> </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9536FF5E-ADAE-46D5-AC81-9E5638F5A49D}"/>
              </a:ext>
            </a:extLst>
          </p:cNvPr>
          <p:cNvSpPr/>
          <p:nvPr/>
        </p:nvSpPr>
        <p:spPr>
          <a:xfrm>
            <a:off x="-5669"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800" dirty="0">
                <a:latin typeface="UD デジタル 教科書体 NP-B" panose="02020700000000000000" pitchFamily="18" charset="-128"/>
                <a:ea typeface="UD デジタル 教科書体 NP-B" panose="02020700000000000000" pitchFamily="18" charset="-128"/>
              </a:rPr>
              <a:t>「情報処理」 </a:t>
            </a:r>
          </a:p>
        </p:txBody>
      </p:sp>
      <p:sp>
        <p:nvSpPr>
          <p:cNvPr id="10" name="正方形/長方形 9">
            <a:hlinkClick r:id="rId2"/>
            <a:extLst>
              <a:ext uri="{FF2B5EF4-FFF2-40B4-BE49-F238E27FC236}">
                <a16:creationId xmlns:a16="http://schemas.microsoft.com/office/drawing/2014/main" id="{C1C7FB4F-950A-4376-8E52-DD7B840A5FCE}"/>
              </a:ext>
            </a:extLst>
          </p:cNvPr>
          <p:cNvSpPr/>
          <p:nvPr/>
        </p:nvSpPr>
        <p:spPr>
          <a:xfrm>
            <a:off x="6181844" y="1029889"/>
            <a:ext cx="184731" cy="461665"/>
          </a:xfrm>
          <a:prstGeom prst="rect">
            <a:avLst/>
          </a:prstGeom>
          <a:noFill/>
        </p:spPr>
        <p:txBody>
          <a:bodyPr wrap="none" lIns="91440" tIns="45720" rIns="91440" bIns="45720">
            <a:spAutoFit/>
          </a:bodyPr>
          <a:lstStyle/>
          <a:p>
            <a:pPr algn="ctr"/>
            <a:endParaRPr lang="en-US" altLang="ja-JP" sz="2400"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pic>
        <p:nvPicPr>
          <p:cNvPr id="12" name="図 11">
            <a:hlinkClick r:id="rId3"/>
            <a:extLst>
              <a:ext uri="{FF2B5EF4-FFF2-40B4-BE49-F238E27FC236}">
                <a16:creationId xmlns:a16="http://schemas.microsoft.com/office/drawing/2014/main" id="{BD900477-DF03-4119-9E57-721E94312B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ビジネス情報分野</a:t>
            </a:r>
          </a:p>
        </p:txBody>
      </p:sp>
      <p:pic>
        <p:nvPicPr>
          <p:cNvPr id="3" name="図 2">
            <a:hlinkClick r:id="rId5"/>
            <a:extLst>
              <a:ext uri="{FF2B5EF4-FFF2-40B4-BE49-F238E27FC236}">
                <a16:creationId xmlns:a16="http://schemas.microsoft.com/office/drawing/2014/main" id="{F7806589-3805-4DFB-B2E6-C62AABAC5891}"/>
              </a:ext>
            </a:extLst>
          </p:cNvPr>
          <p:cNvPicPr>
            <a:picLocks noChangeAspect="1"/>
          </p:cNvPicPr>
          <p:nvPr/>
        </p:nvPicPr>
        <p:blipFill rotWithShape="1">
          <a:blip r:embed="rId6"/>
          <a:srcRect l="18333" t="15502" r="17556" b="24747"/>
          <a:stretch/>
        </p:blipFill>
        <p:spPr>
          <a:xfrm>
            <a:off x="3250684" y="902377"/>
            <a:ext cx="5862320" cy="3073311"/>
          </a:xfrm>
          <a:prstGeom prst="rect">
            <a:avLst/>
          </a:prstGeom>
        </p:spPr>
      </p:pic>
      <p:pic>
        <p:nvPicPr>
          <p:cNvPr id="5" name="図 4">
            <a:extLst>
              <a:ext uri="{FF2B5EF4-FFF2-40B4-BE49-F238E27FC236}">
                <a16:creationId xmlns:a16="http://schemas.microsoft.com/office/drawing/2014/main" id="{A8219A5B-BD88-4A4A-828B-54A34B656D29}"/>
              </a:ext>
            </a:extLst>
          </p:cNvPr>
          <p:cNvPicPr>
            <a:picLocks noChangeAspect="1"/>
          </p:cNvPicPr>
          <p:nvPr/>
        </p:nvPicPr>
        <p:blipFill rotWithShape="1">
          <a:blip r:embed="rId7"/>
          <a:srcRect t="1111" r="63222" b="34099"/>
          <a:stretch/>
        </p:blipFill>
        <p:spPr>
          <a:xfrm>
            <a:off x="3330457" y="3875856"/>
            <a:ext cx="2308344" cy="2287423"/>
          </a:xfrm>
          <a:prstGeom prst="rect">
            <a:avLst/>
          </a:prstGeom>
        </p:spPr>
      </p:pic>
      <p:pic>
        <p:nvPicPr>
          <p:cNvPr id="8" name="図 7">
            <a:extLst>
              <a:ext uri="{FF2B5EF4-FFF2-40B4-BE49-F238E27FC236}">
                <a16:creationId xmlns:a16="http://schemas.microsoft.com/office/drawing/2014/main" id="{69E6845A-682B-4D0F-8476-0A89108D6D5C}"/>
              </a:ext>
            </a:extLst>
          </p:cNvPr>
          <p:cNvPicPr>
            <a:picLocks noChangeAspect="1"/>
          </p:cNvPicPr>
          <p:nvPr/>
        </p:nvPicPr>
        <p:blipFill rotWithShape="1">
          <a:blip r:embed="rId8"/>
          <a:srcRect t="5260" r="62429" b="50000"/>
          <a:stretch/>
        </p:blipFill>
        <p:spPr>
          <a:xfrm>
            <a:off x="5806613" y="3894911"/>
            <a:ext cx="3220444" cy="2157240"/>
          </a:xfrm>
          <a:prstGeom prst="rect">
            <a:avLst/>
          </a:prstGeom>
        </p:spPr>
      </p:pic>
      <p:sp>
        <p:nvSpPr>
          <p:cNvPr id="11" name="正方形/長方形 10">
            <a:extLst>
              <a:ext uri="{FF2B5EF4-FFF2-40B4-BE49-F238E27FC236}">
                <a16:creationId xmlns:a16="http://schemas.microsoft.com/office/drawing/2014/main" id="{564EC7F7-A10D-418E-835C-B4165374489C}"/>
              </a:ext>
            </a:extLst>
          </p:cNvPr>
          <p:cNvSpPr/>
          <p:nvPr/>
        </p:nvSpPr>
        <p:spPr>
          <a:xfrm>
            <a:off x="0" y="914399"/>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a:t>
            </a:r>
            <a:r>
              <a:rPr kumimoji="1" lang="ja-JP" altLang="en-US" sz="1200" dirty="0">
                <a:solidFill>
                  <a:schemeClr val="bg1"/>
                </a:solidFill>
                <a:latin typeface="+mn-ea"/>
              </a:rPr>
              <a:t>３</a:t>
            </a:r>
            <a:r>
              <a:rPr kumimoji="1" lang="en-US" altLang="ja-JP" sz="1200" dirty="0">
                <a:solidFill>
                  <a:schemeClr val="bg1"/>
                </a:solidFill>
                <a:latin typeface="+mn-ea"/>
              </a:rPr>
              <a:t>)  </a:t>
            </a:r>
            <a:r>
              <a:rPr kumimoji="1" lang="ja-JP" altLang="en-US" sz="1200" dirty="0">
                <a:solidFill>
                  <a:schemeClr val="bg1"/>
                </a:solidFill>
                <a:latin typeface="+mn-ea"/>
              </a:rPr>
              <a:t>情報の収集と分析</a:t>
            </a:r>
          </a:p>
          <a:p>
            <a:r>
              <a:rPr kumimoji="1" lang="ja-JP" altLang="en-US" sz="1200" dirty="0">
                <a:solidFill>
                  <a:schemeClr val="bg1"/>
                </a:solidFill>
                <a:latin typeface="+mn-ea"/>
              </a:rPr>
              <a:t>ア　ビジネスと統計</a:t>
            </a:r>
          </a:p>
          <a:p>
            <a:r>
              <a:rPr kumimoji="1" lang="ja-JP" altLang="en-US" sz="1200" dirty="0">
                <a:solidFill>
                  <a:schemeClr val="bg1"/>
                </a:solidFill>
                <a:latin typeface="+mn-ea"/>
              </a:rPr>
              <a:t>イ　表・グラフの作成と情報の分析</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岡山県まで</a:t>
            </a:r>
            <a:endParaRPr kumimoji="1" lang="en-US" altLang="ja-JP" sz="1200" dirty="0">
              <a:solidFill>
                <a:schemeClr val="bg1"/>
              </a:solidFill>
              <a:latin typeface="+mn-ea"/>
            </a:endParaRPr>
          </a:p>
          <a:p>
            <a:r>
              <a:rPr kumimoji="1" lang="ja-JP" altLang="en-US" sz="1200" dirty="0">
                <a:solidFill>
                  <a:schemeClr val="bg1"/>
                </a:solidFill>
                <a:latin typeface="+mn-ea"/>
              </a:rPr>
              <a:t>合算地域・比較地域も選択できる　</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endParaRPr kumimoji="1" lang="en-US" altLang="ja-JP" sz="1200" dirty="0">
              <a:solidFill>
                <a:schemeClr val="bg1"/>
              </a:solidFill>
              <a:latin typeface="+mn-ea"/>
            </a:endParaRPr>
          </a:p>
          <a:p>
            <a:endParaRPr kumimoji="1" lang="en-US" altLang="ja-JP" sz="1200" dirty="0">
              <a:solidFill>
                <a:schemeClr val="bg1"/>
              </a:solidFill>
              <a:latin typeface="+mn-ea"/>
            </a:endParaRPr>
          </a:p>
          <a:p>
            <a:endParaRPr kumimoji="1" lang="en-US" altLang="ja-JP" sz="1200"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en-US" altLang="ja-JP" sz="1200" dirty="0">
                <a:solidFill>
                  <a:schemeClr val="bg1"/>
                </a:solidFill>
                <a:latin typeface="+mn-ea"/>
              </a:rPr>
              <a:t>Excel</a:t>
            </a:r>
            <a:r>
              <a:rPr kumimoji="1" lang="ja-JP" altLang="en-US" sz="1200" dirty="0">
                <a:solidFill>
                  <a:schemeClr val="bg1"/>
                </a:solidFill>
                <a:latin typeface="+mn-ea"/>
              </a:rPr>
              <a:t>形式でダウンロードされたデータから自分でデータを分析してみる。</a:t>
            </a:r>
          </a:p>
          <a:p>
            <a:r>
              <a:rPr kumimoji="1" lang="en-US" altLang="ja-JP" sz="1200" dirty="0">
                <a:solidFill>
                  <a:schemeClr val="bg1"/>
                </a:solidFill>
                <a:latin typeface="+mn-ea"/>
              </a:rPr>
              <a:t>RESAS</a:t>
            </a:r>
            <a:r>
              <a:rPr kumimoji="1" lang="ja-JP" altLang="en-US" sz="1200" dirty="0">
                <a:solidFill>
                  <a:schemeClr val="bg1"/>
                </a:solidFill>
                <a:latin typeface="+mn-ea"/>
              </a:rPr>
              <a:t>で見た地域の分析データを整理するなどができる。</a:t>
            </a:r>
          </a:p>
        </p:txBody>
      </p:sp>
    </p:spTree>
    <p:extLst>
      <p:ext uri="{BB962C8B-B14F-4D97-AF65-F5344CB8AC3E}">
        <p14:creationId xmlns:p14="http://schemas.microsoft.com/office/powerpoint/2010/main" val="3137590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6989E5C7-F91C-4CEA-81C5-9C26F1BC53EB}"/>
              </a:ext>
            </a:extLst>
          </p:cNvPr>
          <p:cNvSpPr/>
          <p:nvPr/>
        </p:nvSpPr>
        <p:spPr>
          <a:xfrm>
            <a:off x="17657" y="635442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 </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9536FF5E-ADAE-46D5-AC81-9E5638F5A49D}"/>
              </a:ext>
            </a:extLst>
          </p:cNvPr>
          <p:cNvSpPr/>
          <p:nvPr/>
        </p:nvSpPr>
        <p:spPr>
          <a:xfrm>
            <a:off x="-5669"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800" dirty="0">
                <a:latin typeface="UD デジタル 教科書体 NP-B" panose="02020700000000000000" pitchFamily="18" charset="-128"/>
                <a:ea typeface="UD デジタル 教科書体 NP-B" panose="02020700000000000000" pitchFamily="18" charset="-128"/>
              </a:rPr>
              <a:t>「ソフトウェア開発」 </a:t>
            </a:r>
          </a:p>
        </p:txBody>
      </p:sp>
      <p:sp>
        <p:nvSpPr>
          <p:cNvPr id="10" name="正方形/長方形 9">
            <a:hlinkClick r:id="rId2"/>
            <a:extLst>
              <a:ext uri="{FF2B5EF4-FFF2-40B4-BE49-F238E27FC236}">
                <a16:creationId xmlns:a16="http://schemas.microsoft.com/office/drawing/2014/main" id="{C1C7FB4F-950A-4376-8E52-DD7B840A5FCE}"/>
              </a:ext>
            </a:extLst>
          </p:cNvPr>
          <p:cNvSpPr/>
          <p:nvPr/>
        </p:nvSpPr>
        <p:spPr>
          <a:xfrm>
            <a:off x="6181844" y="1029889"/>
            <a:ext cx="184731" cy="461665"/>
          </a:xfrm>
          <a:prstGeom prst="rect">
            <a:avLst/>
          </a:prstGeom>
          <a:noFill/>
        </p:spPr>
        <p:txBody>
          <a:bodyPr wrap="none" lIns="91440" tIns="45720" rIns="91440" bIns="45720">
            <a:spAutoFit/>
          </a:bodyPr>
          <a:lstStyle/>
          <a:p>
            <a:pPr algn="ctr"/>
            <a:endParaRPr lang="en-US" altLang="ja-JP" sz="2400"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pic>
        <p:nvPicPr>
          <p:cNvPr id="12" name="図 11">
            <a:hlinkClick r:id="rId3"/>
            <a:extLst>
              <a:ext uri="{FF2B5EF4-FFF2-40B4-BE49-F238E27FC236}">
                <a16:creationId xmlns:a16="http://schemas.microsoft.com/office/drawing/2014/main" id="{BD900477-DF03-4119-9E57-721E94312B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3832" y="6396622"/>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ビジネス情報分野</a:t>
            </a:r>
          </a:p>
        </p:txBody>
      </p:sp>
      <p:pic>
        <p:nvPicPr>
          <p:cNvPr id="3" name="図 2">
            <a:extLst>
              <a:ext uri="{FF2B5EF4-FFF2-40B4-BE49-F238E27FC236}">
                <a16:creationId xmlns:a16="http://schemas.microsoft.com/office/drawing/2014/main" id="{35837E4D-6B44-4747-A253-B72B6660BC0F}"/>
              </a:ext>
            </a:extLst>
          </p:cNvPr>
          <p:cNvPicPr>
            <a:picLocks noChangeAspect="1"/>
          </p:cNvPicPr>
          <p:nvPr/>
        </p:nvPicPr>
        <p:blipFill rotWithShape="1">
          <a:blip r:embed="rId5"/>
          <a:srcRect l="3889" t="10604" r="1298" b="8414"/>
          <a:stretch/>
        </p:blipFill>
        <p:spPr>
          <a:xfrm>
            <a:off x="3409753" y="1009234"/>
            <a:ext cx="5658047" cy="2718374"/>
          </a:xfrm>
          <a:prstGeom prst="rect">
            <a:avLst/>
          </a:prstGeom>
        </p:spPr>
      </p:pic>
      <p:pic>
        <p:nvPicPr>
          <p:cNvPr id="5" name="図 4">
            <a:extLst>
              <a:ext uri="{FF2B5EF4-FFF2-40B4-BE49-F238E27FC236}">
                <a16:creationId xmlns:a16="http://schemas.microsoft.com/office/drawing/2014/main" id="{15947F1A-93D8-4DE6-8AD0-74B2535A5AA2}"/>
              </a:ext>
            </a:extLst>
          </p:cNvPr>
          <p:cNvPicPr>
            <a:picLocks noChangeAspect="1"/>
          </p:cNvPicPr>
          <p:nvPr/>
        </p:nvPicPr>
        <p:blipFill rotWithShape="1">
          <a:blip r:embed="rId6"/>
          <a:srcRect l="2889" t="25968" r="3916" b="7499"/>
          <a:stretch/>
        </p:blipFill>
        <p:spPr>
          <a:xfrm>
            <a:off x="3409752" y="3908706"/>
            <a:ext cx="5655401" cy="2271114"/>
          </a:xfrm>
          <a:prstGeom prst="rect">
            <a:avLst/>
          </a:prstGeom>
        </p:spPr>
      </p:pic>
      <p:sp>
        <p:nvSpPr>
          <p:cNvPr id="11" name="星: 5 pt 10">
            <a:extLst>
              <a:ext uri="{FF2B5EF4-FFF2-40B4-BE49-F238E27FC236}">
                <a16:creationId xmlns:a16="http://schemas.microsoft.com/office/drawing/2014/main" id="{66627FEF-518A-4C0B-87DA-D1AEE899EE29}"/>
              </a:ext>
            </a:extLst>
          </p:cNvPr>
          <p:cNvSpPr/>
          <p:nvPr/>
        </p:nvSpPr>
        <p:spPr>
          <a:xfrm>
            <a:off x="3585883" y="201667"/>
            <a:ext cx="519953" cy="476250"/>
          </a:xfrm>
          <a:prstGeom prst="star5">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BA3A3161-54BC-4AEB-BC50-FE323BAF7D12}"/>
              </a:ext>
            </a:extLst>
          </p:cNvPr>
          <p:cNvSpPr/>
          <p:nvPr/>
        </p:nvSpPr>
        <p:spPr>
          <a:xfrm>
            <a:off x="17657" y="926054"/>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a:t>
            </a:r>
            <a:r>
              <a:rPr kumimoji="1" lang="ja-JP" altLang="en-US" sz="1200" dirty="0">
                <a:solidFill>
                  <a:schemeClr val="bg1"/>
                </a:solidFill>
                <a:latin typeface="+mn-ea"/>
              </a:rPr>
              <a:t>３</a:t>
            </a:r>
            <a:r>
              <a:rPr kumimoji="1" lang="en-US" altLang="ja-JP" sz="1200" dirty="0">
                <a:solidFill>
                  <a:schemeClr val="bg1"/>
                </a:solidFill>
                <a:latin typeface="+mn-ea"/>
              </a:rPr>
              <a:t>) </a:t>
            </a:r>
            <a:r>
              <a:rPr kumimoji="1" lang="ja-JP" altLang="en-US" sz="1200" dirty="0">
                <a:solidFill>
                  <a:schemeClr val="bg1"/>
                </a:solidFill>
                <a:latin typeface="+mn-ea"/>
              </a:rPr>
              <a:t>データベースソフトウェアの開発</a:t>
            </a:r>
            <a:endParaRPr kumimoji="1" lang="en-US" altLang="ja-JP" sz="1200" b="1"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岡山県まで</a:t>
            </a:r>
            <a:endParaRPr kumimoji="1" lang="en-US" altLang="ja-JP" sz="1200" dirty="0">
              <a:solidFill>
                <a:schemeClr val="bg1"/>
              </a:solidFill>
              <a:latin typeface="+mn-ea"/>
            </a:endParaRPr>
          </a:p>
          <a:p>
            <a:r>
              <a:rPr kumimoji="1" lang="ja-JP" altLang="en-US" sz="1200" dirty="0">
                <a:solidFill>
                  <a:schemeClr val="bg1"/>
                </a:solidFill>
                <a:latin typeface="+mn-ea"/>
              </a:rPr>
              <a:t>合算地域・比較地域も選択できる　</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endParaRPr kumimoji="1" lang="en-US" altLang="ja-JP" sz="1200" dirty="0">
              <a:solidFill>
                <a:schemeClr val="bg1"/>
              </a:solidFill>
              <a:latin typeface="+mn-ea"/>
            </a:endParaRPr>
          </a:p>
          <a:p>
            <a:endParaRPr kumimoji="1" lang="en-US" altLang="ja-JP" sz="1200" dirty="0">
              <a:solidFill>
                <a:schemeClr val="bg1"/>
              </a:solidFill>
              <a:latin typeface="+mn-ea"/>
            </a:endParaRPr>
          </a:p>
          <a:p>
            <a:endParaRPr kumimoji="1" lang="en-US" altLang="ja-JP" sz="1200"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データベースの重要性、データベースの設計などデータベースソフトウェアの活用に関する知識、技術などを</a:t>
            </a:r>
            <a:r>
              <a:rPr kumimoji="1" lang="en-US" altLang="ja-JP" sz="1200" dirty="0">
                <a:solidFill>
                  <a:schemeClr val="bg1"/>
                </a:solidFill>
                <a:latin typeface="+mn-ea"/>
              </a:rPr>
              <a:t>RESAS</a:t>
            </a:r>
            <a:r>
              <a:rPr kumimoji="1" lang="ja-JP" altLang="en-US" sz="1200" dirty="0">
                <a:solidFill>
                  <a:schemeClr val="bg1"/>
                </a:solidFill>
                <a:latin typeface="+mn-ea"/>
              </a:rPr>
              <a:t>の</a:t>
            </a:r>
            <a:r>
              <a:rPr kumimoji="1" lang="en-US" altLang="ja-JP" sz="1200" dirty="0">
                <a:solidFill>
                  <a:schemeClr val="bg1"/>
                </a:solidFill>
                <a:latin typeface="+mn-ea"/>
              </a:rPr>
              <a:t>API</a:t>
            </a:r>
            <a:r>
              <a:rPr kumimoji="1" lang="ja-JP" altLang="en-US" sz="1200" dirty="0">
                <a:solidFill>
                  <a:schemeClr val="bg1"/>
                </a:solidFill>
                <a:latin typeface="+mn-ea"/>
              </a:rPr>
              <a:t>を通して学習する。</a:t>
            </a:r>
          </a:p>
        </p:txBody>
      </p:sp>
    </p:spTree>
    <p:extLst>
      <p:ext uri="{BB962C8B-B14F-4D97-AF65-F5344CB8AC3E}">
        <p14:creationId xmlns:p14="http://schemas.microsoft.com/office/powerpoint/2010/main" val="1371649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9536FF5E-ADAE-46D5-AC81-9E5638F5A49D}"/>
              </a:ext>
            </a:extLst>
          </p:cNvPr>
          <p:cNvSpPr/>
          <p:nvPr/>
        </p:nvSpPr>
        <p:spPr>
          <a:xfrm>
            <a:off x="-1"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endParaRPr kumimoji="1" lang="ja-JP" altLang="en-US" sz="3200" dirty="0">
              <a:latin typeface="UD デジタル 教科書体 NP-B" panose="02020700000000000000" pitchFamily="18" charset="-128"/>
              <a:ea typeface="UD デジタル 教科書体 NP-B" panose="02020700000000000000" pitchFamily="18" charset="-128"/>
            </a:endParaRPr>
          </a:p>
        </p:txBody>
      </p:sp>
      <p:pic>
        <p:nvPicPr>
          <p:cNvPr id="8" name="図 7"/>
          <p:cNvPicPr>
            <a:picLocks noChangeAspect="1"/>
          </p:cNvPicPr>
          <p:nvPr/>
        </p:nvPicPr>
        <p:blipFill rotWithShape="1">
          <a:blip r:embed="rId2"/>
          <a:srcRect l="1" t="15224" r="2014" b="52072"/>
          <a:stretch/>
        </p:blipFill>
        <p:spPr>
          <a:xfrm>
            <a:off x="-21638" y="858434"/>
            <a:ext cx="9165638" cy="2447366"/>
          </a:xfrm>
          <a:prstGeom prst="rect">
            <a:avLst/>
          </a:prstGeom>
        </p:spPr>
      </p:pic>
      <p:sp>
        <p:nvSpPr>
          <p:cNvPr id="9" name="正方形/長方形 8"/>
          <p:cNvSpPr/>
          <p:nvPr/>
        </p:nvSpPr>
        <p:spPr>
          <a:xfrm>
            <a:off x="81281" y="128867"/>
            <a:ext cx="9084356" cy="646331"/>
          </a:xfrm>
          <a:prstGeom prst="rect">
            <a:avLst/>
          </a:prstGeom>
        </p:spPr>
        <p:txBody>
          <a:bodyPr wrap="square">
            <a:spAutoFit/>
          </a:bodyPr>
          <a:lstStyle/>
          <a:p>
            <a:pPr algn="ctr"/>
            <a:r>
              <a:rPr kumimoji="1" lang="ja-JP" altLang="en-US" sz="3600" b="1" dirty="0">
                <a:latin typeface="UD デジタル 教科書体 NK-R" panose="02020400000000000000" pitchFamily="18" charset="-128"/>
                <a:ea typeface="UD デジタル 教科書体 NK-R" panose="02020400000000000000" pitchFamily="18" charset="-128"/>
              </a:rPr>
              <a:t>地域</a:t>
            </a:r>
            <a:r>
              <a:rPr kumimoji="1" lang="en-US" altLang="ja-JP" sz="3600" b="1" dirty="0">
                <a:latin typeface="UD デジタル 教科書体 NK-R" panose="02020400000000000000" pitchFamily="18" charset="-128"/>
                <a:ea typeface="UD デジタル 教科書体 NK-R" panose="02020400000000000000" pitchFamily="18" charset="-128"/>
              </a:rPr>
              <a:t>×</a:t>
            </a:r>
            <a:r>
              <a:rPr kumimoji="1" lang="ja-JP" altLang="en-US" sz="3600" b="1" dirty="0">
                <a:latin typeface="UD デジタル 教科書体 NK-R" panose="02020400000000000000" pitchFamily="18" charset="-128"/>
                <a:ea typeface="UD デジタル 教科書体 NK-R" panose="02020400000000000000" pitchFamily="18" charset="-128"/>
              </a:rPr>
              <a:t>教科「商業」</a:t>
            </a:r>
            <a:r>
              <a:rPr kumimoji="1" lang="en-US" altLang="ja-JP" sz="3600" b="1" dirty="0">
                <a:latin typeface="UD デジタル 教科書体 NK-R" panose="02020400000000000000" pitchFamily="18" charset="-128"/>
                <a:ea typeface="UD デジタル 教科書体 NK-R" panose="02020400000000000000" pitchFamily="18" charset="-128"/>
              </a:rPr>
              <a:t>×RESAS</a:t>
            </a:r>
            <a:r>
              <a:rPr kumimoji="1" lang="ja-JP" altLang="en-US" sz="3600" b="1" dirty="0">
                <a:latin typeface="UD デジタル 教科書体 NK-R" panose="02020400000000000000" pitchFamily="18" charset="-128"/>
                <a:ea typeface="UD デジタル 教科書体 NK-R" panose="02020400000000000000" pitchFamily="18" charset="-128"/>
              </a:rPr>
              <a:t>　まとめ</a:t>
            </a:r>
            <a:endParaRPr lang="ja-JP" altLang="en-US" sz="3600" b="1" dirty="0"/>
          </a:p>
        </p:txBody>
      </p:sp>
      <p:sp>
        <p:nvSpPr>
          <p:cNvPr id="13" name="正方形/長方形 12">
            <a:extLst>
              <a:ext uri="{FF2B5EF4-FFF2-40B4-BE49-F238E27FC236}">
                <a16:creationId xmlns:a16="http://schemas.microsoft.com/office/drawing/2014/main" id="{271B5E0A-81DF-476F-AFFA-D3EC81630587}"/>
              </a:ext>
            </a:extLst>
          </p:cNvPr>
          <p:cNvSpPr/>
          <p:nvPr/>
        </p:nvSpPr>
        <p:spPr>
          <a:xfrm>
            <a:off x="722342" y="3456348"/>
            <a:ext cx="7605365" cy="707886"/>
          </a:xfrm>
          <a:prstGeom prst="rect">
            <a:avLst/>
          </a:prstGeom>
          <a:solidFill>
            <a:schemeClr val="accent6">
              <a:lumMod val="40000"/>
              <a:lumOff val="60000"/>
            </a:schemeClr>
          </a:solidFill>
        </p:spPr>
        <p:txBody>
          <a:bodyPr wrap="square">
            <a:spAutoFit/>
          </a:bodyPr>
          <a:lstStyle/>
          <a:p>
            <a:r>
              <a:rPr kumimoji="1" lang="ja-JP" altLang="en-US" sz="4000" b="1" dirty="0">
                <a:latin typeface="UD デジタル 教科書体 NK-R" panose="02020400000000000000" pitchFamily="18" charset="-128"/>
                <a:ea typeface="UD デジタル 教科書体 NK-R" panose="02020400000000000000" pitchFamily="18" charset="-128"/>
              </a:rPr>
              <a:t>・科目の役割分担を整理する。</a:t>
            </a:r>
            <a:endParaRPr kumimoji="1" lang="en-US" altLang="ja-JP" sz="4000" b="1" dirty="0">
              <a:latin typeface="UD デジタル 教科書体 NK-R" panose="02020400000000000000" pitchFamily="18" charset="-128"/>
              <a:ea typeface="UD デジタル 教科書体 NK-R" panose="02020400000000000000" pitchFamily="18" charset="-128"/>
            </a:endParaRPr>
          </a:p>
        </p:txBody>
      </p:sp>
      <p:sp>
        <p:nvSpPr>
          <p:cNvPr id="11" name="正方形/長方形 10">
            <a:extLst>
              <a:ext uri="{FF2B5EF4-FFF2-40B4-BE49-F238E27FC236}">
                <a16:creationId xmlns:a16="http://schemas.microsoft.com/office/drawing/2014/main" id="{20587839-5284-414C-ABD4-5FBB768749B2}"/>
              </a:ext>
            </a:extLst>
          </p:cNvPr>
          <p:cNvSpPr/>
          <p:nvPr/>
        </p:nvSpPr>
        <p:spPr>
          <a:xfrm>
            <a:off x="722342" y="4483234"/>
            <a:ext cx="7990786" cy="707886"/>
          </a:xfrm>
          <a:prstGeom prst="rect">
            <a:avLst/>
          </a:prstGeom>
          <a:solidFill>
            <a:schemeClr val="accent6">
              <a:lumMod val="40000"/>
              <a:lumOff val="60000"/>
            </a:schemeClr>
          </a:solidFill>
        </p:spPr>
        <p:txBody>
          <a:bodyPr wrap="square">
            <a:spAutoFit/>
          </a:bodyPr>
          <a:lstStyle/>
          <a:p>
            <a:r>
              <a:rPr kumimoji="1" lang="ja-JP" altLang="en-US" sz="4000" b="1" dirty="0">
                <a:latin typeface="UD デジタル 教科書体 NK-R" panose="02020400000000000000" pitchFamily="18" charset="-128"/>
                <a:ea typeface="UD デジタル 教科書体 NK-R" panose="02020400000000000000" pitchFamily="18" charset="-128"/>
              </a:rPr>
              <a:t>・</a:t>
            </a:r>
            <a:r>
              <a:rPr kumimoji="1" lang="en-US" altLang="ja-JP" sz="4000" b="1" dirty="0">
                <a:latin typeface="UD デジタル 教科書体 NK-R" panose="02020400000000000000" pitchFamily="18" charset="-128"/>
                <a:ea typeface="UD デジタル 教科書体 NK-R" panose="02020400000000000000" pitchFamily="18" charset="-128"/>
              </a:rPr>
              <a:t>RESAS</a:t>
            </a:r>
            <a:r>
              <a:rPr kumimoji="1" lang="ja-JP" altLang="en-US" sz="4000" b="1" dirty="0">
                <a:latin typeface="UD デジタル 教科書体 NK-R" panose="02020400000000000000" pitchFamily="18" charset="-128"/>
                <a:ea typeface="UD デジタル 教科書体 NK-R" panose="02020400000000000000" pitchFamily="18" charset="-128"/>
              </a:rPr>
              <a:t>は、探究の入口にすぎない。</a:t>
            </a:r>
            <a:endParaRPr kumimoji="1" lang="en-US" altLang="ja-JP" sz="4000" b="1" dirty="0">
              <a:latin typeface="UD デジタル 教科書体 NK-R" panose="02020400000000000000" pitchFamily="18" charset="-128"/>
              <a:ea typeface="UD デジタル 教科書体 NK-R" panose="02020400000000000000" pitchFamily="18" charset="-128"/>
            </a:endParaRPr>
          </a:p>
        </p:txBody>
      </p:sp>
      <p:sp>
        <p:nvSpPr>
          <p:cNvPr id="16" name="正方形/長方形 15">
            <a:extLst>
              <a:ext uri="{FF2B5EF4-FFF2-40B4-BE49-F238E27FC236}">
                <a16:creationId xmlns:a16="http://schemas.microsoft.com/office/drawing/2014/main" id="{83EB211B-8341-4A33-B713-3740CFA1DC76}"/>
              </a:ext>
            </a:extLst>
          </p:cNvPr>
          <p:cNvSpPr/>
          <p:nvPr/>
        </p:nvSpPr>
        <p:spPr>
          <a:xfrm>
            <a:off x="722342" y="5510120"/>
            <a:ext cx="7990786" cy="707886"/>
          </a:xfrm>
          <a:prstGeom prst="rect">
            <a:avLst/>
          </a:prstGeom>
          <a:solidFill>
            <a:schemeClr val="accent6">
              <a:lumMod val="40000"/>
              <a:lumOff val="60000"/>
            </a:schemeClr>
          </a:solidFill>
        </p:spPr>
        <p:txBody>
          <a:bodyPr wrap="square">
            <a:spAutoFit/>
          </a:bodyPr>
          <a:lstStyle/>
          <a:p>
            <a:r>
              <a:rPr kumimoji="1" lang="ja-JP" altLang="en-US" sz="4000" b="1" dirty="0">
                <a:latin typeface="UD デジタル 教科書体 NK-R" panose="02020400000000000000" pitchFamily="18" charset="-128"/>
                <a:ea typeface="UD デジタル 教科書体 NK-R" panose="02020400000000000000" pitchFamily="18" charset="-128"/>
              </a:rPr>
              <a:t>・ビッグデータに慣れ親しむ。</a:t>
            </a:r>
            <a:endParaRPr kumimoji="1" lang="en-US" altLang="ja-JP" sz="4000" b="1" dirty="0">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016583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9536FF5E-ADAE-46D5-AC81-9E5638F5A49D}"/>
              </a:ext>
            </a:extLst>
          </p:cNvPr>
          <p:cNvSpPr/>
          <p:nvPr/>
        </p:nvSpPr>
        <p:spPr>
          <a:xfrm>
            <a:off x="-1"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3200" b="1" dirty="0">
                <a:latin typeface="UD デジタル 教科書体 NP-B" panose="02020700000000000000" pitchFamily="18" charset="-128"/>
                <a:ea typeface="UD デジタル 教科書体 NP-B" panose="02020700000000000000" pitchFamily="18" charset="-128"/>
              </a:rPr>
              <a:t>説明用スライド「科目名」 </a:t>
            </a:r>
          </a:p>
        </p:txBody>
      </p:sp>
      <p:sp>
        <p:nvSpPr>
          <p:cNvPr id="6" name="正方形/長方形 5">
            <a:extLst>
              <a:ext uri="{FF2B5EF4-FFF2-40B4-BE49-F238E27FC236}">
                <a16:creationId xmlns:a16="http://schemas.microsoft.com/office/drawing/2014/main" id="{05202F3E-1ACF-4272-974E-7559CC379D5B}"/>
              </a:ext>
            </a:extLst>
          </p:cNvPr>
          <p:cNvSpPr/>
          <p:nvPr/>
        </p:nvSpPr>
        <p:spPr>
          <a:xfrm>
            <a:off x="17657" y="6363384"/>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a:t>
            </a:r>
            <a:r>
              <a:rPr kumimoji="1" lang="ja-JP" altLang="en-US" sz="1400" dirty="0">
                <a:latin typeface="UD デジタル 教科書体 NK-R" panose="02020400000000000000" pitchFamily="18" charset="-128"/>
                <a:ea typeface="UD デジタル 教科書体 NK-R" panose="02020400000000000000" pitchFamily="18" charset="-128"/>
              </a:rPr>
              <a:t>ｓ</a:t>
            </a:r>
            <a:r>
              <a:rPr kumimoji="1" lang="en-US" altLang="ja-JP" sz="1400" dirty="0">
                <a:latin typeface="UD デジタル 教科書体 NK-R" panose="02020400000000000000" pitchFamily="18" charset="-128"/>
                <a:ea typeface="UD デジタル 教科書体 NK-R" panose="02020400000000000000" pitchFamily="18" charset="-128"/>
              </a:rPr>
              <a:t> </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7" name="正方形/長方形 6">
            <a:extLst>
              <a:ext uri="{FF2B5EF4-FFF2-40B4-BE49-F238E27FC236}">
                <a16:creationId xmlns:a16="http://schemas.microsoft.com/office/drawing/2014/main" id="{C8BC6ECF-7747-4524-924C-5D0B302C28EA}"/>
              </a:ext>
            </a:extLst>
          </p:cNvPr>
          <p:cNvSpPr/>
          <p:nvPr/>
        </p:nvSpPr>
        <p:spPr>
          <a:xfrm>
            <a:off x="-1" y="914399"/>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285750" indent="-285750">
              <a:buFont typeface="游ゴシック" panose="020B0400000000000000" pitchFamily="50" charset="-128"/>
              <a:buChar char="▶"/>
            </a:pPr>
            <a:r>
              <a:rPr kumimoji="1" lang="ja-JP" altLang="en-US" sz="1600" b="1" dirty="0">
                <a:solidFill>
                  <a:schemeClr val="bg1"/>
                </a:solidFill>
                <a:latin typeface="+mn-ea"/>
              </a:rPr>
              <a:t>凡例</a:t>
            </a:r>
            <a:endParaRPr kumimoji="1" lang="en-US" altLang="ja-JP" sz="1400" b="1" dirty="0">
              <a:solidFill>
                <a:schemeClr val="bg1"/>
              </a:solidFill>
              <a:latin typeface="+mn-ea"/>
            </a:endParaRPr>
          </a:p>
          <a:p>
            <a:endParaRPr kumimoji="1" lang="en-US" altLang="ja-JP" sz="1400" b="1" dirty="0">
              <a:solidFill>
                <a:schemeClr val="bg1"/>
              </a:solidFill>
              <a:latin typeface="+mn-ea"/>
            </a:endParaRPr>
          </a:p>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pPr marL="457200" indent="-457200">
              <a:buFont typeface="Wingdings" panose="05000000000000000000" pitchFamily="2" charset="2"/>
              <a:buChar char="n"/>
            </a:pPr>
            <a:endParaRPr kumimoji="1" lang="en-US" altLang="ja-JP" sz="1400" b="1" dirty="0">
              <a:solidFill>
                <a:schemeClr val="bg1"/>
              </a:solidFill>
              <a:latin typeface="+mn-ea"/>
            </a:endParaRPr>
          </a:p>
          <a:p>
            <a:pPr marL="457200" indent="-457200">
              <a:buFont typeface="Wingdings" panose="05000000000000000000" pitchFamily="2" charset="2"/>
              <a:buChar char="n"/>
            </a:pPr>
            <a:endParaRPr kumimoji="1" lang="en-US" altLang="ja-JP" sz="1400" b="1" dirty="0">
              <a:solidFill>
                <a:schemeClr val="bg1"/>
              </a:solidFill>
              <a:latin typeface="+mn-ea"/>
            </a:endParaRPr>
          </a:p>
          <a:p>
            <a:pPr marL="457200" indent="-4572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endParaRPr kumimoji="1" lang="en-US" altLang="ja-JP" sz="1400" b="1" dirty="0">
              <a:solidFill>
                <a:schemeClr val="bg1"/>
              </a:solidFill>
              <a:latin typeface="+mn-ea"/>
            </a:endParaRPr>
          </a:p>
          <a:p>
            <a:endParaRPr kumimoji="1" lang="en-US" altLang="ja-JP" sz="1400" b="1" dirty="0">
              <a:solidFill>
                <a:schemeClr val="bg1"/>
              </a:solidFill>
              <a:latin typeface="+mn-ea"/>
            </a:endParaRPr>
          </a:p>
          <a:p>
            <a:endParaRPr kumimoji="1" lang="en-US" altLang="ja-JP" sz="14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表示年</a:t>
            </a: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種類・分類など</a:t>
            </a: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endParaRPr kumimoji="1" lang="ja-JP" altLang="en-US" dirty="0">
              <a:solidFill>
                <a:schemeClr val="bg1"/>
              </a:solidFill>
              <a:latin typeface="+mn-ea"/>
            </a:endParaRPr>
          </a:p>
        </p:txBody>
      </p:sp>
      <p:pic>
        <p:nvPicPr>
          <p:cNvPr id="12" name="図 11">
            <a:extLst>
              <a:ext uri="{FF2B5EF4-FFF2-40B4-BE49-F238E27FC236}">
                <a16:creationId xmlns:a16="http://schemas.microsoft.com/office/drawing/2014/main" id="{BD900477-DF03-4119-9E57-721E94312B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UD デジタル 教科書体 NK-R" panose="02020400000000000000" pitchFamily="18" charset="-128"/>
                <a:ea typeface="UD デジタル 教科書体 NK-R" panose="02020400000000000000" pitchFamily="18" charset="-128"/>
              </a:rPr>
              <a:t>分野構成における各分野</a:t>
            </a:r>
          </a:p>
        </p:txBody>
      </p:sp>
      <p:pic>
        <p:nvPicPr>
          <p:cNvPr id="2" name="図 1"/>
          <p:cNvPicPr>
            <a:picLocks noChangeAspect="1"/>
          </p:cNvPicPr>
          <p:nvPr/>
        </p:nvPicPr>
        <p:blipFill rotWithShape="1">
          <a:blip r:embed="rId3"/>
          <a:srcRect t="10366" r="1361" b="4498"/>
          <a:stretch/>
        </p:blipFill>
        <p:spPr>
          <a:xfrm>
            <a:off x="3258102" y="2319713"/>
            <a:ext cx="5903556" cy="4068606"/>
          </a:xfrm>
          <a:prstGeom prst="rect">
            <a:avLst/>
          </a:prstGeom>
        </p:spPr>
      </p:pic>
      <p:grpSp>
        <p:nvGrpSpPr>
          <p:cNvPr id="9" name="グループ化 8">
            <a:extLst>
              <a:ext uri="{FF2B5EF4-FFF2-40B4-BE49-F238E27FC236}">
                <a16:creationId xmlns:a16="http://schemas.microsoft.com/office/drawing/2014/main" id="{30BEEC16-AE04-4D10-B51C-C4287238CBA3}"/>
              </a:ext>
            </a:extLst>
          </p:cNvPr>
          <p:cNvGrpSpPr/>
          <p:nvPr/>
        </p:nvGrpSpPr>
        <p:grpSpPr>
          <a:xfrm>
            <a:off x="3402881" y="1274286"/>
            <a:ext cx="5519460" cy="892031"/>
            <a:chOff x="3402881" y="1166706"/>
            <a:chExt cx="5519460" cy="892031"/>
          </a:xfrm>
        </p:grpSpPr>
        <p:sp>
          <p:nvSpPr>
            <p:cNvPr id="16" name="正方形/長方形 15">
              <a:extLst>
                <a:ext uri="{FF2B5EF4-FFF2-40B4-BE49-F238E27FC236}">
                  <a16:creationId xmlns:a16="http://schemas.microsoft.com/office/drawing/2014/main" id="{AB1B0BBD-55F6-4A5A-9C93-BAF4695F16FB}"/>
                </a:ext>
              </a:extLst>
            </p:cNvPr>
            <p:cNvSpPr/>
            <p:nvPr/>
          </p:nvSpPr>
          <p:spPr>
            <a:xfrm>
              <a:off x="3402881" y="1720183"/>
              <a:ext cx="5519460" cy="338554"/>
            </a:xfrm>
            <a:prstGeom prst="rect">
              <a:avLst/>
            </a:prstGeom>
            <a:noFill/>
          </p:spPr>
          <p:txBody>
            <a:bodyPr wrap="none" lIns="91440" tIns="45720" rIns="91440" bIns="45720">
              <a:spAutoFit/>
            </a:bodyPr>
            <a:lstStyle/>
            <a:p>
              <a:r>
                <a:rPr lang="ja-JP" altLang="en-US" sz="16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［都道府県］→［表示内容］→［表示年］→［表示分類］</a:t>
              </a:r>
              <a:endParaRPr lang="en-US" altLang="ja-JP" sz="16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grpSp>
          <p:nvGrpSpPr>
            <p:cNvPr id="8" name="グループ化 7">
              <a:extLst>
                <a:ext uri="{FF2B5EF4-FFF2-40B4-BE49-F238E27FC236}">
                  <a16:creationId xmlns:a16="http://schemas.microsoft.com/office/drawing/2014/main" id="{52A73DF5-A6EA-409B-BA61-3C2847C9E238}"/>
                </a:ext>
              </a:extLst>
            </p:cNvPr>
            <p:cNvGrpSpPr/>
            <p:nvPr/>
          </p:nvGrpSpPr>
          <p:grpSpPr>
            <a:xfrm>
              <a:off x="3573001" y="1166706"/>
              <a:ext cx="4423310" cy="555522"/>
              <a:chOff x="3573001" y="1166706"/>
              <a:chExt cx="4423310" cy="555522"/>
            </a:xfrm>
          </p:grpSpPr>
          <p:sp>
            <p:nvSpPr>
              <p:cNvPr id="10" name="正方形/長方形 9">
                <a:extLst>
                  <a:ext uri="{FF2B5EF4-FFF2-40B4-BE49-F238E27FC236}">
                    <a16:creationId xmlns:a16="http://schemas.microsoft.com/office/drawing/2014/main" id="{C1C7FB4F-950A-4376-8E52-DD7B840A5FCE}"/>
                  </a:ext>
                </a:extLst>
              </p:cNvPr>
              <p:cNvSpPr/>
              <p:nvPr/>
            </p:nvSpPr>
            <p:spPr>
              <a:xfrm>
                <a:off x="4073442" y="1166706"/>
                <a:ext cx="3922869" cy="400110"/>
              </a:xfrm>
              <a:prstGeom prst="rect">
                <a:avLst/>
              </a:prstGeom>
              <a:noFill/>
            </p:spPr>
            <p:txBody>
              <a:bodyPr wrap="none" lIns="91440" tIns="45720" rIns="91440" bIns="45720">
                <a:spAutoFit/>
              </a:bodyPr>
              <a:lstStyle/>
              <a:p>
                <a:r>
                  <a:rPr lang="ja-JP" altLang="en-US" sz="2000"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［メインメニュー］→［階層選択］</a:t>
                </a:r>
                <a:endParaRPr lang="en-US" altLang="ja-JP" sz="2000"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18" name="正方形/長方形 17">
                <a:hlinkClick r:id="rId4"/>
                <a:extLst>
                  <a:ext uri="{FF2B5EF4-FFF2-40B4-BE49-F238E27FC236}">
                    <a16:creationId xmlns:a16="http://schemas.microsoft.com/office/drawing/2014/main" id="{A7277E82-D730-458F-A63C-8E8797E731B5}"/>
                  </a:ext>
                </a:extLst>
              </p:cNvPr>
              <p:cNvSpPr/>
              <p:nvPr/>
            </p:nvSpPr>
            <p:spPr>
              <a:xfrm>
                <a:off x="3573001" y="1178201"/>
                <a:ext cx="648000" cy="52322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19" name="正方形/長方形 18">
                <a:extLst>
                  <a:ext uri="{FF2B5EF4-FFF2-40B4-BE49-F238E27FC236}">
                    <a16:creationId xmlns:a16="http://schemas.microsoft.com/office/drawing/2014/main" id="{4C99C9A6-7B66-4174-87A1-C7747ABAB683}"/>
                  </a:ext>
                </a:extLst>
              </p:cNvPr>
              <p:cNvSpPr/>
              <p:nvPr/>
            </p:nvSpPr>
            <p:spPr>
              <a:xfrm>
                <a:off x="4263942" y="1522173"/>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grpSp>
      <p:sp>
        <p:nvSpPr>
          <p:cNvPr id="15" name="テキスト ボックス 14">
            <a:extLst>
              <a:ext uri="{FF2B5EF4-FFF2-40B4-BE49-F238E27FC236}">
                <a16:creationId xmlns:a16="http://schemas.microsoft.com/office/drawing/2014/main" id="{D49F2462-EA66-4BFD-A256-A2F46AFDABBC}"/>
              </a:ext>
            </a:extLst>
          </p:cNvPr>
          <p:cNvSpPr txBox="1"/>
          <p:nvPr/>
        </p:nvSpPr>
        <p:spPr>
          <a:xfrm>
            <a:off x="3316735" y="919646"/>
            <a:ext cx="4661646" cy="400110"/>
          </a:xfrm>
          <a:prstGeom prst="rect">
            <a:avLst/>
          </a:prstGeom>
          <a:noFill/>
        </p:spPr>
        <p:txBody>
          <a:bodyPr wrap="square">
            <a:spAutoFit/>
          </a:bodyPr>
          <a:lstStyle/>
          <a:p>
            <a:pPr marL="342900" indent="-342900">
              <a:buFont typeface="メイリオ" panose="020B0604030504040204" pitchFamily="50" charset="-128"/>
              <a:buChar char="▶"/>
            </a:pPr>
            <a:r>
              <a:rPr kumimoji="1" lang="ja-JP" altLang="en-US" sz="2000" b="1" dirty="0">
                <a:latin typeface="メイリオ" panose="020B0604030504040204" pitchFamily="50" charset="-128"/>
                <a:ea typeface="メイリオ" panose="020B0604030504040204" pitchFamily="50" charset="-128"/>
              </a:rPr>
              <a:t>操作手順</a:t>
            </a:r>
            <a:endParaRPr kumimoji="1" lang="en-US" altLang="ja-JP" b="1" dirty="0">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89D243E6-72CA-43B5-B231-98722ACDEC8F}"/>
              </a:ext>
            </a:extLst>
          </p:cNvPr>
          <p:cNvSpPr txBox="1"/>
          <p:nvPr/>
        </p:nvSpPr>
        <p:spPr>
          <a:xfrm>
            <a:off x="2727514" y="2756000"/>
            <a:ext cx="1524206" cy="338554"/>
          </a:xfrm>
          <a:prstGeom prst="rect">
            <a:avLst/>
          </a:prstGeom>
          <a:noFill/>
        </p:spPr>
        <p:txBody>
          <a:bodyPr wrap="square">
            <a:spAutoFit/>
          </a:bodyPr>
          <a:lstStyle/>
          <a:p>
            <a:pPr marL="285750" indent="-285750">
              <a:buFont typeface="游ゴシック" panose="020B0400000000000000" pitchFamily="50" charset="-128"/>
              <a:buChar char="▶"/>
            </a:pPr>
            <a:r>
              <a:rPr kumimoji="1" lang="ja-JP" altLang="en-US" sz="1600" b="1" dirty="0">
                <a:solidFill>
                  <a:schemeClr val="bg1"/>
                </a:solidFill>
                <a:latin typeface="+mn-ea"/>
              </a:rPr>
              <a:t>遷移画面</a:t>
            </a:r>
            <a:endParaRPr kumimoji="1" lang="en-US" altLang="ja-JP" sz="1600" b="1" dirty="0">
              <a:solidFill>
                <a:schemeClr val="bg1"/>
              </a:solidFill>
              <a:latin typeface="+mn-ea"/>
            </a:endParaRPr>
          </a:p>
        </p:txBody>
      </p:sp>
    </p:spTree>
    <p:extLst>
      <p:ext uri="{BB962C8B-B14F-4D97-AF65-F5344CB8AC3E}">
        <p14:creationId xmlns:p14="http://schemas.microsoft.com/office/powerpoint/2010/main" val="2452952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D2AB08B8-C012-42B2-918D-312B685CE6C7}"/>
              </a:ext>
            </a:extLst>
          </p:cNvPr>
          <p:cNvSpPr/>
          <p:nvPr/>
        </p:nvSpPr>
        <p:spPr>
          <a:xfrm>
            <a:off x="17657" y="635442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a:t>
            </a:r>
            <a:r>
              <a:rPr kumimoji="1" lang="ja-JP" altLang="en-US" sz="1400" dirty="0">
                <a:latin typeface="UD デジタル 教科書体 NK-R" panose="02020400000000000000" pitchFamily="18" charset="-128"/>
                <a:ea typeface="UD デジタル 教科書体 NK-R" panose="02020400000000000000" pitchFamily="18" charset="-128"/>
              </a:rPr>
              <a:t>ｓ</a:t>
            </a:r>
            <a:r>
              <a:rPr kumimoji="1" lang="en-US" altLang="ja-JP" sz="1400" dirty="0">
                <a:latin typeface="UD デジタル 教科書体 NK-R" panose="02020400000000000000" pitchFamily="18" charset="-128"/>
                <a:ea typeface="UD デジタル 教科書体 NK-R" panose="02020400000000000000" pitchFamily="18" charset="-128"/>
              </a:rPr>
              <a:t> </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9536FF5E-ADAE-46D5-AC81-9E5638F5A49D}"/>
              </a:ext>
            </a:extLst>
          </p:cNvPr>
          <p:cNvSpPr/>
          <p:nvPr/>
        </p:nvSpPr>
        <p:spPr>
          <a:xfrm>
            <a:off x="-1"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3200" dirty="0">
                <a:latin typeface="UD デジタル 教科書体 NP-B" panose="02020700000000000000" pitchFamily="18" charset="-128"/>
                <a:ea typeface="UD デジタル 教科書体 NP-B" panose="02020700000000000000" pitchFamily="18" charset="-128"/>
              </a:rPr>
              <a:t>「ビジネス基礎」 </a:t>
            </a:r>
          </a:p>
        </p:txBody>
      </p:sp>
      <p:pic>
        <p:nvPicPr>
          <p:cNvPr id="12" name="図 11">
            <a:extLst>
              <a:ext uri="{FF2B5EF4-FFF2-40B4-BE49-F238E27FC236}">
                <a16:creationId xmlns:a16="http://schemas.microsoft.com/office/drawing/2014/main" id="{BD900477-DF03-4119-9E57-721E94312B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分野共通の科目・基礎的科目</a:t>
            </a:r>
          </a:p>
        </p:txBody>
      </p:sp>
      <p:pic>
        <p:nvPicPr>
          <p:cNvPr id="2" name="図 1"/>
          <p:cNvPicPr>
            <a:picLocks noChangeAspect="1"/>
          </p:cNvPicPr>
          <p:nvPr/>
        </p:nvPicPr>
        <p:blipFill rotWithShape="1">
          <a:blip r:embed="rId3"/>
          <a:srcRect t="10366" r="1361" b="4498"/>
          <a:stretch/>
        </p:blipFill>
        <p:spPr>
          <a:xfrm>
            <a:off x="3245970" y="2301121"/>
            <a:ext cx="5892362" cy="4068606"/>
          </a:xfrm>
          <a:prstGeom prst="rect">
            <a:avLst/>
          </a:prstGeom>
        </p:spPr>
      </p:pic>
      <p:sp>
        <p:nvSpPr>
          <p:cNvPr id="15" name="正方形/長方形 14">
            <a:extLst>
              <a:ext uri="{FF2B5EF4-FFF2-40B4-BE49-F238E27FC236}">
                <a16:creationId xmlns:a16="http://schemas.microsoft.com/office/drawing/2014/main" id="{C690A350-52A6-4550-B6B2-93DFDA662320}"/>
              </a:ext>
            </a:extLst>
          </p:cNvPr>
          <p:cNvSpPr/>
          <p:nvPr/>
        </p:nvSpPr>
        <p:spPr>
          <a:xfrm>
            <a:off x="10037" y="914399"/>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(6)  </a:t>
            </a:r>
            <a:r>
              <a:rPr kumimoji="1" lang="ja-JP" altLang="en-US" sz="1200" dirty="0">
                <a:solidFill>
                  <a:schemeClr val="bg1"/>
                </a:solidFill>
                <a:latin typeface="+mn-ea"/>
              </a:rPr>
              <a:t>身近な地域のビジネス</a:t>
            </a:r>
          </a:p>
          <a:p>
            <a:r>
              <a:rPr kumimoji="1" lang="ja-JP" altLang="en-US" sz="1200" dirty="0">
                <a:solidFill>
                  <a:schemeClr val="bg1"/>
                </a:solidFill>
                <a:latin typeface="+mn-ea"/>
              </a:rPr>
              <a:t>イ    身近な地域のビジネスの動向</a:t>
            </a:r>
            <a:endParaRPr kumimoji="1" lang="en-US" altLang="ja-JP" sz="1200"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市区町村まで</a:t>
            </a:r>
            <a:endParaRPr kumimoji="1" lang="en-US" altLang="ja-JP" sz="1200" b="1"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r>
              <a:rPr kumimoji="1" lang="ja-JP" altLang="en-US" sz="1200" dirty="0">
                <a:solidFill>
                  <a:schemeClr val="bg1"/>
                </a:solidFill>
                <a:latin typeface="+mn-ea"/>
              </a:rPr>
              <a:t>企業数・従業者数・売上高・付加価値額 ・事業所数・従業者数</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表示年</a:t>
            </a:r>
            <a:endParaRPr kumimoji="1" lang="en-US" altLang="ja-JP" sz="1400" b="1" dirty="0">
              <a:solidFill>
                <a:schemeClr val="bg1"/>
              </a:solidFill>
              <a:latin typeface="+mn-ea"/>
            </a:endParaRPr>
          </a:p>
          <a:p>
            <a:r>
              <a:rPr kumimoji="1" lang="en-US" altLang="ja-JP" sz="1200" dirty="0">
                <a:solidFill>
                  <a:schemeClr val="bg1"/>
                </a:solidFill>
                <a:latin typeface="+mn-ea"/>
              </a:rPr>
              <a:t>2016</a:t>
            </a:r>
            <a:r>
              <a:rPr kumimoji="1" lang="ja-JP" altLang="en-US" sz="1200" dirty="0">
                <a:solidFill>
                  <a:schemeClr val="bg1"/>
                </a:solidFill>
                <a:latin typeface="+mn-ea"/>
              </a:rPr>
              <a:t>年まで</a:t>
            </a:r>
            <a:endParaRPr kumimoji="1" lang="en-US" altLang="ja-JP" sz="1200"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種類・分類など</a:t>
            </a:r>
            <a:endParaRPr kumimoji="1" lang="en-US" altLang="ja-JP" sz="1400" b="1" dirty="0">
              <a:solidFill>
                <a:schemeClr val="bg1"/>
              </a:solidFill>
              <a:latin typeface="+mn-ea"/>
            </a:endParaRPr>
          </a:p>
          <a:p>
            <a:r>
              <a:rPr kumimoji="1" lang="ja-JP" altLang="en-US" sz="1200" dirty="0">
                <a:solidFill>
                  <a:schemeClr val="bg1"/>
                </a:solidFill>
                <a:latin typeface="+mn-ea"/>
              </a:rPr>
              <a:t>［大分類］→［中分類］</a:t>
            </a:r>
            <a:endParaRPr kumimoji="1" lang="en-US" altLang="ja-JP" sz="1200" b="1"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地域のビジネスの動向把握として活用できる。</a:t>
            </a:r>
          </a:p>
          <a:p>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endParaRPr kumimoji="1" lang="ja-JP" altLang="en-US" dirty="0">
              <a:solidFill>
                <a:schemeClr val="bg1"/>
              </a:solidFill>
              <a:latin typeface="+mn-ea"/>
            </a:endParaRPr>
          </a:p>
        </p:txBody>
      </p:sp>
      <p:grpSp>
        <p:nvGrpSpPr>
          <p:cNvPr id="16" name="グループ化 15">
            <a:extLst>
              <a:ext uri="{FF2B5EF4-FFF2-40B4-BE49-F238E27FC236}">
                <a16:creationId xmlns:a16="http://schemas.microsoft.com/office/drawing/2014/main" id="{26F93A50-CD4B-44C1-A530-26626FEB9642}"/>
              </a:ext>
            </a:extLst>
          </p:cNvPr>
          <p:cNvGrpSpPr/>
          <p:nvPr/>
        </p:nvGrpSpPr>
        <p:grpSpPr>
          <a:xfrm>
            <a:off x="3626958" y="1008979"/>
            <a:ext cx="5404043" cy="1124134"/>
            <a:chOff x="3402881" y="995563"/>
            <a:chExt cx="5404043" cy="1124134"/>
          </a:xfrm>
        </p:grpSpPr>
        <p:sp>
          <p:nvSpPr>
            <p:cNvPr id="17" name="正方形/長方形 16">
              <a:extLst>
                <a:ext uri="{FF2B5EF4-FFF2-40B4-BE49-F238E27FC236}">
                  <a16:creationId xmlns:a16="http://schemas.microsoft.com/office/drawing/2014/main" id="{98F0104E-D20B-4574-975A-79A48B78E28B}"/>
                </a:ext>
              </a:extLst>
            </p:cNvPr>
            <p:cNvSpPr/>
            <p:nvPr/>
          </p:nvSpPr>
          <p:spPr>
            <a:xfrm>
              <a:off x="3402881" y="1781143"/>
              <a:ext cx="5404043" cy="338554"/>
            </a:xfrm>
            <a:prstGeom prst="rect">
              <a:avLst/>
            </a:prstGeom>
            <a:noFill/>
          </p:spPr>
          <p:txBody>
            <a:bodyPr wrap="none" lIns="91440" tIns="45720" rIns="91440" bIns="45720">
              <a:spAutoFit/>
            </a:bodyPr>
            <a:lstStyle/>
            <a:p>
              <a:r>
                <a:rPr lang="ja-JP" altLang="en-US" sz="16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［岡山県］→［事業所数］→［</a:t>
              </a:r>
              <a:r>
                <a:rPr lang="en-US" altLang="ja-JP" sz="16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2016</a:t>
              </a:r>
              <a:r>
                <a:rPr lang="ja-JP" altLang="en-US" sz="16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年］→［大分類］</a:t>
              </a:r>
              <a:endParaRPr lang="en-US" altLang="ja-JP" sz="16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grpSp>
          <p:nvGrpSpPr>
            <p:cNvPr id="18" name="グループ化 17">
              <a:extLst>
                <a:ext uri="{FF2B5EF4-FFF2-40B4-BE49-F238E27FC236}">
                  <a16:creationId xmlns:a16="http://schemas.microsoft.com/office/drawing/2014/main" id="{DC9BF8B6-6599-4ED0-A584-BBE99B697004}"/>
                </a:ext>
              </a:extLst>
            </p:cNvPr>
            <p:cNvGrpSpPr/>
            <p:nvPr/>
          </p:nvGrpSpPr>
          <p:grpSpPr>
            <a:xfrm>
              <a:off x="3573001" y="995563"/>
              <a:ext cx="4642232" cy="790608"/>
              <a:chOff x="3573001" y="995563"/>
              <a:chExt cx="4642232" cy="790608"/>
            </a:xfrm>
          </p:grpSpPr>
          <p:sp>
            <p:nvSpPr>
              <p:cNvPr id="19" name="正方形/長方形 18">
                <a:extLst>
                  <a:ext uri="{FF2B5EF4-FFF2-40B4-BE49-F238E27FC236}">
                    <a16:creationId xmlns:a16="http://schemas.microsoft.com/office/drawing/2014/main" id="{0A8FBF50-52E6-4DBE-B7A3-1A7A9849C7CA}"/>
                  </a:ext>
                </a:extLst>
              </p:cNvPr>
              <p:cNvSpPr/>
              <p:nvPr/>
            </p:nvSpPr>
            <p:spPr>
              <a:xfrm>
                <a:off x="4128858" y="995563"/>
                <a:ext cx="4086375" cy="646331"/>
              </a:xfrm>
              <a:prstGeom prst="rect">
                <a:avLst/>
              </a:prstGeom>
              <a:noFill/>
            </p:spPr>
            <p:txBody>
              <a:bodyPr wrap="none" lIns="91440" tIns="45720" rIns="91440" bIns="45720">
                <a:spAutoFit/>
              </a:bodyPr>
              <a:lstStyle/>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［メインメニュー］→［産業構造マップ］</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→［全産業］→［全産業の構造］</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20" name="正方形/長方形 19">
                <a:hlinkClick r:id="rId4"/>
                <a:extLst>
                  <a:ext uri="{FF2B5EF4-FFF2-40B4-BE49-F238E27FC236}">
                    <a16:creationId xmlns:a16="http://schemas.microsoft.com/office/drawing/2014/main" id="{1055FC98-EB82-4926-B754-684ED2E3A98E}"/>
                  </a:ext>
                </a:extLst>
              </p:cNvPr>
              <p:cNvSpPr/>
              <p:nvPr/>
            </p:nvSpPr>
            <p:spPr>
              <a:xfrm>
                <a:off x="3573001" y="1034766"/>
                <a:ext cx="648000" cy="64800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21" name="正方形/長方形 20">
                <a:extLst>
                  <a:ext uri="{FF2B5EF4-FFF2-40B4-BE49-F238E27FC236}">
                    <a16:creationId xmlns:a16="http://schemas.microsoft.com/office/drawing/2014/main" id="{2B7B7702-CAAD-4891-A840-44A00E4C1126}"/>
                  </a:ext>
                </a:extLst>
              </p:cNvPr>
              <p:cNvSpPr/>
              <p:nvPr/>
            </p:nvSpPr>
            <p:spPr>
              <a:xfrm>
                <a:off x="4221001" y="1586116"/>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3171278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4BB18994-1F87-46DC-8E3E-FE938F78F3C2}"/>
              </a:ext>
            </a:extLst>
          </p:cNvPr>
          <p:cNvSpPr/>
          <p:nvPr/>
        </p:nvSpPr>
        <p:spPr>
          <a:xfrm>
            <a:off x="17657" y="635442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a:t>
            </a:r>
            <a:r>
              <a:rPr kumimoji="1" lang="ja-JP" altLang="en-US" sz="1400" dirty="0">
                <a:latin typeface="UD デジタル 教科書体 NK-R" panose="02020400000000000000" pitchFamily="18" charset="-128"/>
                <a:ea typeface="UD デジタル 教科書体 NK-R" panose="02020400000000000000" pitchFamily="18" charset="-128"/>
              </a:rPr>
              <a:t>ｓ</a:t>
            </a:r>
            <a:r>
              <a:rPr kumimoji="1" lang="en-US" altLang="ja-JP" sz="1400" dirty="0">
                <a:latin typeface="UD デジタル 教科書体 NK-R" panose="02020400000000000000" pitchFamily="18" charset="-128"/>
                <a:ea typeface="UD デジタル 教科書体 NK-R" panose="02020400000000000000" pitchFamily="18" charset="-128"/>
              </a:rPr>
              <a:t> </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9536FF5E-ADAE-46D5-AC81-9E5638F5A49D}"/>
              </a:ext>
            </a:extLst>
          </p:cNvPr>
          <p:cNvSpPr/>
          <p:nvPr/>
        </p:nvSpPr>
        <p:spPr>
          <a:xfrm>
            <a:off x="-1"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3200" dirty="0">
                <a:latin typeface="UD デジタル 教科書体 NP-B" panose="02020700000000000000" pitchFamily="18" charset="-128"/>
                <a:ea typeface="UD デジタル 教科書体 NP-B" panose="02020700000000000000" pitchFamily="18" charset="-128"/>
              </a:rPr>
              <a:t>「課題研究」 </a:t>
            </a:r>
          </a:p>
        </p:txBody>
      </p:sp>
      <p:pic>
        <p:nvPicPr>
          <p:cNvPr id="12" name="図 11">
            <a:extLst>
              <a:ext uri="{FF2B5EF4-FFF2-40B4-BE49-F238E27FC236}">
                <a16:creationId xmlns:a16="http://schemas.microsoft.com/office/drawing/2014/main" id="{BD900477-DF03-4119-9E57-721E94312B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分野共通の科目・総合的科目</a:t>
            </a:r>
          </a:p>
        </p:txBody>
      </p:sp>
      <p:pic>
        <p:nvPicPr>
          <p:cNvPr id="3" name="図 2">
            <a:extLst>
              <a:ext uri="{FF2B5EF4-FFF2-40B4-BE49-F238E27FC236}">
                <a16:creationId xmlns:a16="http://schemas.microsoft.com/office/drawing/2014/main" id="{D37F447D-3C5F-4DCC-8578-E15D4214BAFB}"/>
              </a:ext>
            </a:extLst>
          </p:cNvPr>
          <p:cNvPicPr>
            <a:picLocks noChangeAspect="1"/>
          </p:cNvPicPr>
          <p:nvPr/>
        </p:nvPicPr>
        <p:blipFill>
          <a:blip r:embed="rId3"/>
          <a:stretch>
            <a:fillRect/>
          </a:stretch>
        </p:blipFill>
        <p:spPr>
          <a:xfrm>
            <a:off x="3291076" y="1400719"/>
            <a:ext cx="5748170" cy="3979503"/>
          </a:xfrm>
          <a:prstGeom prst="rect">
            <a:avLst/>
          </a:prstGeom>
        </p:spPr>
      </p:pic>
      <p:pic>
        <p:nvPicPr>
          <p:cNvPr id="6" name="図 5">
            <a:extLst>
              <a:ext uri="{FF2B5EF4-FFF2-40B4-BE49-F238E27FC236}">
                <a16:creationId xmlns:a16="http://schemas.microsoft.com/office/drawing/2014/main" id="{265272AE-7310-4DFA-9393-93C2BC84613A}"/>
              </a:ext>
            </a:extLst>
          </p:cNvPr>
          <p:cNvPicPr>
            <a:picLocks noChangeAspect="1"/>
          </p:cNvPicPr>
          <p:nvPr/>
        </p:nvPicPr>
        <p:blipFill>
          <a:blip r:embed="rId4"/>
          <a:stretch>
            <a:fillRect/>
          </a:stretch>
        </p:blipFill>
        <p:spPr>
          <a:xfrm>
            <a:off x="3294062" y="1402672"/>
            <a:ext cx="5748172" cy="3979503"/>
          </a:xfrm>
          <a:prstGeom prst="rect">
            <a:avLst/>
          </a:prstGeom>
        </p:spPr>
      </p:pic>
      <p:grpSp>
        <p:nvGrpSpPr>
          <p:cNvPr id="2" name="グループ化 1">
            <a:extLst>
              <a:ext uri="{FF2B5EF4-FFF2-40B4-BE49-F238E27FC236}">
                <a16:creationId xmlns:a16="http://schemas.microsoft.com/office/drawing/2014/main" id="{06E46FA7-CBA1-40CD-B1C0-737B54298C7A}"/>
              </a:ext>
            </a:extLst>
          </p:cNvPr>
          <p:cNvGrpSpPr/>
          <p:nvPr/>
        </p:nvGrpSpPr>
        <p:grpSpPr>
          <a:xfrm>
            <a:off x="2495" y="914399"/>
            <a:ext cx="3258103" cy="5455328"/>
            <a:chOff x="3371801" y="895807"/>
            <a:chExt cx="3258103" cy="5455328"/>
          </a:xfrm>
        </p:grpSpPr>
        <p:sp>
          <p:nvSpPr>
            <p:cNvPr id="11" name="正方形/長方形 10">
              <a:extLst>
                <a:ext uri="{FF2B5EF4-FFF2-40B4-BE49-F238E27FC236}">
                  <a16:creationId xmlns:a16="http://schemas.microsoft.com/office/drawing/2014/main" id="{070076F7-B94F-44FB-B551-EB42E18CDBAD}"/>
                </a:ext>
              </a:extLst>
            </p:cNvPr>
            <p:cNvSpPr/>
            <p:nvPr/>
          </p:nvSpPr>
          <p:spPr>
            <a:xfrm>
              <a:off x="3371801" y="895807"/>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zh-TW" sz="1200" dirty="0">
                  <a:solidFill>
                    <a:schemeClr val="bg1"/>
                  </a:solidFill>
                  <a:latin typeface="+mn-ea"/>
                </a:rPr>
                <a:t>(</a:t>
              </a:r>
              <a:r>
                <a:rPr kumimoji="1" lang="zh-TW" altLang="en-US" sz="1200" dirty="0">
                  <a:solidFill>
                    <a:schemeClr val="bg1"/>
                  </a:solidFill>
                  <a:latin typeface="+mn-ea"/>
                </a:rPr>
                <a:t>１</a:t>
              </a:r>
              <a:r>
                <a:rPr kumimoji="1" lang="en-US" altLang="zh-TW" sz="1200" dirty="0">
                  <a:solidFill>
                    <a:schemeClr val="bg1"/>
                  </a:solidFill>
                  <a:latin typeface="+mn-ea"/>
                </a:rPr>
                <a:t>)</a:t>
              </a:r>
              <a:r>
                <a:rPr kumimoji="1" lang="zh-TW" altLang="en-US" sz="1200" dirty="0">
                  <a:solidFill>
                    <a:schemeClr val="bg1"/>
                  </a:solidFill>
                  <a:latin typeface="+mn-ea"/>
                </a:rPr>
                <a:t>調査、研究、実験</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r>
                <a:rPr kumimoji="1" lang="en-US" altLang="ja-JP" sz="1200" dirty="0">
                  <a:solidFill>
                    <a:schemeClr val="bg1"/>
                  </a:solidFill>
                  <a:latin typeface="+mn-ea"/>
                </a:rPr>
                <a:t>RESAS</a:t>
              </a:r>
              <a:r>
                <a:rPr kumimoji="1" lang="ja-JP" altLang="en-US" sz="1200" dirty="0">
                  <a:solidFill>
                    <a:schemeClr val="bg1"/>
                  </a:solidFill>
                  <a:latin typeface="+mn-ea"/>
                </a:rPr>
                <a:t>，</a:t>
              </a:r>
              <a:r>
                <a:rPr kumimoji="1" lang="en-US" altLang="ja-JP" sz="1200" dirty="0">
                  <a:solidFill>
                    <a:schemeClr val="bg1"/>
                  </a:solidFill>
                  <a:latin typeface="+mn-ea"/>
                </a:rPr>
                <a:t>RESAS</a:t>
              </a:r>
              <a:r>
                <a:rPr kumimoji="1" lang="ja-JP" altLang="en-US" sz="1200" dirty="0">
                  <a:solidFill>
                    <a:schemeClr val="bg1"/>
                  </a:solidFill>
                  <a:latin typeface="+mn-ea"/>
                </a:rPr>
                <a:t>以外のデータ</a:t>
              </a: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表示年</a:t>
              </a:r>
              <a:endParaRPr kumimoji="1" lang="en-US" altLang="ja-JP" sz="1400" b="1" dirty="0">
                <a:solidFill>
                  <a:schemeClr val="bg1"/>
                </a:solidFill>
                <a:latin typeface="+mn-ea"/>
              </a:endParaRPr>
            </a:p>
            <a:p>
              <a:r>
                <a:rPr kumimoji="1" lang="en-US" altLang="ja-JP" sz="1200" dirty="0">
                  <a:solidFill>
                    <a:schemeClr val="bg1"/>
                  </a:solidFill>
                  <a:latin typeface="+mn-ea"/>
                </a:rPr>
                <a:t>2016</a:t>
              </a:r>
              <a:r>
                <a:rPr kumimoji="1" lang="ja-JP" altLang="en-US" sz="1200" dirty="0">
                  <a:solidFill>
                    <a:schemeClr val="bg1"/>
                  </a:solidFill>
                  <a:latin typeface="+mn-ea"/>
                </a:rPr>
                <a:t>年</a:t>
              </a:r>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生徒が探究しやすいアシスト教材を作成する。</a:t>
              </a:r>
            </a:p>
            <a:p>
              <a:endParaRPr kumimoji="1" lang="ja-JP" altLang="en-US" sz="1200" dirty="0">
                <a:solidFill>
                  <a:schemeClr val="bg1"/>
                </a:solidFill>
                <a:latin typeface="+mn-ea"/>
              </a:endParaRPr>
            </a:p>
            <a:p>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endParaRPr kumimoji="1" lang="ja-JP" altLang="en-US" dirty="0">
                <a:solidFill>
                  <a:schemeClr val="bg1"/>
                </a:solidFill>
                <a:latin typeface="+mn-ea"/>
              </a:endParaRPr>
            </a:p>
          </p:txBody>
        </p:sp>
        <p:pic>
          <p:nvPicPr>
            <p:cNvPr id="10" name="図 9">
              <a:hlinkClick r:id="rId5"/>
              <a:extLst>
                <a:ext uri="{FF2B5EF4-FFF2-40B4-BE49-F238E27FC236}">
                  <a16:creationId xmlns:a16="http://schemas.microsoft.com/office/drawing/2014/main" id="{C531E984-D87F-49DF-A16A-D059C62A8AB9}"/>
                </a:ext>
              </a:extLst>
            </p:cNvPr>
            <p:cNvPicPr>
              <a:picLocks noChangeAspect="1"/>
            </p:cNvPicPr>
            <p:nvPr/>
          </p:nvPicPr>
          <p:blipFill>
            <a:blip r:embed="rId6"/>
            <a:stretch>
              <a:fillRect/>
            </a:stretch>
          </p:blipFill>
          <p:spPr>
            <a:xfrm>
              <a:off x="4073008" y="3476533"/>
              <a:ext cx="1855687" cy="2684622"/>
            </a:xfrm>
            <a:prstGeom prst="rect">
              <a:avLst/>
            </a:prstGeom>
          </p:spPr>
        </p:pic>
      </p:grpSp>
    </p:spTree>
    <p:extLst>
      <p:ext uri="{BB962C8B-B14F-4D97-AF65-F5344CB8AC3E}">
        <p14:creationId xmlns:p14="http://schemas.microsoft.com/office/powerpoint/2010/main" val="2850018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D60B72A-3F45-431C-BF02-A559EF64F0FE}"/>
              </a:ext>
            </a:extLst>
          </p:cNvPr>
          <p:cNvSpPr>
            <a:spLocks noGrp="1"/>
          </p:cNvSpPr>
          <p:nvPr>
            <p:ph type="ctrTitle"/>
          </p:nvPr>
        </p:nvSpPr>
        <p:spPr/>
        <p:txBody>
          <a:bodyPr/>
          <a:lstStyle/>
          <a:p>
            <a:endParaRPr kumimoji="1" lang="ja-JP" altLang="en-US"/>
          </a:p>
        </p:txBody>
      </p:sp>
      <p:sp>
        <p:nvSpPr>
          <p:cNvPr id="3" name="字幕 2">
            <a:extLst>
              <a:ext uri="{FF2B5EF4-FFF2-40B4-BE49-F238E27FC236}">
                <a16:creationId xmlns:a16="http://schemas.microsoft.com/office/drawing/2014/main" id="{015B73EE-C3E5-4F31-A4E0-8372E31FC717}"/>
              </a:ext>
            </a:extLst>
          </p:cNvPr>
          <p:cNvSpPr>
            <a:spLocks noGrp="1"/>
          </p:cNvSpPr>
          <p:nvPr>
            <p:ph type="subTitle" idx="1"/>
          </p:nvPr>
        </p:nvSpPr>
        <p:spPr/>
        <p:txBody>
          <a:bodyPr/>
          <a:lstStyle/>
          <a:p>
            <a:endParaRPr kumimoji="1" lang="ja-JP" altLang="en-US"/>
          </a:p>
        </p:txBody>
      </p:sp>
      <p:pic>
        <p:nvPicPr>
          <p:cNvPr id="5" name="図 4">
            <a:extLst>
              <a:ext uri="{FF2B5EF4-FFF2-40B4-BE49-F238E27FC236}">
                <a16:creationId xmlns:a16="http://schemas.microsoft.com/office/drawing/2014/main" id="{4D031514-88A0-48ED-8317-D05458AC3DF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5485" y="0"/>
            <a:ext cx="9153308" cy="6768690"/>
          </a:xfrm>
          <a:prstGeom prst="rect">
            <a:avLst/>
          </a:prstGeom>
        </p:spPr>
      </p:pic>
      <p:pic>
        <p:nvPicPr>
          <p:cNvPr id="6" name="図 5">
            <a:extLst>
              <a:ext uri="{FF2B5EF4-FFF2-40B4-BE49-F238E27FC236}">
                <a16:creationId xmlns:a16="http://schemas.microsoft.com/office/drawing/2014/main" id="{91487806-EED6-4152-9CA1-2F839402B2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1336" y="89310"/>
            <a:ext cx="3478072" cy="586851"/>
          </a:xfrm>
          <a:prstGeom prst="rect">
            <a:avLst/>
          </a:prstGeom>
        </p:spPr>
      </p:pic>
      <p:sp>
        <p:nvSpPr>
          <p:cNvPr id="16" name="Google Shape;156;p11">
            <a:extLst>
              <a:ext uri="{FF2B5EF4-FFF2-40B4-BE49-F238E27FC236}">
                <a16:creationId xmlns:a16="http://schemas.microsoft.com/office/drawing/2014/main" id="{A3B23FE8-092D-4065-A6C1-37B4752F1307}"/>
              </a:ext>
            </a:extLst>
          </p:cNvPr>
          <p:cNvSpPr/>
          <p:nvPr/>
        </p:nvSpPr>
        <p:spPr>
          <a:xfrm>
            <a:off x="-1108188" y="168290"/>
            <a:ext cx="777240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3600" b="1" dirty="0">
                <a:solidFill>
                  <a:schemeClr val="lt1"/>
                </a:solidFill>
                <a:latin typeface="UD デジタル 教科書体 NK-B" panose="02020700000000000000" pitchFamily="18" charset="-128"/>
                <a:ea typeface="UD デジタル 教科書体 NK-B" panose="02020700000000000000" pitchFamily="18" charset="-128"/>
                <a:sym typeface="Arial"/>
              </a:rPr>
              <a:t>費目別訪日外国人消費額</a:t>
            </a:r>
            <a:endParaRPr sz="3600" b="1" dirty="0">
              <a:solidFill>
                <a:schemeClr val="lt1"/>
              </a:solidFill>
              <a:latin typeface="UD デジタル 教科書体 NK-B" panose="02020700000000000000" pitchFamily="18" charset="-128"/>
              <a:ea typeface="UD デジタル 教科書体 NK-B" panose="02020700000000000000" pitchFamily="18" charset="-128"/>
              <a:sym typeface="Arial"/>
            </a:endParaRPr>
          </a:p>
        </p:txBody>
      </p:sp>
      <p:pic>
        <p:nvPicPr>
          <p:cNvPr id="9" name="図 8">
            <a:extLst>
              <a:ext uri="{FF2B5EF4-FFF2-40B4-BE49-F238E27FC236}">
                <a16:creationId xmlns:a16="http://schemas.microsoft.com/office/drawing/2014/main" id="{20614705-6D4A-4CCE-A9C7-2723EFB16D3C}"/>
              </a:ext>
            </a:extLst>
          </p:cNvPr>
          <p:cNvPicPr>
            <a:picLocks noChangeAspect="1"/>
          </p:cNvPicPr>
          <p:nvPr/>
        </p:nvPicPr>
        <p:blipFill rotWithShape="1">
          <a:blip r:embed="rId4"/>
          <a:srcRect l="16699" t="14445" r="33495" b="15868"/>
          <a:stretch/>
        </p:blipFill>
        <p:spPr>
          <a:xfrm>
            <a:off x="136016" y="2390576"/>
            <a:ext cx="4214311" cy="3316818"/>
          </a:xfrm>
          <a:prstGeom prst="rect">
            <a:avLst/>
          </a:prstGeom>
        </p:spPr>
      </p:pic>
      <p:pic>
        <p:nvPicPr>
          <p:cNvPr id="17" name="図 16">
            <a:hlinkClick r:id="rId5"/>
            <a:extLst>
              <a:ext uri="{FF2B5EF4-FFF2-40B4-BE49-F238E27FC236}">
                <a16:creationId xmlns:a16="http://schemas.microsoft.com/office/drawing/2014/main" id="{80297E53-2E12-409D-BF4A-4A5BD6C764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9301" y="5754109"/>
            <a:ext cx="1714500" cy="476250"/>
          </a:xfrm>
          <a:prstGeom prst="rect">
            <a:avLst/>
          </a:prstGeom>
        </p:spPr>
      </p:pic>
      <p:grpSp>
        <p:nvGrpSpPr>
          <p:cNvPr id="7" name="グループ化 6">
            <a:extLst>
              <a:ext uri="{FF2B5EF4-FFF2-40B4-BE49-F238E27FC236}">
                <a16:creationId xmlns:a16="http://schemas.microsoft.com/office/drawing/2014/main" id="{35B29E91-B7A4-429C-9B5F-F0BBDC6A6DDF}"/>
              </a:ext>
            </a:extLst>
          </p:cNvPr>
          <p:cNvGrpSpPr/>
          <p:nvPr/>
        </p:nvGrpSpPr>
        <p:grpSpPr>
          <a:xfrm>
            <a:off x="4876110" y="909332"/>
            <a:ext cx="3986210" cy="4826305"/>
            <a:chOff x="4876110" y="909332"/>
            <a:chExt cx="3986210" cy="4826305"/>
          </a:xfrm>
        </p:grpSpPr>
        <p:pic>
          <p:nvPicPr>
            <p:cNvPr id="4" name="図 3">
              <a:extLst>
                <a:ext uri="{FF2B5EF4-FFF2-40B4-BE49-F238E27FC236}">
                  <a16:creationId xmlns:a16="http://schemas.microsoft.com/office/drawing/2014/main" id="{DD127AF7-826C-4B13-8079-3FDFFCE53727}"/>
                </a:ext>
              </a:extLst>
            </p:cNvPr>
            <p:cNvPicPr>
              <a:picLocks noChangeAspect="1"/>
            </p:cNvPicPr>
            <p:nvPr/>
          </p:nvPicPr>
          <p:blipFill rotWithShape="1">
            <a:blip r:embed="rId7"/>
            <a:srcRect l="47804" t="23940" r="20449" b="9586"/>
            <a:stretch/>
          </p:blipFill>
          <p:spPr>
            <a:xfrm>
              <a:off x="4876110" y="909332"/>
              <a:ext cx="3986210" cy="4826305"/>
            </a:xfrm>
            <a:prstGeom prst="rect">
              <a:avLst/>
            </a:prstGeom>
          </p:spPr>
        </p:pic>
        <p:pic>
          <p:nvPicPr>
            <p:cNvPr id="1026" name="Picture 2" descr="「観光庁」の画像検索結果">
              <a:extLst>
                <a:ext uri="{FF2B5EF4-FFF2-40B4-BE49-F238E27FC236}">
                  <a16:creationId xmlns:a16="http://schemas.microsoft.com/office/drawing/2014/main" id="{6CD6FFB1-E023-452F-8B08-FF7C634FCC9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89329" y="5224634"/>
              <a:ext cx="1146210" cy="496691"/>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Google Shape;156;p11">
            <a:extLst>
              <a:ext uri="{FF2B5EF4-FFF2-40B4-BE49-F238E27FC236}">
                <a16:creationId xmlns:a16="http://schemas.microsoft.com/office/drawing/2014/main" id="{4EB7A2C1-B9F5-42CE-B327-77A0F94896C5}"/>
              </a:ext>
            </a:extLst>
          </p:cNvPr>
          <p:cNvSpPr/>
          <p:nvPr/>
        </p:nvSpPr>
        <p:spPr>
          <a:xfrm>
            <a:off x="398548" y="3283580"/>
            <a:ext cx="3750177" cy="523180"/>
          </a:xfrm>
          <a:prstGeom prst="rect">
            <a:avLst/>
          </a:prstGeom>
          <a:solidFill>
            <a:schemeClr val="accent6">
              <a:lumMod val="20000"/>
              <a:lumOff val="80000"/>
            </a:schemeClr>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ja-JP" altLang="en-US" sz="2800" b="1" dirty="0">
                <a:latin typeface="UD デジタル 教科書体 NK-B" panose="02020700000000000000" pitchFamily="18" charset="-128"/>
                <a:ea typeface="UD デジタル 教科書体 NK-B" panose="02020700000000000000" pitchFamily="18" charset="-128"/>
                <a:sym typeface="Arial"/>
              </a:rPr>
              <a:t>宿泊費に費やしている</a:t>
            </a:r>
            <a:endParaRPr sz="2800" b="1" dirty="0">
              <a:latin typeface="UD デジタル 教科書体 NK-B" panose="02020700000000000000" pitchFamily="18" charset="-128"/>
              <a:ea typeface="UD デジタル 教科書体 NK-B" panose="02020700000000000000" pitchFamily="18" charset="-128"/>
              <a:sym typeface="Arial"/>
            </a:endParaRPr>
          </a:p>
        </p:txBody>
      </p:sp>
      <p:cxnSp>
        <p:nvCxnSpPr>
          <p:cNvPr id="8" name="直線コネクタ 7">
            <a:extLst>
              <a:ext uri="{FF2B5EF4-FFF2-40B4-BE49-F238E27FC236}">
                <a16:creationId xmlns:a16="http://schemas.microsoft.com/office/drawing/2014/main" id="{26BC900E-0D01-45C2-AFB7-18649726AB51}"/>
              </a:ext>
            </a:extLst>
          </p:cNvPr>
          <p:cNvCxnSpPr/>
          <p:nvPr/>
        </p:nvCxnSpPr>
        <p:spPr>
          <a:xfrm flipV="1">
            <a:off x="164592" y="752675"/>
            <a:ext cx="5509988" cy="82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Google Shape;156;p11">
            <a:extLst>
              <a:ext uri="{FF2B5EF4-FFF2-40B4-BE49-F238E27FC236}">
                <a16:creationId xmlns:a16="http://schemas.microsoft.com/office/drawing/2014/main" id="{000B83C0-6D23-4242-9089-5770DE2978B0}"/>
              </a:ext>
            </a:extLst>
          </p:cNvPr>
          <p:cNvSpPr/>
          <p:nvPr/>
        </p:nvSpPr>
        <p:spPr>
          <a:xfrm>
            <a:off x="-2516040" y="1547362"/>
            <a:ext cx="7772400" cy="769401"/>
          </a:xfrm>
          <a:prstGeom prst="rect">
            <a:avLst/>
          </a:prstGeom>
          <a:noFill/>
          <a:ln>
            <a:noFill/>
          </a:ln>
        </p:spPr>
        <p:txBody>
          <a:bodyPr spcFirstLastPara="1" wrap="square" lIns="91425" tIns="45700" rIns="91425" bIns="45700" anchor="t" anchorCtr="0">
            <a:spAutoFit/>
          </a:bodyPr>
          <a:lstStyle/>
          <a:p>
            <a:pPr lvl="0" algn="ctr"/>
            <a:r>
              <a:rPr lang="ja-JP" altLang="en-US" sz="3600" b="1" dirty="0">
                <a:solidFill>
                  <a:schemeClr val="lt1"/>
                </a:solidFill>
                <a:latin typeface="UD デジタル 教科書体 NK-B" panose="02020700000000000000" pitchFamily="18" charset="-128"/>
                <a:ea typeface="UD デジタル 教科書体 NK-B" panose="02020700000000000000" pitchFamily="18" charset="-128"/>
                <a:sym typeface="Arial"/>
              </a:rPr>
              <a:t>調べ学習</a:t>
            </a:r>
            <a:r>
              <a:rPr lang="ja-JP" altLang="en-US" sz="4400" b="1" dirty="0">
                <a:solidFill>
                  <a:schemeClr val="lt1"/>
                </a:solidFill>
                <a:latin typeface="UD デジタル 教科書体 NK-B" panose="02020700000000000000" pitchFamily="18" charset="-128"/>
                <a:ea typeface="UD デジタル 教科書体 NK-B" panose="02020700000000000000" pitchFamily="18" charset="-128"/>
                <a:sym typeface="Arial"/>
              </a:rPr>
              <a:t>＜</a:t>
            </a:r>
            <a:r>
              <a:rPr lang="ja-JP" altLang="en-US" sz="3600" b="1" dirty="0">
                <a:solidFill>
                  <a:schemeClr val="lt1"/>
                </a:solidFill>
                <a:latin typeface="UD デジタル 教科書体 NK-B" panose="02020700000000000000" pitchFamily="18" charset="-128"/>
                <a:ea typeface="UD デジタル 教科書体 NK-B" panose="02020700000000000000" pitchFamily="18" charset="-128"/>
                <a:sym typeface="Arial"/>
              </a:rPr>
              <a:t>　</a:t>
            </a:r>
            <a:endParaRPr sz="3600" b="1" dirty="0">
              <a:solidFill>
                <a:schemeClr val="lt1"/>
              </a:solidFill>
              <a:latin typeface="UD デジタル 教科書体 NK-B" panose="02020700000000000000" pitchFamily="18" charset="-128"/>
              <a:ea typeface="UD デジタル 教科書体 NK-B" panose="02020700000000000000" pitchFamily="18" charset="-128"/>
              <a:sym typeface="Arial"/>
            </a:endParaRPr>
          </a:p>
        </p:txBody>
      </p:sp>
      <p:sp>
        <p:nvSpPr>
          <p:cNvPr id="10" name="正方形/長方形 9">
            <a:extLst>
              <a:ext uri="{FF2B5EF4-FFF2-40B4-BE49-F238E27FC236}">
                <a16:creationId xmlns:a16="http://schemas.microsoft.com/office/drawing/2014/main" id="{DB5D2F73-9A7D-4230-A413-5C6787C35CFE}"/>
              </a:ext>
            </a:extLst>
          </p:cNvPr>
          <p:cNvSpPr/>
          <p:nvPr/>
        </p:nvSpPr>
        <p:spPr>
          <a:xfrm>
            <a:off x="2787778" y="861198"/>
            <a:ext cx="1723549" cy="1446550"/>
          </a:xfrm>
          <a:prstGeom prst="rect">
            <a:avLst/>
          </a:prstGeom>
          <a:noFill/>
        </p:spPr>
        <p:txBody>
          <a:bodyPr wrap="none" lIns="91440" tIns="45720" rIns="91440" bIns="45720">
            <a:spAutoFit/>
          </a:bodyPr>
          <a:lstStyle/>
          <a:p>
            <a:pPr algn="ctr"/>
            <a:r>
              <a:rPr lang="ja-JP" altLang="en-US" sz="6000" b="0" cap="none" spc="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rPr>
              <a:t>探究</a:t>
            </a:r>
            <a:endParaRPr lang="en-US" altLang="ja-JP" sz="6000" b="0" cap="none" spc="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endParaRPr>
          </a:p>
          <a:p>
            <a:pPr algn="ctr"/>
            <a:r>
              <a:rPr lang="ja-JP" altLang="en-US" sz="280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rPr>
              <a:t>考察含む</a:t>
            </a:r>
            <a:endParaRPr lang="ja-JP" altLang="en-US" sz="6000" b="0" cap="none" spc="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endParaRPr>
          </a:p>
        </p:txBody>
      </p:sp>
      <p:sp>
        <p:nvSpPr>
          <p:cNvPr id="19" name="四角形: 角を丸くする 18">
            <a:extLst>
              <a:ext uri="{FF2B5EF4-FFF2-40B4-BE49-F238E27FC236}">
                <a16:creationId xmlns:a16="http://schemas.microsoft.com/office/drawing/2014/main" id="{2421EB4A-4354-4C1D-9051-B4C66A812923}"/>
              </a:ext>
            </a:extLst>
          </p:cNvPr>
          <p:cNvSpPr/>
          <p:nvPr/>
        </p:nvSpPr>
        <p:spPr>
          <a:xfrm>
            <a:off x="2613891" y="909332"/>
            <a:ext cx="2028942" cy="1414815"/>
          </a:xfrm>
          <a:prstGeom prst="round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86449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6"/>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Calibri"/>
              <a:buNone/>
            </a:pPr>
            <a:endParaRPr/>
          </a:p>
        </p:txBody>
      </p:sp>
      <p:sp>
        <p:nvSpPr>
          <p:cNvPr id="99" name="Google Shape;99;p6"/>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endParaRPr/>
          </a:p>
        </p:txBody>
      </p:sp>
      <p:pic>
        <p:nvPicPr>
          <p:cNvPr id="100" name="Google Shape;100;p6"/>
          <p:cNvPicPr preferRelativeResize="0"/>
          <p:nvPr/>
        </p:nvPicPr>
        <p:blipFill rotWithShape="1">
          <a:blip r:embed="rId3">
            <a:alphaModFix/>
          </a:blip>
          <a:srcRect/>
          <a:stretch/>
        </p:blipFill>
        <p:spPr>
          <a:xfrm>
            <a:off x="-18568" y="0"/>
            <a:ext cx="9153308" cy="6929717"/>
          </a:xfrm>
          <a:prstGeom prst="rect">
            <a:avLst/>
          </a:prstGeom>
          <a:noFill/>
          <a:ln>
            <a:noFill/>
          </a:ln>
        </p:spPr>
      </p:pic>
      <p:pic>
        <p:nvPicPr>
          <p:cNvPr id="101" name="Google Shape;101;p6"/>
          <p:cNvPicPr preferRelativeResize="0"/>
          <p:nvPr/>
        </p:nvPicPr>
        <p:blipFill rotWithShape="1">
          <a:blip r:embed="rId4">
            <a:alphaModFix/>
          </a:blip>
          <a:srcRect/>
          <a:stretch/>
        </p:blipFill>
        <p:spPr>
          <a:xfrm>
            <a:off x="5501336" y="89310"/>
            <a:ext cx="3478072" cy="586851"/>
          </a:xfrm>
          <a:prstGeom prst="rect">
            <a:avLst/>
          </a:prstGeom>
          <a:noFill/>
          <a:ln>
            <a:noFill/>
          </a:ln>
        </p:spPr>
      </p:pic>
      <p:pic>
        <p:nvPicPr>
          <p:cNvPr id="9" name="図 8">
            <a:hlinkClick r:id="rId5"/>
            <a:extLst>
              <a:ext uri="{FF2B5EF4-FFF2-40B4-BE49-F238E27FC236}">
                <a16:creationId xmlns:a16="http://schemas.microsoft.com/office/drawing/2014/main" id="{D128C30C-E5DB-48E4-A310-F2667CFE1163}"/>
              </a:ext>
            </a:extLst>
          </p:cNvPr>
          <p:cNvPicPr>
            <a:picLocks noChangeAspect="1"/>
          </p:cNvPicPr>
          <p:nvPr/>
        </p:nvPicPr>
        <p:blipFill>
          <a:blip r:embed="rId6"/>
          <a:stretch>
            <a:fillRect/>
          </a:stretch>
        </p:blipFill>
        <p:spPr>
          <a:xfrm>
            <a:off x="7259413" y="3053323"/>
            <a:ext cx="1650377" cy="2387600"/>
          </a:xfrm>
          <a:prstGeom prst="rect">
            <a:avLst/>
          </a:prstGeom>
        </p:spPr>
      </p:pic>
      <p:pic>
        <p:nvPicPr>
          <p:cNvPr id="12" name="図 11">
            <a:hlinkClick r:id="rId7"/>
            <a:extLst>
              <a:ext uri="{FF2B5EF4-FFF2-40B4-BE49-F238E27FC236}">
                <a16:creationId xmlns:a16="http://schemas.microsoft.com/office/drawing/2014/main" id="{8A6D5EDB-66D6-4E68-B176-4F22E72C17A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2284" y="105236"/>
            <a:ext cx="1714500" cy="476250"/>
          </a:xfrm>
          <a:prstGeom prst="rect">
            <a:avLst/>
          </a:prstGeom>
        </p:spPr>
      </p:pic>
      <p:pic>
        <p:nvPicPr>
          <p:cNvPr id="13" name="図 12">
            <a:extLst>
              <a:ext uri="{FF2B5EF4-FFF2-40B4-BE49-F238E27FC236}">
                <a16:creationId xmlns:a16="http://schemas.microsoft.com/office/drawing/2014/main" id="{E8C00CBB-90DF-4D95-89A0-088DC8A2119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212284" y="691602"/>
            <a:ext cx="3540608" cy="2173471"/>
          </a:xfrm>
          <a:prstGeom prst="rect">
            <a:avLst/>
          </a:prstGeom>
        </p:spPr>
      </p:pic>
      <p:pic>
        <p:nvPicPr>
          <p:cNvPr id="14" name="図 13">
            <a:extLst>
              <a:ext uri="{FF2B5EF4-FFF2-40B4-BE49-F238E27FC236}">
                <a16:creationId xmlns:a16="http://schemas.microsoft.com/office/drawing/2014/main" id="{54FBC99A-3830-48C7-8318-619352FBA99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474961" y="768525"/>
            <a:ext cx="4421322" cy="2004956"/>
          </a:xfrm>
          <a:prstGeom prst="rect">
            <a:avLst/>
          </a:prstGeom>
        </p:spPr>
      </p:pic>
      <p:pic>
        <p:nvPicPr>
          <p:cNvPr id="2" name="図 1">
            <a:extLst>
              <a:ext uri="{FF2B5EF4-FFF2-40B4-BE49-F238E27FC236}">
                <a16:creationId xmlns:a16="http://schemas.microsoft.com/office/drawing/2014/main" id="{459E2D93-8243-4985-AF7E-8C7861602645}"/>
              </a:ext>
            </a:extLst>
          </p:cNvPr>
          <p:cNvPicPr>
            <a:picLocks noChangeAspect="1"/>
          </p:cNvPicPr>
          <p:nvPr/>
        </p:nvPicPr>
        <p:blipFill rotWithShape="1">
          <a:blip r:embed="rId11"/>
          <a:srcRect l="24251" t="15695" r="25000" b="10360"/>
          <a:stretch/>
        </p:blipFill>
        <p:spPr>
          <a:xfrm>
            <a:off x="114642" y="3067658"/>
            <a:ext cx="3022211" cy="2477028"/>
          </a:xfrm>
          <a:prstGeom prst="rect">
            <a:avLst/>
          </a:prstGeom>
        </p:spPr>
      </p:pic>
      <p:sp>
        <p:nvSpPr>
          <p:cNvPr id="3" name="正方形/長方形 2">
            <a:extLst>
              <a:ext uri="{FF2B5EF4-FFF2-40B4-BE49-F238E27FC236}">
                <a16:creationId xmlns:a16="http://schemas.microsoft.com/office/drawing/2014/main" id="{BE81AC0B-ECBE-4C5B-B947-A8CCC66057C9}"/>
              </a:ext>
            </a:extLst>
          </p:cNvPr>
          <p:cNvSpPr/>
          <p:nvPr/>
        </p:nvSpPr>
        <p:spPr>
          <a:xfrm>
            <a:off x="1567678" y="1263739"/>
            <a:ext cx="2031325" cy="830997"/>
          </a:xfrm>
          <a:prstGeom prst="rect">
            <a:avLst/>
          </a:prstGeom>
          <a:noFill/>
        </p:spPr>
        <p:txBody>
          <a:bodyPr wrap="none" lIns="91440" tIns="45720" rIns="91440" bIns="45720">
            <a:spAutoFit/>
          </a:bodyPr>
          <a:lstStyle/>
          <a:p>
            <a:pPr algn="ctr"/>
            <a:r>
              <a:rPr lang="ja-JP" altLang="en-US" sz="2400" b="0" cap="none" spc="0" dirty="0">
                <a:ln w="0"/>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rPr>
              <a:t>台湾旅行者の</a:t>
            </a:r>
            <a:endParaRPr lang="en-US" altLang="ja-JP" sz="2400" b="0" cap="none" spc="0" dirty="0">
              <a:ln w="0"/>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endParaRPr>
          </a:p>
          <a:p>
            <a:pPr algn="ctr"/>
            <a:r>
              <a:rPr lang="ja-JP" altLang="en-US" sz="2400" b="0" cap="none" spc="0" dirty="0">
                <a:ln w="0"/>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rPr>
              <a:t>消費額が多い</a:t>
            </a:r>
          </a:p>
        </p:txBody>
      </p:sp>
      <p:pic>
        <p:nvPicPr>
          <p:cNvPr id="4" name="図 3">
            <a:extLst>
              <a:ext uri="{FF2B5EF4-FFF2-40B4-BE49-F238E27FC236}">
                <a16:creationId xmlns:a16="http://schemas.microsoft.com/office/drawing/2014/main" id="{FF106827-2FB3-4CBF-99EE-148ED9ACD19D}"/>
              </a:ext>
            </a:extLst>
          </p:cNvPr>
          <p:cNvPicPr>
            <a:picLocks noChangeAspect="1"/>
          </p:cNvPicPr>
          <p:nvPr/>
        </p:nvPicPr>
        <p:blipFill rotWithShape="1">
          <a:blip r:embed="rId12"/>
          <a:srcRect l="35689" t="17157" r="34804" b="9511"/>
          <a:stretch/>
        </p:blipFill>
        <p:spPr>
          <a:xfrm>
            <a:off x="4862828" y="3057094"/>
            <a:ext cx="2307841" cy="3226225"/>
          </a:xfrm>
          <a:prstGeom prst="rect">
            <a:avLst/>
          </a:prstGeom>
        </p:spPr>
      </p:pic>
      <p:pic>
        <p:nvPicPr>
          <p:cNvPr id="5" name="図 4">
            <a:extLst>
              <a:ext uri="{FF2B5EF4-FFF2-40B4-BE49-F238E27FC236}">
                <a16:creationId xmlns:a16="http://schemas.microsoft.com/office/drawing/2014/main" id="{58586EE1-98F2-4536-942A-741E6AD7618F}"/>
              </a:ext>
            </a:extLst>
          </p:cNvPr>
          <p:cNvPicPr>
            <a:picLocks noChangeAspect="1"/>
          </p:cNvPicPr>
          <p:nvPr/>
        </p:nvPicPr>
        <p:blipFill rotWithShape="1">
          <a:blip r:embed="rId13"/>
          <a:srcRect l="37007" t="12440" r="36666" b="48426"/>
          <a:stretch/>
        </p:blipFill>
        <p:spPr>
          <a:xfrm>
            <a:off x="3201995" y="3053323"/>
            <a:ext cx="1584296" cy="1324713"/>
          </a:xfrm>
          <a:prstGeom prst="rect">
            <a:avLst/>
          </a:prstGeom>
        </p:spPr>
      </p:pic>
      <p:sp>
        <p:nvSpPr>
          <p:cNvPr id="20" name="正方形/長方形 19">
            <a:extLst>
              <a:ext uri="{FF2B5EF4-FFF2-40B4-BE49-F238E27FC236}">
                <a16:creationId xmlns:a16="http://schemas.microsoft.com/office/drawing/2014/main" id="{FA8D3C11-D290-4247-9FB8-26C13D381B06}"/>
              </a:ext>
            </a:extLst>
          </p:cNvPr>
          <p:cNvSpPr/>
          <p:nvPr/>
        </p:nvSpPr>
        <p:spPr>
          <a:xfrm>
            <a:off x="3538713" y="5452322"/>
            <a:ext cx="825867" cy="707886"/>
          </a:xfrm>
          <a:prstGeom prst="rect">
            <a:avLst/>
          </a:prstGeom>
          <a:noFill/>
        </p:spPr>
        <p:txBody>
          <a:bodyPr wrap="none" lIns="91440" tIns="45720" rIns="91440" bIns="45720">
            <a:spAutoFit/>
          </a:bodyPr>
          <a:lstStyle/>
          <a:p>
            <a:pPr algn="ctr"/>
            <a:r>
              <a:rPr lang="ja-JP" altLang="en-US" sz="200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rPr>
              <a:t>台湾</a:t>
            </a:r>
            <a:endParaRPr lang="en-US" altLang="ja-JP" sz="200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endParaRPr>
          </a:p>
          <a:p>
            <a:pPr algn="ctr"/>
            <a:r>
              <a:rPr lang="en-US" altLang="ja-JP" sz="200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rPr>
              <a:t>40p</a:t>
            </a:r>
            <a:r>
              <a:rPr lang="ja-JP" altLang="en-US" sz="200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rPr>
              <a:t>分</a:t>
            </a:r>
            <a:endParaRPr lang="en-US" altLang="ja-JP" sz="200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endParaRPr>
          </a:p>
        </p:txBody>
      </p:sp>
      <p:sp>
        <p:nvSpPr>
          <p:cNvPr id="21" name="正方形/長方形 20">
            <a:extLst>
              <a:ext uri="{FF2B5EF4-FFF2-40B4-BE49-F238E27FC236}">
                <a16:creationId xmlns:a16="http://schemas.microsoft.com/office/drawing/2014/main" id="{06800D0F-8117-4B6A-AD22-78C5EC1CC83E}"/>
              </a:ext>
            </a:extLst>
          </p:cNvPr>
          <p:cNvSpPr/>
          <p:nvPr/>
        </p:nvSpPr>
        <p:spPr>
          <a:xfrm>
            <a:off x="3239890" y="4920840"/>
            <a:ext cx="1415772" cy="584775"/>
          </a:xfrm>
          <a:prstGeom prst="rect">
            <a:avLst/>
          </a:prstGeom>
          <a:noFill/>
        </p:spPr>
        <p:txBody>
          <a:bodyPr wrap="none" lIns="91440" tIns="45720" rIns="91440" bIns="45720">
            <a:spAutoFit/>
          </a:bodyPr>
          <a:lstStyle/>
          <a:p>
            <a:pPr algn="ctr"/>
            <a:r>
              <a:rPr lang="ja-JP" altLang="en-US" sz="320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rPr>
              <a:t>全</a:t>
            </a:r>
            <a:r>
              <a:rPr lang="en-US" altLang="ja-JP" sz="320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rPr>
              <a:t>742p</a:t>
            </a:r>
            <a:endParaRPr lang="ja-JP" altLang="en-US" sz="3200" b="0" cap="none" spc="0" dirty="0">
              <a:ln w="0"/>
              <a:solidFill>
                <a:schemeClr val="bg1"/>
              </a:solidFill>
              <a:effectLst>
                <a:outerShdw blurRad="38100" dist="19050" dir="2700000" algn="tl" rotWithShape="0">
                  <a:schemeClr val="dk1">
                    <a:alpha val="40000"/>
                  </a:schemeClr>
                </a:outerShdw>
              </a:effectLst>
              <a:latin typeface="UD デジタル 教科書体 N-B" panose="02020700000000000000" pitchFamily="17" charset="-128"/>
              <a:ea typeface="UD デジタル 教科書体 N-B" panose="02020700000000000000" pitchFamily="17" charset="-128"/>
            </a:endParaRPr>
          </a:p>
        </p:txBody>
      </p:sp>
    </p:spTree>
    <p:extLst>
      <p:ext uri="{BB962C8B-B14F-4D97-AF65-F5344CB8AC3E}">
        <p14:creationId xmlns:p14="http://schemas.microsoft.com/office/powerpoint/2010/main" val="161679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7C358277-14E9-409A-AAAC-D28DBCA0075E}"/>
              </a:ext>
            </a:extLst>
          </p:cNvPr>
          <p:cNvSpPr/>
          <p:nvPr/>
        </p:nvSpPr>
        <p:spPr>
          <a:xfrm>
            <a:off x="17657" y="635442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a:t>
            </a:r>
            <a:r>
              <a:rPr kumimoji="1" lang="ja-JP" altLang="en-US" sz="1400" dirty="0">
                <a:latin typeface="UD デジタル 教科書体 NK-R" panose="02020400000000000000" pitchFamily="18" charset="-128"/>
                <a:ea typeface="UD デジタル 教科書体 NK-R" panose="02020400000000000000" pitchFamily="18" charset="-128"/>
              </a:rPr>
              <a:t>ｓ</a:t>
            </a:r>
            <a:r>
              <a:rPr kumimoji="1" lang="en-US" altLang="ja-JP" sz="1400" dirty="0">
                <a:latin typeface="UD デジタル 教科書体 NK-R" panose="02020400000000000000" pitchFamily="18" charset="-128"/>
                <a:ea typeface="UD デジタル 教科書体 NK-R" panose="02020400000000000000" pitchFamily="18" charset="-128"/>
              </a:rPr>
              <a:t> </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9536FF5E-ADAE-46D5-AC81-9E5638F5A49D}"/>
              </a:ext>
            </a:extLst>
          </p:cNvPr>
          <p:cNvSpPr/>
          <p:nvPr/>
        </p:nvSpPr>
        <p:spPr>
          <a:xfrm>
            <a:off x="-1"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3200" dirty="0">
                <a:latin typeface="UD デジタル 教科書体 NP-B" panose="02020700000000000000" pitchFamily="18" charset="-128"/>
                <a:ea typeface="UD デジタル 教科書体 NP-B" panose="02020700000000000000" pitchFamily="18" charset="-128"/>
              </a:rPr>
              <a:t>「総合実践」 </a:t>
            </a:r>
          </a:p>
        </p:txBody>
      </p:sp>
      <p:pic>
        <p:nvPicPr>
          <p:cNvPr id="12" name="図 11">
            <a:extLst>
              <a:ext uri="{FF2B5EF4-FFF2-40B4-BE49-F238E27FC236}">
                <a16:creationId xmlns:a16="http://schemas.microsoft.com/office/drawing/2014/main" id="{BD900477-DF03-4119-9E57-721E94312B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969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分野共通の科目・総合的科目</a:t>
            </a:r>
          </a:p>
        </p:txBody>
      </p:sp>
      <p:pic>
        <p:nvPicPr>
          <p:cNvPr id="2" name="図 1"/>
          <p:cNvPicPr>
            <a:picLocks noChangeAspect="1"/>
          </p:cNvPicPr>
          <p:nvPr/>
        </p:nvPicPr>
        <p:blipFill rotWithShape="1">
          <a:blip r:embed="rId3"/>
          <a:srcRect l="-1" t="10464" r="-163" b="5289"/>
          <a:stretch/>
        </p:blipFill>
        <p:spPr>
          <a:xfrm>
            <a:off x="3258103" y="2368055"/>
            <a:ext cx="5876934" cy="3954526"/>
          </a:xfrm>
          <a:prstGeom prst="rect">
            <a:avLst/>
          </a:prstGeom>
        </p:spPr>
      </p:pic>
      <p:sp>
        <p:nvSpPr>
          <p:cNvPr id="15" name="正方形/長方形 14">
            <a:extLst>
              <a:ext uri="{FF2B5EF4-FFF2-40B4-BE49-F238E27FC236}">
                <a16:creationId xmlns:a16="http://schemas.microsoft.com/office/drawing/2014/main" id="{DBD34AD5-BC57-44B1-A130-A7BD8306C661}"/>
              </a:ext>
            </a:extLst>
          </p:cNvPr>
          <p:cNvSpPr/>
          <p:nvPr/>
        </p:nvSpPr>
        <p:spPr>
          <a:xfrm>
            <a:off x="8964" y="906746"/>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a:t>
            </a:r>
            <a:r>
              <a:rPr kumimoji="1" lang="ja-JP" altLang="en-US" sz="1200" dirty="0">
                <a:solidFill>
                  <a:schemeClr val="bg1"/>
                </a:solidFill>
                <a:latin typeface="+mn-ea"/>
              </a:rPr>
              <a:t>５</a:t>
            </a:r>
            <a:r>
              <a:rPr kumimoji="1" lang="en-US" altLang="ja-JP" sz="1200" dirty="0">
                <a:solidFill>
                  <a:schemeClr val="bg1"/>
                </a:solidFill>
                <a:latin typeface="+mn-ea"/>
              </a:rPr>
              <a:t>)</a:t>
            </a:r>
            <a:r>
              <a:rPr kumimoji="1" lang="ja-JP" altLang="en-US" sz="1200" dirty="0">
                <a:solidFill>
                  <a:schemeClr val="bg1"/>
                </a:solidFill>
                <a:latin typeface="+mn-ea"/>
              </a:rPr>
              <a:t>分野横断的・総合的な実践</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散布図</a:t>
            </a:r>
            <a:endParaRPr kumimoji="1" lang="en-US" altLang="ja-JP" sz="1200" dirty="0">
              <a:solidFill>
                <a:schemeClr val="bg1"/>
              </a:solidFill>
              <a:latin typeface="+mn-ea"/>
            </a:endParaRPr>
          </a:p>
          <a:p>
            <a:r>
              <a:rPr kumimoji="1" lang="ja-JP" altLang="en-US" sz="1200" dirty="0">
                <a:solidFill>
                  <a:schemeClr val="bg1"/>
                </a:solidFill>
                <a:latin typeface="+mn-ea"/>
              </a:rPr>
              <a:t>都道府県市町村分布</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r>
              <a:rPr kumimoji="1" lang="zh-TW" altLang="en-US" sz="1200" dirty="0">
                <a:solidFill>
                  <a:schemeClr val="bg1"/>
                </a:solidFill>
                <a:latin typeface="+mn-ea"/>
              </a:rPr>
              <a:t>産業分類順</a:t>
            </a:r>
            <a:r>
              <a:rPr kumimoji="1" lang="ja-JP" altLang="en-US" sz="1200" dirty="0">
                <a:solidFill>
                  <a:schemeClr val="bg1"/>
                </a:solidFill>
                <a:latin typeface="+mn-ea"/>
              </a:rPr>
              <a:t>・</a:t>
            </a:r>
            <a:r>
              <a:rPr kumimoji="1" lang="zh-TW" altLang="en-US" sz="1200" dirty="0">
                <a:solidFill>
                  <a:schemeClr val="bg1"/>
                </a:solidFill>
                <a:latin typeface="+mn-ea"/>
              </a:rPr>
              <a:t>特化係数</a:t>
            </a:r>
            <a:r>
              <a:rPr kumimoji="1" lang="ja-JP" altLang="en-US" sz="1200" dirty="0">
                <a:solidFill>
                  <a:schemeClr val="bg1"/>
                </a:solidFill>
                <a:latin typeface="+mn-ea"/>
              </a:rPr>
              <a:t>・</a:t>
            </a:r>
            <a:r>
              <a:rPr kumimoji="1" lang="zh-TW" altLang="en-US" sz="1200" dirty="0">
                <a:solidFill>
                  <a:schemeClr val="bg1"/>
                </a:solidFill>
                <a:latin typeface="+mn-ea"/>
              </a:rPr>
              <a:t>付加価値額</a:t>
            </a:r>
            <a:r>
              <a:rPr kumimoji="1" lang="ja-JP" altLang="en-US" sz="1200" dirty="0">
                <a:solidFill>
                  <a:schemeClr val="bg1"/>
                </a:solidFill>
                <a:latin typeface="+mn-ea"/>
              </a:rPr>
              <a:t>・</a:t>
            </a:r>
            <a:r>
              <a:rPr kumimoji="1" lang="zh-TW" altLang="en-US" sz="1200" dirty="0">
                <a:solidFill>
                  <a:schemeClr val="bg1"/>
                </a:solidFill>
                <a:latin typeface="+mn-ea"/>
              </a:rPr>
              <a:t>労働生産性</a:t>
            </a:r>
            <a:r>
              <a:rPr kumimoji="1" lang="ja-JP" altLang="en-US" sz="1200" dirty="0">
                <a:solidFill>
                  <a:schemeClr val="bg1"/>
                </a:solidFill>
                <a:latin typeface="+mn-ea"/>
              </a:rPr>
              <a:t>・</a:t>
            </a:r>
            <a:r>
              <a:rPr kumimoji="1" lang="zh-TW" altLang="en-US" sz="1200" dirty="0">
                <a:solidFill>
                  <a:schemeClr val="bg1"/>
                </a:solidFill>
                <a:latin typeface="+mn-ea"/>
              </a:rPr>
              <a:t>従業</a:t>
            </a:r>
            <a:r>
              <a:rPr kumimoji="1" lang="ja-JP" altLang="en-US" sz="1200" dirty="0">
                <a:solidFill>
                  <a:schemeClr val="bg1"/>
                </a:solidFill>
                <a:latin typeface="+mn-ea"/>
              </a:rPr>
              <a:t>者</a:t>
            </a:r>
            <a:r>
              <a:rPr kumimoji="1" lang="zh-TW" altLang="en-US" sz="1200" dirty="0">
                <a:solidFill>
                  <a:schemeClr val="bg1"/>
                </a:solidFill>
                <a:latin typeface="+mn-ea"/>
              </a:rPr>
              <a:t>数</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表示年</a:t>
            </a:r>
            <a:endParaRPr kumimoji="1" lang="en-US" altLang="ja-JP" sz="1400" b="1" dirty="0">
              <a:solidFill>
                <a:schemeClr val="bg1"/>
              </a:solidFill>
              <a:latin typeface="+mn-ea"/>
            </a:endParaRPr>
          </a:p>
          <a:p>
            <a:r>
              <a:rPr kumimoji="1" lang="en-US" altLang="ja-JP" sz="1200" dirty="0">
                <a:solidFill>
                  <a:schemeClr val="bg1"/>
                </a:solidFill>
                <a:latin typeface="+mn-ea"/>
              </a:rPr>
              <a:t>2016</a:t>
            </a:r>
            <a:r>
              <a:rPr kumimoji="1" lang="ja-JP" altLang="en-US" sz="1200" dirty="0">
                <a:solidFill>
                  <a:schemeClr val="bg1"/>
                </a:solidFill>
                <a:latin typeface="+mn-ea"/>
              </a:rPr>
              <a:t>年</a:t>
            </a:r>
            <a:endParaRPr kumimoji="1" lang="en-US" altLang="ja-JP" sz="1200"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産業別特化係数を入口に他地域、他業種と比較するなど、多角的に分析できる。分野横断的・総合的な実践において業種設定などに用いることも想定できる。</a:t>
            </a:r>
          </a:p>
          <a:p>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endParaRPr kumimoji="1" lang="ja-JP" altLang="en-US" dirty="0">
              <a:solidFill>
                <a:schemeClr val="bg1"/>
              </a:solidFill>
              <a:latin typeface="+mn-ea"/>
            </a:endParaRPr>
          </a:p>
        </p:txBody>
      </p:sp>
      <p:grpSp>
        <p:nvGrpSpPr>
          <p:cNvPr id="16" name="グループ化 15">
            <a:extLst>
              <a:ext uri="{FF2B5EF4-FFF2-40B4-BE49-F238E27FC236}">
                <a16:creationId xmlns:a16="http://schemas.microsoft.com/office/drawing/2014/main" id="{B84B9246-D730-4816-A090-B5BBF66063FD}"/>
              </a:ext>
            </a:extLst>
          </p:cNvPr>
          <p:cNvGrpSpPr/>
          <p:nvPr/>
        </p:nvGrpSpPr>
        <p:grpSpPr>
          <a:xfrm>
            <a:off x="3222243" y="946238"/>
            <a:ext cx="5951950" cy="1093357"/>
            <a:chOff x="3349091" y="995563"/>
            <a:chExt cx="6151043" cy="1093357"/>
          </a:xfrm>
        </p:grpSpPr>
        <p:sp>
          <p:nvSpPr>
            <p:cNvPr id="17" name="正方形/長方形 16">
              <a:extLst>
                <a:ext uri="{FF2B5EF4-FFF2-40B4-BE49-F238E27FC236}">
                  <a16:creationId xmlns:a16="http://schemas.microsoft.com/office/drawing/2014/main" id="{F45820F6-E343-4F38-A2DC-3C435AE4CE07}"/>
                </a:ext>
              </a:extLst>
            </p:cNvPr>
            <p:cNvSpPr/>
            <p:nvPr/>
          </p:nvSpPr>
          <p:spPr>
            <a:xfrm>
              <a:off x="3349091" y="1781143"/>
              <a:ext cx="6151043" cy="307777"/>
            </a:xfrm>
            <a:prstGeom prst="rect">
              <a:avLst/>
            </a:prstGeom>
            <a:noFill/>
          </p:spPr>
          <p:txBody>
            <a:bodyPr wrap="none" lIns="91440" tIns="45720" rIns="91440" bIns="45720">
              <a:spAutoFit/>
            </a:bodyPr>
            <a:lstStyle/>
            <a:p>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［岡山県倉敷市］→［産業別特価数］→［</a:t>
              </a:r>
              <a:r>
                <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2016</a:t>
              </a:r>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年］→［宿泊業・飲食業］</a:t>
              </a:r>
              <a:endPar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grpSp>
          <p:nvGrpSpPr>
            <p:cNvPr id="18" name="グループ化 17">
              <a:extLst>
                <a:ext uri="{FF2B5EF4-FFF2-40B4-BE49-F238E27FC236}">
                  <a16:creationId xmlns:a16="http://schemas.microsoft.com/office/drawing/2014/main" id="{CFEFCED1-1D0C-427E-9197-C956056E5BB7}"/>
                </a:ext>
              </a:extLst>
            </p:cNvPr>
            <p:cNvGrpSpPr/>
            <p:nvPr/>
          </p:nvGrpSpPr>
          <p:grpSpPr>
            <a:xfrm>
              <a:off x="3573001" y="995563"/>
              <a:ext cx="4716349" cy="790608"/>
              <a:chOff x="3573001" y="995563"/>
              <a:chExt cx="4716349" cy="790608"/>
            </a:xfrm>
          </p:grpSpPr>
          <p:sp>
            <p:nvSpPr>
              <p:cNvPr id="19" name="正方形/長方形 18">
                <a:extLst>
                  <a:ext uri="{FF2B5EF4-FFF2-40B4-BE49-F238E27FC236}">
                    <a16:creationId xmlns:a16="http://schemas.microsoft.com/office/drawing/2014/main" id="{FB885783-842E-4681-B71C-CB859F4A6D00}"/>
                  </a:ext>
                </a:extLst>
              </p:cNvPr>
              <p:cNvSpPr/>
              <p:nvPr/>
            </p:nvSpPr>
            <p:spPr>
              <a:xfrm>
                <a:off x="4202975" y="995563"/>
                <a:ext cx="4086375" cy="646331"/>
              </a:xfrm>
              <a:prstGeom prst="rect">
                <a:avLst/>
              </a:prstGeom>
              <a:noFill/>
            </p:spPr>
            <p:txBody>
              <a:bodyPr wrap="none" lIns="91440" tIns="45720" rIns="91440" bIns="45720">
                <a:spAutoFit/>
              </a:bodyPr>
              <a:lstStyle/>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［メインメニュー］→［産業構造マップ］</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→［全産業］→［稼ぐ力分析］</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20" name="正方形/長方形 19">
                <a:hlinkClick r:id="rId4"/>
                <a:extLst>
                  <a:ext uri="{FF2B5EF4-FFF2-40B4-BE49-F238E27FC236}">
                    <a16:creationId xmlns:a16="http://schemas.microsoft.com/office/drawing/2014/main" id="{E5E83360-9FF6-4D04-89AE-7B0254F60C49}"/>
                  </a:ext>
                </a:extLst>
              </p:cNvPr>
              <p:cNvSpPr/>
              <p:nvPr/>
            </p:nvSpPr>
            <p:spPr>
              <a:xfrm>
                <a:off x="3573001" y="1034766"/>
                <a:ext cx="648000" cy="64800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21" name="正方形/長方形 20">
                <a:extLst>
                  <a:ext uri="{FF2B5EF4-FFF2-40B4-BE49-F238E27FC236}">
                    <a16:creationId xmlns:a16="http://schemas.microsoft.com/office/drawing/2014/main" id="{571B80CD-57A9-4188-9522-193EE93EAA6C}"/>
                  </a:ext>
                </a:extLst>
              </p:cNvPr>
              <p:cNvSpPr/>
              <p:nvPr/>
            </p:nvSpPr>
            <p:spPr>
              <a:xfrm>
                <a:off x="4221001" y="1586116"/>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1820522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9536FF5E-ADAE-46D5-AC81-9E5638F5A49D}"/>
              </a:ext>
            </a:extLst>
          </p:cNvPr>
          <p:cNvSpPr/>
          <p:nvPr/>
        </p:nvSpPr>
        <p:spPr>
          <a:xfrm>
            <a:off x="-1"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800" dirty="0">
                <a:latin typeface="UD デジタル 教科書体 NP-B" panose="02020700000000000000" pitchFamily="18" charset="-128"/>
                <a:ea typeface="UD デジタル 教科書体 NP-B" panose="02020700000000000000" pitchFamily="18" charset="-128"/>
              </a:rPr>
              <a:t>「ビジネス・コミュニケーション」 </a:t>
            </a:r>
          </a:p>
        </p:txBody>
      </p:sp>
      <p:sp>
        <p:nvSpPr>
          <p:cNvPr id="6" name="正方形/長方形 5">
            <a:extLst>
              <a:ext uri="{FF2B5EF4-FFF2-40B4-BE49-F238E27FC236}">
                <a16:creationId xmlns:a16="http://schemas.microsoft.com/office/drawing/2014/main" id="{05202F3E-1ACF-4272-974E-7559CC379D5B}"/>
              </a:ext>
            </a:extLst>
          </p:cNvPr>
          <p:cNvSpPr/>
          <p:nvPr/>
        </p:nvSpPr>
        <p:spPr>
          <a:xfrm>
            <a:off x="0" y="6369727"/>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en-US" altLang="ja-JP" sz="2000" dirty="0">
                <a:latin typeface="UD デジタル 教科書体 NK-R" panose="02020400000000000000" pitchFamily="18" charset="-128"/>
                <a:ea typeface="UD デジタル 教科書体 NK-R" panose="02020400000000000000" pitchFamily="18" charset="-128"/>
              </a:rPr>
              <a:t>copyright©2020</a:t>
            </a:r>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2000" dirty="0" err="1">
                <a:latin typeface="UD デジタル 教科書体 NK-R" panose="02020400000000000000" pitchFamily="18" charset="-128"/>
                <a:ea typeface="UD デジタル 教科書体 NK-R" panose="02020400000000000000" pitchFamily="18" charset="-128"/>
              </a:rPr>
              <a:t>Kurasho</a:t>
            </a:r>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2000" dirty="0">
                <a:latin typeface="UD デジタル 教科書体 NK-R" panose="02020400000000000000" pitchFamily="18" charset="-128"/>
                <a:ea typeface="UD デジタル 教科書体 NK-R" panose="02020400000000000000" pitchFamily="18" charset="-128"/>
              </a:rPr>
              <a:t>Kawasaki All Right</a:t>
            </a:r>
            <a:r>
              <a:rPr kumimoji="1" lang="ja-JP" altLang="en-US" sz="2000" dirty="0">
                <a:latin typeface="UD デジタル 教科書体 NK-R" panose="02020400000000000000" pitchFamily="18" charset="-128"/>
                <a:ea typeface="UD デジタル 教科書体 NK-R" panose="02020400000000000000" pitchFamily="18" charset="-128"/>
              </a:rPr>
              <a:t>ｓ</a:t>
            </a:r>
          </a:p>
        </p:txBody>
      </p:sp>
      <p:pic>
        <p:nvPicPr>
          <p:cNvPr id="12" name="図 11">
            <a:hlinkClick r:id="rId2"/>
            <a:extLst>
              <a:ext uri="{FF2B5EF4-FFF2-40B4-BE49-F238E27FC236}">
                <a16:creationId xmlns:a16="http://schemas.microsoft.com/office/drawing/2014/main" id="{BD900477-DF03-4119-9E57-721E94312B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分野共通の科目・基礎的科目</a:t>
            </a:r>
          </a:p>
        </p:txBody>
      </p:sp>
      <p:pic>
        <p:nvPicPr>
          <p:cNvPr id="5" name="図 4"/>
          <p:cNvPicPr>
            <a:picLocks noChangeAspect="1"/>
          </p:cNvPicPr>
          <p:nvPr/>
        </p:nvPicPr>
        <p:blipFill rotWithShape="1">
          <a:blip r:embed="rId4"/>
          <a:srcRect t="10437" r="1256" b="8413"/>
          <a:stretch/>
        </p:blipFill>
        <p:spPr>
          <a:xfrm>
            <a:off x="3257536" y="2496622"/>
            <a:ext cx="5890945" cy="3873105"/>
          </a:xfrm>
          <a:prstGeom prst="rect">
            <a:avLst/>
          </a:prstGeom>
        </p:spPr>
      </p:pic>
      <p:sp>
        <p:nvSpPr>
          <p:cNvPr id="15" name="正方形/長方形 14">
            <a:extLst>
              <a:ext uri="{FF2B5EF4-FFF2-40B4-BE49-F238E27FC236}">
                <a16:creationId xmlns:a16="http://schemas.microsoft.com/office/drawing/2014/main" id="{A3DB69EF-57A8-4F58-997C-4F9A4C224A0C}"/>
              </a:ext>
            </a:extLst>
          </p:cNvPr>
          <p:cNvSpPr/>
          <p:nvPr/>
        </p:nvSpPr>
        <p:spPr>
          <a:xfrm>
            <a:off x="3913" y="927716"/>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a:t>
            </a:r>
            <a:r>
              <a:rPr kumimoji="1" lang="ja-JP" altLang="en-US" sz="1200" dirty="0">
                <a:solidFill>
                  <a:schemeClr val="bg1"/>
                </a:solidFill>
                <a:latin typeface="+mn-ea"/>
              </a:rPr>
              <a:t>４</a:t>
            </a:r>
            <a:r>
              <a:rPr kumimoji="1" lang="en-US" altLang="ja-JP" sz="1200" dirty="0">
                <a:solidFill>
                  <a:schemeClr val="bg1"/>
                </a:solidFill>
                <a:latin typeface="+mn-ea"/>
              </a:rPr>
              <a:t>)</a:t>
            </a:r>
            <a:r>
              <a:rPr kumimoji="1" lang="ja-JP" altLang="en-US" sz="1200" dirty="0">
                <a:solidFill>
                  <a:schemeClr val="bg1"/>
                </a:solidFill>
                <a:latin typeface="+mn-ea"/>
              </a:rPr>
              <a:t>ビジネスと外国語 </a:t>
            </a:r>
          </a:p>
          <a:p>
            <a:r>
              <a:rPr kumimoji="1" lang="ja-JP" altLang="en-US" sz="1200" dirty="0">
                <a:solidFill>
                  <a:schemeClr val="bg1"/>
                </a:solidFill>
                <a:latin typeface="+mn-ea"/>
              </a:rPr>
              <a:t>イ　ビジネスと商習慣</a:t>
            </a: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都道府県まで　</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r>
              <a:rPr kumimoji="1" lang="ja-JP" altLang="en-US" sz="1200" dirty="0">
                <a:solidFill>
                  <a:schemeClr val="bg1"/>
                </a:solidFill>
                <a:latin typeface="+mn-ea"/>
              </a:rPr>
              <a:t>訪問者数順で見る</a:t>
            </a:r>
          </a:p>
          <a:p>
            <a:r>
              <a:rPr kumimoji="1" lang="ja-JP" altLang="en-US" sz="1200" dirty="0">
                <a:solidFill>
                  <a:schemeClr val="bg1"/>
                </a:solidFill>
                <a:latin typeface="+mn-ea"/>
              </a:rPr>
              <a:t>散布図・都道府県市町村分布</a:t>
            </a:r>
            <a:endParaRPr kumimoji="1" lang="en-US" altLang="ja-JP" sz="1200"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表示年</a:t>
            </a:r>
            <a:endParaRPr kumimoji="1" lang="en-US" altLang="ja-JP" sz="1400" b="1" dirty="0">
              <a:solidFill>
                <a:schemeClr val="bg1"/>
              </a:solidFill>
              <a:latin typeface="+mn-ea"/>
            </a:endParaRPr>
          </a:p>
          <a:p>
            <a:r>
              <a:rPr kumimoji="1" lang="en-US" altLang="ja-JP" sz="1200" dirty="0">
                <a:solidFill>
                  <a:schemeClr val="bg1"/>
                </a:solidFill>
                <a:latin typeface="+mn-ea"/>
              </a:rPr>
              <a:t>2011</a:t>
            </a:r>
            <a:r>
              <a:rPr kumimoji="1" lang="ja-JP" altLang="en-US" sz="1200" dirty="0">
                <a:solidFill>
                  <a:schemeClr val="bg1"/>
                </a:solidFill>
                <a:latin typeface="+mn-ea"/>
              </a:rPr>
              <a:t>年～</a:t>
            </a:r>
            <a:r>
              <a:rPr kumimoji="1" lang="en-US" altLang="ja-JP" sz="1200" dirty="0">
                <a:solidFill>
                  <a:schemeClr val="bg1"/>
                </a:solidFill>
                <a:latin typeface="+mn-ea"/>
              </a:rPr>
              <a:t>2016</a:t>
            </a:r>
            <a:r>
              <a:rPr kumimoji="1" lang="ja-JP" altLang="en-US" sz="1200" dirty="0">
                <a:solidFill>
                  <a:schemeClr val="bg1"/>
                </a:solidFill>
                <a:latin typeface="+mn-ea"/>
              </a:rPr>
              <a:t>年</a:t>
            </a:r>
          </a:p>
          <a:p>
            <a:r>
              <a:rPr kumimoji="1" lang="ja-JP" altLang="en-US" sz="1200" dirty="0">
                <a:solidFill>
                  <a:schemeClr val="bg1"/>
                </a:solidFill>
                <a:latin typeface="+mn-ea"/>
              </a:rPr>
              <a:t>四半期指定</a:t>
            </a:r>
          </a:p>
          <a:p>
            <a:endParaRPr kumimoji="1" lang="en-US" altLang="ja-JP" sz="1200" b="1" dirty="0">
              <a:solidFill>
                <a:schemeClr val="bg1"/>
              </a:solidFill>
              <a:latin typeface="+mn-ea"/>
            </a:endParaRPr>
          </a:p>
          <a:p>
            <a:pPr marL="342900" indent="-342900">
              <a:buFont typeface="Wingdings" panose="05000000000000000000" pitchFamily="2" charset="2"/>
              <a:buChar char="n"/>
            </a:pPr>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種類・分類など</a:t>
            </a:r>
            <a:endParaRPr kumimoji="1" lang="en-US" altLang="ja-JP" sz="1400" b="1" dirty="0">
              <a:solidFill>
                <a:schemeClr val="bg1"/>
              </a:solidFill>
              <a:latin typeface="+mn-ea"/>
            </a:endParaRPr>
          </a:p>
          <a:p>
            <a:r>
              <a:rPr kumimoji="1" lang="ja-JP" altLang="en-US" sz="1200" dirty="0">
                <a:solidFill>
                  <a:schemeClr val="bg1"/>
                </a:solidFill>
                <a:latin typeface="+mn-ea"/>
              </a:rPr>
              <a:t>合算地域を追加</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外国語によるコミュニケーションを想定し、どの国からの来訪者が多いのかを把握し、商慣習や言語の選択につなげる。</a:t>
            </a: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endParaRPr kumimoji="1" lang="ja-JP" altLang="en-US" dirty="0">
              <a:solidFill>
                <a:schemeClr val="bg1"/>
              </a:solidFill>
              <a:latin typeface="+mn-ea"/>
            </a:endParaRPr>
          </a:p>
        </p:txBody>
      </p:sp>
      <p:grpSp>
        <p:nvGrpSpPr>
          <p:cNvPr id="16" name="グループ化 15">
            <a:extLst>
              <a:ext uri="{FF2B5EF4-FFF2-40B4-BE49-F238E27FC236}">
                <a16:creationId xmlns:a16="http://schemas.microsoft.com/office/drawing/2014/main" id="{964F3DE5-0BD2-493F-904D-C0E24AE73341}"/>
              </a:ext>
            </a:extLst>
          </p:cNvPr>
          <p:cNvGrpSpPr/>
          <p:nvPr/>
        </p:nvGrpSpPr>
        <p:grpSpPr>
          <a:xfrm>
            <a:off x="3407473" y="1061661"/>
            <a:ext cx="5407249" cy="1093357"/>
            <a:chOff x="3349091" y="995563"/>
            <a:chExt cx="5588123" cy="1093357"/>
          </a:xfrm>
        </p:grpSpPr>
        <p:sp>
          <p:nvSpPr>
            <p:cNvPr id="17" name="正方形/長方形 16">
              <a:extLst>
                <a:ext uri="{FF2B5EF4-FFF2-40B4-BE49-F238E27FC236}">
                  <a16:creationId xmlns:a16="http://schemas.microsoft.com/office/drawing/2014/main" id="{D2F67C8F-8915-4B6C-AA06-D8379B599E7A}"/>
                </a:ext>
              </a:extLst>
            </p:cNvPr>
            <p:cNvSpPr/>
            <p:nvPr/>
          </p:nvSpPr>
          <p:spPr>
            <a:xfrm>
              <a:off x="3349091" y="1781143"/>
              <a:ext cx="5588123" cy="307777"/>
            </a:xfrm>
            <a:prstGeom prst="rect">
              <a:avLst/>
            </a:prstGeom>
            <a:noFill/>
          </p:spPr>
          <p:txBody>
            <a:bodyPr wrap="none" lIns="91440" tIns="45720" rIns="91440" bIns="45720">
              <a:spAutoFit/>
            </a:bodyPr>
            <a:lstStyle/>
            <a:p>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［すべての目的］→［</a:t>
              </a:r>
              <a:r>
                <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2016</a:t>
              </a:r>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年１</a:t>
              </a:r>
              <a:r>
                <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a:t>
              </a:r>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３期］→［国・地域別訪問者数］</a:t>
              </a:r>
              <a:endPar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grpSp>
          <p:nvGrpSpPr>
            <p:cNvPr id="18" name="グループ化 17">
              <a:extLst>
                <a:ext uri="{FF2B5EF4-FFF2-40B4-BE49-F238E27FC236}">
                  <a16:creationId xmlns:a16="http://schemas.microsoft.com/office/drawing/2014/main" id="{2B9F68F9-593F-4A6D-BD54-7C7179196106}"/>
                </a:ext>
              </a:extLst>
            </p:cNvPr>
            <p:cNvGrpSpPr/>
            <p:nvPr/>
          </p:nvGrpSpPr>
          <p:grpSpPr>
            <a:xfrm>
              <a:off x="3573001" y="995563"/>
              <a:ext cx="4796713" cy="790608"/>
              <a:chOff x="3573001" y="995563"/>
              <a:chExt cx="4796713" cy="790608"/>
            </a:xfrm>
          </p:grpSpPr>
          <p:sp>
            <p:nvSpPr>
              <p:cNvPr id="19" name="正方形/長方形 18">
                <a:extLst>
                  <a:ext uri="{FF2B5EF4-FFF2-40B4-BE49-F238E27FC236}">
                    <a16:creationId xmlns:a16="http://schemas.microsoft.com/office/drawing/2014/main" id="{AAC01058-F750-46DA-9ADF-71408CE41F87}"/>
                  </a:ext>
                </a:extLst>
              </p:cNvPr>
              <p:cNvSpPr/>
              <p:nvPr/>
            </p:nvSpPr>
            <p:spPr>
              <a:xfrm>
                <a:off x="4202975" y="995563"/>
                <a:ext cx="4166739" cy="646331"/>
              </a:xfrm>
              <a:prstGeom prst="rect">
                <a:avLst/>
              </a:prstGeom>
              <a:noFill/>
            </p:spPr>
            <p:txBody>
              <a:bodyPr wrap="none" lIns="91440" tIns="45720" rIns="91440" bIns="45720">
                <a:spAutoFit/>
              </a:bodyPr>
              <a:lstStyle/>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［メインメニュー］→［観光マップ］</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→［外国人］→［外国人訪問分析］</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20" name="正方形/長方形 19">
                <a:hlinkClick r:id="rId2"/>
                <a:extLst>
                  <a:ext uri="{FF2B5EF4-FFF2-40B4-BE49-F238E27FC236}">
                    <a16:creationId xmlns:a16="http://schemas.microsoft.com/office/drawing/2014/main" id="{394A822D-D015-4F64-BBDF-C843992AEA07}"/>
                  </a:ext>
                </a:extLst>
              </p:cNvPr>
              <p:cNvSpPr/>
              <p:nvPr/>
            </p:nvSpPr>
            <p:spPr>
              <a:xfrm>
                <a:off x="3573001" y="1034766"/>
                <a:ext cx="648000" cy="64800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21" name="正方形/長方形 20">
                <a:extLst>
                  <a:ext uri="{FF2B5EF4-FFF2-40B4-BE49-F238E27FC236}">
                    <a16:creationId xmlns:a16="http://schemas.microsoft.com/office/drawing/2014/main" id="{BC4A7739-3460-476E-A811-6B2E867CFEA8}"/>
                  </a:ext>
                </a:extLst>
              </p:cNvPr>
              <p:cNvSpPr/>
              <p:nvPr/>
            </p:nvSpPr>
            <p:spPr>
              <a:xfrm>
                <a:off x="4221001" y="1586116"/>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61445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5B4C0EE-8060-4C26-88F3-D8091089CC3A}"/>
              </a:ext>
            </a:extLst>
          </p:cNvPr>
          <p:cNvSpPr/>
          <p:nvPr/>
        </p:nvSpPr>
        <p:spPr>
          <a:xfrm>
            <a:off x="17657" y="6354420"/>
            <a:ext cx="9144001" cy="4882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0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copyright©2020</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err="1">
                <a:latin typeface="UD デジタル 教科書体 NK-R" panose="02020400000000000000" pitchFamily="18" charset="-128"/>
                <a:ea typeface="UD デジタル 教科書体 NK-R" panose="02020400000000000000" pitchFamily="18" charset="-128"/>
              </a:rPr>
              <a:t>Kurasho</a:t>
            </a:r>
            <a:r>
              <a:rPr kumimoji="1" lang="ja-JP" altLang="en-US" sz="1400" dirty="0">
                <a:latin typeface="UD デジタル 教科書体 NK-R" panose="02020400000000000000" pitchFamily="18" charset="-128"/>
                <a:ea typeface="UD デジタル 教科書体 NK-R" panose="02020400000000000000" pitchFamily="18" charset="-128"/>
              </a:rPr>
              <a:t> </a:t>
            </a:r>
            <a:r>
              <a:rPr kumimoji="1" lang="en-US" altLang="ja-JP" sz="1400" dirty="0">
                <a:latin typeface="UD デジタル 教科書体 NK-R" panose="02020400000000000000" pitchFamily="18" charset="-128"/>
                <a:ea typeface="UD デジタル 教科書体 NK-R" panose="02020400000000000000" pitchFamily="18" charset="-128"/>
              </a:rPr>
              <a:t>Kawasaki All Right </a:t>
            </a:r>
            <a:endParaRPr kumimoji="1" lang="ja-JP" altLang="en-US" sz="2000" dirty="0">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9536FF5E-ADAE-46D5-AC81-9E5638F5A49D}"/>
              </a:ext>
            </a:extLst>
          </p:cNvPr>
          <p:cNvSpPr/>
          <p:nvPr/>
        </p:nvSpPr>
        <p:spPr>
          <a:xfrm>
            <a:off x="-1" y="0"/>
            <a:ext cx="9144001" cy="91439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kumimoji="1" lang="ja-JP" altLang="en-US" sz="2800" dirty="0">
                <a:latin typeface="UD デジタル 教科書体 NP-B" panose="02020700000000000000" pitchFamily="18" charset="-128"/>
                <a:ea typeface="UD デジタル 教科書体 NP-B" panose="02020700000000000000" pitchFamily="18" charset="-128"/>
              </a:rPr>
              <a:t>「マーケティング」 </a:t>
            </a:r>
          </a:p>
        </p:txBody>
      </p:sp>
      <p:pic>
        <p:nvPicPr>
          <p:cNvPr id="12" name="図 11">
            <a:extLst>
              <a:ext uri="{FF2B5EF4-FFF2-40B4-BE49-F238E27FC236}">
                <a16:creationId xmlns:a16="http://schemas.microsoft.com/office/drawing/2014/main" id="{BD900477-DF03-4119-9E57-721E94312B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3832" y="6369727"/>
            <a:ext cx="1714500" cy="476250"/>
          </a:xfrm>
          <a:prstGeom prst="rect">
            <a:avLst/>
          </a:prstGeom>
        </p:spPr>
      </p:pic>
      <p:sp>
        <p:nvSpPr>
          <p:cNvPr id="13" name="正方形/長方形 12">
            <a:extLst>
              <a:ext uri="{FF2B5EF4-FFF2-40B4-BE49-F238E27FC236}">
                <a16:creationId xmlns:a16="http://schemas.microsoft.com/office/drawing/2014/main" id="{41509189-664D-4C3C-98DF-06747E5A50E4}"/>
              </a:ext>
            </a:extLst>
          </p:cNvPr>
          <p:cNvSpPr/>
          <p:nvPr/>
        </p:nvSpPr>
        <p:spPr>
          <a:xfrm>
            <a:off x="5720667" y="12023"/>
            <a:ext cx="3417665" cy="476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UD デジタル 教科書体 NK-R" panose="02020400000000000000" pitchFamily="18" charset="-128"/>
                <a:ea typeface="UD デジタル 教科書体 NK-R" panose="02020400000000000000" pitchFamily="18" charset="-128"/>
              </a:rPr>
              <a:t>マーケティング分野</a:t>
            </a:r>
          </a:p>
        </p:txBody>
      </p:sp>
      <p:pic>
        <p:nvPicPr>
          <p:cNvPr id="3" name="図 2"/>
          <p:cNvPicPr>
            <a:picLocks noChangeAspect="1"/>
          </p:cNvPicPr>
          <p:nvPr/>
        </p:nvPicPr>
        <p:blipFill rotWithShape="1">
          <a:blip r:embed="rId3"/>
          <a:srcRect t="10818" r="924" b="4709"/>
          <a:stretch/>
        </p:blipFill>
        <p:spPr>
          <a:xfrm>
            <a:off x="3346087" y="2446465"/>
            <a:ext cx="5709928" cy="3894683"/>
          </a:xfrm>
          <a:prstGeom prst="rect">
            <a:avLst/>
          </a:prstGeom>
        </p:spPr>
      </p:pic>
      <p:sp>
        <p:nvSpPr>
          <p:cNvPr id="15" name="正方形/長方形 14">
            <a:extLst>
              <a:ext uri="{FF2B5EF4-FFF2-40B4-BE49-F238E27FC236}">
                <a16:creationId xmlns:a16="http://schemas.microsoft.com/office/drawing/2014/main" id="{7BC7DC8B-790C-4EF5-877E-DCE8580DD453}"/>
              </a:ext>
            </a:extLst>
          </p:cNvPr>
          <p:cNvSpPr/>
          <p:nvPr/>
        </p:nvSpPr>
        <p:spPr>
          <a:xfrm>
            <a:off x="3642" y="926422"/>
            <a:ext cx="3258103" cy="545532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marL="342900" indent="-342900">
              <a:buFont typeface="Wingdings" panose="05000000000000000000" pitchFamily="2" charset="2"/>
              <a:buChar char="n"/>
            </a:pPr>
            <a:r>
              <a:rPr kumimoji="1" lang="en-US" altLang="ja-JP" sz="1400" b="1" dirty="0">
                <a:solidFill>
                  <a:schemeClr val="bg1"/>
                </a:solidFill>
                <a:latin typeface="+mn-ea"/>
              </a:rPr>
              <a:t>RESAS</a:t>
            </a:r>
            <a:r>
              <a:rPr kumimoji="1" lang="ja-JP" altLang="en-US" sz="1400" b="1" dirty="0">
                <a:solidFill>
                  <a:schemeClr val="bg1"/>
                </a:solidFill>
                <a:latin typeface="+mn-ea"/>
              </a:rPr>
              <a:t>活用が想定できる指導項目</a:t>
            </a:r>
            <a:endParaRPr kumimoji="1" lang="en-US" altLang="ja-JP" sz="1400" b="1" dirty="0">
              <a:solidFill>
                <a:schemeClr val="bg1"/>
              </a:solidFill>
              <a:latin typeface="+mn-ea"/>
            </a:endParaRPr>
          </a:p>
          <a:p>
            <a:r>
              <a:rPr kumimoji="1" lang="en-US" altLang="ja-JP" sz="1200" dirty="0">
                <a:solidFill>
                  <a:schemeClr val="bg1"/>
                </a:solidFill>
                <a:latin typeface="+mn-ea"/>
              </a:rPr>
              <a:t>(</a:t>
            </a:r>
            <a:r>
              <a:rPr kumimoji="1" lang="ja-JP" altLang="en-US" sz="1200" dirty="0">
                <a:solidFill>
                  <a:schemeClr val="bg1"/>
                </a:solidFill>
                <a:latin typeface="+mn-ea"/>
              </a:rPr>
              <a:t>２</a:t>
            </a:r>
            <a:r>
              <a:rPr kumimoji="1" lang="en-US" altLang="ja-JP" sz="1200" dirty="0">
                <a:solidFill>
                  <a:schemeClr val="bg1"/>
                </a:solidFill>
                <a:latin typeface="+mn-ea"/>
              </a:rPr>
              <a:t>) </a:t>
            </a:r>
            <a:r>
              <a:rPr kumimoji="1" lang="ja-JP" altLang="en-US" sz="1200" dirty="0">
                <a:solidFill>
                  <a:schemeClr val="bg1"/>
                </a:solidFill>
                <a:latin typeface="+mn-ea"/>
              </a:rPr>
              <a:t>市場調査</a:t>
            </a: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マップ・表示エリア</a:t>
            </a:r>
            <a:endParaRPr kumimoji="1" lang="en-US" altLang="ja-JP" sz="1400" b="1" dirty="0">
              <a:solidFill>
                <a:schemeClr val="bg1"/>
              </a:solidFill>
              <a:latin typeface="+mn-ea"/>
            </a:endParaRPr>
          </a:p>
          <a:p>
            <a:r>
              <a:rPr kumimoji="1" lang="ja-JP" altLang="en-US" sz="1200" dirty="0">
                <a:solidFill>
                  <a:schemeClr val="bg1"/>
                </a:solidFill>
                <a:latin typeface="+mn-ea"/>
              </a:rPr>
              <a:t>市区町村まで　</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表示内容</a:t>
            </a:r>
            <a:endParaRPr kumimoji="1" lang="en-US" altLang="ja-JP" sz="1400" b="1" dirty="0">
              <a:solidFill>
                <a:schemeClr val="bg1"/>
              </a:solidFill>
              <a:latin typeface="+mn-ea"/>
            </a:endParaRPr>
          </a:p>
          <a:p>
            <a:r>
              <a:rPr kumimoji="1" lang="zh-CN" altLang="en-US" sz="1200" dirty="0">
                <a:solidFill>
                  <a:schemeClr val="bg1"/>
                </a:solidFill>
                <a:latin typeface="+mn-ea"/>
              </a:rPr>
              <a:t>都道府県→市区町村（指定地域）</a:t>
            </a:r>
          </a:p>
          <a:p>
            <a:r>
              <a:rPr kumimoji="1" lang="zh-CN" altLang="en-US" sz="1200" dirty="0">
                <a:solidFill>
                  <a:schemeClr val="bg1"/>
                </a:solidFill>
                <a:latin typeface="+mn-ea"/>
              </a:rPr>
              <a:t>市区町村→市区町村（指定地域）</a:t>
            </a: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表示</a:t>
            </a:r>
            <a:endParaRPr kumimoji="1" lang="en-US" altLang="ja-JP" sz="1400" b="1" dirty="0">
              <a:solidFill>
                <a:schemeClr val="bg1"/>
              </a:solidFill>
              <a:latin typeface="+mn-ea"/>
            </a:endParaRPr>
          </a:p>
          <a:p>
            <a:r>
              <a:rPr kumimoji="1" lang="en-US" altLang="ja-JP" sz="1200" dirty="0">
                <a:solidFill>
                  <a:schemeClr val="bg1"/>
                </a:solidFill>
                <a:latin typeface="+mn-ea"/>
              </a:rPr>
              <a:t>2014</a:t>
            </a:r>
            <a:r>
              <a:rPr kumimoji="1" lang="ja-JP" altLang="en-US" sz="1200" dirty="0">
                <a:solidFill>
                  <a:schemeClr val="bg1"/>
                </a:solidFill>
                <a:latin typeface="+mn-ea"/>
              </a:rPr>
              <a:t>年～</a:t>
            </a:r>
            <a:r>
              <a:rPr kumimoji="1" lang="en-US" altLang="ja-JP" sz="1200" dirty="0">
                <a:solidFill>
                  <a:schemeClr val="bg1"/>
                </a:solidFill>
                <a:latin typeface="+mn-ea"/>
              </a:rPr>
              <a:t>2019</a:t>
            </a:r>
            <a:r>
              <a:rPr kumimoji="1" lang="ja-JP" altLang="en-US" sz="1200" dirty="0">
                <a:solidFill>
                  <a:schemeClr val="bg1"/>
                </a:solidFill>
                <a:latin typeface="+mn-ea"/>
              </a:rPr>
              <a:t>年　月ごと</a:t>
            </a:r>
            <a:endParaRPr kumimoji="1" lang="en-US" altLang="ja-JP" sz="1200" dirty="0">
              <a:solidFill>
                <a:schemeClr val="bg1"/>
              </a:solidFill>
              <a:latin typeface="+mn-ea"/>
            </a:endParaRPr>
          </a:p>
          <a:p>
            <a:endParaRPr kumimoji="1" lang="en-US" altLang="ja-JP" sz="1200"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時間帯</a:t>
            </a:r>
            <a:endParaRPr kumimoji="1" lang="en-US" altLang="ja-JP" sz="1400" b="1" dirty="0">
              <a:solidFill>
                <a:schemeClr val="bg1"/>
              </a:solidFill>
              <a:latin typeface="+mn-ea"/>
            </a:endParaRPr>
          </a:p>
          <a:p>
            <a:r>
              <a:rPr kumimoji="1" lang="en-US" altLang="ja-JP" sz="1200" dirty="0">
                <a:solidFill>
                  <a:schemeClr val="bg1"/>
                </a:solidFill>
                <a:latin typeface="+mn-ea"/>
              </a:rPr>
              <a:t>4</a:t>
            </a:r>
            <a:r>
              <a:rPr kumimoji="1" lang="ja-JP" altLang="en-US" sz="1200" dirty="0">
                <a:solidFill>
                  <a:schemeClr val="bg1"/>
                </a:solidFill>
                <a:latin typeface="+mn-ea"/>
              </a:rPr>
              <a:t>時・</a:t>
            </a:r>
            <a:r>
              <a:rPr kumimoji="1" lang="en-US" altLang="ja-JP" sz="1200" dirty="0">
                <a:solidFill>
                  <a:schemeClr val="bg1"/>
                </a:solidFill>
                <a:latin typeface="+mn-ea"/>
              </a:rPr>
              <a:t>10</a:t>
            </a:r>
            <a:r>
              <a:rPr kumimoji="1" lang="ja-JP" altLang="en-US" sz="1200" dirty="0">
                <a:solidFill>
                  <a:schemeClr val="bg1"/>
                </a:solidFill>
                <a:latin typeface="+mn-ea"/>
              </a:rPr>
              <a:t>時・</a:t>
            </a:r>
            <a:r>
              <a:rPr kumimoji="1" lang="en-US" altLang="ja-JP" sz="1200" dirty="0">
                <a:solidFill>
                  <a:schemeClr val="bg1"/>
                </a:solidFill>
                <a:latin typeface="+mn-ea"/>
              </a:rPr>
              <a:t>14</a:t>
            </a:r>
            <a:r>
              <a:rPr kumimoji="1" lang="ja-JP" altLang="en-US" sz="1200" dirty="0">
                <a:solidFill>
                  <a:schemeClr val="bg1"/>
                </a:solidFill>
                <a:latin typeface="+mn-ea"/>
              </a:rPr>
              <a:t>時・</a:t>
            </a:r>
            <a:r>
              <a:rPr kumimoji="1" lang="en-US" altLang="ja-JP" sz="1200" dirty="0">
                <a:solidFill>
                  <a:schemeClr val="bg1"/>
                </a:solidFill>
                <a:latin typeface="+mn-ea"/>
              </a:rPr>
              <a:t>20</a:t>
            </a:r>
            <a:r>
              <a:rPr kumimoji="1" lang="ja-JP" altLang="en-US" sz="1200" dirty="0">
                <a:solidFill>
                  <a:schemeClr val="bg1"/>
                </a:solidFill>
                <a:latin typeface="+mn-ea"/>
              </a:rPr>
              <a:t>時を表示</a:t>
            </a:r>
          </a:p>
          <a:p>
            <a:endParaRPr kumimoji="1" lang="en-US" altLang="ja-JP" sz="1200" b="1" dirty="0">
              <a:solidFill>
                <a:schemeClr val="bg1"/>
              </a:solidFill>
              <a:latin typeface="+mn-ea"/>
            </a:endParaRPr>
          </a:p>
          <a:p>
            <a:endParaRPr kumimoji="1" lang="en-US" altLang="ja-JP" sz="11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年代</a:t>
            </a:r>
            <a:endParaRPr kumimoji="1" lang="en-US" altLang="ja-JP" sz="1400" b="1" dirty="0">
              <a:solidFill>
                <a:schemeClr val="bg1"/>
              </a:solidFill>
              <a:latin typeface="+mn-ea"/>
            </a:endParaRPr>
          </a:p>
          <a:p>
            <a:r>
              <a:rPr kumimoji="1" lang="ja-JP" altLang="en-US" sz="1200" dirty="0">
                <a:solidFill>
                  <a:schemeClr val="bg1"/>
                </a:solidFill>
                <a:latin typeface="+mn-ea"/>
              </a:rPr>
              <a:t>総数（</a:t>
            </a:r>
            <a:r>
              <a:rPr kumimoji="1" lang="en-US" altLang="ja-JP" sz="1200" dirty="0">
                <a:solidFill>
                  <a:schemeClr val="bg1"/>
                </a:solidFill>
                <a:latin typeface="+mn-ea"/>
              </a:rPr>
              <a:t>15</a:t>
            </a:r>
            <a:r>
              <a:rPr kumimoji="1" lang="ja-JP" altLang="en-US" sz="1200" dirty="0">
                <a:solidFill>
                  <a:schemeClr val="bg1"/>
                </a:solidFill>
                <a:latin typeface="+mn-ea"/>
              </a:rPr>
              <a:t>歳以上</a:t>
            </a:r>
            <a:r>
              <a:rPr kumimoji="1" lang="en-US" altLang="ja-JP" sz="1200" dirty="0">
                <a:solidFill>
                  <a:schemeClr val="bg1"/>
                </a:solidFill>
                <a:latin typeface="+mn-ea"/>
              </a:rPr>
              <a:t>80</a:t>
            </a:r>
            <a:r>
              <a:rPr kumimoji="1" lang="ja-JP" altLang="en-US" sz="1200" dirty="0">
                <a:solidFill>
                  <a:schemeClr val="bg1"/>
                </a:solidFill>
                <a:latin typeface="+mn-ea"/>
              </a:rPr>
              <a:t>歳未満）</a:t>
            </a:r>
            <a:endParaRPr kumimoji="1" lang="en-US" altLang="ja-JP" sz="1200" dirty="0">
              <a:solidFill>
                <a:schemeClr val="bg1"/>
              </a:solidFill>
              <a:latin typeface="+mn-ea"/>
            </a:endParaRPr>
          </a:p>
          <a:p>
            <a:endParaRPr kumimoji="1" lang="en-US" altLang="ja-JP" sz="1200" b="1" dirty="0">
              <a:solidFill>
                <a:schemeClr val="bg1"/>
              </a:solidFill>
              <a:latin typeface="+mn-ea"/>
            </a:endParaRPr>
          </a:p>
          <a:p>
            <a:endParaRPr kumimoji="1" lang="en-US" altLang="ja-JP" sz="1200" b="1" dirty="0">
              <a:solidFill>
                <a:schemeClr val="bg1"/>
              </a:solidFill>
              <a:latin typeface="+mn-ea"/>
            </a:endParaRPr>
          </a:p>
          <a:p>
            <a:pPr marL="342900" indent="-342900">
              <a:buFont typeface="Wingdings" panose="05000000000000000000" pitchFamily="2" charset="2"/>
              <a:buChar char="n"/>
            </a:pPr>
            <a:r>
              <a:rPr kumimoji="1" lang="ja-JP" altLang="en-US" sz="1400" b="1" dirty="0">
                <a:solidFill>
                  <a:schemeClr val="bg1"/>
                </a:solidFill>
                <a:latin typeface="+mn-ea"/>
              </a:rPr>
              <a:t>活用ポイント</a:t>
            </a:r>
            <a:endParaRPr kumimoji="1" lang="en-US" altLang="ja-JP" sz="1400" b="1" dirty="0">
              <a:solidFill>
                <a:schemeClr val="bg1"/>
              </a:solidFill>
              <a:latin typeface="+mn-ea"/>
            </a:endParaRPr>
          </a:p>
          <a:p>
            <a:r>
              <a:rPr kumimoji="1" lang="ja-JP" altLang="en-US" sz="1200" dirty="0">
                <a:solidFill>
                  <a:schemeClr val="bg1"/>
                </a:solidFill>
                <a:latin typeface="+mn-ea"/>
              </a:rPr>
              <a:t>ターゲット設定する上で科学的な根拠となる。年代と時間を考察すると顧客層が浮かんでくる。</a:t>
            </a:r>
            <a:endParaRPr kumimoji="1" lang="en-US" altLang="ja-JP" sz="1400" b="1" dirty="0">
              <a:solidFill>
                <a:schemeClr val="bg1"/>
              </a:solidFill>
              <a:latin typeface="+mn-ea"/>
            </a:endParaRPr>
          </a:p>
          <a:p>
            <a:pPr marL="342900" indent="-342900">
              <a:buFont typeface="Wingdings" panose="05000000000000000000" pitchFamily="2" charset="2"/>
              <a:buChar char="n"/>
            </a:pPr>
            <a:endParaRPr kumimoji="1" lang="en-US" altLang="ja-JP" sz="1400" b="1" dirty="0">
              <a:solidFill>
                <a:schemeClr val="bg1"/>
              </a:solidFill>
              <a:latin typeface="+mn-ea"/>
            </a:endParaRPr>
          </a:p>
          <a:p>
            <a:endParaRPr kumimoji="1" lang="ja-JP" altLang="en-US" dirty="0">
              <a:solidFill>
                <a:schemeClr val="bg1"/>
              </a:solidFill>
              <a:latin typeface="+mn-ea"/>
            </a:endParaRPr>
          </a:p>
        </p:txBody>
      </p:sp>
      <p:grpSp>
        <p:nvGrpSpPr>
          <p:cNvPr id="16" name="グループ化 15">
            <a:extLst>
              <a:ext uri="{FF2B5EF4-FFF2-40B4-BE49-F238E27FC236}">
                <a16:creationId xmlns:a16="http://schemas.microsoft.com/office/drawing/2014/main" id="{57AC3EC5-7F67-484A-973B-953E789B0039}"/>
              </a:ext>
            </a:extLst>
          </p:cNvPr>
          <p:cNvGrpSpPr/>
          <p:nvPr/>
        </p:nvGrpSpPr>
        <p:grpSpPr>
          <a:xfrm>
            <a:off x="3348961" y="1045811"/>
            <a:ext cx="5407250" cy="1093357"/>
            <a:chOff x="3349091" y="995563"/>
            <a:chExt cx="5588123" cy="1093357"/>
          </a:xfrm>
        </p:grpSpPr>
        <p:sp>
          <p:nvSpPr>
            <p:cNvPr id="17" name="正方形/長方形 16">
              <a:extLst>
                <a:ext uri="{FF2B5EF4-FFF2-40B4-BE49-F238E27FC236}">
                  <a16:creationId xmlns:a16="http://schemas.microsoft.com/office/drawing/2014/main" id="{FA81AD12-D275-4582-8995-D4D75354273D}"/>
                </a:ext>
              </a:extLst>
            </p:cNvPr>
            <p:cNvSpPr/>
            <p:nvPr/>
          </p:nvSpPr>
          <p:spPr>
            <a:xfrm>
              <a:off x="3349091" y="1781143"/>
              <a:ext cx="5588123" cy="307777"/>
            </a:xfrm>
            <a:prstGeom prst="rect">
              <a:avLst/>
            </a:prstGeom>
            <a:noFill/>
          </p:spPr>
          <p:txBody>
            <a:bodyPr wrap="none" lIns="91440" tIns="45720" rIns="91440" bIns="45720">
              <a:spAutoFit/>
            </a:bodyPr>
            <a:lstStyle/>
            <a:p>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［すべての目的］→［</a:t>
              </a:r>
              <a:r>
                <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2016</a:t>
              </a:r>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年１</a:t>
              </a:r>
              <a:r>
                <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a:t>
              </a:r>
              <a:r>
                <a:rPr lang="ja-JP" altLang="en-US"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３期］→［国・地域別訪問者数］</a:t>
              </a:r>
              <a:endParaRPr lang="en-US" altLang="ja-JP" sz="1400" b="1" dirty="0">
                <a:ln w="0"/>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grpSp>
          <p:nvGrpSpPr>
            <p:cNvPr id="18" name="グループ化 17">
              <a:extLst>
                <a:ext uri="{FF2B5EF4-FFF2-40B4-BE49-F238E27FC236}">
                  <a16:creationId xmlns:a16="http://schemas.microsoft.com/office/drawing/2014/main" id="{FF8D8740-C228-4F1B-B0F8-E8CB87B2C43B}"/>
                </a:ext>
              </a:extLst>
            </p:cNvPr>
            <p:cNvGrpSpPr/>
            <p:nvPr/>
          </p:nvGrpSpPr>
          <p:grpSpPr>
            <a:xfrm>
              <a:off x="3573001" y="995563"/>
              <a:ext cx="4790085" cy="790608"/>
              <a:chOff x="3573001" y="995563"/>
              <a:chExt cx="4790085" cy="790608"/>
            </a:xfrm>
          </p:grpSpPr>
          <p:sp>
            <p:nvSpPr>
              <p:cNvPr id="19" name="正方形/長方形 18">
                <a:extLst>
                  <a:ext uri="{FF2B5EF4-FFF2-40B4-BE49-F238E27FC236}">
                    <a16:creationId xmlns:a16="http://schemas.microsoft.com/office/drawing/2014/main" id="{45E6918D-40D2-47F4-BB61-9510806FD2AB}"/>
                  </a:ext>
                </a:extLst>
              </p:cNvPr>
              <p:cNvSpPr/>
              <p:nvPr/>
            </p:nvSpPr>
            <p:spPr>
              <a:xfrm>
                <a:off x="4202973" y="995563"/>
                <a:ext cx="4160113" cy="646331"/>
              </a:xfrm>
              <a:prstGeom prst="rect">
                <a:avLst/>
              </a:prstGeom>
              <a:noFill/>
            </p:spPr>
            <p:txBody>
              <a:bodyPr wrap="none" lIns="91440" tIns="45720" rIns="91440" bIns="45720">
                <a:spAutoFit/>
              </a:bodyPr>
              <a:lstStyle/>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［メインメニュー］→［まちづくりマップ］</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a:p>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　→［</a:t>
                </a:r>
                <a:r>
                  <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From To</a:t>
                </a:r>
                <a:r>
                  <a:rPr lang="ja-JP" altLang="en-US"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rPr>
                  <a:t>分析（滞在人口）］</a:t>
                </a:r>
                <a:endParaRPr lang="en-US" altLang="ja-JP" b="1" dirty="0">
                  <a:ln w="0"/>
                  <a:solidFill>
                    <a:srgbClr val="0070C0"/>
                  </a:solidFill>
                  <a:effectLst>
                    <a:outerShdw blurRad="38100" dist="19050" dir="2700000" algn="tl" rotWithShape="0">
                      <a:schemeClr val="dk1">
                        <a:alpha val="40000"/>
                      </a:schemeClr>
                    </a:outerShdw>
                  </a:effectLst>
                  <a:latin typeface="Meiryo UI" panose="020B0604030504040204" pitchFamily="50" charset="-128"/>
                  <a:ea typeface="Meiryo UI" panose="020B0604030504040204" pitchFamily="50" charset="-128"/>
                </a:endParaRPr>
              </a:p>
            </p:txBody>
          </p:sp>
          <p:sp>
            <p:nvSpPr>
              <p:cNvPr id="20" name="正方形/長方形 19">
                <a:hlinkClick r:id="rId4"/>
                <a:extLst>
                  <a:ext uri="{FF2B5EF4-FFF2-40B4-BE49-F238E27FC236}">
                    <a16:creationId xmlns:a16="http://schemas.microsoft.com/office/drawing/2014/main" id="{2FDFE7AB-4AAD-40DE-853B-7D996B3D6D8C}"/>
                  </a:ext>
                </a:extLst>
              </p:cNvPr>
              <p:cNvSpPr/>
              <p:nvPr/>
            </p:nvSpPr>
            <p:spPr>
              <a:xfrm>
                <a:off x="3573001" y="1034766"/>
                <a:ext cx="648000" cy="648000"/>
              </a:xfrm>
              <a:prstGeom prst="rect">
                <a:avLst/>
              </a:prstGeom>
              <a:solidFill>
                <a:srgbClr val="0070C0"/>
              </a:solidFill>
            </p:spPr>
            <p:txBody>
              <a:bodyPr wrap="square" lIns="91440" tIns="45720" rIns="91440" bIns="45720" anchor="ctr">
                <a:spAutoFit/>
              </a:bodyPr>
              <a:lstStyle/>
              <a:p>
                <a:pPr algn="ctr"/>
                <a:r>
                  <a:rPr lang="en-US" altLang="ja-JP" sz="1400" b="1" dirty="0">
                    <a:ln w="0"/>
                    <a:solidFill>
                      <a:schemeClr val="bg1"/>
                    </a:solidFill>
                    <a:latin typeface="Century Gothic" panose="020B0502020202020204" pitchFamily="34" charset="0"/>
                    <a:ea typeface="Meiryo UI" panose="020B0604030504040204" pitchFamily="50" charset="-128"/>
                  </a:rPr>
                  <a:t>Click</a:t>
                </a:r>
              </a:p>
              <a:p>
                <a:pPr algn="ctr"/>
                <a:r>
                  <a:rPr lang="en-US" altLang="ja-JP" sz="1400" b="1" dirty="0">
                    <a:ln w="0"/>
                    <a:solidFill>
                      <a:schemeClr val="bg1"/>
                    </a:solidFill>
                    <a:latin typeface="Century Gothic" panose="020B0502020202020204" pitchFamily="34" charset="0"/>
                    <a:ea typeface="Meiryo UI" panose="020B0604030504040204" pitchFamily="50" charset="-128"/>
                  </a:rPr>
                  <a:t>Link</a:t>
                </a:r>
              </a:p>
            </p:txBody>
          </p:sp>
          <p:sp>
            <p:nvSpPr>
              <p:cNvPr id="21" name="正方形/長方形 20">
                <a:extLst>
                  <a:ext uri="{FF2B5EF4-FFF2-40B4-BE49-F238E27FC236}">
                    <a16:creationId xmlns:a16="http://schemas.microsoft.com/office/drawing/2014/main" id="{40945ADC-697D-4B15-A658-25F70B40D7F2}"/>
                  </a:ext>
                </a:extLst>
              </p:cNvPr>
              <p:cNvSpPr/>
              <p:nvPr/>
            </p:nvSpPr>
            <p:spPr>
              <a:xfrm>
                <a:off x="4221001" y="1586116"/>
                <a:ext cx="2803973" cy="200055"/>
              </a:xfrm>
              <a:prstGeom prst="rect">
                <a:avLst/>
              </a:prstGeom>
              <a:noFill/>
            </p:spPr>
            <p:txBody>
              <a:bodyPr wrap="none" lIns="91440" tIns="45720" rIns="91440" bIns="45720">
                <a:spAutoFit/>
              </a:bodyPr>
              <a:lstStyle/>
              <a:p>
                <a:r>
                  <a:rPr lang="ja-JP" altLang="en-US" sz="700" dirty="0">
                    <a:ln w="0"/>
                    <a:latin typeface="メイリオ" panose="020B0604030504040204" pitchFamily="50" charset="-128"/>
                    <a:ea typeface="メイリオ" panose="020B0604030504040204" pitchFamily="50" charset="-128"/>
                  </a:rPr>
                  <a:t>リンクをクリックすると下記画像の</a:t>
                </a:r>
                <a:r>
                  <a:rPr lang="en-US" altLang="ja-JP" sz="700" dirty="0">
                    <a:ln w="0"/>
                    <a:latin typeface="メイリオ" panose="020B0604030504040204" pitchFamily="50" charset="-128"/>
                    <a:ea typeface="メイリオ" panose="020B0604030504040204" pitchFamily="50" charset="-128"/>
                  </a:rPr>
                  <a:t>Web</a:t>
                </a:r>
                <a:r>
                  <a:rPr lang="ja-JP" altLang="en-US" sz="700" dirty="0">
                    <a:ln w="0"/>
                    <a:latin typeface="メイリオ" panose="020B0604030504040204" pitchFamily="50" charset="-128"/>
                    <a:ea typeface="メイリオ" panose="020B0604030504040204" pitchFamily="50" charset="-128"/>
                  </a:rPr>
                  <a:t>ページへジャンプします</a:t>
                </a:r>
                <a:endParaRPr lang="en-US" altLang="ja-JP" sz="700" dirty="0">
                  <a:ln w="0"/>
                  <a:latin typeface="メイリオ" panose="020B0604030504040204" pitchFamily="50" charset="-128"/>
                  <a:ea typeface="メイリオ" panose="020B0604030504040204" pitchFamily="50" charset="-128"/>
                </a:endParaRPr>
              </a:p>
            </p:txBody>
          </p:sp>
        </p:grpSp>
      </p:grpSp>
    </p:spTree>
    <p:extLst>
      <p:ext uri="{BB962C8B-B14F-4D97-AF65-F5344CB8AC3E}">
        <p14:creationId xmlns:p14="http://schemas.microsoft.com/office/powerpoint/2010/main" val="130674599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596</TotalTime>
  <Words>1988</Words>
  <Application>Microsoft Office PowerPoint</Application>
  <PresentationFormat>画面に合わせる (4:3)</PresentationFormat>
  <Paragraphs>428</Paragraphs>
  <Slides>18</Slides>
  <Notes>1</Notes>
  <HiddenSlides>0</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18</vt:i4>
      </vt:variant>
    </vt:vector>
  </HeadingPairs>
  <TitlesOfParts>
    <vt:vector size="33" baseType="lpstr">
      <vt:lpstr>等线</vt:lpstr>
      <vt:lpstr>Meiryo UI</vt:lpstr>
      <vt:lpstr>新細明體</vt:lpstr>
      <vt:lpstr>UD デジタル 教科書体 N-B</vt:lpstr>
      <vt:lpstr>UD デジタル 教科書体 NK-B</vt:lpstr>
      <vt:lpstr>UD デジタル 教科書体 NK-R</vt:lpstr>
      <vt:lpstr>UD デジタル 教科書体 NP-B</vt:lpstr>
      <vt:lpstr>メイリオ</vt:lpstr>
      <vt:lpstr>游ゴシック</vt:lpstr>
      <vt:lpstr>Arial</vt:lpstr>
      <vt:lpstr>Calibri</vt:lpstr>
      <vt:lpstr>Calibri Light</vt:lpstr>
      <vt:lpstr>Century Gothic</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川崎 好美</dc:creator>
  <cp:lastModifiedBy>雄介 木下</cp:lastModifiedBy>
  <cp:revision>27</cp:revision>
  <cp:lastPrinted>2020-07-03T00:52:23Z</cp:lastPrinted>
  <dcterms:created xsi:type="dcterms:W3CDTF">2020-07-01T23:56:22Z</dcterms:created>
  <dcterms:modified xsi:type="dcterms:W3CDTF">2020-07-20T06:58:18Z</dcterms:modified>
</cp:coreProperties>
</file>