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95-42C1-8250-ED0BDDE6F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95-42C1-8250-ED0BDDE6F2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95-42C1-8250-ED0BDDE6F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95-42C1-8250-ED0BDDE6F2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A95-42C1-8250-ED0BDDE6F284}"/>
              </c:ext>
            </c:extLst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/>
      <dgm:t>
        <a:bodyPr/>
        <a:lstStyle/>
        <a:p>
          <a:r>
            <a:rPr kumimoji="1" lang="ja-JP" altLang="en-US" dirty="0"/>
            <a:t>容器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/>
      <dgm:t>
        <a:bodyPr/>
        <a:lstStyle/>
        <a:p>
          <a:r>
            <a:rPr kumimoji="1" lang="ja-JP" altLang="en-US" dirty="0"/>
            <a:t>タピオカ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/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容器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タピオカ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1B48D07-728D-8777-125A-252D63117C9C}"/>
              </a:ext>
            </a:extLst>
          </p:cNvPr>
          <p:cNvGrpSpPr/>
          <p:nvPr/>
        </p:nvGrpSpPr>
        <p:grpSpPr>
          <a:xfrm>
            <a:off x="5024965" y="3191933"/>
            <a:ext cx="2044702" cy="3452468"/>
            <a:chOff x="5024965" y="3191933"/>
            <a:chExt cx="2044702" cy="3452468"/>
          </a:xfrm>
        </p:grpSpPr>
        <p:sp>
          <p:nvSpPr>
            <p:cNvPr id="4" name="台形 3">
              <a:extLst>
                <a:ext uri="{FF2B5EF4-FFF2-40B4-BE49-F238E27FC236}">
                  <a16:creationId xmlns:a16="http://schemas.microsoft.com/office/drawing/2014/main" id="{29914565-D734-220A-B683-C1F9050CBCCF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円柱 5">
              <a:extLst>
                <a:ext uri="{FF2B5EF4-FFF2-40B4-BE49-F238E27FC236}">
                  <a16:creationId xmlns:a16="http://schemas.microsoft.com/office/drawing/2014/main" id="{4325C988-93C7-EDF9-54C6-2F2ACD2ABEE7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部分円 7">
              <a:extLst>
                <a:ext uri="{FF2B5EF4-FFF2-40B4-BE49-F238E27FC236}">
                  <a16:creationId xmlns:a16="http://schemas.microsoft.com/office/drawing/2014/main" id="{158F5B8E-7276-B098-1F1A-D94B278D86DB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円柱 8">
              <a:extLst>
                <a:ext uri="{FF2B5EF4-FFF2-40B4-BE49-F238E27FC236}">
                  <a16:creationId xmlns:a16="http://schemas.microsoft.com/office/drawing/2014/main" id="{1A1BB47B-1E95-0A63-5C59-7C7D5B0375E7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F7C9EAF8-B3DD-3376-663D-799ACDC64C3B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>
              <a:extLst>
                <a:ext uri="{FF2B5EF4-FFF2-40B4-BE49-F238E27FC236}">
                  <a16:creationId xmlns:a16="http://schemas.microsoft.com/office/drawing/2014/main" id="{822EC94D-764B-272C-5717-C3C7992E56F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8B107D24-221F-FD21-AEAB-31B8A969E8C3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6488CC3A-1745-F881-1AF4-D471D96D7D73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2A7FCBC1-9FF7-C2AC-A9B3-2ECA4652237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64C5DB0-5975-5F1A-12BD-4921BAD4769E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30CD63AF-6318-89A3-7D67-629509359CEC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楕円 25">
              <a:extLst>
                <a:ext uri="{FF2B5EF4-FFF2-40B4-BE49-F238E27FC236}">
                  <a16:creationId xmlns:a16="http://schemas.microsoft.com/office/drawing/2014/main" id="{BDBE96B8-4D71-B22A-8C4C-E21791FDC231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83302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E5899A-E796-3042-0E68-B56CB18B4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集客率</a:t>
            </a:r>
            <a:r>
              <a:rPr kumimoji="1" lang="en-US" altLang="ja-JP" dirty="0">
                <a:latin typeface="+mj-ea"/>
              </a:rPr>
              <a:t>UP</a:t>
            </a:r>
            <a:r>
              <a:rPr kumimoji="1" lang="ja-JP" altLang="en-US" dirty="0"/>
              <a:t>戦略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6AD87B2-7725-AAFA-5719-970E524A5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00399"/>
              </p:ext>
            </p:extLst>
          </p:nvPr>
        </p:nvGraphicFramePr>
        <p:xfrm>
          <a:off x="838200" y="1837711"/>
          <a:ext cx="5572432" cy="283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4309">
                  <a:extLst>
                    <a:ext uri="{9D8B030D-6E8A-4147-A177-3AD203B41FA5}">
                      <a16:colId xmlns:a16="http://schemas.microsoft.com/office/drawing/2014/main" val="2178272303"/>
                    </a:ext>
                  </a:extLst>
                </a:gridCol>
                <a:gridCol w="3578123">
                  <a:extLst>
                    <a:ext uri="{9D8B030D-6E8A-4147-A177-3AD203B41FA5}">
                      <a16:colId xmlns:a16="http://schemas.microsoft.com/office/drawing/2014/main" val="42610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癒し感</a:t>
                      </a:r>
                      <a:endParaRPr kumimoji="1" lang="en-US" altLang="ja-JP" sz="44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オープンカフェで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癒しの空間づくり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3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お得感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まとめ買いで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割引チケット配布</a:t>
                      </a:r>
                      <a:endParaRPr kumimoji="1" lang="en-US" altLang="ja-JP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938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400" dirty="0"/>
                        <a:t>満足感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十人十色の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オリジナルな味覚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7017113"/>
                  </a:ext>
                </a:extLst>
              </a:tr>
            </a:tbl>
          </a:graphicData>
        </a:graphic>
      </p:graphicFrame>
      <p:pic>
        <p:nvPicPr>
          <p:cNvPr id="9" name="図 8" descr="公園のテーブルと椅子&#10;&#10;AI 生成コンテンツは誤りを含む可能性があります。">
            <a:extLst>
              <a:ext uri="{FF2B5EF4-FFF2-40B4-BE49-F238E27FC236}">
                <a16:creationId xmlns:a16="http://schemas.microsoft.com/office/drawing/2014/main" id="{BD916784-93D8-E969-A53F-3B5DFC5CB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2" t="29119" r="364" b="23971"/>
          <a:stretch>
            <a:fillRect/>
          </a:stretch>
        </p:blipFill>
        <p:spPr>
          <a:xfrm>
            <a:off x="6588976" y="856951"/>
            <a:ext cx="4764824" cy="3501690"/>
          </a:xfrm>
          <a:custGeom>
            <a:avLst/>
            <a:gdLst>
              <a:gd name="connsiteX0" fmla="*/ 1037445 w 4377542"/>
              <a:gd name="connsiteY0" fmla="*/ 107 h 3217075"/>
              <a:gd name="connsiteX1" fmla="*/ 2188771 w 4377542"/>
              <a:gd name="connsiteY1" fmla="*/ 774004 h 3217075"/>
              <a:gd name="connsiteX2" fmla="*/ 2188771 w 4377542"/>
              <a:gd name="connsiteY2" fmla="*/ 3217075 h 3217075"/>
              <a:gd name="connsiteX3" fmla="*/ 1037445 w 4377542"/>
              <a:gd name="connsiteY3" fmla="*/ 107 h 321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542" h="3217075">
                <a:moveTo>
                  <a:pt x="1037445" y="107"/>
                </a:moveTo>
                <a:cubicBezTo>
                  <a:pt x="1471800" y="5773"/>
                  <a:pt x="1934131" y="239583"/>
                  <a:pt x="2188771" y="774004"/>
                </a:cubicBezTo>
                <a:cubicBezTo>
                  <a:pt x="3094158" y="-1126162"/>
                  <a:pt x="6625168" y="774004"/>
                  <a:pt x="2188771" y="3217075"/>
                </a:cubicBezTo>
                <a:cubicBezTo>
                  <a:pt x="-999889" y="1461118"/>
                  <a:pt x="-72574" y="-14374"/>
                  <a:pt x="1037445" y="107"/>
                </a:cubicBezTo>
                <a:close/>
              </a:path>
            </a:pathLst>
          </a:custGeom>
        </p:spPr>
      </p:pic>
      <p:pic>
        <p:nvPicPr>
          <p:cNvPr id="11" name="図 10" descr="矢印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942A19D-3CEE-E962-94DF-A74A50FA4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9084">
            <a:off x="9344203" y="4229036"/>
            <a:ext cx="2052512" cy="164049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EE24656-0834-D667-E119-ABE5D3B0ABE9}"/>
              </a:ext>
            </a:extLst>
          </p:cNvPr>
          <p:cNvGrpSpPr/>
          <p:nvPr/>
        </p:nvGrpSpPr>
        <p:grpSpPr>
          <a:xfrm>
            <a:off x="6027174" y="3330677"/>
            <a:ext cx="1835202" cy="3283149"/>
            <a:chOff x="5024965" y="3191933"/>
            <a:chExt cx="2044702" cy="3452468"/>
          </a:xfrm>
        </p:grpSpPr>
        <p:sp>
          <p:nvSpPr>
            <p:cNvPr id="13" name="台形 12">
              <a:extLst>
                <a:ext uri="{FF2B5EF4-FFF2-40B4-BE49-F238E27FC236}">
                  <a16:creationId xmlns:a16="http://schemas.microsoft.com/office/drawing/2014/main" id="{C231AD94-AFCE-3B75-139F-617038A16CDA}"/>
                </a:ext>
              </a:extLst>
            </p:cNvPr>
            <p:cNvSpPr/>
            <p:nvPr/>
          </p:nvSpPr>
          <p:spPr>
            <a:xfrm rot="10800000">
              <a:off x="5060250" y="4874981"/>
              <a:ext cx="1974131" cy="1769420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円柱 13">
              <a:extLst>
                <a:ext uri="{FF2B5EF4-FFF2-40B4-BE49-F238E27FC236}">
                  <a16:creationId xmlns:a16="http://schemas.microsoft.com/office/drawing/2014/main" id="{8DE64DFD-C8AB-3033-A3D9-4DF15323770B}"/>
                </a:ext>
              </a:extLst>
            </p:cNvPr>
            <p:cNvSpPr/>
            <p:nvPr/>
          </p:nvSpPr>
          <p:spPr>
            <a:xfrm>
              <a:off x="5063017" y="4614002"/>
              <a:ext cx="1974131" cy="314725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部分円 14">
              <a:extLst>
                <a:ext uri="{FF2B5EF4-FFF2-40B4-BE49-F238E27FC236}">
                  <a16:creationId xmlns:a16="http://schemas.microsoft.com/office/drawing/2014/main" id="{A6873C7C-3397-05C1-0859-3B99D76CC139}"/>
                </a:ext>
              </a:extLst>
            </p:cNvPr>
            <p:cNvSpPr/>
            <p:nvPr/>
          </p:nvSpPr>
          <p:spPr>
            <a:xfrm rot="10800000">
              <a:off x="5024965" y="4018263"/>
              <a:ext cx="2044702" cy="1713437"/>
            </a:xfrm>
            <a:prstGeom prst="pie">
              <a:avLst>
                <a:gd name="adj1" fmla="val 602058"/>
                <a:gd name="adj2" fmla="val 10199292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円柱 15">
              <a:extLst>
                <a:ext uri="{FF2B5EF4-FFF2-40B4-BE49-F238E27FC236}">
                  <a16:creationId xmlns:a16="http://schemas.microsoft.com/office/drawing/2014/main" id="{8924088C-C286-2BA0-03CC-0604ED806BB3}"/>
                </a:ext>
              </a:extLst>
            </p:cNvPr>
            <p:cNvSpPr/>
            <p:nvPr/>
          </p:nvSpPr>
          <p:spPr>
            <a:xfrm rot="20929226">
              <a:off x="5916855" y="3191933"/>
              <a:ext cx="127342" cy="1469597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ACC07544-9C4D-8FAE-AD13-588394756F63}"/>
                </a:ext>
              </a:extLst>
            </p:cNvPr>
            <p:cNvSpPr/>
            <p:nvPr/>
          </p:nvSpPr>
          <p:spPr>
            <a:xfrm>
              <a:off x="5861434" y="4148245"/>
              <a:ext cx="371764" cy="110484"/>
            </a:xfrm>
            <a:custGeom>
              <a:avLst/>
              <a:gdLst>
                <a:gd name="connsiteX0" fmla="*/ 0 w 396240"/>
                <a:gd name="connsiteY0" fmla="*/ 15240 h 175318"/>
                <a:gd name="connsiteX1" fmla="*/ 198120 w 396240"/>
                <a:gd name="connsiteY1" fmla="*/ 175260 h 175318"/>
                <a:gd name="connsiteX2" fmla="*/ 396240 w 396240"/>
                <a:gd name="connsiteY2" fmla="*/ 0 h 175318"/>
                <a:gd name="connsiteX3" fmla="*/ 396240 w 396240"/>
                <a:gd name="connsiteY3" fmla="*/ 0 h 175318"/>
                <a:gd name="connsiteX4" fmla="*/ 396240 w 396240"/>
                <a:gd name="connsiteY4" fmla="*/ 0 h 175318"/>
                <a:gd name="connsiteX5" fmla="*/ 396240 w 396240"/>
                <a:gd name="connsiteY5" fmla="*/ 0 h 175318"/>
                <a:gd name="connsiteX6" fmla="*/ 396240 w 396240"/>
                <a:gd name="connsiteY6" fmla="*/ 0 h 175318"/>
                <a:gd name="connsiteX7" fmla="*/ 396240 w 396240"/>
                <a:gd name="connsiteY7" fmla="*/ 0 h 1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240" h="175318">
                  <a:moveTo>
                    <a:pt x="0" y="15240"/>
                  </a:moveTo>
                  <a:cubicBezTo>
                    <a:pt x="66040" y="96520"/>
                    <a:pt x="132080" y="177800"/>
                    <a:pt x="198120" y="175260"/>
                  </a:cubicBezTo>
                  <a:cubicBezTo>
                    <a:pt x="264160" y="172720"/>
                    <a:pt x="396240" y="0"/>
                    <a:pt x="396240" y="0"/>
                  </a:cubicBez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  <a:lnTo>
                    <a:pt x="39624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楕円 17">
              <a:extLst>
                <a:ext uri="{FF2B5EF4-FFF2-40B4-BE49-F238E27FC236}">
                  <a16:creationId xmlns:a16="http://schemas.microsoft.com/office/drawing/2014/main" id="{5B4B9830-11AE-FF99-3636-E77321E88C07}"/>
                </a:ext>
              </a:extLst>
            </p:cNvPr>
            <p:cNvSpPr/>
            <p:nvPr/>
          </p:nvSpPr>
          <p:spPr>
            <a:xfrm>
              <a:off x="6324545" y="6290636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楕円 18">
              <a:extLst>
                <a:ext uri="{FF2B5EF4-FFF2-40B4-BE49-F238E27FC236}">
                  <a16:creationId xmlns:a16="http://schemas.microsoft.com/office/drawing/2014/main" id="{D18803EF-B078-F4F8-659D-83BF3FE243A7}"/>
                </a:ext>
              </a:extLst>
            </p:cNvPr>
            <p:cNvSpPr/>
            <p:nvPr/>
          </p:nvSpPr>
          <p:spPr>
            <a:xfrm>
              <a:off x="6292260" y="6438530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楕円 19">
              <a:extLst>
                <a:ext uri="{FF2B5EF4-FFF2-40B4-BE49-F238E27FC236}">
                  <a16:creationId xmlns:a16="http://schemas.microsoft.com/office/drawing/2014/main" id="{4BB815A0-FDD8-DC66-CCD9-B59BC02761F5}"/>
                </a:ext>
              </a:extLst>
            </p:cNvPr>
            <p:cNvSpPr/>
            <p:nvPr/>
          </p:nvSpPr>
          <p:spPr>
            <a:xfrm>
              <a:off x="5531773" y="618844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183DBFE3-00DA-A3E8-7B02-024D810306E7}"/>
                </a:ext>
              </a:extLst>
            </p:cNvPr>
            <p:cNvSpPr/>
            <p:nvPr/>
          </p:nvSpPr>
          <p:spPr>
            <a:xfrm>
              <a:off x="6050714" y="632743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D06D3B25-A884-8DEA-2239-0CB3049CCB45}"/>
                </a:ext>
              </a:extLst>
            </p:cNvPr>
            <p:cNvSpPr/>
            <p:nvPr/>
          </p:nvSpPr>
          <p:spPr>
            <a:xfrm>
              <a:off x="5921328" y="6470469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3557A375-E517-2908-5031-D9B6CA620F1F}"/>
                </a:ext>
              </a:extLst>
            </p:cNvPr>
            <p:cNvSpPr/>
            <p:nvPr/>
          </p:nvSpPr>
          <p:spPr>
            <a:xfrm>
              <a:off x="5751152" y="6275561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>
              <a:extLst>
                <a:ext uri="{FF2B5EF4-FFF2-40B4-BE49-F238E27FC236}">
                  <a16:creationId xmlns:a16="http://schemas.microsoft.com/office/drawing/2014/main" id="{CA0CD8E8-D322-1FD0-8B77-0A1B2F14A228}"/>
                </a:ext>
              </a:extLst>
            </p:cNvPr>
            <p:cNvSpPr/>
            <p:nvPr/>
          </p:nvSpPr>
          <p:spPr>
            <a:xfrm>
              <a:off x="5591167" y="6439354"/>
              <a:ext cx="170176" cy="11595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9076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</TotalTime>
  <Words>99</Words>
  <Application>Microsoft Office PowerPoint</Application>
  <PresentationFormat>ワイド画面</PresentationFormat>
  <Paragraphs>37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ＭＳ 明朝</vt:lpstr>
      <vt:lpstr>Aptos</vt:lpstr>
      <vt:lpstr>Aptos Display</vt:lpstr>
      <vt:lpstr>Arial</vt:lpstr>
      <vt:lpstr>Office テーマ</vt:lpstr>
      <vt:lpstr>バブルティーカフェの提案</vt:lpstr>
      <vt:lpstr>バブルティーとは</vt:lpstr>
      <vt:lpstr>出店理由</vt:lpstr>
      <vt:lpstr>注文の手順</vt:lpstr>
      <vt:lpstr>集客率UP戦略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2025-10-09T04:45:52Z</dcterms:modified>
</cp:coreProperties>
</file>