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1" autoAdjust="0"/>
    <p:restoredTop sz="94660"/>
  </p:normalViewPr>
  <p:slideViewPr>
    <p:cSldViewPr snapToGrid="0">
      <p:cViewPr varScale="1">
        <p:scale>
          <a:sx n="78" d="100"/>
          <a:sy n="78" d="100"/>
        </p:scale>
        <p:origin x="83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9563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0845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1077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7465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058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5737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2516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763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5654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3897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290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DC49A1-603B-4658-8BD3-81B7D929047A}" type="datetimeFigureOut">
              <a:rPr kumimoji="1" lang="ja-JP" altLang="en-US" smtClean="0"/>
              <a:t>2025/10/8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7676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774508-A322-B6C2-7299-0052DAC200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バブルティーカフェの提案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EB39BFD-FED1-FBE7-E520-5D0E1854B6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窓輝学園文化祭実行委員会</a:t>
            </a:r>
            <a:endParaRPr kumimoji="1" lang="en-US" altLang="ja-JP" dirty="0">
              <a:solidFill>
                <a:schemeClr val="tx1">
                  <a:lumMod val="50000"/>
                  <a:lumOff val="50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r>
              <a:rPr lang="ja-JP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安　藤　奈　津</a:t>
            </a:r>
            <a:endParaRPr kumimoji="1" lang="ja-JP" altLang="en-US" dirty="0">
              <a:solidFill>
                <a:schemeClr val="tx1">
                  <a:lumMod val="50000"/>
                  <a:lumOff val="50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5945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E55C52-68C6-70B9-5124-4F63E07C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バブルティーとは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0CDA159-17F6-07AB-D83A-4BD44F23B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809"/>
            <a:ext cx="10515600" cy="4351338"/>
          </a:xfrm>
        </p:spPr>
        <p:txBody>
          <a:bodyPr/>
          <a:lstStyle/>
          <a:p>
            <a:r>
              <a:rPr kumimoji="1" lang="ja-JP" altLang="en-US" dirty="0"/>
              <a:t>台湾原産</a:t>
            </a:r>
            <a:endParaRPr kumimoji="1" lang="en-US" altLang="ja-JP" dirty="0"/>
          </a:p>
          <a:p>
            <a:r>
              <a:rPr lang="ja-JP" altLang="en-US" dirty="0"/>
              <a:t>アジア・ヨーロッパで大ブレーク</a:t>
            </a:r>
            <a:endParaRPr lang="en-US" altLang="ja-JP" dirty="0"/>
          </a:p>
          <a:p>
            <a:r>
              <a:rPr kumimoji="1" lang="ja-JP" altLang="en-US" dirty="0"/>
              <a:t>低カロリーで疲労回復効果</a:t>
            </a:r>
            <a:endParaRPr kumimoji="1" lang="en-US" altLang="ja-JP" dirty="0"/>
          </a:p>
          <a:p>
            <a:r>
              <a:rPr lang="ja-JP" altLang="en-US" dirty="0"/>
              <a:t>タピオカ＋炭酸飲料</a:t>
            </a:r>
            <a:endParaRPr kumimoji="1" lang="ja-JP" altLang="en-US" dirty="0"/>
          </a:p>
        </p:txBody>
      </p:sp>
      <p:sp>
        <p:nvSpPr>
          <p:cNvPr id="4" name="台形 3">
            <a:extLst>
              <a:ext uri="{FF2B5EF4-FFF2-40B4-BE49-F238E27FC236}">
                <a16:creationId xmlns:a16="http://schemas.microsoft.com/office/drawing/2014/main" id="{29914565-D734-220A-B683-C1F9050CBCCF}"/>
              </a:ext>
            </a:extLst>
          </p:cNvPr>
          <p:cNvSpPr/>
          <p:nvPr/>
        </p:nvSpPr>
        <p:spPr>
          <a:xfrm rot="10800000">
            <a:off x="5060250" y="4874981"/>
            <a:ext cx="1974131" cy="1769420"/>
          </a:xfrm>
          <a:prstGeom prst="trapezoi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6" name="円柱 5">
            <a:extLst>
              <a:ext uri="{FF2B5EF4-FFF2-40B4-BE49-F238E27FC236}">
                <a16:creationId xmlns:a16="http://schemas.microsoft.com/office/drawing/2014/main" id="{4325C988-93C7-EDF9-54C6-2F2ACD2ABEE7}"/>
              </a:ext>
            </a:extLst>
          </p:cNvPr>
          <p:cNvSpPr/>
          <p:nvPr/>
        </p:nvSpPr>
        <p:spPr>
          <a:xfrm>
            <a:off x="5063017" y="4614002"/>
            <a:ext cx="1974131" cy="314725"/>
          </a:xfrm>
          <a:prstGeom prst="ca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部分円 7">
            <a:extLst>
              <a:ext uri="{FF2B5EF4-FFF2-40B4-BE49-F238E27FC236}">
                <a16:creationId xmlns:a16="http://schemas.microsoft.com/office/drawing/2014/main" id="{158F5B8E-7276-B098-1F1A-D94B278D86DB}"/>
              </a:ext>
            </a:extLst>
          </p:cNvPr>
          <p:cNvSpPr/>
          <p:nvPr/>
        </p:nvSpPr>
        <p:spPr>
          <a:xfrm rot="10800000">
            <a:off x="5024965" y="4018263"/>
            <a:ext cx="2044702" cy="1713437"/>
          </a:xfrm>
          <a:prstGeom prst="pie">
            <a:avLst>
              <a:gd name="adj1" fmla="val 602058"/>
              <a:gd name="adj2" fmla="val 10199292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9" name="円柱 8">
            <a:extLst>
              <a:ext uri="{FF2B5EF4-FFF2-40B4-BE49-F238E27FC236}">
                <a16:creationId xmlns:a16="http://schemas.microsoft.com/office/drawing/2014/main" id="{1A1BB47B-1E95-0A63-5C59-7C7D5B0375E7}"/>
              </a:ext>
            </a:extLst>
          </p:cNvPr>
          <p:cNvSpPr/>
          <p:nvPr/>
        </p:nvSpPr>
        <p:spPr>
          <a:xfrm rot="20929226">
            <a:off x="5916855" y="3191933"/>
            <a:ext cx="127342" cy="1469597"/>
          </a:xfrm>
          <a:prstGeom prst="can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フリーフォーム: 図形 11">
            <a:extLst>
              <a:ext uri="{FF2B5EF4-FFF2-40B4-BE49-F238E27FC236}">
                <a16:creationId xmlns:a16="http://schemas.microsoft.com/office/drawing/2014/main" id="{F7C9EAF8-B3DD-3376-663D-799ACDC64C3B}"/>
              </a:ext>
            </a:extLst>
          </p:cNvPr>
          <p:cNvSpPr/>
          <p:nvPr/>
        </p:nvSpPr>
        <p:spPr>
          <a:xfrm>
            <a:off x="5861434" y="4148245"/>
            <a:ext cx="371764" cy="110484"/>
          </a:xfrm>
          <a:custGeom>
            <a:avLst/>
            <a:gdLst>
              <a:gd name="connsiteX0" fmla="*/ 0 w 396240"/>
              <a:gd name="connsiteY0" fmla="*/ 15240 h 175318"/>
              <a:gd name="connsiteX1" fmla="*/ 198120 w 396240"/>
              <a:gd name="connsiteY1" fmla="*/ 175260 h 175318"/>
              <a:gd name="connsiteX2" fmla="*/ 396240 w 396240"/>
              <a:gd name="connsiteY2" fmla="*/ 0 h 175318"/>
              <a:gd name="connsiteX3" fmla="*/ 396240 w 396240"/>
              <a:gd name="connsiteY3" fmla="*/ 0 h 175318"/>
              <a:gd name="connsiteX4" fmla="*/ 396240 w 396240"/>
              <a:gd name="connsiteY4" fmla="*/ 0 h 175318"/>
              <a:gd name="connsiteX5" fmla="*/ 396240 w 396240"/>
              <a:gd name="connsiteY5" fmla="*/ 0 h 175318"/>
              <a:gd name="connsiteX6" fmla="*/ 396240 w 396240"/>
              <a:gd name="connsiteY6" fmla="*/ 0 h 175318"/>
              <a:gd name="connsiteX7" fmla="*/ 396240 w 396240"/>
              <a:gd name="connsiteY7" fmla="*/ 0 h 17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6240" h="175318">
                <a:moveTo>
                  <a:pt x="0" y="15240"/>
                </a:moveTo>
                <a:cubicBezTo>
                  <a:pt x="66040" y="96520"/>
                  <a:pt x="132080" y="177800"/>
                  <a:pt x="198120" y="175260"/>
                </a:cubicBezTo>
                <a:cubicBezTo>
                  <a:pt x="264160" y="172720"/>
                  <a:pt x="396240" y="0"/>
                  <a:pt x="396240" y="0"/>
                </a:cubicBezTo>
                <a:lnTo>
                  <a:pt x="396240" y="0"/>
                </a:lnTo>
                <a:lnTo>
                  <a:pt x="396240" y="0"/>
                </a:lnTo>
                <a:lnTo>
                  <a:pt x="396240" y="0"/>
                </a:lnTo>
                <a:lnTo>
                  <a:pt x="396240" y="0"/>
                </a:lnTo>
                <a:lnTo>
                  <a:pt x="396240" y="0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822EC94D-764B-272C-5717-C3C7992E56F7}"/>
              </a:ext>
            </a:extLst>
          </p:cNvPr>
          <p:cNvSpPr/>
          <p:nvPr/>
        </p:nvSpPr>
        <p:spPr>
          <a:xfrm>
            <a:off x="6324545" y="6290636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8B107D24-221F-FD21-AEAB-31B8A969E8C3}"/>
              </a:ext>
            </a:extLst>
          </p:cNvPr>
          <p:cNvSpPr/>
          <p:nvPr/>
        </p:nvSpPr>
        <p:spPr>
          <a:xfrm>
            <a:off x="6292260" y="6438530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6488CC3A-1745-F881-1AF4-D471D96D7D73}"/>
              </a:ext>
            </a:extLst>
          </p:cNvPr>
          <p:cNvSpPr/>
          <p:nvPr/>
        </p:nvSpPr>
        <p:spPr>
          <a:xfrm>
            <a:off x="5531773" y="6188449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楕円 22">
            <a:extLst>
              <a:ext uri="{FF2B5EF4-FFF2-40B4-BE49-F238E27FC236}">
                <a16:creationId xmlns:a16="http://schemas.microsoft.com/office/drawing/2014/main" id="{2A7FCBC1-9FF7-C2AC-A9B3-2ECA46522377}"/>
              </a:ext>
            </a:extLst>
          </p:cNvPr>
          <p:cNvSpPr/>
          <p:nvPr/>
        </p:nvSpPr>
        <p:spPr>
          <a:xfrm>
            <a:off x="6050714" y="6327439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>
            <a:extLst>
              <a:ext uri="{FF2B5EF4-FFF2-40B4-BE49-F238E27FC236}">
                <a16:creationId xmlns:a16="http://schemas.microsoft.com/office/drawing/2014/main" id="{C64C5DB0-5975-5F1A-12BD-4921BAD4769E}"/>
              </a:ext>
            </a:extLst>
          </p:cNvPr>
          <p:cNvSpPr/>
          <p:nvPr/>
        </p:nvSpPr>
        <p:spPr>
          <a:xfrm>
            <a:off x="5921328" y="6470469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楕円 24">
            <a:extLst>
              <a:ext uri="{FF2B5EF4-FFF2-40B4-BE49-F238E27FC236}">
                <a16:creationId xmlns:a16="http://schemas.microsoft.com/office/drawing/2014/main" id="{30CD63AF-6318-89A3-7D67-629509359CEC}"/>
              </a:ext>
            </a:extLst>
          </p:cNvPr>
          <p:cNvSpPr/>
          <p:nvPr/>
        </p:nvSpPr>
        <p:spPr>
          <a:xfrm>
            <a:off x="5751152" y="6275561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楕円 25">
            <a:extLst>
              <a:ext uri="{FF2B5EF4-FFF2-40B4-BE49-F238E27FC236}">
                <a16:creationId xmlns:a16="http://schemas.microsoft.com/office/drawing/2014/main" id="{BDBE96B8-4D71-B22A-8C4C-E21791FDC231}"/>
              </a:ext>
            </a:extLst>
          </p:cNvPr>
          <p:cNvSpPr/>
          <p:nvPr/>
        </p:nvSpPr>
        <p:spPr>
          <a:xfrm>
            <a:off x="5591167" y="6439354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台形 27">
            <a:extLst>
              <a:ext uri="{FF2B5EF4-FFF2-40B4-BE49-F238E27FC236}">
                <a16:creationId xmlns:a16="http://schemas.microsoft.com/office/drawing/2014/main" id="{6C344783-1659-48C8-4E64-BE9578926FF9}"/>
              </a:ext>
            </a:extLst>
          </p:cNvPr>
          <p:cNvSpPr/>
          <p:nvPr/>
        </p:nvSpPr>
        <p:spPr>
          <a:xfrm rot="10800000">
            <a:off x="1633228" y="4846991"/>
            <a:ext cx="1974131" cy="1769420"/>
          </a:xfrm>
          <a:prstGeom prst="trapezoid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31" name="楕円 30">
            <a:extLst>
              <a:ext uri="{FF2B5EF4-FFF2-40B4-BE49-F238E27FC236}">
                <a16:creationId xmlns:a16="http://schemas.microsoft.com/office/drawing/2014/main" id="{253B25A8-D431-B529-D4DD-32385777D50A}"/>
              </a:ext>
            </a:extLst>
          </p:cNvPr>
          <p:cNvSpPr/>
          <p:nvPr/>
        </p:nvSpPr>
        <p:spPr>
          <a:xfrm>
            <a:off x="2872789" y="6259013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楕円 31">
            <a:extLst>
              <a:ext uri="{FF2B5EF4-FFF2-40B4-BE49-F238E27FC236}">
                <a16:creationId xmlns:a16="http://schemas.microsoft.com/office/drawing/2014/main" id="{DA5A9B70-EB62-5DF3-F8B5-A7D8D049AE61}"/>
              </a:ext>
            </a:extLst>
          </p:cNvPr>
          <p:cNvSpPr/>
          <p:nvPr/>
        </p:nvSpPr>
        <p:spPr>
          <a:xfrm>
            <a:off x="2840504" y="6406907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楕円 32">
            <a:extLst>
              <a:ext uri="{FF2B5EF4-FFF2-40B4-BE49-F238E27FC236}">
                <a16:creationId xmlns:a16="http://schemas.microsoft.com/office/drawing/2014/main" id="{35B3666B-6C21-1B55-3968-72104496F51E}"/>
              </a:ext>
            </a:extLst>
          </p:cNvPr>
          <p:cNvSpPr/>
          <p:nvPr/>
        </p:nvSpPr>
        <p:spPr>
          <a:xfrm>
            <a:off x="2080017" y="615682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楕円 33">
            <a:extLst>
              <a:ext uri="{FF2B5EF4-FFF2-40B4-BE49-F238E27FC236}">
                <a16:creationId xmlns:a16="http://schemas.microsoft.com/office/drawing/2014/main" id="{A7A52FDB-A036-B050-A844-7923F5ACF1F9}"/>
              </a:ext>
            </a:extLst>
          </p:cNvPr>
          <p:cNvSpPr/>
          <p:nvPr/>
        </p:nvSpPr>
        <p:spPr>
          <a:xfrm>
            <a:off x="2598958" y="629581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楕円 34">
            <a:extLst>
              <a:ext uri="{FF2B5EF4-FFF2-40B4-BE49-F238E27FC236}">
                <a16:creationId xmlns:a16="http://schemas.microsoft.com/office/drawing/2014/main" id="{8D7916E7-7804-B73A-BEE9-7A9FA006BD17}"/>
              </a:ext>
            </a:extLst>
          </p:cNvPr>
          <p:cNvSpPr/>
          <p:nvPr/>
        </p:nvSpPr>
        <p:spPr>
          <a:xfrm>
            <a:off x="2469572" y="643884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楕円 35">
            <a:extLst>
              <a:ext uri="{FF2B5EF4-FFF2-40B4-BE49-F238E27FC236}">
                <a16:creationId xmlns:a16="http://schemas.microsoft.com/office/drawing/2014/main" id="{A31857E9-E219-BF1E-506E-D52532B6F766}"/>
              </a:ext>
            </a:extLst>
          </p:cNvPr>
          <p:cNvSpPr/>
          <p:nvPr/>
        </p:nvSpPr>
        <p:spPr>
          <a:xfrm>
            <a:off x="2299396" y="6243938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楕円 36">
            <a:extLst>
              <a:ext uri="{FF2B5EF4-FFF2-40B4-BE49-F238E27FC236}">
                <a16:creationId xmlns:a16="http://schemas.microsoft.com/office/drawing/2014/main" id="{AEC7B6F9-B827-BFA7-773C-76BB23687B79}"/>
              </a:ext>
            </a:extLst>
          </p:cNvPr>
          <p:cNvSpPr/>
          <p:nvPr/>
        </p:nvSpPr>
        <p:spPr>
          <a:xfrm>
            <a:off x="2139411" y="6407731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月 4">
            <a:extLst>
              <a:ext uri="{FF2B5EF4-FFF2-40B4-BE49-F238E27FC236}">
                <a16:creationId xmlns:a16="http://schemas.microsoft.com/office/drawing/2014/main" id="{90CB19FE-DB02-DF9A-4FE3-6947212C4345}"/>
              </a:ext>
            </a:extLst>
          </p:cNvPr>
          <p:cNvSpPr/>
          <p:nvPr/>
        </p:nvSpPr>
        <p:spPr>
          <a:xfrm rot="191421">
            <a:off x="8721948" y="4733605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月 6">
            <a:extLst>
              <a:ext uri="{FF2B5EF4-FFF2-40B4-BE49-F238E27FC236}">
                <a16:creationId xmlns:a16="http://schemas.microsoft.com/office/drawing/2014/main" id="{C1B6A10D-101D-4BB6-72D7-9B660BD2140E}"/>
              </a:ext>
            </a:extLst>
          </p:cNvPr>
          <p:cNvSpPr/>
          <p:nvPr/>
        </p:nvSpPr>
        <p:spPr>
          <a:xfrm rot="20851702">
            <a:off x="9160174" y="4838349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月 9">
            <a:extLst>
              <a:ext uri="{FF2B5EF4-FFF2-40B4-BE49-F238E27FC236}">
                <a16:creationId xmlns:a16="http://schemas.microsoft.com/office/drawing/2014/main" id="{74B19275-AD35-9B77-B927-DAD31F04E756}"/>
              </a:ext>
            </a:extLst>
          </p:cNvPr>
          <p:cNvSpPr/>
          <p:nvPr/>
        </p:nvSpPr>
        <p:spPr>
          <a:xfrm rot="18938658">
            <a:off x="9735851" y="4817762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台形 10">
            <a:extLst>
              <a:ext uri="{FF2B5EF4-FFF2-40B4-BE49-F238E27FC236}">
                <a16:creationId xmlns:a16="http://schemas.microsoft.com/office/drawing/2014/main" id="{5FAD20C4-981F-3F34-4780-FEDADB295364}"/>
              </a:ext>
            </a:extLst>
          </p:cNvPr>
          <p:cNvSpPr/>
          <p:nvPr/>
        </p:nvSpPr>
        <p:spPr>
          <a:xfrm rot="186376">
            <a:off x="9554261" y="4577841"/>
            <a:ext cx="380688" cy="209707"/>
          </a:xfrm>
          <a:prstGeom prst="trapezoid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矢印: 右 13">
            <a:extLst>
              <a:ext uri="{FF2B5EF4-FFF2-40B4-BE49-F238E27FC236}">
                <a16:creationId xmlns:a16="http://schemas.microsoft.com/office/drawing/2014/main" id="{813CAA0E-C825-5E8B-BEF7-645AE379E466}"/>
              </a:ext>
            </a:extLst>
          </p:cNvPr>
          <p:cNvSpPr/>
          <p:nvPr/>
        </p:nvSpPr>
        <p:spPr>
          <a:xfrm>
            <a:off x="3929625" y="5573963"/>
            <a:ext cx="840854" cy="37145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5F904FA4-2E2D-6D54-24CF-6134215CD2E2}"/>
              </a:ext>
            </a:extLst>
          </p:cNvPr>
          <p:cNvSpPr/>
          <p:nvPr/>
        </p:nvSpPr>
        <p:spPr>
          <a:xfrm rot="10800000">
            <a:off x="7435201" y="5545973"/>
            <a:ext cx="840854" cy="37145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爆発: 14 pt 17">
            <a:extLst>
              <a:ext uri="{FF2B5EF4-FFF2-40B4-BE49-F238E27FC236}">
                <a16:creationId xmlns:a16="http://schemas.microsoft.com/office/drawing/2014/main" id="{E0FDFC54-9A24-C101-B172-BC2CCE5D85C4}"/>
              </a:ext>
            </a:extLst>
          </p:cNvPr>
          <p:cNvSpPr/>
          <p:nvPr/>
        </p:nvSpPr>
        <p:spPr>
          <a:xfrm>
            <a:off x="7435199" y="1510129"/>
            <a:ext cx="4353678" cy="3111162"/>
          </a:xfrm>
          <a:prstGeom prst="irregularSeal2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</a:rPr>
              <a:t>組み合わせ</a:t>
            </a:r>
            <a:endParaRPr kumimoji="1" lang="en-US" altLang="ja-JP" sz="24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4000" dirty="0">
                <a:solidFill>
                  <a:schemeClr val="tx1"/>
                </a:solidFill>
              </a:rPr>
              <a:t>無限大</a:t>
            </a:r>
          </a:p>
        </p:txBody>
      </p:sp>
    </p:spTree>
    <p:extLst>
      <p:ext uri="{BB962C8B-B14F-4D97-AF65-F5344CB8AC3E}">
        <p14:creationId xmlns:p14="http://schemas.microsoft.com/office/powerpoint/2010/main" val="3895947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CE1D7D-DE24-771F-411B-4294AAA41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出店理由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587A119-5906-6BD6-EB3C-0FCD5A501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dirty="0"/>
              <a:t>★飲料を扱う団体は少ない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dirty="0"/>
              <a:t>↓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dirty="0"/>
              <a:t>集客可能性大</a:t>
            </a:r>
          </a:p>
        </p:txBody>
      </p:sp>
    </p:spTree>
    <p:extLst>
      <p:ext uri="{BB962C8B-B14F-4D97-AF65-F5344CB8AC3E}">
        <p14:creationId xmlns:p14="http://schemas.microsoft.com/office/powerpoint/2010/main" val="1164298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197</TotalTime>
  <Words>49</Words>
  <Application>Microsoft Office PowerPoint</Application>
  <PresentationFormat>ワイド画面</PresentationFormat>
  <Paragraphs>14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明朝</vt:lpstr>
      <vt:lpstr>Aptos</vt:lpstr>
      <vt:lpstr>Aptos Display</vt:lpstr>
      <vt:lpstr>Arial</vt:lpstr>
      <vt:lpstr>Office テーマ</vt:lpstr>
      <vt:lpstr>バブルティーカフェの提案</vt:lpstr>
      <vt:lpstr>バブルティーとは</vt:lpstr>
      <vt:lpstr>出店理由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奈津 安藤</dc:creator>
  <dcterms:created xsi:type="dcterms:W3CDTF">2025-10-06T04:38:45Z</dcterms:created>
  <dcterms:modified xsi:type="dcterms:W3CDTF">2025-10-08T01:59:58Z</dcterms:modified>
</cp:coreProperties>
</file>