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672" r:id="rId2"/>
    <p:sldMasterId id="2147483674" r:id="rId3"/>
    <p:sldMasterId id="2147483676" r:id="rId4"/>
    <p:sldMasterId id="2147483748" r:id="rId5"/>
  </p:sldMasterIdLst>
  <p:notesMasterIdLst>
    <p:notesMasterId r:id="rId37"/>
  </p:notesMasterIdLst>
  <p:handoutMasterIdLst>
    <p:handoutMasterId r:id="rId38"/>
  </p:handoutMasterIdLst>
  <p:sldIdLst>
    <p:sldId id="276" r:id="rId6"/>
    <p:sldId id="287" r:id="rId7"/>
    <p:sldId id="310" r:id="rId8"/>
    <p:sldId id="291" r:id="rId9"/>
    <p:sldId id="280" r:id="rId10"/>
    <p:sldId id="311" r:id="rId11"/>
    <p:sldId id="290" r:id="rId12"/>
    <p:sldId id="292" r:id="rId13"/>
    <p:sldId id="293" r:id="rId14"/>
    <p:sldId id="294" r:id="rId15"/>
    <p:sldId id="296" r:id="rId16"/>
    <p:sldId id="312" r:id="rId17"/>
    <p:sldId id="295" r:id="rId18"/>
    <p:sldId id="304" r:id="rId19"/>
    <p:sldId id="297" r:id="rId20"/>
    <p:sldId id="306" r:id="rId21"/>
    <p:sldId id="298" r:id="rId22"/>
    <p:sldId id="313" r:id="rId23"/>
    <p:sldId id="299" r:id="rId24"/>
    <p:sldId id="300" r:id="rId25"/>
    <p:sldId id="305" r:id="rId26"/>
    <p:sldId id="314" r:id="rId27"/>
    <p:sldId id="301" r:id="rId28"/>
    <p:sldId id="307" r:id="rId29"/>
    <p:sldId id="302" r:id="rId30"/>
    <p:sldId id="308" r:id="rId31"/>
    <p:sldId id="303" r:id="rId32"/>
    <p:sldId id="309" r:id="rId33"/>
    <p:sldId id="289" r:id="rId34"/>
    <p:sldId id="315" r:id="rId35"/>
    <p:sldId id="281" r:id="rId36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9933"/>
    <a:srgbClr val="99FF99"/>
    <a:srgbClr val="FF8409"/>
    <a:srgbClr val="FFFFFF"/>
    <a:srgbClr val="FF5050"/>
    <a:srgbClr val="008080"/>
    <a:srgbClr val="00CC99"/>
    <a:srgbClr val="065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77" autoAdjust="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252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647F2DC6-483E-43D4-A0C0-A321EE746B17}" type="datetimeFigureOut">
              <a:rPr lang="ja-JP" altLang="en-US"/>
              <a:pPr>
                <a:defRPr/>
              </a:pPr>
              <a:t>2021/2/1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DA9E16-B427-4ECB-B65B-00D516FF3A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35171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AB11CEA5-0910-4062-B5D5-5FEC557F4FD7}" type="datetimeFigureOut">
              <a:rPr lang="ja-JP" altLang="en-US"/>
              <a:pPr>
                <a:defRPr/>
              </a:pPr>
              <a:t>2021/2/1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85191B4-1E15-434E-B74F-09FE6FD24D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62917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91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7F0DE31A-DA62-4558-BE51-18EE8A045E2F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01017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13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C8DF6BA-21DF-49FB-8004-FAF62551B7A7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3378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915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DB66D76A-5A90-4A2C-B83D-0B4FB3B62814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12508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18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5DF6EC69-6CFA-4BCD-9172-DA4454E355E3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660720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0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FB782E35-1CC1-495B-A389-CE9873C05CC9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46163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222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79E241C2-22C8-4724-B411-8BF2867AEC7C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2498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25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C298494E-0543-4974-8618-2F7081B5D5C8}" type="slidenum">
              <a:rPr lang="ja-JP" altLang="en-US" smtClean="0"/>
              <a:pPr/>
              <a:t>24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68914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27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3F4C5120-DDCB-4DE0-88A5-5D52ADC01757}" type="slidenum">
              <a:rPr lang="ja-JP" altLang="en-US" smtClean="0"/>
              <a:pPr/>
              <a:t>31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7570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94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4DB88359-229D-4BA6-BA0C-D225970AE4B5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936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96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22B12226-A401-482F-83C0-F8C2786431F5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27042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98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5D43251C-5FC4-4737-8071-C789C9F08F29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7871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0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0BC51A54-E2E5-43A3-B84D-CB3C3795A795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7717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03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8BB788C5-A9AF-4BB0-B00D-BF0D3C607E92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7932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06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AF639082-4302-4E94-9C8F-987472CA2F63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9989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6084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68E1EDBC-D787-4A50-8F51-9DF76BEF8586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3364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108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fld id="{931F5366-D782-446D-A02B-2F065F5F8830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0104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01807-B5BF-4C6B-82ED-210C31044D3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4256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22F78-B181-4118-B149-50D3A4E3F0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4890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FCFFF-AA9F-4994-8697-4299036D98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1119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CC04B-481F-4213-84BD-524FF3D547D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935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27B89-B446-4464-AD0E-D77D8494ACB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820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59BEB-7D17-435C-82D3-E369C359E0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2550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C1186-2A9A-4980-A825-64B6F2A737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094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8A50E-F875-4C26-927A-24B46F5E9C5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168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18DFF-CCBD-4E7A-AA61-17FB2DF29E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06105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6CDB-3C7C-493A-9670-ADECA3E26B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5667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5049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8229600" cy="2016224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1"/>
          </p:nvPr>
        </p:nvSpPr>
        <p:spPr>
          <a:xfrm>
            <a:off x="457200" y="2420888"/>
            <a:ext cx="7056586" cy="648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2484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emf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2"/>
          <p:cNvSpPr txBox="1">
            <a:spLocks noChangeArrowheads="1"/>
          </p:cNvSpPr>
          <p:nvPr userDrawn="1"/>
        </p:nvSpPr>
        <p:spPr bwMode="auto">
          <a:xfrm>
            <a:off x="58738" y="6524625"/>
            <a:ext cx="321786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988" y="153988"/>
            <a:ext cx="576262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>
                <a:solidFill>
                  <a:srgbClr val="FFFFFF"/>
                </a:solidFill>
              </a:rPr>
              <a:t>12</a:t>
            </a:r>
            <a:endParaRPr lang="ja-JP" altLang="en-US" sz="270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6750" y="217488"/>
            <a:ext cx="3217863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>
                <a:solidFill>
                  <a:schemeClr val="bg1"/>
                </a:solidFill>
              </a:rPr>
              <a:t>p.18〜21</a:t>
            </a:r>
            <a:endParaRPr lang="ja-JP" altLang="en-US" sz="100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3" y="166688"/>
            <a:ext cx="4032250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物理</a:t>
            </a:r>
          </a:p>
        </p:txBody>
      </p:sp>
      <p:sp>
        <p:nvSpPr>
          <p:cNvPr id="14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5"/>
            <a:ext cx="321786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9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813" y="6524625"/>
            <a:ext cx="477837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fld id="{568455B4-A396-4022-A067-B72EA998F4D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1033" name="図 2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530975"/>
            <a:ext cx="242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6750" y="217488"/>
            <a:ext cx="3217863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 dirty="0">
                <a:solidFill>
                  <a:schemeClr val="bg1"/>
                </a:solidFill>
              </a:rPr>
              <a:t>p.88〜99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3" y="166688"/>
            <a:ext cx="4032250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altLang="en-US" sz="2700" dirty="0" err="1">
                <a:solidFill>
                  <a:srgbClr val="FFFFFF"/>
                </a:solidFill>
              </a:rPr>
              <a:t>化学</a:t>
            </a:r>
            <a:r>
              <a:rPr lang="ja-JP" altLang="en-US" sz="2700" dirty="0">
                <a:solidFill>
                  <a:srgbClr val="FFFFFF"/>
                </a:solidFill>
              </a:rPr>
              <a:t>結合と物質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738" y="6524625"/>
            <a:ext cx="321786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２章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・物質と化学結合　４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節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itchFamily="34" charset="0"/>
                <a:ea typeface="ＭＳ Ｐゴシック" charset="-128"/>
                <a:cs typeface="+mn-cs"/>
              </a:rPr>
              <a:t>・化学結合と物質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5"/>
            <a:ext cx="321786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化基３１５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813" y="6524625"/>
            <a:ext cx="477837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fld id="{3A938A00-2BF9-4FAF-82BB-282BC39DA0E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2057" name="図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530975"/>
            <a:ext cx="242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988" y="153988"/>
            <a:ext cx="576262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>
                <a:solidFill>
                  <a:srgbClr val="FFFFFF"/>
                </a:solidFill>
              </a:rPr>
              <a:t>12</a:t>
            </a:r>
            <a:endParaRPr lang="ja-JP" altLang="en-US" sz="270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6750" y="217488"/>
            <a:ext cx="3217863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>
                <a:solidFill>
                  <a:schemeClr val="bg1"/>
                </a:solidFill>
              </a:rPr>
              <a:t>p.18〜21</a:t>
            </a:r>
            <a:endParaRPr lang="ja-JP" altLang="en-US" sz="100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3" y="166688"/>
            <a:ext cx="4032250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生物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738" y="6524625"/>
            <a:ext cx="321786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5"/>
            <a:ext cx="321786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813" y="6524625"/>
            <a:ext cx="477837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fld id="{987A03F0-9B66-4C41-851D-78572766F87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3081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530975"/>
            <a:ext cx="242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9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988" y="153988"/>
            <a:ext cx="576262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>
                <a:solidFill>
                  <a:srgbClr val="FFFFFF"/>
                </a:solidFill>
              </a:rPr>
              <a:t>12</a:t>
            </a:r>
            <a:endParaRPr lang="ja-JP" altLang="en-US" sz="270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6750" y="217488"/>
            <a:ext cx="3217863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>
                <a:solidFill>
                  <a:schemeClr val="bg1"/>
                </a:solidFill>
              </a:rPr>
              <a:t>p.18〜21</a:t>
            </a:r>
            <a:endParaRPr lang="ja-JP" altLang="en-US" sz="100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3" y="166688"/>
            <a:ext cx="4032250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地学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738" y="6524625"/>
            <a:ext cx="321786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5"/>
            <a:ext cx="321786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813" y="6524625"/>
            <a:ext cx="477837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fld id="{087B8E89-4817-4334-9130-1B023C95400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4105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530975"/>
            <a:ext cx="242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テキスト ボックス 2"/>
          <p:cNvSpPr txBox="1">
            <a:spLocks noChangeArrowheads="1"/>
          </p:cNvSpPr>
          <p:nvPr userDrawn="1"/>
        </p:nvSpPr>
        <p:spPr bwMode="auto">
          <a:xfrm>
            <a:off x="153988" y="153988"/>
            <a:ext cx="576262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altLang="ja-JP" sz="2700">
                <a:solidFill>
                  <a:srgbClr val="FFFFFF"/>
                </a:solidFill>
              </a:rPr>
              <a:t>12</a:t>
            </a:r>
            <a:endParaRPr lang="ja-JP" altLang="en-US" sz="2700">
              <a:solidFill>
                <a:srgbClr val="FFFFFF"/>
              </a:solidFill>
            </a:endParaRPr>
          </a:p>
        </p:txBody>
      </p:sp>
      <p:sp>
        <p:nvSpPr>
          <p:cNvPr id="11" name="テキスト ボックス 2"/>
          <p:cNvSpPr txBox="1">
            <a:spLocks noChangeArrowheads="1"/>
          </p:cNvSpPr>
          <p:nvPr userDrawn="1"/>
        </p:nvSpPr>
        <p:spPr bwMode="auto">
          <a:xfrm>
            <a:off x="5746750" y="217488"/>
            <a:ext cx="3217863" cy="369887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en-US" altLang="ja-JP">
                <a:solidFill>
                  <a:schemeClr val="bg1"/>
                </a:solidFill>
              </a:rPr>
              <a:t>p.18〜21</a:t>
            </a:r>
            <a:endParaRPr lang="ja-JP" altLang="en-US" sz="1000">
              <a:solidFill>
                <a:schemeClr val="bg1"/>
              </a:solidFill>
            </a:endParaRPr>
          </a:p>
        </p:txBody>
      </p:sp>
      <p:sp>
        <p:nvSpPr>
          <p:cNvPr id="12" name="テキスト ボックス 2"/>
          <p:cNvSpPr txBox="1">
            <a:spLocks noChangeArrowheads="1"/>
          </p:cNvSpPr>
          <p:nvPr userDrawn="1"/>
        </p:nvSpPr>
        <p:spPr bwMode="auto">
          <a:xfrm>
            <a:off x="900113" y="166688"/>
            <a:ext cx="4032250" cy="5080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ja-JP" altLang="en-US" sz="2700" dirty="0">
                <a:solidFill>
                  <a:srgbClr val="FFFFFF"/>
                </a:solidFill>
              </a:rPr>
              <a:t>科学と人間生活</a:t>
            </a:r>
          </a:p>
        </p:txBody>
      </p:sp>
      <p:sp>
        <p:nvSpPr>
          <p:cNvPr id="13" name="テキスト ボックス 2"/>
          <p:cNvSpPr txBox="1">
            <a:spLocks noChangeArrowheads="1"/>
          </p:cNvSpPr>
          <p:nvPr userDrawn="1"/>
        </p:nvSpPr>
        <p:spPr bwMode="auto">
          <a:xfrm>
            <a:off x="58738" y="6524625"/>
            <a:ext cx="321786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>
                <a:solidFill>
                  <a:srgbClr val="404040"/>
                </a:solidFill>
              </a:rPr>
              <a:t>１章  ２節・細胞とエネルギー</a:t>
            </a:r>
          </a:p>
        </p:txBody>
      </p:sp>
      <p:sp>
        <p:nvSpPr>
          <p:cNvPr id="15" name="テキスト ボックス 2"/>
          <p:cNvSpPr txBox="1">
            <a:spLocks noChangeArrowheads="1"/>
          </p:cNvSpPr>
          <p:nvPr userDrawn="1"/>
        </p:nvSpPr>
        <p:spPr bwMode="auto">
          <a:xfrm>
            <a:off x="5143500" y="6524625"/>
            <a:ext cx="321786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生基３０３</a:t>
            </a:r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4"/>
          </p:nvPr>
        </p:nvSpPr>
        <p:spPr>
          <a:xfrm>
            <a:off x="8278813" y="6524625"/>
            <a:ext cx="477837" cy="2889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404040"/>
                </a:solidFill>
              </a:defRPr>
            </a:lvl1pPr>
          </a:lstStyle>
          <a:p>
            <a:pPr>
              <a:defRPr/>
            </a:pPr>
            <a:fld id="{0669DF28-7133-4F18-8EE2-1BFA1E75668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5129" name="図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530975"/>
            <a:ext cx="2428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ー 3"/>
          <p:cNvSpPr txBox="1">
            <a:spLocks/>
          </p:cNvSpPr>
          <p:nvPr/>
        </p:nvSpPr>
        <p:spPr bwMode="auto">
          <a:xfrm>
            <a:off x="8278813" y="6524625"/>
            <a:ext cx="47783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fld id="{95BF68D6-36D1-41DE-9F3F-D0013A7FFCE1}" type="slidenum">
              <a:rPr lang="ja-JP" altLang="en-US" sz="1200">
                <a:solidFill>
                  <a:srgbClr val="404040"/>
                </a:solidFill>
              </a:rPr>
              <a:pPr algn="ctr" eaLnBrk="1" hangingPunct="1"/>
              <a:t>1</a:t>
            </a:fld>
            <a:endParaRPr lang="ja-JP" altLang="en-US" sz="1200">
              <a:solidFill>
                <a:srgbClr val="40404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化学結合と物質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ja-JP" altLang="en-US" dirty="0"/>
              <a:t>２章 ４節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79388" y="1628775"/>
          <a:ext cx="8713788" cy="5138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5005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1" marB="4572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金属結晶</a:t>
                      </a:r>
                    </a:p>
                  </a:txBody>
                  <a:tcPr marL="91449" marR="91449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イオン結晶</a:t>
                      </a:r>
                    </a:p>
                  </a:txBody>
                  <a:tcPr marL="91449" marR="91449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分子結晶</a:t>
                      </a:r>
                    </a:p>
                  </a:txBody>
                  <a:tcPr marL="91449" marR="91449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共有結合の結晶</a:t>
                      </a:r>
                    </a:p>
                  </a:txBody>
                  <a:tcPr marL="91449" marR="91449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8896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物質例</a:t>
                      </a:r>
                    </a:p>
                  </a:txBody>
                  <a:tcPr marL="91449" marR="91449" marT="45721" marB="4572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144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融点</a:t>
                      </a:r>
                    </a:p>
                  </a:txBody>
                  <a:tcPr marL="91449" marR="91449" marT="45721" marB="4572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4693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電気伝導性</a:t>
                      </a:r>
                    </a:p>
                  </a:txBody>
                  <a:tcPr marL="91449" marR="91449" marT="45721" marB="4572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8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4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8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2800" dirty="0"/>
                    </a:p>
                  </a:txBody>
                  <a:tcPr marL="91449" marR="91449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418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化学結合と物質の性質</a:t>
            </a:r>
            <a:endParaRPr lang="en-US" altLang="ja-JP" sz="3200" b="1"/>
          </a:p>
        </p:txBody>
      </p:sp>
      <p:pic>
        <p:nvPicPr>
          <p:cNvPr id="16419" name="Picture 3" descr="C:\Users\Yuta Ebihara\Desktop\実教・化学基礎315ppt\蛯原先生用図データ\H29_kaki_02_p089_ny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36838"/>
            <a:ext cx="76025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1187450" y="4203700"/>
            <a:ext cx="18859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高いものが</a:t>
            </a:r>
            <a:endParaRPr lang="en-US" altLang="ja-JP" sz="2800" dirty="0"/>
          </a:p>
          <a:p>
            <a:pPr eaLnBrk="1" hangingPunct="1"/>
            <a:r>
              <a:rPr lang="ja-JP" altLang="en-US" sz="2800" dirty="0"/>
              <a:t>多い</a:t>
            </a:r>
            <a:endParaRPr lang="en-US" altLang="ja-JP" sz="2800" dirty="0"/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3132138" y="4221163"/>
            <a:ext cx="1885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高い</a:t>
            </a:r>
            <a:endParaRPr lang="en-US" altLang="ja-JP" sz="2800"/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5062538" y="4221163"/>
            <a:ext cx="1885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低い</a:t>
            </a:r>
            <a:endParaRPr lang="en-US" altLang="ja-JP" sz="2800"/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7005638" y="4221163"/>
            <a:ext cx="188753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きわめて</a:t>
            </a:r>
            <a:endParaRPr lang="en-US" altLang="ja-JP" sz="2800"/>
          </a:p>
          <a:p>
            <a:pPr eaLnBrk="1" hangingPunct="1"/>
            <a:r>
              <a:rPr lang="ja-JP" altLang="en-US" sz="2800"/>
              <a:t>高い</a:t>
            </a:r>
            <a:endParaRPr lang="en-US" altLang="ja-JP" sz="2800"/>
          </a:p>
        </p:txBody>
      </p:sp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1265238" y="5281613"/>
            <a:ext cx="930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通す</a:t>
            </a:r>
            <a:endParaRPr lang="en-US" altLang="ja-JP" sz="2800"/>
          </a:p>
        </p:txBody>
      </p:sp>
      <p:sp>
        <p:nvSpPr>
          <p:cNvPr id="14" name="テキスト ボックス 13"/>
          <p:cNvSpPr txBox="1">
            <a:spLocks noChangeArrowheads="1"/>
          </p:cNvSpPr>
          <p:nvPr/>
        </p:nvSpPr>
        <p:spPr bwMode="auto">
          <a:xfrm>
            <a:off x="3149600" y="5243513"/>
            <a:ext cx="221448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4572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4572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4572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4572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400" dirty="0"/>
              <a:t>固体</a:t>
            </a:r>
            <a:endParaRPr lang="en-US" altLang="ja-JP" sz="2400" dirty="0"/>
          </a:p>
          <a:p>
            <a:pPr eaLnBrk="1" hangingPunct="1"/>
            <a:r>
              <a:rPr lang="ja-JP" altLang="en-US" sz="2400" dirty="0"/>
              <a:t>　：通さない</a:t>
            </a:r>
            <a:endParaRPr lang="en-US" altLang="ja-JP" sz="2400" dirty="0"/>
          </a:p>
          <a:p>
            <a:pPr eaLnBrk="1" hangingPunct="1"/>
            <a:r>
              <a:rPr lang="ja-JP" altLang="en-US" sz="2400" dirty="0"/>
              <a:t>液体・水溶液</a:t>
            </a:r>
            <a:endParaRPr lang="en-US" altLang="ja-JP" sz="2400" dirty="0"/>
          </a:p>
          <a:p>
            <a:pPr eaLnBrk="1" hangingPunct="1"/>
            <a:r>
              <a:rPr lang="ja-JP" altLang="en-US" sz="2400" dirty="0"/>
              <a:t>  ：通す</a:t>
            </a:r>
          </a:p>
        </p:txBody>
      </p:sp>
      <p:sp>
        <p:nvSpPr>
          <p:cNvPr id="15" name="テキスト ボックス 14"/>
          <p:cNvSpPr txBox="1">
            <a:spLocks noChangeArrowheads="1"/>
          </p:cNvSpPr>
          <p:nvPr/>
        </p:nvSpPr>
        <p:spPr bwMode="auto">
          <a:xfrm>
            <a:off x="5076825" y="5243513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通さない</a:t>
            </a:r>
            <a:endParaRPr lang="en-US" altLang="ja-JP" sz="2800"/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7021512" y="5211763"/>
            <a:ext cx="173513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sz="2800" dirty="0"/>
              <a:t>通さない</a:t>
            </a:r>
            <a:endParaRPr lang="en-US" altLang="ja-JP" sz="2800" dirty="0"/>
          </a:p>
          <a:p>
            <a:r>
              <a:rPr lang="ja-JP" altLang="en-US" sz="2800" dirty="0"/>
              <a:t>（黒鉛</a:t>
            </a:r>
            <a:r>
              <a:rPr lang="en-US" altLang="ja-JP" sz="2800" dirty="0">
                <a:latin typeface="+mj-ea"/>
                <a:ea typeface="+mj-ea"/>
                <a:cs typeface="Times New Roman" pitchFamily="18" charset="0"/>
              </a:rPr>
              <a:t>C</a:t>
            </a:r>
            <a:r>
              <a:rPr lang="ja-JP" altLang="en-US" sz="2800" dirty="0">
                <a:latin typeface="Times New Roman" pitchFamily="18" charset="0"/>
                <a:cs typeface="Times New Roman" pitchFamily="18" charset="0"/>
              </a:rPr>
              <a:t>　　</a:t>
            </a:r>
            <a:endParaRPr lang="en-US" altLang="ja-JP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ja-JP" altLang="en-US" sz="2800" dirty="0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ja-JP" altLang="en-US" sz="2800" dirty="0"/>
              <a:t>は通す）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  <p:sp>
        <p:nvSpPr>
          <p:cNvPr id="18" name="テキスト ボックス 4"/>
          <p:cNvSpPr txBox="1">
            <a:spLocks noChangeArrowheads="1"/>
          </p:cNvSpPr>
          <p:nvPr/>
        </p:nvSpPr>
        <p:spPr bwMode="auto">
          <a:xfrm>
            <a:off x="1235442" y="3658417"/>
            <a:ext cx="1889125" cy="461665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 dirty="0"/>
              <a:t>アルミニウム</a:t>
            </a:r>
            <a:endParaRPr lang="en-US" altLang="ja-JP" sz="2400" dirty="0"/>
          </a:p>
        </p:txBody>
      </p:sp>
      <p:sp>
        <p:nvSpPr>
          <p:cNvPr id="19" name="テキスト ボックス 5"/>
          <p:cNvSpPr txBox="1">
            <a:spLocks noChangeArrowheads="1"/>
          </p:cNvSpPr>
          <p:nvPr/>
        </p:nvSpPr>
        <p:spPr bwMode="auto">
          <a:xfrm>
            <a:off x="3122613" y="3667614"/>
            <a:ext cx="1889125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塩化ナトリウム</a:t>
            </a:r>
            <a:endParaRPr lang="en-US" altLang="ja-JP" sz="2000" dirty="0"/>
          </a:p>
        </p:txBody>
      </p:sp>
      <p:sp>
        <p:nvSpPr>
          <p:cNvPr id="20" name="テキスト ボックス 6"/>
          <p:cNvSpPr txBox="1">
            <a:spLocks noChangeArrowheads="1"/>
          </p:cNvSpPr>
          <p:nvPr/>
        </p:nvSpPr>
        <p:spPr bwMode="auto">
          <a:xfrm>
            <a:off x="5076825" y="3667614"/>
            <a:ext cx="1887538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ドライアイス</a:t>
            </a:r>
            <a:r>
              <a:rPr lang="en-US" altLang="ja-JP" sz="2000" dirty="0">
                <a:latin typeface="+mj-ea"/>
                <a:ea typeface="+mj-ea"/>
                <a:cs typeface="Times New Roman" pitchFamily="18" charset="0"/>
              </a:rPr>
              <a:t>CO</a:t>
            </a:r>
            <a:r>
              <a:rPr lang="en-US" altLang="ja-JP" sz="2000" baseline="-25000" dirty="0">
                <a:latin typeface="+mj-ea"/>
                <a:ea typeface="+mj-ea"/>
                <a:cs typeface="Times New Roman" pitchFamily="18" charset="0"/>
              </a:rPr>
              <a:t>2</a:t>
            </a:r>
          </a:p>
        </p:txBody>
      </p:sp>
      <p:sp>
        <p:nvSpPr>
          <p:cNvPr id="21" name="テキスト ボックス 7"/>
          <p:cNvSpPr txBox="1">
            <a:spLocks noChangeArrowheads="1"/>
          </p:cNvSpPr>
          <p:nvPr/>
        </p:nvSpPr>
        <p:spPr bwMode="auto">
          <a:xfrm>
            <a:off x="7004050" y="3679337"/>
            <a:ext cx="1889125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ダイヤモンド</a:t>
            </a:r>
            <a:r>
              <a:rPr lang="en-US" altLang="ja-JP" sz="2000" dirty="0">
                <a:latin typeface="+mj-ea"/>
                <a:ea typeface="+mj-ea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619940"/>
              </p:ext>
            </p:extLst>
          </p:nvPr>
        </p:nvGraphicFramePr>
        <p:xfrm>
          <a:off x="179388" y="1628775"/>
          <a:ext cx="8713788" cy="4752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4969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4" marB="4572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金属結晶</a:t>
                      </a:r>
                    </a:p>
                  </a:txBody>
                  <a:tcPr marL="91449" marR="91449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イオン結晶</a:t>
                      </a:r>
                    </a:p>
                  </a:txBody>
                  <a:tcPr marL="91449" marR="91449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分子結晶</a:t>
                      </a:r>
                    </a:p>
                  </a:txBody>
                  <a:tcPr marL="91449" marR="91449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共有結合の結晶</a:t>
                      </a:r>
                    </a:p>
                  </a:txBody>
                  <a:tcPr marL="91449" marR="91449" marT="45724" marB="4572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5548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物質例</a:t>
                      </a:r>
                    </a:p>
                  </a:txBody>
                  <a:tcPr marL="91449" marR="91449" marT="45724" marB="4572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2458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その他</a:t>
                      </a:r>
                    </a:p>
                  </a:txBody>
                  <a:tcPr marL="91449" marR="91449" marT="45724" marB="4572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・熱伝導性が大きい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・金属光沢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・展性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・延性</a:t>
                      </a:r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・かたいが　もろく，</a:t>
                      </a:r>
                      <a:endParaRPr kumimoji="1" lang="en-US" altLang="ja-JP" sz="28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 err="1"/>
                        <a:t>へき</a:t>
                      </a:r>
                      <a:r>
                        <a:rPr kumimoji="1" lang="ja-JP" altLang="en-US" sz="2800" dirty="0"/>
                        <a:t>開する</a:t>
                      </a:r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・昇華しやすいものが多い</a:t>
                      </a:r>
                      <a:endParaRPr kumimoji="1" lang="en-US" altLang="ja-JP" sz="2800" dirty="0"/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・非常にかたい</a:t>
                      </a:r>
                      <a:endParaRPr kumimoji="1" lang="en-US" altLang="ja-JP" sz="2800" dirty="0"/>
                    </a:p>
                    <a:p>
                      <a:r>
                        <a:rPr kumimoji="1" lang="ja-JP" altLang="en-US" sz="2800" dirty="0"/>
                        <a:t>（黒鉛</a:t>
                      </a:r>
                      <a:r>
                        <a:rPr kumimoji="1" lang="en-US" altLang="ja-JP" sz="2800" dirty="0">
                          <a:latin typeface="+mj-ea"/>
                          <a:ea typeface="+mj-ea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kumimoji="1" lang="ja-JP" altLang="en-US" sz="2800" dirty="0"/>
                        <a:t>は </a:t>
                      </a:r>
                      <a:endParaRPr kumimoji="1" lang="en-US" altLang="ja-JP" sz="2800" dirty="0"/>
                    </a:p>
                    <a:p>
                      <a:r>
                        <a:rPr kumimoji="1" lang="en-US" altLang="ja-JP" sz="2800" dirty="0"/>
                        <a:t>  </a:t>
                      </a:r>
                      <a:r>
                        <a:rPr kumimoji="1" lang="ja-JP" altLang="en-US" sz="2800" dirty="0"/>
                        <a:t>はがれ</a:t>
                      </a:r>
                      <a:endParaRPr kumimoji="1" lang="en-US" altLang="ja-JP" sz="2800" dirty="0"/>
                    </a:p>
                    <a:p>
                      <a:r>
                        <a:rPr kumimoji="1" lang="en-US" altLang="ja-JP" sz="2800" dirty="0"/>
                        <a:t>  </a:t>
                      </a:r>
                      <a:r>
                        <a:rPr kumimoji="1" lang="ja-JP" altLang="en-US" sz="2800" dirty="0"/>
                        <a:t>やすい）</a:t>
                      </a:r>
                    </a:p>
                  </a:txBody>
                  <a:tcPr marL="91449" marR="9144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436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化学結合と物質の性質</a:t>
            </a:r>
            <a:endParaRPr lang="en-US" altLang="ja-JP" sz="3200" b="1"/>
          </a:p>
        </p:txBody>
      </p:sp>
      <p:pic>
        <p:nvPicPr>
          <p:cNvPr id="17437" name="Picture 3" descr="C:\Users\Yuta Ebihara\Desktop\実教・化学基礎315ppt\蛯原先生用図データ\H29_kaki_02_p089_ny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36838"/>
            <a:ext cx="76025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14" name="テキスト ボックス 4"/>
          <p:cNvSpPr txBox="1">
            <a:spLocks noChangeArrowheads="1"/>
          </p:cNvSpPr>
          <p:nvPr/>
        </p:nvSpPr>
        <p:spPr bwMode="auto">
          <a:xfrm>
            <a:off x="1235442" y="3658417"/>
            <a:ext cx="1889125" cy="461665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 dirty="0"/>
              <a:t>アルミニウム</a:t>
            </a:r>
            <a:endParaRPr lang="en-US" altLang="ja-JP" sz="2400" dirty="0"/>
          </a:p>
        </p:txBody>
      </p:sp>
      <p:sp>
        <p:nvSpPr>
          <p:cNvPr id="15" name="テキスト ボックス 5"/>
          <p:cNvSpPr txBox="1">
            <a:spLocks noChangeArrowheads="1"/>
          </p:cNvSpPr>
          <p:nvPr/>
        </p:nvSpPr>
        <p:spPr bwMode="auto">
          <a:xfrm>
            <a:off x="3122613" y="3667614"/>
            <a:ext cx="1889125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塩化ナトリウム</a:t>
            </a:r>
            <a:endParaRPr lang="en-US" altLang="ja-JP" sz="2000" dirty="0"/>
          </a:p>
        </p:txBody>
      </p:sp>
      <p:sp>
        <p:nvSpPr>
          <p:cNvPr id="16" name="テキスト ボックス 6"/>
          <p:cNvSpPr txBox="1">
            <a:spLocks noChangeArrowheads="1"/>
          </p:cNvSpPr>
          <p:nvPr/>
        </p:nvSpPr>
        <p:spPr bwMode="auto">
          <a:xfrm>
            <a:off x="5076825" y="3667614"/>
            <a:ext cx="1887538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ドライアイス</a:t>
            </a:r>
            <a:r>
              <a:rPr lang="en-US" altLang="ja-JP" sz="2000" dirty="0">
                <a:latin typeface="+mj-ea"/>
                <a:ea typeface="+mj-ea"/>
                <a:cs typeface="Times New Roman" pitchFamily="18" charset="0"/>
              </a:rPr>
              <a:t>CO</a:t>
            </a:r>
            <a:r>
              <a:rPr lang="en-US" altLang="ja-JP" sz="2000" baseline="-25000" dirty="0">
                <a:latin typeface="+mj-ea"/>
                <a:ea typeface="+mj-ea"/>
                <a:cs typeface="Times New Roman" pitchFamily="18" charset="0"/>
              </a:rPr>
              <a:t>2</a:t>
            </a:r>
          </a:p>
        </p:txBody>
      </p:sp>
      <p:sp>
        <p:nvSpPr>
          <p:cNvPr id="17" name="テキスト ボックス 7"/>
          <p:cNvSpPr txBox="1">
            <a:spLocks noChangeArrowheads="1"/>
          </p:cNvSpPr>
          <p:nvPr/>
        </p:nvSpPr>
        <p:spPr bwMode="auto">
          <a:xfrm>
            <a:off x="7004050" y="3679337"/>
            <a:ext cx="1889125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ダイヤモンド</a:t>
            </a:r>
            <a:r>
              <a:rPr lang="en-US" altLang="ja-JP" sz="2000" dirty="0">
                <a:latin typeface="+mj-ea"/>
                <a:ea typeface="+mj-ea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450850" y="1609725"/>
            <a:ext cx="858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原子間にできる結合の種類はどのように決まるか？</a:t>
            </a:r>
            <a:endParaRPr lang="en-US" altLang="ja-JP" sz="3200" dirty="0"/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450850" y="2205038"/>
            <a:ext cx="8585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結合の種類と物質の性質にはどのような関係があ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るか？</a:t>
            </a:r>
            <a:endParaRPr lang="en-US" altLang="ja-JP" sz="3200"/>
          </a:p>
        </p:txBody>
      </p:sp>
      <p:sp>
        <p:nvSpPr>
          <p:cNvPr id="11" name="テキスト ボックス 4"/>
          <p:cNvSpPr txBox="1">
            <a:spLocks noChangeArrowheads="1"/>
          </p:cNvSpPr>
          <p:nvPr/>
        </p:nvSpPr>
        <p:spPr bwMode="auto">
          <a:xfrm>
            <a:off x="450850" y="3213100"/>
            <a:ext cx="858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金属結合からなる物質はどのようなところに利用さ</a:t>
            </a:r>
            <a:endParaRPr lang="en-US" altLang="ja-JP" sz="2800" dirty="0"/>
          </a:p>
          <a:p>
            <a:pPr eaLnBrk="1" hangingPunct="1"/>
            <a:r>
              <a:rPr lang="ja-JP" altLang="en-US" sz="2800" dirty="0"/>
              <a:t>　</a:t>
            </a:r>
            <a:r>
              <a:rPr lang="ja-JP" altLang="en-US" sz="2800" dirty="0" err="1"/>
              <a:t>れて</a:t>
            </a:r>
            <a:r>
              <a:rPr lang="ja-JP" altLang="en-US" sz="2800" dirty="0"/>
              <a:t>いるか？</a:t>
            </a:r>
            <a:endParaRPr lang="en-US" altLang="ja-JP" sz="3200" dirty="0"/>
          </a:p>
        </p:txBody>
      </p:sp>
      <p:sp>
        <p:nvSpPr>
          <p:cNvPr id="12" name="テキスト ボックス 5"/>
          <p:cNvSpPr txBox="1">
            <a:spLocks noChangeArrowheads="1"/>
          </p:cNvSpPr>
          <p:nvPr/>
        </p:nvSpPr>
        <p:spPr bwMode="auto">
          <a:xfrm>
            <a:off x="450850" y="42211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イオン結合からなる物質はどのようなところに利用</a:t>
            </a:r>
            <a:endParaRPr lang="en-US" altLang="ja-JP" sz="2800"/>
          </a:p>
          <a:p>
            <a:pPr eaLnBrk="1" hangingPunct="1"/>
            <a:r>
              <a:rPr lang="ja-JP" altLang="en-US" sz="2800"/>
              <a:t>　されているか？</a:t>
            </a:r>
            <a:endParaRPr lang="en-US" altLang="ja-JP" sz="3200"/>
          </a:p>
        </p:txBody>
      </p:sp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450850" y="52117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共有結合からなる物質はどのようなところに利用さ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金属結合からなる物質とその利用</a:t>
            </a:r>
            <a:endParaRPr lang="en-US" altLang="ja-JP" sz="3200" b="1"/>
          </a:p>
        </p:txBody>
      </p:sp>
      <p:grpSp>
        <p:nvGrpSpPr>
          <p:cNvPr id="19459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19468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 dirty="0">
                  <a:solidFill>
                    <a:schemeClr val="bg1"/>
                  </a:solidFill>
                </a:rPr>
                <a:t>　典型元素の金属の利用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6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/>
              <a:t>アルミニウム　</a:t>
            </a:r>
            <a:r>
              <a:rPr lang="en-US" altLang="ja-JP" sz="2800" b="1" baseline="-25000" dirty="0">
                <a:latin typeface="Arial" charset="0"/>
                <a:cs typeface="Arial" charset="0"/>
              </a:rPr>
              <a:t>13</a:t>
            </a:r>
            <a:r>
              <a:rPr lang="en-US" altLang="ja-JP" sz="2800" b="1" dirty="0">
                <a:latin typeface="Arial" charset="0"/>
                <a:cs typeface="Arial" charset="0"/>
              </a:rPr>
              <a:t>Al</a:t>
            </a:r>
            <a:endParaRPr lang="ja-JP" altLang="en-US" sz="2800" b="1" dirty="0">
              <a:latin typeface="Arial" charset="0"/>
              <a:cs typeface="Arial" charset="0"/>
            </a:endParaRPr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99362"/>
            <a:ext cx="3431034" cy="335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08275"/>
            <a:ext cx="1690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製法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265488"/>
            <a:ext cx="5686425" cy="52387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地殻に最も多く含まれる金属元素</a:t>
            </a: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755650" y="3789363"/>
            <a:ext cx="5832574" cy="954087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ボーキサイトから得たアルミナ</a:t>
            </a:r>
            <a:r>
              <a:rPr lang="en-US" altLang="ja-JP" sz="2800" dirty="0">
                <a:latin typeface="Arial" charset="0"/>
                <a:cs typeface="Arial" charset="0"/>
              </a:rPr>
              <a:t>Al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2</a:t>
            </a:r>
            <a:r>
              <a:rPr lang="en-US" altLang="ja-JP" sz="2800" dirty="0">
                <a:latin typeface="Arial" charset="0"/>
                <a:cs typeface="Arial" charset="0"/>
              </a:rPr>
              <a:t>O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3</a:t>
            </a:r>
          </a:p>
          <a:p>
            <a:pPr eaLnBrk="1" hangingPunct="1"/>
            <a:r>
              <a:rPr lang="ja-JP" altLang="en-US" sz="2800" baseline="-25000" dirty="0">
                <a:latin typeface="Arial" charset="0"/>
                <a:cs typeface="Arial" charset="0"/>
              </a:rPr>
              <a:t>　 </a:t>
            </a:r>
            <a:r>
              <a:rPr lang="ja-JP" altLang="en-US" sz="2800" dirty="0">
                <a:latin typeface="Arial" charset="0"/>
                <a:cs typeface="Arial" charset="0"/>
              </a:rPr>
              <a:t>を電気分解してつくる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323850" y="4851400"/>
            <a:ext cx="1690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755650" y="5354638"/>
            <a:ext cx="68945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銀白色で，密度が小さく，展性・延性に富む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755650" y="5857875"/>
            <a:ext cx="68945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両性元素</a:t>
            </a:r>
            <a:r>
              <a:rPr lang="ja-JP" altLang="en-US" sz="2800">
                <a:latin typeface="Arial" charset="0"/>
                <a:cs typeface="Arial" charset="0"/>
              </a:rPr>
              <a:t>で，酸とも強塩基とも反応する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99362"/>
            <a:ext cx="3431034" cy="3353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金属結合からなる物質とその利用</a:t>
            </a:r>
            <a:endParaRPr lang="en-US" altLang="ja-JP" sz="3200" b="1"/>
          </a:p>
        </p:txBody>
      </p:sp>
      <p:grpSp>
        <p:nvGrpSpPr>
          <p:cNvPr id="20483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20490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典型元素の金属の利用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20484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アルミニウム　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13</a:t>
            </a:r>
            <a:r>
              <a:rPr lang="en-US" altLang="ja-JP" sz="2800" b="1">
                <a:latin typeface="Arial" charset="0"/>
                <a:cs typeface="Arial" charset="0"/>
              </a:rPr>
              <a:t>Al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49" y="2708275"/>
            <a:ext cx="30960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性質と利用例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9" y="3265488"/>
            <a:ext cx="5182914" cy="13858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空気中で表面に</a:t>
            </a:r>
            <a:r>
              <a:rPr lang="en-US" altLang="ja-JP" sz="2800" dirty="0">
                <a:latin typeface="Arial" charset="0"/>
                <a:cs typeface="Arial" charset="0"/>
              </a:rPr>
              <a:t>Al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2</a:t>
            </a:r>
            <a:r>
              <a:rPr lang="en-US" altLang="ja-JP" sz="2800" dirty="0">
                <a:latin typeface="Arial" charset="0"/>
                <a:cs typeface="Arial" charset="0"/>
              </a:rPr>
              <a:t>O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3</a:t>
            </a:r>
            <a:r>
              <a:rPr lang="ja-JP" altLang="en-US" sz="2800" dirty="0">
                <a:latin typeface="Arial" charset="0"/>
                <a:cs typeface="Arial" charset="0"/>
              </a:rPr>
              <a:t>の被膜を　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形成し，内部を保護するため，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さびにくい</a:t>
            </a: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755650" y="5661025"/>
            <a:ext cx="76327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人工的に酸化被膜をつけた製品を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アルマイト</a:t>
            </a:r>
            <a:r>
              <a:rPr lang="ja-JP" altLang="en-US" sz="2800" dirty="0">
                <a:latin typeface="Arial" charset="0"/>
                <a:cs typeface="Arial" charset="0"/>
              </a:rPr>
              <a:t>と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いい，食器や調理器具などに利用されている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755650" y="4652963"/>
            <a:ext cx="8064822" cy="9540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軽くて加工しやすいため，合金材料やアルミサッシ，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アルミニウム缶などに利用されている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金属結合からなる物質とその利用</a:t>
            </a:r>
            <a:endParaRPr lang="en-US" altLang="ja-JP" sz="3200" b="1"/>
          </a:p>
        </p:txBody>
      </p:sp>
      <p:grpSp>
        <p:nvGrpSpPr>
          <p:cNvPr id="21507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21516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遷移元素の金属の利用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銅　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29</a:t>
            </a:r>
            <a:r>
              <a:rPr lang="en-US" altLang="ja-JP" sz="2800" b="1">
                <a:latin typeface="Arial" charset="0"/>
                <a:cs typeface="Arial" charset="0"/>
              </a:rPr>
              <a:t>Cu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47" y="1492251"/>
            <a:ext cx="3365990" cy="287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08275"/>
            <a:ext cx="1690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製法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265488"/>
            <a:ext cx="5000063" cy="95408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黄銅鉱（主成分</a:t>
            </a:r>
            <a:r>
              <a:rPr lang="en-US" altLang="ja-JP" sz="2800" dirty="0">
                <a:latin typeface="Arial" charset="0"/>
                <a:cs typeface="Arial" charset="0"/>
              </a:rPr>
              <a:t>CuFeS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2</a:t>
            </a:r>
            <a:r>
              <a:rPr lang="ja-JP" altLang="en-US" sz="2800" dirty="0">
                <a:latin typeface="Arial" charset="0"/>
                <a:cs typeface="Arial" charset="0"/>
              </a:rPr>
              <a:t>）などの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銅鉱石を還元して得られる</a:t>
            </a: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323850" y="4292600"/>
            <a:ext cx="1690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755650" y="47958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赤色の光沢</a:t>
            </a:r>
            <a:r>
              <a:rPr lang="ja-JP" altLang="en-US" sz="2800">
                <a:latin typeface="Arial" charset="0"/>
                <a:cs typeface="Arial" charset="0"/>
              </a:rPr>
              <a:t>をもち，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展性・延性に富み，</a:t>
            </a:r>
            <a:r>
              <a:rPr lang="ja-JP" altLang="en-US" sz="2800">
                <a:latin typeface="Arial" charset="0"/>
                <a:cs typeface="Arial" charset="0"/>
              </a:rPr>
              <a:t>加工しやすい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755650" y="5354638"/>
            <a:ext cx="82804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湿った空気中で徐々に酸化され，緑色の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緑青</a:t>
            </a:r>
            <a:r>
              <a:rPr lang="ja-JP" altLang="en-US" sz="2800">
                <a:latin typeface="Arial" charset="0"/>
                <a:cs typeface="Arial" charset="0"/>
              </a:rPr>
              <a:t>が生じ</a:t>
            </a:r>
            <a:endParaRPr lang="en-US" altLang="ja-JP" sz="280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　る</a:t>
            </a:r>
          </a:p>
        </p:txBody>
      </p:sp>
      <p:pic>
        <p:nvPicPr>
          <p:cNvPr id="1844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2662238"/>
            <a:ext cx="4756898" cy="321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47" y="1492251"/>
            <a:ext cx="3365990" cy="287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金属結合からなる物質とその利用</a:t>
            </a:r>
            <a:endParaRPr lang="en-US" altLang="ja-JP" sz="3200" b="1"/>
          </a:p>
        </p:txBody>
      </p:sp>
      <p:grpSp>
        <p:nvGrpSpPr>
          <p:cNvPr id="22531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22538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遷移元素の金属の利用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22532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銅　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29</a:t>
            </a:r>
            <a:r>
              <a:rPr lang="en-US" altLang="ja-JP" sz="2800" b="1">
                <a:latin typeface="Arial" charset="0"/>
                <a:cs typeface="Arial" charset="0"/>
              </a:rPr>
              <a:t>Cu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08275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● 利用例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265488"/>
            <a:ext cx="4894882" cy="138499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電気伝導性が銀に次いで大</a:t>
            </a:r>
            <a:endParaRPr lang="en-US" altLang="ja-JP" sz="28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　きい</a:t>
            </a:r>
            <a:r>
              <a:rPr lang="ja-JP" altLang="en-US" sz="2800" dirty="0">
                <a:latin typeface="Arial" charset="0"/>
                <a:cs typeface="Arial" charset="0"/>
              </a:rPr>
              <a:t>ため，電線や電気器具の　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部品に用いられる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755650" y="4653136"/>
            <a:ext cx="7704138" cy="52387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熱伝導性が大きい</a:t>
            </a:r>
            <a:r>
              <a:rPr lang="ja-JP" altLang="en-US" sz="2800" dirty="0">
                <a:latin typeface="Arial" charset="0"/>
                <a:cs typeface="Arial" charset="0"/>
              </a:rPr>
              <a:t>ため，調理器具に利用される</a:t>
            </a:r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755650" y="5246861"/>
            <a:ext cx="7704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合金</a:t>
            </a:r>
            <a:r>
              <a:rPr lang="ja-JP" altLang="en-US" sz="2800">
                <a:latin typeface="Arial" charset="0"/>
                <a:cs typeface="Arial" charset="0"/>
              </a:rPr>
              <a:t>材料として貨幣にも含まれる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085" y="1562100"/>
            <a:ext cx="4245644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金属結合からなる物質とその利用</a:t>
            </a:r>
            <a:endParaRPr lang="en-US" altLang="ja-JP" sz="3200" b="1"/>
          </a:p>
        </p:txBody>
      </p:sp>
      <p:grpSp>
        <p:nvGrpSpPr>
          <p:cNvPr id="23555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23563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合金の利用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790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600" b="1"/>
              <a:t>鋼</a:t>
            </a:r>
            <a:endParaRPr lang="ja-JP" altLang="en-US" sz="3600" b="1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828675" y="2906713"/>
            <a:ext cx="4535488" cy="523875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>
                <a:latin typeface="Arial" charset="0"/>
                <a:cs typeface="Arial" charset="0"/>
              </a:rPr>
              <a:t>成分金属の例　</a:t>
            </a:r>
            <a:r>
              <a:rPr lang="en-US" altLang="ja-JP" sz="2800" b="1">
                <a:latin typeface="Arial" charset="0"/>
                <a:cs typeface="Arial" charset="0"/>
              </a:rPr>
              <a:t>Fe</a:t>
            </a:r>
            <a:r>
              <a:rPr lang="ja-JP" altLang="en-US" sz="2800" b="1">
                <a:latin typeface="Arial" charset="0"/>
                <a:cs typeface="Arial" charset="0"/>
              </a:rPr>
              <a:t>－</a:t>
            </a:r>
            <a:r>
              <a:rPr lang="en-US" altLang="ja-JP" sz="2800" b="1">
                <a:latin typeface="Arial" charset="0"/>
                <a:cs typeface="Arial" charset="0"/>
              </a:rPr>
              <a:t>C</a:t>
            </a:r>
            <a:r>
              <a:rPr lang="ja-JP" altLang="en-US" sz="2800" b="1">
                <a:latin typeface="Arial" charset="0"/>
                <a:cs typeface="Arial" charset="0"/>
              </a:rPr>
              <a:t>－</a:t>
            </a:r>
            <a:r>
              <a:rPr lang="en-US" altLang="ja-JP" sz="2800" b="1">
                <a:latin typeface="Arial" charset="0"/>
                <a:cs typeface="Arial" charset="0"/>
              </a:rPr>
              <a:t>Mn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323850" y="3698875"/>
            <a:ext cx="1690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755650" y="4202113"/>
            <a:ext cx="79208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炭素</a:t>
            </a:r>
            <a:r>
              <a:rPr lang="en-US" altLang="ja-JP" sz="2800" dirty="0">
                <a:latin typeface="Arial" charset="0"/>
                <a:cs typeface="Arial" charset="0"/>
              </a:rPr>
              <a:t>C</a:t>
            </a:r>
            <a:r>
              <a:rPr lang="ja-JP" altLang="en-US" sz="2800" dirty="0">
                <a:latin typeface="Arial" charset="0"/>
                <a:cs typeface="Arial" charset="0"/>
              </a:rPr>
              <a:t>を約 </a:t>
            </a:r>
            <a:r>
              <a:rPr lang="en-US" altLang="ja-JP" sz="2800" dirty="0">
                <a:latin typeface="Arial" charset="0"/>
                <a:cs typeface="Arial" charset="0"/>
              </a:rPr>
              <a:t>0.02</a:t>
            </a:r>
            <a:r>
              <a:rPr lang="ja-JP" altLang="en-US" sz="2800" dirty="0">
                <a:latin typeface="Arial" charset="0"/>
                <a:cs typeface="Arial" charset="0"/>
              </a:rPr>
              <a:t>～</a:t>
            </a:r>
            <a:r>
              <a:rPr lang="en-US" altLang="ja-JP" sz="2800" dirty="0">
                <a:latin typeface="Arial" charset="0"/>
                <a:cs typeface="Arial" charset="0"/>
              </a:rPr>
              <a:t>2% </a:t>
            </a:r>
            <a:r>
              <a:rPr lang="ja-JP" altLang="en-US" sz="2800" dirty="0">
                <a:latin typeface="Arial" charset="0"/>
                <a:cs typeface="Arial" charset="0"/>
              </a:rPr>
              <a:t>含み，丈夫で加工性がある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323850" y="4851400"/>
            <a:ext cx="2160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● 利用例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755650" y="5354638"/>
            <a:ext cx="74168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建築物の鉄筋や鉄骨，鉄道のレール，自動車，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スチール缶に利用されている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18</a:t>
            </a:fld>
            <a:endParaRPr lang="ja-JP" altLang="en-US"/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450850" y="1609725"/>
            <a:ext cx="858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原子間にできる結合の種類はどのように決まるか？</a:t>
            </a:r>
            <a:endParaRPr lang="en-US" altLang="ja-JP" sz="3200" dirty="0"/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450850" y="2205038"/>
            <a:ext cx="8585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結合の種類と物質の性質にはどのような関係があ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るか？</a:t>
            </a:r>
            <a:endParaRPr lang="en-US" altLang="ja-JP" sz="3200"/>
          </a:p>
        </p:txBody>
      </p:sp>
      <p:sp>
        <p:nvSpPr>
          <p:cNvPr id="11" name="テキスト ボックス 4"/>
          <p:cNvSpPr txBox="1">
            <a:spLocks noChangeArrowheads="1"/>
          </p:cNvSpPr>
          <p:nvPr/>
        </p:nvSpPr>
        <p:spPr bwMode="auto">
          <a:xfrm>
            <a:off x="450850" y="3213100"/>
            <a:ext cx="858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金属結合からなる物質はどのようなところに利用さ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12" name="テキスト ボックス 5"/>
          <p:cNvSpPr txBox="1">
            <a:spLocks noChangeArrowheads="1"/>
          </p:cNvSpPr>
          <p:nvPr/>
        </p:nvSpPr>
        <p:spPr bwMode="auto">
          <a:xfrm>
            <a:off x="450850" y="42211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イオン結合からなる物質はどのようなところに利用</a:t>
            </a:r>
            <a:endParaRPr lang="en-US" altLang="ja-JP" sz="2800" dirty="0"/>
          </a:p>
          <a:p>
            <a:pPr eaLnBrk="1" hangingPunct="1"/>
            <a:r>
              <a:rPr lang="ja-JP" altLang="en-US" sz="2800" dirty="0"/>
              <a:t>　されているか？</a:t>
            </a:r>
            <a:endParaRPr lang="en-US" altLang="ja-JP" sz="3200" dirty="0"/>
          </a:p>
        </p:txBody>
      </p:sp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450850" y="52117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共有結合からなる物質はどのようなところに利用さ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イオン結合からなる物質とその利用</a:t>
            </a:r>
            <a:endParaRPr lang="en-US" altLang="ja-JP" sz="3200" b="1"/>
          </a:p>
        </p:txBody>
      </p:sp>
      <p:grpSp>
        <p:nvGrpSpPr>
          <p:cNvPr id="25603" name="グループ化 1"/>
          <p:cNvGrpSpPr>
            <a:grpSpLocks/>
          </p:cNvGrpSpPr>
          <p:nvPr/>
        </p:nvGrpSpPr>
        <p:grpSpPr bwMode="auto">
          <a:xfrm>
            <a:off x="539750" y="1557338"/>
            <a:ext cx="4986338" cy="954087"/>
            <a:chOff x="539750" y="1557340"/>
            <a:chExt cx="4986338" cy="954107"/>
          </a:xfrm>
        </p:grpSpPr>
        <p:sp>
          <p:nvSpPr>
            <p:cNvPr id="25615" name="テキスト ボックス 1"/>
            <p:cNvSpPr txBox="1">
              <a:spLocks noChangeArrowheads="1"/>
            </p:cNvSpPr>
            <p:nvPr/>
          </p:nvSpPr>
          <p:spPr bwMode="auto">
            <a:xfrm>
              <a:off x="539750" y="1557340"/>
              <a:ext cx="4464355" cy="954107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 dirty="0">
                  <a:solidFill>
                    <a:schemeClr val="bg1"/>
                  </a:solidFill>
                </a:rPr>
                <a:t>　</a:t>
              </a:r>
              <a:r>
                <a:rPr lang="en-US" altLang="ja-JP" sz="2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1</a:t>
              </a:r>
              <a:r>
                <a:rPr lang="ja-JP" altLang="en-US" sz="2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価の陽イオンからなる</a:t>
              </a:r>
              <a:endParaRPr lang="en-US" altLang="ja-JP" sz="2800" b="1" dirty="0">
                <a:solidFill>
                  <a:schemeClr val="bg1"/>
                </a:solidFill>
                <a:latin typeface="Arial" charset="0"/>
                <a:cs typeface="Arial" charset="0"/>
              </a:endParaRPr>
            </a:p>
            <a:p>
              <a:r>
                <a:rPr lang="ja-JP" altLang="en-US" sz="2800" b="1" dirty="0">
                  <a:solidFill>
                    <a:schemeClr val="bg1"/>
                  </a:solidFill>
                  <a:latin typeface="Arial" charset="0"/>
                  <a:cs typeface="Arial" charset="0"/>
                </a:rPr>
                <a:t>　イオン結晶の利用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 bwMode="auto">
            <a:xfrm>
              <a:off x="5003800" y="1557340"/>
              <a:ext cx="522288" cy="954107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83714"/>
            <a:ext cx="3419872" cy="30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569796"/>
            <a:ext cx="511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/>
              <a:t>炭酸水素ナトリウム　</a:t>
            </a:r>
            <a:r>
              <a:rPr lang="en-US" altLang="ja-JP" sz="2800" b="1" dirty="0">
                <a:latin typeface="Arial" charset="0"/>
                <a:cs typeface="Arial" charset="0"/>
              </a:rPr>
              <a:t>NaHCO</a:t>
            </a:r>
            <a:r>
              <a:rPr lang="en-US" altLang="ja-JP" sz="2800" b="1" baseline="-25000" dirty="0">
                <a:latin typeface="Arial" charset="0"/>
                <a:cs typeface="Arial" charset="0"/>
              </a:rPr>
              <a:t>3</a:t>
            </a:r>
            <a:endParaRPr lang="ja-JP" altLang="en-US" sz="2800" b="1" baseline="-25000" dirty="0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3141663"/>
            <a:ext cx="16906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製法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697288"/>
            <a:ext cx="5686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アンモニアソーダ法</a:t>
            </a:r>
            <a:r>
              <a:rPr lang="ja-JP" altLang="en-US" sz="2800">
                <a:latin typeface="Arial" charset="0"/>
                <a:cs typeface="Arial" charset="0"/>
              </a:rPr>
              <a:t>で得られる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323850" y="42926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性質と</a:t>
            </a:r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利用例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757238" y="4849813"/>
            <a:ext cx="7918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</a:t>
            </a:r>
            <a:r>
              <a:rPr lang="ja-JP" altLang="en-US" sz="2800">
                <a:solidFill>
                  <a:srgbClr val="FF0000"/>
                </a:solidFill>
                <a:latin typeface="Arial" charset="0"/>
                <a:cs typeface="Arial" charset="0"/>
              </a:rPr>
              <a:t>重曹</a:t>
            </a:r>
            <a:r>
              <a:rPr lang="ja-JP" altLang="en-US" sz="2800">
                <a:latin typeface="Arial" charset="0"/>
                <a:cs typeface="Arial" charset="0"/>
              </a:rPr>
              <a:t>ともいい，熱分解すると </a:t>
            </a:r>
            <a:r>
              <a:rPr lang="en-US" altLang="ja-JP" sz="2800">
                <a:latin typeface="Arial" charset="0"/>
                <a:cs typeface="Arial" charset="0"/>
              </a:rPr>
              <a:t>CO</a:t>
            </a:r>
            <a:r>
              <a:rPr lang="en-US" altLang="ja-JP" sz="2800" baseline="-25000">
                <a:latin typeface="Arial" charset="0"/>
                <a:cs typeface="Arial" charset="0"/>
              </a:rPr>
              <a:t>2</a:t>
            </a:r>
            <a:r>
              <a:rPr lang="en-US" altLang="ja-JP" sz="2800">
                <a:latin typeface="Arial" charset="0"/>
                <a:cs typeface="Arial" charset="0"/>
              </a:rPr>
              <a:t> </a:t>
            </a:r>
            <a:r>
              <a:rPr lang="ja-JP" altLang="en-US" sz="2800">
                <a:latin typeface="Arial" charset="0"/>
                <a:cs typeface="Arial" charset="0"/>
              </a:rPr>
              <a:t>が発生する</a:t>
            </a:r>
          </a:p>
        </p:txBody>
      </p:sp>
      <p:sp>
        <p:nvSpPr>
          <p:cNvPr id="2" name="右矢印 1"/>
          <p:cNvSpPr/>
          <p:nvPr/>
        </p:nvSpPr>
        <p:spPr>
          <a:xfrm>
            <a:off x="2879725" y="5429250"/>
            <a:ext cx="720725" cy="28733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3924300" y="5300663"/>
            <a:ext cx="4759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ベーキングパウダーや消火剤</a:t>
            </a:r>
          </a:p>
        </p:txBody>
      </p:sp>
      <p:sp>
        <p:nvSpPr>
          <p:cNvPr id="15" name="テキスト ボックス 3"/>
          <p:cNvSpPr txBox="1">
            <a:spLocks noChangeArrowheads="1"/>
          </p:cNvSpPr>
          <p:nvPr/>
        </p:nvSpPr>
        <p:spPr bwMode="auto">
          <a:xfrm>
            <a:off x="755650" y="5733256"/>
            <a:ext cx="79200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酸と反応して </a:t>
            </a:r>
            <a:r>
              <a:rPr lang="en-US" altLang="ja-JP" sz="2800">
                <a:latin typeface="Arial" charset="0"/>
                <a:cs typeface="Arial" charset="0"/>
              </a:rPr>
              <a:t>CO</a:t>
            </a:r>
            <a:r>
              <a:rPr lang="en-US" altLang="ja-JP" sz="2800" baseline="-25000">
                <a:latin typeface="Arial" charset="0"/>
                <a:cs typeface="Arial" charset="0"/>
              </a:rPr>
              <a:t>2</a:t>
            </a:r>
            <a:r>
              <a:rPr lang="en-US" altLang="ja-JP" sz="2800">
                <a:latin typeface="Arial" charset="0"/>
                <a:cs typeface="Arial" charset="0"/>
              </a:rPr>
              <a:t> </a:t>
            </a:r>
            <a:r>
              <a:rPr lang="ja-JP" altLang="en-US" sz="2800">
                <a:latin typeface="Arial" charset="0"/>
                <a:cs typeface="Arial" charset="0"/>
              </a:rPr>
              <a:t>を発生する</a:t>
            </a:r>
          </a:p>
        </p:txBody>
      </p:sp>
      <p:sp>
        <p:nvSpPr>
          <p:cNvPr id="16" name="右矢印 15"/>
          <p:cNvSpPr/>
          <p:nvPr/>
        </p:nvSpPr>
        <p:spPr>
          <a:xfrm>
            <a:off x="2873375" y="6293644"/>
            <a:ext cx="719138" cy="28733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テキスト ボックス 3"/>
          <p:cNvSpPr txBox="1">
            <a:spLocks noChangeArrowheads="1"/>
          </p:cNvSpPr>
          <p:nvPr/>
        </p:nvSpPr>
        <p:spPr bwMode="auto">
          <a:xfrm>
            <a:off x="3916363" y="6165056"/>
            <a:ext cx="4184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胃の制酸薬や発泡入浴剤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19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  <p:bldP spid="2" grpId="0" animBg="1"/>
      <p:bldP spid="14" grpId="0"/>
      <p:bldP spid="15" grpId="0"/>
      <p:bldP spid="16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450850" y="1609725"/>
            <a:ext cx="858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原子間にできる結合の種類はどのように決まるか？</a:t>
            </a:r>
            <a:endParaRPr lang="en-US" altLang="ja-JP" sz="3200" dirty="0"/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450850" y="2205038"/>
            <a:ext cx="8585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結合の種類と物質の性質にはどのような関係があ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るか？</a:t>
            </a:r>
            <a:endParaRPr lang="en-US" altLang="ja-JP" sz="3200"/>
          </a:p>
        </p:txBody>
      </p:sp>
      <p:sp>
        <p:nvSpPr>
          <p:cNvPr id="5" name="テキスト ボックス 4"/>
          <p:cNvSpPr txBox="1">
            <a:spLocks noChangeArrowheads="1"/>
          </p:cNvSpPr>
          <p:nvPr/>
        </p:nvSpPr>
        <p:spPr bwMode="auto">
          <a:xfrm>
            <a:off x="450850" y="3213100"/>
            <a:ext cx="858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金属結合からなる物質はどのようなところに利用さ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450850" y="42211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イオン結合からなる物質はどのようなところに利用</a:t>
            </a:r>
            <a:endParaRPr lang="en-US" altLang="ja-JP" sz="2800"/>
          </a:p>
          <a:p>
            <a:pPr eaLnBrk="1" hangingPunct="1"/>
            <a:r>
              <a:rPr lang="ja-JP" altLang="en-US" sz="2800"/>
              <a:t>　されているか？</a:t>
            </a:r>
            <a:endParaRPr lang="en-US" altLang="ja-JP" sz="3200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450850" y="52117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共有結合からなる物質はどのようなところに利用さ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イオン結合からなる物質とその利用</a:t>
            </a:r>
            <a:endParaRPr lang="en-US" altLang="ja-JP" sz="3200" b="1"/>
          </a:p>
        </p:txBody>
      </p:sp>
      <p:grpSp>
        <p:nvGrpSpPr>
          <p:cNvPr id="26627" name="グループ化 5"/>
          <p:cNvGrpSpPr>
            <a:grpSpLocks/>
          </p:cNvGrpSpPr>
          <p:nvPr/>
        </p:nvGrpSpPr>
        <p:grpSpPr bwMode="auto">
          <a:xfrm>
            <a:off x="539750" y="1557338"/>
            <a:ext cx="4986338" cy="954087"/>
            <a:chOff x="539750" y="1557340"/>
            <a:chExt cx="4986338" cy="954107"/>
          </a:xfrm>
        </p:grpSpPr>
        <p:sp>
          <p:nvSpPr>
            <p:cNvPr id="26636" name="テキスト ボックス 1"/>
            <p:cNvSpPr txBox="1">
              <a:spLocks noChangeArrowheads="1"/>
            </p:cNvSpPr>
            <p:nvPr/>
          </p:nvSpPr>
          <p:spPr bwMode="auto">
            <a:xfrm>
              <a:off x="539750" y="1557340"/>
              <a:ext cx="4464355" cy="954107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</a:t>
              </a:r>
              <a:r>
                <a:rPr lang="en-US" altLang="ja-JP" sz="2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2</a:t>
              </a:r>
              <a:r>
                <a:rPr lang="ja-JP" altLang="en-US" sz="2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価の陽イオンからなる</a:t>
              </a:r>
              <a:endParaRPr lang="en-US" altLang="ja-JP" sz="2800" b="1">
                <a:solidFill>
                  <a:schemeClr val="bg1"/>
                </a:solidFill>
                <a:latin typeface="Arial" charset="0"/>
                <a:cs typeface="Arial" charset="0"/>
              </a:endParaRPr>
            </a:p>
            <a:p>
              <a:r>
                <a:rPr lang="ja-JP" altLang="en-US" sz="2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　イオン結晶の利用</a:t>
              </a:r>
            </a:p>
          </p:txBody>
        </p:sp>
        <p:sp>
          <p:nvSpPr>
            <p:cNvPr id="8" name="直角三角形 7"/>
            <p:cNvSpPr>
              <a:spLocks noChangeAspect="1"/>
            </p:cNvSpPr>
            <p:nvPr/>
          </p:nvSpPr>
          <p:spPr bwMode="auto">
            <a:xfrm>
              <a:off x="5003800" y="1557340"/>
              <a:ext cx="522288" cy="954107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828675" y="2546350"/>
            <a:ext cx="511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炭酸カルシウム　</a:t>
            </a:r>
            <a:r>
              <a:rPr lang="en-US" altLang="ja-JP" sz="2800" b="1">
                <a:latin typeface="Arial" charset="0"/>
                <a:cs typeface="Arial" charset="0"/>
              </a:rPr>
              <a:t>CaCO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3</a:t>
            </a:r>
            <a:endParaRPr lang="ja-JP" altLang="en-US" sz="2800" b="1" baseline="-25000">
              <a:latin typeface="Arial" charset="0"/>
              <a:cs typeface="Arial" charset="0"/>
            </a:endParaRP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323850" y="3141663"/>
            <a:ext cx="18002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存在例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757238" y="3697288"/>
            <a:ext cx="64071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石灰岩や大理石，珊瑚，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en-US" altLang="ja-JP" sz="2800" dirty="0">
                <a:latin typeface="Arial" charset="0"/>
                <a:cs typeface="Arial" charset="0"/>
              </a:rPr>
              <a:t>   </a:t>
            </a:r>
            <a:r>
              <a:rPr lang="ja-JP" altLang="en-US" sz="2800" dirty="0">
                <a:latin typeface="Arial" charset="0"/>
                <a:cs typeface="Arial" charset="0"/>
              </a:rPr>
              <a:t>貝殻や卵の殻などの主成分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323850" y="4705350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757238" y="5262563"/>
            <a:ext cx="7918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塩酸 </a:t>
            </a:r>
            <a:r>
              <a:rPr lang="en-US" altLang="ja-JP" sz="2800">
                <a:latin typeface="Arial" charset="0"/>
                <a:cs typeface="Arial" charset="0"/>
              </a:rPr>
              <a:t>HCl </a:t>
            </a:r>
            <a:r>
              <a:rPr lang="ja-JP" altLang="en-US" sz="2800">
                <a:latin typeface="Arial" charset="0"/>
                <a:cs typeface="Arial" charset="0"/>
              </a:rPr>
              <a:t>と反応して </a:t>
            </a:r>
            <a:r>
              <a:rPr lang="en-US" altLang="ja-JP" sz="2800">
                <a:latin typeface="Arial" charset="0"/>
                <a:cs typeface="Arial" charset="0"/>
              </a:rPr>
              <a:t>CO</a:t>
            </a:r>
            <a:r>
              <a:rPr lang="en-US" altLang="ja-JP" sz="2800" baseline="-25000">
                <a:latin typeface="Arial" charset="0"/>
                <a:cs typeface="Arial" charset="0"/>
              </a:rPr>
              <a:t>2</a:t>
            </a:r>
            <a:r>
              <a:rPr lang="en-US" altLang="ja-JP" sz="2800">
                <a:latin typeface="Arial" charset="0"/>
                <a:cs typeface="Arial" charset="0"/>
              </a:rPr>
              <a:t> </a:t>
            </a:r>
            <a:r>
              <a:rPr lang="ja-JP" altLang="en-US" sz="2800">
                <a:latin typeface="Arial" charset="0"/>
                <a:cs typeface="Arial" charset="0"/>
              </a:rPr>
              <a:t>を発生する</a:t>
            </a:r>
          </a:p>
        </p:txBody>
      </p:sp>
      <p:sp>
        <p:nvSpPr>
          <p:cNvPr id="16" name="テキスト ボックス 3"/>
          <p:cNvSpPr txBox="1">
            <a:spLocks noChangeArrowheads="1"/>
          </p:cNvSpPr>
          <p:nvPr/>
        </p:nvSpPr>
        <p:spPr bwMode="auto">
          <a:xfrm>
            <a:off x="755650" y="5805488"/>
            <a:ext cx="79200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熱分解すると </a:t>
            </a:r>
            <a:r>
              <a:rPr lang="en-US" altLang="ja-JP" sz="2800">
                <a:latin typeface="Arial" charset="0"/>
                <a:cs typeface="Arial" charset="0"/>
              </a:rPr>
              <a:t>CaO</a:t>
            </a:r>
            <a:r>
              <a:rPr lang="ja-JP" altLang="en-US" sz="2800">
                <a:latin typeface="Arial" charset="0"/>
                <a:cs typeface="Arial" charset="0"/>
              </a:rPr>
              <a:t> と </a:t>
            </a:r>
            <a:r>
              <a:rPr lang="en-US" altLang="ja-JP" sz="2800">
                <a:latin typeface="Arial" charset="0"/>
                <a:cs typeface="Arial" charset="0"/>
              </a:rPr>
              <a:t>CO</a:t>
            </a:r>
            <a:r>
              <a:rPr lang="en-US" altLang="ja-JP" sz="2800" baseline="-25000">
                <a:latin typeface="Arial" charset="0"/>
                <a:cs typeface="Arial" charset="0"/>
              </a:rPr>
              <a:t>2</a:t>
            </a:r>
            <a:r>
              <a:rPr lang="en-US" altLang="ja-JP" sz="2800">
                <a:latin typeface="Arial" charset="0"/>
                <a:cs typeface="Arial" charset="0"/>
              </a:rPr>
              <a:t> </a:t>
            </a:r>
            <a:r>
              <a:rPr lang="ja-JP" altLang="en-US" sz="2800">
                <a:latin typeface="Arial" charset="0"/>
                <a:cs typeface="Arial" charset="0"/>
              </a:rPr>
              <a:t>が得られる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20</a:t>
            </a:fld>
            <a:endParaRPr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7" b="11019"/>
          <a:stretch/>
        </p:blipFill>
        <p:spPr>
          <a:xfrm>
            <a:off x="5696154" y="1525588"/>
            <a:ext cx="3447846" cy="3666357"/>
          </a:xfrm>
          <a:prstGeom prst="rect">
            <a:avLst/>
          </a:prstGeom>
        </p:spPr>
      </p:pic>
      <p:sp>
        <p:nvSpPr>
          <p:cNvPr id="17" name="テキスト ボックス 3"/>
          <p:cNvSpPr txBox="1">
            <a:spLocks noChangeArrowheads="1"/>
          </p:cNvSpPr>
          <p:nvPr/>
        </p:nvSpPr>
        <p:spPr bwMode="auto">
          <a:xfrm>
            <a:off x="5691065" y="4668710"/>
            <a:ext cx="1368425" cy="52322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800" dirty="0">
                <a:latin typeface="Arial" charset="0"/>
                <a:cs typeface="Arial" charset="0"/>
              </a:rPr>
              <a:t>鍾乳洞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6" grpId="0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イオン結合からなる物質とその利用</a:t>
            </a:r>
            <a:endParaRPr lang="en-US" altLang="ja-JP" sz="3200" b="1"/>
          </a:p>
        </p:txBody>
      </p:sp>
      <p:grpSp>
        <p:nvGrpSpPr>
          <p:cNvPr id="27651" name="グループ化 5"/>
          <p:cNvGrpSpPr>
            <a:grpSpLocks/>
          </p:cNvGrpSpPr>
          <p:nvPr/>
        </p:nvGrpSpPr>
        <p:grpSpPr bwMode="auto">
          <a:xfrm>
            <a:off x="539750" y="1557338"/>
            <a:ext cx="4986338" cy="954087"/>
            <a:chOff x="539750" y="1557340"/>
            <a:chExt cx="4986338" cy="954107"/>
          </a:xfrm>
        </p:grpSpPr>
        <p:sp>
          <p:nvSpPr>
            <p:cNvPr id="27659" name="テキスト ボックス 1"/>
            <p:cNvSpPr txBox="1">
              <a:spLocks noChangeArrowheads="1"/>
            </p:cNvSpPr>
            <p:nvPr/>
          </p:nvSpPr>
          <p:spPr bwMode="auto">
            <a:xfrm>
              <a:off x="539750" y="1557340"/>
              <a:ext cx="4464355" cy="954107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</a:t>
              </a:r>
              <a:r>
                <a:rPr lang="en-US" altLang="ja-JP" sz="2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2</a:t>
              </a:r>
              <a:r>
                <a:rPr lang="ja-JP" altLang="en-US" sz="2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価の陽イオンからなる</a:t>
              </a:r>
              <a:endParaRPr lang="en-US" altLang="ja-JP" sz="2800" b="1">
                <a:solidFill>
                  <a:schemeClr val="bg1"/>
                </a:solidFill>
                <a:latin typeface="Arial" charset="0"/>
                <a:cs typeface="Arial" charset="0"/>
              </a:endParaRPr>
            </a:p>
            <a:p>
              <a:r>
                <a:rPr lang="ja-JP" altLang="en-US" sz="2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　イオン結晶の利用</a:t>
              </a:r>
            </a:p>
          </p:txBody>
        </p:sp>
        <p:sp>
          <p:nvSpPr>
            <p:cNvPr id="8" name="直角三角形 7"/>
            <p:cNvSpPr>
              <a:spLocks noChangeAspect="1"/>
            </p:cNvSpPr>
            <p:nvPr/>
          </p:nvSpPr>
          <p:spPr bwMode="auto">
            <a:xfrm>
              <a:off x="5003800" y="1557340"/>
              <a:ext cx="522288" cy="954107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27653" name="テキスト ボックス 3"/>
          <p:cNvSpPr txBox="1">
            <a:spLocks noChangeArrowheads="1"/>
          </p:cNvSpPr>
          <p:nvPr/>
        </p:nvSpPr>
        <p:spPr bwMode="auto">
          <a:xfrm>
            <a:off x="828675" y="2546350"/>
            <a:ext cx="5111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炭酸カルシウム　</a:t>
            </a:r>
            <a:r>
              <a:rPr lang="en-US" altLang="ja-JP" sz="2800" b="1">
                <a:latin typeface="Arial" charset="0"/>
                <a:cs typeface="Arial" charset="0"/>
              </a:rPr>
              <a:t>CaCO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3</a:t>
            </a:r>
            <a:endParaRPr lang="ja-JP" altLang="en-US" sz="2800" b="1" baseline="-25000">
              <a:latin typeface="Arial" charset="0"/>
              <a:cs typeface="Arial" charset="0"/>
            </a:endParaRP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323850" y="3141663"/>
            <a:ext cx="18002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● 利用例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757238" y="3697288"/>
            <a:ext cx="5470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アンモニアソーダ法の原料となる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755650" y="4292600"/>
            <a:ext cx="5470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チョーク（貝殻），石材（大理石）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755650" y="4887913"/>
            <a:ext cx="5470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セメントの材料，</a:t>
            </a:r>
            <a:r>
              <a:rPr lang="en-US" altLang="ja-JP" sz="2800">
                <a:latin typeface="Arial" charset="0"/>
                <a:cs typeface="Arial" charset="0"/>
              </a:rPr>
              <a:t>CaO </a:t>
            </a:r>
            <a:r>
              <a:rPr lang="ja-JP" altLang="en-US" sz="2800">
                <a:latin typeface="Arial" charset="0"/>
                <a:cs typeface="Arial" charset="0"/>
              </a:rPr>
              <a:t>の原料</a:t>
            </a:r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757238" y="5516563"/>
            <a:ext cx="5470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歯磨き粉（研磨作用の利用）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21</a:t>
            </a:fld>
            <a:endParaRPr lang="ja-JP" altLang="en-US"/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1" y="1541340"/>
            <a:ext cx="2411760" cy="345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22</a:t>
            </a:fld>
            <a:endParaRPr lang="ja-JP" altLang="en-US"/>
          </a:p>
        </p:txBody>
      </p:sp>
      <p:sp>
        <p:nvSpPr>
          <p:cNvPr id="9" name="テキスト ボックス 2"/>
          <p:cNvSpPr txBox="1">
            <a:spLocks noChangeArrowheads="1"/>
          </p:cNvSpPr>
          <p:nvPr/>
        </p:nvSpPr>
        <p:spPr bwMode="auto">
          <a:xfrm>
            <a:off x="450850" y="1609725"/>
            <a:ext cx="858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原子間にできる結合の種類はどのように決まるか？</a:t>
            </a:r>
            <a:endParaRPr lang="en-US" altLang="ja-JP" sz="3200" dirty="0"/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450850" y="2205038"/>
            <a:ext cx="8585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結合の種類と物質の性質にはどのような関係があ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るか？</a:t>
            </a:r>
            <a:endParaRPr lang="en-US" altLang="ja-JP" sz="3200"/>
          </a:p>
        </p:txBody>
      </p:sp>
      <p:sp>
        <p:nvSpPr>
          <p:cNvPr id="11" name="テキスト ボックス 4"/>
          <p:cNvSpPr txBox="1">
            <a:spLocks noChangeArrowheads="1"/>
          </p:cNvSpPr>
          <p:nvPr/>
        </p:nvSpPr>
        <p:spPr bwMode="auto">
          <a:xfrm>
            <a:off x="450850" y="3213100"/>
            <a:ext cx="858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金属結合からなる物質はどのようなところに利用さ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12" name="テキスト ボックス 5"/>
          <p:cNvSpPr txBox="1">
            <a:spLocks noChangeArrowheads="1"/>
          </p:cNvSpPr>
          <p:nvPr/>
        </p:nvSpPr>
        <p:spPr bwMode="auto">
          <a:xfrm>
            <a:off x="450850" y="42211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イオン結合からなる物質はどのようなところに利用</a:t>
            </a:r>
            <a:endParaRPr lang="en-US" altLang="ja-JP" sz="2800"/>
          </a:p>
          <a:p>
            <a:pPr eaLnBrk="1" hangingPunct="1"/>
            <a:r>
              <a:rPr lang="ja-JP" altLang="en-US" sz="2800"/>
              <a:t>　されているか？</a:t>
            </a:r>
            <a:endParaRPr lang="en-US" altLang="ja-JP" sz="3200"/>
          </a:p>
        </p:txBody>
      </p:sp>
      <p:sp>
        <p:nvSpPr>
          <p:cNvPr id="13" name="テキスト ボックス 6"/>
          <p:cNvSpPr txBox="1">
            <a:spLocks noChangeArrowheads="1"/>
          </p:cNvSpPr>
          <p:nvPr/>
        </p:nvSpPr>
        <p:spPr bwMode="auto">
          <a:xfrm>
            <a:off x="450850" y="52117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共有結合からなる物質はどのようなところに利用さ</a:t>
            </a:r>
            <a:endParaRPr lang="en-US" altLang="ja-JP" sz="2800" dirty="0"/>
          </a:p>
          <a:p>
            <a:pPr eaLnBrk="1" hangingPunct="1"/>
            <a:r>
              <a:rPr lang="ja-JP" altLang="en-US" sz="2800" dirty="0"/>
              <a:t>　</a:t>
            </a:r>
            <a:r>
              <a:rPr lang="ja-JP" altLang="en-US" sz="2800" dirty="0" err="1"/>
              <a:t>れて</a:t>
            </a:r>
            <a:r>
              <a:rPr lang="ja-JP" altLang="en-US" sz="2800" dirty="0"/>
              <a:t>いるか？</a:t>
            </a:r>
            <a:endParaRPr lang="en-US" altLang="ja-JP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共有結合からなる物質とその利用</a:t>
            </a:r>
            <a:endParaRPr lang="en-US" altLang="ja-JP" sz="3200" b="1"/>
          </a:p>
        </p:txBody>
      </p:sp>
      <p:grpSp>
        <p:nvGrpSpPr>
          <p:cNvPr id="29699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29706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無機物質の利用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水素　</a:t>
            </a:r>
            <a:r>
              <a:rPr lang="en-US" altLang="ja-JP" sz="2800" b="1">
                <a:latin typeface="Arial" charset="0"/>
                <a:cs typeface="Arial" charset="0"/>
              </a:rPr>
              <a:t>H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2</a:t>
            </a:r>
            <a:endParaRPr lang="ja-JP" altLang="en-US" sz="2800" b="1" baseline="-25000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81300"/>
            <a:ext cx="1800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製法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336925"/>
            <a:ext cx="77755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空気中にはほとんど存在せず，多くの化合物に　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成分元素として含まれる</a:t>
            </a:r>
          </a:p>
        </p:txBody>
      </p:sp>
      <p:sp>
        <p:nvSpPr>
          <p:cNvPr id="11" name="テキスト ボックス 3"/>
          <p:cNvSpPr txBox="1">
            <a:spLocks noChangeArrowheads="1"/>
          </p:cNvSpPr>
          <p:nvPr/>
        </p:nvSpPr>
        <p:spPr bwMode="auto">
          <a:xfrm>
            <a:off x="755650" y="4346575"/>
            <a:ext cx="77755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実験室では，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水の電気分解</a:t>
            </a:r>
            <a:r>
              <a:rPr lang="ja-JP" altLang="en-US" sz="2800" dirty="0">
                <a:latin typeface="Arial" charset="0"/>
                <a:cs typeface="Arial" charset="0"/>
              </a:rPr>
              <a:t>や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金属と酸の反応</a:t>
            </a:r>
            <a:endParaRPr lang="en-US" altLang="ja-JP" sz="28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　</a:t>
            </a:r>
            <a:r>
              <a:rPr lang="ja-JP" altLang="en-US" sz="2800" dirty="0">
                <a:latin typeface="Arial" charset="0"/>
                <a:cs typeface="Arial" charset="0"/>
              </a:rPr>
              <a:t>などで得られる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755650" y="5354638"/>
            <a:ext cx="77755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工業的には，石油と水蒸気の反応などによって　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製造される</a:t>
            </a:r>
            <a:endParaRPr lang="en-US" altLang="ja-JP" sz="2800" dirty="0">
              <a:latin typeface="Arial" charset="0"/>
              <a:cs typeface="Arial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共有結合からなる物質とその利用</a:t>
            </a:r>
            <a:endParaRPr lang="en-US" altLang="ja-JP" sz="3200" b="1"/>
          </a:p>
        </p:txBody>
      </p:sp>
      <p:grpSp>
        <p:nvGrpSpPr>
          <p:cNvPr id="30723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30732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無機物質の利用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水素　</a:t>
            </a:r>
            <a:r>
              <a:rPr lang="en-US" altLang="ja-JP" sz="2800" b="1">
                <a:latin typeface="Arial" charset="0"/>
                <a:cs typeface="Arial" charset="0"/>
              </a:rPr>
              <a:t>H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2</a:t>
            </a:r>
            <a:endParaRPr lang="ja-JP" altLang="en-US" sz="2800" b="1" baseline="-25000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81300"/>
            <a:ext cx="1800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336925"/>
            <a:ext cx="7775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無色無臭の最も軽い気体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323850" y="3933825"/>
            <a:ext cx="1800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● 利用例</a:t>
            </a:r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757238" y="4489450"/>
            <a:ext cx="77755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燃焼しても </a:t>
            </a:r>
            <a:r>
              <a:rPr lang="en-US" altLang="ja-JP" sz="2800" dirty="0">
                <a:latin typeface="Arial" charset="0"/>
                <a:cs typeface="Arial" charset="0"/>
              </a:rPr>
              <a:t>H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2</a:t>
            </a:r>
            <a:r>
              <a:rPr lang="en-US" altLang="ja-JP" sz="2800" dirty="0">
                <a:latin typeface="Arial" charset="0"/>
                <a:cs typeface="Arial" charset="0"/>
              </a:rPr>
              <a:t>O </a:t>
            </a:r>
            <a:r>
              <a:rPr lang="ja-JP" altLang="en-US" sz="2800" dirty="0">
                <a:latin typeface="Arial" charset="0"/>
                <a:cs typeface="Arial" charset="0"/>
              </a:rPr>
              <a:t>しか生じないため，燃料電池や　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ロケット燃料に利用される</a:t>
            </a:r>
          </a:p>
        </p:txBody>
      </p:sp>
      <p:sp>
        <p:nvSpPr>
          <p:cNvPr id="15" name="テキスト ボックス 3"/>
          <p:cNvSpPr txBox="1">
            <a:spLocks noChangeArrowheads="1"/>
          </p:cNvSpPr>
          <p:nvPr/>
        </p:nvSpPr>
        <p:spPr bwMode="auto">
          <a:xfrm>
            <a:off x="755650" y="5500688"/>
            <a:ext cx="7775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アンモニア </a:t>
            </a:r>
            <a:r>
              <a:rPr lang="en-US" altLang="ja-JP" sz="2800">
                <a:latin typeface="Arial" charset="0"/>
                <a:cs typeface="Arial" charset="0"/>
              </a:rPr>
              <a:t>NH</a:t>
            </a:r>
            <a:r>
              <a:rPr lang="en-US" altLang="ja-JP" sz="2800" baseline="-25000">
                <a:latin typeface="Arial" charset="0"/>
                <a:cs typeface="Arial" charset="0"/>
              </a:rPr>
              <a:t>3</a:t>
            </a:r>
            <a:r>
              <a:rPr lang="ja-JP" altLang="en-US" sz="2800">
                <a:latin typeface="Arial" charset="0"/>
                <a:cs typeface="Arial" charset="0"/>
              </a:rPr>
              <a:t> の合成</a:t>
            </a:r>
          </a:p>
        </p:txBody>
      </p:sp>
      <p:sp>
        <p:nvSpPr>
          <p:cNvPr id="16" name="テキスト ボックス 3"/>
          <p:cNvSpPr txBox="1">
            <a:spLocks noChangeArrowheads="1"/>
          </p:cNvSpPr>
          <p:nvPr/>
        </p:nvSpPr>
        <p:spPr bwMode="auto">
          <a:xfrm>
            <a:off x="755650" y="6075363"/>
            <a:ext cx="77755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マーガリンの製造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共有結合からなる物質とその利用</a:t>
            </a:r>
            <a:endParaRPr lang="en-US" altLang="ja-JP" sz="3200" b="1"/>
          </a:p>
        </p:txBody>
      </p:sp>
      <p:grpSp>
        <p:nvGrpSpPr>
          <p:cNvPr id="31747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31755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有機化合物の利用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068" y="1540057"/>
            <a:ext cx="2236932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598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エタノール　</a:t>
            </a:r>
            <a:r>
              <a:rPr lang="en-US" altLang="ja-JP" sz="2800" b="1">
                <a:latin typeface="Arial" charset="0"/>
                <a:cs typeface="Arial" charset="0"/>
              </a:rPr>
              <a:t>C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2</a:t>
            </a:r>
            <a:r>
              <a:rPr lang="en-US" altLang="ja-JP" sz="2800" b="1">
                <a:latin typeface="Arial" charset="0"/>
                <a:cs typeface="Arial" charset="0"/>
              </a:rPr>
              <a:t>H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5</a:t>
            </a:r>
            <a:r>
              <a:rPr lang="en-US" altLang="ja-JP" sz="2800" b="1">
                <a:latin typeface="Arial" charset="0"/>
                <a:cs typeface="Arial" charset="0"/>
              </a:rPr>
              <a:t>OH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81300"/>
            <a:ext cx="1800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製法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336925"/>
            <a:ext cx="77755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微生物の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アルコール発酵</a:t>
            </a:r>
            <a:r>
              <a:rPr lang="ja-JP" altLang="en-US" sz="2800" dirty="0">
                <a:latin typeface="Arial" charset="0"/>
                <a:cs typeface="Arial" charset="0"/>
              </a:rPr>
              <a:t>で，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糖から得られる（酒類の製造）</a:t>
            </a: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755650" y="4346575"/>
            <a:ext cx="79200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工業的には，エチレン </a:t>
            </a:r>
            <a:r>
              <a:rPr lang="en-US" altLang="ja-JP" sz="2800" dirty="0">
                <a:latin typeface="Arial" charset="0"/>
                <a:cs typeface="Arial" charset="0"/>
              </a:rPr>
              <a:t>C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2</a:t>
            </a:r>
            <a:r>
              <a:rPr lang="en-US" altLang="ja-JP" sz="2800" dirty="0">
                <a:latin typeface="Arial" charset="0"/>
                <a:cs typeface="Arial" charset="0"/>
              </a:rPr>
              <a:t>H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4</a:t>
            </a:r>
            <a:r>
              <a:rPr lang="ja-JP" altLang="en-US" sz="2800" dirty="0">
                <a:latin typeface="Arial" charset="0"/>
                <a:cs typeface="Arial" charset="0"/>
              </a:rPr>
              <a:t> と水 </a:t>
            </a:r>
            <a:r>
              <a:rPr lang="en-US" altLang="ja-JP" sz="2800" dirty="0">
                <a:latin typeface="Arial" charset="0"/>
                <a:cs typeface="Arial" charset="0"/>
              </a:rPr>
              <a:t>H</a:t>
            </a:r>
            <a:r>
              <a:rPr lang="en-US" altLang="ja-JP" sz="2800" baseline="-25000" dirty="0">
                <a:latin typeface="Arial" charset="0"/>
                <a:cs typeface="Arial" charset="0"/>
              </a:rPr>
              <a:t>2</a:t>
            </a:r>
            <a:r>
              <a:rPr lang="en-US" altLang="ja-JP" sz="2800" dirty="0">
                <a:latin typeface="Arial" charset="0"/>
                <a:cs typeface="Arial" charset="0"/>
              </a:rPr>
              <a:t>O</a:t>
            </a:r>
            <a:r>
              <a:rPr lang="ja-JP" altLang="en-US" sz="2800" dirty="0">
                <a:latin typeface="Arial" charset="0"/>
                <a:cs typeface="Arial" charset="0"/>
              </a:rPr>
              <a:t> の反応などで得られる</a:t>
            </a:r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323850" y="5373688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505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性質</a:t>
            </a: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757238" y="5929313"/>
            <a:ext cx="7775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>
                <a:latin typeface="Arial" charset="0"/>
                <a:cs typeface="Arial" charset="0"/>
              </a:rPr>
              <a:t>・ 無色透明で特有のにおいのある可燃性の液体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共有結合からなる物質とその利用</a:t>
            </a:r>
            <a:endParaRPr lang="en-US" altLang="ja-JP" sz="3200" b="1"/>
          </a:p>
        </p:txBody>
      </p:sp>
      <p:grpSp>
        <p:nvGrpSpPr>
          <p:cNvPr id="32771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2287"/>
            <a:chOff x="683568" y="1556792"/>
            <a:chExt cx="4986496" cy="523220"/>
          </a:xfrm>
        </p:grpSpPr>
        <p:sp>
          <p:nvSpPr>
            <p:cNvPr id="32777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3220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有機化合物の利用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1630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32773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5988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エタノール　</a:t>
            </a:r>
            <a:r>
              <a:rPr lang="en-US" altLang="ja-JP" sz="2800" b="1">
                <a:latin typeface="Arial" charset="0"/>
                <a:cs typeface="Arial" charset="0"/>
              </a:rPr>
              <a:t>C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2</a:t>
            </a:r>
            <a:r>
              <a:rPr lang="en-US" altLang="ja-JP" sz="2800" b="1">
                <a:latin typeface="Arial" charset="0"/>
                <a:cs typeface="Arial" charset="0"/>
              </a:rPr>
              <a:t>H</a:t>
            </a:r>
            <a:r>
              <a:rPr lang="en-US" altLang="ja-JP" sz="2800" b="1" baseline="-25000">
                <a:latin typeface="Arial" charset="0"/>
                <a:cs typeface="Arial" charset="0"/>
              </a:rPr>
              <a:t>5</a:t>
            </a:r>
            <a:r>
              <a:rPr lang="en-US" altLang="ja-JP" sz="2800" b="1">
                <a:latin typeface="Arial" charset="0"/>
                <a:cs typeface="Arial" charset="0"/>
              </a:rPr>
              <a:t>OH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sp>
        <p:nvSpPr>
          <p:cNvPr id="8" name="テキスト ボックス 3"/>
          <p:cNvSpPr txBox="1">
            <a:spLocks noChangeArrowheads="1"/>
          </p:cNvSpPr>
          <p:nvPr/>
        </p:nvSpPr>
        <p:spPr bwMode="auto">
          <a:xfrm>
            <a:off x="323850" y="2781300"/>
            <a:ext cx="1800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● 利用例</a:t>
            </a:r>
          </a:p>
        </p:txBody>
      </p:sp>
      <p:sp>
        <p:nvSpPr>
          <p:cNvPr id="9" name="テキスト ボックス 3"/>
          <p:cNvSpPr txBox="1">
            <a:spLocks noChangeArrowheads="1"/>
          </p:cNvSpPr>
          <p:nvPr/>
        </p:nvSpPr>
        <p:spPr bwMode="auto">
          <a:xfrm>
            <a:off x="757238" y="3336925"/>
            <a:ext cx="77755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消毒薬</a:t>
            </a:r>
            <a:r>
              <a:rPr lang="ja-JP" altLang="en-US" sz="2800" dirty="0">
                <a:latin typeface="Arial" charset="0"/>
                <a:cs typeface="Arial" charset="0"/>
              </a:rPr>
              <a:t>に利用されている</a:t>
            </a:r>
          </a:p>
        </p:txBody>
      </p:sp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755650" y="3933825"/>
            <a:ext cx="79200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極性分子も無極性分子も溶かすので，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　溶剤</a:t>
            </a:r>
            <a:r>
              <a:rPr lang="ja-JP" altLang="en-US" sz="2800" dirty="0">
                <a:latin typeface="Arial" charset="0"/>
                <a:cs typeface="Arial" charset="0"/>
              </a:rPr>
              <a:t>として香料の原料にも使われる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26</a:t>
            </a:fld>
            <a:endParaRPr lang="ja-JP" altLang="en-US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068" y="1540057"/>
            <a:ext cx="2236932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共有結合からなる物質とその利用</a:t>
            </a:r>
            <a:endParaRPr lang="en-US" altLang="ja-JP" sz="3200" b="1"/>
          </a:p>
        </p:txBody>
      </p:sp>
      <p:grpSp>
        <p:nvGrpSpPr>
          <p:cNvPr id="33795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3875"/>
            <a:chOff x="683568" y="1556792"/>
            <a:chExt cx="4986496" cy="524154"/>
          </a:xfrm>
        </p:grpSpPr>
        <p:sp>
          <p:nvSpPr>
            <p:cNvPr id="33803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4154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合成高分子化合物の利用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0977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662" y="1530011"/>
            <a:ext cx="3458338" cy="244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ポリスチレン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230688"/>
            <a:ext cx="2058987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AutoShape 9" descr="「SPIコード　ポリスチレン」の画像検索結果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sp>
        <p:nvSpPr>
          <p:cNvPr id="12" name="テキスト ボックス 3"/>
          <p:cNvSpPr txBox="1">
            <a:spLocks noChangeArrowheads="1"/>
          </p:cNvSpPr>
          <p:nvPr/>
        </p:nvSpPr>
        <p:spPr bwMode="auto">
          <a:xfrm>
            <a:off x="2466975" y="4859337"/>
            <a:ext cx="6118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/>
              <a:t>スチレンの</a:t>
            </a:r>
            <a:r>
              <a:rPr lang="ja-JP" altLang="en-US" sz="2800" b="1" dirty="0">
                <a:solidFill>
                  <a:srgbClr val="FF0000"/>
                </a:solidFill>
              </a:rPr>
              <a:t>付加重合</a:t>
            </a:r>
            <a:r>
              <a:rPr lang="ja-JP" altLang="en-US" sz="2800" b="1" dirty="0"/>
              <a:t>によって得られる</a:t>
            </a:r>
            <a:endParaRPr lang="ja-JP" altLang="en-US" sz="2800" b="1" dirty="0">
              <a:latin typeface="Arial" charset="0"/>
              <a:cs typeface="Arial" charset="0"/>
            </a:endParaRPr>
          </a:p>
        </p:txBody>
      </p:sp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323850" y="2781300"/>
            <a:ext cx="18002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0070C0"/>
                </a:solidFill>
                <a:latin typeface="Arial" charset="0"/>
                <a:cs typeface="Arial" charset="0"/>
              </a:rPr>
              <a:t>●</a:t>
            </a:r>
            <a:r>
              <a:rPr lang="ja-JP" altLang="en-US" sz="2800" b="1" dirty="0">
                <a:latin typeface="Arial" charset="0"/>
                <a:cs typeface="Arial" charset="0"/>
              </a:rPr>
              <a:t> 製法</a:t>
            </a:r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449263" y="3716338"/>
            <a:ext cx="14382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構造式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662" y="1530011"/>
            <a:ext cx="3458338" cy="244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共有結合からなる物質とその利用</a:t>
            </a:r>
            <a:endParaRPr lang="en-US" altLang="ja-JP" sz="3200" b="1"/>
          </a:p>
        </p:txBody>
      </p:sp>
      <p:grpSp>
        <p:nvGrpSpPr>
          <p:cNvPr id="34819" name="グループ化 4"/>
          <p:cNvGrpSpPr>
            <a:grpSpLocks/>
          </p:cNvGrpSpPr>
          <p:nvPr/>
        </p:nvGrpSpPr>
        <p:grpSpPr bwMode="auto">
          <a:xfrm>
            <a:off x="539750" y="1557338"/>
            <a:ext cx="4986338" cy="523875"/>
            <a:chOff x="683568" y="1556792"/>
            <a:chExt cx="4986496" cy="524154"/>
          </a:xfrm>
        </p:grpSpPr>
        <p:sp>
          <p:nvSpPr>
            <p:cNvPr id="34827" name="テキスト ボックス 1"/>
            <p:cNvSpPr txBox="1">
              <a:spLocks noChangeArrowheads="1"/>
            </p:cNvSpPr>
            <p:nvPr/>
          </p:nvSpPr>
          <p:spPr bwMode="auto">
            <a:xfrm>
              <a:off x="683568" y="1556792"/>
              <a:ext cx="4464496" cy="524154"/>
            </a:xfrm>
            <a:prstGeom prst="rect">
              <a:avLst/>
            </a:prstGeom>
            <a:solidFill>
              <a:srgbClr val="065A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charset="-128"/>
                </a:defRPr>
              </a:lvl9pPr>
            </a:lstStyle>
            <a:p>
              <a:r>
                <a:rPr lang="ja-JP" altLang="en-US" sz="2800" b="1">
                  <a:solidFill>
                    <a:schemeClr val="bg1"/>
                  </a:solidFill>
                </a:rPr>
                <a:t>　合成高分子化合物の利用</a:t>
              </a:r>
            </a:p>
          </p:txBody>
        </p:sp>
        <p:sp>
          <p:nvSpPr>
            <p:cNvPr id="4" name="直角三角形 3"/>
            <p:cNvSpPr>
              <a:spLocks noChangeAspect="1"/>
            </p:cNvSpPr>
            <p:nvPr/>
          </p:nvSpPr>
          <p:spPr>
            <a:xfrm>
              <a:off x="5147759" y="1556792"/>
              <a:ext cx="522305" cy="520977"/>
            </a:xfrm>
            <a:prstGeom prst="rtTriangle">
              <a:avLst/>
            </a:prstGeom>
            <a:solidFill>
              <a:srgbClr val="065A0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34821" name="テキスト ボックス 3"/>
          <p:cNvSpPr txBox="1">
            <a:spLocks noChangeArrowheads="1"/>
          </p:cNvSpPr>
          <p:nvPr/>
        </p:nvSpPr>
        <p:spPr bwMode="auto">
          <a:xfrm>
            <a:off x="828675" y="2133600"/>
            <a:ext cx="33829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/>
              <a:t>ポリスチレン</a:t>
            </a:r>
            <a:endParaRPr lang="ja-JP" altLang="en-US" sz="2800" b="1">
              <a:latin typeface="Arial" charset="0"/>
              <a:cs typeface="Arial" charset="0"/>
            </a:endParaRPr>
          </a:p>
        </p:txBody>
      </p:sp>
      <p:sp>
        <p:nvSpPr>
          <p:cNvPr id="34822" name="AutoShape 9" descr="「SPIコード　ポリスチレン」の画像検索結果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endParaRPr lang="ja-JP" altLang="en-US"/>
          </a:p>
        </p:txBody>
      </p:sp>
      <p:pic>
        <p:nvPicPr>
          <p:cNvPr id="26632" name="Picture 13" descr="「SPIコード　ポリスチレン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157788"/>
            <a:ext cx="1052513" cy="13287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3"/>
          <p:cNvSpPr txBox="1">
            <a:spLocks noChangeArrowheads="1"/>
          </p:cNvSpPr>
          <p:nvPr/>
        </p:nvSpPr>
        <p:spPr bwMode="auto">
          <a:xfrm>
            <a:off x="323850" y="2852738"/>
            <a:ext cx="1881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● 利用例</a:t>
            </a:r>
          </a:p>
        </p:txBody>
      </p:sp>
      <p:sp>
        <p:nvSpPr>
          <p:cNvPr id="14" name="テキスト ボックス 3"/>
          <p:cNvSpPr txBox="1">
            <a:spLocks noChangeArrowheads="1"/>
          </p:cNvSpPr>
          <p:nvPr/>
        </p:nvSpPr>
        <p:spPr bwMode="auto">
          <a:xfrm>
            <a:off x="757238" y="3408363"/>
            <a:ext cx="8278812" cy="95410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耐水性</a:t>
            </a:r>
            <a:r>
              <a:rPr lang="ja-JP" altLang="en-US" sz="2800" dirty="0">
                <a:latin typeface="Arial" charset="0"/>
                <a:cs typeface="Arial" charset="0"/>
              </a:rPr>
              <a:t>や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電気絶縁性</a:t>
            </a:r>
            <a:r>
              <a:rPr lang="ja-JP" altLang="en-US" sz="2800" dirty="0">
                <a:latin typeface="Arial" charset="0"/>
                <a:cs typeface="Arial" charset="0"/>
              </a:rPr>
              <a:t>に優れているため，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食器用透明容器やスプーン，包装材料に用いられる</a:t>
            </a:r>
          </a:p>
        </p:txBody>
      </p:sp>
      <p:sp>
        <p:nvSpPr>
          <p:cNvPr id="15" name="テキスト ボックス 3"/>
          <p:cNvSpPr txBox="1">
            <a:spLocks noChangeArrowheads="1"/>
          </p:cNvSpPr>
          <p:nvPr/>
        </p:nvSpPr>
        <p:spPr bwMode="auto">
          <a:xfrm>
            <a:off x="755650" y="4491038"/>
            <a:ext cx="82804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・ </a:t>
            </a:r>
            <a:r>
              <a:rPr lang="ja-JP" alt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発泡ポリスチレン</a:t>
            </a:r>
            <a:r>
              <a:rPr lang="ja-JP" altLang="en-US" sz="2800" dirty="0">
                <a:latin typeface="Arial" charset="0"/>
                <a:cs typeface="Arial" charset="0"/>
              </a:rPr>
              <a:t>として</a:t>
            </a:r>
            <a:endParaRPr lang="en-US" altLang="ja-JP" sz="2800" dirty="0">
              <a:latin typeface="Arial" charset="0"/>
              <a:cs typeface="Arial" charset="0"/>
            </a:endParaRPr>
          </a:p>
          <a:p>
            <a:pPr eaLnBrk="1" hangingPunct="1"/>
            <a:r>
              <a:rPr lang="ja-JP" altLang="en-US" sz="2800" dirty="0">
                <a:latin typeface="Arial" charset="0"/>
                <a:cs typeface="Arial" charset="0"/>
              </a:rPr>
              <a:t>　緩衝材や断熱材に利用される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テキスト ボックス 4"/>
          <p:cNvSpPr txBox="1">
            <a:spLocks noChangeArrowheads="1"/>
          </p:cNvSpPr>
          <p:nvPr/>
        </p:nvSpPr>
        <p:spPr bwMode="auto">
          <a:xfrm>
            <a:off x="107950" y="908050"/>
            <a:ext cx="3509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まとめ</a:t>
            </a:r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322263" y="1616715"/>
            <a:ext cx="821055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金属原子どうしが結合するときは</a:t>
            </a:r>
            <a:r>
              <a:rPr lang="ja-JP" altLang="en-US" sz="3200" dirty="0">
                <a:solidFill>
                  <a:srgbClr val="FF0000"/>
                </a:solidFill>
              </a:rPr>
              <a:t>金属結合</a:t>
            </a:r>
            <a:r>
              <a:rPr lang="ja-JP" altLang="en-US" sz="3200" dirty="0"/>
              <a:t>，　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 金属原子と非金属原子では</a:t>
            </a:r>
            <a:r>
              <a:rPr lang="ja-JP" altLang="en-US" sz="3200" dirty="0">
                <a:solidFill>
                  <a:srgbClr val="FF0000"/>
                </a:solidFill>
              </a:rPr>
              <a:t>イオン結合</a:t>
            </a:r>
            <a:r>
              <a:rPr lang="ja-JP" altLang="en-US" sz="3200" dirty="0"/>
              <a:t>，</a:t>
            </a:r>
            <a:endParaRPr lang="en-US" altLang="ja-JP" sz="3200" dirty="0"/>
          </a:p>
          <a:p>
            <a:pPr eaLnBrk="1" hangingPunct="1"/>
            <a:r>
              <a:rPr lang="en-US" altLang="ja-JP" sz="3200" dirty="0"/>
              <a:t> </a:t>
            </a:r>
            <a:r>
              <a:rPr lang="ja-JP" altLang="en-US" sz="3200" dirty="0"/>
              <a:t>　非金属原子どうしでは</a:t>
            </a:r>
            <a:r>
              <a:rPr lang="ja-JP" altLang="en-US" sz="3200" dirty="0">
                <a:solidFill>
                  <a:srgbClr val="FF0000"/>
                </a:solidFill>
              </a:rPr>
              <a:t>共有結合</a:t>
            </a:r>
            <a:r>
              <a:rPr lang="ja-JP" altLang="en-US" sz="3200" dirty="0"/>
              <a:t>が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 つくられることが多い。　</a:t>
            </a:r>
            <a:endParaRPr lang="en-US" altLang="ja-JP" sz="3600" dirty="0"/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322263" y="4007966"/>
            <a:ext cx="87137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結合の種類によって，物質の性質が異なる</a:t>
            </a:r>
            <a:r>
              <a:rPr lang="ja-JP" altLang="en-US" sz="3200" dirty="0"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ja-JP" sz="32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ja-JP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ja-JP" alt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　結合が強いほど固体の融点は高くなる</a:t>
            </a:r>
            <a:r>
              <a:rPr lang="ja-JP" altLang="en-US" sz="3200" dirty="0">
                <a:latin typeface="Times New Roman" pitchFamily="18" charset="0"/>
                <a:cs typeface="Times New Roman" pitchFamily="18" charset="0"/>
              </a:rPr>
              <a:t>。　</a:t>
            </a:r>
            <a:endParaRPr lang="en-US" altLang="ja-JP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29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9219" name="テキスト ボックス 2"/>
          <p:cNvSpPr txBox="1">
            <a:spLocks noChangeArrowheads="1"/>
          </p:cNvSpPr>
          <p:nvPr/>
        </p:nvSpPr>
        <p:spPr bwMode="auto">
          <a:xfrm>
            <a:off x="450850" y="1609725"/>
            <a:ext cx="858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原子間にできる結合の種類はどのように決まるか？</a:t>
            </a:r>
            <a:endParaRPr lang="en-US" altLang="ja-JP" sz="3200" dirty="0"/>
          </a:p>
        </p:txBody>
      </p:sp>
      <p:sp>
        <p:nvSpPr>
          <p:cNvPr id="9220" name="テキスト ボックス 3"/>
          <p:cNvSpPr txBox="1">
            <a:spLocks noChangeArrowheads="1"/>
          </p:cNvSpPr>
          <p:nvPr/>
        </p:nvSpPr>
        <p:spPr bwMode="auto">
          <a:xfrm>
            <a:off x="450850" y="2205038"/>
            <a:ext cx="8585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結合の種類と物質の性質にはどのような関係があ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るか？</a:t>
            </a:r>
            <a:endParaRPr lang="en-US" altLang="ja-JP" sz="3200"/>
          </a:p>
        </p:txBody>
      </p:sp>
      <p:sp>
        <p:nvSpPr>
          <p:cNvPr id="9221" name="テキスト ボックス 4"/>
          <p:cNvSpPr txBox="1">
            <a:spLocks noChangeArrowheads="1"/>
          </p:cNvSpPr>
          <p:nvPr/>
        </p:nvSpPr>
        <p:spPr bwMode="auto">
          <a:xfrm>
            <a:off x="450850" y="3213100"/>
            <a:ext cx="858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金属結合からなる物質はどのようなところに利用さ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9222" name="テキスト ボックス 5"/>
          <p:cNvSpPr txBox="1">
            <a:spLocks noChangeArrowheads="1"/>
          </p:cNvSpPr>
          <p:nvPr/>
        </p:nvSpPr>
        <p:spPr bwMode="auto">
          <a:xfrm>
            <a:off x="450850" y="42211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イオン結合からなる物質はどのようなところに利用</a:t>
            </a:r>
            <a:endParaRPr lang="en-US" altLang="ja-JP" sz="2800"/>
          </a:p>
          <a:p>
            <a:pPr eaLnBrk="1" hangingPunct="1"/>
            <a:r>
              <a:rPr lang="ja-JP" altLang="en-US" sz="2800"/>
              <a:t>　されているか？</a:t>
            </a:r>
            <a:endParaRPr lang="en-US" altLang="ja-JP" sz="3200"/>
          </a:p>
        </p:txBody>
      </p:sp>
      <p:sp>
        <p:nvSpPr>
          <p:cNvPr id="9223" name="テキスト ボックス 6"/>
          <p:cNvSpPr txBox="1">
            <a:spLocks noChangeArrowheads="1"/>
          </p:cNvSpPr>
          <p:nvPr/>
        </p:nvSpPr>
        <p:spPr bwMode="auto">
          <a:xfrm>
            <a:off x="450850" y="52117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共有結合からなる物質はどのようなところに利用さ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テキスト ボックス 4"/>
          <p:cNvSpPr txBox="1">
            <a:spLocks noChangeArrowheads="1"/>
          </p:cNvSpPr>
          <p:nvPr/>
        </p:nvSpPr>
        <p:spPr bwMode="auto">
          <a:xfrm>
            <a:off x="107950" y="908050"/>
            <a:ext cx="3509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まとめ</a:t>
            </a:r>
          </a:p>
        </p:txBody>
      </p:sp>
      <p:sp>
        <p:nvSpPr>
          <p:cNvPr id="5" name="テキスト ボックス 4"/>
          <p:cNvSpPr txBox="1">
            <a:spLocks noChangeArrowheads="1"/>
          </p:cNvSpPr>
          <p:nvPr/>
        </p:nvSpPr>
        <p:spPr bwMode="auto">
          <a:xfrm>
            <a:off x="322263" y="1643316"/>
            <a:ext cx="87137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金属は，特有の光沢があるため，装飾品に使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 われる。また，電気伝導性・熱伝導性が大きい</a:t>
            </a:r>
            <a:endParaRPr lang="en-US" altLang="ja-JP" sz="3200" dirty="0"/>
          </a:p>
          <a:p>
            <a:pPr eaLnBrk="1" hangingPunct="1"/>
            <a:r>
              <a:rPr lang="en-US" altLang="ja-JP" sz="3200" dirty="0"/>
              <a:t> </a:t>
            </a:r>
            <a:r>
              <a:rPr lang="ja-JP" altLang="en-US" sz="3200" dirty="0"/>
              <a:t>　ため，電気器具や調理器具に使われる。　</a:t>
            </a:r>
            <a:endParaRPr lang="en-US" altLang="ja-JP" sz="3200" dirty="0"/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322263" y="3356992"/>
            <a:ext cx="871378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イオンからなる </a:t>
            </a:r>
            <a:r>
              <a:rPr lang="en-US" altLang="ja-JP" sz="3200" dirty="0">
                <a:latin typeface="Arial" charset="0"/>
                <a:cs typeface="Arial" charset="0"/>
              </a:rPr>
              <a:t>NaHCO</a:t>
            </a:r>
            <a:r>
              <a:rPr lang="en-US" altLang="ja-JP" sz="3200" baseline="-25000" dirty="0">
                <a:latin typeface="Arial" charset="0"/>
                <a:cs typeface="Arial" charset="0"/>
              </a:rPr>
              <a:t>3</a:t>
            </a:r>
            <a:r>
              <a:rPr lang="ja-JP" altLang="en-US" sz="3200" dirty="0"/>
              <a:t> は，胃の制酸薬や</a:t>
            </a:r>
            <a:endParaRPr lang="en-US" altLang="ja-JP" sz="3200" dirty="0"/>
          </a:p>
          <a:p>
            <a:pPr eaLnBrk="1" hangingPunct="1"/>
            <a:r>
              <a:rPr lang="ja-JP" altLang="en-US" sz="3200" dirty="0"/>
              <a:t>　 ベーキングパウダー，発泡入浴剤などに用い</a:t>
            </a:r>
            <a:r>
              <a:rPr lang="ja-JP" altLang="en-US" sz="3200" dirty="0" err="1"/>
              <a:t>ら</a:t>
            </a:r>
            <a:endParaRPr lang="en-US" altLang="ja-JP" sz="3200" dirty="0"/>
          </a:p>
          <a:p>
            <a:pPr eaLnBrk="1" hangingPunct="1"/>
            <a:r>
              <a:rPr lang="en-US" altLang="ja-JP" sz="3200" dirty="0"/>
              <a:t> </a:t>
            </a:r>
            <a:r>
              <a:rPr lang="ja-JP" altLang="en-US" sz="3200"/>
              <a:t>　れて</a:t>
            </a:r>
            <a:r>
              <a:rPr lang="ja-JP" altLang="en-US" sz="3200" dirty="0"/>
              <a:t>いる。</a:t>
            </a:r>
            <a:endParaRPr lang="en-US" altLang="ja-JP" sz="3600" dirty="0"/>
          </a:p>
        </p:txBody>
      </p:sp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322263" y="5171708"/>
            <a:ext cx="87137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dirty="0"/>
              <a:t>○　合成高分子化合物は，プラスチックや合成繊</a:t>
            </a:r>
            <a:endParaRPr lang="en-US" altLang="ja-JP" sz="3200" dirty="0"/>
          </a:p>
          <a:p>
            <a:pPr eaLnBrk="1" hangingPunct="1"/>
            <a:r>
              <a:rPr lang="en-US" altLang="ja-JP" sz="3200" dirty="0"/>
              <a:t> </a:t>
            </a:r>
            <a:r>
              <a:rPr lang="ja-JP" altLang="en-US" sz="3200" dirty="0"/>
              <a:t>　維として広く利用されている。　</a:t>
            </a:r>
            <a:endParaRPr lang="en-US" altLang="ja-JP" sz="36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30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410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テキスト ボックス 1"/>
          <p:cNvSpPr txBox="1">
            <a:spLocks noChangeArrowheads="1"/>
          </p:cNvSpPr>
          <p:nvPr/>
        </p:nvSpPr>
        <p:spPr bwMode="auto">
          <a:xfrm>
            <a:off x="0" y="3430588"/>
            <a:ext cx="9144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3600"/>
              <a:t>おわり</a:t>
            </a:r>
          </a:p>
        </p:txBody>
      </p:sp>
      <p:sp>
        <p:nvSpPr>
          <p:cNvPr id="36867" name="スライド番号プレースホルダー 3"/>
          <p:cNvSpPr txBox="1">
            <a:spLocks/>
          </p:cNvSpPr>
          <p:nvPr/>
        </p:nvSpPr>
        <p:spPr bwMode="auto">
          <a:xfrm>
            <a:off x="8278813" y="6524625"/>
            <a:ext cx="47783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fld id="{D26D81E1-FA11-447F-A0C7-A4B9DA9C00ED}" type="slidenum">
              <a:rPr lang="ja-JP" altLang="en-US" sz="1200">
                <a:solidFill>
                  <a:srgbClr val="404040"/>
                </a:solidFill>
              </a:rPr>
              <a:pPr algn="ctr" eaLnBrk="1" hangingPunct="1"/>
              <a:t>31</a:t>
            </a:fld>
            <a:endParaRPr lang="ja-JP" altLang="en-US" sz="1200">
              <a:solidFill>
                <a:srgbClr val="40404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31</a:t>
            </a:fld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物質と化学結合</a:t>
            </a:r>
            <a:endParaRPr lang="en-US" altLang="ja-JP" sz="3200" b="1" dirty="0"/>
          </a:p>
        </p:txBody>
      </p:sp>
      <p:sp>
        <p:nvSpPr>
          <p:cNvPr id="3" name="テキスト ボックス 2"/>
          <p:cNvSpPr txBox="1">
            <a:spLocks noChangeArrowheads="1"/>
          </p:cNvSpPr>
          <p:nvPr/>
        </p:nvSpPr>
        <p:spPr bwMode="auto">
          <a:xfrm>
            <a:off x="450850" y="1700213"/>
            <a:ext cx="8208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 </a:t>
            </a:r>
            <a:r>
              <a:rPr lang="ja-JP" altLang="en-US" sz="3200" dirty="0"/>
              <a:t>　</a:t>
            </a:r>
            <a:r>
              <a:rPr lang="ja-JP" altLang="en-US" sz="3200" b="1" dirty="0">
                <a:solidFill>
                  <a:srgbClr val="0070C0"/>
                </a:solidFill>
              </a:rPr>
              <a:t>金属原子どうし</a:t>
            </a:r>
            <a:r>
              <a:rPr lang="ja-JP" altLang="en-US" sz="3200" dirty="0"/>
              <a:t>の結合</a:t>
            </a:r>
            <a:endParaRPr lang="en-US" altLang="ja-JP" sz="3600" dirty="0"/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450850" y="3289300"/>
            <a:ext cx="6769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dirty="0"/>
              <a:t>　</a:t>
            </a:r>
            <a:r>
              <a:rPr lang="ja-JP" altLang="en-US" sz="3200" b="1" dirty="0">
                <a:solidFill>
                  <a:srgbClr val="0070C0"/>
                </a:solidFill>
              </a:rPr>
              <a:t>金属原子</a:t>
            </a:r>
            <a:r>
              <a:rPr lang="ja-JP" altLang="en-US" sz="3200" dirty="0"/>
              <a:t>と</a:t>
            </a:r>
            <a:r>
              <a:rPr lang="ja-JP" altLang="en-US" sz="3200" b="1" dirty="0">
                <a:solidFill>
                  <a:srgbClr val="FF8409"/>
                </a:solidFill>
              </a:rPr>
              <a:t>非金属原子</a:t>
            </a:r>
            <a:r>
              <a:rPr lang="ja-JP" altLang="en-US" sz="3200" dirty="0"/>
              <a:t>の結合</a:t>
            </a:r>
            <a:endParaRPr lang="en-US" altLang="ja-JP" sz="3600" dirty="0"/>
          </a:p>
        </p:txBody>
      </p:sp>
      <p:sp>
        <p:nvSpPr>
          <p:cNvPr id="5" name="テキスト ボックス 4"/>
          <p:cNvSpPr txBox="1">
            <a:spLocks noChangeArrowheads="1"/>
          </p:cNvSpPr>
          <p:nvPr/>
        </p:nvSpPr>
        <p:spPr bwMode="auto">
          <a:xfrm>
            <a:off x="450850" y="4873625"/>
            <a:ext cx="7939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dirty="0"/>
              <a:t>　</a:t>
            </a:r>
            <a:r>
              <a:rPr lang="ja-JP" altLang="en-US" sz="3200" b="1" dirty="0">
                <a:solidFill>
                  <a:srgbClr val="FF8409"/>
                </a:solidFill>
              </a:rPr>
              <a:t>非金属原子どうし</a:t>
            </a:r>
            <a:r>
              <a:rPr lang="ja-JP" altLang="en-US" sz="3200" dirty="0"/>
              <a:t>の結合</a:t>
            </a:r>
            <a:endParaRPr lang="en-US" altLang="ja-JP" sz="3600" dirty="0"/>
          </a:p>
        </p:txBody>
      </p:sp>
      <p:sp>
        <p:nvSpPr>
          <p:cNvPr id="6" name="テキスト ボックス 10"/>
          <p:cNvSpPr txBox="1">
            <a:spLocks noChangeArrowheads="1"/>
          </p:cNvSpPr>
          <p:nvPr/>
        </p:nvSpPr>
        <p:spPr bwMode="auto">
          <a:xfrm>
            <a:off x="2987676" y="2360613"/>
            <a:ext cx="2952750" cy="7080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4000" b="1"/>
              <a:t>金属結合</a:t>
            </a:r>
          </a:p>
        </p:txBody>
      </p:sp>
      <p:sp>
        <p:nvSpPr>
          <p:cNvPr id="7" name="テキスト ボックス 10"/>
          <p:cNvSpPr txBox="1">
            <a:spLocks noChangeArrowheads="1"/>
          </p:cNvSpPr>
          <p:nvPr/>
        </p:nvSpPr>
        <p:spPr bwMode="auto">
          <a:xfrm>
            <a:off x="2995613" y="3957638"/>
            <a:ext cx="2944812" cy="708025"/>
          </a:xfrm>
          <a:prstGeom prst="rect">
            <a:avLst/>
          </a:prstGeom>
          <a:solidFill>
            <a:srgbClr val="99FF9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4000" b="1"/>
              <a:t>イオン結合</a:t>
            </a:r>
          </a:p>
        </p:txBody>
      </p:sp>
      <p:sp>
        <p:nvSpPr>
          <p:cNvPr id="8" name="テキスト ボックス 10"/>
          <p:cNvSpPr txBox="1">
            <a:spLocks noChangeArrowheads="1"/>
          </p:cNvSpPr>
          <p:nvPr/>
        </p:nvSpPr>
        <p:spPr bwMode="auto">
          <a:xfrm>
            <a:off x="2987676" y="5529263"/>
            <a:ext cx="2952750" cy="708025"/>
          </a:xfrm>
          <a:prstGeom prst="rect">
            <a:avLst/>
          </a:prstGeom>
          <a:solidFill>
            <a:srgbClr val="FFFF66"/>
          </a:solidFill>
          <a:ln w="57150">
            <a:solidFill>
              <a:srgbClr val="FF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4000" b="1" dirty="0"/>
              <a:t>共有結合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物質と化学結合</a:t>
            </a:r>
            <a:endParaRPr lang="en-US" altLang="ja-JP" sz="3200" b="1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  <p:pic>
        <p:nvPicPr>
          <p:cNvPr id="1026" name="4C11A60D-3720-44EB-ABDD-F229D3B3BB3B">
            <a:extLst>
              <a:ext uri="{FF2B5EF4-FFF2-40B4-BE49-F238E27FC236}">
                <a16:creationId xmlns:a16="http://schemas.microsoft.com/office/drawing/2014/main" id="{EB486FB6-ACB6-4D9E-89A5-A7EFE8A72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1" y="2132856"/>
            <a:ext cx="8827907" cy="339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テキスト ボックス 4"/>
          <p:cNvSpPr txBox="1">
            <a:spLocks noChangeArrowheads="1"/>
          </p:cNvSpPr>
          <p:nvPr/>
        </p:nvSpPr>
        <p:spPr bwMode="auto">
          <a:xfrm>
            <a:off x="179388" y="908050"/>
            <a:ext cx="4897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　</a:t>
            </a:r>
            <a:r>
              <a:rPr lang="ja-JP" altLang="en-US" sz="3200" b="1"/>
              <a:t>ここで学習する内容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  <p:sp>
        <p:nvSpPr>
          <p:cNvPr id="14" name="テキスト ボックス 2"/>
          <p:cNvSpPr txBox="1">
            <a:spLocks noChangeArrowheads="1"/>
          </p:cNvSpPr>
          <p:nvPr/>
        </p:nvSpPr>
        <p:spPr bwMode="auto">
          <a:xfrm>
            <a:off x="450850" y="1609725"/>
            <a:ext cx="858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原子間にできる結合の種類はどのように決まるか？</a:t>
            </a:r>
            <a:endParaRPr lang="en-US" altLang="ja-JP" sz="3200" dirty="0"/>
          </a:p>
        </p:txBody>
      </p:sp>
      <p:sp>
        <p:nvSpPr>
          <p:cNvPr id="15" name="テキスト ボックス 3"/>
          <p:cNvSpPr txBox="1">
            <a:spLocks noChangeArrowheads="1"/>
          </p:cNvSpPr>
          <p:nvPr/>
        </p:nvSpPr>
        <p:spPr bwMode="auto">
          <a:xfrm>
            <a:off x="450850" y="2205038"/>
            <a:ext cx="8585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 dirty="0"/>
              <a:t>○　結合の種類と物質の性質にはどのような</a:t>
            </a:r>
            <a:r>
              <a:rPr lang="ja-JP" altLang="en-US" sz="2800" dirty="0" err="1"/>
              <a:t>関係があ</a:t>
            </a:r>
            <a:endParaRPr lang="en-US" altLang="ja-JP" sz="2800" dirty="0"/>
          </a:p>
          <a:p>
            <a:pPr eaLnBrk="1" hangingPunct="1"/>
            <a:r>
              <a:rPr lang="ja-JP" altLang="en-US" sz="2800" dirty="0"/>
              <a:t>　るか？</a:t>
            </a:r>
            <a:endParaRPr lang="en-US" altLang="ja-JP" sz="3200" dirty="0"/>
          </a:p>
        </p:txBody>
      </p:sp>
      <p:sp>
        <p:nvSpPr>
          <p:cNvPr id="16" name="テキスト ボックス 4"/>
          <p:cNvSpPr txBox="1">
            <a:spLocks noChangeArrowheads="1"/>
          </p:cNvSpPr>
          <p:nvPr/>
        </p:nvSpPr>
        <p:spPr bwMode="auto">
          <a:xfrm>
            <a:off x="450850" y="3213100"/>
            <a:ext cx="858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金属結合からなる物質はどのようなところに利用さ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  <p:sp>
        <p:nvSpPr>
          <p:cNvPr id="17" name="テキスト ボックス 5"/>
          <p:cNvSpPr txBox="1">
            <a:spLocks noChangeArrowheads="1"/>
          </p:cNvSpPr>
          <p:nvPr/>
        </p:nvSpPr>
        <p:spPr bwMode="auto">
          <a:xfrm>
            <a:off x="450850" y="42211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イオン結合からなる物質はどのようなところに利用</a:t>
            </a:r>
            <a:endParaRPr lang="en-US" altLang="ja-JP" sz="2800"/>
          </a:p>
          <a:p>
            <a:pPr eaLnBrk="1" hangingPunct="1"/>
            <a:r>
              <a:rPr lang="ja-JP" altLang="en-US" sz="2800"/>
              <a:t>　されているか？</a:t>
            </a:r>
            <a:endParaRPr lang="en-US" altLang="ja-JP" sz="3200"/>
          </a:p>
        </p:txBody>
      </p:sp>
      <p:sp>
        <p:nvSpPr>
          <p:cNvPr id="18" name="テキスト ボックス 6"/>
          <p:cNvSpPr txBox="1">
            <a:spLocks noChangeArrowheads="1"/>
          </p:cNvSpPr>
          <p:nvPr/>
        </p:nvSpPr>
        <p:spPr bwMode="auto">
          <a:xfrm>
            <a:off x="450850" y="5211763"/>
            <a:ext cx="8369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800"/>
              <a:t>○　共有結合からなる物質はどのようなところに利用さ</a:t>
            </a:r>
            <a:endParaRPr lang="en-US" altLang="ja-JP" sz="2800"/>
          </a:p>
          <a:p>
            <a:pPr eaLnBrk="1" hangingPunct="1"/>
            <a:r>
              <a:rPr lang="ja-JP" altLang="en-US" sz="2800"/>
              <a:t>　れているか？</a:t>
            </a:r>
            <a:endParaRPr lang="en-US" altLang="ja-JP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FBFB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605200"/>
              </p:ext>
            </p:extLst>
          </p:nvPr>
        </p:nvGraphicFramePr>
        <p:xfrm>
          <a:off x="179388" y="1628775"/>
          <a:ext cx="8713788" cy="5137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1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4864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12" marB="4571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金属結晶</a:t>
                      </a:r>
                    </a:p>
                  </a:txBody>
                  <a:tcPr marL="91449" marR="91449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イオン結晶</a:t>
                      </a:r>
                    </a:p>
                  </a:txBody>
                  <a:tcPr marL="91449" marR="91449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分子結晶</a:t>
                      </a:r>
                    </a:p>
                  </a:txBody>
                  <a:tcPr marL="91449" marR="91449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共有結合の結晶</a:t>
                      </a:r>
                    </a:p>
                  </a:txBody>
                  <a:tcPr marL="91449" marR="91449" marT="45712" marB="4571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8552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物質例</a:t>
                      </a:r>
                    </a:p>
                  </a:txBody>
                  <a:tcPr marL="91449" marR="91449" marT="45712" marB="4571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9906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構成粒子</a:t>
                      </a:r>
                    </a:p>
                  </a:txBody>
                  <a:tcPr marL="91449" marR="91449" marT="45712" marB="4571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金属原子</a:t>
                      </a:r>
                      <a:endParaRPr kumimoji="1" lang="en-US" altLang="ja-JP" sz="2400" dirty="0"/>
                    </a:p>
                    <a:p>
                      <a:r>
                        <a:rPr kumimoji="1" lang="ja-JP" altLang="en-US" sz="2000" dirty="0"/>
                        <a:t>（陽イオンと　　　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　　　自由電子）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陽イオンと　陰イオン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分子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非金属原子</a:t>
                      </a:r>
                      <a:r>
                        <a:rPr kumimoji="1" lang="ja-JP" altLang="en-US" sz="2000" dirty="0"/>
                        <a:t>（全体が一つの　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000" dirty="0"/>
                        <a:t>　　　　　　</a:t>
                      </a:r>
                      <a:r>
                        <a:rPr kumimoji="1" lang="ja-JP" altLang="en-US" sz="2000" baseline="0" dirty="0"/>
                        <a:t> </a:t>
                      </a:r>
                      <a:r>
                        <a:rPr kumimoji="1" lang="ja-JP" altLang="en-US" sz="2000" dirty="0"/>
                        <a:t>分子）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3504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結合</a:t>
                      </a:r>
                    </a:p>
                  </a:txBody>
                  <a:tcPr marL="91449" marR="91449" marT="45712" marB="45712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金属結合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イオン結合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分子間力</a:t>
                      </a:r>
                      <a:endParaRPr kumimoji="1" lang="en-US" altLang="ja-JP" sz="2800" dirty="0"/>
                    </a:p>
                    <a:p>
                      <a:pPr algn="r"/>
                      <a:r>
                        <a:rPr kumimoji="1" lang="ja-JP" altLang="en-US" sz="2000" dirty="0"/>
                        <a:t>（分子間）</a:t>
                      </a:r>
                      <a:endParaRPr kumimoji="1" lang="en-US" altLang="ja-JP" sz="2000" dirty="0"/>
                    </a:p>
                    <a:p>
                      <a:r>
                        <a:rPr kumimoji="1" lang="ja-JP" altLang="en-US" sz="2800" dirty="0"/>
                        <a:t>共有結合</a:t>
                      </a:r>
                      <a:endParaRPr kumimoji="1" lang="en-US" altLang="ja-JP" sz="2800" dirty="0"/>
                    </a:p>
                    <a:p>
                      <a:pPr algn="r"/>
                      <a:r>
                        <a:rPr kumimoji="1" lang="ja-JP" altLang="en-US" sz="2000" dirty="0"/>
                        <a:t>（分子内）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共有結合</a:t>
                      </a:r>
                    </a:p>
                  </a:txBody>
                  <a:tcPr marL="91449" marR="91449" marT="45712" marB="45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346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化学結合と物質の性質</a:t>
            </a:r>
            <a:endParaRPr lang="en-US" altLang="ja-JP" sz="3200" b="1"/>
          </a:p>
        </p:txBody>
      </p:sp>
      <p:pic>
        <p:nvPicPr>
          <p:cNvPr id="13347" name="Picture 3" descr="C:\Users\Yuta Ebihara\Desktop\実教・化学基礎315ppt\蛯原先生用図データ\H29_kaki_02_p089_ny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36838"/>
            <a:ext cx="760253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  <p:sp>
        <p:nvSpPr>
          <p:cNvPr id="10" name="テキスト ボックス 4"/>
          <p:cNvSpPr txBox="1">
            <a:spLocks noChangeArrowheads="1"/>
          </p:cNvSpPr>
          <p:nvPr/>
        </p:nvSpPr>
        <p:spPr bwMode="auto">
          <a:xfrm>
            <a:off x="1235442" y="3658417"/>
            <a:ext cx="1889125" cy="461665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400" dirty="0"/>
              <a:t>アルミニウム</a:t>
            </a:r>
            <a:endParaRPr lang="en-US" altLang="ja-JP" sz="2400" dirty="0"/>
          </a:p>
        </p:txBody>
      </p:sp>
      <p:sp>
        <p:nvSpPr>
          <p:cNvPr id="11" name="テキスト ボックス 5"/>
          <p:cNvSpPr txBox="1">
            <a:spLocks noChangeArrowheads="1"/>
          </p:cNvSpPr>
          <p:nvPr/>
        </p:nvSpPr>
        <p:spPr bwMode="auto">
          <a:xfrm>
            <a:off x="3122613" y="3667614"/>
            <a:ext cx="1889125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塩化ナトリウム</a:t>
            </a:r>
            <a:endParaRPr lang="en-US" altLang="ja-JP" sz="2000" dirty="0"/>
          </a:p>
        </p:txBody>
      </p:sp>
      <p:sp>
        <p:nvSpPr>
          <p:cNvPr id="12" name="テキスト ボックス 6"/>
          <p:cNvSpPr txBox="1">
            <a:spLocks noChangeArrowheads="1"/>
          </p:cNvSpPr>
          <p:nvPr/>
        </p:nvSpPr>
        <p:spPr bwMode="auto">
          <a:xfrm>
            <a:off x="5076825" y="3667614"/>
            <a:ext cx="1887538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ドライアイス</a:t>
            </a:r>
            <a:r>
              <a:rPr lang="en-US" altLang="ja-JP" sz="2000" dirty="0">
                <a:latin typeface="+mj-ea"/>
                <a:ea typeface="+mj-ea"/>
                <a:cs typeface="Times New Roman" pitchFamily="18" charset="0"/>
              </a:rPr>
              <a:t>CO</a:t>
            </a:r>
            <a:r>
              <a:rPr lang="en-US" altLang="ja-JP" sz="2000" baseline="-25000" dirty="0">
                <a:latin typeface="+mj-ea"/>
                <a:ea typeface="+mj-ea"/>
                <a:cs typeface="Times New Roman" pitchFamily="18" charset="0"/>
              </a:rPr>
              <a:t>2</a:t>
            </a:r>
          </a:p>
        </p:txBody>
      </p:sp>
      <p:sp>
        <p:nvSpPr>
          <p:cNvPr id="13" name="テキスト ボックス 7"/>
          <p:cNvSpPr txBox="1">
            <a:spLocks noChangeArrowheads="1"/>
          </p:cNvSpPr>
          <p:nvPr/>
        </p:nvSpPr>
        <p:spPr bwMode="auto">
          <a:xfrm>
            <a:off x="7004050" y="3679337"/>
            <a:ext cx="1889125" cy="40005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2000" dirty="0"/>
              <a:t>ダイヤモンド</a:t>
            </a:r>
            <a:r>
              <a:rPr lang="en-US" altLang="ja-JP" sz="2000" dirty="0">
                <a:latin typeface="+mj-ea"/>
                <a:ea typeface="+mj-ea"/>
                <a:cs typeface="Times New Roman" pitchFamily="18" charset="0"/>
              </a:rPr>
              <a:t>C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CC9900"/>
                </a:solidFill>
              </a:rPr>
              <a:t>●</a:t>
            </a:r>
            <a:r>
              <a:rPr lang="ja-JP" altLang="en-US" sz="3200" b="1"/>
              <a:t>　化学結合と融点・沸点</a:t>
            </a:r>
            <a:endParaRPr lang="en-US" altLang="ja-JP" sz="3200" b="1"/>
          </a:p>
        </p:txBody>
      </p:sp>
      <p:pic>
        <p:nvPicPr>
          <p:cNvPr id="14339" name="Picture 2" descr="C:\Users\Yuta Ebihara\Desktop\実教・化学基礎315ppt\蛯原先生用図データ\H29_kaki_02_p089_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8437562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1116013" y="1960563"/>
            <a:ext cx="203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FF0000"/>
                </a:solidFill>
              </a:rPr>
              <a:t>金属結晶</a:t>
            </a:r>
            <a:endParaRPr lang="en-US" altLang="ja-JP" sz="3200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3132138" y="2771775"/>
            <a:ext cx="2247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FF0000"/>
                </a:solidFill>
              </a:rPr>
              <a:t>イオン結晶</a:t>
            </a:r>
            <a:endParaRPr lang="en-US" altLang="ja-JP" sz="3200" b="1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>
            <a:spLocks noChangeArrowheads="1"/>
          </p:cNvSpPr>
          <p:nvPr/>
        </p:nvSpPr>
        <p:spPr bwMode="auto">
          <a:xfrm>
            <a:off x="5329238" y="4211638"/>
            <a:ext cx="20320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FF0000"/>
                </a:solidFill>
              </a:rPr>
              <a:t>分子結晶</a:t>
            </a:r>
            <a:endParaRPr lang="en-US" altLang="ja-JP" sz="3200" b="1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7092950" y="4508500"/>
            <a:ext cx="203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>
                <a:solidFill>
                  <a:srgbClr val="FF0000"/>
                </a:solidFill>
              </a:rPr>
              <a:t>共有結合の結晶</a:t>
            </a:r>
            <a:endParaRPr lang="en-US" altLang="ja-JP" sz="3200" b="1">
              <a:solidFill>
                <a:srgbClr val="FF0000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テキスト ボックス 4"/>
          <p:cNvSpPr txBox="1">
            <a:spLocks noChangeArrowheads="1"/>
          </p:cNvSpPr>
          <p:nvPr/>
        </p:nvSpPr>
        <p:spPr bwMode="auto">
          <a:xfrm>
            <a:off x="250825" y="90805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●</a:t>
            </a:r>
            <a:r>
              <a:rPr lang="ja-JP" altLang="en-US" sz="3200" b="1" dirty="0"/>
              <a:t>　化学結合と融点・沸点</a:t>
            </a:r>
            <a:endParaRPr lang="en-US" altLang="ja-JP" sz="3200" b="1" dirty="0"/>
          </a:p>
        </p:txBody>
      </p: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450850" y="1773238"/>
            <a:ext cx="8208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dirty="0"/>
              <a:t>　化学結合の強さ</a:t>
            </a:r>
            <a:endParaRPr lang="en-US" altLang="ja-JP" sz="3600" dirty="0"/>
          </a:p>
        </p:txBody>
      </p:sp>
      <p:sp>
        <p:nvSpPr>
          <p:cNvPr id="5" name="テキスト ボックス 4"/>
          <p:cNvSpPr txBox="1">
            <a:spLocks noChangeArrowheads="1"/>
          </p:cNvSpPr>
          <p:nvPr/>
        </p:nvSpPr>
        <p:spPr bwMode="auto">
          <a:xfrm>
            <a:off x="450850" y="3933825"/>
            <a:ext cx="6769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3200" b="1" dirty="0">
                <a:solidFill>
                  <a:srgbClr val="CC9900"/>
                </a:solidFill>
              </a:rPr>
              <a:t>○</a:t>
            </a:r>
            <a:r>
              <a:rPr lang="ja-JP" altLang="en-US" sz="3200" dirty="0"/>
              <a:t>　融点・沸点の高さ</a:t>
            </a:r>
            <a:endParaRPr lang="en-US" altLang="ja-JP" sz="3600" dirty="0"/>
          </a:p>
        </p:txBody>
      </p:sp>
      <p:sp>
        <p:nvSpPr>
          <p:cNvPr id="8" name="角丸四角形 7"/>
          <p:cNvSpPr/>
          <p:nvPr/>
        </p:nvSpPr>
        <p:spPr bwMode="auto">
          <a:xfrm>
            <a:off x="250825" y="2565400"/>
            <a:ext cx="8642350" cy="863600"/>
          </a:xfrm>
          <a:prstGeom prst="roundRect">
            <a:avLst/>
          </a:prstGeom>
          <a:solidFill>
            <a:srgbClr val="99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テキスト ボックス 17"/>
          <p:cNvSpPr txBox="1">
            <a:spLocks noChangeArrowheads="1"/>
          </p:cNvSpPr>
          <p:nvPr/>
        </p:nvSpPr>
        <p:spPr bwMode="auto">
          <a:xfrm>
            <a:off x="395288" y="2708275"/>
            <a:ext cx="85693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sz="3200" b="1" dirty="0">
                <a:latin typeface="Times New Roman" pitchFamily="18" charset="0"/>
                <a:cs typeface="Times New Roman" pitchFamily="18" charset="0"/>
              </a:rPr>
              <a:t>共有結合＞イオン結合，金属結合＞＞分子間力</a:t>
            </a:r>
          </a:p>
        </p:txBody>
      </p:sp>
      <p:sp>
        <p:nvSpPr>
          <p:cNvPr id="11" name="角丸四角形 10"/>
          <p:cNvSpPr/>
          <p:nvPr/>
        </p:nvSpPr>
        <p:spPr bwMode="auto">
          <a:xfrm>
            <a:off x="250825" y="4724400"/>
            <a:ext cx="8642350" cy="1296988"/>
          </a:xfrm>
          <a:prstGeom prst="roundRect">
            <a:avLst/>
          </a:prstGeom>
          <a:solidFill>
            <a:srgbClr val="99FF9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テキスト ボックス 17"/>
          <p:cNvSpPr txBox="1">
            <a:spLocks noChangeArrowheads="1"/>
          </p:cNvSpPr>
          <p:nvPr/>
        </p:nvSpPr>
        <p:spPr bwMode="auto">
          <a:xfrm>
            <a:off x="395288" y="4868863"/>
            <a:ext cx="85693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ja-JP" altLang="en-US" sz="3200" b="1" dirty="0">
                <a:latin typeface="Times New Roman" pitchFamily="18" charset="0"/>
                <a:cs typeface="Times New Roman" pitchFamily="18" charset="0"/>
              </a:rPr>
              <a:t>共有結合の結晶＞</a:t>
            </a:r>
            <a:endParaRPr lang="en-US" altLang="ja-JP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ja-JP" altLang="en-US" sz="3200" b="1" dirty="0">
                <a:latin typeface="Times New Roman" pitchFamily="18" charset="0"/>
                <a:cs typeface="Times New Roman" pitchFamily="18" charset="0"/>
              </a:rPr>
              <a:t>　　　　　　イオン結晶，金属結晶　＞＞分子結晶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938A00-2BF9-4FAF-82BB-282BC39DA0ED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  <p:bldP spid="9" grpId="0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6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5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7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4677</TotalTime>
  <Words>1923</Words>
  <PresentationFormat>画面に合わせる (4:3)</PresentationFormat>
  <Paragraphs>352</Paragraphs>
  <Slides>31</Slides>
  <Notes>16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31</vt:i4>
      </vt:variant>
    </vt:vector>
  </HeadingPairs>
  <TitlesOfParts>
    <vt:vector size="40" baseType="lpstr">
      <vt:lpstr>ＭＳ Ｐゴシック</vt:lpstr>
      <vt:lpstr>Arial</vt:lpstr>
      <vt:lpstr>Calibri</vt:lpstr>
      <vt:lpstr>Times New Roman</vt:lpstr>
      <vt:lpstr>6_デザインの設定</vt:lpstr>
      <vt:lpstr>3_デザインの設定</vt:lpstr>
      <vt:lpstr>4_デザインの設定</vt:lpstr>
      <vt:lpstr>5_デザインの設定</vt:lpstr>
      <vt:lpstr>7_デザインの設定</vt:lpstr>
      <vt:lpstr>化学結合と物質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2011-09-19T09:10:40Z</dcterms:created>
  <dcterms:modified xsi:type="dcterms:W3CDTF">2021-02-01T07:02:17Z</dcterms:modified>
</cp:coreProperties>
</file>