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672" r:id="rId2"/>
    <p:sldMasterId id="2147484546" r:id="rId3"/>
    <p:sldMasterId id="2147483674" r:id="rId4"/>
    <p:sldMasterId id="2147483676" r:id="rId5"/>
    <p:sldMasterId id="2147483748" r:id="rId6"/>
  </p:sldMasterIdLst>
  <p:notesMasterIdLst>
    <p:notesMasterId r:id="rId43"/>
  </p:notesMasterIdLst>
  <p:handoutMasterIdLst>
    <p:handoutMasterId r:id="rId44"/>
  </p:handoutMasterIdLst>
  <p:sldIdLst>
    <p:sldId id="276" r:id="rId7"/>
    <p:sldId id="468" r:id="rId8"/>
    <p:sldId id="479" r:id="rId9"/>
    <p:sldId id="480" r:id="rId10"/>
    <p:sldId id="481" r:id="rId11"/>
    <p:sldId id="478" r:id="rId12"/>
    <p:sldId id="482" r:id="rId13"/>
    <p:sldId id="488" r:id="rId14"/>
    <p:sldId id="490" r:id="rId15"/>
    <p:sldId id="491" r:id="rId16"/>
    <p:sldId id="492" r:id="rId17"/>
    <p:sldId id="493" r:id="rId18"/>
    <p:sldId id="512" r:id="rId19"/>
    <p:sldId id="513" r:id="rId20"/>
    <p:sldId id="501" r:id="rId21"/>
    <p:sldId id="503" r:id="rId22"/>
    <p:sldId id="510" r:id="rId23"/>
    <p:sldId id="509" r:id="rId24"/>
    <p:sldId id="511" r:id="rId25"/>
    <p:sldId id="502" r:id="rId26"/>
    <p:sldId id="505" r:id="rId27"/>
    <p:sldId id="508" r:id="rId28"/>
    <p:sldId id="484" r:id="rId29"/>
    <p:sldId id="463" r:id="rId30"/>
    <p:sldId id="506" r:id="rId31"/>
    <p:sldId id="514" r:id="rId32"/>
    <p:sldId id="485" r:id="rId33"/>
    <p:sldId id="494" r:id="rId34"/>
    <p:sldId id="486" r:id="rId35"/>
    <p:sldId id="476" r:id="rId36"/>
    <p:sldId id="497" r:id="rId37"/>
    <p:sldId id="498" r:id="rId38"/>
    <p:sldId id="500" r:id="rId39"/>
    <p:sldId id="495" r:id="rId40"/>
    <p:sldId id="496" r:id="rId41"/>
    <p:sldId id="357" r:id="rId4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70F09E"/>
    <a:srgbClr val="63FDC2"/>
    <a:srgbClr val="03E790"/>
    <a:srgbClr val="00EA75"/>
    <a:srgbClr val="09FF84"/>
    <a:srgbClr val="7DDF7D"/>
    <a:srgbClr val="99FF99"/>
    <a:srgbClr val="FF7C8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8" autoAdjust="0"/>
    <p:restoredTop sz="93662" autoAdjust="0"/>
  </p:normalViewPr>
  <p:slideViewPr>
    <p:cSldViewPr>
      <p:cViewPr varScale="1">
        <p:scale>
          <a:sx n="92" d="100"/>
          <a:sy n="92" d="100"/>
        </p:scale>
        <p:origin x="98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2520" y="-12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82953D7-22E7-4277-9CEA-9A8A623408D8}" type="datetimeFigureOut">
              <a:rPr lang="ja-JP" altLang="en-US"/>
              <a:pPr>
                <a:defRPr/>
              </a:pPr>
              <a:t>2020/10/14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006CD29-25E7-4CE3-BC35-64E06E6B9E0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817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31714D84-73F2-47CC-B820-528B55EA3EA4}" type="datetimeFigureOut">
              <a:rPr lang="ja-JP" altLang="en-US"/>
              <a:pPr>
                <a:defRPr/>
              </a:pPr>
              <a:t>2020/10/14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A48D5B7-8148-4149-9A0B-A6518D091049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92612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215C6966-49E7-4CB8-94D6-4E634DBE202A}" type="slidenum">
              <a:rPr lang="ja-JP" altLang="en-US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420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4442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545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5013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9973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30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6545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34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71093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35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3133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3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8E013901-F96B-4ACE-99CB-1182AD0DF54F}" type="slidenum">
              <a:rPr lang="ja-JP" altLang="en-US"/>
              <a:pPr/>
              <a:t>36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283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579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5013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5013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4991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8101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0376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3976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397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32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944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857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472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527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185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691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14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777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02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CD39BF-442C-4210-A179-2F200202AEE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3178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749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3390D3-D7CB-4307-8013-BE0D16CE8EF8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187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759777-570D-4C0B-9247-79C2CD5859EE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78224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7219D4-CEDC-41F3-9453-87143ABAD90A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253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0ACB9-199C-4CB6-BCB2-F774D8F8AAEB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142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364558-FC87-47F8-B9E2-3DF7340F91F5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30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A336A2-493B-4F15-89F2-0BA46DBE9D9D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256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E4EB39-8CAC-44C7-8CA8-FEE131852407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721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647627-FDBA-4984-89E4-FD7ECBADF870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411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8229600" cy="2016224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1"/>
          </p:nvPr>
        </p:nvSpPr>
        <p:spPr>
          <a:xfrm>
            <a:off x="457200" y="2420888"/>
            <a:ext cx="7056586" cy="648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553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.em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物理</a:t>
            </a:r>
          </a:p>
        </p:txBody>
      </p:sp>
      <p:sp>
        <p:nvSpPr>
          <p:cNvPr id="14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9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25BBEA86-9256-4D9A-9E22-7EFF2A976BCC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1033" name="図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4" r:id="rId1"/>
    <p:sldLayoutId id="2147484415" r:id="rId2"/>
    <p:sldLayoutId id="2147484416" r:id="rId3"/>
    <p:sldLayoutId id="2147484417" r:id="rId4"/>
    <p:sldLayoutId id="2147484418" r:id="rId5"/>
    <p:sldLayoutId id="2147484419" r:id="rId6"/>
    <p:sldLayoutId id="2147484420" r:id="rId7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p.262〜268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772"/>
            <a:ext cx="4032647" cy="507831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構造式の決定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４章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・有機化合物　１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節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・有機化合物の特徴と分類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化学３１０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1024" y="6524628"/>
            <a:ext cx="47744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EA7C2135-8225-4C6E-B083-FC77CDF0F866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2057" name="図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5862" y="6489701"/>
            <a:ext cx="292571" cy="29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58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90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生物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0E6F9198-98BD-42EF-8CE3-D5CF9019E17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3081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1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地学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B0D88151-EF12-461A-A8D0-F8A89F771D5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4105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科学と人間生活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682F90E1-452A-4EA1-AC88-5D84092B2F73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5129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301872" y="6308604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1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9218" name="タイトル 1"/>
          <p:cNvSpPr>
            <a:spLocks noGrp="1"/>
          </p:cNvSpPr>
          <p:nvPr>
            <p:ph type="title"/>
          </p:nvPr>
        </p:nvSpPr>
        <p:spPr bwMode="auto">
          <a:xfrm>
            <a:off x="539552" y="2852936"/>
            <a:ext cx="822960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ja-JP" altLang="en-US" sz="4000" dirty="0">
                <a:latin typeface="+mn-ea"/>
                <a:ea typeface="+mn-ea"/>
              </a:rPr>
              <a:t>３　構造式の決定</a:t>
            </a:r>
            <a:endParaRPr lang="ja-JP" altLang="en-US" sz="4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>
          <a:xfrm>
            <a:off x="539552" y="2204864"/>
            <a:ext cx="7056586" cy="648593"/>
          </a:xfrm>
        </p:spPr>
        <p:txBody>
          <a:bodyPr/>
          <a:lstStyle/>
          <a:p>
            <a:r>
              <a:rPr lang="ja-JP" altLang="en-US" dirty="0">
                <a:latin typeface="+mn-ea"/>
              </a:rPr>
              <a:t>４</a:t>
            </a:r>
            <a:r>
              <a:rPr kumimoji="1" lang="ja-JP" altLang="en-US" dirty="0">
                <a:latin typeface="+mn-ea"/>
              </a:rPr>
              <a:t>章 </a:t>
            </a:r>
            <a:r>
              <a:rPr lang="ja-JP" altLang="en-US" dirty="0">
                <a:latin typeface="+mn-ea"/>
              </a:rPr>
              <a:t>１</a:t>
            </a:r>
            <a:r>
              <a:rPr kumimoji="1" lang="ja-JP" altLang="en-US" dirty="0">
                <a:latin typeface="+mn-ea"/>
              </a:rPr>
              <a:t>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98DE38B-E659-4011-864B-DA070B529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007" y="1451208"/>
            <a:ext cx="6663685" cy="3273095"/>
          </a:xfrm>
          <a:prstGeom prst="rect">
            <a:avLst/>
          </a:prstGeom>
        </p:spPr>
      </p:pic>
      <p:sp>
        <p:nvSpPr>
          <p:cNvPr id="11" name="円/楕円 10"/>
          <p:cNvSpPr/>
          <p:nvPr/>
        </p:nvSpPr>
        <p:spPr>
          <a:xfrm>
            <a:off x="4280039" y="2762260"/>
            <a:ext cx="3728025" cy="653133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4719644-93B3-42B1-9C33-DF21A14862A7}"/>
              </a:ext>
            </a:extLst>
          </p:cNvPr>
          <p:cNvSpPr txBox="1"/>
          <p:nvPr/>
        </p:nvSpPr>
        <p:spPr>
          <a:xfrm>
            <a:off x="392583" y="4797152"/>
            <a:ext cx="8571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➍ </a:t>
            </a:r>
            <a:r>
              <a:rPr lang="en-US" altLang="ja-JP" sz="4000" i="1" dirty="0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4000" baseline="-25000" dirty="0">
                <a:latin typeface="CenturyOldst" panose="02050603050705020204" pitchFamily="18" charset="0"/>
                <a:ea typeface="+mn-ea"/>
              </a:rPr>
              <a:t>1 </a:t>
            </a:r>
            <a:r>
              <a:rPr lang="ja-JP" altLang="en-US" sz="3200" dirty="0">
                <a:latin typeface="+mn-ea"/>
                <a:ea typeface="+mn-ea"/>
              </a:rPr>
              <a:t>と </a:t>
            </a:r>
            <a:r>
              <a:rPr lang="en-US" altLang="ja-JP" sz="4000" i="1" dirty="0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4000" baseline="-25000" dirty="0">
                <a:latin typeface="CenturyOldst" panose="02050603050705020204" pitchFamily="18" charset="0"/>
                <a:ea typeface="+mn-ea"/>
              </a:rPr>
              <a:t>2 </a:t>
            </a:r>
            <a:r>
              <a:rPr lang="ja-JP" altLang="en-US" sz="3200" dirty="0">
                <a:latin typeface="+mn-ea"/>
                <a:ea typeface="+mn-ea"/>
              </a:rPr>
              <a:t>から，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　 水素の質量 </a:t>
            </a:r>
            <a:r>
              <a:rPr lang="en-US" altLang="ja-JP" sz="4000" i="1" dirty="0" err="1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4000" baseline="-25000" dirty="0" err="1">
                <a:latin typeface="+mn-ea"/>
                <a:ea typeface="+mn-ea"/>
              </a:rPr>
              <a:t>H</a:t>
            </a:r>
            <a:r>
              <a:rPr lang="en-US" altLang="ja-JP" sz="3200" dirty="0" err="1">
                <a:latin typeface="+mn-ea"/>
                <a:ea typeface="+mn-ea"/>
              </a:rPr>
              <a:t>〔g</a:t>
            </a:r>
            <a:r>
              <a:rPr lang="en-US" altLang="ja-JP" sz="3200" dirty="0">
                <a:latin typeface="+mn-ea"/>
                <a:ea typeface="+mn-ea"/>
              </a:rPr>
              <a:t>〕</a:t>
            </a:r>
            <a:r>
              <a:rPr lang="ja-JP" altLang="en-US" sz="3200" dirty="0">
                <a:latin typeface="+mn-ea"/>
                <a:ea typeface="+mn-ea"/>
              </a:rPr>
              <a:t>と炭素の質量 </a:t>
            </a:r>
            <a:r>
              <a:rPr lang="en-US" altLang="ja-JP" sz="4000" i="1" dirty="0" err="1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4000" baseline="-25000" dirty="0" err="1">
                <a:latin typeface="+mn-ea"/>
                <a:ea typeface="+mn-ea"/>
              </a:rPr>
              <a:t>C</a:t>
            </a:r>
            <a:r>
              <a:rPr lang="en-US" altLang="ja-JP" sz="3200" dirty="0" err="1">
                <a:latin typeface="+mn-ea"/>
                <a:ea typeface="+mn-ea"/>
              </a:rPr>
              <a:t>〔g</a:t>
            </a:r>
            <a:r>
              <a:rPr lang="en-US" altLang="ja-JP" sz="3200" dirty="0">
                <a:latin typeface="+mn-ea"/>
                <a:ea typeface="+mn-ea"/>
              </a:rPr>
              <a:t>〕</a:t>
            </a:r>
            <a:r>
              <a:rPr lang="ja-JP" altLang="en-US" sz="3200" dirty="0">
                <a:latin typeface="+mn-ea"/>
                <a:ea typeface="+mn-ea"/>
              </a:rPr>
              <a:t>算出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10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A1A4C04-1947-4130-A561-19252A0B8606}"/>
              </a:ext>
            </a:extLst>
          </p:cNvPr>
          <p:cNvSpPr/>
          <p:nvPr/>
        </p:nvSpPr>
        <p:spPr>
          <a:xfrm>
            <a:off x="179513" y="1052343"/>
            <a:ext cx="8784976" cy="5256977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+mn-ea"/>
            </a:endParaRPr>
          </a:p>
        </p:txBody>
      </p:sp>
      <p:sp>
        <p:nvSpPr>
          <p:cNvPr id="23" name="テキスト ボックス 3">
            <a:extLst>
              <a:ext uri="{FF2B5EF4-FFF2-40B4-BE49-F238E27FC236}">
                <a16:creationId xmlns:a16="http://schemas.microsoft.com/office/drawing/2014/main" id="{5ED2DF0A-F91B-4C06-9349-8CFFEE022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253" y="764311"/>
            <a:ext cx="8281195" cy="584775"/>
          </a:xfrm>
          <a:prstGeom prst="rect">
            <a:avLst/>
          </a:prstGeom>
          <a:solidFill>
            <a:srgbClr val="FCF9E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  <a:latin typeface="+mn-ea"/>
                <a:ea typeface="+mn-ea"/>
              </a:rPr>
              <a:t> ■</a:t>
            </a:r>
            <a:r>
              <a:rPr lang="ja-JP" altLang="en-US" sz="2800" b="1" dirty="0">
                <a:solidFill>
                  <a:srgbClr val="0070C0"/>
                </a:solidFill>
                <a:latin typeface="+mn-ea"/>
                <a:ea typeface="+mn-ea"/>
              </a:rPr>
              <a:t>有機化合物の定量的元素分析と組成式の決定</a:t>
            </a:r>
            <a:endParaRPr lang="en-US" altLang="ja-JP" sz="3200" b="1" dirty="0">
              <a:solidFill>
                <a:srgbClr val="0070C0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14" name="円/楕円 10">
            <a:extLst>
              <a:ext uri="{FF2B5EF4-FFF2-40B4-BE49-F238E27FC236}">
                <a16:creationId xmlns:a16="http://schemas.microsoft.com/office/drawing/2014/main" id="{9EB350BB-DF07-4370-8DFA-C4A77F24AE13}"/>
              </a:ext>
            </a:extLst>
          </p:cNvPr>
          <p:cNvSpPr/>
          <p:nvPr/>
        </p:nvSpPr>
        <p:spPr>
          <a:xfrm>
            <a:off x="4283968" y="3620193"/>
            <a:ext cx="3811451" cy="816919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4704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E41CA8F-AEBA-4979-AF8C-2235279E5C82}"/>
              </a:ext>
            </a:extLst>
          </p:cNvPr>
          <p:cNvSpPr txBox="1"/>
          <p:nvPr/>
        </p:nvSpPr>
        <p:spPr>
          <a:xfrm>
            <a:off x="392583" y="4905383"/>
            <a:ext cx="842788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➎ </a:t>
            </a:r>
            <a:r>
              <a:rPr lang="ja-JP" altLang="en-US" sz="3200" dirty="0">
                <a:latin typeface="+mn-ea"/>
                <a:ea typeface="+mn-ea"/>
              </a:rPr>
              <a:t>酸素の質量算出</a:t>
            </a:r>
            <a:endParaRPr lang="en-US" altLang="ja-JP" sz="3200" dirty="0">
              <a:latin typeface="+mn-ea"/>
              <a:ea typeface="+mn-ea"/>
            </a:endParaRPr>
          </a:p>
          <a:p>
            <a:pPr>
              <a:lnSpc>
                <a:spcPts val="4000"/>
              </a:lnSpc>
            </a:pPr>
            <a:r>
              <a:rPr lang="ja-JP" altLang="en-US" sz="4000" i="1" dirty="0">
                <a:latin typeface="CenturyOldst" panose="02050603050705020204" pitchFamily="18" charset="0"/>
                <a:ea typeface="+mn-ea"/>
              </a:rPr>
              <a:t>　 </a:t>
            </a:r>
            <a:r>
              <a:rPr lang="en-US" altLang="ja-JP" sz="4000" i="1" dirty="0" err="1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4000" baseline="-25000" dirty="0" err="1">
                <a:latin typeface="+mn-ea"/>
                <a:ea typeface="+mn-ea"/>
              </a:rPr>
              <a:t>O</a:t>
            </a:r>
            <a:r>
              <a:rPr lang="en-US" altLang="ja-JP" sz="4000" baseline="-25000" dirty="0">
                <a:latin typeface="+mn-ea"/>
                <a:ea typeface="+mn-ea"/>
              </a:rPr>
              <a:t> </a:t>
            </a:r>
            <a:r>
              <a:rPr lang="en-US" altLang="ja-JP" sz="3200" dirty="0">
                <a:latin typeface="+mn-ea"/>
                <a:ea typeface="+mn-ea"/>
              </a:rPr>
              <a:t>〔g〕</a:t>
            </a:r>
            <a:r>
              <a:rPr lang="ja-JP" altLang="en-US" sz="3200" dirty="0">
                <a:latin typeface="+mn-ea"/>
                <a:ea typeface="+mn-ea"/>
              </a:rPr>
              <a:t>＝ </a:t>
            </a:r>
            <a:r>
              <a:rPr lang="en-US" altLang="ja-JP" sz="4000" i="1" dirty="0">
                <a:latin typeface="CenturyOldst" panose="02050603050705020204" pitchFamily="18" charset="0"/>
                <a:ea typeface="+mn-ea"/>
              </a:rPr>
              <a:t>m </a:t>
            </a:r>
            <a:r>
              <a:rPr lang="en-US" altLang="ja-JP" sz="3200" dirty="0">
                <a:latin typeface="+mn-ea"/>
                <a:ea typeface="+mn-ea"/>
              </a:rPr>
              <a:t>〔g〕 </a:t>
            </a:r>
            <a:r>
              <a:rPr lang="ja-JP" altLang="en-US" sz="3200" dirty="0" err="1">
                <a:latin typeface="+mn-ea"/>
                <a:ea typeface="+mn-ea"/>
              </a:rPr>
              <a:t>ー</a:t>
            </a:r>
            <a:r>
              <a:rPr lang="ja-JP" altLang="en-US" sz="3200" dirty="0">
                <a:latin typeface="+mn-ea"/>
                <a:ea typeface="+mn-ea"/>
              </a:rPr>
              <a:t> （</a:t>
            </a:r>
            <a:r>
              <a:rPr lang="en-US" altLang="ja-JP" sz="4000" i="1" dirty="0" err="1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4000" baseline="-25000" dirty="0" err="1">
                <a:latin typeface="+mn-ea"/>
                <a:ea typeface="+mn-ea"/>
              </a:rPr>
              <a:t>C</a:t>
            </a:r>
            <a:r>
              <a:rPr lang="en-US" altLang="ja-JP" sz="4000" baseline="-25000" dirty="0">
                <a:latin typeface="+mn-ea"/>
                <a:ea typeface="+mn-ea"/>
              </a:rPr>
              <a:t> </a:t>
            </a:r>
            <a:r>
              <a:rPr lang="en-US" altLang="ja-JP" sz="3200" dirty="0">
                <a:latin typeface="+mn-ea"/>
                <a:ea typeface="+mn-ea"/>
              </a:rPr>
              <a:t>〔g〕 </a:t>
            </a:r>
            <a:r>
              <a:rPr lang="ja-JP" altLang="en-US" sz="3200" dirty="0">
                <a:latin typeface="+mn-ea"/>
                <a:ea typeface="+mn-ea"/>
              </a:rPr>
              <a:t>＋ </a:t>
            </a:r>
            <a:r>
              <a:rPr lang="en-US" altLang="ja-JP" sz="4000" i="1" dirty="0" err="1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4000" baseline="-25000" dirty="0" err="1">
                <a:latin typeface="+mn-ea"/>
                <a:ea typeface="+mn-ea"/>
              </a:rPr>
              <a:t>H</a:t>
            </a:r>
            <a:r>
              <a:rPr lang="en-US" altLang="ja-JP" sz="4000" baseline="-25000" dirty="0">
                <a:latin typeface="+mn-ea"/>
                <a:ea typeface="+mn-ea"/>
              </a:rPr>
              <a:t> </a:t>
            </a:r>
            <a:r>
              <a:rPr lang="en-US" altLang="ja-JP" sz="3200" dirty="0">
                <a:latin typeface="+mn-ea"/>
                <a:ea typeface="+mn-ea"/>
              </a:rPr>
              <a:t>〔g〕</a:t>
            </a:r>
            <a:r>
              <a:rPr lang="ja-JP" altLang="en-US" sz="3200" dirty="0">
                <a:latin typeface="+mn-ea"/>
                <a:ea typeface="+mn-ea"/>
              </a:rPr>
              <a:t>）　</a:t>
            </a:r>
            <a:endParaRPr lang="en-US" altLang="ja-JP" sz="3200" dirty="0">
              <a:latin typeface="+mn-ea"/>
              <a:ea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98DE38B-E659-4011-864B-DA070B529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007" y="1451208"/>
            <a:ext cx="6663685" cy="3273095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11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051721" y="3702085"/>
            <a:ext cx="2592288" cy="653133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A1A4C04-1947-4130-A561-19252A0B8606}"/>
              </a:ext>
            </a:extLst>
          </p:cNvPr>
          <p:cNvSpPr/>
          <p:nvPr/>
        </p:nvSpPr>
        <p:spPr>
          <a:xfrm>
            <a:off x="179513" y="1052343"/>
            <a:ext cx="8784976" cy="5256977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+mn-ea"/>
            </a:endParaRPr>
          </a:p>
        </p:txBody>
      </p:sp>
      <p:sp>
        <p:nvSpPr>
          <p:cNvPr id="23" name="テキスト ボックス 3">
            <a:extLst>
              <a:ext uri="{FF2B5EF4-FFF2-40B4-BE49-F238E27FC236}">
                <a16:creationId xmlns:a16="http://schemas.microsoft.com/office/drawing/2014/main" id="{5ED2DF0A-F91B-4C06-9349-8CFFEE022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253" y="764311"/>
            <a:ext cx="8281195" cy="584775"/>
          </a:xfrm>
          <a:prstGeom prst="rect">
            <a:avLst/>
          </a:prstGeom>
          <a:solidFill>
            <a:srgbClr val="FCF9E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  <a:latin typeface="+mn-ea"/>
                <a:ea typeface="+mn-ea"/>
              </a:rPr>
              <a:t> ■</a:t>
            </a:r>
            <a:r>
              <a:rPr lang="ja-JP" altLang="en-US" sz="2800" b="1" dirty="0">
                <a:solidFill>
                  <a:srgbClr val="0070C0"/>
                </a:solidFill>
                <a:latin typeface="+mn-ea"/>
                <a:ea typeface="+mn-ea"/>
              </a:rPr>
              <a:t>有機化合物の定量的元素分析と組成式の決定</a:t>
            </a:r>
            <a:endParaRPr lang="en-US" altLang="ja-JP" sz="3200" b="1" dirty="0">
              <a:solidFill>
                <a:srgbClr val="0070C0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14" name="円/楕円 10">
            <a:extLst>
              <a:ext uri="{FF2B5EF4-FFF2-40B4-BE49-F238E27FC236}">
                <a16:creationId xmlns:a16="http://schemas.microsoft.com/office/drawing/2014/main" id="{9EB350BB-DF07-4370-8DFA-C4A77F24AE13}"/>
              </a:ext>
            </a:extLst>
          </p:cNvPr>
          <p:cNvSpPr/>
          <p:nvPr/>
        </p:nvSpPr>
        <p:spPr>
          <a:xfrm>
            <a:off x="4283968" y="3620193"/>
            <a:ext cx="3811451" cy="816919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806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42952D5-2582-49BE-A9AD-F476139BE130}"/>
              </a:ext>
            </a:extLst>
          </p:cNvPr>
          <p:cNvSpPr txBox="1"/>
          <p:nvPr/>
        </p:nvSpPr>
        <p:spPr>
          <a:xfrm>
            <a:off x="392583" y="4869160"/>
            <a:ext cx="9036496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➏ </a:t>
            </a:r>
            <a:r>
              <a:rPr lang="ja-JP" altLang="en-US" sz="3200" dirty="0">
                <a:latin typeface="+mn-ea"/>
                <a:ea typeface="+mn-ea"/>
              </a:rPr>
              <a:t>各元素の質量をその原子量で割り，</a:t>
            </a:r>
            <a:endParaRPr lang="en-US" altLang="ja-JP" sz="3200" dirty="0">
              <a:latin typeface="+mn-ea"/>
              <a:ea typeface="+mn-ea"/>
            </a:endParaRPr>
          </a:p>
          <a:p>
            <a:pPr>
              <a:lnSpc>
                <a:spcPts val="4000"/>
              </a:lnSpc>
            </a:pPr>
            <a:r>
              <a:rPr lang="ja-JP" altLang="en-US" sz="3200" dirty="0">
                <a:latin typeface="+mn-ea"/>
                <a:ea typeface="+mn-ea"/>
              </a:rPr>
              <a:t>　  簡単な整数比  </a:t>
            </a:r>
            <a:r>
              <a:rPr lang="en-US" altLang="ja-JP" sz="4000" i="1" dirty="0">
                <a:latin typeface="CenturyOldst" panose="02050603050705020204" pitchFamily="18" charset="0"/>
                <a:ea typeface="+mn-ea"/>
              </a:rPr>
              <a:t>x</a:t>
            </a:r>
            <a:r>
              <a:rPr lang="ja-JP" altLang="en-US" sz="4000" dirty="0">
                <a:latin typeface="+mn-ea"/>
                <a:ea typeface="+mn-ea"/>
              </a:rPr>
              <a:t>：</a:t>
            </a:r>
            <a:r>
              <a:rPr lang="en-US" altLang="ja-JP" sz="4000" i="1" dirty="0">
                <a:latin typeface="CenturyOldst" panose="02050603050705020204" pitchFamily="18" charset="0"/>
                <a:ea typeface="+mn-ea"/>
              </a:rPr>
              <a:t>y</a:t>
            </a:r>
            <a:r>
              <a:rPr lang="ja-JP" altLang="en-US" sz="4000" dirty="0">
                <a:latin typeface="+mn-ea"/>
                <a:ea typeface="+mn-ea"/>
              </a:rPr>
              <a:t>：</a:t>
            </a:r>
            <a:r>
              <a:rPr lang="en-US" altLang="ja-JP" sz="4000" i="1" dirty="0">
                <a:latin typeface="CenturyOldst" panose="02050603050705020204" pitchFamily="18" charset="0"/>
                <a:ea typeface="+mn-ea"/>
              </a:rPr>
              <a:t>z </a:t>
            </a:r>
            <a:r>
              <a:rPr lang="ja-JP" altLang="en-US" sz="3200" dirty="0">
                <a:latin typeface="+mn-ea"/>
                <a:ea typeface="+mn-ea"/>
              </a:rPr>
              <a:t>にする</a:t>
            </a:r>
            <a:endParaRPr lang="en-US" altLang="ja-JP" sz="3200" dirty="0">
              <a:latin typeface="+mn-ea"/>
              <a:ea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98DE38B-E659-4011-864B-DA070B529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007" y="1451208"/>
            <a:ext cx="6663685" cy="3273095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12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051721" y="3702085"/>
            <a:ext cx="2592288" cy="653133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A1A4C04-1947-4130-A561-19252A0B8606}"/>
              </a:ext>
            </a:extLst>
          </p:cNvPr>
          <p:cNvSpPr/>
          <p:nvPr/>
        </p:nvSpPr>
        <p:spPr>
          <a:xfrm>
            <a:off x="179513" y="1052343"/>
            <a:ext cx="8784976" cy="5256977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+mn-ea"/>
            </a:endParaRPr>
          </a:p>
        </p:txBody>
      </p:sp>
      <p:sp>
        <p:nvSpPr>
          <p:cNvPr id="23" name="テキスト ボックス 3">
            <a:extLst>
              <a:ext uri="{FF2B5EF4-FFF2-40B4-BE49-F238E27FC236}">
                <a16:creationId xmlns:a16="http://schemas.microsoft.com/office/drawing/2014/main" id="{5ED2DF0A-F91B-4C06-9349-8CFFEE022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253" y="764311"/>
            <a:ext cx="8281195" cy="584775"/>
          </a:xfrm>
          <a:prstGeom prst="rect">
            <a:avLst/>
          </a:prstGeom>
          <a:solidFill>
            <a:srgbClr val="FCF9E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  <a:latin typeface="+mn-ea"/>
                <a:ea typeface="+mn-ea"/>
              </a:rPr>
              <a:t> ■</a:t>
            </a:r>
            <a:r>
              <a:rPr lang="ja-JP" altLang="en-US" sz="2800" b="1" dirty="0">
                <a:solidFill>
                  <a:srgbClr val="0070C0"/>
                </a:solidFill>
                <a:latin typeface="+mn-ea"/>
                <a:ea typeface="+mn-ea"/>
              </a:rPr>
              <a:t>有機化合物の定量的元素分析と組成式の決定</a:t>
            </a:r>
            <a:endParaRPr lang="en-US" altLang="ja-JP" sz="3200" b="1" dirty="0">
              <a:solidFill>
                <a:srgbClr val="0070C0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14" name="円/楕円 10">
            <a:extLst>
              <a:ext uri="{FF2B5EF4-FFF2-40B4-BE49-F238E27FC236}">
                <a16:creationId xmlns:a16="http://schemas.microsoft.com/office/drawing/2014/main" id="{9EB350BB-DF07-4370-8DFA-C4A77F24AE13}"/>
              </a:ext>
            </a:extLst>
          </p:cNvPr>
          <p:cNvSpPr/>
          <p:nvPr/>
        </p:nvSpPr>
        <p:spPr>
          <a:xfrm>
            <a:off x="1986514" y="4091615"/>
            <a:ext cx="4889742" cy="816919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567EF80-0B1B-41AA-B561-85406D3BF07D}"/>
              </a:ext>
            </a:extLst>
          </p:cNvPr>
          <p:cNvSpPr txBox="1"/>
          <p:nvPr/>
        </p:nvSpPr>
        <p:spPr>
          <a:xfrm>
            <a:off x="6804248" y="5149641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ja-JP" altLang="en-US" sz="3200" dirty="0">
                <a:latin typeface="+mn-ea"/>
                <a:ea typeface="+mn-ea"/>
              </a:rPr>
              <a:t>組成式</a:t>
            </a:r>
            <a:endParaRPr lang="en-US" altLang="ja-JP" sz="3200" dirty="0">
              <a:latin typeface="+mn-ea"/>
              <a:ea typeface="+mn-ea"/>
            </a:endParaRPr>
          </a:p>
          <a:p>
            <a:pPr algn="ctr">
              <a:lnSpc>
                <a:spcPts val="3600"/>
              </a:lnSpc>
            </a:pPr>
            <a:r>
              <a:rPr lang="en-US" altLang="ja-JP" sz="4000" dirty="0" err="1">
                <a:solidFill>
                  <a:srgbClr val="FF0000"/>
                </a:solidFill>
                <a:latin typeface="+mn-ea"/>
                <a:ea typeface="+mn-ea"/>
              </a:rPr>
              <a:t>C</a:t>
            </a:r>
            <a:r>
              <a:rPr lang="en-US" altLang="ja-JP" sz="4000" i="1" baseline="-25000" dirty="0" err="1">
                <a:solidFill>
                  <a:srgbClr val="FF0000"/>
                </a:solidFill>
                <a:latin typeface="CenturyOldst" panose="02050603050705020204" pitchFamily="18" charset="0"/>
                <a:ea typeface="+mn-ea"/>
              </a:rPr>
              <a:t>x</a:t>
            </a:r>
            <a:r>
              <a:rPr lang="en-US" altLang="ja-JP" sz="4000" dirty="0" err="1">
                <a:solidFill>
                  <a:srgbClr val="FF0000"/>
                </a:solidFill>
                <a:latin typeface="+mn-ea"/>
                <a:ea typeface="+mn-ea"/>
              </a:rPr>
              <a:t>H</a:t>
            </a:r>
            <a:r>
              <a:rPr lang="en-US" altLang="ja-JP" sz="4000" i="1" baseline="-25000" dirty="0" err="1">
                <a:solidFill>
                  <a:srgbClr val="FF0000"/>
                </a:solidFill>
                <a:latin typeface="CenturyOldst" panose="02050603050705020204" pitchFamily="18" charset="0"/>
                <a:ea typeface="+mn-ea"/>
              </a:rPr>
              <a:t>y</a:t>
            </a:r>
            <a:r>
              <a:rPr lang="en-US" altLang="ja-JP" sz="4000" dirty="0" err="1">
                <a:solidFill>
                  <a:srgbClr val="FF0000"/>
                </a:solidFill>
                <a:latin typeface="+mn-ea"/>
                <a:ea typeface="+mn-ea"/>
              </a:rPr>
              <a:t>O</a:t>
            </a:r>
            <a:r>
              <a:rPr lang="en-US" altLang="ja-JP" sz="4000" i="1" baseline="-25000" dirty="0" err="1">
                <a:solidFill>
                  <a:srgbClr val="FF0000"/>
                </a:solidFill>
                <a:latin typeface="CenturyOldst" panose="02050603050705020204" pitchFamily="18" charset="0"/>
                <a:ea typeface="+mn-ea"/>
              </a:rPr>
              <a:t>z</a:t>
            </a:r>
            <a:endParaRPr lang="en-US" altLang="ja-JP" sz="4000" i="1" baseline="-25000" dirty="0">
              <a:solidFill>
                <a:srgbClr val="FF0000"/>
              </a:solidFill>
              <a:latin typeface="CenturyOldst" panose="02050603050705020204" pitchFamily="18" charset="0"/>
              <a:ea typeface="+mn-ea"/>
            </a:endParaRP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25E08119-B7AE-4E03-ABB6-589B2264C864}"/>
              </a:ext>
            </a:extLst>
          </p:cNvPr>
          <p:cNvSpPr/>
          <p:nvPr/>
        </p:nvSpPr>
        <p:spPr>
          <a:xfrm>
            <a:off x="6442770" y="5461125"/>
            <a:ext cx="550366" cy="4782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733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4" grpId="0" animBg="1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5"/>
            <a:ext cx="8844408" cy="5451054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4854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リービッヒの考案したカリ球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07" name="テキスト ボックス 4">
            <a:extLst>
              <a:ext uri="{FF2B5EF4-FFF2-40B4-BE49-F238E27FC236}">
                <a16:creationId xmlns:a16="http://schemas.microsoft.com/office/drawing/2014/main" id="{5DA312FF-B38D-4440-96EC-4A76F03DD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556792"/>
            <a:ext cx="8556376" cy="11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no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BD92DE"/>
                </a:solidFill>
                <a:latin typeface="+mn-ea"/>
                <a:ea typeface="+mn-ea"/>
              </a:rPr>
              <a:t>・</a:t>
            </a:r>
            <a:r>
              <a:rPr lang="ja-JP" altLang="en-US" sz="3200" dirty="0">
                <a:latin typeface="+mn-ea"/>
                <a:ea typeface="+mn-ea"/>
              </a:rPr>
              <a:t>　</a:t>
            </a:r>
            <a:r>
              <a:rPr lang="en-US" altLang="ja-JP" sz="3200" dirty="0">
                <a:latin typeface="+mn-ea"/>
                <a:ea typeface="+mn-ea"/>
              </a:rPr>
              <a:t>1831</a:t>
            </a:r>
            <a:r>
              <a:rPr lang="ja-JP" altLang="en-US" sz="3200" dirty="0">
                <a:latin typeface="+mn-ea"/>
                <a:ea typeface="+mn-ea"/>
              </a:rPr>
              <a:t>年，ドイツのリービッヒが５個の球状ガラス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容器（カリ球）を用いた二酸化炭素分析方法を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発表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C71C15-EC99-4A14-A463-991AE06C2E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983" y="2996952"/>
            <a:ext cx="4880033" cy="327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83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71BAB2E2-9CEB-422D-8387-95540F0D6D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983" y="2996952"/>
            <a:ext cx="4880033" cy="3275155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30275"/>
            <a:ext cx="8844408" cy="5451054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203059" y="908720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89492" y="936505"/>
            <a:ext cx="4854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</a:rPr>
              <a:t>リービッヒの考案したカリ球</a:t>
            </a:r>
            <a:endParaRPr lang="en-US" altLang="ja-JP" sz="3200" b="1" dirty="0">
              <a:latin typeface="+mn-ea"/>
            </a:endParaRPr>
          </a:p>
        </p:txBody>
      </p:sp>
      <p:sp>
        <p:nvSpPr>
          <p:cNvPr id="107" name="テキスト ボックス 4">
            <a:extLst>
              <a:ext uri="{FF2B5EF4-FFF2-40B4-BE49-F238E27FC236}">
                <a16:creationId xmlns:a16="http://schemas.microsoft.com/office/drawing/2014/main" id="{5DA312FF-B38D-4440-96EC-4A76F03DD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556792"/>
            <a:ext cx="8556376" cy="11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no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BD92DE"/>
                </a:solidFill>
                <a:latin typeface="+mn-ea"/>
                <a:ea typeface="+mn-ea"/>
              </a:rPr>
              <a:t>・</a:t>
            </a:r>
            <a:r>
              <a:rPr lang="ja-JP" altLang="en-US" sz="3200" dirty="0">
                <a:latin typeface="+mn-ea"/>
                <a:ea typeface="+mn-ea"/>
              </a:rPr>
              <a:t>　</a:t>
            </a:r>
            <a:r>
              <a:rPr lang="en-US" altLang="ja-JP" sz="3200" dirty="0">
                <a:latin typeface="+mn-ea"/>
                <a:ea typeface="+mn-ea"/>
              </a:rPr>
              <a:t>1831</a:t>
            </a:r>
            <a:r>
              <a:rPr lang="ja-JP" altLang="en-US" sz="3200" dirty="0">
                <a:latin typeface="+mn-ea"/>
                <a:ea typeface="+mn-ea"/>
              </a:rPr>
              <a:t>年，ドイツのリービッヒが５個の球状ガラス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容器（カリ球）を用いた二酸化炭素分析方法を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発表</a:t>
            </a:r>
          </a:p>
        </p:txBody>
      </p:sp>
      <p:sp>
        <p:nvSpPr>
          <p:cNvPr id="109" name="テキスト ボックス 4">
            <a:extLst>
              <a:ext uri="{FF2B5EF4-FFF2-40B4-BE49-F238E27FC236}">
                <a16:creationId xmlns:a16="http://schemas.microsoft.com/office/drawing/2014/main" id="{1924F437-7EE5-4732-A7E3-71D8087BC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583" y="3289001"/>
            <a:ext cx="4930369" cy="280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norm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BD92DE"/>
                </a:solidFill>
              </a:rPr>
              <a:t>・</a:t>
            </a:r>
            <a:r>
              <a:rPr lang="ja-JP" altLang="en-US" sz="3200" dirty="0"/>
              <a:t>　３個は二酸化炭素を吸収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　する</a:t>
            </a:r>
            <a:r>
              <a:rPr lang="en-US" altLang="ja-JP" sz="3600" dirty="0">
                <a:latin typeface="+mn-ea"/>
                <a:ea typeface="+mn-ea"/>
              </a:rPr>
              <a:t>KOH</a:t>
            </a:r>
            <a:r>
              <a:rPr lang="ja-JP" altLang="en-US" sz="3200" dirty="0"/>
              <a:t>水溶液が</a:t>
            </a:r>
            <a:r>
              <a:rPr lang="ja-JP" altLang="en-US" sz="3200" dirty="0" err="1"/>
              <a:t>入っ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　ており，残り２個は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　燃焼管への逆流を防ぐ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　ために空にしてある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C7B3DB2-2D29-4B82-A018-C8A254198D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005720"/>
            <a:ext cx="3765475" cy="322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3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１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60712" y="982469"/>
            <a:ext cx="7383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ある炭化水素の元素分析の結果は，</a:t>
            </a:r>
            <a:endParaRPr kumimoji="1" lang="en-US" altLang="ja-JP" sz="3200" dirty="0">
              <a:latin typeface="+mj-ea"/>
              <a:ea typeface="+mj-ea"/>
            </a:endParaRPr>
          </a:p>
          <a:p>
            <a:r>
              <a:rPr kumimoji="1" lang="ja-JP" altLang="en-US" sz="3200" dirty="0">
                <a:latin typeface="+mj-ea"/>
                <a:ea typeface="+mj-ea"/>
              </a:rPr>
              <a:t>炭素</a:t>
            </a:r>
            <a:r>
              <a:rPr kumimoji="1" lang="en-US" altLang="ja-JP" sz="3200" dirty="0">
                <a:latin typeface="+mj-ea"/>
                <a:ea typeface="+mj-ea"/>
              </a:rPr>
              <a:t>80.0 </a:t>
            </a:r>
            <a:r>
              <a:rPr kumimoji="1" lang="ja-JP" altLang="en-US" sz="3200" dirty="0">
                <a:latin typeface="+mj-ea"/>
                <a:ea typeface="+mj-ea"/>
              </a:rPr>
              <a:t>％，水素</a:t>
            </a:r>
            <a:r>
              <a:rPr kumimoji="1" lang="en-US" altLang="ja-JP" sz="3200" dirty="0">
                <a:latin typeface="+mj-ea"/>
                <a:ea typeface="+mj-ea"/>
              </a:rPr>
              <a:t>20.0 </a:t>
            </a:r>
            <a:r>
              <a:rPr kumimoji="1" lang="ja-JP" altLang="en-US" sz="3200" dirty="0">
                <a:latin typeface="+mj-ea"/>
                <a:ea typeface="+mj-ea"/>
              </a:rPr>
              <a:t>％</a:t>
            </a:r>
            <a:r>
              <a:rPr lang="ja-JP" altLang="en-US" sz="3200" dirty="0">
                <a:latin typeface="+mj-ea"/>
                <a:ea typeface="+mj-ea"/>
              </a:rPr>
              <a:t>であった。</a:t>
            </a:r>
            <a:endParaRPr lang="en-US" altLang="ja-JP" sz="3200" dirty="0">
              <a:latin typeface="+mj-ea"/>
              <a:ea typeface="+mj-ea"/>
            </a:endParaRPr>
          </a:p>
          <a:p>
            <a:r>
              <a:rPr lang="ja-JP" altLang="en-US" sz="3200" dirty="0">
                <a:latin typeface="+mj-ea"/>
                <a:ea typeface="+mj-ea"/>
              </a:rPr>
              <a:t>この炭化水素の組成式を求めよ。</a:t>
            </a:r>
            <a:endParaRPr kumimoji="1" lang="en-US" altLang="ja-JP" sz="3200" dirty="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512" y="2636714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1528" y="2628201"/>
            <a:ext cx="515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組成式を</a:t>
            </a:r>
            <a:r>
              <a:rPr lang="en-US" altLang="ja-JP" sz="3600" dirty="0" err="1">
                <a:latin typeface="+mn-ea"/>
                <a:ea typeface="+mn-ea"/>
              </a:rPr>
              <a:t>C</a:t>
            </a:r>
            <a:r>
              <a:rPr lang="en-US" altLang="ja-JP" sz="3600" i="1" baseline="-25000" dirty="0" err="1">
                <a:latin typeface="CenturyOldst" panose="02050603050705020204" pitchFamily="18" charset="0"/>
                <a:ea typeface="+mn-ea"/>
              </a:rPr>
              <a:t>x</a:t>
            </a:r>
            <a:r>
              <a:rPr lang="en-US" altLang="ja-JP" sz="3600" dirty="0" err="1">
                <a:latin typeface="+mn-ea"/>
                <a:ea typeface="+mn-ea"/>
              </a:rPr>
              <a:t>H</a:t>
            </a:r>
            <a:r>
              <a:rPr lang="en-US" altLang="ja-JP" sz="3600" i="1" baseline="-25000" dirty="0" err="1">
                <a:latin typeface="CenturyOldst" panose="02050603050705020204" pitchFamily="18" charset="0"/>
                <a:ea typeface="+mn-ea"/>
              </a:rPr>
              <a:t>y</a:t>
            </a:r>
            <a:r>
              <a:rPr lang="ja-JP" altLang="en-US" sz="3200" dirty="0">
                <a:latin typeface="+mn-ea"/>
                <a:ea typeface="+mn-ea"/>
              </a:rPr>
              <a:t>とすると</a:t>
            </a:r>
            <a:endParaRPr lang="en-US" altLang="ja-JP" sz="32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808567" y="3605481"/>
                <a:ext cx="3960440" cy="2356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600" i="1" dirty="0">
                    <a:latin typeface="CenturyOldst" panose="02050603050705020204" pitchFamily="18" charset="0"/>
                    <a:ea typeface="+mj-ea"/>
                  </a:rPr>
                  <a:t>x</a:t>
                </a:r>
                <a:r>
                  <a:rPr lang="en-US" altLang="ja-JP" sz="3600" dirty="0">
                    <a:latin typeface="+mj-ea"/>
                    <a:ea typeface="+mj-ea"/>
                  </a:rPr>
                  <a:t> : </a:t>
                </a:r>
                <a:r>
                  <a:rPr lang="en-US" altLang="ja-JP" sz="3600" i="1" dirty="0">
                    <a:latin typeface="CenturyOldst" panose="02050603050705020204" pitchFamily="18" charset="0"/>
                    <a:ea typeface="+mj-ea"/>
                  </a:rPr>
                  <a:t>y</a:t>
                </a:r>
                <a:r>
                  <a:rPr lang="en-US" altLang="ja-JP" sz="3600" dirty="0">
                    <a:latin typeface="+mj-ea"/>
                    <a:ea typeface="+mj-ea"/>
                  </a:rPr>
                  <a:t> </a:t>
                </a:r>
                <a:r>
                  <a:rPr lang="ja-JP" altLang="en-US" sz="3600" dirty="0">
                    <a:latin typeface="+mj-ea"/>
                    <a:ea typeface="+mj-ea"/>
                  </a:rPr>
                  <a:t>＝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 smtClean="0">
                            <a:latin typeface="Cambria Math" panose="02040503050406030204" pitchFamily="18" charset="0"/>
                            <a:ea typeface="+mj-ea"/>
                          </a:rPr>
                        </m:ctrlPr>
                      </m:fPr>
                      <m:num>
                        <m:r>
                          <a:rPr lang="en-US" altLang="ja-JP" sz="3600" b="0" i="1" smtClean="0">
                            <a:latin typeface="Cambria Math"/>
                            <a:ea typeface="+mj-ea"/>
                          </a:rPr>
                          <m:t>80.0</m:t>
                        </m:r>
                      </m:num>
                      <m:den>
                        <m:r>
                          <a:rPr lang="en-US" altLang="ja-JP" sz="3600" b="0" i="1" smtClean="0">
                            <a:latin typeface="Cambria Math"/>
                            <a:ea typeface="+mj-ea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ja-JP" sz="3600" dirty="0">
                    <a:latin typeface="+mj-ea"/>
                  </a:rPr>
                  <a:t> :</a:t>
                </a:r>
                <a14:m>
                  <m:oMath xmlns:m="http://schemas.openxmlformats.org/officeDocument/2006/math">
                    <m:r>
                      <a:rPr lang="en-US" altLang="ja-JP" sz="3600" b="0" i="0" smtClean="0">
                        <a:latin typeface="Cambria Math"/>
                        <a:ea typeface="+mj-ea"/>
                      </a:rPr>
                      <m:t> </m:t>
                    </m:r>
                    <m:f>
                      <m:fPr>
                        <m:ctrlPr>
                          <a:rPr lang="en-US" altLang="ja-JP" sz="3600" b="0" i="1" smtClean="0">
                            <a:latin typeface="Cambria Math" panose="02040503050406030204" pitchFamily="18" charset="0"/>
                            <a:ea typeface="+mj-ea"/>
                          </a:rPr>
                        </m:ctrlPr>
                      </m:fPr>
                      <m:num>
                        <m:r>
                          <a:rPr lang="en-US" altLang="ja-JP" sz="3600" b="0" i="1" smtClean="0">
                            <a:latin typeface="Cambria Math"/>
                            <a:ea typeface="+mj-ea"/>
                          </a:rPr>
                          <m:t>20.0</m:t>
                        </m:r>
                      </m:num>
                      <m:den>
                        <m:r>
                          <a:rPr lang="en-US" altLang="ja-JP" sz="3600" b="0" i="1" smtClean="0">
                            <a:latin typeface="Cambria Math"/>
                            <a:ea typeface="+mj-ea"/>
                          </a:rPr>
                          <m:t>1.0</m:t>
                        </m:r>
                      </m:den>
                    </m:f>
                  </m:oMath>
                </a14:m>
                <a:endParaRPr lang="en-US" altLang="ja-JP" sz="3600" b="0" dirty="0">
                  <a:latin typeface="+mj-ea"/>
                  <a:ea typeface="+mj-ea"/>
                </a:endParaRPr>
              </a:p>
              <a:p>
                <a:r>
                  <a:rPr lang="en-US" altLang="ja-JP" sz="3600" dirty="0">
                    <a:latin typeface="+mj-ea"/>
                    <a:ea typeface="+mj-ea"/>
                  </a:rPr>
                  <a:t>   </a:t>
                </a:r>
                <a:r>
                  <a:rPr lang="ja-JP" altLang="en-US" sz="3600" dirty="0">
                    <a:latin typeface="+mj-ea"/>
                    <a:ea typeface="+mj-ea"/>
                  </a:rPr>
                  <a:t>　 </a:t>
                </a:r>
                <a:r>
                  <a:rPr lang="ja-JP" altLang="en-US" sz="3600" b="0" dirty="0">
                    <a:latin typeface="+mj-ea"/>
                    <a:ea typeface="+mj-ea"/>
                  </a:rPr>
                  <a:t>＝ </a:t>
                </a:r>
                <a:r>
                  <a:rPr lang="en-US" altLang="ja-JP" sz="3600" b="0" dirty="0">
                    <a:latin typeface="+mj-ea"/>
                    <a:ea typeface="+mj-ea"/>
                  </a:rPr>
                  <a:t>6.67</a:t>
                </a:r>
                <a:r>
                  <a:rPr lang="ja-JP" altLang="en-US" sz="3600" dirty="0">
                    <a:latin typeface="+mj-ea"/>
                    <a:ea typeface="+mj-ea"/>
                  </a:rPr>
                  <a:t> </a:t>
                </a:r>
                <a:r>
                  <a:rPr lang="en-US" altLang="ja-JP" sz="3600" dirty="0">
                    <a:latin typeface="+mj-ea"/>
                    <a:ea typeface="+mj-ea"/>
                  </a:rPr>
                  <a:t>: </a:t>
                </a:r>
                <a:r>
                  <a:rPr lang="en-US" altLang="ja-JP" sz="3600" b="0" dirty="0">
                    <a:latin typeface="+mj-ea"/>
                    <a:ea typeface="+mj-ea"/>
                  </a:rPr>
                  <a:t>20</a:t>
                </a:r>
              </a:p>
              <a:p>
                <a:r>
                  <a:rPr lang="en-US" altLang="ja-JP" sz="3600" dirty="0">
                    <a:latin typeface="+mj-ea"/>
                    <a:ea typeface="+mj-ea"/>
                  </a:rPr>
                  <a:t>      </a:t>
                </a:r>
                <a:r>
                  <a:rPr lang="ja-JP" altLang="en-US" sz="3600" b="0" dirty="0">
                    <a:latin typeface="+mj-ea"/>
                    <a:ea typeface="+mj-ea"/>
                  </a:rPr>
                  <a:t>≒ </a:t>
                </a:r>
                <a:r>
                  <a:rPr lang="en-US" altLang="ja-JP" sz="3600" dirty="0">
                    <a:latin typeface="+mj-ea"/>
                    <a:ea typeface="+mj-ea"/>
                  </a:rPr>
                  <a:t>1 : </a:t>
                </a:r>
                <a:r>
                  <a:rPr lang="en-US" altLang="ja-JP" sz="3600" b="0" dirty="0">
                    <a:latin typeface="+mj-ea"/>
                    <a:ea typeface="+mj-ea"/>
                  </a:rPr>
                  <a:t>3</a:t>
                </a:r>
              </a:p>
              <a:p>
                <a:endParaRPr kumimoji="1" lang="en-US" altLang="ja-JP" sz="3600" baseline="30000" dirty="0"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567" y="3605481"/>
                <a:ext cx="3960440" cy="2356543"/>
              </a:xfrm>
              <a:prstGeom prst="rect">
                <a:avLst/>
              </a:prstGeom>
              <a:blipFill>
                <a:blip r:embed="rId3"/>
                <a:stretch>
                  <a:fillRect l="-4777" t="-5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/>
          <p:cNvSpPr txBox="1"/>
          <p:nvPr/>
        </p:nvSpPr>
        <p:spPr>
          <a:xfrm>
            <a:off x="7335433" y="5085184"/>
            <a:ext cx="946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latin typeface="+mj-ea"/>
                <a:ea typeface="+mj-ea"/>
              </a:rPr>
              <a:t>CH</a:t>
            </a:r>
            <a:r>
              <a:rPr lang="en-US" altLang="ja-JP" sz="3600" b="1" baseline="-25000" dirty="0">
                <a:latin typeface="+mj-ea"/>
                <a:ea typeface="+mj-ea"/>
              </a:rPr>
              <a:t>3</a:t>
            </a:r>
            <a:endParaRPr kumimoji="1" lang="ja-JP" altLang="en-US" sz="3600" b="1" baseline="-25000" dirty="0">
              <a:latin typeface="+mj-ea"/>
              <a:ea typeface="+mj-ea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6A43898-8331-4DFC-8281-D6F01ED89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409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２</a:t>
            </a:r>
            <a:endParaRPr lang="en-US" altLang="ja-JP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75656" y="908720"/>
            <a:ext cx="77433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炭素，水素，酸素だけからなる有機化合物 </a:t>
            </a:r>
            <a:r>
              <a:rPr kumimoji="1" lang="en-US" altLang="ja-JP" sz="3200" dirty="0">
                <a:latin typeface="+mj-ea"/>
                <a:ea typeface="+mj-ea"/>
              </a:rPr>
              <a:t>3.3 mg </a:t>
            </a:r>
            <a:r>
              <a:rPr kumimoji="1" lang="ja-JP" altLang="en-US" sz="3200" dirty="0">
                <a:latin typeface="+mj-ea"/>
                <a:ea typeface="+mj-ea"/>
              </a:rPr>
              <a:t>を完全に燃焼したところ，二酸化炭素が </a:t>
            </a:r>
            <a:r>
              <a:rPr kumimoji="1" lang="en-US" altLang="ja-JP" sz="3200" dirty="0">
                <a:latin typeface="+mj-ea"/>
                <a:ea typeface="+mj-ea"/>
              </a:rPr>
              <a:t>6.6 mg</a:t>
            </a:r>
            <a:r>
              <a:rPr kumimoji="1" lang="ja-JP" altLang="en-US" sz="3200" dirty="0" err="1">
                <a:latin typeface="+mj-ea"/>
                <a:ea typeface="+mj-ea"/>
              </a:rPr>
              <a:t>，</a:t>
            </a:r>
            <a:r>
              <a:rPr kumimoji="1" lang="ja-JP" altLang="en-US" sz="3200" dirty="0">
                <a:latin typeface="+mj-ea"/>
                <a:ea typeface="+mj-ea"/>
              </a:rPr>
              <a:t>水が </a:t>
            </a:r>
            <a:r>
              <a:rPr kumimoji="1" lang="en-US" altLang="ja-JP" sz="3200" dirty="0">
                <a:latin typeface="+mj-ea"/>
                <a:ea typeface="+mj-ea"/>
              </a:rPr>
              <a:t>2.7 mg </a:t>
            </a:r>
            <a:r>
              <a:rPr kumimoji="1" lang="ja-JP" altLang="en-US" sz="3200" dirty="0">
                <a:latin typeface="+mj-ea"/>
                <a:ea typeface="+mj-ea"/>
              </a:rPr>
              <a:t>得られた。</a:t>
            </a:r>
            <a:endParaRPr kumimoji="1" lang="en-US" altLang="ja-JP" sz="3200" dirty="0">
              <a:latin typeface="+mj-ea"/>
              <a:ea typeface="+mj-ea"/>
            </a:endParaRPr>
          </a:p>
          <a:p>
            <a:r>
              <a:rPr kumimoji="1" lang="ja-JP" altLang="en-US" sz="3200" dirty="0">
                <a:latin typeface="+mj-ea"/>
                <a:ea typeface="+mj-ea"/>
              </a:rPr>
              <a:t>この化合物の組成式を求めよ。</a:t>
            </a:r>
            <a:endParaRPr kumimoji="1" lang="en-US" altLang="ja-JP" sz="3200" dirty="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512" y="3254969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47664" y="3186475"/>
            <a:ext cx="7821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この化合物</a:t>
            </a:r>
            <a:r>
              <a:rPr lang="en-US" altLang="ja-JP" sz="3200" dirty="0">
                <a:latin typeface="+mn-ea"/>
                <a:ea typeface="+mn-ea"/>
              </a:rPr>
              <a:t>3.3mg</a:t>
            </a:r>
            <a:r>
              <a:rPr lang="ja-JP" altLang="en-US" sz="3200" dirty="0">
                <a:latin typeface="+mn-ea"/>
                <a:ea typeface="+mn-ea"/>
              </a:rPr>
              <a:t>中の各元素の質量は</a:t>
            </a:r>
            <a:endParaRPr lang="en-US" altLang="ja-JP" sz="32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558077" y="3789040"/>
                <a:ext cx="6624736" cy="2516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200" dirty="0">
                    <a:latin typeface="+mj-ea"/>
                    <a:ea typeface="+mj-ea"/>
                  </a:rPr>
                  <a:t>炭素　　</a:t>
                </a:r>
                <a:r>
                  <a:rPr lang="en-US" altLang="ja-JP" sz="3200" dirty="0">
                    <a:latin typeface="+mj-ea"/>
                    <a:ea typeface="+mj-ea"/>
                  </a:rPr>
                  <a:t>6.6 mg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 smtClean="0">
                            <a:latin typeface="Cambria Math" panose="02040503050406030204" pitchFamily="18" charset="0"/>
                            <a:ea typeface="+mj-ea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200" dirty="0">
                            <a:latin typeface="+mn-ea"/>
                          </a:rPr>
                          <m:t>C</m:t>
                        </m:r>
                        <m:r>
                          <a:rPr lang="ja-JP" altLang="en-US" sz="3200" b="0" i="1" smtClean="0">
                            <a:latin typeface="Cambria Math"/>
                            <a:ea typeface="+mj-ea"/>
                          </a:rPr>
                          <m:t>の</m:t>
                        </m:r>
                        <m:r>
                          <a:rPr lang="ja-JP" altLang="en-US" sz="3200" i="1">
                            <a:latin typeface="Cambria Math"/>
                            <a:ea typeface="+mj-ea"/>
                          </a:rPr>
                          <m:t>原子量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200" dirty="0">
                            <a:latin typeface="+mn-ea"/>
                          </a:rPr>
                          <m:t>CO</m:t>
                        </m:r>
                        <m:r>
                          <m:rPr>
                            <m:nor/>
                          </m:rPr>
                          <a:rPr lang="en-US" altLang="ja-JP" sz="3200" baseline="-25000" dirty="0">
                            <a:latin typeface="+mn-ea"/>
                          </a:rPr>
                          <m:t>2</m:t>
                        </m:r>
                        <m:r>
                          <a:rPr lang="ja-JP" altLang="en-US" sz="3200" i="1">
                            <a:latin typeface="Cambria Math"/>
                            <a:ea typeface="ＭＳ Ｐゴシック" panose="020B0600070205080204" pitchFamily="50" charset="-128"/>
                          </a:rPr>
                          <m:t>の分子量</m:t>
                        </m:r>
                      </m:den>
                    </m:f>
                  </m:oMath>
                </a14:m>
                <a:r>
                  <a:rPr lang="en-US" altLang="ja-JP" sz="3200" dirty="0">
                    <a:latin typeface="+mj-ea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3200" dirty="0">
                    <a:latin typeface="+mj-ea"/>
                  </a:rPr>
                  <a:t>           </a:t>
                </a:r>
                <a:r>
                  <a:rPr lang="ja-JP" altLang="en-US" sz="3200" dirty="0">
                    <a:latin typeface="+mj-ea"/>
                  </a:rPr>
                  <a:t>＝</a:t>
                </a:r>
                <a:r>
                  <a:rPr lang="en-US" altLang="ja-JP" sz="3200" dirty="0">
                    <a:latin typeface="+mj-ea"/>
                  </a:rPr>
                  <a:t> 6.6 mg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2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2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44</m:t>
                        </m:r>
                      </m:den>
                    </m:f>
                  </m:oMath>
                </a14:m>
                <a:r>
                  <a:rPr lang="en-US" altLang="ja-JP" sz="3200" dirty="0">
                    <a:latin typeface="+mj-ea"/>
                  </a:rPr>
                  <a:t> </a:t>
                </a:r>
                <a:r>
                  <a:rPr lang="ja-JP" altLang="en-US" sz="3200" dirty="0">
                    <a:latin typeface="+mj-ea"/>
                  </a:rPr>
                  <a:t>＝ </a:t>
                </a:r>
                <a:r>
                  <a:rPr lang="en-US" altLang="ja-JP" sz="3200" dirty="0">
                    <a:latin typeface="+mj-ea"/>
                  </a:rPr>
                  <a:t>1.8 mg</a:t>
                </a:r>
                <a:endParaRPr lang="en-US" altLang="ja-JP" sz="3200" b="0" dirty="0">
                  <a:latin typeface="+mj-ea"/>
                  <a:ea typeface="+mj-ea"/>
                </a:endParaRPr>
              </a:p>
              <a:p>
                <a:endParaRPr kumimoji="1" lang="en-US" altLang="ja-JP" sz="3200" baseline="30000" dirty="0"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077" y="3789040"/>
                <a:ext cx="6624736" cy="2516202"/>
              </a:xfrm>
              <a:prstGeom prst="rect">
                <a:avLst/>
              </a:prstGeom>
              <a:blipFill>
                <a:blip r:embed="rId3"/>
                <a:stretch>
                  <a:fillRect l="-23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6A43898-8331-4DFC-8281-D6F01ED89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789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BB6274ED-8568-40B2-9A94-87713CF9308D}"/>
                  </a:ext>
                </a:extLst>
              </p:cNvPr>
              <p:cNvSpPr txBox="1"/>
              <p:nvPr/>
            </p:nvSpPr>
            <p:spPr>
              <a:xfrm>
                <a:off x="1546812" y="3717032"/>
                <a:ext cx="6841612" cy="2601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200" dirty="0">
                    <a:latin typeface="+mj-ea"/>
                    <a:ea typeface="+mj-ea"/>
                  </a:rPr>
                  <a:t>水素　　</a:t>
                </a:r>
                <a:r>
                  <a:rPr lang="en-US" altLang="ja-JP" sz="3200" dirty="0">
                    <a:latin typeface="+mj-ea"/>
                    <a:ea typeface="+mj-ea"/>
                  </a:rPr>
                  <a:t>2.7 mg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 smtClean="0">
                            <a:latin typeface="Cambria Math" panose="02040503050406030204" pitchFamily="18" charset="0"/>
                            <a:ea typeface="+mj-ea"/>
                          </a:rPr>
                        </m:ctrlPr>
                      </m:fPr>
                      <m:num>
                        <m:r>
                          <a:rPr lang="en-US" altLang="ja-JP" sz="3200" b="0" i="1" smtClean="0">
                            <a:latin typeface="Cambria Math"/>
                            <a:ea typeface="+mj-ea"/>
                          </a:rPr>
                          <m:t> </m:t>
                        </m:r>
                        <m:d>
                          <m:dPr>
                            <m:begChr m:val="（"/>
                            <m:endChr m:val="）"/>
                            <m:ctrlPr>
                              <a:rPr lang="ja-JP" altLang="en-US" sz="3200" b="0" i="1" smtClean="0">
                                <a:latin typeface="Cambria Math" panose="02040503050406030204" pitchFamily="18" charset="0"/>
                                <a:ea typeface="+mj-ea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altLang="ja-JP" sz="3200" dirty="0">
                                <a:latin typeface="+mn-ea"/>
                              </a:rPr>
                              <m:t>H</m:t>
                            </m:r>
                            <m:r>
                              <a:rPr lang="ja-JP" altLang="en-US" sz="3200" b="0" i="1" smtClean="0">
                                <a:latin typeface="Cambria Math"/>
                                <a:ea typeface="+mj-ea"/>
                              </a:rPr>
                              <m:t>の</m:t>
                            </m:r>
                            <m:r>
                              <a:rPr lang="ja-JP" altLang="en-US" sz="3200" i="1">
                                <a:latin typeface="Cambria Math"/>
                                <a:ea typeface="+mj-ea"/>
                              </a:rPr>
                              <m:t>原子量</m:t>
                            </m:r>
                          </m:e>
                        </m:d>
                        <m:r>
                          <a:rPr lang="en-US" altLang="ja-JP" sz="3200" b="0" i="1" smtClean="0">
                            <a:latin typeface="Cambria Math"/>
                            <a:ea typeface="+mj-ea"/>
                          </a:rPr>
                          <m:t> × </m:t>
                        </m:r>
                        <m:r>
                          <m:rPr>
                            <m:nor/>
                          </m:rPr>
                          <a:rPr lang="en-US" altLang="ja-JP" sz="32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ja-JP" sz="32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200" b="0" i="0" dirty="0" smtClean="0">
                            <a:latin typeface="+mn-ea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US" altLang="ja-JP" sz="3200" baseline="-25000" dirty="0">
                            <a:latin typeface="+mn-ea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ja-JP" sz="3200" dirty="0">
                            <a:latin typeface="+mn-ea"/>
                          </a:rPr>
                          <m:t>O</m:t>
                        </m:r>
                        <m:r>
                          <a:rPr lang="ja-JP" altLang="en-US" sz="3200" i="1">
                            <a:latin typeface="Cambria Math"/>
                            <a:ea typeface="ＭＳ Ｐゴシック" panose="020B0600070205080204" pitchFamily="50" charset="-128"/>
                          </a:rPr>
                          <m:t>の分子量</m:t>
                        </m:r>
                      </m:den>
                    </m:f>
                  </m:oMath>
                </a14:m>
                <a:r>
                  <a:rPr lang="en-US" altLang="ja-JP" sz="3200" dirty="0">
                    <a:latin typeface="+mj-ea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sz="3200" dirty="0">
                    <a:latin typeface="+mj-ea"/>
                  </a:rPr>
                  <a:t>           </a:t>
                </a:r>
                <a:r>
                  <a:rPr lang="ja-JP" altLang="en-US" sz="3200" dirty="0">
                    <a:latin typeface="+mj-ea"/>
                  </a:rPr>
                  <a:t>＝</a:t>
                </a:r>
                <a:r>
                  <a:rPr lang="en-US" altLang="ja-JP" sz="3200" dirty="0">
                    <a:latin typeface="+mj-ea"/>
                  </a:rPr>
                  <a:t> 2.7 mg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2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2.0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2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ja-JP" sz="3200" dirty="0">
                    <a:latin typeface="+mj-ea"/>
                  </a:rPr>
                  <a:t>  </a:t>
                </a:r>
                <a:r>
                  <a:rPr lang="ja-JP" altLang="en-US" sz="3200" dirty="0">
                    <a:latin typeface="+mj-ea"/>
                  </a:rPr>
                  <a:t>＝ </a:t>
                </a:r>
                <a:r>
                  <a:rPr lang="en-US" altLang="ja-JP" sz="3200" dirty="0">
                    <a:latin typeface="+mj-ea"/>
                  </a:rPr>
                  <a:t>0.30 mg</a:t>
                </a:r>
                <a:endParaRPr lang="en-US" altLang="ja-JP" sz="3200" b="0" dirty="0">
                  <a:latin typeface="+mj-ea"/>
                  <a:ea typeface="+mj-ea"/>
                </a:endParaRPr>
              </a:p>
              <a:p>
                <a:endParaRPr kumimoji="1" lang="en-US" altLang="ja-JP" sz="3200" baseline="30000" dirty="0"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BB6274ED-8568-40B2-9A94-87713CF93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6812" y="3717032"/>
                <a:ext cx="6841612" cy="2601866"/>
              </a:xfrm>
              <a:prstGeom prst="rect">
                <a:avLst/>
              </a:prstGeom>
              <a:blipFill>
                <a:blip r:embed="rId3"/>
                <a:stretch>
                  <a:fillRect l="-23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２</a:t>
            </a:r>
            <a:endParaRPr lang="en-US" altLang="ja-JP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75656" y="908720"/>
            <a:ext cx="77433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炭素，水素，酸素だけからなる有機化合物 </a:t>
            </a:r>
            <a:r>
              <a:rPr kumimoji="1" lang="en-US" altLang="ja-JP" sz="3200" dirty="0">
                <a:latin typeface="+mj-ea"/>
                <a:ea typeface="+mj-ea"/>
              </a:rPr>
              <a:t>3.3 mg </a:t>
            </a:r>
            <a:r>
              <a:rPr kumimoji="1" lang="ja-JP" altLang="en-US" sz="3200" dirty="0">
                <a:latin typeface="+mj-ea"/>
                <a:ea typeface="+mj-ea"/>
              </a:rPr>
              <a:t>を完全に燃焼したところ，二酸化炭素が </a:t>
            </a:r>
            <a:r>
              <a:rPr kumimoji="1" lang="en-US" altLang="ja-JP" sz="3200" dirty="0">
                <a:latin typeface="+mj-ea"/>
                <a:ea typeface="+mj-ea"/>
              </a:rPr>
              <a:t>6.6 mg</a:t>
            </a:r>
            <a:r>
              <a:rPr kumimoji="1" lang="ja-JP" altLang="en-US" sz="3200" dirty="0" err="1">
                <a:latin typeface="+mj-ea"/>
                <a:ea typeface="+mj-ea"/>
              </a:rPr>
              <a:t>，</a:t>
            </a:r>
            <a:r>
              <a:rPr kumimoji="1" lang="ja-JP" altLang="en-US" sz="3200" dirty="0">
                <a:latin typeface="+mj-ea"/>
                <a:ea typeface="+mj-ea"/>
              </a:rPr>
              <a:t>水が </a:t>
            </a:r>
            <a:r>
              <a:rPr kumimoji="1" lang="en-US" altLang="ja-JP" sz="3200" dirty="0">
                <a:latin typeface="+mj-ea"/>
                <a:ea typeface="+mj-ea"/>
              </a:rPr>
              <a:t>2.7 mg </a:t>
            </a:r>
            <a:r>
              <a:rPr kumimoji="1" lang="ja-JP" altLang="en-US" sz="3200" dirty="0">
                <a:latin typeface="+mj-ea"/>
                <a:ea typeface="+mj-ea"/>
              </a:rPr>
              <a:t>得られた。</a:t>
            </a:r>
            <a:endParaRPr kumimoji="1" lang="en-US" altLang="ja-JP" sz="3200" dirty="0">
              <a:latin typeface="+mj-ea"/>
              <a:ea typeface="+mj-ea"/>
            </a:endParaRPr>
          </a:p>
          <a:p>
            <a:r>
              <a:rPr kumimoji="1" lang="ja-JP" altLang="en-US" sz="3200" dirty="0">
                <a:latin typeface="+mj-ea"/>
                <a:ea typeface="+mj-ea"/>
              </a:rPr>
              <a:t>この化合物の組成式を求めよ。</a:t>
            </a:r>
            <a:endParaRPr kumimoji="1" lang="en-US" altLang="ja-JP" sz="3200" dirty="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512" y="3254969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47664" y="3186475"/>
            <a:ext cx="7821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この化合物</a:t>
            </a:r>
            <a:r>
              <a:rPr lang="en-US" altLang="ja-JP" sz="3200" dirty="0">
                <a:latin typeface="+mn-ea"/>
                <a:ea typeface="+mn-ea"/>
              </a:rPr>
              <a:t>3.3mg</a:t>
            </a:r>
            <a:r>
              <a:rPr lang="ja-JP" altLang="en-US" sz="3200" dirty="0">
                <a:latin typeface="+mn-ea"/>
                <a:ea typeface="+mn-ea"/>
              </a:rPr>
              <a:t>中の各元素の質量は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6A43898-8331-4DFC-8281-D6F01ED89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668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２</a:t>
            </a:r>
            <a:endParaRPr lang="en-US" altLang="ja-JP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75656" y="908720"/>
            <a:ext cx="77433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炭素，水素，酸素だけからなる有機化合物 </a:t>
            </a:r>
            <a:r>
              <a:rPr kumimoji="1" lang="en-US" altLang="ja-JP" sz="3200" dirty="0">
                <a:latin typeface="+mj-ea"/>
                <a:ea typeface="+mj-ea"/>
              </a:rPr>
              <a:t>3.3 mg </a:t>
            </a:r>
            <a:r>
              <a:rPr kumimoji="1" lang="ja-JP" altLang="en-US" sz="3200" dirty="0">
                <a:latin typeface="+mj-ea"/>
                <a:ea typeface="+mj-ea"/>
              </a:rPr>
              <a:t>を完全に燃焼したところ，二酸化炭素が </a:t>
            </a:r>
            <a:r>
              <a:rPr kumimoji="1" lang="en-US" altLang="ja-JP" sz="3200" dirty="0">
                <a:latin typeface="+mj-ea"/>
                <a:ea typeface="+mj-ea"/>
              </a:rPr>
              <a:t>6.6 mg</a:t>
            </a:r>
            <a:r>
              <a:rPr kumimoji="1" lang="ja-JP" altLang="en-US" sz="3200" dirty="0" err="1">
                <a:latin typeface="+mj-ea"/>
                <a:ea typeface="+mj-ea"/>
              </a:rPr>
              <a:t>，</a:t>
            </a:r>
            <a:r>
              <a:rPr kumimoji="1" lang="ja-JP" altLang="en-US" sz="3200" dirty="0">
                <a:latin typeface="+mj-ea"/>
                <a:ea typeface="+mj-ea"/>
              </a:rPr>
              <a:t>水が </a:t>
            </a:r>
            <a:r>
              <a:rPr kumimoji="1" lang="en-US" altLang="ja-JP" sz="3200" dirty="0">
                <a:latin typeface="+mj-ea"/>
                <a:ea typeface="+mj-ea"/>
              </a:rPr>
              <a:t>2.7 mg </a:t>
            </a:r>
            <a:r>
              <a:rPr kumimoji="1" lang="ja-JP" altLang="en-US" sz="3200" dirty="0">
                <a:latin typeface="+mj-ea"/>
                <a:ea typeface="+mj-ea"/>
              </a:rPr>
              <a:t>得られた。</a:t>
            </a:r>
            <a:endParaRPr kumimoji="1" lang="en-US" altLang="ja-JP" sz="3200" dirty="0">
              <a:latin typeface="+mj-ea"/>
              <a:ea typeface="+mj-ea"/>
            </a:endParaRPr>
          </a:p>
          <a:p>
            <a:r>
              <a:rPr kumimoji="1" lang="ja-JP" altLang="en-US" sz="3200" dirty="0">
                <a:latin typeface="+mj-ea"/>
                <a:ea typeface="+mj-ea"/>
              </a:rPr>
              <a:t>この化合物の組成式を求めよ。</a:t>
            </a:r>
            <a:endParaRPr kumimoji="1" lang="en-US" altLang="ja-JP" sz="3200" dirty="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512" y="3254969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47664" y="3186475"/>
            <a:ext cx="7821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この化合物</a:t>
            </a:r>
            <a:r>
              <a:rPr lang="en-US" altLang="ja-JP" sz="3200" dirty="0">
                <a:latin typeface="+mn-ea"/>
                <a:ea typeface="+mn-ea"/>
              </a:rPr>
              <a:t>3.3mg</a:t>
            </a:r>
            <a:r>
              <a:rPr lang="ja-JP" altLang="en-US" sz="3200" dirty="0">
                <a:latin typeface="+mn-ea"/>
                <a:ea typeface="+mn-ea"/>
              </a:rPr>
              <a:t>中の各元素の質量は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6A43898-8331-4DFC-8281-D6F01ED89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ED22DB0-2558-4353-BB16-9D29B6198F88}"/>
              </a:ext>
            </a:extLst>
          </p:cNvPr>
          <p:cNvSpPr txBox="1"/>
          <p:nvPr/>
        </p:nvSpPr>
        <p:spPr>
          <a:xfrm>
            <a:off x="1573141" y="4005064"/>
            <a:ext cx="6815283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j-ea"/>
                <a:ea typeface="+mj-ea"/>
              </a:rPr>
              <a:t>酸素　　</a:t>
            </a:r>
            <a:r>
              <a:rPr lang="en-US" altLang="ja-JP" sz="3200" dirty="0">
                <a:latin typeface="+mj-ea"/>
                <a:ea typeface="+mj-ea"/>
              </a:rPr>
              <a:t>3.3 mg </a:t>
            </a:r>
            <a:r>
              <a:rPr lang="ja-JP" altLang="en-US" sz="3200" dirty="0">
                <a:latin typeface="+mj-ea"/>
                <a:ea typeface="+mj-ea"/>
              </a:rPr>
              <a:t>－</a:t>
            </a:r>
            <a:r>
              <a:rPr lang="en-US" altLang="ja-JP" sz="3200" dirty="0">
                <a:latin typeface="+mj-ea"/>
                <a:ea typeface="+mj-ea"/>
              </a:rPr>
              <a:t> </a:t>
            </a:r>
            <a:r>
              <a:rPr lang="ja-JP" altLang="en-US" sz="3200" dirty="0">
                <a:latin typeface="+mj-ea"/>
                <a:ea typeface="+mj-ea"/>
              </a:rPr>
              <a:t>（</a:t>
            </a:r>
            <a:r>
              <a:rPr lang="en-US" altLang="ja-JP" sz="3200" dirty="0">
                <a:latin typeface="+mj-ea"/>
                <a:ea typeface="+mj-ea"/>
              </a:rPr>
              <a:t>1.8 mg </a:t>
            </a:r>
            <a:r>
              <a:rPr lang="ja-JP" altLang="en-US" sz="3200" dirty="0">
                <a:latin typeface="+mj-ea"/>
                <a:ea typeface="+mj-ea"/>
              </a:rPr>
              <a:t>＋ </a:t>
            </a:r>
            <a:r>
              <a:rPr lang="en-US" altLang="ja-JP" sz="3200" dirty="0">
                <a:latin typeface="+mj-ea"/>
                <a:ea typeface="+mj-ea"/>
              </a:rPr>
              <a:t>0.3 mg</a:t>
            </a:r>
            <a:r>
              <a:rPr lang="ja-JP" altLang="en-US" sz="3200" dirty="0">
                <a:latin typeface="+mj-ea"/>
                <a:ea typeface="+mj-ea"/>
              </a:rPr>
              <a:t>）</a:t>
            </a:r>
            <a:endParaRPr lang="en-US" altLang="ja-JP" sz="3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+mj-ea"/>
              </a:rPr>
              <a:t>　　　　　＝</a:t>
            </a:r>
            <a:r>
              <a:rPr lang="en-US" altLang="ja-JP" sz="3200" dirty="0">
                <a:latin typeface="+mj-ea"/>
              </a:rPr>
              <a:t> 1.2 mg</a:t>
            </a:r>
            <a:endParaRPr lang="en-US" altLang="ja-JP" sz="3200" b="0" dirty="0">
              <a:latin typeface="+mj-ea"/>
              <a:ea typeface="+mj-ea"/>
            </a:endParaRPr>
          </a:p>
          <a:p>
            <a:endParaRPr kumimoji="1" lang="en-US" altLang="ja-JP" sz="3200" baseline="30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4295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２</a:t>
            </a:r>
            <a:endParaRPr lang="en-US" altLang="ja-JP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75656" y="908720"/>
            <a:ext cx="77433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炭素，水素，酸素だけからなる有機化合物 </a:t>
            </a:r>
            <a:r>
              <a:rPr kumimoji="1" lang="en-US" altLang="ja-JP" sz="3200" dirty="0">
                <a:latin typeface="+mj-ea"/>
                <a:ea typeface="+mj-ea"/>
              </a:rPr>
              <a:t>3.3 mg </a:t>
            </a:r>
            <a:r>
              <a:rPr kumimoji="1" lang="ja-JP" altLang="en-US" sz="3200" dirty="0">
                <a:latin typeface="+mj-ea"/>
                <a:ea typeface="+mj-ea"/>
              </a:rPr>
              <a:t>を完全に燃焼したところ，二酸化炭素が </a:t>
            </a:r>
            <a:r>
              <a:rPr kumimoji="1" lang="en-US" altLang="ja-JP" sz="3200" dirty="0">
                <a:latin typeface="+mj-ea"/>
                <a:ea typeface="+mj-ea"/>
              </a:rPr>
              <a:t>6.6 mg</a:t>
            </a:r>
            <a:r>
              <a:rPr kumimoji="1" lang="ja-JP" altLang="en-US" sz="3200" dirty="0" err="1">
                <a:latin typeface="+mj-ea"/>
                <a:ea typeface="+mj-ea"/>
              </a:rPr>
              <a:t>，</a:t>
            </a:r>
            <a:r>
              <a:rPr kumimoji="1" lang="ja-JP" altLang="en-US" sz="3200" dirty="0">
                <a:latin typeface="+mj-ea"/>
                <a:ea typeface="+mj-ea"/>
              </a:rPr>
              <a:t>水が </a:t>
            </a:r>
            <a:r>
              <a:rPr kumimoji="1" lang="en-US" altLang="ja-JP" sz="3200" dirty="0">
                <a:latin typeface="+mj-ea"/>
                <a:ea typeface="+mj-ea"/>
              </a:rPr>
              <a:t>2.7 mg </a:t>
            </a:r>
            <a:r>
              <a:rPr kumimoji="1" lang="ja-JP" altLang="en-US" sz="3200" dirty="0">
                <a:latin typeface="+mj-ea"/>
                <a:ea typeface="+mj-ea"/>
              </a:rPr>
              <a:t>得られた。</a:t>
            </a:r>
            <a:endParaRPr kumimoji="1" lang="en-US" altLang="ja-JP" sz="3200" dirty="0">
              <a:latin typeface="+mj-ea"/>
              <a:ea typeface="+mj-ea"/>
            </a:endParaRPr>
          </a:p>
          <a:p>
            <a:r>
              <a:rPr kumimoji="1" lang="ja-JP" altLang="en-US" sz="3200" dirty="0">
                <a:latin typeface="+mj-ea"/>
                <a:ea typeface="+mj-ea"/>
              </a:rPr>
              <a:t>この化合物の組成式を求めよ。</a:t>
            </a:r>
            <a:endParaRPr kumimoji="1" lang="en-US" altLang="ja-JP" sz="3200" dirty="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512" y="3254969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6A43898-8331-4DFC-8281-D6F01ED89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タイトル 2">
                <a:extLst>
                  <a:ext uri="{FF2B5EF4-FFF2-40B4-BE49-F238E27FC236}">
                    <a16:creationId xmlns:a16="http://schemas.microsoft.com/office/drawing/2014/main" id="{9B27BD56-4667-4793-A991-1290E63F64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62844" y="4083349"/>
                <a:ext cx="8568952" cy="1660388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ＭＳ Ｐゴシック" charset="0"/>
                  </a:defRPr>
                </a:lvl1pPr>
                <a:lvl2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2pPr>
                <a:lvl3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3pPr>
                <a:lvl4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4pPr>
                <a:lvl5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5pPr>
                <a:lvl6pPr marL="4572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6pPr>
                <a:lvl7pPr marL="9144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7pPr>
                <a:lvl8pPr marL="13716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8pPr>
                <a:lvl9pPr marL="18288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algn="l"/>
                <a:r>
                  <a:rPr lang="en-US" altLang="ja-JP" sz="3600" i="1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x</a:t>
                </a:r>
                <a:r>
                  <a:rPr lang="en-US" altLang="ja-JP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: </a:t>
                </a:r>
                <a:r>
                  <a:rPr lang="en-US" altLang="ja-JP" sz="3600" i="1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y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 : </a:t>
                </a:r>
                <a:r>
                  <a:rPr lang="en-US" altLang="ja-JP" sz="3600" i="1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z </a:t>
                </a:r>
                <a:r>
                  <a:rPr lang="ja-JP" altLang="en-US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1.8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ja-JP" sz="3600" dirty="0">
                    <a:latin typeface="+mj-ea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0.30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1.0</m:t>
                        </m:r>
                      </m:den>
                    </m:f>
                  </m:oMath>
                </a14:m>
                <a:r>
                  <a:rPr lang="en-US" altLang="ja-JP" sz="3600" dirty="0"/>
                  <a:t>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:</a:t>
                </a:r>
                <a:r>
                  <a:rPr lang="en-US" altLang="ja-JP" sz="3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16</m:t>
                        </m:r>
                      </m:den>
                    </m:f>
                  </m:oMath>
                </a14:m>
                <a:r>
                  <a:rPr lang="ja-JP" altLang="en-US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 </a:t>
                </a:r>
                <a:endParaRPr lang="en-US" altLang="ja-JP" sz="3600" dirty="0">
                  <a:latin typeface="CenturyOldst" panose="02050603050705020204" pitchFamily="18" charset="0"/>
                  <a:ea typeface="ＭＳ Ｐゴシック" panose="020B0600070205080204" pitchFamily="50" charset="-128"/>
                </a:endParaRPr>
              </a:p>
              <a:p>
                <a:pPr algn="l"/>
                <a:r>
                  <a:rPr lang="ja-JP" altLang="en-US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            ＝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0.15 : 0.30 : 0.075 </a:t>
                </a:r>
              </a:p>
              <a:p>
                <a:pPr algn="l"/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          </a:t>
                </a:r>
                <a:r>
                  <a:rPr lang="ja-JP" altLang="en-US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＝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2 : 4 : 1</a:t>
                </a:r>
                <a:endParaRPr lang="ja-JP" altLang="en-US" sz="3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9" name="タイトル 2">
                <a:extLst>
                  <a:ext uri="{FF2B5EF4-FFF2-40B4-BE49-F238E27FC236}">
                    <a16:creationId xmlns:a16="http://schemas.microsoft.com/office/drawing/2014/main" id="{9B27BD56-4667-4793-A991-1290E63F6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844" y="4083349"/>
                <a:ext cx="8568952" cy="1660388"/>
              </a:xfrm>
              <a:prstGeom prst="rect">
                <a:avLst/>
              </a:prstGeom>
              <a:blipFill>
                <a:blip r:embed="rId3"/>
                <a:stretch>
                  <a:fillRect l="-2134" b="-389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プレースホルダー 3">
            <a:extLst>
              <a:ext uri="{FF2B5EF4-FFF2-40B4-BE49-F238E27FC236}">
                <a16:creationId xmlns:a16="http://schemas.microsoft.com/office/drawing/2014/main" id="{34D6FDAD-9761-4E20-B402-589E15A2DCE5}"/>
              </a:ext>
            </a:extLst>
          </p:cNvPr>
          <p:cNvSpPr txBox="1">
            <a:spLocks/>
          </p:cNvSpPr>
          <p:nvPr/>
        </p:nvSpPr>
        <p:spPr>
          <a:xfrm>
            <a:off x="1490395" y="3269371"/>
            <a:ext cx="5626968" cy="64859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/>
              <a:t>組成式を</a:t>
            </a:r>
            <a:r>
              <a:rPr lang="en-US" altLang="ja-JP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en-US" altLang="ja-JP" i="1" baseline="-25000" dirty="0" err="1">
                <a:latin typeface="CenturyOldst" panose="02050603050705020204" pitchFamily="18" charset="0"/>
                <a:ea typeface="ＭＳ Ｐゴシック" panose="020B0600070205080204" pitchFamily="50" charset="-128"/>
              </a:rPr>
              <a:t>x</a:t>
            </a:r>
            <a:r>
              <a:rPr lang="en-US" altLang="ja-JP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</a:t>
            </a:r>
            <a:r>
              <a:rPr lang="en-US" altLang="ja-JP" i="1" baseline="-25000" dirty="0" err="1">
                <a:latin typeface="CenturyOldst" panose="02050603050705020204" pitchFamily="18" charset="0"/>
                <a:ea typeface="ＭＳ Ｐゴシック" panose="020B0600070205080204" pitchFamily="50" charset="-128"/>
              </a:rPr>
              <a:t>y</a:t>
            </a:r>
            <a:r>
              <a:rPr lang="en-US" altLang="ja-JP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</a:t>
            </a:r>
            <a:r>
              <a:rPr lang="en-US" altLang="ja-JP" i="1" baseline="-25000" dirty="0" err="1">
                <a:latin typeface="CenturyOldst" panose="02050603050705020204" pitchFamily="18" charset="0"/>
                <a:ea typeface="ＭＳ Ｐゴシック" panose="020B0600070205080204" pitchFamily="50" charset="-128"/>
              </a:rPr>
              <a:t>z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とすると</a:t>
            </a:r>
            <a:endParaRPr lang="ja-JP" altLang="en-US" i="1" dirty="0">
              <a:latin typeface="CenturyOldst" panose="02050603050705020204" pitchFamily="18" charset="0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1D8C204-7334-44C1-B59D-EC2818B40E83}"/>
              </a:ext>
            </a:extLst>
          </p:cNvPr>
          <p:cNvSpPr txBox="1"/>
          <p:nvPr/>
        </p:nvSpPr>
        <p:spPr>
          <a:xfrm>
            <a:off x="7353153" y="5585956"/>
            <a:ext cx="1430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latin typeface="+mj-ea"/>
                <a:ea typeface="+mj-ea"/>
              </a:rPr>
              <a:t>C</a:t>
            </a:r>
            <a:r>
              <a:rPr lang="en-US" altLang="ja-JP" sz="3600" b="1" baseline="-25000" dirty="0">
                <a:latin typeface="+mj-ea"/>
                <a:ea typeface="+mj-ea"/>
              </a:rPr>
              <a:t>2</a:t>
            </a:r>
            <a:r>
              <a:rPr lang="en-US" altLang="ja-JP" sz="3600" b="1" dirty="0">
                <a:latin typeface="+mj-ea"/>
                <a:ea typeface="+mj-ea"/>
              </a:rPr>
              <a:t>H</a:t>
            </a:r>
            <a:r>
              <a:rPr lang="en-US" altLang="ja-JP" sz="3600" b="1" baseline="-25000" dirty="0">
                <a:latin typeface="+mj-ea"/>
                <a:ea typeface="+mj-ea"/>
              </a:rPr>
              <a:t>4</a:t>
            </a:r>
            <a:r>
              <a:rPr lang="en-US" altLang="ja-JP" sz="3600" b="1" dirty="0">
                <a:latin typeface="+mj-ea"/>
                <a:ea typeface="+mj-ea"/>
              </a:rPr>
              <a:t>O</a:t>
            </a:r>
            <a:endParaRPr kumimoji="1" lang="ja-JP" altLang="en-US" sz="3600" b="1" baseline="-25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3741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  <a:latin typeface="+mn-ea"/>
                <a:ea typeface="+mn-ea"/>
              </a:rPr>
              <a:t>●　</a:t>
            </a:r>
            <a:r>
              <a:rPr lang="ja-JP" altLang="en-US" sz="3200" b="1" dirty="0">
                <a:latin typeface="+mn-ea"/>
                <a:ea typeface="+mn-ea"/>
              </a:rPr>
              <a:t>ここで学習する内容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179512" y="1700214"/>
            <a:ext cx="87129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○　どのようにして構造式を決定するのか？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2</a:t>
            </a:fld>
            <a:endParaRPr lang="ja-JP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6193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類題</a:t>
            </a:r>
            <a:endParaRPr lang="en-US" altLang="ja-JP" sz="3200" dirty="0"/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1187624" y="980728"/>
            <a:ext cx="792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3600" b="1" dirty="0">
                <a:solidFill>
                  <a:srgbClr val="C00000"/>
                </a:solidFill>
                <a:latin typeface="+mn-ea"/>
                <a:ea typeface="+mn-ea"/>
              </a:rPr>
              <a:t>2a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72208" y="764704"/>
            <a:ext cx="7271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ある有機化合物の元素分析の結果は，炭素</a:t>
            </a:r>
            <a:r>
              <a:rPr lang="en-US" altLang="ja-JP" sz="3200" dirty="0">
                <a:latin typeface="+mn-ea"/>
                <a:ea typeface="+mn-ea"/>
              </a:rPr>
              <a:t>40.0 </a:t>
            </a:r>
            <a:r>
              <a:rPr lang="ja-JP" altLang="en-US" sz="3200" dirty="0">
                <a:latin typeface="+mn-ea"/>
                <a:ea typeface="+mn-ea"/>
              </a:rPr>
              <a:t>％，水素</a:t>
            </a:r>
            <a:r>
              <a:rPr lang="en-US" altLang="ja-JP" sz="3200" dirty="0">
                <a:latin typeface="+mn-ea"/>
                <a:ea typeface="+mn-ea"/>
              </a:rPr>
              <a:t>6.7 </a:t>
            </a:r>
            <a:r>
              <a:rPr lang="ja-JP" altLang="en-US" sz="3200" dirty="0">
                <a:latin typeface="+mn-ea"/>
                <a:ea typeface="+mn-ea"/>
              </a:rPr>
              <a:t>％，酸素</a:t>
            </a:r>
            <a:r>
              <a:rPr lang="en-US" altLang="ja-JP" sz="3200" dirty="0">
                <a:latin typeface="+mn-ea"/>
                <a:ea typeface="+mn-ea"/>
              </a:rPr>
              <a:t>53.3</a:t>
            </a:r>
            <a:r>
              <a:rPr lang="ja-JP" altLang="en-US" sz="3200" dirty="0">
                <a:latin typeface="+mn-ea"/>
                <a:ea typeface="+mn-ea"/>
              </a:rPr>
              <a:t> ％であった。この化合物の組成式を求めよ。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9512" y="2564706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617772" y="5733256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latin typeface="+mj-ea"/>
                <a:ea typeface="+mj-ea"/>
              </a:rPr>
              <a:t>CH</a:t>
            </a:r>
            <a:r>
              <a:rPr lang="en-US" altLang="ja-JP" sz="3600" b="1" baseline="-25000" dirty="0">
                <a:latin typeface="+mj-ea"/>
                <a:ea typeface="+mj-ea"/>
              </a:rPr>
              <a:t>2</a:t>
            </a:r>
            <a:r>
              <a:rPr lang="en-US" altLang="ja-JP" sz="3600" b="1" dirty="0">
                <a:latin typeface="+mj-ea"/>
                <a:ea typeface="+mj-ea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681162" y="4902805"/>
                <a:ext cx="6682114" cy="1535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600" dirty="0">
                    <a:latin typeface="+mj-ea"/>
                    <a:ea typeface="+mj-ea"/>
                  </a:rPr>
                  <a:t>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40</m:t>
                        </m:r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ja-JP" sz="3600" dirty="0">
                    <a:latin typeface="+mj-ea"/>
                    <a:ea typeface="+mj-ea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.0</m:t>
                        </m:r>
                      </m:den>
                    </m:f>
                  </m:oMath>
                </a14:m>
                <a:r>
                  <a:rPr lang="en-US" altLang="ja-JP" sz="3600" dirty="0">
                    <a:latin typeface="+mj-ea"/>
                    <a:ea typeface="+mj-ea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53</m:t>
                        </m:r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16</m:t>
                        </m:r>
                      </m:den>
                    </m:f>
                  </m:oMath>
                </a14:m>
                <a:r>
                  <a:rPr lang="ja-JP" altLang="en-US" sz="3600" dirty="0">
                    <a:latin typeface="+mj-ea"/>
                    <a:ea typeface="+mj-ea"/>
                  </a:rPr>
                  <a:t>＝</a:t>
                </a:r>
                <a:r>
                  <a:rPr lang="en-US" altLang="ja-JP" sz="3600" dirty="0">
                    <a:latin typeface="+mj-ea"/>
                    <a:ea typeface="+mj-ea"/>
                  </a:rPr>
                  <a:t> 3.3 : 6.7 : 3.3 </a:t>
                </a:r>
              </a:p>
              <a:p>
                <a:r>
                  <a:rPr lang="ja-JP" altLang="en-US" sz="3600" dirty="0">
                    <a:latin typeface="+mj-ea"/>
                    <a:ea typeface="+mj-ea"/>
                  </a:rPr>
                  <a:t>≒ </a:t>
                </a:r>
                <a:r>
                  <a:rPr lang="en-US" altLang="ja-JP" sz="3600" dirty="0">
                    <a:latin typeface="+mj-ea"/>
                    <a:ea typeface="+mj-ea"/>
                  </a:rPr>
                  <a:t>1 : 2 : 1</a:t>
                </a:r>
                <a:endParaRPr lang="en-US" altLang="ja-JP" sz="3200" dirty="0"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162" y="4902805"/>
                <a:ext cx="6682114" cy="1535998"/>
              </a:xfrm>
              <a:prstGeom prst="rect">
                <a:avLst/>
              </a:prstGeom>
              <a:blipFill>
                <a:blip r:embed="rId3"/>
                <a:stretch>
                  <a:fillRect l="-2828" r="-4106" b="-142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/>
          <p:cNvSpPr txBox="1"/>
          <p:nvPr/>
        </p:nvSpPr>
        <p:spPr>
          <a:xfrm>
            <a:off x="1402156" y="2420888"/>
            <a:ext cx="77063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与えられた割合は，化合物中の元素の質量組成。元素の質量を，そのモル質量で割れば，元素の数を示す物質量が得られる。質量比から，原子量を用いて，原子数の比に換算する。</a:t>
            </a:r>
            <a:endParaRPr kumimoji="1" lang="en-US" altLang="ja-JP" sz="2800" baseline="30000" dirty="0">
              <a:latin typeface="+mj-ea"/>
              <a:ea typeface="+mj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55576" y="4293096"/>
            <a:ext cx="4262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Ｃの数</a:t>
            </a:r>
            <a:r>
              <a:rPr lang="en-US" altLang="ja-JP" sz="3200" dirty="0">
                <a:latin typeface="+mn-ea"/>
                <a:ea typeface="+mn-ea"/>
              </a:rPr>
              <a:t> : H</a:t>
            </a:r>
            <a:r>
              <a:rPr lang="ja-JP" altLang="en-US" sz="3200" dirty="0">
                <a:latin typeface="+mn-ea"/>
                <a:ea typeface="+mn-ea"/>
              </a:rPr>
              <a:t>の数 </a:t>
            </a:r>
            <a:r>
              <a:rPr lang="en-US" altLang="ja-JP" sz="3200" dirty="0">
                <a:latin typeface="+mn-ea"/>
                <a:ea typeface="+mn-ea"/>
              </a:rPr>
              <a:t>: O</a:t>
            </a:r>
            <a:r>
              <a:rPr lang="ja-JP" altLang="en-US" sz="3200" dirty="0">
                <a:latin typeface="+mn-ea"/>
                <a:ea typeface="+mn-ea"/>
              </a:rPr>
              <a:t>の数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69F4B0-4F9F-4A55-9B61-1171B55499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458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7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類題</a:t>
            </a:r>
            <a:endParaRPr lang="en-US" altLang="ja-JP" sz="3200" dirty="0"/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1187624" y="980728"/>
            <a:ext cx="792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3600" b="1" dirty="0">
                <a:solidFill>
                  <a:srgbClr val="C00000"/>
                </a:solidFill>
                <a:latin typeface="+mn-ea"/>
                <a:ea typeface="+mn-ea"/>
              </a:rPr>
              <a:t>2b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70716" y="836712"/>
            <a:ext cx="72732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炭素，水素，酸素だけからなる有機化合物 </a:t>
            </a:r>
            <a:r>
              <a:rPr lang="en-US" altLang="ja-JP" sz="3200" dirty="0">
                <a:latin typeface="+mn-ea"/>
                <a:ea typeface="+mn-ea"/>
              </a:rPr>
              <a:t>4.5 mg </a:t>
            </a:r>
            <a:r>
              <a:rPr lang="ja-JP" altLang="en-US" sz="3200" dirty="0">
                <a:latin typeface="+mn-ea"/>
                <a:ea typeface="+mn-ea"/>
              </a:rPr>
              <a:t>を完全に燃焼したところ，二酸化炭素が </a:t>
            </a:r>
            <a:r>
              <a:rPr lang="en-US" altLang="ja-JP" sz="3200" dirty="0">
                <a:latin typeface="+mn-ea"/>
                <a:ea typeface="+mn-ea"/>
              </a:rPr>
              <a:t>9.9 mg</a:t>
            </a:r>
            <a:r>
              <a:rPr lang="ja-JP" altLang="en-US" sz="3200" dirty="0" err="1">
                <a:latin typeface="+mn-ea"/>
                <a:ea typeface="+mn-ea"/>
              </a:rPr>
              <a:t>，</a:t>
            </a:r>
            <a:r>
              <a:rPr lang="ja-JP" altLang="en-US" sz="3200" dirty="0">
                <a:latin typeface="+mn-ea"/>
                <a:ea typeface="+mn-ea"/>
              </a:rPr>
              <a:t>水が </a:t>
            </a:r>
            <a:r>
              <a:rPr lang="en-US" altLang="ja-JP" sz="3200" dirty="0">
                <a:latin typeface="+mn-ea"/>
                <a:ea typeface="+mn-ea"/>
              </a:rPr>
              <a:t>5.4 mg </a:t>
            </a:r>
            <a:r>
              <a:rPr lang="ja-JP" altLang="en-US" sz="3200" dirty="0">
                <a:latin typeface="+mn-ea"/>
                <a:ea typeface="+mn-ea"/>
              </a:rPr>
              <a:t>得られた。この化合物の組成式を求めよ。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9512" y="2996754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899592" y="4125715"/>
                <a:ext cx="8106706" cy="21663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3200" dirty="0">
                    <a:latin typeface="+mj-ea"/>
                    <a:ea typeface="+mj-ea"/>
                  </a:rPr>
                  <a:t>炭素　</a:t>
                </a:r>
                <a:r>
                  <a:rPr lang="en-US" altLang="ja-JP" sz="3200" dirty="0">
                    <a:latin typeface="+mj-ea"/>
                    <a:ea typeface="+mj-ea"/>
                  </a:rPr>
                  <a:t>9.9 mg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2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2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44</m:t>
                        </m:r>
                      </m:den>
                    </m:f>
                  </m:oMath>
                </a14:m>
                <a:r>
                  <a:rPr lang="en-US" altLang="ja-JP" sz="3200" dirty="0">
                    <a:latin typeface="+mj-ea"/>
                    <a:ea typeface="+mj-ea"/>
                  </a:rPr>
                  <a:t> </a:t>
                </a:r>
                <a:r>
                  <a:rPr lang="ja-JP" altLang="en-US" sz="3200" dirty="0">
                    <a:latin typeface="+mj-ea"/>
                  </a:rPr>
                  <a:t>＝ </a:t>
                </a:r>
                <a:r>
                  <a:rPr lang="en-US" altLang="ja-JP" sz="3200" dirty="0">
                    <a:latin typeface="+mj-ea"/>
                  </a:rPr>
                  <a:t>2.7 mg</a:t>
                </a:r>
              </a:p>
              <a:p>
                <a:r>
                  <a:rPr lang="ja-JP" altLang="en-US" sz="3200" dirty="0">
                    <a:latin typeface="+mj-ea"/>
                    <a:ea typeface="+mj-ea"/>
                  </a:rPr>
                  <a:t>水素　</a:t>
                </a:r>
                <a:r>
                  <a:rPr lang="en-US" altLang="ja-JP" sz="3200" dirty="0">
                    <a:latin typeface="+mj-ea"/>
                    <a:ea typeface="+mj-ea"/>
                  </a:rPr>
                  <a:t>5.4 mg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2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2.0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2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ja-JP" sz="32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ja-JP" sz="3200" dirty="0">
                    <a:latin typeface="+mj-ea"/>
                    <a:ea typeface="+mj-ea"/>
                  </a:rPr>
                  <a:t> </a:t>
                </a:r>
                <a:r>
                  <a:rPr lang="ja-JP" altLang="en-US" sz="3200" dirty="0">
                    <a:latin typeface="+mj-ea"/>
                  </a:rPr>
                  <a:t>＝ </a:t>
                </a:r>
                <a:r>
                  <a:rPr lang="en-US" altLang="ja-JP" sz="3200" dirty="0">
                    <a:latin typeface="+mj-ea"/>
                  </a:rPr>
                  <a:t>0.60 mg</a:t>
                </a:r>
              </a:p>
              <a:p>
                <a:r>
                  <a:rPr lang="ja-JP" altLang="en-US" sz="3200" dirty="0">
                    <a:latin typeface="+mj-ea"/>
                    <a:ea typeface="+mj-ea"/>
                  </a:rPr>
                  <a:t>酸素　</a:t>
                </a:r>
                <a:r>
                  <a:rPr lang="en-US" altLang="ja-JP" sz="3200" dirty="0">
                    <a:latin typeface="+mj-ea"/>
                    <a:ea typeface="+mj-ea"/>
                  </a:rPr>
                  <a:t>4.5 mg </a:t>
                </a:r>
                <a:r>
                  <a:rPr lang="ja-JP" altLang="en-US" sz="3200" dirty="0">
                    <a:latin typeface="+mj-ea"/>
                    <a:ea typeface="+mj-ea"/>
                  </a:rPr>
                  <a:t>－ </a:t>
                </a:r>
                <a:r>
                  <a:rPr lang="en-US" altLang="ja-JP" sz="3200" dirty="0">
                    <a:latin typeface="+mj-ea"/>
                    <a:ea typeface="+mj-ea"/>
                  </a:rPr>
                  <a:t>(2.7 mg </a:t>
                </a:r>
                <a:r>
                  <a:rPr lang="ja-JP" altLang="en-US" sz="3200" dirty="0">
                    <a:latin typeface="+mj-ea"/>
                    <a:ea typeface="+mj-ea"/>
                  </a:rPr>
                  <a:t>＋ </a:t>
                </a:r>
                <a:r>
                  <a:rPr lang="en-US" altLang="ja-JP" sz="3200" dirty="0">
                    <a:latin typeface="+mj-ea"/>
                    <a:ea typeface="+mj-ea"/>
                  </a:rPr>
                  <a:t>0.60 mg</a:t>
                </a:r>
                <a:r>
                  <a:rPr lang="ja-JP" altLang="en-US" sz="3200" dirty="0">
                    <a:latin typeface="+mj-ea"/>
                    <a:ea typeface="+mj-ea"/>
                  </a:rPr>
                  <a:t>）＝ </a:t>
                </a:r>
                <a:r>
                  <a:rPr lang="en-US" altLang="ja-JP" sz="3200" dirty="0">
                    <a:latin typeface="+mj-ea"/>
                    <a:ea typeface="+mj-ea"/>
                  </a:rPr>
                  <a:t>1.2 mg</a:t>
                </a: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125715"/>
                <a:ext cx="8106706" cy="2166362"/>
              </a:xfrm>
              <a:prstGeom prst="rect">
                <a:avLst/>
              </a:prstGeom>
              <a:blipFill>
                <a:blip r:embed="rId3"/>
                <a:stretch>
                  <a:fillRect l="-1956" r="-978" b="-84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/>
          <p:cNvSpPr txBox="1"/>
          <p:nvPr/>
        </p:nvSpPr>
        <p:spPr>
          <a:xfrm>
            <a:off x="1870716" y="2977788"/>
            <a:ext cx="7273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j-ea"/>
                <a:ea typeface="+mj-ea"/>
              </a:rPr>
              <a:t>この化合物 </a:t>
            </a:r>
            <a:r>
              <a:rPr lang="en-US" altLang="ja-JP" sz="3200" dirty="0">
                <a:latin typeface="+mj-ea"/>
                <a:ea typeface="+mj-ea"/>
              </a:rPr>
              <a:t>4.5</a:t>
            </a:r>
            <a:r>
              <a:rPr lang="ja-JP" altLang="en-US" sz="3200" dirty="0">
                <a:latin typeface="+mj-ea"/>
                <a:ea typeface="+mj-ea"/>
              </a:rPr>
              <a:t> </a:t>
            </a:r>
            <a:r>
              <a:rPr lang="en-US" altLang="ja-JP" sz="3200" dirty="0">
                <a:latin typeface="+mj-ea"/>
                <a:ea typeface="+mj-ea"/>
              </a:rPr>
              <a:t>mg </a:t>
            </a:r>
            <a:r>
              <a:rPr lang="ja-JP" altLang="en-US" sz="3200" dirty="0">
                <a:latin typeface="+mj-ea"/>
                <a:ea typeface="+mj-ea"/>
              </a:rPr>
              <a:t>中の各元素の質量は次のようになる。</a:t>
            </a:r>
            <a:endParaRPr kumimoji="1" lang="en-US" altLang="ja-JP" sz="3200" baseline="30000" dirty="0">
              <a:latin typeface="+mj-ea"/>
              <a:ea typeface="+mj-e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69F4B0-4F9F-4A55-9B61-1171B55499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29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類題</a:t>
            </a:r>
            <a:endParaRPr lang="en-US" altLang="ja-JP" sz="3200" dirty="0"/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1187624" y="980728"/>
            <a:ext cx="792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3600" b="1" dirty="0">
                <a:solidFill>
                  <a:srgbClr val="C00000"/>
                </a:solidFill>
                <a:latin typeface="+mn-ea"/>
                <a:ea typeface="+mn-ea"/>
              </a:rPr>
              <a:t>2b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70716" y="836712"/>
            <a:ext cx="72732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炭素，水素，酸素だけからなる有機化合物 </a:t>
            </a:r>
            <a:r>
              <a:rPr lang="en-US" altLang="ja-JP" sz="3200" dirty="0">
                <a:latin typeface="+mn-ea"/>
                <a:ea typeface="+mn-ea"/>
              </a:rPr>
              <a:t>4.5 mg </a:t>
            </a:r>
            <a:r>
              <a:rPr lang="ja-JP" altLang="en-US" sz="3200" dirty="0">
                <a:latin typeface="+mn-ea"/>
                <a:ea typeface="+mn-ea"/>
              </a:rPr>
              <a:t>を完全に燃焼したところ，二酸化炭素が </a:t>
            </a:r>
            <a:r>
              <a:rPr lang="en-US" altLang="ja-JP" sz="3200" dirty="0">
                <a:latin typeface="+mn-ea"/>
                <a:ea typeface="+mn-ea"/>
              </a:rPr>
              <a:t>9.9 mg</a:t>
            </a:r>
            <a:r>
              <a:rPr lang="ja-JP" altLang="en-US" sz="3200" dirty="0" err="1">
                <a:latin typeface="+mn-ea"/>
                <a:ea typeface="+mn-ea"/>
              </a:rPr>
              <a:t>，</a:t>
            </a:r>
            <a:r>
              <a:rPr lang="ja-JP" altLang="en-US" sz="3200" dirty="0">
                <a:latin typeface="+mn-ea"/>
                <a:ea typeface="+mn-ea"/>
              </a:rPr>
              <a:t>水が </a:t>
            </a:r>
            <a:r>
              <a:rPr lang="en-US" altLang="ja-JP" sz="3200" dirty="0">
                <a:latin typeface="+mn-ea"/>
                <a:ea typeface="+mn-ea"/>
              </a:rPr>
              <a:t>5.4 mg </a:t>
            </a:r>
            <a:r>
              <a:rPr lang="ja-JP" altLang="en-US" sz="3200" dirty="0">
                <a:latin typeface="+mn-ea"/>
                <a:ea typeface="+mn-ea"/>
              </a:rPr>
              <a:t>得られた。この化合物の組成式を求めよ。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79512" y="2996754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26280" y="5563794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latin typeface="+mj-ea"/>
                <a:ea typeface="+mj-ea"/>
              </a:rPr>
              <a:t>C</a:t>
            </a:r>
            <a:r>
              <a:rPr lang="en-US" altLang="ja-JP" sz="3600" b="1" baseline="-25000" dirty="0">
                <a:latin typeface="+mj-ea"/>
                <a:ea typeface="+mj-ea"/>
              </a:rPr>
              <a:t>3</a:t>
            </a:r>
            <a:r>
              <a:rPr lang="en-US" altLang="ja-JP" sz="3600" b="1" dirty="0">
                <a:latin typeface="+mj-ea"/>
                <a:ea typeface="+mj-ea"/>
              </a:rPr>
              <a:t>H</a:t>
            </a:r>
            <a:r>
              <a:rPr lang="en-US" altLang="ja-JP" sz="3600" b="1" baseline="-25000" dirty="0">
                <a:latin typeface="+mj-ea"/>
                <a:ea typeface="+mj-ea"/>
              </a:rPr>
              <a:t>8</a:t>
            </a:r>
            <a:r>
              <a:rPr lang="en-US" altLang="ja-JP" sz="3600" b="1" dirty="0">
                <a:latin typeface="+mj-ea"/>
                <a:ea typeface="+mj-ea"/>
              </a:rPr>
              <a:t>O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70716" y="2996952"/>
            <a:ext cx="718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この化合物の組成式を</a:t>
            </a:r>
            <a:r>
              <a:rPr lang="en-US" altLang="ja-JP" sz="36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en-US" altLang="ja-JP" sz="3600" i="1" baseline="-25000" dirty="0" err="1">
                <a:latin typeface="CenturyOldst" panose="02050603050705020204" pitchFamily="18" charset="0"/>
                <a:ea typeface="ＭＳ Ｐゴシック" panose="020B0600070205080204" pitchFamily="50" charset="-128"/>
              </a:rPr>
              <a:t>x</a:t>
            </a:r>
            <a:r>
              <a:rPr lang="en-US" altLang="ja-JP" sz="36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</a:t>
            </a:r>
            <a:r>
              <a:rPr lang="en-US" altLang="ja-JP" sz="3600" i="1" baseline="-25000" dirty="0" err="1">
                <a:latin typeface="CenturyOldst" panose="02050603050705020204" pitchFamily="18" charset="0"/>
                <a:ea typeface="ＭＳ Ｐゴシック" panose="020B0600070205080204" pitchFamily="50" charset="-128"/>
              </a:rPr>
              <a:t>y</a:t>
            </a:r>
            <a:r>
              <a:rPr lang="en-US" altLang="ja-JP" sz="36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</a:t>
            </a:r>
            <a:r>
              <a:rPr lang="en-US" altLang="ja-JP" sz="3600" i="1" baseline="-25000" dirty="0" err="1">
                <a:latin typeface="CenturyOldst" panose="02050603050705020204" pitchFamily="18" charset="0"/>
                <a:ea typeface="ＭＳ Ｐゴシック" panose="020B0600070205080204" pitchFamily="50" charset="-128"/>
              </a:rPr>
              <a:t>z</a:t>
            </a:r>
            <a:r>
              <a:rPr lang="ja-JP" altLang="en-US" sz="3200" dirty="0">
                <a:latin typeface="CenturyOldst" panose="02050603050705020204" pitchFamily="18" charset="0"/>
                <a:ea typeface="ＭＳ Ｐゴシック" panose="020B0600070205080204" pitchFamily="50" charset="-128"/>
              </a:rPr>
              <a:t>とすると，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A69F4B0-4F9F-4A55-9B61-1171B55499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22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タイトル 2"/>
              <p:cNvSpPr txBox="1">
                <a:spLocks/>
              </p:cNvSpPr>
              <p:nvPr/>
            </p:nvSpPr>
            <p:spPr>
              <a:xfrm>
                <a:off x="1115616" y="3848325"/>
                <a:ext cx="8064896" cy="1440160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ＭＳ Ｐゴシック" charset="0"/>
                  </a:defRPr>
                </a:lvl1pPr>
                <a:lvl2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2pPr>
                <a:lvl3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3pPr>
                <a:lvl4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4pPr>
                <a:lvl5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5pPr>
                <a:lvl6pPr marL="4572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6pPr>
                <a:lvl7pPr marL="9144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7pPr>
                <a:lvl8pPr marL="13716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8pPr>
                <a:lvl9pPr marL="18288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algn="l"/>
                <a:r>
                  <a:rPr lang="en-US" altLang="ja-JP" sz="3600" i="1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x</a:t>
                </a:r>
                <a:r>
                  <a:rPr lang="en-US" altLang="ja-JP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: </a:t>
                </a:r>
                <a:r>
                  <a:rPr lang="en-US" altLang="ja-JP" sz="3600" i="1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y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 : </a:t>
                </a:r>
                <a:r>
                  <a:rPr lang="en-US" altLang="ja-JP" sz="3600" i="1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z </a:t>
                </a:r>
                <a:r>
                  <a:rPr lang="ja-JP" altLang="en-US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2.7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ja-JP" sz="3600" dirty="0">
                    <a:latin typeface="+mj-ea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0.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1.0</m:t>
                        </m:r>
                      </m:den>
                    </m:f>
                  </m:oMath>
                </a14:m>
                <a:r>
                  <a:rPr lang="en-US" altLang="ja-JP" sz="3600" dirty="0"/>
                  <a:t>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:</a:t>
                </a:r>
                <a:r>
                  <a:rPr lang="en-US" altLang="ja-JP" sz="3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16</m:t>
                        </m:r>
                      </m:den>
                    </m:f>
                  </m:oMath>
                </a14:m>
                <a:r>
                  <a:rPr lang="ja-JP" altLang="en-US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 </a:t>
                </a:r>
                <a:endParaRPr lang="en-US" altLang="ja-JP" sz="3600" dirty="0">
                  <a:latin typeface="CenturyOldst" panose="02050603050705020204" pitchFamily="18" charset="0"/>
                  <a:ea typeface="ＭＳ Ｐゴシック" panose="020B0600070205080204" pitchFamily="50" charset="-128"/>
                </a:endParaRPr>
              </a:p>
              <a:p>
                <a:pPr algn="l"/>
                <a:r>
                  <a:rPr lang="ja-JP" altLang="en-US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　　　    ＝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0.225 : 0.60 : 0.075 </a:t>
                </a:r>
                <a:r>
                  <a:rPr lang="ja-JP" altLang="en-US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＝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3 : 8 : 1</a:t>
                </a:r>
                <a:endParaRPr lang="ja-JP" altLang="en-US" sz="3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13" name="タイトル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848325"/>
                <a:ext cx="8064896" cy="1440160"/>
              </a:xfrm>
              <a:prstGeom prst="rect">
                <a:avLst/>
              </a:prstGeom>
              <a:blipFill>
                <a:blip r:embed="rId3"/>
                <a:stretch>
                  <a:fillRect l="-2268" b="-202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60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89E7FACE-8C33-4858-84FA-F3C6DB308C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83" y="1563135"/>
            <a:ext cx="8726762" cy="2599239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5271673" y="1773711"/>
            <a:ext cx="586946" cy="1700417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線吹き出し 2 (枠付き) 11">
            <a:extLst>
              <a:ext uri="{FF2B5EF4-FFF2-40B4-BE49-F238E27FC236}">
                <a16:creationId xmlns:a16="http://schemas.microsoft.com/office/drawing/2014/main" id="{69C8D11E-A307-493F-BB7F-CEFB1D304D58}"/>
              </a:ext>
            </a:extLst>
          </p:cNvPr>
          <p:cNvSpPr/>
          <p:nvPr/>
        </p:nvSpPr>
        <p:spPr>
          <a:xfrm flipH="1">
            <a:off x="1330218" y="4077071"/>
            <a:ext cx="6389936" cy="2376265"/>
          </a:xfrm>
          <a:prstGeom prst="borderCallout2">
            <a:avLst>
              <a:gd name="adj1" fmla="val 59655"/>
              <a:gd name="adj2" fmla="val 98840"/>
              <a:gd name="adj3" fmla="val 20374"/>
              <a:gd name="adj4" fmla="val 93591"/>
              <a:gd name="adj5" fmla="val -34188"/>
              <a:gd name="adj6" fmla="val 38370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分子式の決定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B20706C-120D-46B8-9A87-1655874E6471}"/>
              </a:ext>
            </a:extLst>
          </p:cNvPr>
          <p:cNvSpPr/>
          <p:nvPr/>
        </p:nvSpPr>
        <p:spPr>
          <a:xfrm>
            <a:off x="1618250" y="4259230"/>
            <a:ext cx="5848324" cy="1978749"/>
          </a:xfrm>
          <a:prstGeom prst="rect">
            <a:avLst/>
          </a:prstGeom>
          <a:solidFill>
            <a:srgbClr val="70F09E"/>
          </a:solidFill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+mn-ea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23</a:t>
            </a:fld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75796" y="4376433"/>
            <a:ext cx="2745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/>
              <a:t>分子量</a:t>
            </a:r>
            <a:endParaRPr kumimoji="1" lang="en-US" altLang="ja-JP" sz="3200" dirty="0"/>
          </a:p>
          <a:p>
            <a:pPr algn="ctr"/>
            <a:r>
              <a:rPr lang="ja-JP" altLang="en-US" sz="3200" dirty="0"/>
              <a:t>組成式の式量</a:t>
            </a:r>
            <a:endParaRPr kumimoji="1" lang="ja-JP" altLang="en-US" sz="3200" dirty="0"/>
          </a:p>
        </p:txBody>
      </p:sp>
      <p:cxnSp>
        <p:nvCxnSpPr>
          <p:cNvPr id="7" name="直線コネクタ 6"/>
          <p:cNvCxnSpPr>
            <a:stCxn id="4" idx="1"/>
            <a:endCxn id="4" idx="3"/>
          </p:cNvCxnSpPr>
          <p:nvPr/>
        </p:nvCxnSpPr>
        <p:spPr>
          <a:xfrm>
            <a:off x="1775796" y="4915042"/>
            <a:ext cx="27456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479208" y="4523842"/>
            <a:ext cx="3275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＝ </a:t>
            </a:r>
            <a:r>
              <a:rPr kumimoji="1" lang="en-US" altLang="ja-JP" sz="4000" i="1" dirty="0">
                <a:latin typeface="CenturyOldst" panose="02050603050705020204" pitchFamily="18" charset="0"/>
              </a:rPr>
              <a:t>n</a:t>
            </a:r>
            <a:r>
              <a:rPr kumimoji="1" lang="en-US" altLang="ja-JP" sz="3200" dirty="0"/>
              <a:t> </a:t>
            </a:r>
            <a:r>
              <a:rPr kumimoji="1" lang="ja-JP" altLang="en-US" sz="3200" dirty="0"/>
              <a:t>（</a:t>
            </a:r>
            <a:r>
              <a:rPr kumimoji="1" lang="en-US" altLang="ja-JP" sz="4000" i="1" dirty="0">
                <a:latin typeface="CenturyOldst" panose="02050603050705020204" pitchFamily="18" charset="0"/>
              </a:rPr>
              <a:t>n</a:t>
            </a:r>
            <a:r>
              <a:rPr kumimoji="1" lang="ja-JP" altLang="en-US" sz="3200" dirty="0"/>
              <a:t>は整数）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31982" y="5496340"/>
            <a:ext cx="4608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分子式 ＝ （組成式）</a:t>
            </a:r>
            <a:r>
              <a:rPr kumimoji="1" lang="en-US" altLang="ja-JP" sz="4000" i="1" baseline="-25000" dirty="0">
                <a:latin typeface="CenturyOldst" panose="02050603050705020204" pitchFamily="18" charset="0"/>
              </a:rPr>
              <a:t>n</a:t>
            </a:r>
            <a:endParaRPr kumimoji="1" lang="ja-JP" altLang="en-US" sz="3200" i="1" baseline="-25000" dirty="0">
              <a:latin typeface="CenturyOldst" panose="020506030507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3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  <p:bldP spid="4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latin typeface="+mn-ea"/>
              </a:rPr>
              <a:t>問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7200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3600" b="1" dirty="0">
                <a:solidFill>
                  <a:srgbClr val="C00000"/>
                </a:solidFill>
                <a:latin typeface="+mn-ea"/>
                <a:ea typeface="+mn-ea"/>
              </a:rPr>
              <a:t>3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179512" y="2754788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latin typeface="+mn-ea"/>
              </a:rPr>
              <a:t>答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91680" y="944141"/>
            <a:ext cx="74168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組成式が</a:t>
            </a:r>
            <a:r>
              <a:rPr lang="en-US" altLang="ja-JP" sz="3600" dirty="0">
                <a:latin typeface="+mn-ea"/>
                <a:ea typeface="+mn-ea"/>
              </a:rPr>
              <a:t>C</a:t>
            </a:r>
            <a:r>
              <a:rPr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H</a:t>
            </a:r>
            <a:r>
              <a:rPr lang="en-US" altLang="ja-JP" sz="3600" baseline="-25000" dirty="0">
                <a:latin typeface="+mn-ea"/>
                <a:ea typeface="+mn-ea"/>
              </a:rPr>
              <a:t>4</a:t>
            </a:r>
            <a:r>
              <a:rPr lang="en-US" altLang="ja-JP" sz="3600" dirty="0">
                <a:latin typeface="+mn-ea"/>
                <a:ea typeface="+mn-ea"/>
              </a:rPr>
              <a:t>O</a:t>
            </a:r>
            <a:r>
              <a:rPr lang="ja-JP" altLang="en-US" sz="3200" dirty="0">
                <a:latin typeface="+mn-ea"/>
                <a:ea typeface="+mn-ea"/>
              </a:rPr>
              <a:t>で表される化合物の分子量を測定したところ，</a:t>
            </a:r>
            <a:r>
              <a:rPr lang="en-US" altLang="ja-JP" sz="3600" dirty="0">
                <a:latin typeface="+mn-ea"/>
                <a:ea typeface="+mn-ea"/>
              </a:rPr>
              <a:t>89</a:t>
            </a:r>
            <a:r>
              <a:rPr lang="ja-JP" altLang="en-US" sz="3200" dirty="0">
                <a:latin typeface="+mn-ea"/>
                <a:ea typeface="+mn-ea"/>
              </a:rPr>
              <a:t>であった。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この化合物の分子式を求めよ。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24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72936" y="2754789"/>
            <a:ext cx="43992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組成式の式量 ＝ </a:t>
            </a:r>
            <a:r>
              <a:rPr kumimoji="1" lang="en-US" altLang="ja-JP" sz="4000" dirty="0">
                <a:latin typeface="+mn-ea"/>
                <a:ea typeface="+mn-ea"/>
              </a:rPr>
              <a:t>44</a:t>
            </a:r>
            <a:endParaRPr kumimoji="1" lang="en-US" altLang="ja-JP" sz="36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　　分子量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kumimoji="1" lang="ja-JP" altLang="en-US" sz="3200" dirty="0">
                <a:latin typeface="+mn-ea"/>
                <a:ea typeface="+mn-ea"/>
              </a:rPr>
              <a:t>組成式の式量</a:t>
            </a:r>
          </a:p>
        </p:txBody>
      </p:sp>
      <p:cxnSp>
        <p:nvCxnSpPr>
          <p:cNvPr id="8" name="直線コネクタ 7"/>
          <p:cNvCxnSpPr/>
          <p:nvPr/>
        </p:nvCxnSpPr>
        <p:spPr>
          <a:xfrm>
            <a:off x="2051720" y="3923920"/>
            <a:ext cx="25202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624259" y="3563327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＝</a:t>
            </a:r>
            <a:endParaRPr kumimoji="1" lang="ja-JP" altLang="en-US" sz="2400" dirty="0">
              <a:latin typeface="+mn-ea"/>
              <a:ea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81420" y="3229140"/>
            <a:ext cx="7200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+mn-ea"/>
                <a:ea typeface="+mn-ea"/>
              </a:rPr>
              <a:t>89</a:t>
            </a:r>
          </a:p>
          <a:p>
            <a:r>
              <a:rPr lang="en-US" altLang="ja-JP" sz="4000" dirty="0">
                <a:latin typeface="+mn-ea"/>
                <a:ea typeface="+mn-ea"/>
              </a:rPr>
              <a:t>44</a:t>
            </a:r>
            <a:endParaRPr kumimoji="1" lang="ja-JP" altLang="en-US" sz="4000" dirty="0">
              <a:latin typeface="+mn-ea"/>
              <a:ea typeface="+mn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43540" y="3496652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+mn-ea"/>
                <a:ea typeface="+mn-ea"/>
              </a:rPr>
              <a:t>≒ </a:t>
            </a:r>
            <a:r>
              <a:rPr kumimoji="1" lang="en-US" altLang="ja-JP" sz="4000" dirty="0">
                <a:latin typeface="+mn-ea"/>
                <a:ea typeface="+mn-ea"/>
              </a:rPr>
              <a:t>2</a:t>
            </a:r>
            <a:endParaRPr kumimoji="1" lang="ja-JP" altLang="en-US" sz="2800" dirty="0">
              <a:latin typeface="+mn-ea"/>
              <a:ea typeface="+mn-ea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5243780" y="3924349"/>
            <a:ext cx="576064" cy="5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1972936" y="4676943"/>
            <a:ext cx="6067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分子式＝（組成式）</a:t>
            </a:r>
            <a:r>
              <a:rPr kumimoji="1" lang="en-US" altLang="ja-JP" sz="4000" i="1" baseline="-25000" dirty="0">
                <a:latin typeface="CenturyOldst" panose="02050603050705020204" pitchFamily="18" charset="0"/>
                <a:ea typeface="+mn-ea"/>
              </a:rPr>
              <a:t>n</a:t>
            </a:r>
            <a:endParaRPr kumimoji="1" lang="en-US" altLang="ja-JP" sz="3200" i="1" baseline="-25000" dirty="0">
              <a:latin typeface="CenturyOldst" panose="02050603050705020204" pitchFamily="18" charset="0"/>
              <a:ea typeface="+mn-ea"/>
            </a:endParaRPr>
          </a:p>
          <a:p>
            <a:r>
              <a:rPr lang="ja-JP" altLang="en-US" sz="3200" baseline="-25000" dirty="0">
                <a:latin typeface="+mn-ea"/>
                <a:ea typeface="+mn-ea"/>
              </a:rPr>
              <a:t>　　　　　　  </a:t>
            </a:r>
            <a:r>
              <a:rPr kumimoji="1" lang="ja-JP" altLang="en-US" sz="3200" dirty="0">
                <a:latin typeface="+mn-ea"/>
                <a:ea typeface="+mn-ea"/>
              </a:rPr>
              <a:t>＝</a:t>
            </a:r>
            <a:r>
              <a:rPr lang="ja-JP" altLang="en-US" sz="4000" dirty="0">
                <a:latin typeface="+mn-ea"/>
                <a:ea typeface="+mn-ea"/>
              </a:rPr>
              <a:t>（</a:t>
            </a:r>
            <a:r>
              <a:rPr kumimoji="1" lang="en-US" altLang="ja-JP" sz="4000" dirty="0">
                <a:latin typeface="+mn-ea"/>
                <a:ea typeface="+mn-ea"/>
              </a:rPr>
              <a:t>C</a:t>
            </a:r>
            <a:r>
              <a:rPr kumimoji="1" lang="en-US" altLang="ja-JP" sz="4000" baseline="-25000" dirty="0">
                <a:latin typeface="+mn-ea"/>
                <a:ea typeface="+mn-ea"/>
              </a:rPr>
              <a:t>2</a:t>
            </a:r>
            <a:r>
              <a:rPr kumimoji="1" lang="en-US" altLang="ja-JP" sz="4000" dirty="0">
                <a:latin typeface="+mn-ea"/>
                <a:ea typeface="+mn-ea"/>
              </a:rPr>
              <a:t>H</a:t>
            </a:r>
            <a:r>
              <a:rPr kumimoji="1" lang="en-US" altLang="ja-JP" sz="4000" baseline="-25000" dirty="0">
                <a:latin typeface="+mn-ea"/>
                <a:ea typeface="+mn-ea"/>
              </a:rPr>
              <a:t>4</a:t>
            </a:r>
            <a:r>
              <a:rPr kumimoji="1" lang="en-US" altLang="ja-JP" sz="4000" dirty="0">
                <a:latin typeface="+mn-ea"/>
                <a:ea typeface="+mn-ea"/>
              </a:rPr>
              <a:t>O</a:t>
            </a:r>
            <a:r>
              <a:rPr kumimoji="1" lang="ja-JP" altLang="en-US" sz="4000" dirty="0">
                <a:latin typeface="+mn-ea"/>
                <a:ea typeface="+mn-ea"/>
              </a:rPr>
              <a:t>）</a:t>
            </a:r>
            <a:r>
              <a:rPr kumimoji="1" lang="en-US" altLang="ja-JP" sz="4000" baseline="-25000" dirty="0">
                <a:latin typeface="+mn-ea"/>
                <a:ea typeface="+mn-ea"/>
              </a:rPr>
              <a:t>2</a:t>
            </a:r>
            <a:r>
              <a:rPr kumimoji="1" lang="en-US" altLang="ja-JP" sz="4000" dirty="0">
                <a:latin typeface="+mn-ea"/>
                <a:ea typeface="+mn-ea"/>
              </a:rPr>
              <a:t> </a:t>
            </a:r>
            <a:r>
              <a:rPr kumimoji="1" lang="ja-JP" altLang="en-US" sz="3600" dirty="0">
                <a:latin typeface="+mn-ea"/>
                <a:ea typeface="+mn-ea"/>
              </a:rPr>
              <a:t>＝</a:t>
            </a:r>
            <a:r>
              <a:rPr kumimoji="1" lang="en-US" altLang="ja-JP" sz="4000" dirty="0">
                <a:solidFill>
                  <a:srgbClr val="FF0000"/>
                </a:solidFill>
                <a:latin typeface="+mn-ea"/>
                <a:ea typeface="+mn-ea"/>
              </a:rPr>
              <a:t>C</a:t>
            </a:r>
            <a:r>
              <a:rPr kumimoji="1" lang="en-US" altLang="ja-JP" sz="4000" baseline="-25000" dirty="0">
                <a:solidFill>
                  <a:srgbClr val="FF0000"/>
                </a:solidFill>
                <a:latin typeface="+mn-ea"/>
                <a:ea typeface="+mn-ea"/>
              </a:rPr>
              <a:t>4</a:t>
            </a:r>
            <a:r>
              <a:rPr kumimoji="1" lang="en-US" altLang="ja-JP" sz="4000" dirty="0">
                <a:solidFill>
                  <a:srgbClr val="FF0000"/>
                </a:solidFill>
                <a:latin typeface="+mn-ea"/>
                <a:ea typeface="+mn-ea"/>
              </a:rPr>
              <a:t>H</a:t>
            </a:r>
            <a:r>
              <a:rPr kumimoji="1" lang="en-US" altLang="ja-JP" sz="4000" baseline="-25000" dirty="0">
                <a:solidFill>
                  <a:srgbClr val="FF0000"/>
                </a:solidFill>
                <a:latin typeface="+mn-ea"/>
                <a:ea typeface="+mn-ea"/>
              </a:rPr>
              <a:t>8</a:t>
            </a:r>
            <a:r>
              <a:rPr kumimoji="1" lang="en-US" altLang="ja-JP" sz="4000" dirty="0">
                <a:solidFill>
                  <a:srgbClr val="FF0000"/>
                </a:solidFill>
                <a:latin typeface="+mn-ea"/>
                <a:ea typeface="+mn-ea"/>
              </a:rPr>
              <a:t>O</a:t>
            </a:r>
            <a:r>
              <a:rPr kumimoji="1" lang="en-US" altLang="ja-JP" sz="4000" baseline="-25000" dirty="0">
                <a:solidFill>
                  <a:srgbClr val="FF0000"/>
                </a:solidFill>
                <a:latin typeface="+mn-ea"/>
                <a:ea typeface="+mn-ea"/>
              </a:rPr>
              <a:t>2</a:t>
            </a:r>
            <a:endParaRPr kumimoji="1" lang="en-US" altLang="ja-JP" sz="3200" baseline="-25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1975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" grpId="0"/>
      <p:bldP spid="14" grpId="0"/>
      <p:bldP spid="15" grpId="0"/>
      <p:bldP spid="31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３</a:t>
            </a:r>
            <a:endParaRPr lang="en-US" altLang="ja-JP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81200" y="836712"/>
            <a:ext cx="73832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炭素，水素，酸素からなり，分子量</a:t>
            </a:r>
            <a:r>
              <a:rPr kumimoji="1" lang="en-US" altLang="ja-JP" sz="3200" dirty="0">
                <a:latin typeface="+mj-ea"/>
                <a:ea typeface="+mj-ea"/>
              </a:rPr>
              <a:t>88</a:t>
            </a:r>
            <a:r>
              <a:rPr lang="ja-JP" altLang="en-US" sz="3200" dirty="0">
                <a:latin typeface="+mj-ea"/>
                <a:ea typeface="+mj-ea"/>
              </a:rPr>
              <a:t>の</a:t>
            </a:r>
            <a:r>
              <a:rPr kumimoji="1" lang="ja-JP" altLang="en-US" sz="3200" dirty="0">
                <a:latin typeface="+mj-ea"/>
                <a:ea typeface="+mj-ea"/>
              </a:rPr>
              <a:t>化合物 </a:t>
            </a:r>
            <a:r>
              <a:rPr kumimoji="1" lang="en-US" altLang="ja-JP" sz="3200" dirty="0">
                <a:latin typeface="+mj-ea"/>
                <a:ea typeface="+mj-ea"/>
              </a:rPr>
              <a:t>4.4 mg </a:t>
            </a:r>
            <a:r>
              <a:rPr kumimoji="1" lang="ja-JP" altLang="en-US" sz="3200" dirty="0">
                <a:latin typeface="+mj-ea"/>
                <a:ea typeface="+mj-ea"/>
              </a:rPr>
              <a:t>を燃焼させたら，二酸化炭素</a:t>
            </a:r>
            <a:r>
              <a:rPr kumimoji="1" lang="en-US" altLang="ja-JP" sz="3200" dirty="0">
                <a:latin typeface="+mj-ea"/>
                <a:ea typeface="+mj-ea"/>
              </a:rPr>
              <a:t>8.8 mg</a:t>
            </a:r>
            <a:r>
              <a:rPr kumimoji="1" lang="ja-JP" altLang="en-US" sz="3200" dirty="0" err="1">
                <a:latin typeface="+mj-ea"/>
                <a:ea typeface="+mj-ea"/>
              </a:rPr>
              <a:t>，</a:t>
            </a:r>
            <a:r>
              <a:rPr kumimoji="1" lang="ja-JP" altLang="en-US" sz="3200" dirty="0">
                <a:latin typeface="+mj-ea"/>
                <a:ea typeface="+mj-ea"/>
              </a:rPr>
              <a:t>水が </a:t>
            </a:r>
            <a:r>
              <a:rPr kumimoji="1" lang="en-US" altLang="ja-JP" sz="3200" dirty="0">
                <a:latin typeface="+mj-ea"/>
                <a:ea typeface="+mj-ea"/>
              </a:rPr>
              <a:t>3.6 mg </a:t>
            </a:r>
            <a:r>
              <a:rPr kumimoji="1" lang="ja-JP" altLang="en-US" sz="3200" dirty="0">
                <a:latin typeface="+mj-ea"/>
                <a:ea typeface="+mj-ea"/>
              </a:rPr>
              <a:t>が得られた。</a:t>
            </a:r>
            <a:endParaRPr kumimoji="1" lang="en-US" altLang="ja-JP" sz="3200" dirty="0">
              <a:latin typeface="+mj-ea"/>
              <a:ea typeface="+mj-ea"/>
            </a:endParaRPr>
          </a:p>
          <a:p>
            <a:r>
              <a:rPr kumimoji="1" lang="ja-JP" altLang="en-US" sz="3200" dirty="0">
                <a:latin typeface="+mj-ea"/>
                <a:ea typeface="+mj-ea"/>
              </a:rPr>
              <a:t>化合物の分子式を求めよ。</a:t>
            </a:r>
            <a:endParaRPr kumimoji="1" lang="en-US" altLang="ja-JP" sz="3200" dirty="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512" y="3068762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3060249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化合物 </a:t>
            </a:r>
            <a:r>
              <a:rPr lang="en-US" altLang="ja-JP" sz="3200" dirty="0">
                <a:latin typeface="+mn-ea"/>
                <a:ea typeface="+mn-ea"/>
              </a:rPr>
              <a:t>4.4 mg </a:t>
            </a:r>
            <a:r>
              <a:rPr lang="ja-JP" altLang="en-US" sz="3200" dirty="0">
                <a:latin typeface="+mn-ea"/>
                <a:ea typeface="+mn-ea"/>
              </a:rPr>
              <a:t>について</a:t>
            </a:r>
            <a:endParaRPr lang="en-US" altLang="ja-JP" sz="32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331640" y="3837653"/>
                <a:ext cx="7416824" cy="1153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200" dirty="0">
                    <a:latin typeface="+mj-ea"/>
                    <a:ea typeface="+mj-ea"/>
                  </a:rPr>
                  <a:t>炭素</a:t>
                </a:r>
                <a:r>
                  <a:rPr lang="ja-JP" altLang="en-US" sz="3600" dirty="0">
                    <a:latin typeface="+mj-ea"/>
                    <a:ea typeface="+mj-ea"/>
                  </a:rPr>
                  <a:t> </a:t>
                </a:r>
                <a:r>
                  <a:rPr lang="en-US" altLang="ja-JP" sz="3600" dirty="0">
                    <a:latin typeface="+mj-ea"/>
                    <a:ea typeface="+mj-ea"/>
                  </a:rPr>
                  <a:t>C : 8.8 mg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28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28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44</m:t>
                        </m:r>
                      </m:den>
                    </m:f>
                  </m:oMath>
                </a14:m>
                <a:r>
                  <a:rPr lang="en-US" altLang="ja-JP" sz="2800" dirty="0">
                    <a:latin typeface="+mj-ea"/>
                  </a:rPr>
                  <a:t> </a:t>
                </a:r>
                <a:r>
                  <a:rPr lang="ja-JP" altLang="en-US" sz="3600" dirty="0">
                    <a:latin typeface="+mj-ea"/>
                  </a:rPr>
                  <a:t>＝ </a:t>
                </a:r>
                <a:r>
                  <a:rPr lang="en-US" altLang="ja-JP" sz="3600" dirty="0">
                    <a:latin typeface="+mj-ea"/>
                  </a:rPr>
                  <a:t>2.4 mg</a:t>
                </a:r>
                <a:endParaRPr lang="en-US" altLang="ja-JP" sz="3600" b="0" dirty="0">
                  <a:latin typeface="+mj-ea"/>
                  <a:ea typeface="+mj-ea"/>
                </a:endParaRPr>
              </a:p>
              <a:p>
                <a:endParaRPr kumimoji="1" lang="en-US" altLang="ja-JP" sz="3600" baseline="30000" dirty="0"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3837653"/>
                <a:ext cx="7416824" cy="1153457"/>
              </a:xfrm>
              <a:prstGeom prst="rect">
                <a:avLst/>
              </a:prstGeom>
              <a:blipFill>
                <a:blip r:embed="rId3"/>
                <a:stretch>
                  <a:fillRect l="-2054" t="-52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6A43898-8331-4DFC-8281-D6F01ED89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25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1331640" y="4557604"/>
                <a:ext cx="7632848" cy="784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200" dirty="0">
                    <a:latin typeface="+mj-ea"/>
                    <a:ea typeface="+mj-ea"/>
                  </a:rPr>
                  <a:t>水素</a:t>
                </a:r>
                <a:r>
                  <a:rPr lang="ja-JP" altLang="en-US" sz="3600" dirty="0">
                    <a:latin typeface="+mj-ea"/>
                    <a:ea typeface="+mj-ea"/>
                  </a:rPr>
                  <a:t> </a:t>
                </a:r>
                <a:r>
                  <a:rPr lang="en-US" altLang="ja-JP" sz="3600" dirty="0">
                    <a:latin typeface="+mj-ea"/>
                    <a:ea typeface="+mj-ea"/>
                  </a:rPr>
                  <a:t>H : 3.6 mg </a:t>
                </a:r>
                <a:r>
                  <a:rPr lang="en-US" altLang="ja-JP" sz="3600" dirty="0">
                    <a:latin typeface="+mj-ea"/>
                  </a:rPr>
                  <a:t>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28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2.0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28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ja-JP" sz="2800" dirty="0">
                    <a:latin typeface="+mj-ea"/>
                  </a:rPr>
                  <a:t> </a:t>
                </a:r>
                <a:r>
                  <a:rPr lang="ja-JP" altLang="en-US" sz="3600" dirty="0">
                    <a:latin typeface="+mj-ea"/>
                  </a:rPr>
                  <a:t>＝ </a:t>
                </a:r>
                <a:r>
                  <a:rPr lang="en-US" altLang="ja-JP" sz="3600" dirty="0">
                    <a:latin typeface="+mj-ea"/>
                  </a:rPr>
                  <a:t>0.40 mg</a:t>
                </a:r>
                <a:endParaRPr kumimoji="1" lang="en-US" altLang="ja-JP" sz="3600" baseline="30000" dirty="0"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4557604"/>
                <a:ext cx="7632848" cy="784254"/>
              </a:xfrm>
              <a:prstGeom prst="rect">
                <a:avLst/>
              </a:prstGeom>
              <a:blipFill>
                <a:blip r:embed="rId4"/>
                <a:stretch>
                  <a:fillRect l="-1995" t="-7813" b="-164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/>
          <p:cNvSpPr txBox="1"/>
          <p:nvPr/>
        </p:nvSpPr>
        <p:spPr>
          <a:xfrm>
            <a:off x="1331640" y="5314563"/>
            <a:ext cx="7812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j-ea"/>
                <a:ea typeface="+mj-ea"/>
              </a:rPr>
              <a:t>酸素</a:t>
            </a:r>
            <a:r>
              <a:rPr lang="ja-JP" altLang="en-US" sz="3600" dirty="0">
                <a:latin typeface="+mj-ea"/>
                <a:ea typeface="+mj-ea"/>
              </a:rPr>
              <a:t> </a:t>
            </a:r>
            <a:r>
              <a:rPr lang="en-US" altLang="ja-JP" sz="3600" dirty="0">
                <a:latin typeface="+mj-ea"/>
                <a:ea typeface="+mj-ea"/>
              </a:rPr>
              <a:t>O : 4.4 mg </a:t>
            </a:r>
            <a:r>
              <a:rPr lang="ja-JP" altLang="en-US" sz="3600" dirty="0">
                <a:latin typeface="+mj-ea"/>
                <a:ea typeface="+mj-ea"/>
              </a:rPr>
              <a:t>－</a:t>
            </a:r>
            <a:r>
              <a:rPr lang="en-US" altLang="ja-JP" sz="3600" dirty="0">
                <a:latin typeface="+mj-ea"/>
                <a:ea typeface="+mj-ea"/>
              </a:rPr>
              <a:t> </a:t>
            </a:r>
            <a:r>
              <a:rPr lang="ja-JP" altLang="en-US" sz="3600" dirty="0">
                <a:latin typeface="+mj-ea"/>
                <a:ea typeface="+mj-ea"/>
              </a:rPr>
              <a:t>（</a:t>
            </a:r>
            <a:r>
              <a:rPr lang="en-US" altLang="ja-JP" sz="3600" dirty="0">
                <a:latin typeface="+mj-ea"/>
                <a:ea typeface="+mj-ea"/>
              </a:rPr>
              <a:t>2.4 mg </a:t>
            </a:r>
            <a:r>
              <a:rPr lang="ja-JP" altLang="en-US" sz="3600" dirty="0">
                <a:latin typeface="+mj-ea"/>
                <a:ea typeface="+mj-ea"/>
              </a:rPr>
              <a:t>＋ </a:t>
            </a:r>
            <a:r>
              <a:rPr lang="en-US" altLang="ja-JP" sz="3600" dirty="0">
                <a:latin typeface="+mj-ea"/>
                <a:ea typeface="+mj-ea"/>
              </a:rPr>
              <a:t>0.40 mg</a:t>
            </a:r>
            <a:r>
              <a:rPr lang="ja-JP" altLang="en-US" sz="3600" dirty="0">
                <a:latin typeface="+mj-ea"/>
                <a:ea typeface="+mj-ea"/>
              </a:rPr>
              <a:t>）</a:t>
            </a:r>
            <a:endParaRPr lang="en-US" altLang="ja-JP" sz="3600" dirty="0">
              <a:latin typeface="+mj-ea"/>
              <a:ea typeface="+mj-ea"/>
            </a:endParaRPr>
          </a:p>
          <a:p>
            <a:r>
              <a:rPr lang="en-US" altLang="ja-JP" sz="3600" dirty="0">
                <a:latin typeface="+mj-ea"/>
                <a:ea typeface="+mj-ea"/>
              </a:rPr>
              <a:t>            </a:t>
            </a:r>
            <a:r>
              <a:rPr lang="ja-JP" altLang="en-US" sz="3600" dirty="0">
                <a:latin typeface="+mj-ea"/>
              </a:rPr>
              <a:t>＝</a:t>
            </a:r>
            <a:r>
              <a:rPr lang="en-US" altLang="ja-JP" sz="4400" dirty="0">
                <a:latin typeface="+mj-ea"/>
              </a:rPr>
              <a:t> </a:t>
            </a:r>
            <a:r>
              <a:rPr lang="en-US" altLang="ja-JP" sz="3600" dirty="0">
                <a:latin typeface="+mj-ea"/>
              </a:rPr>
              <a:t>1.6 mg</a:t>
            </a:r>
            <a:endParaRPr kumimoji="1" lang="en-US" altLang="ja-JP" sz="3600" baseline="30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8462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3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３</a:t>
            </a:r>
            <a:endParaRPr lang="en-US" altLang="ja-JP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81200" y="836712"/>
            <a:ext cx="73832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j-ea"/>
                <a:ea typeface="+mj-ea"/>
              </a:rPr>
              <a:t>炭素，水素，酸素からなり，分子量</a:t>
            </a:r>
            <a:r>
              <a:rPr kumimoji="1" lang="en-US" altLang="ja-JP" sz="3200" dirty="0">
                <a:latin typeface="+mj-ea"/>
                <a:ea typeface="+mj-ea"/>
              </a:rPr>
              <a:t>88</a:t>
            </a:r>
            <a:r>
              <a:rPr lang="ja-JP" altLang="en-US" sz="3200" dirty="0">
                <a:latin typeface="+mj-ea"/>
                <a:ea typeface="+mj-ea"/>
              </a:rPr>
              <a:t>の</a:t>
            </a:r>
            <a:r>
              <a:rPr kumimoji="1" lang="ja-JP" altLang="en-US" sz="3200" dirty="0">
                <a:latin typeface="+mj-ea"/>
                <a:ea typeface="+mj-ea"/>
              </a:rPr>
              <a:t>化合物 </a:t>
            </a:r>
            <a:r>
              <a:rPr kumimoji="1" lang="en-US" altLang="ja-JP" sz="3200" dirty="0">
                <a:latin typeface="+mj-ea"/>
                <a:ea typeface="+mj-ea"/>
              </a:rPr>
              <a:t>4.4 mg </a:t>
            </a:r>
            <a:r>
              <a:rPr kumimoji="1" lang="ja-JP" altLang="en-US" sz="3200" dirty="0">
                <a:latin typeface="+mj-ea"/>
                <a:ea typeface="+mj-ea"/>
              </a:rPr>
              <a:t>を燃焼させたら，二酸化炭素</a:t>
            </a:r>
            <a:r>
              <a:rPr kumimoji="1" lang="en-US" altLang="ja-JP" sz="3200" dirty="0">
                <a:latin typeface="+mj-ea"/>
                <a:ea typeface="+mj-ea"/>
              </a:rPr>
              <a:t>8.8 mg</a:t>
            </a:r>
            <a:r>
              <a:rPr kumimoji="1" lang="ja-JP" altLang="en-US" sz="3200" dirty="0" err="1">
                <a:latin typeface="+mj-ea"/>
                <a:ea typeface="+mj-ea"/>
              </a:rPr>
              <a:t>，</a:t>
            </a:r>
            <a:r>
              <a:rPr kumimoji="1" lang="ja-JP" altLang="en-US" sz="3200" dirty="0">
                <a:latin typeface="+mj-ea"/>
                <a:ea typeface="+mj-ea"/>
              </a:rPr>
              <a:t>水が </a:t>
            </a:r>
            <a:r>
              <a:rPr kumimoji="1" lang="en-US" altLang="ja-JP" sz="3200" dirty="0">
                <a:latin typeface="+mj-ea"/>
                <a:ea typeface="+mj-ea"/>
              </a:rPr>
              <a:t>3.6 mg </a:t>
            </a:r>
            <a:r>
              <a:rPr kumimoji="1" lang="ja-JP" altLang="en-US" sz="3200" dirty="0">
                <a:latin typeface="+mj-ea"/>
                <a:ea typeface="+mj-ea"/>
              </a:rPr>
              <a:t>が得られた。</a:t>
            </a:r>
            <a:endParaRPr kumimoji="1" lang="en-US" altLang="ja-JP" sz="3200" dirty="0">
              <a:latin typeface="+mj-ea"/>
              <a:ea typeface="+mj-ea"/>
            </a:endParaRPr>
          </a:p>
          <a:p>
            <a:r>
              <a:rPr kumimoji="1" lang="ja-JP" altLang="en-US" sz="3200" dirty="0">
                <a:latin typeface="+mj-ea"/>
                <a:ea typeface="+mj-ea"/>
              </a:rPr>
              <a:t>化合物の分子式を求めよ。</a:t>
            </a:r>
            <a:endParaRPr kumimoji="1" lang="en-US" altLang="ja-JP" sz="3200" dirty="0">
              <a:latin typeface="+mj-ea"/>
              <a:ea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79512" y="3068762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6A43898-8331-4DFC-8281-D6F01ED893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26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タイトル 2">
                <a:extLst>
                  <a:ext uri="{FF2B5EF4-FFF2-40B4-BE49-F238E27FC236}">
                    <a16:creationId xmlns:a16="http://schemas.microsoft.com/office/drawing/2014/main" id="{47BDE737-D120-4DA2-A1CD-2312242ECA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81200" y="2987078"/>
                <a:ext cx="6303168" cy="1594050"/>
              </a:xfrm>
              <a:prstGeom prst="rect">
                <a:avLst/>
              </a:prstGeom>
            </p:spPr>
            <p:txBody>
              <a:bodyPr/>
              <a:lstStyle>
                <a:lvl1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ＭＳ Ｐゴシック" charset="0"/>
                  </a:defRPr>
                </a:lvl1pPr>
                <a:lvl2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2pPr>
                <a:lvl3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3pPr>
                <a:lvl4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4pPr>
                <a:lvl5pPr algn="ctr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5pPr>
                <a:lvl6pPr marL="4572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6pPr>
                <a:lvl7pPr marL="9144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7pPr>
                <a:lvl8pPr marL="13716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8pPr>
                <a:lvl9pPr marL="1828800" algn="ctr" defTabSz="457200" rtl="0" fontAlgn="base">
                  <a:spcBef>
                    <a:spcPct val="0"/>
                  </a:spcBef>
                  <a:spcAft>
                    <a:spcPct val="0"/>
                  </a:spcAft>
                  <a:defRPr kumimoji="1" sz="4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 algn="l"/>
                <a:r>
                  <a:rPr lang="ja-JP" altLang="en-US" sz="32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分子中の原子数の比</a:t>
                </a:r>
                <a:r>
                  <a:rPr lang="en-US" altLang="ja-JP" sz="32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C : H : O </a:t>
                </a:r>
              </a:p>
              <a:p>
                <a:pPr algn="l"/>
                <a:r>
                  <a:rPr lang="ja-JP" altLang="en-US" sz="32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＝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ja-JP" sz="3600" dirty="0">
                    <a:latin typeface="+mj-ea"/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0.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1.0</m:t>
                        </m:r>
                      </m:den>
                    </m:f>
                  </m:oMath>
                </a14:m>
                <a:r>
                  <a:rPr lang="en-US" altLang="ja-JP" sz="3600" dirty="0"/>
                  <a:t>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:</a:t>
                </a:r>
                <a:r>
                  <a:rPr lang="en-US" altLang="ja-JP" sz="3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ja-JP" sz="360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.</m:t>
                        </m:r>
                        <m:r>
                          <m:rPr>
                            <m:nor/>
                          </m:rPr>
                          <a:rPr lang="en-US" altLang="ja-JP" sz="3600" b="0" i="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6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3600" smtClean="0">
                            <a:latin typeface="ＭＳ Ｐゴシック" panose="020B0600070205080204" pitchFamily="50" charset="-128"/>
                            <a:ea typeface="ＭＳ Ｐゴシック" panose="020B0600070205080204" pitchFamily="50" charset="-128"/>
                          </a:rPr>
                          <m:t>16</m:t>
                        </m:r>
                      </m:den>
                    </m:f>
                  </m:oMath>
                </a14:m>
                <a:r>
                  <a:rPr lang="ja-JP" altLang="en-US" sz="3600" dirty="0">
                    <a:latin typeface="CenturyOldst" panose="02050603050705020204" pitchFamily="18" charset="0"/>
                    <a:ea typeface="ＭＳ Ｐゴシック" panose="020B0600070205080204" pitchFamily="50" charset="-128"/>
                  </a:rPr>
                  <a:t> </a:t>
                </a:r>
                <a:r>
                  <a:rPr lang="ja-JP" altLang="en-US" sz="32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＝ </a:t>
                </a:r>
                <a:r>
                  <a:rPr lang="en-US" altLang="ja-JP" sz="36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2 : 4 : 1</a:t>
                </a:r>
                <a:endParaRPr lang="en-US" altLang="ja-JP" sz="3200" baseline="-25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11" name="タイトル 2">
                <a:extLst>
                  <a:ext uri="{FF2B5EF4-FFF2-40B4-BE49-F238E27FC236}">
                    <a16:creationId xmlns:a16="http://schemas.microsoft.com/office/drawing/2014/main" id="{47BDE737-D120-4DA2-A1CD-2312242EC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200" y="2987078"/>
                <a:ext cx="6303168" cy="1594050"/>
              </a:xfrm>
              <a:prstGeom prst="rect">
                <a:avLst/>
              </a:prstGeom>
              <a:blipFill>
                <a:blip r:embed="rId3"/>
                <a:stretch>
                  <a:fillRect l="-2418" t="-49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4DFC259-1BAE-4626-963C-E38302DD21B8}"/>
              </a:ext>
            </a:extLst>
          </p:cNvPr>
          <p:cNvSpPr txBox="1"/>
          <p:nvPr/>
        </p:nvSpPr>
        <p:spPr>
          <a:xfrm>
            <a:off x="7229804" y="5406651"/>
            <a:ext cx="1734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en-US" altLang="ja-JP" sz="3600" b="1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</a:t>
            </a:r>
            <a:r>
              <a:rPr lang="en-US" altLang="ja-JP" sz="3600" b="1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en-US" altLang="ja-JP" sz="3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</a:t>
            </a:r>
            <a:r>
              <a:rPr lang="en-US" altLang="ja-JP" sz="3600" b="1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5" name="タイトル 2">
            <a:extLst>
              <a:ext uri="{FF2B5EF4-FFF2-40B4-BE49-F238E27FC236}">
                <a16:creationId xmlns:a16="http://schemas.microsoft.com/office/drawing/2014/main" id="{0ED91C5F-4F51-4C0E-BFE0-7B96FF72CE77}"/>
              </a:ext>
            </a:extLst>
          </p:cNvPr>
          <p:cNvSpPr txBox="1">
            <a:spLocks/>
          </p:cNvSpPr>
          <p:nvPr/>
        </p:nvSpPr>
        <p:spPr>
          <a:xfrm>
            <a:off x="1581200" y="4447978"/>
            <a:ext cx="6192688" cy="15940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組成式</a:t>
            </a:r>
            <a:r>
              <a:rPr lang="en-US" altLang="ja-JP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en-US" altLang="ja-JP" sz="3600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lang="en-US" altLang="ja-JP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</a:t>
            </a:r>
            <a:r>
              <a:rPr lang="en-US" altLang="ja-JP" sz="3600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lang="en-US" altLang="ja-JP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</a:t>
            </a:r>
            <a:r>
              <a:rPr lang="ja-JP" altLang="en-US" sz="32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，</a:t>
            </a:r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組成式の式量</a:t>
            </a:r>
            <a:r>
              <a:rPr lang="en-US" altLang="ja-JP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44</a:t>
            </a:r>
            <a:r>
              <a:rPr lang="ja-JP" altLang="en-US" sz="32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，</a:t>
            </a:r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分子量</a:t>
            </a:r>
            <a:r>
              <a:rPr lang="en-US" altLang="ja-JP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88</a:t>
            </a:r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であることから，</a:t>
            </a:r>
            <a:endParaRPr lang="en-US" altLang="ja-JP" sz="3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分子式は</a:t>
            </a:r>
            <a:r>
              <a:rPr lang="en-US" altLang="ja-JP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lang="en-US" altLang="ja-JP" sz="3600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lang="en-US" altLang="ja-JP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</a:t>
            </a:r>
            <a:r>
              <a:rPr lang="en-US" altLang="ja-JP" sz="3600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lang="en-US" altLang="ja-JP" sz="3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</a:t>
            </a:r>
            <a:r>
              <a:rPr lang="en-US" altLang="ja-JP" sz="3600" baseline="-25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lang="en-US" altLang="ja-JP" sz="3200" baseline="-25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662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444533" y="1412776"/>
            <a:ext cx="85057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実験からモル質量 </a:t>
            </a:r>
            <a:r>
              <a:rPr lang="en-US" altLang="ja-JP" sz="3600" i="1" dirty="0">
                <a:latin typeface="CenturyOldst" panose="02050603050705020204" pitchFamily="18" charset="0"/>
                <a:ea typeface="+mn-ea"/>
              </a:rPr>
              <a:t>M </a:t>
            </a:r>
            <a:r>
              <a:rPr lang="en-US" altLang="ja-JP" sz="3200" dirty="0">
                <a:latin typeface="+mn-ea"/>
                <a:ea typeface="+mn-ea"/>
              </a:rPr>
              <a:t>〔g/</a:t>
            </a:r>
            <a:r>
              <a:rPr lang="en-US" altLang="ja-JP" sz="3200" dirty="0" err="1">
                <a:latin typeface="+mn-ea"/>
                <a:ea typeface="+mn-ea"/>
              </a:rPr>
              <a:t>mol</a:t>
            </a:r>
            <a:r>
              <a:rPr lang="en-US" altLang="ja-JP" sz="3200" dirty="0">
                <a:latin typeface="+mn-ea"/>
                <a:ea typeface="+mn-ea"/>
              </a:rPr>
              <a:t>〕</a:t>
            </a:r>
            <a:r>
              <a:rPr lang="ja-JP" altLang="en-US" sz="3200" dirty="0">
                <a:latin typeface="+mn-ea"/>
                <a:ea typeface="+mn-ea"/>
              </a:rPr>
              <a:t>を求めるには</a:t>
            </a:r>
            <a:r>
              <a:rPr lang="en-US" altLang="ja-JP" sz="3200" dirty="0">
                <a:latin typeface="+mn-ea"/>
                <a:ea typeface="+mn-ea"/>
              </a:rPr>
              <a:t>,</a:t>
            </a:r>
          </a:p>
          <a:p>
            <a:r>
              <a:rPr lang="ja-JP" altLang="en-US" sz="3200" dirty="0">
                <a:latin typeface="+mn-ea"/>
                <a:ea typeface="+mn-ea"/>
              </a:rPr>
              <a:t>気体の状態方程式を用いる方法や沸点上昇法，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凝固点降下法などがある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27</a:t>
            </a:fld>
            <a:endParaRPr lang="ja-JP" altLang="en-US" dirty="0">
              <a:latin typeface="+mn-ea"/>
              <a:ea typeface="+mn-ea"/>
            </a:endParaRPr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08720"/>
            <a:ext cx="8844408" cy="5472609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n-ea"/>
              </a:endParaRPr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164217" y="87276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+mn-ea"/>
                <a:ea typeface="+mn-ea"/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  <a:latin typeface="+mn-ea"/>
                <a:ea typeface="+mn-ea"/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45741" y="891511"/>
            <a:ext cx="3068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  <a:ea typeface="+mn-ea"/>
              </a:rPr>
              <a:t>分子量の決定法</a:t>
            </a:r>
            <a:endParaRPr lang="en-US" altLang="ja-JP" sz="3200" b="1" dirty="0">
              <a:latin typeface="+mn-ea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6038" y="3132257"/>
            <a:ext cx="597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ea"/>
                <a:ea typeface="+mn-ea"/>
              </a:rPr>
              <a:t>●</a:t>
            </a:r>
            <a:r>
              <a:rPr lang="ja-JP" altLang="en-US" sz="3200" dirty="0">
                <a:latin typeface="+mn-ea"/>
                <a:ea typeface="+mn-ea"/>
              </a:rPr>
              <a:t>気体の状態方程式より求める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67544" y="4788441"/>
            <a:ext cx="7438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ea"/>
                <a:ea typeface="+mn-ea"/>
              </a:rPr>
              <a:t>●</a:t>
            </a:r>
            <a:r>
              <a:rPr lang="ja-JP" altLang="en-US" sz="3200" dirty="0">
                <a:latin typeface="+mn-ea"/>
                <a:ea typeface="+mn-ea"/>
              </a:rPr>
              <a:t>沸点上昇法，凝固点降下法より求める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F9A915D-2D91-4B16-899F-626A98E1E6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975" y="3794589"/>
            <a:ext cx="8169489" cy="84774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4097831-A1BD-4E2C-A073-0958F1A93B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53" r="8353"/>
          <a:stretch/>
        </p:blipFill>
        <p:spPr>
          <a:xfrm>
            <a:off x="557472" y="5445224"/>
            <a:ext cx="2340787" cy="829527"/>
          </a:xfrm>
          <a:prstGeom prst="rect">
            <a:avLst/>
          </a:prstGeom>
        </p:spPr>
      </p:pic>
      <p:sp>
        <p:nvSpPr>
          <p:cNvPr id="3" name="四角形吹き出し 2"/>
          <p:cNvSpPr/>
          <p:nvPr/>
        </p:nvSpPr>
        <p:spPr>
          <a:xfrm>
            <a:off x="5883443" y="1219720"/>
            <a:ext cx="3068469" cy="2209280"/>
          </a:xfrm>
          <a:prstGeom prst="wedgeRectCallout">
            <a:avLst>
              <a:gd name="adj1" fmla="val -43147"/>
              <a:gd name="adj2" fmla="val 73913"/>
            </a:avLst>
          </a:prstGeom>
          <a:solidFill>
            <a:schemeClr val="bg1"/>
          </a:solidFill>
          <a:ln w="57150">
            <a:solidFill>
              <a:srgbClr val="70F09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w </a:t>
            </a:r>
            <a:r>
              <a:rPr kumimoji="1" lang="ja-JP" altLang="en-US" sz="3200" dirty="0">
                <a:solidFill>
                  <a:schemeClr val="tx1"/>
                </a:solidFill>
                <a:latin typeface="+mn-ea"/>
              </a:rPr>
              <a:t>： 質量</a:t>
            </a:r>
            <a:r>
              <a:rPr kumimoji="1" lang="en-US" altLang="ja-JP" sz="3200" dirty="0">
                <a:solidFill>
                  <a:schemeClr val="tx1"/>
                </a:solidFill>
                <a:latin typeface="+mn-ea"/>
              </a:rPr>
              <a:t>〔g〕</a:t>
            </a:r>
          </a:p>
          <a:p>
            <a:pPr algn="ctr"/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T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温度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〔K〕 </a:t>
            </a:r>
          </a:p>
          <a:p>
            <a:pPr algn="ctr"/>
            <a:r>
              <a:rPr kumimoji="1"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p </a:t>
            </a:r>
            <a:r>
              <a:rPr kumimoji="1" lang="ja-JP" altLang="en-US" sz="3200" dirty="0">
                <a:solidFill>
                  <a:schemeClr val="tx1"/>
                </a:solidFill>
                <a:latin typeface="+mn-ea"/>
              </a:rPr>
              <a:t>： 圧力</a:t>
            </a:r>
            <a:r>
              <a:rPr kumimoji="1" lang="en-US" altLang="ja-JP" sz="3200" dirty="0">
                <a:solidFill>
                  <a:schemeClr val="tx1"/>
                </a:solidFill>
                <a:latin typeface="+mn-ea"/>
              </a:rPr>
              <a:t>〔Pa〕</a:t>
            </a:r>
          </a:p>
          <a:p>
            <a:pPr algn="ctr"/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V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体積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〔L〕</a:t>
            </a:r>
            <a:endParaRPr kumimoji="1"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四角形吹き出し 6"/>
          <p:cNvSpPr/>
          <p:nvPr/>
        </p:nvSpPr>
        <p:spPr>
          <a:xfrm>
            <a:off x="2816622" y="2379724"/>
            <a:ext cx="6133642" cy="2471079"/>
          </a:xfrm>
          <a:prstGeom prst="wedgeRectCallout">
            <a:avLst>
              <a:gd name="adj1" fmla="val -50307"/>
              <a:gd name="adj2" fmla="val 76437"/>
            </a:avLst>
          </a:prstGeom>
          <a:solidFill>
            <a:schemeClr val="bg1"/>
          </a:solidFill>
          <a:ln w="57150">
            <a:solidFill>
              <a:srgbClr val="70F09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K </a:t>
            </a:r>
            <a:r>
              <a:rPr kumimoji="1" lang="ja-JP" altLang="en-US" sz="3200" dirty="0">
                <a:solidFill>
                  <a:schemeClr val="tx1"/>
                </a:solidFill>
                <a:latin typeface="+mn-ea"/>
              </a:rPr>
              <a:t>： </a:t>
            </a:r>
            <a:r>
              <a:rPr kumimoji="1" lang="ja-JP" altLang="en-US" sz="2800" dirty="0">
                <a:solidFill>
                  <a:schemeClr val="tx1"/>
                </a:solidFill>
                <a:latin typeface="+mn-ea"/>
              </a:rPr>
              <a:t>モル沸点上昇 </a:t>
            </a:r>
            <a:r>
              <a:rPr kumimoji="1" lang="en-US" altLang="ja-JP" sz="3200" dirty="0">
                <a:solidFill>
                  <a:schemeClr val="tx1"/>
                </a:solidFill>
                <a:latin typeface="+mn-ea"/>
              </a:rPr>
              <a:t>or </a:t>
            </a:r>
            <a:r>
              <a:rPr kumimoji="1" lang="ja-JP" altLang="en-US" sz="2800" dirty="0">
                <a:solidFill>
                  <a:schemeClr val="tx1"/>
                </a:solidFill>
                <a:latin typeface="+mn-ea"/>
              </a:rPr>
              <a:t>モル凝固点降下</a:t>
            </a:r>
            <a:endParaRPr kumimoji="1" lang="en-US" altLang="ja-JP" sz="2800" dirty="0">
              <a:solidFill>
                <a:schemeClr val="tx1"/>
              </a:solidFill>
              <a:latin typeface="+mn-ea"/>
            </a:endParaRPr>
          </a:p>
          <a:p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w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溶質の質量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〔g〕</a:t>
            </a:r>
          </a:p>
          <a:p>
            <a:r>
              <a:rPr kumimoji="1"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W </a:t>
            </a:r>
            <a:r>
              <a:rPr kumimoji="1" lang="ja-JP" altLang="en-US" sz="3200" dirty="0">
                <a:solidFill>
                  <a:schemeClr val="tx1"/>
                </a:solidFill>
                <a:latin typeface="+mn-ea"/>
              </a:rPr>
              <a:t>： 溶媒の質量</a:t>
            </a:r>
            <a:r>
              <a:rPr kumimoji="1" lang="en-US" altLang="ja-JP" sz="3200" dirty="0">
                <a:solidFill>
                  <a:schemeClr val="tx1"/>
                </a:solidFill>
                <a:latin typeface="+mn-ea"/>
              </a:rPr>
              <a:t>〔g〕</a:t>
            </a:r>
          </a:p>
          <a:p>
            <a:r>
              <a:rPr lang="en-US" altLang="ja-JP" sz="3600" i="1" dirty="0" err="1">
                <a:solidFill>
                  <a:schemeClr val="tx1"/>
                </a:solidFill>
                <a:latin typeface="CenturyOldst" panose="02050603050705020204" pitchFamily="18" charset="0"/>
              </a:rPr>
              <a:t>Δt</a:t>
            </a:r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沸点上昇度 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or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凝固点降下度</a:t>
            </a:r>
            <a:endParaRPr kumimoji="1" lang="ja-JP" altLang="en-US" sz="32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337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/>
      <p:bldP spid="34" grpId="0"/>
      <p:bldP spid="3" grpId="1" animBg="1"/>
      <p:bldP spid="3" grpId="2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444533" y="1412776"/>
            <a:ext cx="84479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実験からモル質量 </a:t>
            </a:r>
            <a:r>
              <a:rPr lang="en-US" altLang="ja-JP" sz="3600" i="1" dirty="0">
                <a:latin typeface="CenturyOldst" panose="02050603050705020204" pitchFamily="18" charset="0"/>
                <a:ea typeface="+mn-ea"/>
              </a:rPr>
              <a:t>M </a:t>
            </a:r>
            <a:r>
              <a:rPr lang="en-US" altLang="ja-JP" sz="3200" dirty="0">
                <a:latin typeface="+mn-ea"/>
                <a:ea typeface="+mn-ea"/>
              </a:rPr>
              <a:t>〔g/</a:t>
            </a:r>
            <a:r>
              <a:rPr lang="en-US" altLang="ja-JP" sz="3200" dirty="0" err="1">
                <a:latin typeface="+mn-ea"/>
                <a:ea typeface="+mn-ea"/>
              </a:rPr>
              <a:t>mol</a:t>
            </a:r>
            <a:r>
              <a:rPr lang="en-US" altLang="ja-JP" sz="3200" dirty="0">
                <a:latin typeface="+mn-ea"/>
                <a:ea typeface="+mn-ea"/>
              </a:rPr>
              <a:t>〕</a:t>
            </a:r>
            <a:r>
              <a:rPr lang="ja-JP" altLang="en-US" sz="3200" dirty="0">
                <a:latin typeface="+mn-ea"/>
                <a:ea typeface="+mn-ea"/>
              </a:rPr>
              <a:t>を求めるには</a:t>
            </a:r>
            <a:r>
              <a:rPr lang="en-US" altLang="ja-JP" sz="3200" dirty="0">
                <a:latin typeface="+mn-ea"/>
                <a:ea typeface="+mn-ea"/>
              </a:rPr>
              <a:t>,</a:t>
            </a:r>
          </a:p>
          <a:p>
            <a:r>
              <a:rPr lang="ja-JP" altLang="en-US" sz="3200" dirty="0">
                <a:latin typeface="+mn-ea"/>
                <a:ea typeface="+mn-ea"/>
              </a:rPr>
              <a:t>気体の状態方程式</a:t>
            </a:r>
            <a:r>
              <a:rPr lang="ja-JP" altLang="en-US" sz="3200" dirty="0">
                <a:latin typeface="+mn-ea"/>
              </a:rPr>
              <a:t>を用いる方法</a:t>
            </a:r>
            <a:r>
              <a:rPr lang="ja-JP" altLang="en-US" sz="3200" dirty="0">
                <a:latin typeface="+mn-ea"/>
                <a:ea typeface="+mn-ea"/>
              </a:rPr>
              <a:t>や沸点上昇法，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凝固点降下法などがある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28</a:t>
            </a:fld>
            <a:endParaRPr lang="ja-JP" altLang="en-US" dirty="0">
              <a:latin typeface="+mn-ea"/>
              <a:ea typeface="+mn-ea"/>
            </a:endParaRPr>
          </a:p>
        </p:txBody>
      </p:sp>
      <p:grpSp>
        <p:nvGrpSpPr>
          <p:cNvPr id="16" name="グループ化 13"/>
          <p:cNvGrpSpPr>
            <a:grpSpLocks/>
          </p:cNvGrpSpPr>
          <p:nvPr/>
        </p:nvGrpSpPr>
        <p:grpSpPr bwMode="auto">
          <a:xfrm>
            <a:off x="107504" y="908720"/>
            <a:ext cx="8844408" cy="5472609"/>
            <a:chOff x="191344" y="928454"/>
            <a:chExt cx="11809312" cy="5164842"/>
          </a:xfrm>
        </p:grpSpPr>
        <p:sp>
          <p:nvSpPr>
            <p:cNvPr id="19" name="正方形/長方形 18"/>
            <p:cNvSpPr/>
            <p:nvPr/>
          </p:nvSpPr>
          <p:spPr>
            <a:xfrm>
              <a:off x="191344" y="928454"/>
              <a:ext cx="11809312" cy="5164842"/>
            </a:xfrm>
            <a:prstGeom prst="rect">
              <a:avLst/>
            </a:prstGeom>
            <a:noFill/>
            <a:ln w="28575">
              <a:solidFill>
                <a:srgbClr val="BBF3B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n-ea"/>
              </a:endParaRPr>
            </a:p>
          </p:txBody>
        </p:sp>
        <p:grpSp>
          <p:nvGrpSpPr>
            <p:cNvPr id="22" name="グループ化 11"/>
            <p:cNvGrpSpPr>
              <a:grpSpLocks/>
            </p:cNvGrpSpPr>
            <p:nvPr/>
          </p:nvGrpSpPr>
          <p:grpSpPr bwMode="auto">
            <a:xfrm>
              <a:off x="191344" y="928454"/>
              <a:ext cx="1826796" cy="432944"/>
              <a:chOff x="191344" y="928454"/>
              <a:chExt cx="1826796" cy="432944"/>
            </a:xfrm>
          </p:grpSpPr>
          <p:sp>
            <p:nvSpPr>
              <p:cNvPr id="23" name="平行四辺形 22"/>
              <p:cNvSpPr/>
              <p:nvPr/>
            </p:nvSpPr>
            <p:spPr>
              <a:xfrm>
                <a:off x="672080" y="928454"/>
                <a:ext cx="1346060" cy="432944"/>
              </a:xfrm>
              <a:prstGeom prst="parallelogram">
                <a:avLst>
                  <a:gd name="adj" fmla="val 9921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4" name="平行四辺形 23"/>
              <p:cNvSpPr/>
              <p:nvPr/>
            </p:nvSpPr>
            <p:spPr>
              <a:xfrm>
                <a:off x="191344" y="928454"/>
                <a:ext cx="1152670" cy="432944"/>
              </a:xfrm>
              <a:prstGeom prst="parallelogram">
                <a:avLst>
                  <a:gd name="adj" fmla="val 262"/>
                </a:avLst>
              </a:prstGeom>
              <a:gradFill>
                <a:gsLst>
                  <a:gs pos="0">
                    <a:srgbClr val="8F77AD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25" name="テキスト ボックス 24"/>
          <p:cNvSpPr txBox="1"/>
          <p:nvPr/>
        </p:nvSpPr>
        <p:spPr>
          <a:xfrm>
            <a:off x="164217" y="872767"/>
            <a:ext cx="1011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+mn-ea"/>
                <a:ea typeface="+mn-ea"/>
              </a:rPr>
              <a:t>参考</a:t>
            </a:r>
            <a:r>
              <a:rPr lang="en-US" altLang="ja-JP" sz="2800" dirty="0">
                <a:solidFill>
                  <a:schemeClr val="bg1"/>
                </a:solidFill>
                <a:latin typeface="+mn-ea"/>
                <a:ea typeface="+mn-ea"/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45741" y="891511"/>
            <a:ext cx="3068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latin typeface="+mn-ea"/>
                <a:ea typeface="+mn-ea"/>
              </a:rPr>
              <a:t>分子量の決定法</a:t>
            </a:r>
            <a:endParaRPr lang="en-US" altLang="ja-JP" sz="3200" b="1" dirty="0">
              <a:latin typeface="+mn-ea"/>
              <a:ea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0AD5D2E-82B2-49D7-BF63-E56F3BF74CD0}"/>
              </a:ext>
            </a:extLst>
          </p:cNvPr>
          <p:cNvSpPr txBox="1"/>
          <p:nvPr/>
        </p:nvSpPr>
        <p:spPr>
          <a:xfrm>
            <a:off x="466038" y="3132257"/>
            <a:ext cx="5978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ea"/>
                <a:ea typeface="+mn-ea"/>
              </a:rPr>
              <a:t>●</a:t>
            </a:r>
            <a:r>
              <a:rPr lang="ja-JP" altLang="en-US" sz="3200" dirty="0">
                <a:latin typeface="+mn-ea"/>
                <a:ea typeface="+mn-ea"/>
              </a:rPr>
              <a:t>浸透圧より求める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10635A5-EFC3-4219-AB7F-97162A8C5B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923" y="3759847"/>
            <a:ext cx="2286336" cy="838380"/>
          </a:xfrm>
          <a:prstGeom prst="rect">
            <a:avLst/>
          </a:prstGeom>
        </p:spPr>
      </p:pic>
      <p:sp>
        <p:nvSpPr>
          <p:cNvPr id="36" name="四角形吹き出し 35"/>
          <p:cNvSpPr/>
          <p:nvPr/>
        </p:nvSpPr>
        <p:spPr>
          <a:xfrm>
            <a:off x="4884400" y="3175378"/>
            <a:ext cx="3647677" cy="3025400"/>
          </a:xfrm>
          <a:prstGeom prst="wedgeRectCallout">
            <a:avLst>
              <a:gd name="adj1" fmla="val -106707"/>
              <a:gd name="adj2" fmla="val -15569"/>
            </a:avLst>
          </a:prstGeom>
          <a:solidFill>
            <a:schemeClr val="bg1"/>
          </a:solidFill>
          <a:ln w="57150">
            <a:solidFill>
              <a:srgbClr val="70F09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w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溶質の質量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〔g〕</a:t>
            </a:r>
          </a:p>
          <a:p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R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気体定数</a:t>
            </a:r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T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温度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〔K〕</a:t>
            </a:r>
          </a:p>
          <a:p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Π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浸透圧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〔Pa〕</a:t>
            </a:r>
          </a:p>
          <a:p>
            <a:r>
              <a:rPr lang="en-US" altLang="ja-JP" sz="3600" i="1" dirty="0">
                <a:solidFill>
                  <a:schemeClr val="tx1"/>
                </a:solidFill>
                <a:latin typeface="CenturyOldst" panose="02050603050705020204" pitchFamily="18" charset="0"/>
              </a:rPr>
              <a:t>V 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 体積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〔L〕</a:t>
            </a:r>
          </a:p>
        </p:txBody>
      </p:sp>
    </p:spTree>
    <p:extLst>
      <p:ext uri="{BB962C8B-B14F-4D97-AF65-F5344CB8AC3E}">
        <p14:creationId xmlns:p14="http://schemas.microsoft.com/office/powerpoint/2010/main" val="24723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DF23D30C-A69C-46B2-B20A-F4DB675806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83" y="1563135"/>
            <a:ext cx="8726762" cy="2599239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8100392" y="1596382"/>
            <a:ext cx="583677" cy="18326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2" name="線吹き出し 2 (枠付き) 11">
            <a:extLst>
              <a:ext uri="{FF2B5EF4-FFF2-40B4-BE49-F238E27FC236}">
                <a16:creationId xmlns:a16="http://schemas.microsoft.com/office/drawing/2014/main" id="{3976DC75-4044-4FBD-885E-729C705195C8}"/>
              </a:ext>
            </a:extLst>
          </p:cNvPr>
          <p:cNvSpPr/>
          <p:nvPr/>
        </p:nvSpPr>
        <p:spPr>
          <a:xfrm flipH="1">
            <a:off x="827584" y="3573016"/>
            <a:ext cx="7272806" cy="2909981"/>
          </a:xfrm>
          <a:prstGeom prst="borderCallout2">
            <a:avLst>
              <a:gd name="adj1" fmla="val 59655"/>
              <a:gd name="adj2" fmla="val 98840"/>
              <a:gd name="adj3" fmla="val 20861"/>
              <a:gd name="adj4" fmla="val 15954"/>
              <a:gd name="adj5" fmla="val -36464"/>
              <a:gd name="adj6" fmla="val 502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79512" y="813869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  <a:latin typeface="+mn-ea"/>
                <a:ea typeface="+mn-ea"/>
              </a:rPr>
              <a:t>●　</a:t>
            </a:r>
            <a:r>
              <a:rPr lang="ja-JP" altLang="en-US" sz="3200" b="1" dirty="0">
                <a:latin typeface="+mn-ea"/>
                <a:ea typeface="+mn-ea"/>
              </a:rPr>
              <a:t>構造式の決定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29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08260" y="3773841"/>
            <a:ext cx="67114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化合物の物理的性質（融点・沸点）や化学的性質（反応性など）から</a:t>
            </a:r>
            <a:endParaRPr kumimoji="1" lang="en-US" altLang="ja-JP" sz="3200" dirty="0">
              <a:latin typeface="+mn-ea"/>
              <a:ea typeface="+mn-ea"/>
            </a:endParaRPr>
          </a:p>
          <a:p>
            <a:r>
              <a:rPr kumimoji="1" lang="ja-JP" altLang="en-US" sz="3200" dirty="0">
                <a:latin typeface="+mn-ea"/>
                <a:ea typeface="+mn-ea"/>
              </a:rPr>
              <a:t>化合物のもつ官能基などがわかる</a:t>
            </a: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E9FB9550-4BB4-4643-ACAB-4C24F4E28955}"/>
              </a:ext>
            </a:extLst>
          </p:cNvPr>
          <p:cNvSpPr/>
          <p:nvPr/>
        </p:nvSpPr>
        <p:spPr>
          <a:xfrm>
            <a:off x="2516827" y="5621968"/>
            <a:ext cx="550366" cy="4782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256A0E6-4A56-47C8-AAC7-7F466976423C}"/>
              </a:ext>
            </a:extLst>
          </p:cNvPr>
          <p:cNvSpPr txBox="1"/>
          <p:nvPr/>
        </p:nvSpPr>
        <p:spPr>
          <a:xfrm>
            <a:off x="3131843" y="5343501"/>
            <a:ext cx="49038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有機化合物の物理的性質や化学的性質が重要</a:t>
            </a:r>
            <a:endParaRPr kumimoji="1" lang="en-US" altLang="ja-JP" sz="3200" baseline="-25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7837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6" grpId="0"/>
      <p:bldP spid="13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39F8DD0-9884-4DC7-B29A-A87C84FD85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492896"/>
            <a:ext cx="8726762" cy="2599239"/>
          </a:xfrm>
          <a:prstGeom prst="rect">
            <a:avLst/>
          </a:prstGeom>
        </p:spPr>
      </p:pic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構造式を決定する手順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381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latin typeface="+mn-ea"/>
              </a:rPr>
              <a:t>問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2812" y="1045595"/>
            <a:ext cx="7200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3600" b="1" dirty="0">
                <a:solidFill>
                  <a:srgbClr val="C00000"/>
                </a:solidFill>
                <a:latin typeface="+mn-ea"/>
                <a:ea typeface="+mn-ea"/>
              </a:rPr>
              <a:t>4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184324" y="30688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latin typeface="+mn-ea"/>
              </a:rPr>
              <a:t>答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63688" y="980728"/>
            <a:ext cx="7200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>
                <a:latin typeface="+mn-ea"/>
                <a:ea typeface="+mn-ea"/>
              </a:rPr>
              <a:t>分子式</a:t>
            </a:r>
            <a:r>
              <a:rPr lang="en-US" altLang="ja-JP" sz="3600">
                <a:latin typeface="+mn-ea"/>
                <a:ea typeface="+mn-ea"/>
              </a:rPr>
              <a:t>C</a:t>
            </a:r>
            <a:r>
              <a:rPr lang="en-US" altLang="ja-JP" sz="3600" baseline="-25000">
                <a:latin typeface="+mn-ea"/>
                <a:ea typeface="+mn-ea"/>
              </a:rPr>
              <a:t>3</a:t>
            </a:r>
            <a:r>
              <a:rPr lang="en-US" altLang="ja-JP" sz="3600">
                <a:latin typeface="+mn-ea"/>
                <a:ea typeface="+mn-ea"/>
              </a:rPr>
              <a:t>H</a:t>
            </a:r>
            <a:r>
              <a:rPr lang="en-US" altLang="ja-JP" sz="3600" baseline="-25000">
                <a:latin typeface="+mn-ea"/>
                <a:ea typeface="+mn-ea"/>
              </a:rPr>
              <a:t>6</a:t>
            </a:r>
            <a:r>
              <a:rPr lang="en-US" altLang="ja-JP" sz="3600">
                <a:latin typeface="+mn-ea"/>
                <a:ea typeface="+mn-ea"/>
              </a:rPr>
              <a:t>O</a:t>
            </a:r>
            <a:r>
              <a:rPr lang="ja-JP" altLang="en-US" sz="3200" dirty="0">
                <a:latin typeface="+mn-ea"/>
                <a:ea typeface="+mn-ea"/>
              </a:rPr>
              <a:t>で表される化合物</a:t>
            </a:r>
            <a:r>
              <a:rPr lang="en-US" altLang="ja-JP" sz="3200" dirty="0">
                <a:latin typeface="+mn-ea"/>
                <a:ea typeface="+mn-ea"/>
              </a:rPr>
              <a:t>A</a:t>
            </a:r>
            <a:r>
              <a:rPr lang="ja-JP" altLang="en-US" sz="3200" dirty="0">
                <a:latin typeface="+mn-ea"/>
                <a:ea typeface="+mn-ea"/>
              </a:rPr>
              <a:t>は</a:t>
            </a:r>
            <a:r>
              <a:rPr lang="en-US" altLang="ja-JP" sz="3200" dirty="0">
                <a:latin typeface="+mn-ea"/>
                <a:ea typeface="+mn-ea"/>
              </a:rPr>
              <a:t>,</a:t>
            </a:r>
            <a:r>
              <a:rPr lang="ja-JP" altLang="en-US" sz="3200" dirty="0">
                <a:latin typeface="+mn-ea"/>
                <a:ea typeface="+mn-ea"/>
              </a:rPr>
              <a:t>ホルミル基 </a:t>
            </a:r>
            <a:r>
              <a:rPr lang="ja-JP" altLang="en-US" sz="3600" dirty="0">
                <a:latin typeface="+mn-ea"/>
                <a:ea typeface="+mn-ea"/>
              </a:rPr>
              <a:t>－</a:t>
            </a:r>
            <a:r>
              <a:rPr lang="en-US" altLang="ja-JP" sz="3600" dirty="0">
                <a:latin typeface="+mn-ea"/>
                <a:ea typeface="+mn-ea"/>
              </a:rPr>
              <a:t>CHO</a:t>
            </a:r>
            <a:r>
              <a:rPr lang="ja-JP" altLang="en-US" sz="3200" dirty="0">
                <a:latin typeface="+mn-ea"/>
                <a:ea typeface="+mn-ea"/>
              </a:rPr>
              <a:t>をもつという。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この化合物</a:t>
            </a:r>
            <a:r>
              <a:rPr lang="en-US" altLang="ja-JP" sz="3200" dirty="0">
                <a:latin typeface="+mn-ea"/>
                <a:ea typeface="+mn-ea"/>
              </a:rPr>
              <a:t>A</a:t>
            </a:r>
            <a:r>
              <a:rPr lang="ja-JP" altLang="en-US" sz="3200" dirty="0">
                <a:latin typeface="+mn-ea"/>
                <a:ea typeface="+mn-ea"/>
              </a:rPr>
              <a:t>の構造式を書け。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30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92360" y="3928403"/>
            <a:ext cx="4734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600" dirty="0">
                <a:latin typeface="+mn-ea"/>
                <a:ea typeface="+mn-ea"/>
              </a:rPr>
              <a:t>－</a:t>
            </a:r>
            <a:r>
              <a:rPr lang="en-US" altLang="ja-JP" sz="3600" dirty="0">
                <a:latin typeface="+mn-ea"/>
                <a:ea typeface="+mn-ea"/>
              </a:rPr>
              <a:t>C</a:t>
            </a:r>
            <a:r>
              <a:rPr lang="ja-JP" altLang="en-US" sz="3600" dirty="0">
                <a:latin typeface="+mn-ea"/>
                <a:ea typeface="+mn-ea"/>
              </a:rPr>
              <a:t>－</a:t>
            </a:r>
            <a:r>
              <a:rPr lang="en-US" altLang="ja-JP" sz="3600" dirty="0">
                <a:latin typeface="+mn-ea"/>
                <a:ea typeface="+mn-ea"/>
              </a:rPr>
              <a:t>C</a:t>
            </a:r>
            <a:r>
              <a:rPr lang="ja-JP" altLang="en-US" sz="3600" dirty="0">
                <a:latin typeface="+mn-ea"/>
                <a:ea typeface="+mn-ea"/>
              </a:rPr>
              <a:t>－</a:t>
            </a:r>
            <a:r>
              <a:rPr lang="en-US" altLang="ja-JP" sz="3600" dirty="0">
                <a:latin typeface="+mn-ea"/>
                <a:ea typeface="+mn-ea"/>
              </a:rPr>
              <a:t>C</a:t>
            </a:r>
            <a:r>
              <a:rPr lang="ja-JP" altLang="en-US" sz="3600" dirty="0">
                <a:latin typeface="+mn-ea"/>
              </a:rPr>
              <a:t>－</a:t>
            </a:r>
            <a:r>
              <a:rPr lang="en-US" altLang="ja-JP" sz="3600" dirty="0">
                <a:latin typeface="+mn-ea"/>
                <a:ea typeface="+mn-ea"/>
              </a:rPr>
              <a:t>H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88502" y="3235642"/>
            <a:ext cx="2396746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600" dirty="0">
                <a:latin typeface="+mn-ea"/>
                <a:ea typeface="+mn-ea"/>
              </a:rPr>
              <a:t>　 </a:t>
            </a:r>
            <a:r>
              <a:rPr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600" dirty="0">
                <a:latin typeface="+mn-ea"/>
                <a:ea typeface="+mn-ea"/>
              </a:rPr>
              <a:t>   </a:t>
            </a:r>
            <a:r>
              <a:rPr lang="en-US" altLang="ja-JP" sz="3600" dirty="0">
                <a:latin typeface="+mn-ea"/>
                <a:ea typeface="+mn-ea"/>
              </a:rPr>
              <a:t>O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888258" y="4574735"/>
            <a:ext cx="1395706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600" dirty="0">
                <a:latin typeface="+mn-ea"/>
                <a:ea typeface="+mn-ea"/>
              </a:rPr>
              <a:t>　 </a:t>
            </a:r>
            <a:r>
              <a:rPr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600" dirty="0">
                <a:latin typeface="+mn-ea"/>
                <a:ea typeface="+mn-ea"/>
              </a:rPr>
              <a:t>　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3111520" y="377227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111520" y="4461199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3851920" y="378904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572000" y="3777352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3851920" y="4461199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924F15E-956B-481C-A57C-C1102CC31182}"/>
              </a:ext>
            </a:extLst>
          </p:cNvPr>
          <p:cNvCxnSpPr/>
          <p:nvPr/>
        </p:nvCxnSpPr>
        <p:spPr>
          <a:xfrm>
            <a:off x="4644008" y="3778240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38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6" grpId="0"/>
      <p:bldP spid="18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7055B5A-6657-4A6E-AC3B-6891B1F371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31</a:t>
            </a:fld>
            <a:endParaRPr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7E9881-945B-4326-93BC-13333E902651}"/>
              </a:ext>
            </a:extLst>
          </p:cNvPr>
          <p:cNvSpPr/>
          <p:nvPr/>
        </p:nvSpPr>
        <p:spPr bwMode="auto">
          <a:xfrm>
            <a:off x="192088" y="1017588"/>
            <a:ext cx="8772525" cy="52917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4" name="グループ化 7">
            <a:extLst>
              <a:ext uri="{FF2B5EF4-FFF2-40B4-BE49-F238E27FC236}">
                <a16:creationId xmlns:a16="http://schemas.microsoft.com/office/drawing/2014/main" id="{43E0FEC7-6EF5-4B9C-BC69-6C50E360CBB9}"/>
              </a:ext>
            </a:extLst>
          </p:cNvPr>
          <p:cNvGrpSpPr>
            <a:grpSpLocks/>
          </p:cNvGrpSpPr>
          <p:nvPr/>
        </p:nvGrpSpPr>
        <p:grpSpPr bwMode="auto">
          <a:xfrm>
            <a:off x="8094663" y="765175"/>
            <a:ext cx="1014412" cy="506413"/>
            <a:chOff x="2579488" y="5363153"/>
            <a:chExt cx="1013693" cy="461665"/>
          </a:xfrm>
        </p:grpSpPr>
        <p:grpSp>
          <p:nvGrpSpPr>
            <p:cNvPr id="15" name="グループ化 6">
              <a:extLst>
                <a:ext uri="{FF2B5EF4-FFF2-40B4-BE49-F238E27FC236}">
                  <a16:creationId xmlns:a16="http://schemas.microsoft.com/office/drawing/2014/main" id="{9176103C-B43C-454F-8A41-8B0BCC955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17" name="円/楕円 24">
                <a:extLst>
                  <a:ext uri="{FF2B5EF4-FFF2-40B4-BE49-F238E27FC236}">
                    <a16:creationId xmlns:a16="http://schemas.microsoft.com/office/drawing/2014/main" id="{B2997072-8908-4320-A2A5-C3B17E98D465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" name="円/楕円 25">
                <a:extLst>
                  <a:ext uri="{FF2B5EF4-FFF2-40B4-BE49-F238E27FC236}">
                    <a16:creationId xmlns:a16="http://schemas.microsoft.com/office/drawing/2014/main" id="{1D5F8465-B615-4783-997B-1C27B8DDC099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6" name="テキスト ボックス 3">
              <a:extLst>
                <a:ext uri="{FF2B5EF4-FFF2-40B4-BE49-F238E27FC236}">
                  <a16:creationId xmlns:a16="http://schemas.microsoft.com/office/drawing/2014/main" id="{B3CD2936-B05D-4614-902B-DCE1AEBE3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19" name="テキスト ボックス 4">
            <a:extLst>
              <a:ext uri="{FF2B5EF4-FFF2-40B4-BE49-F238E27FC236}">
                <a16:creationId xmlns:a16="http://schemas.microsoft.com/office/drawing/2014/main" id="{D7D738B7-B80B-4D2B-885F-31351BE86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77875"/>
            <a:ext cx="6533988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9900"/>
                </a:solidFill>
              </a:rPr>
              <a:t>●  </a:t>
            </a:r>
            <a:r>
              <a:rPr lang="ja-JP" altLang="en-US" sz="3200" b="1" dirty="0"/>
              <a:t>核磁気共鳴による構造式の決定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9508" y="136265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  <a:latin typeface="+mn-ea"/>
                <a:ea typeface="+mn-ea"/>
              </a:rPr>
              <a:t>○</a:t>
            </a:r>
            <a:r>
              <a:rPr kumimoji="1" lang="ja-JP" altLang="en-US" sz="3200" dirty="0">
                <a:latin typeface="+mn-ea"/>
                <a:ea typeface="+mn-ea"/>
              </a:rPr>
              <a:t>核磁気共鳴（</a:t>
            </a:r>
            <a:r>
              <a:rPr kumimoji="1" lang="en-US" altLang="ja-JP" sz="3200" dirty="0">
                <a:latin typeface="+mn-ea"/>
                <a:ea typeface="+mn-ea"/>
              </a:rPr>
              <a:t>NMR</a:t>
            </a:r>
            <a:r>
              <a:rPr kumimoji="1" lang="ja-JP" altLang="en-US" sz="3200" dirty="0">
                <a:latin typeface="+mn-ea"/>
                <a:ea typeface="+mn-ea"/>
              </a:rPr>
              <a:t>）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1559" y="1974130"/>
            <a:ext cx="806730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baseline="30000" dirty="0">
                <a:latin typeface="+mn-ea"/>
                <a:ea typeface="+mn-ea"/>
              </a:rPr>
              <a:t>1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200" dirty="0">
                <a:latin typeface="+mn-ea"/>
                <a:ea typeface="+mn-ea"/>
              </a:rPr>
              <a:t>や</a:t>
            </a:r>
            <a:r>
              <a:rPr lang="en-US" altLang="ja-JP" sz="3600" baseline="30000" dirty="0">
                <a:latin typeface="+mn-ea"/>
                <a:ea typeface="+mn-ea"/>
              </a:rPr>
              <a:t>13</a:t>
            </a:r>
            <a:r>
              <a:rPr lang="en-US" altLang="ja-JP" sz="3600" dirty="0">
                <a:latin typeface="+mn-ea"/>
                <a:ea typeface="+mn-ea"/>
              </a:rPr>
              <a:t>C</a:t>
            </a:r>
            <a:r>
              <a:rPr lang="ja-JP" altLang="en-US" sz="3200" dirty="0">
                <a:latin typeface="+mn-ea"/>
                <a:ea typeface="+mn-ea"/>
              </a:rPr>
              <a:t>の原子核は小さな磁石としての性質をもつ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091152" y="3017510"/>
            <a:ext cx="3850824" cy="1008112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790683" y="2771754"/>
            <a:ext cx="208823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C000"/>
                </a:solidFill>
                <a:latin typeface="+mn-ea"/>
              </a:rPr>
              <a:t>強い磁場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10418" y="1971798"/>
            <a:ext cx="33009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aseline="30000" dirty="0">
                <a:latin typeface="+mn-ea"/>
                <a:ea typeface="+mn-ea"/>
              </a:rPr>
              <a:t>1</a:t>
            </a:r>
            <a:r>
              <a:rPr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200" dirty="0">
                <a:latin typeface="+mn-ea"/>
                <a:ea typeface="+mn-ea"/>
              </a:rPr>
              <a:t>や</a:t>
            </a:r>
            <a:r>
              <a:rPr lang="en-US" altLang="ja-JP" sz="3600" baseline="30000" dirty="0">
                <a:latin typeface="+mn-ea"/>
                <a:ea typeface="+mn-ea"/>
              </a:rPr>
              <a:t>13</a:t>
            </a:r>
            <a:r>
              <a:rPr lang="en-US" altLang="ja-JP" sz="3600" dirty="0">
                <a:latin typeface="+mn-ea"/>
                <a:ea typeface="+mn-ea"/>
              </a:rPr>
              <a:t>C</a:t>
            </a:r>
            <a:r>
              <a:rPr lang="ja-JP" altLang="en-US" sz="3200" dirty="0">
                <a:latin typeface="+mn-ea"/>
                <a:ea typeface="+mn-ea"/>
              </a:rPr>
              <a:t>の原子核</a:t>
            </a:r>
          </a:p>
        </p:txBody>
      </p:sp>
      <p:sp>
        <p:nvSpPr>
          <p:cNvPr id="27" name="下矢印 26"/>
          <p:cNvSpPr/>
          <p:nvPr/>
        </p:nvSpPr>
        <p:spPr>
          <a:xfrm rot="1962367">
            <a:off x="3217908" y="3672431"/>
            <a:ext cx="569662" cy="89581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下矢印 27"/>
          <p:cNvSpPr/>
          <p:nvPr/>
        </p:nvSpPr>
        <p:spPr>
          <a:xfrm rot="18690182">
            <a:off x="5153368" y="3544105"/>
            <a:ext cx="569662" cy="113618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618431" y="4424372"/>
            <a:ext cx="2732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エネルギー高</a:t>
            </a:r>
            <a:endParaRPr kumimoji="1" lang="ja-JP" altLang="en-US" sz="3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30226" y="4384592"/>
            <a:ext cx="2594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エネルギー低</a:t>
            </a:r>
            <a:endParaRPr kumimoji="1" lang="ja-JP" altLang="en-US" sz="3200" dirty="0"/>
          </a:p>
        </p:txBody>
      </p:sp>
      <p:sp>
        <p:nvSpPr>
          <p:cNvPr id="31" name="右中かっこ 30"/>
          <p:cNvSpPr/>
          <p:nvPr/>
        </p:nvSpPr>
        <p:spPr>
          <a:xfrm rot="5400000">
            <a:off x="4708001" y="3664910"/>
            <a:ext cx="520084" cy="324036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656359" y="5587691"/>
            <a:ext cx="4611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エネルギーの差 ： 電磁波</a:t>
            </a:r>
            <a:endParaRPr kumimoji="1" lang="ja-JP" altLang="en-US" sz="3200" dirty="0"/>
          </a:p>
        </p:txBody>
      </p:sp>
      <p:sp>
        <p:nvSpPr>
          <p:cNvPr id="33" name="円/楕円 32"/>
          <p:cNvSpPr/>
          <p:nvPr/>
        </p:nvSpPr>
        <p:spPr>
          <a:xfrm>
            <a:off x="5655635" y="5501117"/>
            <a:ext cx="1612393" cy="73837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6706325" y="4866057"/>
            <a:ext cx="527123" cy="738371"/>
          </a:xfrm>
          <a:custGeom>
            <a:avLst/>
            <a:gdLst>
              <a:gd name="connsiteX0" fmla="*/ 252468 w 351322"/>
              <a:gd name="connsiteY0" fmla="*/ 593125 h 593125"/>
              <a:gd name="connsiteX1" fmla="*/ 178327 w 351322"/>
              <a:gd name="connsiteY1" fmla="*/ 580768 h 593125"/>
              <a:gd name="connsiteX2" fmla="*/ 141257 w 351322"/>
              <a:gd name="connsiteY2" fmla="*/ 543698 h 593125"/>
              <a:gd name="connsiteX3" fmla="*/ 104187 w 351322"/>
              <a:gd name="connsiteY3" fmla="*/ 531341 h 593125"/>
              <a:gd name="connsiteX4" fmla="*/ 17689 w 351322"/>
              <a:gd name="connsiteY4" fmla="*/ 420130 h 593125"/>
              <a:gd name="connsiteX5" fmla="*/ 104187 w 351322"/>
              <a:gd name="connsiteY5" fmla="*/ 383060 h 593125"/>
              <a:gd name="connsiteX6" fmla="*/ 326608 w 351322"/>
              <a:gd name="connsiteY6" fmla="*/ 345990 h 593125"/>
              <a:gd name="connsiteX7" fmla="*/ 264824 w 351322"/>
              <a:gd name="connsiteY7" fmla="*/ 296563 h 593125"/>
              <a:gd name="connsiteX8" fmla="*/ 116543 w 351322"/>
              <a:gd name="connsiteY8" fmla="*/ 222422 h 593125"/>
              <a:gd name="connsiteX9" fmla="*/ 79473 w 351322"/>
              <a:gd name="connsiteY9" fmla="*/ 210065 h 593125"/>
              <a:gd name="connsiteX10" fmla="*/ 42403 w 351322"/>
              <a:gd name="connsiteY10" fmla="*/ 197709 h 593125"/>
              <a:gd name="connsiteX11" fmla="*/ 79473 w 351322"/>
              <a:gd name="connsiteY11" fmla="*/ 148282 h 593125"/>
              <a:gd name="connsiteX12" fmla="*/ 351322 w 351322"/>
              <a:gd name="connsiteY12" fmla="*/ 135925 h 593125"/>
              <a:gd name="connsiteX13" fmla="*/ 338965 w 351322"/>
              <a:gd name="connsiteY13" fmla="*/ 98854 h 593125"/>
              <a:gd name="connsiteX14" fmla="*/ 227754 w 351322"/>
              <a:gd name="connsiteY14" fmla="*/ 12357 h 593125"/>
              <a:gd name="connsiteX15" fmla="*/ 215397 w 351322"/>
              <a:gd name="connsiteY15" fmla="*/ 0 h 59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51322" h="593125">
                <a:moveTo>
                  <a:pt x="252468" y="593125"/>
                </a:moveTo>
                <a:cubicBezTo>
                  <a:pt x="227754" y="589006"/>
                  <a:pt x="201222" y="590944"/>
                  <a:pt x="178327" y="580768"/>
                </a:cubicBezTo>
                <a:cubicBezTo>
                  <a:pt x="162358" y="573671"/>
                  <a:pt x="155797" y="553391"/>
                  <a:pt x="141257" y="543698"/>
                </a:cubicBezTo>
                <a:cubicBezTo>
                  <a:pt x="130419" y="536473"/>
                  <a:pt x="116544" y="535460"/>
                  <a:pt x="104187" y="531341"/>
                </a:cubicBezTo>
                <a:cubicBezTo>
                  <a:pt x="20836" y="447990"/>
                  <a:pt x="41099" y="490357"/>
                  <a:pt x="17689" y="420130"/>
                </a:cubicBezTo>
                <a:cubicBezTo>
                  <a:pt x="76504" y="380922"/>
                  <a:pt x="31646" y="404823"/>
                  <a:pt x="104187" y="383060"/>
                </a:cubicBezTo>
                <a:cubicBezTo>
                  <a:pt x="244025" y="341108"/>
                  <a:pt x="116868" y="363467"/>
                  <a:pt x="326608" y="345990"/>
                </a:cubicBezTo>
                <a:cubicBezTo>
                  <a:pt x="280945" y="277493"/>
                  <a:pt x="328022" y="331672"/>
                  <a:pt x="264824" y="296563"/>
                </a:cubicBezTo>
                <a:cubicBezTo>
                  <a:pt x="121092" y="216713"/>
                  <a:pt x="260888" y="270538"/>
                  <a:pt x="116543" y="222422"/>
                </a:cubicBezTo>
                <a:lnTo>
                  <a:pt x="79473" y="210065"/>
                </a:lnTo>
                <a:lnTo>
                  <a:pt x="42403" y="197709"/>
                </a:lnTo>
                <a:cubicBezTo>
                  <a:pt x="3991" y="172100"/>
                  <a:pt x="-44421" y="153914"/>
                  <a:pt x="79473" y="148282"/>
                </a:cubicBezTo>
                <a:lnTo>
                  <a:pt x="351322" y="135925"/>
                </a:lnTo>
                <a:cubicBezTo>
                  <a:pt x="347203" y="123568"/>
                  <a:pt x="346190" y="109692"/>
                  <a:pt x="338965" y="98854"/>
                </a:cubicBezTo>
                <a:cubicBezTo>
                  <a:pt x="304182" y="46679"/>
                  <a:pt x="276850" y="61453"/>
                  <a:pt x="227754" y="12357"/>
                </a:cubicBezTo>
                <a:lnTo>
                  <a:pt x="215397" y="0"/>
                </a:lnTo>
              </a:path>
            </a:pathLst>
          </a:custGeom>
          <a:noFill/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左矢印 34"/>
          <p:cNvSpPr/>
          <p:nvPr/>
        </p:nvSpPr>
        <p:spPr>
          <a:xfrm>
            <a:off x="4418643" y="4484344"/>
            <a:ext cx="1202315" cy="49379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1308411" y="4455067"/>
            <a:ext cx="3042064" cy="49379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四角形吹き出し 38"/>
          <p:cNvSpPr/>
          <p:nvPr/>
        </p:nvSpPr>
        <p:spPr>
          <a:xfrm>
            <a:off x="60480" y="3058848"/>
            <a:ext cx="2526355" cy="1276107"/>
          </a:xfrm>
          <a:prstGeom prst="wedgeRectCallout">
            <a:avLst>
              <a:gd name="adj1" fmla="val 61629"/>
              <a:gd name="adj2" fmla="val 56102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核磁気共鳴（</a:t>
            </a:r>
            <a:r>
              <a:rPr lang="en-US" altLang="ja-JP" sz="3600" dirty="0">
                <a:solidFill>
                  <a:schemeClr val="tx1"/>
                </a:solidFill>
              </a:rPr>
              <a:t>NMR</a:t>
            </a:r>
            <a:r>
              <a:rPr lang="ja-JP" altLang="en-US" sz="3600" dirty="0">
                <a:solidFill>
                  <a:schemeClr val="tx1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51762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3158 0.1733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 animBg="1"/>
      <p:bldP spid="12" grpId="0" animBg="1"/>
      <p:bldP spid="24" grpId="0"/>
      <p:bldP spid="24" grpId="1"/>
      <p:bldP spid="27" grpId="0" animBg="1"/>
      <p:bldP spid="28" grpId="0" animBg="1"/>
      <p:bldP spid="29" grpId="0"/>
      <p:bldP spid="30" grpId="0"/>
      <p:bldP spid="31" grpId="0" animBg="1"/>
      <p:bldP spid="32" grpId="0"/>
      <p:bldP spid="33" grpId="0" animBg="1"/>
      <p:bldP spid="34" grpId="0" animBg="1"/>
      <p:bldP spid="35" grpId="0" animBg="1"/>
      <p:bldP spid="36" grpId="0" animBg="1"/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7055B5A-6657-4A6E-AC3B-6891B1F371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32</a:t>
            </a:fld>
            <a:endParaRPr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7E9881-945B-4326-93BC-13333E902651}"/>
              </a:ext>
            </a:extLst>
          </p:cNvPr>
          <p:cNvSpPr/>
          <p:nvPr/>
        </p:nvSpPr>
        <p:spPr bwMode="auto">
          <a:xfrm>
            <a:off x="192088" y="1017588"/>
            <a:ext cx="8772525" cy="52917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4" name="グループ化 7">
            <a:extLst>
              <a:ext uri="{FF2B5EF4-FFF2-40B4-BE49-F238E27FC236}">
                <a16:creationId xmlns:a16="http://schemas.microsoft.com/office/drawing/2014/main" id="{43E0FEC7-6EF5-4B9C-BC69-6C50E360CBB9}"/>
              </a:ext>
            </a:extLst>
          </p:cNvPr>
          <p:cNvGrpSpPr>
            <a:grpSpLocks/>
          </p:cNvGrpSpPr>
          <p:nvPr/>
        </p:nvGrpSpPr>
        <p:grpSpPr bwMode="auto">
          <a:xfrm>
            <a:off x="8094663" y="765175"/>
            <a:ext cx="1014412" cy="506413"/>
            <a:chOff x="2579488" y="5363153"/>
            <a:chExt cx="1013693" cy="461665"/>
          </a:xfrm>
        </p:grpSpPr>
        <p:grpSp>
          <p:nvGrpSpPr>
            <p:cNvPr id="15" name="グループ化 6">
              <a:extLst>
                <a:ext uri="{FF2B5EF4-FFF2-40B4-BE49-F238E27FC236}">
                  <a16:creationId xmlns:a16="http://schemas.microsoft.com/office/drawing/2014/main" id="{9176103C-B43C-454F-8A41-8B0BCC955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17" name="円/楕円 24">
                <a:extLst>
                  <a:ext uri="{FF2B5EF4-FFF2-40B4-BE49-F238E27FC236}">
                    <a16:creationId xmlns:a16="http://schemas.microsoft.com/office/drawing/2014/main" id="{B2997072-8908-4320-A2A5-C3B17E98D465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" name="円/楕円 25">
                <a:extLst>
                  <a:ext uri="{FF2B5EF4-FFF2-40B4-BE49-F238E27FC236}">
                    <a16:creationId xmlns:a16="http://schemas.microsoft.com/office/drawing/2014/main" id="{1D5F8465-B615-4783-997B-1C27B8DDC099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6" name="テキスト ボックス 3">
              <a:extLst>
                <a:ext uri="{FF2B5EF4-FFF2-40B4-BE49-F238E27FC236}">
                  <a16:creationId xmlns:a16="http://schemas.microsoft.com/office/drawing/2014/main" id="{B3CD2936-B05D-4614-902B-DCE1AEBE3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19" name="テキスト ボックス 4">
            <a:extLst>
              <a:ext uri="{FF2B5EF4-FFF2-40B4-BE49-F238E27FC236}">
                <a16:creationId xmlns:a16="http://schemas.microsoft.com/office/drawing/2014/main" id="{D7D738B7-B80B-4D2B-885F-31351BE86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77875"/>
            <a:ext cx="6533988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9900"/>
                </a:solidFill>
              </a:rPr>
              <a:t>●  </a:t>
            </a:r>
            <a:r>
              <a:rPr lang="ja-JP" altLang="en-US" sz="3200" b="1" dirty="0"/>
              <a:t>核磁気共鳴による構造式の決定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4625" y="1844824"/>
            <a:ext cx="8807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  <a:latin typeface="+mn-ea"/>
                <a:ea typeface="+mn-ea"/>
              </a:rPr>
              <a:t>・ </a:t>
            </a:r>
            <a:r>
              <a:rPr kumimoji="1" lang="ja-JP" altLang="en-US" sz="3200" dirty="0">
                <a:latin typeface="+mn-ea"/>
                <a:ea typeface="+mn-ea"/>
              </a:rPr>
              <a:t>分子のそれぞれの</a:t>
            </a:r>
            <a:r>
              <a:rPr kumimoji="1" lang="en-US" altLang="ja-JP" sz="3600" baseline="30000" dirty="0">
                <a:latin typeface="+mn-ea"/>
                <a:ea typeface="+mn-ea"/>
              </a:rPr>
              <a:t>1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kumimoji="1" lang="ja-JP" altLang="en-US" sz="3200" dirty="0">
                <a:latin typeface="+mn-ea"/>
                <a:ea typeface="+mn-ea"/>
              </a:rPr>
              <a:t>や</a:t>
            </a:r>
            <a:r>
              <a:rPr kumimoji="1" lang="en-US" altLang="ja-JP" sz="3600" baseline="30000" dirty="0">
                <a:latin typeface="+mn-ea"/>
                <a:ea typeface="+mn-ea"/>
              </a:rPr>
              <a:t>13</a:t>
            </a:r>
            <a:r>
              <a:rPr kumimoji="1" lang="en-US" altLang="ja-JP" sz="3600" dirty="0">
                <a:latin typeface="+mn-ea"/>
                <a:ea typeface="+mn-ea"/>
              </a:rPr>
              <a:t>C</a:t>
            </a:r>
            <a:r>
              <a:rPr kumimoji="1" lang="ja-JP" altLang="en-US" sz="3200" dirty="0">
                <a:latin typeface="+mn-ea"/>
                <a:ea typeface="+mn-ea"/>
              </a:rPr>
              <a:t>は異なる環境にある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03895" y="2756954"/>
            <a:ext cx="7038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原子核はさまざまな周波数で共鳴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5536" y="3708321"/>
            <a:ext cx="83967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信号として検出し，分子の情報を取り出したもの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79512" y="4579758"/>
            <a:ext cx="6453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00B050"/>
                </a:solidFill>
                <a:latin typeface="+mn-ea"/>
              </a:rPr>
              <a:t>・ </a:t>
            </a:r>
            <a:r>
              <a:rPr kumimoji="1" lang="ja-JP" altLang="en-US" sz="3200" dirty="0">
                <a:latin typeface="+mn-ea"/>
                <a:ea typeface="+mn-ea"/>
              </a:rPr>
              <a:t>基準となる物質を共存させて測定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24778" y="5447659"/>
            <a:ext cx="8527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基準となる物質の信号からの距離 ： 試料の信号</a:t>
            </a:r>
          </a:p>
        </p:txBody>
      </p:sp>
      <p:sp>
        <p:nvSpPr>
          <p:cNvPr id="6" name="円/楕円 5"/>
          <p:cNvSpPr/>
          <p:nvPr/>
        </p:nvSpPr>
        <p:spPr>
          <a:xfrm>
            <a:off x="5307393" y="2738552"/>
            <a:ext cx="1105849" cy="641766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4119114" y="2394997"/>
            <a:ext cx="504056" cy="44111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>
            <a:cxnSpLocks/>
            <a:stCxn id="6" idx="2"/>
          </p:cNvCxnSpPr>
          <p:nvPr/>
        </p:nvCxnSpPr>
        <p:spPr>
          <a:xfrm flipH="1">
            <a:off x="1340052" y="3059435"/>
            <a:ext cx="3967341" cy="746570"/>
          </a:xfrm>
          <a:prstGeom prst="straightConnector1">
            <a:avLst/>
          </a:prstGeom>
          <a:ln w="38100">
            <a:solidFill>
              <a:srgbClr val="FF5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下矢印 46"/>
          <p:cNvSpPr/>
          <p:nvPr/>
        </p:nvSpPr>
        <p:spPr>
          <a:xfrm>
            <a:off x="4193958" y="5152210"/>
            <a:ext cx="504056" cy="44111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5886FD4-85EE-4219-912A-831DB0843DF7}"/>
              </a:ext>
            </a:extLst>
          </p:cNvPr>
          <p:cNvSpPr txBox="1"/>
          <p:nvPr/>
        </p:nvSpPr>
        <p:spPr>
          <a:xfrm>
            <a:off x="379508" y="136265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  <a:latin typeface="+mn-ea"/>
                <a:ea typeface="+mn-ea"/>
              </a:rPr>
              <a:t>○</a:t>
            </a:r>
            <a:r>
              <a:rPr kumimoji="1" lang="en-US" altLang="ja-JP" sz="3200" dirty="0">
                <a:latin typeface="+mn-ea"/>
                <a:ea typeface="+mn-ea"/>
              </a:rPr>
              <a:t>NMR</a:t>
            </a:r>
            <a:r>
              <a:rPr kumimoji="1" lang="ja-JP" altLang="en-US" sz="3200" dirty="0">
                <a:latin typeface="+mn-ea"/>
                <a:ea typeface="+mn-ea"/>
              </a:rPr>
              <a:t>スペクトル</a:t>
            </a:r>
          </a:p>
        </p:txBody>
      </p:sp>
      <p:sp>
        <p:nvSpPr>
          <p:cNvPr id="29" name="線吹き出し 2 (枠付き) 11">
            <a:extLst>
              <a:ext uri="{FF2B5EF4-FFF2-40B4-BE49-F238E27FC236}">
                <a16:creationId xmlns:a16="http://schemas.microsoft.com/office/drawing/2014/main" id="{4EE5A132-76B3-4809-A586-0981F8098829}"/>
              </a:ext>
            </a:extLst>
          </p:cNvPr>
          <p:cNvSpPr/>
          <p:nvPr/>
        </p:nvSpPr>
        <p:spPr>
          <a:xfrm flipH="1">
            <a:off x="6340095" y="2661330"/>
            <a:ext cx="2791295" cy="742307"/>
          </a:xfrm>
          <a:prstGeom prst="borderCallout2">
            <a:avLst>
              <a:gd name="adj1" fmla="val 94300"/>
              <a:gd name="adj2" fmla="val 76542"/>
              <a:gd name="adj3" fmla="val 87248"/>
              <a:gd name="adj4" fmla="val 53781"/>
              <a:gd name="adj5" fmla="val 149204"/>
              <a:gd name="adj6" fmla="val 83807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NMR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スペクトル</a:t>
            </a:r>
            <a:endParaRPr lang="ja-JP" altLang="en-US" sz="3600" baseline="-25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2" name="線吹き出し 2 (枠付き) 11">
            <a:extLst>
              <a:ext uri="{FF2B5EF4-FFF2-40B4-BE49-F238E27FC236}">
                <a16:creationId xmlns:a16="http://schemas.microsoft.com/office/drawing/2014/main" id="{034AB5B2-0EC2-4BCD-ADA5-2CCC7F6FCE5E}"/>
              </a:ext>
            </a:extLst>
          </p:cNvPr>
          <p:cNvSpPr/>
          <p:nvPr/>
        </p:nvSpPr>
        <p:spPr>
          <a:xfrm flipH="1">
            <a:off x="6325572" y="4364450"/>
            <a:ext cx="2791295" cy="742307"/>
          </a:xfrm>
          <a:prstGeom prst="borderCallout2">
            <a:avLst>
              <a:gd name="adj1" fmla="val 94300"/>
              <a:gd name="adj2" fmla="val 76542"/>
              <a:gd name="adj3" fmla="val 93664"/>
              <a:gd name="adj4" fmla="val 20340"/>
              <a:gd name="adj5" fmla="val 151770"/>
              <a:gd name="adj6" fmla="val 49001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化学シフト</a:t>
            </a:r>
            <a:endParaRPr lang="ja-JP" altLang="en-US" sz="3600" baseline="-25000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3829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7" grpId="0"/>
      <p:bldP spid="38" grpId="0"/>
      <p:bldP spid="41" grpId="0"/>
      <p:bldP spid="42" grpId="0"/>
      <p:bldP spid="6" grpId="0" animBg="1"/>
      <p:bldP spid="7" grpId="0" animBg="1"/>
      <p:bldP spid="47" grpId="0" animBg="1"/>
      <p:bldP spid="29" grpId="0" animBg="1"/>
      <p:bldP spid="3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821EDEE-3DC1-4234-A9E5-A7295D166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016" y="2461649"/>
            <a:ext cx="6694521" cy="3857036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7055B5A-6657-4A6E-AC3B-6891B1F371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33</a:t>
            </a:fld>
            <a:endParaRPr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7E9881-945B-4326-93BC-13333E902651}"/>
              </a:ext>
            </a:extLst>
          </p:cNvPr>
          <p:cNvSpPr/>
          <p:nvPr/>
        </p:nvSpPr>
        <p:spPr bwMode="auto">
          <a:xfrm>
            <a:off x="192088" y="1017588"/>
            <a:ext cx="8772525" cy="529173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pSp>
        <p:nvGrpSpPr>
          <p:cNvPr id="14" name="グループ化 7">
            <a:extLst>
              <a:ext uri="{FF2B5EF4-FFF2-40B4-BE49-F238E27FC236}">
                <a16:creationId xmlns:a16="http://schemas.microsoft.com/office/drawing/2014/main" id="{43E0FEC7-6EF5-4B9C-BC69-6C50E360CBB9}"/>
              </a:ext>
            </a:extLst>
          </p:cNvPr>
          <p:cNvGrpSpPr>
            <a:grpSpLocks/>
          </p:cNvGrpSpPr>
          <p:nvPr/>
        </p:nvGrpSpPr>
        <p:grpSpPr bwMode="auto">
          <a:xfrm>
            <a:off x="8094663" y="765175"/>
            <a:ext cx="1014412" cy="506413"/>
            <a:chOff x="2579488" y="5363153"/>
            <a:chExt cx="1013693" cy="461665"/>
          </a:xfrm>
        </p:grpSpPr>
        <p:grpSp>
          <p:nvGrpSpPr>
            <p:cNvPr id="15" name="グループ化 6">
              <a:extLst>
                <a:ext uri="{FF2B5EF4-FFF2-40B4-BE49-F238E27FC236}">
                  <a16:creationId xmlns:a16="http://schemas.microsoft.com/office/drawing/2014/main" id="{9176103C-B43C-454F-8A41-8B0BCC955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6890" y="5367772"/>
              <a:ext cx="758888" cy="457046"/>
              <a:chOff x="2744824" y="5367772"/>
              <a:chExt cx="758888" cy="457046"/>
            </a:xfrm>
          </p:grpSpPr>
          <p:sp>
            <p:nvSpPr>
              <p:cNvPr id="17" name="円/楕円 24">
                <a:extLst>
                  <a:ext uri="{FF2B5EF4-FFF2-40B4-BE49-F238E27FC236}">
                    <a16:creationId xmlns:a16="http://schemas.microsoft.com/office/drawing/2014/main" id="{B2997072-8908-4320-A2A5-C3B17E98D465}"/>
                  </a:ext>
                </a:extLst>
              </p:cNvPr>
              <p:cNvSpPr/>
              <p:nvPr/>
            </p:nvSpPr>
            <p:spPr>
              <a:xfrm>
                <a:off x="3047330" y="5367495"/>
                <a:ext cx="456876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" name="円/楕円 25">
                <a:extLst>
                  <a:ext uri="{FF2B5EF4-FFF2-40B4-BE49-F238E27FC236}">
                    <a16:creationId xmlns:a16="http://schemas.microsoft.com/office/drawing/2014/main" id="{1D5F8465-B615-4783-997B-1C27B8DDC099}"/>
                  </a:ext>
                </a:extLst>
              </p:cNvPr>
              <p:cNvSpPr/>
              <p:nvPr/>
            </p:nvSpPr>
            <p:spPr>
              <a:xfrm>
                <a:off x="2693568" y="5367495"/>
                <a:ext cx="507640" cy="457323"/>
              </a:xfrm>
              <a:prstGeom prst="ellipse">
                <a:avLst/>
              </a:prstGeom>
              <a:gradFill>
                <a:gsLst>
                  <a:gs pos="0">
                    <a:srgbClr val="009900"/>
                  </a:gs>
                  <a:gs pos="100000">
                    <a:srgbClr val="359B50"/>
                  </a:gs>
                </a:gsLst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6" name="テキスト ボックス 3">
              <a:extLst>
                <a:ext uri="{FF2B5EF4-FFF2-40B4-BE49-F238E27FC236}">
                  <a16:creationId xmlns:a16="http://schemas.microsoft.com/office/drawing/2014/main" id="{B3CD2936-B05D-4614-902B-DCE1AEBE3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9488" y="5363153"/>
              <a:ext cx="1013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2400" b="1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発展</a:t>
              </a:r>
              <a:endParaRPr lang="ja-JP" altLang="en-US" sz="2400" b="1" baseline="-250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19" name="テキスト ボックス 4">
            <a:extLst>
              <a:ext uri="{FF2B5EF4-FFF2-40B4-BE49-F238E27FC236}">
                <a16:creationId xmlns:a16="http://schemas.microsoft.com/office/drawing/2014/main" id="{D7D738B7-B80B-4D2B-885F-31351BE86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77875"/>
            <a:ext cx="6533988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9900"/>
                </a:solidFill>
              </a:rPr>
              <a:t>●  </a:t>
            </a:r>
            <a:r>
              <a:rPr lang="ja-JP" altLang="en-US" sz="3200" b="1" dirty="0"/>
              <a:t>核磁気共鳴による構造式の決定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93924" y="1844824"/>
            <a:ext cx="8988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+mn-ea"/>
                <a:ea typeface="+mn-ea"/>
              </a:rPr>
              <a:t>NMR</a:t>
            </a:r>
            <a:r>
              <a:rPr kumimoji="1" lang="ja-JP" altLang="en-US" sz="3200" dirty="0">
                <a:latin typeface="+mn-ea"/>
                <a:ea typeface="+mn-ea"/>
              </a:rPr>
              <a:t>スペクトルから分子の構造を導き出せる</a:t>
            </a:r>
          </a:p>
        </p:txBody>
      </p:sp>
      <p:sp>
        <p:nvSpPr>
          <p:cNvPr id="8" name="四角形吹き出し 7"/>
          <p:cNvSpPr/>
          <p:nvPr/>
        </p:nvSpPr>
        <p:spPr>
          <a:xfrm>
            <a:off x="4206851" y="1963792"/>
            <a:ext cx="3472412" cy="936104"/>
          </a:xfrm>
          <a:prstGeom prst="wedgeRectCallout">
            <a:avLst>
              <a:gd name="adj1" fmla="val 3098"/>
              <a:gd name="adj2" fmla="val 95154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  <a:latin typeface="+mn-ea"/>
              </a:rPr>
              <a:t>水素原子の数の比</a:t>
            </a:r>
            <a:endParaRPr kumimoji="1" lang="en-US" altLang="ja-JP" sz="3200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2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1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2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3</a:t>
            </a:r>
            <a:endParaRPr kumimoji="1"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9" name="四角形吹き出し 28"/>
          <p:cNvSpPr/>
          <p:nvPr/>
        </p:nvSpPr>
        <p:spPr>
          <a:xfrm>
            <a:off x="3556245" y="4136556"/>
            <a:ext cx="3492230" cy="936104"/>
          </a:xfrm>
          <a:prstGeom prst="wedgeRectCallout">
            <a:avLst>
              <a:gd name="adj1" fmla="val 23675"/>
              <a:gd name="adj2" fmla="val 107685"/>
            </a:avLst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  <a:latin typeface="+mn-ea"/>
              </a:rPr>
              <a:t>水素原子の数の比</a:t>
            </a:r>
            <a:endParaRPr kumimoji="1" lang="en-US" altLang="ja-JP" sz="3200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1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1</a:t>
            </a:r>
            <a:r>
              <a:rPr lang="ja-JP" altLang="en-US" sz="3200" dirty="0">
                <a:solidFill>
                  <a:schemeClr val="tx1"/>
                </a:solidFill>
                <a:latin typeface="+mn-ea"/>
              </a:rPr>
              <a:t>：</a:t>
            </a:r>
            <a:r>
              <a:rPr lang="en-US" altLang="ja-JP" sz="3200" dirty="0">
                <a:solidFill>
                  <a:schemeClr val="tx1"/>
                </a:solidFill>
                <a:latin typeface="+mn-ea"/>
              </a:rPr>
              <a:t>6</a:t>
            </a:r>
            <a:endParaRPr kumimoji="1"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833080" y="3578838"/>
            <a:ext cx="216024" cy="34161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5943057" y="3582171"/>
            <a:ext cx="216024" cy="34161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6941976" y="3783461"/>
            <a:ext cx="216024" cy="34161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8163012" y="3582171"/>
            <a:ext cx="216024" cy="34161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4304754" y="5715263"/>
            <a:ext cx="216024" cy="34161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5914541" y="5725624"/>
            <a:ext cx="216024" cy="34161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7812360" y="5725624"/>
            <a:ext cx="216024" cy="341610"/>
          </a:xfrm>
          <a:prstGeom prst="ellipse">
            <a:avLst/>
          </a:prstGeom>
          <a:noFill/>
          <a:ln w="3810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87236" y="3705818"/>
            <a:ext cx="3551890" cy="1443327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chemeClr val="tx1"/>
                </a:solidFill>
              </a:rPr>
              <a:t>二つの異性体の構造の違いを視覚的に区別できる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9EB7220-34DE-41F5-B536-0D0F9F003458}"/>
              </a:ext>
            </a:extLst>
          </p:cNvPr>
          <p:cNvSpPr txBox="1"/>
          <p:nvPr/>
        </p:nvSpPr>
        <p:spPr>
          <a:xfrm>
            <a:off x="379508" y="136265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  <a:latin typeface="+mn-ea"/>
                <a:ea typeface="+mn-ea"/>
              </a:rPr>
              <a:t>○</a:t>
            </a:r>
            <a:r>
              <a:rPr kumimoji="1" lang="en-US" altLang="ja-JP" sz="3200" dirty="0">
                <a:latin typeface="+mn-ea"/>
                <a:ea typeface="+mn-ea"/>
              </a:rPr>
              <a:t>NMR</a:t>
            </a:r>
            <a:r>
              <a:rPr kumimoji="1" lang="ja-JP" altLang="en-US" sz="3200" dirty="0">
                <a:latin typeface="+mn-ea"/>
                <a:ea typeface="+mn-ea"/>
              </a:rPr>
              <a:t>スペクトルと分子の構造</a:t>
            </a:r>
          </a:p>
        </p:txBody>
      </p:sp>
    </p:spTree>
    <p:extLst>
      <p:ext uri="{BB962C8B-B14F-4D97-AF65-F5344CB8AC3E}">
        <p14:creationId xmlns:p14="http://schemas.microsoft.com/office/powerpoint/2010/main" val="166658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29" grpId="0" animBg="1"/>
      <p:bldP spid="1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1" grpId="0" animBg="1"/>
      <p:bldP spid="2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34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137607" y="741929"/>
            <a:ext cx="4679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  <a:latin typeface="+mn-ea"/>
                <a:ea typeface="+mn-ea"/>
              </a:rPr>
              <a:t>●　</a:t>
            </a:r>
            <a:r>
              <a:rPr lang="ja-JP" altLang="en-US" sz="3200" b="1" dirty="0">
                <a:latin typeface="+mn-ea"/>
                <a:ea typeface="+mn-ea"/>
              </a:rPr>
              <a:t>まとめ</a:t>
            </a:r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37606" y="1231908"/>
            <a:ext cx="886878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○　構造式の決定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① 分離と精製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　　　　　 </a:t>
            </a:r>
            <a:r>
              <a:rPr lang="ja-JP" altLang="en-US" sz="3200" dirty="0">
                <a:latin typeface="+mn-ea"/>
                <a:ea typeface="+mn-ea"/>
              </a:rPr>
              <a:t>蒸留，抽出，クロマトグラフィーなど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     </a:t>
            </a:r>
            <a:r>
              <a:rPr lang="ja-JP" altLang="en-US" sz="3200" dirty="0">
                <a:latin typeface="+mn-ea"/>
                <a:ea typeface="+mn-ea"/>
              </a:rPr>
              <a:t>② 組成式の決定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　　　　　 </a:t>
            </a:r>
            <a:r>
              <a:rPr lang="ja-JP" altLang="en-US" sz="3200" dirty="0">
                <a:latin typeface="+mn-ea"/>
                <a:ea typeface="+mn-ea"/>
              </a:rPr>
              <a:t>元素分析で成分元素の割合を決め，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　　  組成式を導く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③ 分子式の決定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　　　　   </a:t>
            </a:r>
            <a:r>
              <a:rPr lang="ja-JP" altLang="en-US" sz="3200" dirty="0">
                <a:latin typeface="+mn-ea"/>
                <a:ea typeface="+mn-ea"/>
              </a:rPr>
              <a:t>分子量測定から，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　    分子量 ＝ （組成式の式量）</a:t>
            </a:r>
            <a:r>
              <a:rPr lang="en-US" altLang="ja-JP" sz="3200" dirty="0">
                <a:latin typeface="+mn-ea"/>
                <a:ea typeface="+mn-ea"/>
              </a:rPr>
              <a:t>× </a:t>
            </a:r>
            <a:r>
              <a:rPr lang="en-US" altLang="ja-JP" sz="4000" i="1" dirty="0">
                <a:latin typeface="CenturyOldst" panose="02050603050705020204" pitchFamily="18" charset="0"/>
                <a:ea typeface="+mn-ea"/>
              </a:rPr>
              <a:t>n </a:t>
            </a:r>
            <a:r>
              <a:rPr lang="ja-JP" altLang="en-US" sz="3200" dirty="0">
                <a:latin typeface="+mn-ea"/>
                <a:ea typeface="+mn-ea"/>
              </a:rPr>
              <a:t>より</a:t>
            </a:r>
            <a:endParaRPr lang="en-US" altLang="ja-JP" sz="28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　　　　　　　　　　　 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分子式＝（組成式）</a:t>
            </a:r>
            <a:r>
              <a:rPr lang="en-US" altLang="ja-JP" sz="4000" i="1" baseline="-25000" dirty="0">
                <a:solidFill>
                  <a:srgbClr val="FF0000"/>
                </a:solidFill>
                <a:latin typeface="CenturyOldst" panose="02050603050705020204" pitchFamily="18" charset="0"/>
                <a:ea typeface="+mn-ea"/>
              </a:rPr>
              <a:t>n</a:t>
            </a:r>
            <a:endParaRPr lang="en-US" altLang="ja-JP" sz="3200" i="1" baseline="-25000" dirty="0">
              <a:solidFill>
                <a:srgbClr val="FF0000"/>
              </a:solidFill>
              <a:latin typeface="CenturyOldst" panose="02050603050705020204" pitchFamily="18" charset="0"/>
              <a:ea typeface="+mn-ea"/>
            </a:endParaRPr>
          </a:p>
          <a:p>
            <a:pPr eaLnBrk="1" hangingPunct="1"/>
            <a:endParaRPr lang="en-US" altLang="ja-JP"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1942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35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137607" y="741929"/>
            <a:ext cx="4679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  <a:latin typeface="+mn-ea"/>
                <a:ea typeface="+mn-ea"/>
              </a:rPr>
              <a:t>●　</a:t>
            </a:r>
            <a:r>
              <a:rPr lang="ja-JP" altLang="en-US" sz="3200" b="1" dirty="0">
                <a:latin typeface="+mn-ea"/>
                <a:ea typeface="+mn-ea"/>
              </a:rPr>
              <a:t>まとめ</a:t>
            </a:r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37606" y="1231908"/>
            <a:ext cx="875487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○　構造式の決定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④ 構造式の決定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　　　　   </a:t>
            </a:r>
            <a:r>
              <a:rPr lang="ja-JP" altLang="en-US" sz="3200" dirty="0">
                <a:latin typeface="+mn-ea"/>
                <a:ea typeface="+mn-ea"/>
              </a:rPr>
              <a:t>化合物の物理的性質や化学的性質から，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　　 化合物</a:t>
            </a:r>
            <a:r>
              <a:rPr lang="ja-JP" altLang="en-US" sz="3200">
                <a:latin typeface="+mn-ea"/>
                <a:ea typeface="+mn-ea"/>
              </a:rPr>
              <a:t>のもつ</a:t>
            </a:r>
            <a:r>
              <a:rPr lang="ja-JP" altLang="en-US" sz="3200">
                <a:solidFill>
                  <a:srgbClr val="FF0000"/>
                </a:solidFill>
                <a:latin typeface="+mn-ea"/>
                <a:ea typeface="+mn-ea"/>
              </a:rPr>
              <a:t>官能基</a:t>
            </a:r>
            <a:r>
              <a:rPr lang="ja-JP" altLang="en-US" sz="3200" dirty="0">
                <a:latin typeface="+mn-ea"/>
                <a:ea typeface="+mn-ea"/>
              </a:rPr>
              <a:t>などがわかる</a:t>
            </a:r>
            <a:endParaRPr lang="en-US" altLang="ja-JP"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1234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テキスト ボックス 1"/>
          <p:cNvSpPr txBox="1">
            <a:spLocks noChangeArrowheads="1"/>
          </p:cNvSpPr>
          <p:nvPr/>
        </p:nvSpPr>
        <p:spPr bwMode="auto">
          <a:xfrm>
            <a:off x="-19040" y="3429000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dirty="0"/>
              <a:t>おわり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5184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4BAD4012-CDC7-48E4-8F32-A1ABC277B2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83" y="1563135"/>
            <a:ext cx="8726762" cy="2599239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403648" y="1772816"/>
            <a:ext cx="709288" cy="1542476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線吹き出し 2 (枠付き) 11">
            <a:extLst>
              <a:ext uri="{FF2B5EF4-FFF2-40B4-BE49-F238E27FC236}">
                <a16:creationId xmlns:a16="http://schemas.microsoft.com/office/drawing/2014/main" id="{6707D7D2-2DF0-4E8B-A4A7-2BC741EECB05}"/>
              </a:ext>
            </a:extLst>
          </p:cNvPr>
          <p:cNvSpPr/>
          <p:nvPr/>
        </p:nvSpPr>
        <p:spPr>
          <a:xfrm flipH="1">
            <a:off x="827584" y="3933056"/>
            <a:ext cx="7560840" cy="2799048"/>
          </a:xfrm>
          <a:prstGeom prst="borderCallout2">
            <a:avLst>
              <a:gd name="adj1" fmla="val 59655"/>
              <a:gd name="adj2" fmla="val 98840"/>
              <a:gd name="adj3" fmla="val 39771"/>
              <a:gd name="adj4" fmla="val 96488"/>
              <a:gd name="adj5" fmla="val -22994"/>
              <a:gd name="adj6" fmla="val 89015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分離・精製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614B3B0-635E-475A-B836-EBB1374A50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722" y="4037677"/>
            <a:ext cx="6948684" cy="25796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190890" y="6145870"/>
            <a:ext cx="92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蒸留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57871" y="6134782"/>
            <a:ext cx="926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抽出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80438" y="6149075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クロマトグラフィー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296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7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成分元素の確認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780796"/>
              </p:ext>
            </p:extLst>
          </p:nvPr>
        </p:nvGraphicFramePr>
        <p:xfrm>
          <a:off x="323528" y="1700808"/>
          <a:ext cx="8519526" cy="4389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94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成分元素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操作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+mn-ea"/>
                          <a:ea typeface="+mn-ea"/>
                        </a:rPr>
                        <a:t>生成物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latin typeface="+mn-ea"/>
                          <a:ea typeface="+mn-ea"/>
                        </a:rPr>
                        <a:t>炭素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3200" baseline="-25000" dirty="0">
                        <a:latin typeface="+mn-ea"/>
                        <a:ea typeface="+mn-ea"/>
                      </a:endParaRPr>
                    </a:p>
                    <a:p>
                      <a:pPr algn="ctr"/>
                      <a:endParaRPr kumimoji="1" lang="ja-JP" altLang="en-US" sz="3200" baseline="-25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latin typeface="+mn-ea"/>
                          <a:ea typeface="+mn-ea"/>
                        </a:rPr>
                        <a:t>水素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latin typeface="+mn-ea"/>
                          <a:ea typeface="+mn-ea"/>
                        </a:rPr>
                        <a:t>窒素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3200" baseline="-25000" dirty="0">
                        <a:latin typeface="+mn-ea"/>
                        <a:ea typeface="+mn-ea"/>
                      </a:endParaRPr>
                    </a:p>
                    <a:p>
                      <a:pPr algn="ctr"/>
                      <a:endParaRPr kumimoji="1" lang="ja-JP" altLang="en-US" sz="3200" baseline="-25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latin typeface="+mn-ea"/>
                          <a:ea typeface="+mn-ea"/>
                        </a:rPr>
                        <a:t>硫黄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3200" dirty="0">
                        <a:latin typeface="+mn-ea"/>
                        <a:ea typeface="+mn-ea"/>
                      </a:endParaRPr>
                    </a:p>
                    <a:p>
                      <a:endParaRPr kumimoji="1" lang="ja-JP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latin typeface="+mn-ea"/>
                          <a:ea typeface="+mn-ea"/>
                        </a:rPr>
                        <a:t>塩素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3200" baseline="-25000" dirty="0">
                        <a:latin typeface="+mn-ea"/>
                        <a:ea typeface="+mn-ea"/>
                      </a:endParaRPr>
                    </a:p>
                    <a:p>
                      <a:pPr algn="ctr"/>
                      <a:endParaRPr kumimoji="1" lang="ja-JP" altLang="en-US" sz="3200" baseline="-250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27BDDA-800A-47C0-997D-553B729BF9AB}"/>
              </a:ext>
            </a:extLst>
          </p:cNvPr>
          <p:cNvSpPr txBox="1"/>
          <p:nvPr/>
        </p:nvSpPr>
        <p:spPr>
          <a:xfrm>
            <a:off x="2511314" y="2276872"/>
            <a:ext cx="414395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ja-JP" sz="4000" dirty="0">
                <a:latin typeface="+mn-ea"/>
              </a:rPr>
              <a:t>O</a:t>
            </a:r>
            <a:r>
              <a:rPr lang="en-US" altLang="ja-JP" sz="4000" baseline="-25000" dirty="0">
                <a:latin typeface="+mn-ea"/>
              </a:rPr>
              <a:t>2</a:t>
            </a:r>
            <a:r>
              <a:rPr lang="ja-JP" altLang="en-US" sz="3200" dirty="0">
                <a:latin typeface="+mn-ea"/>
              </a:rPr>
              <a:t>中で</a:t>
            </a:r>
            <a:r>
              <a:rPr lang="en-US" altLang="ja-JP" sz="4000" dirty="0" err="1">
                <a:latin typeface="+mn-ea"/>
              </a:rPr>
              <a:t>CuO</a:t>
            </a:r>
            <a:r>
              <a:rPr lang="ja-JP" altLang="en-US" sz="3200" dirty="0">
                <a:latin typeface="+mn-ea"/>
              </a:rPr>
              <a:t>と加熱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9CA80D8-1B48-4C3D-899A-3FE7A5ED11B2}"/>
              </a:ext>
            </a:extLst>
          </p:cNvPr>
          <p:cNvSpPr txBox="1"/>
          <p:nvPr/>
        </p:nvSpPr>
        <p:spPr>
          <a:xfrm>
            <a:off x="7020272" y="2225576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+mn-ea"/>
              </a:rPr>
              <a:t>CO</a:t>
            </a:r>
            <a:r>
              <a:rPr lang="en-US" altLang="ja-JP" sz="4000" baseline="-25000" dirty="0">
                <a:latin typeface="+mn-ea"/>
              </a:rPr>
              <a:t>2</a:t>
            </a:r>
            <a:endParaRPr lang="ja-JP" altLang="en-US" sz="3200" baseline="-25000" dirty="0">
              <a:latin typeface="+mn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3ACF604-97A1-4E64-B1EE-50892D39342D}"/>
              </a:ext>
            </a:extLst>
          </p:cNvPr>
          <p:cNvSpPr txBox="1"/>
          <p:nvPr/>
        </p:nvSpPr>
        <p:spPr>
          <a:xfrm>
            <a:off x="2491867" y="2924944"/>
            <a:ext cx="414395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ja-JP" sz="4000" dirty="0">
                <a:latin typeface="+mn-ea"/>
              </a:rPr>
              <a:t>O</a:t>
            </a:r>
            <a:r>
              <a:rPr lang="en-US" altLang="ja-JP" sz="4000" baseline="-25000" dirty="0">
                <a:latin typeface="+mn-ea"/>
              </a:rPr>
              <a:t>2</a:t>
            </a:r>
            <a:r>
              <a:rPr lang="ja-JP" altLang="en-US" sz="3200" dirty="0">
                <a:latin typeface="+mn-ea"/>
              </a:rPr>
              <a:t>中で</a:t>
            </a:r>
            <a:r>
              <a:rPr lang="en-US" altLang="ja-JP" sz="4000" dirty="0" err="1">
                <a:latin typeface="+mn-ea"/>
              </a:rPr>
              <a:t>CuO</a:t>
            </a:r>
            <a:r>
              <a:rPr lang="ja-JP" altLang="en-US" sz="3200" dirty="0">
                <a:latin typeface="+mn-ea"/>
              </a:rPr>
              <a:t>と加熱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4A732F-434B-4B21-ACCF-ED360C0CD6A8}"/>
              </a:ext>
            </a:extLst>
          </p:cNvPr>
          <p:cNvSpPr txBox="1"/>
          <p:nvPr/>
        </p:nvSpPr>
        <p:spPr>
          <a:xfrm>
            <a:off x="6970315" y="2812553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+mn-ea"/>
              </a:rPr>
              <a:t>H</a:t>
            </a:r>
            <a:r>
              <a:rPr lang="en-US" altLang="ja-JP" sz="4000" baseline="-25000" dirty="0">
                <a:latin typeface="+mn-ea"/>
              </a:rPr>
              <a:t>2</a:t>
            </a:r>
            <a:r>
              <a:rPr lang="en-US" altLang="ja-JP" sz="4000" dirty="0">
                <a:latin typeface="+mn-ea"/>
              </a:rPr>
              <a:t>O</a:t>
            </a:r>
            <a:endParaRPr lang="ja-JP" altLang="en-US" sz="3200" dirty="0">
              <a:latin typeface="+mn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472F9B3-707D-4726-BF7C-8BE2EFD3C7EF}"/>
              </a:ext>
            </a:extLst>
          </p:cNvPr>
          <p:cNvSpPr txBox="1"/>
          <p:nvPr/>
        </p:nvSpPr>
        <p:spPr>
          <a:xfrm>
            <a:off x="2525067" y="3474445"/>
            <a:ext cx="4143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err="1">
                <a:latin typeface="+mn-ea"/>
              </a:rPr>
              <a:t>NaOH</a:t>
            </a:r>
            <a:r>
              <a:rPr lang="ja-JP" altLang="en-US" sz="3200" dirty="0">
                <a:latin typeface="+mn-ea"/>
              </a:rPr>
              <a:t>と加熱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4200FCF-E132-46F1-A324-5DFBECD03B5F}"/>
              </a:ext>
            </a:extLst>
          </p:cNvPr>
          <p:cNvSpPr txBox="1"/>
          <p:nvPr/>
        </p:nvSpPr>
        <p:spPr>
          <a:xfrm>
            <a:off x="6995294" y="3504566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+mn-ea"/>
              </a:rPr>
              <a:t>NH</a:t>
            </a:r>
            <a:r>
              <a:rPr lang="en-US" altLang="ja-JP" sz="4000" baseline="-25000" dirty="0">
                <a:latin typeface="+mn-ea"/>
              </a:rPr>
              <a:t>3</a:t>
            </a:r>
            <a:endParaRPr lang="ja-JP" altLang="en-US" sz="3200" baseline="-25000" dirty="0">
              <a:latin typeface="+mn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29CB837-4733-40F0-8374-4438F047CBF2}"/>
              </a:ext>
            </a:extLst>
          </p:cNvPr>
          <p:cNvSpPr txBox="1"/>
          <p:nvPr/>
        </p:nvSpPr>
        <p:spPr>
          <a:xfrm>
            <a:off x="2491867" y="4154209"/>
            <a:ext cx="4143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ja-JP" sz="40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Na</a:t>
            </a:r>
            <a:r>
              <a:rPr lang="ja-JP" altLang="en-US" sz="3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や</a:t>
            </a:r>
            <a:r>
              <a:rPr lang="en-US" altLang="ja-JP" sz="4000" dirty="0" err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NaOH</a:t>
            </a:r>
            <a:r>
              <a:rPr lang="ja-JP" altLang="en-US" sz="3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と加熱後，</a:t>
            </a:r>
            <a:endParaRPr lang="en-US" altLang="ja-JP" sz="3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lvl="0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3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水に溶解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4A6A06E-4B09-400E-9663-B5053304F8B7}"/>
              </a:ext>
            </a:extLst>
          </p:cNvPr>
          <p:cNvSpPr txBox="1"/>
          <p:nvPr/>
        </p:nvSpPr>
        <p:spPr>
          <a:xfrm>
            <a:off x="6970315" y="4348425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+mn-ea"/>
              </a:rPr>
              <a:t>Na</a:t>
            </a:r>
            <a:r>
              <a:rPr lang="en-US" altLang="ja-JP" sz="4000" baseline="-25000" dirty="0">
                <a:latin typeface="+mn-ea"/>
              </a:rPr>
              <a:t>2</a:t>
            </a:r>
            <a:r>
              <a:rPr lang="en-US" altLang="ja-JP" sz="4000" dirty="0">
                <a:latin typeface="+mn-ea"/>
              </a:rPr>
              <a:t>S</a:t>
            </a:r>
            <a:endParaRPr lang="ja-JP" altLang="en-US" sz="3200" dirty="0">
              <a:latin typeface="+mn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63874C7-2C10-4C11-AC8F-623C732B78E6}"/>
              </a:ext>
            </a:extLst>
          </p:cNvPr>
          <p:cNvSpPr txBox="1"/>
          <p:nvPr/>
        </p:nvSpPr>
        <p:spPr>
          <a:xfrm>
            <a:off x="2339752" y="5393734"/>
            <a:ext cx="4563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</a:rPr>
              <a:t>熱した銅線につけて赤熱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2DAF897-6043-4231-A82F-7CAE730371D7}"/>
              </a:ext>
            </a:extLst>
          </p:cNvPr>
          <p:cNvSpPr txBox="1"/>
          <p:nvPr/>
        </p:nvSpPr>
        <p:spPr>
          <a:xfrm>
            <a:off x="6977136" y="5313651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+mn-ea"/>
              </a:rPr>
              <a:t>CuCl</a:t>
            </a:r>
            <a:r>
              <a:rPr lang="en-US" altLang="ja-JP" sz="4000" baseline="-25000" dirty="0">
                <a:latin typeface="+mn-ea"/>
              </a:rPr>
              <a:t>2</a:t>
            </a:r>
            <a:endParaRPr lang="ja-JP" altLang="en-US" sz="3200" baseline="-25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6996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3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成分元素の確認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8422" y="1492827"/>
            <a:ext cx="4895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成分元素の検出方法の例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B062BCB-9AE5-4417-A51C-3D395A1EAE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93" y="2637486"/>
            <a:ext cx="3726065" cy="331398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8188F49-9DE4-4A74-819C-F7A179C9FC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68" y="2025529"/>
            <a:ext cx="2112301" cy="215552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3E7B4BB7-DEE8-47E5-90B4-19312DF965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440" y="2025529"/>
            <a:ext cx="1959570" cy="366266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BB8A408-C64D-4EF7-A105-18C67BEDE9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897" y="2637486"/>
            <a:ext cx="2628129" cy="3313979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A40C3733-CFCA-4F3E-9D93-0707477B0C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000" y="2025529"/>
            <a:ext cx="2328430" cy="1818366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FD1A7169-0D31-46B5-B2B9-F307FE5602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822" y="4214170"/>
            <a:ext cx="1818366" cy="2383182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318573C1-2352-444A-BC58-E9348EC67C6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935" y="2637486"/>
            <a:ext cx="1504258" cy="2403355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8B9515DD-2A73-49FF-93DA-505CFFE8716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445" y="4781868"/>
            <a:ext cx="1815484" cy="181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85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C242BCFE-9F83-4577-B2AD-01514C1738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83" y="1563135"/>
            <a:ext cx="8726762" cy="2599239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3419872" y="1768973"/>
            <a:ext cx="421166" cy="1367785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線吹き出し 2 (枠付き) 11">
            <a:extLst>
              <a:ext uri="{FF2B5EF4-FFF2-40B4-BE49-F238E27FC236}">
                <a16:creationId xmlns:a16="http://schemas.microsoft.com/office/drawing/2014/main" id="{81CDCFA1-55A8-4649-AF8F-5BF876FBBF4B}"/>
              </a:ext>
            </a:extLst>
          </p:cNvPr>
          <p:cNvSpPr/>
          <p:nvPr/>
        </p:nvSpPr>
        <p:spPr>
          <a:xfrm flipH="1">
            <a:off x="539551" y="3429000"/>
            <a:ext cx="8427893" cy="3076269"/>
          </a:xfrm>
          <a:prstGeom prst="borderCallout2">
            <a:avLst>
              <a:gd name="adj1" fmla="val 59655"/>
              <a:gd name="adj2" fmla="val 98840"/>
              <a:gd name="adj3" fmla="val 20374"/>
              <a:gd name="adj4" fmla="val 93591"/>
              <a:gd name="adj5" fmla="val -12219"/>
              <a:gd name="adj6" fmla="val 66446"/>
            </a:avLst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oval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en-US" altLang="ja-JP" sz="3200" dirty="0">
              <a:solidFill>
                <a:schemeClr val="tx1"/>
              </a:solidFill>
              <a:latin typeface="+mn-ea"/>
            </a:endParaRPr>
          </a:p>
          <a:p>
            <a:endParaRPr lang="ja-JP" altLang="en-US" sz="3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A9A5AB-39C8-4B94-8D0C-C3879FE98DB9}"/>
              </a:ext>
            </a:extLst>
          </p:cNvPr>
          <p:cNvSpPr/>
          <p:nvPr/>
        </p:nvSpPr>
        <p:spPr>
          <a:xfrm>
            <a:off x="755576" y="3562462"/>
            <a:ext cx="5848324" cy="280934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89DB738-B02F-44F3-9831-8F260C43E3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139" y="3670237"/>
            <a:ext cx="5425199" cy="2664771"/>
          </a:xfrm>
          <a:prstGeom prst="rect">
            <a:avLst/>
          </a:prstGeom>
        </p:spPr>
      </p:pic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組成式の決定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1407F4C-1EF0-48B5-847E-60FC478D624C}"/>
              </a:ext>
            </a:extLst>
          </p:cNvPr>
          <p:cNvSpPr txBox="1"/>
          <p:nvPr/>
        </p:nvSpPr>
        <p:spPr>
          <a:xfrm>
            <a:off x="6815463" y="5157192"/>
            <a:ext cx="21519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+mn-ea"/>
                <a:ea typeface="+mn-ea"/>
              </a:rPr>
              <a:t>組成式を</a:t>
            </a:r>
            <a:endParaRPr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　　求める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5075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98DE38B-E659-4011-864B-DA070B529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007" y="1451208"/>
            <a:ext cx="6663685" cy="3273095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8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09002" y="4725144"/>
            <a:ext cx="5315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➊ </a:t>
            </a:r>
            <a:r>
              <a:rPr kumimoji="1" lang="ja-JP" altLang="en-US" sz="3200" dirty="0">
                <a:latin typeface="+mn-ea"/>
                <a:ea typeface="+mn-ea"/>
              </a:rPr>
              <a:t>試料の質量測定 ： </a:t>
            </a:r>
            <a:r>
              <a:rPr kumimoji="1" lang="en-US" altLang="ja-JP" sz="3600" i="1" dirty="0">
                <a:latin typeface="CenturyOldst" panose="02050603050705020204" pitchFamily="18" charset="0"/>
                <a:ea typeface="+mn-ea"/>
              </a:rPr>
              <a:t>m</a:t>
            </a:r>
            <a:r>
              <a:rPr kumimoji="1" lang="en-US" altLang="ja-JP" sz="3200" dirty="0">
                <a:latin typeface="+mn-ea"/>
                <a:ea typeface="+mn-ea"/>
              </a:rPr>
              <a:t> 〔g〕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1979712" y="1406180"/>
            <a:ext cx="2016224" cy="461876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9002" y="5411557"/>
            <a:ext cx="56751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➋ </a:t>
            </a:r>
            <a:r>
              <a:rPr kumimoji="1" lang="ja-JP" altLang="en-US" sz="3200" dirty="0">
                <a:latin typeface="+mn-ea"/>
                <a:ea typeface="+mn-ea"/>
              </a:rPr>
              <a:t>試料燃焼</a:t>
            </a:r>
            <a:r>
              <a:rPr lang="ja-JP" altLang="en-US" sz="3200" dirty="0">
                <a:latin typeface="+mn-ea"/>
                <a:ea typeface="+mn-ea"/>
              </a:rPr>
              <a:t>　</a:t>
            </a:r>
            <a:r>
              <a:rPr lang="en-US" altLang="ja-JP" sz="4000" dirty="0">
                <a:latin typeface="+mn-ea"/>
                <a:ea typeface="+mn-ea"/>
              </a:rPr>
              <a:t>H</a:t>
            </a:r>
            <a:r>
              <a:rPr lang="en-US" altLang="ja-JP" sz="4000" baseline="-25000" dirty="0">
                <a:latin typeface="+mn-ea"/>
                <a:ea typeface="+mn-ea"/>
              </a:rPr>
              <a:t>2</a:t>
            </a:r>
            <a:r>
              <a:rPr lang="en-US" altLang="ja-JP" sz="4000" dirty="0">
                <a:latin typeface="+mn-ea"/>
                <a:ea typeface="+mn-ea"/>
              </a:rPr>
              <a:t>O</a:t>
            </a:r>
            <a:r>
              <a:rPr lang="ja-JP" altLang="en-US" sz="3200" dirty="0">
                <a:latin typeface="+mn-ea"/>
                <a:ea typeface="+mn-ea"/>
              </a:rPr>
              <a:t>と</a:t>
            </a:r>
            <a:r>
              <a:rPr lang="en-US" altLang="ja-JP" sz="4000" dirty="0">
                <a:latin typeface="+mn-ea"/>
                <a:ea typeface="+mn-ea"/>
              </a:rPr>
              <a:t>CO</a:t>
            </a:r>
            <a:r>
              <a:rPr lang="en-US" altLang="ja-JP" sz="4000" baseline="-25000" dirty="0">
                <a:latin typeface="+mn-ea"/>
                <a:ea typeface="+mn-ea"/>
              </a:rPr>
              <a:t>2</a:t>
            </a:r>
            <a:r>
              <a:rPr lang="ja-JP" altLang="en-US" sz="3200" dirty="0">
                <a:latin typeface="+mn-ea"/>
                <a:ea typeface="+mn-ea"/>
              </a:rPr>
              <a:t>吸収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228351" y="2348880"/>
            <a:ext cx="3728025" cy="653133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A1A4C04-1947-4130-A561-19252A0B8606}"/>
              </a:ext>
            </a:extLst>
          </p:cNvPr>
          <p:cNvSpPr/>
          <p:nvPr/>
        </p:nvSpPr>
        <p:spPr>
          <a:xfrm>
            <a:off x="179513" y="1052343"/>
            <a:ext cx="8784976" cy="5256977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+mn-ea"/>
            </a:endParaRPr>
          </a:p>
        </p:txBody>
      </p:sp>
      <p:sp>
        <p:nvSpPr>
          <p:cNvPr id="23" name="テキスト ボックス 3">
            <a:extLst>
              <a:ext uri="{FF2B5EF4-FFF2-40B4-BE49-F238E27FC236}">
                <a16:creationId xmlns:a16="http://schemas.microsoft.com/office/drawing/2014/main" id="{5ED2DF0A-F91B-4C06-9349-8CFFEE022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253" y="764311"/>
            <a:ext cx="8281195" cy="584775"/>
          </a:xfrm>
          <a:prstGeom prst="rect">
            <a:avLst/>
          </a:prstGeom>
          <a:solidFill>
            <a:srgbClr val="FCF9E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  <a:latin typeface="+mn-ea"/>
                <a:ea typeface="+mn-ea"/>
              </a:rPr>
              <a:t> ■</a:t>
            </a:r>
            <a:r>
              <a:rPr lang="ja-JP" altLang="en-US" sz="2800" b="1" dirty="0">
                <a:solidFill>
                  <a:srgbClr val="0070C0"/>
                </a:solidFill>
                <a:latin typeface="+mn-ea"/>
                <a:ea typeface="+mn-ea"/>
              </a:rPr>
              <a:t>有機化合物の定量的元素分析と組成式の決定</a:t>
            </a:r>
            <a:endParaRPr lang="en-US" altLang="ja-JP" sz="3200" b="1" dirty="0">
              <a:solidFill>
                <a:srgbClr val="0070C0"/>
              </a:solidFill>
              <a:latin typeface="+mn-ea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13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 animBg="1"/>
      <p:bldP spid="6" grpId="2" animBg="1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392582" y="5157192"/>
            <a:ext cx="7878441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➌ </a:t>
            </a:r>
            <a:r>
              <a:rPr lang="en-US" altLang="ja-JP" sz="4000" dirty="0">
                <a:latin typeface="+mn-ea"/>
                <a:ea typeface="+mn-ea"/>
              </a:rPr>
              <a:t>H</a:t>
            </a:r>
            <a:r>
              <a:rPr lang="en-US" altLang="ja-JP" sz="4000" baseline="-25000" dirty="0">
                <a:latin typeface="+mn-ea"/>
                <a:ea typeface="+mn-ea"/>
              </a:rPr>
              <a:t>2</a:t>
            </a:r>
            <a:r>
              <a:rPr lang="en-US" altLang="ja-JP" sz="4000" dirty="0">
                <a:latin typeface="+mn-ea"/>
                <a:ea typeface="+mn-ea"/>
              </a:rPr>
              <a:t>O</a:t>
            </a:r>
            <a:r>
              <a:rPr lang="ja-JP" altLang="en-US" sz="3200" dirty="0">
                <a:latin typeface="+mn-ea"/>
                <a:ea typeface="+mn-ea"/>
              </a:rPr>
              <a:t>の質量測定 ： </a:t>
            </a:r>
            <a:r>
              <a:rPr lang="en-US" altLang="ja-JP" sz="3600" i="1" dirty="0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3600" baseline="-25000" dirty="0">
                <a:latin typeface="CenturyOldst" panose="02050603050705020204" pitchFamily="18" charset="0"/>
                <a:ea typeface="+mn-ea"/>
              </a:rPr>
              <a:t>1 </a:t>
            </a:r>
            <a:r>
              <a:rPr lang="en-US" altLang="ja-JP" sz="3200" dirty="0">
                <a:latin typeface="+mn-ea"/>
                <a:ea typeface="+mn-ea"/>
              </a:rPr>
              <a:t>〔g〕</a:t>
            </a:r>
            <a:r>
              <a:rPr lang="ja-JP" altLang="en-US" sz="3200" dirty="0">
                <a:latin typeface="+mn-ea"/>
                <a:ea typeface="+mn-ea"/>
              </a:rPr>
              <a:t>　</a:t>
            </a:r>
            <a:endParaRPr lang="en-US" altLang="ja-JP" sz="3200" dirty="0">
              <a:latin typeface="+mn-ea"/>
              <a:ea typeface="+mn-ea"/>
            </a:endParaRPr>
          </a:p>
          <a:p>
            <a:pPr>
              <a:lnSpc>
                <a:spcPts val="4000"/>
              </a:lnSpc>
            </a:pPr>
            <a:r>
              <a:rPr lang="ja-JP" altLang="en-US" sz="4000" dirty="0">
                <a:latin typeface="+mn-ea"/>
                <a:ea typeface="+mn-ea"/>
              </a:rPr>
              <a:t>　 </a:t>
            </a:r>
            <a:r>
              <a:rPr lang="en-US" altLang="ja-JP" sz="4000" dirty="0">
                <a:latin typeface="+mn-ea"/>
                <a:ea typeface="+mn-ea"/>
              </a:rPr>
              <a:t>CO</a:t>
            </a:r>
            <a:r>
              <a:rPr lang="en-US" altLang="ja-JP" sz="4000" baseline="-25000" dirty="0">
                <a:latin typeface="+mn-ea"/>
                <a:ea typeface="+mn-ea"/>
              </a:rPr>
              <a:t>2</a:t>
            </a:r>
            <a:r>
              <a:rPr lang="ja-JP" altLang="en-US" sz="3200" dirty="0">
                <a:latin typeface="+mn-ea"/>
                <a:ea typeface="+mn-ea"/>
              </a:rPr>
              <a:t>の質量測定 ： </a:t>
            </a:r>
            <a:r>
              <a:rPr lang="en-US" altLang="ja-JP" sz="3600" i="1" dirty="0">
                <a:latin typeface="CenturyOldst" panose="02050603050705020204" pitchFamily="18" charset="0"/>
                <a:ea typeface="+mn-ea"/>
              </a:rPr>
              <a:t>m</a:t>
            </a:r>
            <a:r>
              <a:rPr lang="en-US" altLang="ja-JP" sz="3600" baseline="-25000" dirty="0">
                <a:latin typeface="CenturyOldst" panose="02050603050705020204" pitchFamily="18" charset="0"/>
                <a:ea typeface="+mn-ea"/>
              </a:rPr>
              <a:t>2 </a:t>
            </a:r>
            <a:r>
              <a:rPr lang="en-US" altLang="ja-JP" sz="3200" dirty="0">
                <a:latin typeface="+mn-ea"/>
                <a:ea typeface="+mn-ea"/>
              </a:rPr>
              <a:t>〔g〕</a:t>
            </a:r>
            <a:endParaRPr kumimoji="1" lang="ja-JP" altLang="en-US" sz="3200" dirty="0">
              <a:latin typeface="+mn-ea"/>
              <a:ea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98DE38B-E659-4011-864B-DA070B529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007" y="1451208"/>
            <a:ext cx="6663685" cy="3273095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>
                <a:latin typeface="+mn-ea"/>
                <a:ea typeface="+mn-ea"/>
              </a:rPr>
              <a:pPr/>
              <a:t>9</a:t>
            </a:fld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224159" y="2348880"/>
            <a:ext cx="3728025" cy="653133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A1A4C04-1947-4130-A561-19252A0B8606}"/>
              </a:ext>
            </a:extLst>
          </p:cNvPr>
          <p:cNvSpPr/>
          <p:nvPr/>
        </p:nvSpPr>
        <p:spPr>
          <a:xfrm>
            <a:off x="179513" y="1052343"/>
            <a:ext cx="8784976" cy="5256977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+mn-ea"/>
            </a:endParaRPr>
          </a:p>
        </p:txBody>
      </p:sp>
      <p:sp>
        <p:nvSpPr>
          <p:cNvPr id="23" name="テキスト ボックス 3">
            <a:extLst>
              <a:ext uri="{FF2B5EF4-FFF2-40B4-BE49-F238E27FC236}">
                <a16:creationId xmlns:a16="http://schemas.microsoft.com/office/drawing/2014/main" id="{5ED2DF0A-F91B-4C06-9349-8CFFEE022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253" y="764311"/>
            <a:ext cx="8281195" cy="584775"/>
          </a:xfrm>
          <a:prstGeom prst="rect">
            <a:avLst/>
          </a:prstGeom>
          <a:solidFill>
            <a:srgbClr val="FCF9E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  <a:latin typeface="+mn-ea"/>
                <a:ea typeface="+mn-ea"/>
              </a:rPr>
              <a:t> ■</a:t>
            </a:r>
            <a:r>
              <a:rPr lang="ja-JP" altLang="en-US" sz="2800" b="1" dirty="0">
                <a:solidFill>
                  <a:srgbClr val="0070C0"/>
                </a:solidFill>
                <a:latin typeface="+mn-ea"/>
                <a:ea typeface="+mn-ea"/>
              </a:rPr>
              <a:t>有機化合物の定量的元素分析と組成式の決定</a:t>
            </a:r>
            <a:endParaRPr lang="en-US" altLang="ja-JP" sz="3200" b="1" dirty="0">
              <a:solidFill>
                <a:srgbClr val="0070C0"/>
              </a:solidFill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14" name="円/楕円 10">
            <a:extLst>
              <a:ext uri="{FF2B5EF4-FFF2-40B4-BE49-F238E27FC236}">
                <a16:creationId xmlns:a16="http://schemas.microsoft.com/office/drawing/2014/main" id="{9EB350BB-DF07-4370-8DFA-C4A77F24AE13}"/>
              </a:ext>
            </a:extLst>
          </p:cNvPr>
          <p:cNvSpPr/>
          <p:nvPr/>
        </p:nvSpPr>
        <p:spPr>
          <a:xfrm>
            <a:off x="4283968" y="2761188"/>
            <a:ext cx="3728025" cy="653133"/>
          </a:xfrm>
          <a:prstGeom prst="ellipse">
            <a:avLst/>
          </a:prstGeom>
          <a:noFill/>
          <a:ln w="57150"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547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6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21574</TotalTime>
  <Words>1863</Words>
  <PresentationFormat>画面に合わせる (4:3)</PresentationFormat>
  <Paragraphs>316</Paragraphs>
  <Slides>36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6</vt:i4>
      </vt:variant>
      <vt:variant>
        <vt:lpstr>スライド タイトル</vt:lpstr>
      </vt:variant>
      <vt:variant>
        <vt:i4>36</vt:i4>
      </vt:variant>
    </vt:vector>
  </HeadingPairs>
  <TitlesOfParts>
    <vt:vector size="48" baseType="lpstr">
      <vt:lpstr>HG丸ｺﾞｼｯｸM-PRO</vt:lpstr>
      <vt:lpstr>ＭＳ Ｐゴシック</vt:lpstr>
      <vt:lpstr>Arial</vt:lpstr>
      <vt:lpstr>Calibri</vt:lpstr>
      <vt:lpstr>Cambria Math</vt:lpstr>
      <vt:lpstr>CenturyOldst</vt:lpstr>
      <vt:lpstr>6_デザインの設定</vt:lpstr>
      <vt:lpstr>3_デザインの設定</vt:lpstr>
      <vt:lpstr>デザインの設定</vt:lpstr>
      <vt:lpstr>4_デザインの設定</vt:lpstr>
      <vt:lpstr>5_デザインの設定</vt:lpstr>
      <vt:lpstr>7_デザインの設定</vt:lpstr>
      <vt:lpstr>３　構造式の決定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2017-02-13T02:50:22Z</cp:lastPrinted>
  <dcterms:created xsi:type="dcterms:W3CDTF">2011-09-19T09:10:40Z</dcterms:created>
  <dcterms:modified xsi:type="dcterms:W3CDTF">2020-10-14T01:30:17Z</dcterms:modified>
</cp:coreProperties>
</file>