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  <p:sldMasterId id="2147483672" r:id="rId2"/>
    <p:sldMasterId id="2147484546" r:id="rId3"/>
    <p:sldMasterId id="2147483674" r:id="rId4"/>
    <p:sldMasterId id="2147483676" r:id="rId5"/>
    <p:sldMasterId id="2147483748" r:id="rId6"/>
  </p:sldMasterIdLst>
  <p:notesMasterIdLst>
    <p:notesMasterId r:id="rId33"/>
  </p:notesMasterIdLst>
  <p:handoutMasterIdLst>
    <p:handoutMasterId r:id="rId34"/>
  </p:handoutMasterIdLst>
  <p:sldIdLst>
    <p:sldId id="276" r:id="rId7"/>
    <p:sldId id="461" r:id="rId8"/>
    <p:sldId id="460" r:id="rId9"/>
    <p:sldId id="472" r:id="rId10"/>
    <p:sldId id="488" r:id="rId11"/>
    <p:sldId id="485" r:id="rId12"/>
    <p:sldId id="489" r:id="rId13"/>
    <p:sldId id="490" r:id="rId14"/>
    <p:sldId id="491" r:id="rId15"/>
    <p:sldId id="492" r:id="rId16"/>
    <p:sldId id="493" r:id="rId17"/>
    <p:sldId id="494" r:id="rId18"/>
    <p:sldId id="496" r:id="rId19"/>
    <p:sldId id="497" r:id="rId20"/>
    <p:sldId id="498" r:id="rId21"/>
    <p:sldId id="479" r:id="rId22"/>
    <p:sldId id="504" r:id="rId23"/>
    <p:sldId id="519" r:id="rId24"/>
    <p:sldId id="522" r:id="rId25"/>
    <p:sldId id="521" r:id="rId26"/>
    <p:sldId id="520" r:id="rId27"/>
    <p:sldId id="524" r:id="rId28"/>
    <p:sldId id="525" r:id="rId29"/>
    <p:sldId id="523" r:id="rId30"/>
    <p:sldId id="484" r:id="rId31"/>
    <p:sldId id="357" r:id="rId32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9900"/>
    <a:srgbClr val="FFFFEF"/>
    <a:srgbClr val="FF9999"/>
    <a:srgbClr val="FFFFCC"/>
    <a:srgbClr val="FF5050"/>
    <a:srgbClr val="B4EDA5"/>
    <a:srgbClr val="FFFFFF"/>
    <a:srgbClr val="CCFFFF"/>
    <a:srgbClr val="359B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41" autoAdjust="0"/>
    <p:restoredTop sz="93891" autoAdjust="0"/>
  </p:normalViewPr>
  <p:slideViewPr>
    <p:cSldViewPr>
      <p:cViewPr varScale="1">
        <p:scale>
          <a:sx n="54" d="100"/>
          <a:sy n="54" d="100"/>
        </p:scale>
        <p:origin x="1421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4422" y="-9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B82953D7-22E7-4277-9CEA-9A8A623408D8}" type="datetimeFigureOut">
              <a:rPr lang="ja-JP" altLang="en-US"/>
              <a:pPr>
                <a:defRPr/>
              </a:pPr>
              <a:t>2020/6/29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006CD29-25E7-4CE3-BC35-64E06E6B9E06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8175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Calibri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31714D84-73F2-47CC-B820-528B55EA3EA4}" type="datetimeFigureOut">
              <a:rPr lang="ja-JP" altLang="en-US"/>
              <a:pPr>
                <a:defRPr/>
              </a:pPr>
              <a:t>2020/6/29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Calibri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A48D5B7-8148-4149-9A0B-A6518D091049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292612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024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215C6966-49E7-4CB8-94D6-4E634DBE202A}" type="slidenum">
              <a:rPr lang="ja-JP" altLang="en-US"/>
              <a:pPr/>
              <a:t>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24204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25797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77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51147BB6-EBC7-4778-BE41-3D06BB7159FD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033493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20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21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22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23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24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25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861838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39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8E013901-F96B-4ACE-99CB-1182AD0DF54F}" type="slidenum">
              <a:rPr lang="ja-JP" altLang="en-US"/>
              <a:pPr/>
              <a:t>26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283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2579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9563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14E8DFD-3C92-42AC-A846-3D6C3AFD6E64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952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8997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327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944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857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4722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527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1855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76918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142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9777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CD39BF-442C-4210-A179-2F200202AEE6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31785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60209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7491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3390D3-D7CB-4307-8013-BE0D16CE8EF8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11871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759777-570D-4C0B-9247-79C2CD5859EE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78224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7219D4-CEDC-41F3-9453-87143ABAD90A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2534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B0ACB9-199C-4CB6-BCB2-F774D8F8AAEB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1420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364558-FC87-47F8-B9E2-3DF7340F91F5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1309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A336A2-493B-4F15-89F2-0BA46DBE9D9D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2563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E4EB39-8CAC-44C7-8CA8-FEE131852407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7218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647627-FDBA-4984-89E4-FD7ECBADF870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411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14E8DFD-3C92-42AC-A846-3D6C3AFD6E64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9520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C2135-8225-4C6E-B083-FC77CDF0F866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3068960"/>
            <a:ext cx="8229600" cy="2016224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1"/>
          </p:nvPr>
        </p:nvSpPr>
        <p:spPr>
          <a:xfrm>
            <a:off x="457200" y="2420888"/>
            <a:ext cx="7056586" cy="6485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65535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emf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2"/>
          <p:cNvSpPr txBox="1">
            <a:spLocks noChangeArrowheads="1"/>
          </p:cNvSpPr>
          <p:nvPr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0" name="テキスト ボックス 2"/>
          <p:cNvSpPr txBox="1">
            <a:spLocks noChangeArrowheads="1"/>
          </p:cNvSpPr>
          <p:nvPr/>
        </p:nvSpPr>
        <p:spPr bwMode="auto">
          <a:xfrm>
            <a:off x="153592" y="153988"/>
            <a:ext cx="576263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 dirty="0">
                <a:solidFill>
                  <a:srgbClr val="FFFFFF"/>
                </a:solidFill>
              </a:rPr>
              <a:t>12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p.18〜21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物理</a:t>
            </a:r>
          </a:p>
        </p:txBody>
      </p:sp>
      <p:sp>
        <p:nvSpPr>
          <p:cNvPr id="14" name="テキスト ボックス 2"/>
          <p:cNvSpPr txBox="1">
            <a:spLocks noChangeArrowheads="1"/>
          </p:cNvSpPr>
          <p:nvPr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9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418" y="6524628"/>
            <a:ext cx="478631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25BBEA86-9256-4D9A-9E22-7EFF2A976BCC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1033" name="図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2" y="6530978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14" r:id="rId1"/>
    <p:sldLayoutId id="2147484415" r:id="rId2"/>
    <p:sldLayoutId id="2147484416" r:id="rId3"/>
    <p:sldLayoutId id="2147484417" r:id="rId4"/>
    <p:sldLayoutId id="2147484418" r:id="rId5"/>
    <p:sldLayoutId id="2147484419" r:id="rId6"/>
    <p:sldLayoutId id="2147484420" r:id="rId7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図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テキスト ボックス 2"/>
          <p:cNvSpPr txBox="1">
            <a:spLocks noChangeArrowheads="1"/>
          </p:cNvSpPr>
          <p:nvPr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p.188〜192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ハロゲンとその化合物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３章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・無機物質　２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節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・非金属元素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化学３１０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1024" y="6524628"/>
            <a:ext cx="47744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EA7C2135-8225-4C6E-B083-FC77CDF0F866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2057" name="図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2" y="6489701"/>
            <a:ext cx="292571" cy="292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31" r:id="rId1"/>
    <p:sldLayoutId id="2147484558" r:id="rId2"/>
    <p:sldLayoutId id="2147484559" r:id="rId3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90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7" r:id="rId1"/>
    <p:sldLayoutId id="2147484548" r:id="rId2"/>
    <p:sldLayoutId id="2147484549" r:id="rId3"/>
    <p:sldLayoutId id="2147484550" r:id="rId4"/>
    <p:sldLayoutId id="2147484551" r:id="rId5"/>
    <p:sldLayoutId id="2147484552" r:id="rId6"/>
    <p:sldLayoutId id="2147484553" r:id="rId7"/>
    <p:sldLayoutId id="2147484554" r:id="rId8"/>
    <p:sldLayoutId id="2147484555" r:id="rId9"/>
    <p:sldLayoutId id="2147484556" r:id="rId10"/>
    <p:sldLayoutId id="214748455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2"/>
          <p:cNvSpPr txBox="1">
            <a:spLocks noChangeArrowheads="1"/>
          </p:cNvSpPr>
          <p:nvPr/>
        </p:nvSpPr>
        <p:spPr bwMode="auto">
          <a:xfrm>
            <a:off x="153592" y="153988"/>
            <a:ext cx="576263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 dirty="0">
                <a:solidFill>
                  <a:srgbClr val="FFFFFF"/>
                </a:solidFill>
              </a:rPr>
              <a:t>12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p.18〜21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生物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418" y="6524628"/>
            <a:ext cx="478631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0E6F9198-98BD-42EF-8CE3-D5CF9019E170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3081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2" y="6530978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1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2"/>
          <p:cNvSpPr txBox="1">
            <a:spLocks noChangeArrowheads="1"/>
          </p:cNvSpPr>
          <p:nvPr/>
        </p:nvSpPr>
        <p:spPr bwMode="auto">
          <a:xfrm>
            <a:off x="153592" y="153988"/>
            <a:ext cx="576263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 dirty="0">
                <a:solidFill>
                  <a:srgbClr val="FFFFFF"/>
                </a:solidFill>
              </a:rPr>
              <a:t>12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p.18〜21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地学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418" y="6524628"/>
            <a:ext cx="478631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B0D88151-EF12-461A-A8D0-F8A89F771D50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4105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2" y="6530978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2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2"/>
          <p:cNvSpPr txBox="1">
            <a:spLocks noChangeArrowheads="1"/>
          </p:cNvSpPr>
          <p:nvPr/>
        </p:nvSpPr>
        <p:spPr bwMode="auto">
          <a:xfrm>
            <a:off x="153592" y="153988"/>
            <a:ext cx="576263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 dirty="0">
                <a:solidFill>
                  <a:srgbClr val="FFFFFF"/>
                </a:solidFill>
              </a:rPr>
              <a:t>12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p.18〜21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科学と人間生活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418" y="6524628"/>
            <a:ext cx="478631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682F90E1-452A-4EA1-AC88-5D84092B2F73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5129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2" y="6530978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3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9218" name="タイトル 1"/>
          <p:cNvSpPr>
            <a:spLocks noGrp="1"/>
          </p:cNvSpPr>
          <p:nvPr>
            <p:ph type="title"/>
          </p:nvPr>
        </p:nvSpPr>
        <p:spPr bwMode="auto">
          <a:xfrm>
            <a:off x="457200" y="3068960"/>
            <a:ext cx="8229600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ja-JP" altLang="en-US" dirty="0"/>
              <a:t>２ ハロゲンとその化合物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ja-JP" altLang="en-US" dirty="0"/>
              <a:t>３章 </a:t>
            </a:r>
            <a:r>
              <a:rPr lang="ja-JP" altLang="en-US" dirty="0"/>
              <a:t>２</a:t>
            </a:r>
            <a:r>
              <a:rPr kumimoji="1" lang="ja-JP" altLang="en-US" dirty="0"/>
              <a:t>節</a:t>
            </a:r>
          </a:p>
        </p:txBody>
      </p:sp>
      <p:sp>
        <p:nvSpPr>
          <p:cNvPr id="5" name="テキスト ボックス 3">
            <a:extLst>
              <a:ext uri="{FF2B5EF4-FFF2-40B4-BE49-F238E27FC236}">
                <a16:creationId xmlns:a16="http://schemas.microsoft.com/office/drawing/2014/main" id="{E1EFA65D-7D6C-4229-84F7-05FCA2637F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7715" y="3790781"/>
            <a:ext cx="2094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dirty="0">
                <a:latin typeface="+mn-ea"/>
              </a:rPr>
              <a:t>Halogen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4"/>
          <p:cNvSpPr txBox="1">
            <a:spLocks noChangeArrowheads="1"/>
          </p:cNvSpPr>
          <p:nvPr/>
        </p:nvSpPr>
        <p:spPr bwMode="auto">
          <a:xfrm>
            <a:off x="180081" y="849082"/>
            <a:ext cx="381585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ヨウ素 </a:t>
            </a:r>
            <a:r>
              <a:rPr lang="en-US" altLang="ja-JP" sz="3600" b="1" dirty="0">
                <a:latin typeface="+mn-ea"/>
              </a:rPr>
              <a:t>I</a:t>
            </a:r>
            <a:r>
              <a:rPr lang="en-US" altLang="ja-JP" sz="3600" b="1" baseline="-25000" dirty="0">
                <a:latin typeface="+mn-ea"/>
              </a:rPr>
              <a:t>2 </a:t>
            </a:r>
            <a:r>
              <a:rPr lang="ja-JP" altLang="en-US" sz="3200" b="1" dirty="0"/>
              <a:t>の反応</a:t>
            </a:r>
          </a:p>
        </p:txBody>
      </p:sp>
      <p:sp>
        <p:nvSpPr>
          <p:cNvPr id="34" name="テキスト ボックス 3"/>
          <p:cNvSpPr txBox="1">
            <a:spLocks noChangeArrowheads="1"/>
          </p:cNvSpPr>
          <p:nvPr/>
        </p:nvSpPr>
        <p:spPr bwMode="auto">
          <a:xfrm>
            <a:off x="201406" y="2248997"/>
            <a:ext cx="8525344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>
                <a:solidFill>
                  <a:srgbClr val="FF0000"/>
                </a:solidFill>
              </a:rPr>
              <a:t>水に溶けにくい</a:t>
            </a:r>
            <a:r>
              <a:rPr lang="ja-JP" altLang="en-US" sz="3200" dirty="0"/>
              <a:t>が，ヨウ化カリウム</a:t>
            </a:r>
            <a:r>
              <a:rPr lang="en-US" altLang="ja-JP" sz="3600" dirty="0">
                <a:latin typeface="+mn-ea"/>
              </a:rPr>
              <a:t>KI</a:t>
            </a:r>
            <a:r>
              <a:rPr lang="ja-JP" altLang="en-US" sz="3200" dirty="0">
                <a:latin typeface="+mn-ea"/>
              </a:rPr>
              <a:t>水溶液に　</a:t>
            </a:r>
            <a:endParaRPr lang="en-US" altLang="ja-JP" sz="3200" dirty="0">
              <a:latin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</a:rPr>
              <a:t>　 はよく溶ける。</a:t>
            </a:r>
            <a:endParaRPr lang="en-US" altLang="ja-JP" sz="3200" dirty="0">
              <a:latin typeface="+mn-ea"/>
            </a:endParaRPr>
          </a:p>
        </p:txBody>
      </p:sp>
      <p:sp>
        <p:nvSpPr>
          <p:cNvPr id="40" name="テキスト ボックス 39"/>
          <p:cNvSpPr txBox="1">
            <a:spLocks noChangeArrowheads="1"/>
          </p:cNvSpPr>
          <p:nvPr/>
        </p:nvSpPr>
        <p:spPr bwMode="auto">
          <a:xfrm>
            <a:off x="395536" y="1556792"/>
            <a:ext cx="73448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ハロゲン単体の中では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酸化力が小さい</a:t>
            </a:r>
            <a:r>
              <a:rPr lang="ja-JP" altLang="en-US" sz="3200" dirty="0">
                <a:latin typeface="+mn-ea"/>
                <a:ea typeface="+mn-ea"/>
              </a:rPr>
              <a:t>。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26" name="テキスト ボックス 3"/>
          <p:cNvSpPr txBox="1">
            <a:spLocks noChangeArrowheads="1"/>
          </p:cNvSpPr>
          <p:nvPr/>
        </p:nvSpPr>
        <p:spPr bwMode="auto">
          <a:xfrm>
            <a:off x="1691680" y="3399606"/>
            <a:ext cx="78269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solidFill>
                  <a:srgbClr val="FF0000"/>
                </a:solidFill>
                <a:latin typeface="+mn-ea"/>
              </a:rPr>
              <a:t>褐色の液体</a:t>
            </a:r>
            <a:r>
              <a:rPr lang="ja-JP" altLang="en-US" sz="3200" dirty="0">
                <a:latin typeface="+mn-ea"/>
              </a:rPr>
              <a:t>（ヨウ素ヨウ化カリウム水溶液）</a:t>
            </a:r>
            <a:endParaRPr lang="en-US" altLang="ja-JP" sz="3200" dirty="0">
              <a:latin typeface="+mn-ea"/>
            </a:endParaRPr>
          </a:p>
        </p:txBody>
      </p:sp>
      <p:sp>
        <p:nvSpPr>
          <p:cNvPr id="29" name="テキスト ボックス 3"/>
          <p:cNvSpPr txBox="1">
            <a:spLocks noChangeArrowheads="1"/>
          </p:cNvSpPr>
          <p:nvPr/>
        </p:nvSpPr>
        <p:spPr bwMode="auto">
          <a:xfrm>
            <a:off x="2180361" y="4403432"/>
            <a:ext cx="28868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</a:rPr>
              <a:t>デンプン水溶液</a:t>
            </a:r>
            <a:endParaRPr lang="en-US" altLang="ja-JP" sz="3200" dirty="0">
              <a:latin typeface="+mn-ea"/>
            </a:endParaRPr>
          </a:p>
        </p:txBody>
      </p:sp>
      <p:sp>
        <p:nvSpPr>
          <p:cNvPr id="30" name="テキスト ボックス 3"/>
          <p:cNvSpPr txBox="1">
            <a:spLocks noChangeArrowheads="1"/>
          </p:cNvSpPr>
          <p:nvPr/>
        </p:nvSpPr>
        <p:spPr bwMode="auto">
          <a:xfrm>
            <a:off x="269276" y="5670293"/>
            <a:ext cx="66967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solidFill>
                  <a:srgbClr val="FF0000"/>
                </a:solidFill>
                <a:latin typeface="+mn-ea"/>
              </a:rPr>
              <a:t>青紫色</a:t>
            </a:r>
            <a:r>
              <a:rPr lang="ja-JP" altLang="en-US" sz="3200" dirty="0">
                <a:latin typeface="+mn-ea"/>
              </a:rPr>
              <a:t>を呈する（</a:t>
            </a:r>
            <a:r>
              <a:rPr lang="ja-JP" altLang="en-US" sz="3200" dirty="0">
                <a:solidFill>
                  <a:srgbClr val="FF0000"/>
                </a:solidFill>
                <a:latin typeface="+mn-ea"/>
              </a:rPr>
              <a:t>ヨウ素デンプン反応</a:t>
            </a:r>
            <a:r>
              <a:rPr lang="ja-JP" altLang="en-US" sz="3200" dirty="0">
                <a:latin typeface="+mn-ea"/>
              </a:rPr>
              <a:t>）</a:t>
            </a:r>
            <a:endParaRPr lang="en-US" altLang="ja-JP" sz="3200" dirty="0">
              <a:latin typeface="+mn-ea"/>
            </a:endParaRPr>
          </a:p>
        </p:txBody>
      </p:sp>
      <p:sp>
        <p:nvSpPr>
          <p:cNvPr id="31" name="テキスト ボックス 3"/>
          <p:cNvSpPr txBox="1">
            <a:spLocks noChangeArrowheads="1"/>
          </p:cNvSpPr>
          <p:nvPr/>
        </p:nvSpPr>
        <p:spPr bwMode="auto">
          <a:xfrm>
            <a:off x="3325560" y="3901257"/>
            <a:ext cx="5116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</a:rPr>
              <a:t>＋</a:t>
            </a:r>
            <a:endParaRPr lang="en-US" altLang="ja-JP" sz="3200" dirty="0">
              <a:latin typeface="+mn-ea"/>
            </a:endParaRPr>
          </a:p>
        </p:txBody>
      </p:sp>
      <p:sp>
        <p:nvSpPr>
          <p:cNvPr id="32" name="右矢印 31"/>
          <p:cNvSpPr/>
          <p:nvPr/>
        </p:nvSpPr>
        <p:spPr>
          <a:xfrm rot="5400000">
            <a:off x="3333120" y="5130508"/>
            <a:ext cx="576064" cy="43204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10</a:t>
            </a:fld>
            <a:endParaRPr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542" y="4050915"/>
            <a:ext cx="2106754" cy="259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右矢印 31">
            <a:extLst>
              <a:ext uri="{FF2B5EF4-FFF2-40B4-BE49-F238E27FC236}">
                <a16:creationId xmlns:a16="http://schemas.microsoft.com/office/drawing/2014/main" id="{7018377C-BB88-4094-8160-DAA7BD25A00E}"/>
              </a:ext>
            </a:extLst>
          </p:cNvPr>
          <p:cNvSpPr/>
          <p:nvPr/>
        </p:nvSpPr>
        <p:spPr>
          <a:xfrm>
            <a:off x="1115616" y="3495200"/>
            <a:ext cx="576064" cy="43204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9656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0" grpId="0"/>
      <p:bldP spid="26" grpId="0"/>
      <p:bldP spid="29" grpId="0"/>
      <p:bldP spid="30" grpId="0"/>
      <p:bldP spid="31" grpId="0"/>
      <p:bldP spid="32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4"/>
          <p:cNvSpPr txBox="1">
            <a:spLocks noChangeArrowheads="1"/>
          </p:cNvSpPr>
          <p:nvPr/>
        </p:nvSpPr>
        <p:spPr bwMode="auto">
          <a:xfrm>
            <a:off x="180081" y="849082"/>
            <a:ext cx="26637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塩素</a:t>
            </a:r>
            <a:r>
              <a:rPr lang="en-US" altLang="ja-JP" sz="3600" b="1" dirty="0">
                <a:latin typeface="+mn-ea"/>
              </a:rPr>
              <a:t>Cl</a:t>
            </a:r>
            <a:r>
              <a:rPr lang="en-US" altLang="ja-JP" sz="3600" b="1" baseline="-25000" dirty="0">
                <a:latin typeface="+mn-ea"/>
              </a:rPr>
              <a:t>2</a:t>
            </a:r>
            <a:endParaRPr lang="ja-JP" altLang="en-US" sz="3200" b="1" dirty="0"/>
          </a:p>
        </p:txBody>
      </p:sp>
      <p:sp>
        <p:nvSpPr>
          <p:cNvPr id="16" name="テキスト ボックス 3"/>
          <p:cNvSpPr txBox="1">
            <a:spLocks noChangeArrowheads="1"/>
          </p:cNvSpPr>
          <p:nvPr/>
        </p:nvSpPr>
        <p:spPr bwMode="auto">
          <a:xfrm>
            <a:off x="201406" y="1465506"/>
            <a:ext cx="876308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>
                <a:latin typeface="+mn-ea"/>
              </a:rPr>
              <a:t>塩化ナトリウム</a:t>
            </a:r>
            <a:r>
              <a:rPr lang="en-US" altLang="ja-JP" sz="3600" dirty="0" err="1">
                <a:latin typeface="+mn-ea"/>
              </a:rPr>
              <a:t>NaCl</a:t>
            </a:r>
            <a:r>
              <a:rPr lang="ja-JP" altLang="en-US" sz="3200" dirty="0">
                <a:latin typeface="+mn-ea"/>
              </a:rPr>
              <a:t>水溶液の電気分解（工業）</a:t>
            </a:r>
            <a:endParaRPr lang="en-US" altLang="ja-JP" sz="3200" dirty="0">
              <a:latin typeface="+mn-ea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55576" y="2165155"/>
            <a:ext cx="6203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+mn-ea"/>
                <a:ea typeface="+mn-ea"/>
              </a:rPr>
              <a:t>2Cl</a:t>
            </a:r>
            <a:r>
              <a:rPr lang="en-US" altLang="ja-JP" sz="3600" baseline="30000" dirty="0">
                <a:latin typeface="+mn-ea"/>
                <a:ea typeface="+mn-ea"/>
              </a:rPr>
              <a:t>-</a:t>
            </a:r>
            <a:r>
              <a:rPr lang="ja-JP" altLang="en-US" sz="3600" dirty="0">
                <a:latin typeface="+mn-ea"/>
                <a:ea typeface="+mn-ea"/>
              </a:rPr>
              <a:t> </a:t>
            </a:r>
            <a:r>
              <a:rPr kumimoji="1" lang="ja-JP" altLang="en-US" sz="3600" dirty="0">
                <a:latin typeface="+mn-ea"/>
                <a:ea typeface="+mn-ea"/>
              </a:rPr>
              <a:t>→</a:t>
            </a:r>
            <a:r>
              <a:rPr lang="en-US" altLang="ja-JP" sz="3600" dirty="0">
                <a:latin typeface="+mn-ea"/>
                <a:ea typeface="+mn-ea"/>
              </a:rPr>
              <a:t> Cl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600" dirty="0">
                <a:latin typeface="+mn-ea"/>
              </a:rPr>
              <a:t>↑</a:t>
            </a:r>
            <a:r>
              <a:rPr lang="ja-JP" altLang="en-US" sz="3600" dirty="0">
                <a:latin typeface="+mn-ea"/>
                <a:ea typeface="+mn-ea"/>
              </a:rPr>
              <a:t> ＋ </a:t>
            </a:r>
            <a:r>
              <a:rPr lang="en-US" altLang="ja-JP" sz="3600" dirty="0">
                <a:latin typeface="+mn-ea"/>
                <a:ea typeface="+mn-ea"/>
              </a:rPr>
              <a:t>2e</a:t>
            </a:r>
            <a:r>
              <a:rPr lang="en-US" altLang="ja-JP" sz="3600" baseline="30000" dirty="0">
                <a:latin typeface="+mn-ea"/>
                <a:ea typeface="+mn-ea"/>
              </a:rPr>
              <a:t>-</a:t>
            </a:r>
            <a:r>
              <a:rPr lang="ja-JP" altLang="en-US" sz="3600" baseline="30000" dirty="0">
                <a:latin typeface="+mn-ea"/>
                <a:ea typeface="+mn-ea"/>
              </a:rPr>
              <a:t> </a:t>
            </a:r>
            <a:r>
              <a:rPr lang="ja-JP" altLang="en-US" sz="3200" dirty="0">
                <a:latin typeface="+mn-ea"/>
                <a:ea typeface="+mn-ea"/>
              </a:rPr>
              <a:t>（陽極）</a:t>
            </a:r>
            <a:endParaRPr kumimoji="1" lang="en-US" altLang="ja-JP" sz="3200" baseline="30000" dirty="0">
              <a:latin typeface="+mn-ea"/>
              <a:ea typeface="+mn-ea"/>
            </a:endParaRPr>
          </a:p>
        </p:txBody>
      </p:sp>
      <p:sp>
        <p:nvSpPr>
          <p:cNvPr id="18" name="テキスト ボックス 3"/>
          <p:cNvSpPr txBox="1">
            <a:spLocks noChangeArrowheads="1"/>
          </p:cNvSpPr>
          <p:nvPr/>
        </p:nvSpPr>
        <p:spPr bwMode="auto">
          <a:xfrm>
            <a:off x="201405" y="2941727"/>
            <a:ext cx="900273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>
                <a:latin typeface="+mn-ea"/>
                <a:ea typeface="+mn-ea"/>
              </a:rPr>
              <a:t>酸化マンガン</a:t>
            </a:r>
            <a:r>
              <a:rPr lang="ja-JP" altLang="en-US" sz="3600" dirty="0">
                <a:latin typeface="+mn-ea"/>
                <a:ea typeface="+mn-ea"/>
              </a:rPr>
              <a:t>（</a:t>
            </a:r>
            <a:r>
              <a:rPr lang="en-US" altLang="ja-JP" sz="3600" dirty="0">
                <a:latin typeface="+mn-ea"/>
                <a:ea typeface="+mn-ea"/>
              </a:rPr>
              <a:t>IV</a:t>
            </a:r>
            <a:r>
              <a:rPr lang="ja-JP" altLang="en-US" sz="3600" dirty="0">
                <a:latin typeface="+mn-ea"/>
                <a:ea typeface="+mn-ea"/>
              </a:rPr>
              <a:t>）</a:t>
            </a:r>
            <a:r>
              <a:rPr lang="en-US" altLang="ja-JP" sz="3600" dirty="0">
                <a:latin typeface="+mn-ea"/>
                <a:ea typeface="+mn-ea"/>
              </a:rPr>
              <a:t>MnO</a:t>
            </a:r>
            <a:r>
              <a:rPr lang="en-US" altLang="ja-JP" sz="3600" baseline="-25000" dirty="0">
                <a:latin typeface="+mn-ea"/>
                <a:ea typeface="+mn-ea"/>
              </a:rPr>
              <a:t>2</a:t>
            </a:r>
            <a:r>
              <a:rPr lang="ja-JP" altLang="en-US" sz="3200" dirty="0" err="1">
                <a:latin typeface="+mn-ea"/>
                <a:ea typeface="+mn-ea"/>
              </a:rPr>
              <a:t>に濃</a:t>
            </a:r>
            <a:r>
              <a:rPr lang="ja-JP" altLang="en-US" sz="3200" dirty="0">
                <a:latin typeface="+mn-ea"/>
                <a:ea typeface="+mn-ea"/>
              </a:rPr>
              <a:t>塩酸を加えて加熱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19" name="テキスト ボックス 3"/>
          <p:cNvSpPr txBox="1">
            <a:spLocks noChangeArrowheads="1"/>
          </p:cNvSpPr>
          <p:nvPr/>
        </p:nvSpPr>
        <p:spPr bwMode="auto">
          <a:xfrm>
            <a:off x="201404" y="4417948"/>
            <a:ext cx="87630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/>
              <a:t>高度さらし粉</a:t>
            </a:r>
            <a:r>
              <a:rPr lang="en-US" altLang="ja-JP" sz="3600" dirty="0">
                <a:latin typeface="+mn-ea"/>
              </a:rPr>
              <a:t>Ca(</a:t>
            </a:r>
            <a:r>
              <a:rPr lang="en-US" altLang="ja-JP" sz="3600" dirty="0" err="1">
                <a:latin typeface="+mn-ea"/>
              </a:rPr>
              <a:t>ClO</a:t>
            </a:r>
            <a:r>
              <a:rPr lang="en-US" altLang="ja-JP" sz="3600" dirty="0">
                <a:latin typeface="+mn-ea"/>
              </a:rPr>
              <a:t>)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600" dirty="0">
                <a:latin typeface="+mn-ea"/>
              </a:rPr>
              <a:t>・２</a:t>
            </a:r>
            <a:r>
              <a:rPr lang="en-US" altLang="ja-JP" sz="3600" dirty="0">
                <a:latin typeface="+mn-ea"/>
              </a:rPr>
              <a:t>H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</a:rPr>
              <a:t>O</a:t>
            </a:r>
            <a:r>
              <a:rPr lang="ja-JP" altLang="en-US" sz="3200" dirty="0">
                <a:latin typeface="+mn-ea"/>
              </a:rPr>
              <a:t>に塩酸を加える</a:t>
            </a:r>
            <a:endParaRPr lang="en-US" altLang="ja-JP" sz="3200" dirty="0"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51005" y="3649930"/>
            <a:ext cx="9426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latin typeface="+mn-ea"/>
                <a:ea typeface="+mn-ea"/>
              </a:rPr>
              <a:t>MnO</a:t>
            </a:r>
            <a:r>
              <a:rPr kumimoji="1" lang="en-US" altLang="ja-JP" sz="3600" baseline="-25000" dirty="0">
                <a:latin typeface="+mn-ea"/>
                <a:ea typeface="+mn-ea"/>
              </a:rPr>
              <a:t>2</a:t>
            </a:r>
            <a:r>
              <a:rPr lang="ja-JP" altLang="en-US" sz="3600" dirty="0">
                <a:latin typeface="+mn-ea"/>
                <a:ea typeface="+mn-ea"/>
              </a:rPr>
              <a:t> ＋ </a:t>
            </a:r>
            <a:r>
              <a:rPr lang="en-US" altLang="ja-JP" sz="3600" dirty="0">
                <a:latin typeface="+mn-ea"/>
                <a:ea typeface="+mn-ea"/>
              </a:rPr>
              <a:t>4HCl </a:t>
            </a:r>
            <a:r>
              <a:rPr kumimoji="1" lang="ja-JP" altLang="en-US" sz="3600" dirty="0">
                <a:latin typeface="+mn-ea"/>
                <a:ea typeface="+mn-ea"/>
              </a:rPr>
              <a:t>→</a:t>
            </a:r>
            <a:r>
              <a:rPr lang="en-US" altLang="ja-JP" sz="3600" dirty="0">
                <a:latin typeface="+mn-ea"/>
                <a:ea typeface="+mn-ea"/>
              </a:rPr>
              <a:t> MnCl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600" dirty="0">
                <a:latin typeface="+mn-ea"/>
                <a:ea typeface="+mn-ea"/>
              </a:rPr>
              <a:t> ＋ </a:t>
            </a:r>
            <a:r>
              <a:rPr lang="en-US" altLang="ja-JP" sz="3600" dirty="0">
                <a:latin typeface="+mn-ea"/>
                <a:ea typeface="+mn-ea"/>
              </a:rPr>
              <a:t>2H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  <a:ea typeface="+mn-ea"/>
              </a:rPr>
              <a:t>O</a:t>
            </a:r>
            <a:r>
              <a:rPr lang="ja-JP" altLang="en-US" sz="3600" dirty="0">
                <a:latin typeface="+mn-ea"/>
              </a:rPr>
              <a:t> ＋ </a:t>
            </a:r>
            <a:r>
              <a:rPr lang="en-US" altLang="ja-JP" sz="3600" dirty="0">
                <a:latin typeface="+mn-ea"/>
              </a:rPr>
              <a:t>Cl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600" dirty="0">
                <a:latin typeface="+mn-ea"/>
              </a:rPr>
              <a:t>↑</a:t>
            </a:r>
            <a:endParaRPr kumimoji="1" lang="en-US" altLang="ja-JP" sz="3600" dirty="0">
              <a:latin typeface="+mn-ea"/>
              <a:ea typeface="+mn-ea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51005" y="5034372"/>
            <a:ext cx="8213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+mn-ea"/>
              </a:rPr>
              <a:t>Ca(</a:t>
            </a:r>
            <a:r>
              <a:rPr lang="en-US" altLang="ja-JP" sz="3600" dirty="0" err="1">
                <a:latin typeface="+mn-ea"/>
              </a:rPr>
              <a:t>ClO</a:t>
            </a:r>
            <a:r>
              <a:rPr lang="en-US" altLang="ja-JP" sz="3600" dirty="0">
                <a:latin typeface="+mn-ea"/>
              </a:rPr>
              <a:t>)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600" dirty="0">
                <a:latin typeface="+mn-ea"/>
              </a:rPr>
              <a:t>・</a:t>
            </a:r>
            <a:r>
              <a:rPr lang="en-US" altLang="ja-JP" sz="3600" dirty="0">
                <a:latin typeface="+mn-ea"/>
              </a:rPr>
              <a:t>2H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</a:rPr>
              <a:t>O</a:t>
            </a:r>
            <a:r>
              <a:rPr lang="ja-JP" altLang="en-US" sz="3600" dirty="0">
                <a:latin typeface="+mn-ea"/>
              </a:rPr>
              <a:t> ＋ </a:t>
            </a:r>
            <a:r>
              <a:rPr lang="en-US" altLang="ja-JP" sz="3600" dirty="0">
                <a:latin typeface="+mn-ea"/>
              </a:rPr>
              <a:t>4HCl</a:t>
            </a:r>
            <a:r>
              <a:rPr lang="ja-JP" altLang="en-US" sz="3600" dirty="0">
                <a:latin typeface="+mn-ea"/>
              </a:rPr>
              <a:t> </a:t>
            </a:r>
            <a:endParaRPr lang="en-US" altLang="ja-JP" sz="3600" dirty="0">
              <a:latin typeface="+mn-ea"/>
            </a:endParaRPr>
          </a:p>
          <a:p>
            <a:r>
              <a:rPr kumimoji="1" lang="ja-JP" altLang="en-US" sz="3600" dirty="0">
                <a:latin typeface="+mn-ea"/>
                <a:ea typeface="+mn-ea"/>
              </a:rPr>
              <a:t>　　　　　　　　　→</a:t>
            </a:r>
            <a:r>
              <a:rPr lang="en-US" altLang="ja-JP" sz="3600" dirty="0">
                <a:latin typeface="+mn-ea"/>
                <a:ea typeface="+mn-ea"/>
              </a:rPr>
              <a:t> CaCl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600" dirty="0">
                <a:latin typeface="+mn-ea"/>
                <a:ea typeface="+mn-ea"/>
              </a:rPr>
              <a:t> ＋ </a:t>
            </a:r>
            <a:r>
              <a:rPr lang="en-US" altLang="ja-JP" sz="3600" dirty="0">
                <a:latin typeface="+mn-ea"/>
                <a:ea typeface="+mn-ea"/>
              </a:rPr>
              <a:t>4</a:t>
            </a:r>
            <a:r>
              <a:rPr lang="en-US" altLang="ja-JP" sz="3600" dirty="0">
                <a:latin typeface="+mn-ea"/>
              </a:rPr>
              <a:t>H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</a:rPr>
              <a:t>O</a:t>
            </a:r>
            <a:r>
              <a:rPr lang="ja-JP" altLang="en-US" sz="3600" dirty="0">
                <a:latin typeface="+mn-ea"/>
              </a:rPr>
              <a:t>＋ </a:t>
            </a:r>
            <a:r>
              <a:rPr lang="en-US" altLang="ja-JP" sz="3600" dirty="0">
                <a:latin typeface="+mn-ea"/>
              </a:rPr>
              <a:t>2Cl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600" dirty="0">
                <a:latin typeface="+mn-ea"/>
              </a:rPr>
              <a:t>↑</a:t>
            </a:r>
            <a:endParaRPr lang="en-US" altLang="ja-JP" sz="3600" dirty="0">
              <a:latin typeface="+mn-ea"/>
            </a:endParaRPr>
          </a:p>
        </p:txBody>
      </p:sp>
      <p:sp>
        <p:nvSpPr>
          <p:cNvPr id="9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11</a:t>
            </a:fld>
            <a:endParaRPr lang="ja-JP" altLang="en-US" dirty="0"/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A051AE25-53D8-4469-9019-DEF7C8755B96}"/>
              </a:ext>
            </a:extLst>
          </p:cNvPr>
          <p:cNvSpPr/>
          <p:nvPr/>
        </p:nvSpPr>
        <p:spPr>
          <a:xfrm>
            <a:off x="2367699" y="930093"/>
            <a:ext cx="1008112" cy="52322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60E78F-7F71-4796-82E4-D20AF7B23AB7}"/>
              </a:ext>
            </a:extLst>
          </p:cNvPr>
          <p:cNvSpPr txBox="1"/>
          <p:nvPr/>
        </p:nvSpPr>
        <p:spPr>
          <a:xfrm>
            <a:off x="2360828" y="895684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/>
              <a:t>製法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56783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10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4"/>
          <p:cNvSpPr txBox="1">
            <a:spLocks noChangeArrowheads="1"/>
          </p:cNvSpPr>
          <p:nvPr/>
        </p:nvSpPr>
        <p:spPr bwMode="auto">
          <a:xfrm>
            <a:off x="180081" y="849082"/>
            <a:ext cx="25197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塩素</a:t>
            </a:r>
            <a:r>
              <a:rPr lang="en-US" altLang="ja-JP" sz="3600" b="1" dirty="0">
                <a:latin typeface="+mn-ea"/>
              </a:rPr>
              <a:t>Cl</a:t>
            </a:r>
            <a:r>
              <a:rPr lang="en-US" altLang="ja-JP" sz="3600" b="1" baseline="-25000" dirty="0">
                <a:latin typeface="+mn-ea"/>
              </a:rPr>
              <a:t>2</a:t>
            </a:r>
            <a:r>
              <a:rPr lang="ja-JP" altLang="en-US" sz="3200" b="1" dirty="0"/>
              <a:t> 　　　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39551" y="1495237"/>
            <a:ext cx="8496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latin typeface="+mn-ea"/>
                <a:ea typeface="+mn-ea"/>
              </a:rPr>
              <a:t>MnO</a:t>
            </a:r>
            <a:r>
              <a:rPr kumimoji="1" lang="en-US" altLang="ja-JP" sz="3600" baseline="-25000" dirty="0">
                <a:latin typeface="+mn-ea"/>
                <a:ea typeface="+mn-ea"/>
              </a:rPr>
              <a:t>2</a:t>
            </a:r>
            <a:r>
              <a:rPr lang="ja-JP" altLang="en-US" sz="3600" dirty="0">
                <a:latin typeface="+mn-ea"/>
                <a:ea typeface="+mn-ea"/>
              </a:rPr>
              <a:t> ＋ </a:t>
            </a:r>
            <a:r>
              <a:rPr lang="en-US" altLang="ja-JP" sz="3600" dirty="0">
                <a:latin typeface="+mn-ea"/>
                <a:ea typeface="+mn-ea"/>
              </a:rPr>
              <a:t>4HCl </a:t>
            </a:r>
            <a:r>
              <a:rPr kumimoji="1" lang="ja-JP" altLang="en-US" sz="3600" dirty="0">
                <a:latin typeface="+mn-ea"/>
                <a:ea typeface="+mn-ea"/>
              </a:rPr>
              <a:t>→</a:t>
            </a:r>
            <a:r>
              <a:rPr lang="en-US" altLang="ja-JP" sz="3600" dirty="0">
                <a:latin typeface="+mn-ea"/>
                <a:ea typeface="+mn-ea"/>
              </a:rPr>
              <a:t> MnCl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600" dirty="0">
                <a:latin typeface="+mn-ea"/>
                <a:ea typeface="+mn-ea"/>
              </a:rPr>
              <a:t> ＋ </a:t>
            </a:r>
            <a:r>
              <a:rPr lang="en-US" altLang="ja-JP" sz="3600" dirty="0">
                <a:latin typeface="+mn-ea"/>
                <a:ea typeface="+mn-ea"/>
              </a:rPr>
              <a:t>2H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  <a:ea typeface="+mn-ea"/>
              </a:rPr>
              <a:t>O</a:t>
            </a:r>
            <a:r>
              <a:rPr lang="ja-JP" altLang="en-US" sz="3600" dirty="0">
                <a:latin typeface="+mn-ea"/>
              </a:rPr>
              <a:t> ＋ </a:t>
            </a:r>
            <a:r>
              <a:rPr lang="en-US" altLang="ja-JP" sz="3600" dirty="0">
                <a:latin typeface="+mn-ea"/>
              </a:rPr>
              <a:t>Cl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600" dirty="0">
                <a:latin typeface="+mn-ea"/>
              </a:rPr>
              <a:t>↑</a:t>
            </a:r>
            <a:endParaRPr kumimoji="1" lang="en-US" altLang="ja-JP" sz="3600" dirty="0">
              <a:latin typeface="+mn-ea"/>
              <a:ea typeface="+mn-ea"/>
            </a:endParaRPr>
          </a:p>
        </p:txBody>
      </p:sp>
      <p:pic>
        <p:nvPicPr>
          <p:cNvPr id="31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74135"/>
            <a:ext cx="73437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416" y="3490369"/>
            <a:ext cx="76200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416" y="3234661"/>
            <a:ext cx="1217162" cy="2570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583" y="3040949"/>
            <a:ext cx="1476050" cy="2788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317" y="3288384"/>
            <a:ext cx="1314258" cy="2595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角丸四角形吹き出し 36"/>
          <p:cNvSpPr/>
          <p:nvPr/>
        </p:nvSpPr>
        <p:spPr>
          <a:xfrm>
            <a:off x="3458580" y="2288207"/>
            <a:ext cx="2225798" cy="650593"/>
          </a:xfrm>
          <a:prstGeom prst="wedgeRoundRectCallout">
            <a:avLst>
              <a:gd name="adj1" fmla="val -6942"/>
              <a:gd name="adj2" fmla="val 122677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</a:gradFill>
          <a:ln w="28575">
            <a:solidFill>
              <a:srgbClr val="FF0000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3600" dirty="0" err="1">
                <a:solidFill>
                  <a:schemeClr val="tx1"/>
                </a:solidFill>
                <a:latin typeface="+mn-ea"/>
                <a:cs typeface="Times New Roman" pitchFamily="18" charset="0"/>
              </a:rPr>
              <a:t>HCl</a:t>
            </a:r>
            <a:r>
              <a:rPr lang="ja-JP" altLang="en-US" sz="32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を吸収</a:t>
            </a:r>
            <a:endParaRPr lang="en-US" altLang="ja-JP" sz="3200" dirty="0">
              <a:solidFill>
                <a:schemeClr val="tx1"/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38" name="角丸四角形吹き出し 37"/>
          <p:cNvSpPr/>
          <p:nvPr/>
        </p:nvSpPr>
        <p:spPr>
          <a:xfrm>
            <a:off x="6009975" y="2274135"/>
            <a:ext cx="2090417" cy="650593"/>
          </a:xfrm>
          <a:prstGeom prst="wedgeRoundRectCallout">
            <a:avLst>
              <a:gd name="adj1" fmla="val -54804"/>
              <a:gd name="adj2" fmla="val 125432"/>
              <a:gd name="adj3" fmla="val 16667"/>
            </a:avLst>
          </a:pr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bg1"/>
              </a:gs>
            </a:gsLst>
          </a:gradFill>
          <a:ln w="28575">
            <a:solidFill>
              <a:srgbClr val="0070C0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水分を除く</a:t>
            </a:r>
            <a:endParaRPr lang="en-US" altLang="ja-JP" sz="3200" dirty="0">
              <a:solidFill>
                <a:schemeClr val="tx1"/>
              </a:solidFill>
              <a:latin typeface="+mn-ea"/>
              <a:cs typeface="Times New Roman" pitchFamily="18" charset="0"/>
            </a:endParaRPr>
          </a:p>
        </p:txBody>
      </p: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2654505" y="2152120"/>
            <a:ext cx="720000" cy="0"/>
          </a:xfrm>
          <a:prstGeom prst="straightConnector1">
            <a:avLst/>
          </a:prstGeom>
          <a:ln w="57150">
            <a:solidFill>
              <a:srgbClr val="FF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6156175" y="2152120"/>
            <a:ext cx="756000" cy="0"/>
          </a:xfrm>
          <a:prstGeom prst="straightConnector1">
            <a:avLst/>
          </a:prstGeom>
          <a:ln w="57150">
            <a:solidFill>
              <a:srgbClr val="0070C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3"/>
          <p:cNvSpPr txBox="1">
            <a:spLocks noChangeArrowheads="1"/>
          </p:cNvSpPr>
          <p:nvPr/>
        </p:nvSpPr>
        <p:spPr bwMode="auto">
          <a:xfrm>
            <a:off x="251520" y="5940569"/>
            <a:ext cx="86409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</a:rPr>
              <a:t>塩素は有毒なため，換気のよいドラフトなどで行う</a:t>
            </a:r>
            <a:endParaRPr lang="en-US" altLang="ja-JP" sz="3200" dirty="0">
              <a:latin typeface="+mn-ea"/>
            </a:endParaRPr>
          </a:p>
        </p:txBody>
      </p:sp>
      <p:sp>
        <p:nvSpPr>
          <p:cNvPr id="14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12</a:t>
            </a:fld>
            <a:endParaRPr lang="ja-JP" altLang="en-US" dirty="0"/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FBAF377D-A7EE-4A23-906C-3A9CB9D0E436}"/>
              </a:ext>
            </a:extLst>
          </p:cNvPr>
          <p:cNvSpPr/>
          <p:nvPr/>
        </p:nvSpPr>
        <p:spPr>
          <a:xfrm>
            <a:off x="2363984" y="905734"/>
            <a:ext cx="1008112" cy="52322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F0A6156-C12A-41BA-A2D1-D3FFF32895BC}"/>
              </a:ext>
            </a:extLst>
          </p:cNvPr>
          <p:cNvSpPr txBox="1"/>
          <p:nvPr/>
        </p:nvSpPr>
        <p:spPr>
          <a:xfrm>
            <a:off x="2332631" y="886820"/>
            <a:ext cx="29322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/>
              <a:t>製法　</a:t>
            </a:r>
            <a:r>
              <a:rPr lang="ja-JP" altLang="en-US" sz="3200" b="1" dirty="0"/>
              <a:t>（実験室）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56994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7" grpId="0" animBg="1"/>
      <p:bldP spid="38" grpId="0" animBg="1"/>
      <p:bldP spid="43" grpId="0"/>
      <p:bldP spid="16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"/>
          <p:cNvSpPr txBox="1">
            <a:spLocks noChangeArrowheads="1"/>
          </p:cNvSpPr>
          <p:nvPr/>
        </p:nvSpPr>
        <p:spPr bwMode="auto">
          <a:xfrm>
            <a:off x="5868144" y="2780928"/>
            <a:ext cx="6726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7030A0"/>
                </a:solidFill>
                <a:latin typeface="+mn-ea"/>
              </a:rPr>
              <a:t>+1</a:t>
            </a:r>
          </a:p>
        </p:txBody>
      </p:sp>
      <p:sp>
        <p:nvSpPr>
          <p:cNvPr id="35" name="テキスト ボックス 3"/>
          <p:cNvSpPr txBox="1">
            <a:spLocks noChangeArrowheads="1"/>
          </p:cNvSpPr>
          <p:nvPr/>
        </p:nvSpPr>
        <p:spPr bwMode="auto">
          <a:xfrm>
            <a:off x="4162439" y="2780928"/>
            <a:ext cx="6726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FF9900"/>
                </a:solidFill>
                <a:latin typeface="+mn-ea"/>
              </a:rPr>
              <a:t>-1</a:t>
            </a:r>
          </a:p>
        </p:txBody>
      </p:sp>
      <p:sp>
        <p:nvSpPr>
          <p:cNvPr id="37" name="テキスト ボックス 3"/>
          <p:cNvSpPr txBox="1">
            <a:spLocks noChangeArrowheads="1"/>
          </p:cNvSpPr>
          <p:nvPr/>
        </p:nvSpPr>
        <p:spPr bwMode="auto">
          <a:xfrm>
            <a:off x="617825" y="2780928"/>
            <a:ext cx="4257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00B050"/>
                </a:solidFill>
                <a:latin typeface="+mn-ea"/>
              </a:rPr>
              <a:t>0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13</a:t>
            </a:fld>
            <a:endParaRPr lang="ja-JP" altLang="en-US" dirty="0"/>
          </a:p>
        </p:txBody>
      </p:sp>
      <p:sp>
        <p:nvSpPr>
          <p:cNvPr id="21" name="テキスト ボックス 3"/>
          <p:cNvSpPr txBox="1">
            <a:spLocks noChangeArrowheads="1"/>
          </p:cNvSpPr>
          <p:nvPr/>
        </p:nvSpPr>
        <p:spPr bwMode="auto">
          <a:xfrm>
            <a:off x="201406" y="1628800"/>
            <a:ext cx="59730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>
                <a:latin typeface="+mn-ea"/>
              </a:rPr>
              <a:t>一部が水に溶ける（</a:t>
            </a:r>
            <a:r>
              <a:rPr lang="ja-JP" altLang="en-US" sz="3200" dirty="0">
                <a:solidFill>
                  <a:srgbClr val="FF0000"/>
                </a:solidFill>
                <a:latin typeface="+mn-ea"/>
              </a:rPr>
              <a:t>塩素水</a:t>
            </a:r>
            <a:r>
              <a:rPr lang="ja-JP" altLang="en-US" sz="3200" dirty="0">
                <a:latin typeface="+mn-ea"/>
              </a:rPr>
              <a:t>）</a:t>
            </a:r>
            <a:endParaRPr lang="en-US" altLang="ja-JP" sz="3200" dirty="0">
              <a:latin typeface="+mn-ea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9552" y="2276872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+mn-ea"/>
              </a:rPr>
              <a:t>Cl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＋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kumimoji="1" lang="en-US" altLang="ja-JP" sz="3600" dirty="0">
                <a:latin typeface="+mn-ea"/>
                <a:ea typeface="+mn-ea"/>
              </a:rPr>
              <a:t>H</a:t>
            </a:r>
            <a:r>
              <a:rPr kumimoji="1" lang="en-US" altLang="ja-JP" sz="3600" baseline="-25000" dirty="0">
                <a:latin typeface="+mn-ea"/>
                <a:ea typeface="+mn-ea"/>
              </a:rPr>
              <a:t>2</a:t>
            </a:r>
            <a:r>
              <a:rPr lang="en-US" altLang="ja-JP" sz="3600" dirty="0">
                <a:latin typeface="+mn-ea"/>
              </a:rPr>
              <a:t>O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→</a:t>
            </a:r>
            <a:r>
              <a:rPr lang="en-US" altLang="ja-JP" sz="3600" dirty="0">
                <a:latin typeface="+mn-ea"/>
                <a:ea typeface="+mn-ea"/>
              </a:rPr>
              <a:t>  </a:t>
            </a:r>
            <a:r>
              <a:rPr lang="en-US" altLang="ja-JP" sz="3600" dirty="0" err="1">
                <a:latin typeface="+mn-ea"/>
                <a:ea typeface="+mn-ea"/>
              </a:rPr>
              <a:t>HCl</a:t>
            </a:r>
            <a:r>
              <a:rPr lang="ja-JP" altLang="en-US" sz="3600" dirty="0">
                <a:latin typeface="+mn-ea"/>
                <a:ea typeface="+mn-ea"/>
              </a:rPr>
              <a:t>  ＋  </a:t>
            </a:r>
            <a:r>
              <a:rPr lang="en-US" altLang="ja-JP" sz="3600" dirty="0" err="1">
                <a:latin typeface="+mn-ea"/>
                <a:ea typeface="+mn-ea"/>
              </a:rPr>
              <a:t>HClO</a:t>
            </a:r>
            <a:endParaRPr kumimoji="1" lang="en-US" altLang="ja-JP" sz="3600" dirty="0">
              <a:latin typeface="+mn-ea"/>
              <a:ea typeface="+mn-ea"/>
            </a:endParaRPr>
          </a:p>
        </p:txBody>
      </p:sp>
      <p:sp>
        <p:nvSpPr>
          <p:cNvPr id="16" name="テキスト ボックス 4"/>
          <p:cNvSpPr txBox="1">
            <a:spLocks noChangeArrowheads="1"/>
          </p:cNvSpPr>
          <p:nvPr/>
        </p:nvSpPr>
        <p:spPr bwMode="auto">
          <a:xfrm>
            <a:off x="180082" y="849082"/>
            <a:ext cx="224375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塩素</a:t>
            </a:r>
            <a:r>
              <a:rPr lang="en-US" altLang="ja-JP" sz="3600" b="1" dirty="0">
                <a:latin typeface="+mn-ea"/>
              </a:rPr>
              <a:t>Cl</a:t>
            </a:r>
            <a:r>
              <a:rPr lang="en-US" altLang="ja-JP" sz="3600" b="1" baseline="-25000" dirty="0">
                <a:latin typeface="+mn-ea"/>
              </a:rPr>
              <a:t>2</a:t>
            </a:r>
            <a:r>
              <a:rPr lang="ja-JP" altLang="en-US" sz="3200" b="1" dirty="0"/>
              <a:t> </a:t>
            </a:r>
          </a:p>
        </p:txBody>
      </p:sp>
      <p:sp>
        <p:nvSpPr>
          <p:cNvPr id="20" name="テキスト ボックス 19"/>
          <p:cNvSpPr txBox="1">
            <a:spLocks noChangeArrowheads="1"/>
          </p:cNvSpPr>
          <p:nvPr/>
        </p:nvSpPr>
        <p:spPr bwMode="auto">
          <a:xfrm>
            <a:off x="5179949" y="3203874"/>
            <a:ext cx="229381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7030A0"/>
                </a:solidFill>
                <a:latin typeface="+mn-ea"/>
                <a:ea typeface="+mn-ea"/>
              </a:rPr>
              <a:t>次亜塩素酸</a:t>
            </a:r>
            <a:endParaRPr lang="en-US" altLang="ja-JP" sz="3200" b="1" dirty="0">
              <a:solidFill>
                <a:srgbClr val="7030A0"/>
              </a:solidFill>
              <a:latin typeface="+mn-ea"/>
              <a:ea typeface="+mn-ea"/>
            </a:endParaRPr>
          </a:p>
        </p:txBody>
      </p:sp>
      <p:sp>
        <p:nvSpPr>
          <p:cNvPr id="25" name="テキスト ボックス 24"/>
          <p:cNvSpPr txBox="1">
            <a:spLocks noChangeArrowheads="1"/>
          </p:cNvSpPr>
          <p:nvPr/>
        </p:nvSpPr>
        <p:spPr bwMode="auto">
          <a:xfrm>
            <a:off x="3002261" y="3170005"/>
            <a:ext cx="19154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FF9900"/>
                </a:solidFill>
                <a:latin typeface="+mn-ea"/>
                <a:ea typeface="+mn-ea"/>
              </a:rPr>
              <a:t>塩化水素</a:t>
            </a:r>
            <a:endParaRPr lang="en-US" altLang="ja-JP" sz="3200" b="1" dirty="0">
              <a:solidFill>
                <a:srgbClr val="FF9900"/>
              </a:solidFill>
              <a:latin typeface="+mn-ea"/>
              <a:ea typeface="+mn-ea"/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647664" y="2852936"/>
            <a:ext cx="360000" cy="0"/>
          </a:xfrm>
          <a:prstGeom prst="straightConnector1">
            <a:avLst/>
          </a:prstGeom>
          <a:ln w="57150"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4283968" y="2852936"/>
            <a:ext cx="360000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6012200" y="2852936"/>
            <a:ext cx="360000" cy="0"/>
          </a:xfrm>
          <a:prstGeom prst="straightConnector1">
            <a:avLst/>
          </a:prstGeom>
          <a:ln w="5715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右矢印 31"/>
          <p:cNvSpPr/>
          <p:nvPr/>
        </p:nvSpPr>
        <p:spPr>
          <a:xfrm>
            <a:off x="5092797" y="3918199"/>
            <a:ext cx="689741" cy="6281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>
            <a:spLocks noChangeArrowheads="1"/>
          </p:cNvSpPr>
          <p:nvPr/>
        </p:nvSpPr>
        <p:spPr bwMode="auto">
          <a:xfrm>
            <a:off x="5782538" y="3748064"/>
            <a:ext cx="299245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強い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酸化作用</a:t>
            </a:r>
            <a:endParaRPr lang="en-US" altLang="ja-JP" sz="3200" dirty="0">
              <a:solidFill>
                <a:srgbClr val="FF0000"/>
              </a:solidFill>
              <a:latin typeface="+mn-ea"/>
              <a:ea typeface="+mn-ea"/>
            </a:endParaRPr>
          </a:p>
          <a:p>
            <a:pPr eaLnBrk="1" hangingPunct="1"/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漂白・殺菌効果</a:t>
            </a:r>
            <a:endParaRPr lang="en-US" altLang="ja-JP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4" name="テキスト ボックス 33"/>
          <p:cNvSpPr txBox="1">
            <a:spLocks noChangeArrowheads="1"/>
          </p:cNvSpPr>
          <p:nvPr/>
        </p:nvSpPr>
        <p:spPr bwMode="auto">
          <a:xfrm>
            <a:off x="4860032" y="4825026"/>
            <a:ext cx="384626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（水道水や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　プールの水の殺菌）</a:t>
            </a:r>
            <a:endParaRPr lang="en-US" altLang="ja-JP" sz="3200" dirty="0">
              <a:latin typeface="+mn-ea"/>
              <a:ea typeface="+mn-ea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" t="2875" r="54795" b="3061"/>
          <a:stretch/>
        </p:blipFill>
        <p:spPr bwMode="auto">
          <a:xfrm>
            <a:off x="671479" y="3711183"/>
            <a:ext cx="1752357" cy="2592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テキスト ボックス 18"/>
          <p:cNvSpPr txBox="1"/>
          <p:nvPr/>
        </p:nvSpPr>
        <p:spPr>
          <a:xfrm rot="10800000">
            <a:off x="3131841" y="2492896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+mn-ea"/>
                <a:ea typeface="+mn-ea"/>
              </a:rPr>
              <a:t>→</a:t>
            </a:r>
            <a:endParaRPr kumimoji="1" lang="en-US" altLang="ja-JP" sz="3600" dirty="0">
              <a:latin typeface="+mn-ea"/>
              <a:ea typeface="+mn-ea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242" y="928713"/>
            <a:ext cx="4843267" cy="61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30795D53-CE4B-4D49-A344-00649BD72323}"/>
              </a:ext>
            </a:extLst>
          </p:cNvPr>
          <p:cNvSpPr/>
          <p:nvPr/>
        </p:nvSpPr>
        <p:spPr>
          <a:xfrm>
            <a:off x="2359814" y="915212"/>
            <a:ext cx="1008112" cy="52322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Picture 3">
            <a:extLst>
              <a:ext uri="{FF2B5EF4-FFF2-40B4-BE49-F238E27FC236}">
                <a16:creationId xmlns:a16="http://schemas.microsoft.com/office/drawing/2014/main" id="{92208EE6-D71B-42AE-A72F-017047E330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04" t="2875" r="2446" b="3061"/>
          <a:stretch/>
        </p:blipFill>
        <p:spPr bwMode="auto">
          <a:xfrm>
            <a:off x="2423836" y="3726066"/>
            <a:ext cx="2169339" cy="2592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テキスト ボックス 35"/>
          <p:cNvSpPr txBox="1">
            <a:spLocks noChangeArrowheads="1"/>
          </p:cNvSpPr>
          <p:nvPr/>
        </p:nvSpPr>
        <p:spPr bwMode="auto">
          <a:xfrm>
            <a:off x="430002" y="6180891"/>
            <a:ext cx="48677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+mn-ea"/>
                <a:ea typeface="+mn-ea"/>
              </a:rPr>
              <a:t>塩素水による花びらの漂白</a:t>
            </a:r>
            <a:endParaRPr lang="en-US" altLang="ja-JP" sz="2800" dirty="0">
              <a:latin typeface="+mn-ea"/>
              <a:ea typeface="+mn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1C916A-B5DD-4310-9D2E-85144955E6E9}"/>
              </a:ext>
            </a:extLst>
          </p:cNvPr>
          <p:cNvSpPr txBox="1"/>
          <p:nvPr/>
        </p:nvSpPr>
        <p:spPr>
          <a:xfrm>
            <a:off x="2350325" y="88467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/>
              <a:t>性質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12157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/>
      <p:bldP spid="37" grpId="0"/>
      <p:bldP spid="21" grpId="0"/>
      <p:bldP spid="17" grpId="0"/>
      <p:bldP spid="20" grpId="0"/>
      <p:bldP spid="25" grpId="0"/>
      <p:bldP spid="32" grpId="0" animBg="1"/>
      <p:bldP spid="33" grpId="0"/>
      <p:bldP spid="34" grpId="0"/>
      <p:bldP spid="19" grpId="0"/>
      <p:bldP spid="23" grpId="0" animBg="1"/>
      <p:bldP spid="36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"/>
          <p:cNvSpPr txBox="1">
            <a:spLocks noChangeArrowheads="1"/>
          </p:cNvSpPr>
          <p:nvPr/>
        </p:nvSpPr>
        <p:spPr bwMode="auto">
          <a:xfrm>
            <a:off x="4067944" y="2852936"/>
            <a:ext cx="6617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7030A0"/>
                </a:solidFill>
                <a:latin typeface="+mn-ea"/>
              </a:rPr>
              <a:t>-1</a:t>
            </a:r>
          </a:p>
        </p:txBody>
      </p:sp>
      <p:sp>
        <p:nvSpPr>
          <p:cNvPr id="37" name="テキスト ボックス 3"/>
          <p:cNvSpPr txBox="1">
            <a:spLocks noChangeArrowheads="1"/>
          </p:cNvSpPr>
          <p:nvPr/>
        </p:nvSpPr>
        <p:spPr bwMode="auto">
          <a:xfrm>
            <a:off x="2069962" y="2851588"/>
            <a:ext cx="4257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FF9900"/>
                </a:solidFill>
                <a:latin typeface="+mn-ea"/>
              </a:rPr>
              <a:t>0</a:t>
            </a:r>
          </a:p>
        </p:txBody>
      </p:sp>
      <p:sp>
        <p:nvSpPr>
          <p:cNvPr id="38" name="テキスト ボックス 3"/>
          <p:cNvSpPr txBox="1">
            <a:spLocks noChangeArrowheads="1"/>
          </p:cNvSpPr>
          <p:nvPr/>
        </p:nvSpPr>
        <p:spPr bwMode="auto">
          <a:xfrm>
            <a:off x="4139952" y="5302949"/>
            <a:ext cx="6617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7030A0"/>
                </a:solidFill>
                <a:latin typeface="+mn-ea"/>
              </a:rPr>
              <a:t>-1</a:t>
            </a:r>
          </a:p>
        </p:txBody>
      </p:sp>
      <p:sp>
        <p:nvSpPr>
          <p:cNvPr id="39" name="テキスト ボックス 3"/>
          <p:cNvSpPr txBox="1">
            <a:spLocks noChangeArrowheads="1"/>
          </p:cNvSpPr>
          <p:nvPr/>
        </p:nvSpPr>
        <p:spPr bwMode="auto">
          <a:xfrm>
            <a:off x="2195736" y="5302949"/>
            <a:ext cx="4257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FF9900"/>
                </a:solidFill>
                <a:latin typeface="+mn-ea"/>
              </a:rPr>
              <a:t>0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14</a:t>
            </a:fld>
            <a:endParaRPr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9552" y="2348880"/>
            <a:ext cx="4261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+mn-ea"/>
              </a:rPr>
              <a:t>H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＋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lang="en-US" altLang="ja-JP" sz="3600" dirty="0">
                <a:latin typeface="+mn-ea"/>
                <a:ea typeface="+mn-ea"/>
              </a:rPr>
              <a:t>Cl</a:t>
            </a:r>
            <a:r>
              <a:rPr kumimoji="1" lang="en-US" altLang="ja-JP" sz="3600" baseline="-25000" dirty="0">
                <a:latin typeface="+mn-ea"/>
                <a:ea typeface="+mn-ea"/>
              </a:rPr>
              <a:t>2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→</a:t>
            </a:r>
            <a:r>
              <a:rPr lang="en-US" altLang="ja-JP" sz="3600" dirty="0">
                <a:latin typeface="+mn-ea"/>
                <a:ea typeface="+mn-ea"/>
              </a:rPr>
              <a:t>  2HCl</a:t>
            </a:r>
            <a:endParaRPr kumimoji="1" lang="en-US" altLang="ja-JP" sz="3600" dirty="0">
              <a:latin typeface="+mn-ea"/>
              <a:ea typeface="+mn-ea"/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2113866" y="2897326"/>
            <a:ext cx="360000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4212000" y="2904856"/>
            <a:ext cx="360000" cy="0"/>
          </a:xfrm>
          <a:prstGeom prst="straightConnector1">
            <a:avLst/>
          </a:prstGeom>
          <a:ln w="5715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3"/>
          <p:cNvSpPr txBox="1">
            <a:spLocks noChangeArrowheads="1"/>
          </p:cNvSpPr>
          <p:nvPr/>
        </p:nvSpPr>
        <p:spPr bwMode="auto">
          <a:xfrm>
            <a:off x="201406" y="1501903"/>
            <a:ext cx="66748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/>
              <a:t>光によって水素</a:t>
            </a:r>
            <a:r>
              <a:rPr lang="en-US" altLang="ja-JP" sz="3600" dirty="0">
                <a:latin typeface="+mn-ea"/>
              </a:rPr>
              <a:t>H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200" dirty="0"/>
              <a:t>と爆発的に反応</a:t>
            </a:r>
            <a:endParaRPr lang="en-US" altLang="ja-JP" sz="3200" dirty="0">
              <a:latin typeface="+mn-ea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843808" y="2107724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solidFill>
                  <a:srgbClr val="00B0F0"/>
                </a:solidFill>
                <a:latin typeface="+mn-ea"/>
                <a:ea typeface="+mn-ea"/>
              </a:rPr>
              <a:t>光</a:t>
            </a:r>
            <a:endParaRPr kumimoji="1" lang="en-US" altLang="ja-JP" sz="3200" b="1" dirty="0">
              <a:solidFill>
                <a:srgbClr val="00B0F0"/>
              </a:solidFill>
              <a:latin typeface="+mn-ea"/>
              <a:ea typeface="+mn-ea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39551" y="4797153"/>
            <a:ext cx="4426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+mn-ea"/>
              </a:rPr>
              <a:t>Cu</a:t>
            </a:r>
            <a:r>
              <a:rPr lang="en-US" altLang="ja-JP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＋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lang="en-US" altLang="ja-JP" sz="3600" dirty="0">
                <a:latin typeface="+mn-ea"/>
                <a:ea typeface="+mn-ea"/>
              </a:rPr>
              <a:t>Cl</a:t>
            </a:r>
            <a:r>
              <a:rPr kumimoji="1" lang="en-US" altLang="ja-JP" sz="3600" baseline="-25000" dirty="0">
                <a:latin typeface="+mn-ea"/>
                <a:ea typeface="+mn-ea"/>
              </a:rPr>
              <a:t>2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→</a:t>
            </a:r>
            <a:r>
              <a:rPr lang="en-US" altLang="ja-JP" sz="3600" dirty="0">
                <a:latin typeface="+mn-ea"/>
                <a:ea typeface="+mn-ea"/>
              </a:rPr>
              <a:t>  CuCl</a:t>
            </a:r>
            <a:r>
              <a:rPr lang="en-US" altLang="ja-JP" sz="3600" baseline="-25000" dirty="0">
                <a:latin typeface="+mn-ea"/>
              </a:rPr>
              <a:t>2</a:t>
            </a:r>
            <a:endParaRPr kumimoji="1" lang="en-US" altLang="ja-JP" sz="3600" dirty="0">
              <a:latin typeface="+mn-ea"/>
              <a:ea typeface="+mn-ea"/>
            </a:endParaRP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2195736" y="5346583"/>
            <a:ext cx="360000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4313794" y="5346583"/>
            <a:ext cx="360000" cy="0"/>
          </a:xfrm>
          <a:prstGeom prst="straightConnector1">
            <a:avLst/>
          </a:prstGeom>
          <a:ln w="5715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"/>
          <p:cNvSpPr txBox="1">
            <a:spLocks noChangeArrowheads="1"/>
          </p:cNvSpPr>
          <p:nvPr/>
        </p:nvSpPr>
        <p:spPr bwMode="auto">
          <a:xfrm>
            <a:off x="201406" y="3573016"/>
            <a:ext cx="609878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/>
              <a:t>多くの金属と反応して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  塩化物になる</a:t>
            </a:r>
            <a:endParaRPr lang="en-US" altLang="ja-JP" sz="3200" dirty="0">
              <a:latin typeface="+mn-ea"/>
            </a:endParaRPr>
          </a:p>
        </p:txBody>
      </p:sp>
      <p:sp>
        <p:nvSpPr>
          <p:cNvPr id="43" name="テキスト ボックス 42"/>
          <p:cNvSpPr txBox="1">
            <a:spLocks noChangeArrowheads="1"/>
          </p:cNvSpPr>
          <p:nvPr/>
        </p:nvSpPr>
        <p:spPr bwMode="auto">
          <a:xfrm>
            <a:off x="4758512" y="5883358"/>
            <a:ext cx="49260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+mn-ea"/>
                <a:ea typeface="+mn-ea"/>
              </a:rPr>
              <a:t>加熱した銅線と塩素の反応</a:t>
            </a:r>
            <a:endParaRPr lang="en-US" altLang="ja-JP" sz="2800" dirty="0">
              <a:latin typeface="+mn-ea"/>
              <a:ea typeface="+mn-ea"/>
            </a:endParaRPr>
          </a:p>
        </p:txBody>
      </p:sp>
      <p:pic>
        <p:nvPicPr>
          <p:cNvPr id="5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" r="54799"/>
          <a:stretch/>
        </p:blipFill>
        <p:spPr bwMode="auto">
          <a:xfrm>
            <a:off x="4999165" y="3238976"/>
            <a:ext cx="1733075" cy="2638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テキスト ボックス 4">
            <a:extLst>
              <a:ext uri="{FF2B5EF4-FFF2-40B4-BE49-F238E27FC236}">
                <a16:creationId xmlns:a16="http://schemas.microsoft.com/office/drawing/2014/main" id="{83E8A265-CFF1-4221-980F-96E10C646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2" y="849082"/>
            <a:ext cx="367077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塩素</a:t>
            </a:r>
            <a:r>
              <a:rPr lang="en-US" altLang="ja-JP" sz="3600" b="1" dirty="0">
                <a:latin typeface="+mn-ea"/>
              </a:rPr>
              <a:t>Cl</a:t>
            </a:r>
            <a:r>
              <a:rPr lang="en-US" altLang="ja-JP" sz="3600" b="1" baseline="-25000" dirty="0">
                <a:latin typeface="+mn-ea"/>
              </a:rPr>
              <a:t>2</a:t>
            </a:r>
            <a:r>
              <a:rPr lang="ja-JP" altLang="en-US" sz="3200" b="1" dirty="0"/>
              <a:t> </a:t>
            </a: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0C6171FC-1D38-47EB-BB52-939F39245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242" y="928713"/>
            <a:ext cx="4843267" cy="61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>
            <a:extLst>
              <a:ext uri="{FF2B5EF4-FFF2-40B4-BE49-F238E27FC236}">
                <a16:creationId xmlns:a16="http://schemas.microsoft.com/office/drawing/2014/main" id="{67AEC7E7-A99F-4318-8994-CD8FBCC8EC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00" r="1512"/>
          <a:stretch/>
        </p:blipFill>
        <p:spPr bwMode="auto">
          <a:xfrm>
            <a:off x="6711919" y="3238976"/>
            <a:ext cx="2113877" cy="2638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CB7AF7AE-1B58-4CC5-A5DD-C5585881B845}"/>
              </a:ext>
            </a:extLst>
          </p:cNvPr>
          <p:cNvSpPr/>
          <p:nvPr/>
        </p:nvSpPr>
        <p:spPr>
          <a:xfrm>
            <a:off x="2359814" y="924737"/>
            <a:ext cx="1008112" cy="52322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7DF1983-A25A-4098-AB21-27F0510D0A81}"/>
              </a:ext>
            </a:extLst>
          </p:cNvPr>
          <p:cNvSpPr txBox="1"/>
          <p:nvPr/>
        </p:nvSpPr>
        <p:spPr>
          <a:xfrm>
            <a:off x="2350325" y="894195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/>
              <a:t>性質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94123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38" grpId="0"/>
      <p:bldP spid="39" grpId="0"/>
      <p:bldP spid="17" grpId="0"/>
      <p:bldP spid="22" grpId="0"/>
      <p:bldP spid="23" grpId="0"/>
      <p:bldP spid="24" grpId="0"/>
      <p:bldP spid="40" grpId="0"/>
      <p:bldP spid="43" grpId="0"/>
      <p:bldP spid="31" grpId="0" animBg="1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532802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ハロゲンの単体（反応性）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15</a:t>
            </a:fld>
            <a:endParaRPr lang="ja-JP" altLang="en-US" dirty="0"/>
          </a:p>
        </p:txBody>
      </p: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>
            <a:off x="611188" y="1556792"/>
            <a:ext cx="78492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酸化力</a:t>
            </a:r>
            <a:r>
              <a:rPr lang="ja-JP" altLang="en-US" sz="3200" dirty="0">
                <a:latin typeface="+mn-ea"/>
                <a:ea typeface="+mn-ea"/>
              </a:rPr>
              <a:t>に応じて，反応性が異なる。</a:t>
            </a:r>
            <a:endParaRPr lang="en-US" altLang="ja-JP" sz="3200" dirty="0">
              <a:latin typeface="+mn-ea"/>
              <a:ea typeface="+mn-ea"/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78" y="2219479"/>
            <a:ext cx="8492772" cy="409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514" y="5141404"/>
            <a:ext cx="1706792" cy="1105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167" y="5137882"/>
            <a:ext cx="1656184" cy="1101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906" y="5124289"/>
            <a:ext cx="1548358" cy="1128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203" y="5133397"/>
            <a:ext cx="1720217" cy="10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769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46799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ここで学習する内容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16</a:t>
            </a:fld>
            <a:endParaRPr lang="ja-JP" altLang="en-US" dirty="0"/>
          </a:p>
        </p:txBody>
      </p:sp>
      <p:sp>
        <p:nvSpPr>
          <p:cNvPr id="7" name="テキスト ボックス 2"/>
          <p:cNvSpPr txBox="1">
            <a:spLocks noChangeArrowheads="1"/>
          </p:cNvSpPr>
          <p:nvPr/>
        </p:nvSpPr>
        <p:spPr bwMode="auto">
          <a:xfrm>
            <a:off x="179512" y="2927846"/>
            <a:ext cx="85852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ハロゲンの化合物にはどのような性質と反応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性があるか？</a:t>
            </a:r>
            <a:endParaRPr lang="en-US" altLang="ja-JP" sz="3200" dirty="0"/>
          </a:p>
        </p:txBody>
      </p:sp>
      <p:sp>
        <p:nvSpPr>
          <p:cNvPr id="8" name="テキスト ボックス 3"/>
          <p:cNvSpPr txBox="1">
            <a:spLocks noChangeArrowheads="1"/>
          </p:cNvSpPr>
          <p:nvPr/>
        </p:nvSpPr>
        <p:spPr bwMode="auto">
          <a:xfrm>
            <a:off x="179512" y="1703710"/>
            <a:ext cx="86931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ハロゲンの単体にはどのような性質と反応性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があるか？</a:t>
            </a: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val="217037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ハロゲン化水素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17</a:t>
            </a:fld>
            <a:endParaRPr lang="ja-JP" altLang="en-US" dirty="0"/>
          </a:p>
        </p:txBody>
      </p:sp>
      <p:sp>
        <p:nvSpPr>
          <p:cNvPr id="12" name="テキスト ボックス 11"/>
          <p:cNvSpPr txBox="1">
            <a:spLocks noChangeArrowheads="1"/>
          </p:cNvSpPr>
          <p:nvPr/>
        </p:nvSpPr>
        <p:spPr bwMode="auto">
          <a:xfrm>
            <a:off x="251520" y="1484784"/>
            <a:ext cx="777686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>
                <a:latin typeface="+mn-ea"/>
                <a:ea typeface="+mn-ea"/>
              </a:rPr>
              <a:t>フッ化水素</a:t>
            </a:r>
            <a:r>
              <a:rPr lang="en-US" altLang="ja-JP" sz="3600" dirty="0">
                <a:latin typeface="+mn-ea"/>
                <a:ea typeface="+mn-ea"/>
              </a:rPr>
              <a:t>HF</a:t>
            </a:r>
            <a:r>
              <a:rPr lang="ja-JP" altLang="en-US" sz="3200" dirty="0" err="1">
                <a:latin typeface="+mn-ea"/>
                <a:ea typeface="+mn-ea"/>
              </a:rPr>
              <a:t>，</a:t>
            </a:r>
            <a:r>
              <a:rPr lang="ja-JP" altLang="en-US" sz="3200" dirty="0">
                <a:latin typeface="+mn-ea"/>
                <a:ea typeface="+mn-ea"/>
              </a:rPr>
              <a:t>塩化水素</a:t>
            </a:r>
            <a:r>
              <a:rPr lang="en-US" altLang="ja-JP" sz="3600" dirty="0" err="1">
                <a:latin typeface="+mn-ea"/>
                <a:ea typeface="+mn-ea"/>
              </a:rPr>
              <a:t>HCl</a:t>
            </a:r>
            <a:r>
              <a:rPr lang="ja-JP" altLang="en-US" sz="3200" dirty="0" err="1">
                <a:latin typeface="+mn-ea"/>
                <a:ea typeface="+mn-ea"/>
              </a:rPr>
              <a:t>，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　　臭化水素</a:t>
            </a:r>
            <a:r>
              <a:rPr lang="en-US" altLang="ja-JP" sz="3600" dirty="0" err="1">
                <a:latin typeface="+mn-ea"/>
                <a:ea typeface="+mn-ea"/>
              </a:rPr>
              <a:t>HBr</a:t>
            </a:r>
            <a:r>
              <a:rPr lang="ja-JP" altLang="en-US" sz="3200" dirty="0" err="1">
                <a:latin typeface="+mn-ea"/>
                <a:ea typeface="+mn-ea"/>
              </a:rPr>
              <a:t>，</a:t>
            </a:r>
            <a:r>
              <a:rPr lang="ja-JP" altLang="en-US" sz="3200" dirty="0">
                <a:latin typeface="+mn-ea"/>
                <a:ea typeface="+mn-ea"/>
              </a:rPr>
              <a:t>ヨウ化水素</a:t>
            </a:r>
            <a:r>
              <a:rPr lang="en-US" altLang="ja-JP" sz="3600" dirty="0">
                <a:latin typeface="+mn-ea"/>
                <a:ea typeface="+mn-ea"/>
              </a:rPr>
              <a:t>HI</a:t>
            </a:r>
            <a:r>
              <a:rPr lang="ja-JP" altLang="en-US" sz="3200" dirty="0">
                <a:latin typeface="+mn-ea"/>
                <a:ea typeface="+mn-ea"/>
              </a:rPr>
              <a:t>などの総称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13" name="テキスト ボックス 12"/>
          <p:cNvSpPr txBox="1">
            <a:spLocks noChangeArrowheads="1"/>
          </p:cNvSpPr>
          <p:nvPr/>
        </p:nvSpPr>
        <p:spPr bwMode="auto">
          <a:xfrm>
            <a:off x="271840" y="2717111"/>
            <a:ext cx="76979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>
                <a:latin typeface="+mn-ea"/>
                <a:ea typeface="+mn-ea"/>
              </a:rPr>
              <a:t>常温では，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刺激臭</a:t>
            </a:r>
            <a:r>
              <a:rPr lang="ja-JP" altLang="en-US" sz="3200" dirty="0">
                <a:latin typeface="+mn-ea"/>
                <a:ea typeface="+mn-ea"/>
              </a:rPr>
              <a:t>のある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無色の気体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18" name="テキスト ボックス 17"/>
          <p:cNvSpPr txBox="1">
            <a:spLocks noChangeArrowheads="1"/>
          </p:cNvSpPr>
          <p:nvPr/>
        </p:nvSpPr>
        <p:spPr bwMode="auto">
          <a:xfrm>
            <a:off x="271840" y="4087232"/>
            <a:ext cx="66967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>
                <a:latin typeface="+mn-ea"/>
                <a:ea typeface="+mn-ea"/>
              </a:rPr>
              <a:t>水によく溶け，水溶液は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酸性</a:t>
            </a:r>
            <a:r>
              <a:rPr lang="ja-JP" altLang="en-US" sz="3200" dirty="0">
                <a:latin typeface="+mn-ea"/>
                <a:ea typeface="+mn-ea"/>
              </a:rPr>
              <a:t>を示す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19" name="角丸四角形 11">
            <a:extLst>
              <a:ext uri="{FF2B5EF4-FFF2-40B4-BE49-F238E27FC236}">
                <a16:creationId xmlns:a16="http://schemas.microsoft.com/office/drawing/2014/main" id="{965BA68F-41FA-46CB-96B2-A551A6DD8884}"/>
              </a:ext>
            </a:extLst>
          </p:cNvPr>
          <p:cNvSpPr/>
          <p:nvPr/>
        </p:nvSpPr>
        <p:spPr>
          <a:xfrm>
            <a:off x="539552" y="4713715"/>
            <a:ext cx="7922840" cy="1037720"/>
          </a:xfrm>
          <a:prstGeom prst="roundRect">
            <a:avLst/>
          </a:prstGeom>
          <a:solidFill>
            <a:srgbClr val="B4EDA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C664E4E-9906-499E-B034-D46166095F36}"/>
              </a:ext>
            </a:extLst>
          </p:cNvPr>
          <p:cNvSpPr txBox="1"/>
          <p:nvPr/>
        </p:nvSpPr>
        <p:spPr>
          <a:xfrm>
            <a:off x="963608" y="4920499"/>
            <a:ext cx="195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latin typeface="+mn-ea"/>
                <a:ea typeface="+mn-ea"/>
              </a:rPr>
              <a:t>酸の強さ</a:t>
            </a:r>
            <a:endParaRPr kumimoji="1" lang="ja-JP" altLang="en-US" sz="3600" dirty="0">
              <a:latin typeface="+mn-ea"/>
              <a:ea typeface="+mn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C664E4E-9906-499E-B034-D46166095F36}"/>
              </a:ext>
            </a:extLst>
          </p:cNvPr>
          <p:cNvSpPr txBox="1"/>
          <p:nvPr/>
        </p:nvSpPr>
        <p:spPr>
          <a:xfrm>
            <a:off x="2867432" y="4889720"/>
            <a:ext cx="5520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>
                <a:latin typeface="+mn-ea"/>
                <a:ea typeface="+mn-ea"/>
              </a:rPr>
              <a:t>H</a:t>
            </a:r>
            <a:r>
              <a:rPr lang="ja-JP" altLang="en-US" sz="3600" b="1" dirty="0">
                <a:latin typeface="+mn-ea"/>
                <a:ea typeface="+mn-ea"/>
              </a:rPr>
              <a:t>Ｉ</a:t>
            </a:r>
            <a:r>
              <a:rPr lang="en-US" altLang="ja-JP" sz="3600" b="1" dirty="0">
                <a:latin typeface="+mn-ea"/>
                <a:ea typeface="+mn-ea"/>
              </a:rPr>
              <a:t> </a:t>
            </a:r>
            <a:r>
              <a:rPr lang="ja-JP" altLang="en-US" sz="3600" b="1" dirty="0">
                <a:latin typeface="+mn-ea"/>
                <a:ea typeface="+mn-ea"/>
              </a:rPr>
              <a:t>＞ </a:t>
            </a:r>
            <a:r>
              <a:rPr lang="en-US" altLang="ja-JP" sz="3600" b="1" dirty="0" err="1">
                <a:latin typeface="+mn-ea"/>
                <a:ea typeface="+mn-ea"/>
              </a:rPr>
              <a:t>HBr</a:t>
            </a:r>
            <a:r>
              <a:rPr lang="en-US" altLang="ja-JP" sz="3600" b="1" dirty="0">
                <a:latin typeface="+mn-ea"/>
              </a:rPr>
              <a:t> </a:t>
            </a:r>
            <a:r>
              <a:rPr lang="ja-JP" altLang="en-US" sz="3600" b="1" dirty="0">
                <a:latin typeface="+mn-ea"/>
              </a:rPr>
              <a:t>＞ </a:t>
            </a:r>
            <a:r>
              <a:rPr lang="en-US" altLang="ja-JP" sz="3600" b="1" dirty="0" err="1">
                <a:latin typeface="+mn-ea"/>
              </a:rPr>
              <a:t>HCl</a:t>
            </a:r>
            <a:r>
              <a:rPr lang="en-US" altLang="ja-JP" sz="3600" b="1" dirty="0">
                <a:latin typeface="+mn-ea"/>
              </a:rPr>
              <a:t> </a:t>
            </a:r>
            <a:r>
              <a:rPr lang="ja-JP" altLang="en-US" sz="3600" b="1" dirty="0">
                <a:latin typeface="+mn-ea"/>
              </a:rPr>
              <a:t>＞ ＞ </a:t>
            </a:r>
            <a:r>
              <a:rPr lang="en-US" altLang="ja-JP" sz="3600" b="1" dirty="0">
                <a:latin typeface="+mn-ea"/>
              </a:rPr>
              <a:t>HF</a:t>
            </a:r>
            <a:endParaRPr lang="ja-JP" altLang="en-US" sz="3600" b="1" dirty="0">
              <a:latin typeface="+mn-ea"/>
            </a:endParaRPr>
          </a:p>
        </p:txBody>
      </p:sp>
      <p:sp>
        <p:nvSpPr>
          <p:cNvPr id="24" name="テキスト ボックス 23"/>
          <p:cNvSpPr txBox="1">
            <a:spLocks noChangeArrowheads="1"/>
          </p:cNvSpPr>
          <p:nvPr/>
        </p:nvSpPr>
        <p:spPr bwMode="auto">
          <a:xfrm>
            <a:off x="963608" y="5782586"/>
            <a:ext cx="20180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水溶液</a:t>
            </a:r>
            <a:r>
              <a:rPr lang="en-US" altLang="ja-JP" sz="3200" dirty="0">
                <a:latin typeface="+mn-ea"/>
              </a:rPr>
              <a:t> … 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25" name="テキスト ボックス 24"/>
          <p:cNvSpPr txBox="1">
            <a:spLocks noChangeArrowheads="1"/>
          </p:cNvSpPr>
          <p:nvPr/>
        </p:nvSpPr>
        <p:spPr bwMode="auto">
          <a:xfrm>
            <a:off x="2912245" y="5794174"/>
            <a:ext cx="108369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強酸</a:t>
            </a:r>
            <a:endParaRPr lang="en-US" altLang="ja-JP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6" name="テキスト ボックス 25"/>
          <p:cNvSpPr txBox="1">
            <a:spLocks noChangeArrowheads="1"/>
          </p:cNvSpPr>
          <p:nvPr/>
        </p:nvSpPr>
        <p:spPr bwMode="auto">
          <a:xfrm>
            <a:off x="4143772" y="5794174"/>
            <a:ext cx="10763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強酸</a:t>
            </a:r>
            <a:endParaRPr lang="en-US" altLang="ja-JP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7" name="テキスト ボックス 26"/>
          <p:cNvSpPr txBox="1">
            <a:spLocks noChangeArrowheads="1"/>
          </p:cNvSpPr>
          <p:nvPr/>
        </p:nvSpPr>
        <p:spPr bwMode="auto">
          <a:xfrm>
            <a:off x="5616488" y="5796553"/>
            <a:ext cx="11157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強酸</a:t>
            </a:r>
            <a:endParaRPr lang="en-US" altLang="ja-JP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8" name="テキスト ボックス 27"/>
          <p:cNvSpPr txBox="1">
            <a:spLocks noChangeArrowheads="1"/>
          </p:cNvSpPr>
          <p:nvPr/>
        </p:nvSpPr>
        <p:spPr bwMode="auto">
          <a:xfrm>
            <a:off x="7547716" y="5796553"/>
            <a:ext cx="10567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solidFill>
                  <a:srgbClr val="0070C0"/>
                </a:solidFill>
                <a:latin typeface="+mn-ea"/>
                <a:ea typeface="+mn-ea"/>
              </a:rPr>
              <a:t>弱酸</a:t>
            </a:r>
            <a:endParaRPr lang="en-US" altLang="ja-JP" sz="3200" dirty="0">
              <a:solidFill>
                <a:srgbClr val="0070C0"/>
              </a:solidFill>
              <a:latin typeface="+mn-ea"/>
              <a:ea typeface="+mn-ea"/>
            </a:endParaRPr>
          </a:p>
        </p:txBody>
      </p:sp>
      <p:sp>
        <p:nvSpPr>
          <p:cNvPr id="30" name="右矢印 29"/>
          <p:cNvSpPr/>
          <p:nvPr/>
        </p:nvSpPr>
        <p:spPr>
          <a:xfrm rot="5400000">
            <a:off x="4176936" y="3289441"/>
            <a:ext cx="648072" cy="864096"/>
          </a:xfrm>
          <a:prstGeom prst="rightArrow">
            <a:avLst>
              <a:gd name="adj1" fmla="val 50000"/>
              <a:gd name="adj2" fmla="val 4118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15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  <p:bldP spid="19" grpId="0" animBg="1"/>
      <p:bldP spid="20" grpId="0"/>
      <p:bldP spid="21" grpId="0"/>
      <p:bldP spid="24" grpId="0"/>
      <p:bldP spid="25" grpId="0"/>
      <p:bldP spid="26" grpId="0"/>
      <p:bldP spid="27" grpId="0"/>
      <p:bldP spid="28" grpId="0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61921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ハロゲン化水素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18</a:t>
            </a:fld>
            <a:endParaRPr lang="ja-JP" altLang="en-US" dirty="0"/>
          </a:p>
        </p:txBody>
      </p:sp>
      <p:sp>
        <p:nvSpPr>
          <p:cNvPr id="22" name="テキスト ボックス 3"/>
          <p:cNvSpPr txBox="1">
            <a:spLocks noChangeArrowheads="1"/>
          </p:cNvSpPr>
          <p:nvPr/>
        </p:nvSpPr>
        <p:spPr bwMode="auto">
          <a:xfrm>
            <a:off x="395536" y="5386571"/>
            <a:ext cx="8568952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</a:rPr>
              <a:t>フッ化水素</a:t>
            </a:r>
            <a:r>
              <a:rPr lang="en-US" altLang="ja-JP" sz="3600" dirty="0">
                <a:latin typeface="+mn-ea"/>
              </a:rPr>
              <a:t>HF</a:t>
            </a:r>
            <a:r>
              <a:rPr lang="ja-JP" altLang="en-US" sz="3200" dirty="0">
                <a:latin typeface="+mn-ea"/>
              </a:rPr>
              <a:t>は，</a:t>
            </a:r>
            <a:endParaRPr lang="en-US" altLang="ja-JP" sz="3200" dirty="0">
              <a:latin typeface="+mn-ea"/>
            </a:endParaRPr>
          </a:p>
          <a:p>
            <a:pPr eaLnBrk="1" hangingPunct="1"/>
            <a:r>
              <a:rPr lang="ja-JP" altLang="en-US" sz="3200" dirty="0">
                <a:solidFill>
                  <a:srgbClr val="FF0000"/>
                </a:solidFill>
                <a:latin typeface="+mn-ea"/>
              </a:rPr>
              <a:t>分子間に水素結合</a:t>
            </a:r>
            <a:r>
              <a:rPr lang="ja-JP" altLang="en-US" sz="3200" dirty="0">
                <a:latin typeface="+mn-ea"/>
              </a:rPr>
              <a:t>を形成するため，</a:t>
            </a:r>
            <a:r>
              <a:rPr lang="ja-JP" altLang="en-US" sz="3200" dirty="0">
                <a:solidFill>
                  <a:srgbClr val="FF0000"/>
                </a:solidFill>
                <a:latin typeface="+mn-ea"/>
              </a:rPr>
              <a:t>沸点が高い</a:t>
            </a:r>
            <a:endParaRPr lang="en-US" altLang="ja-JP" sz="3200" dirty="0">
              <a:latin typeface="+mn-ea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309" y="2308428"/>
            <a:ext cx="6555715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4">
            <a:extLst>
              <a:ext uri="{FF2B5EF4-FFF2-40B4-BE49-F238E27FC236}">
                <a16:creationId xmlns:a16="http://schemas.microsoft.com/office/drawing/2014/main" id="{1746E711-6EF1-42A7-ABAD-BBBE7A06B7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1548081"/>
            <a:ext cx="61921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○</a:t>
            </a:r>
            <a:r>
              <a:rPr lang="ja-JP" altLang="en-US" sz="3200" b="1" dirty="0"/>
              <a:t>融点と沸点</a:t>
            </a:r>
          </a:p>
        </p:txBody>
      </p:sp>
      <p:sp>
        <p:nvSpPr>
          <p:cNvPr id="29" name="角丸四角形吹き出し 28"/>
          <p:cNvSpPr/>
          <p:nvPr/>
        </p:nvSpPr>
        <p:spPr>
          <a:xfrm>
            <a:off x="107504" y="2124855"/>
            <a:ext cx="2924518" cy="1209485"/>
          </a:xfrm>
          <a:prstGeom prst="wedgeRoundRectCallout">
            <a:avLst>
              <a:gd name="adj1" fmla="val -189"/>
              <a:gd name="adj2" fmla="val 76412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</a:gradFill>
          <a:ln w="28575">
            <a:solidFill>
              <a:schemeClr val="accent2">
                <a:lumMod val="7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36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F</a:t>
            </a:r>
            <a:r>
              <a:rPr lang="ja-JP" altLang="en-US" sz="32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原子は</a:t>
            </a:r>
            <a:endParaRPr lang="en-US" altLang="ja-JP" sz="3200" dirty="0">
              <a:solidFill>
                <a:schemeClr val="tx1"/>
              </a:solidFill>
              <a:latin typeface="+mn-ea"/>
              <a:cs typeface="Times New Roman" pitchFamily="18" charset="0"/>
            </a:endParaRPr>
          </a:p>
          <a:p>
            <a:pPr algn="ctr">
              <a:defRPr/>
            </a:pPr>
            <a:r>
              <a:rPr lang="ja-JP" altLang="en-US" sz="3200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電気陰性度 </a:t>
            </a:r>
            <a:r>
              <a:rPr lang="ja-JP" altLang="en-US" sz="32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大</a:t>
            </a:r>
            <a:endParaRPr lang="en-US" altLang="ja-JP" sz="3200" dirty="0">
              <a:solidFill>
                <a:schemeClr val="tx1"/>
              </a:solidFill>
              <a:latin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39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9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19</a:t>
            </a:fld>
            <a:endParaRPr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5219" y="3501008"/>
            <a:ext cx="7556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+mn-ea"/>
              </a:rPr>
              <a:t>CaF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＋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kumimoji="1" lang="en-US" altLang="ja-JP" sz="3600" dirty="0">
                <a:latin typeface="+mn-ea"/>
                <a:ea typeface="+mn-ea"/>
              </a:rPr>
              <a:t>H</a:t>
            </a:r>
            <a:r>
              <a:rPr kumimoji="1" lang="en-US" altLang="ja-JP" sz="3600" baseline="-25000" dirty="0">
                <a:latin typeface="+mn-ea"/>
                <a:ea typeface="+mn-ea"/>
              </a:rPr>
              <a:t>2</a:t>
            </a:r>
            <a:r>
              <a:rPr lang="en-US" altLang="ja-JP" sz="3600" dirty="0">
                <a:latin typeface="+mn-ea"/>
              </a:rPr>
              <a:t>SO</a:t>
            </a:r>
            <a:r>
              <a:rPr lang="en-US" altLang="ja-JP" sz="3600" baseline="-25000" dirty="0">
                <a:latin typeface="+mn-ea"/>
              </a:rPr>
              <a:t>4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→</a:t>
            </a:r>
            <a:r>
              <a:rPr lang="en-US" altLang="ja-JP" sz="3600" dirty="0">
                <a:latin typeface="+mn-ea"/>
                <a:ea typeface="+mn-ea"/>
              </a:rPr>
              <a:t>  CaSO</a:t>
            </a:r>
            <a:r>
              <a:rPr lang="en-US" altLang="ja-JP" sz="3600" baseline="-25000" dirty="0">
                <a:latin typeface="+mn-ea"/>
                <a:ea typeface="+mn-ea"/>
              </a:rPr>
              <a:t>4</a:t>
            </a:r>
            <a:r>
              <a:rPr lang="ja-JP" altLang="en-US" sz="3600" dirty="0">
                <a:latin typeface="+mn-ea"/>
                <a:ea typeface="+mn-ea"/>
              </a:rPr>
              <a:t>  ＋  </a:t>
            </a:r>
            <a:r>
              <a:rPr lang="en-US" altLang="ja-JP" sz="3600" dirty="0">
                <a:latin typeface="+mn-ea"/>
                <a:ea typeface="+mn-ea"/>
              </a:rPr>
              <a:t>2HF</a:t>
            </a:r>
            <a:endParaRPr kumimoji="1" lang="en-US" altLang="ja-JP" sz="3600" dirty="0">
              <a:latin typeface="+mn-ea"/>
              <a:ea typeface="+mn-ea"/>
            </a:endParaRPr>
          </a:p>
        </p:txBody>
      </p:sp>
      <p:sp>
        <p:nvSpPr>
          <p:cNvPr id="13" name="テキスト ボックス 12"/>
          <p:cNvSpPr txBox="1">
            <a:spLocks noChangeArrowheads="1"/>
          </p:cNvSpPr>
          <p:nvPr/>
        </p:nvSpPr>
        <p:spPr bwMode="auto">
          <a:xfrm>
            <a:off x="201407" y="2160657"/>
            <a:ext cx="8403042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>
                <a:latin typeface="+mn-ea"/>
              </a:rPr>
              <a:t>ホタル石</a:t>
            </a:r>
            <a:r>
              <a:rPr lang="en-US" altLang="ja-JP" sz="3600" dirty="0">
                <a:latin typeface="+mn-ea"/>
              </a:rPr>
              <a:t>CaF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200" dirty="0" err="1">
                <a:latin typeface="+mn-ea"/>
              </a:rPr>
              <a:t>に</a:t>
            </a:r>
            <a:r>
              <a:rPr lang="ja-JP" altLang="en-US" sz="3200" dirty="0" err="1">
                <a:solidFill>
                  <a:srgbClr val="FF0000"/>
                </a:solidFill>
                <a:latin typeface="+mn-ea"/>
              </a:rPr>
              <a:t>濃</a:t>
            </a:r>
            <a:r>
              <a:rPr lang="ja-JP" altLang="en-US" sz="3200" dirty="0">
                <a:solidFill>
                  <a:srgbClr val="FF0000"/>
                </a:solidFill>
                <a:latin typeface="+mn-ea"/>
              </a:rPr>
              <a:t>硫酸</a:t>
            </a:r>
            <a:r>
              <a:rPr lang="ja-JP" altLang="en-US" sz="3200" dirty="0">
                <a:latin typeface="+mn-ea"/>
              </a:rPr>
              <a:t>を加え，</a:t>
            </a:r>
            <a:endParaRPr lang="en-US" altLang="ja-JP" sz="3200" dirty="0">
              <a:latin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</a:rPr>
              <a:t>　 白金または鉛の容器中で加熱</a:t>
            </a:r>
            <a:endParaRPr lang="en-US" altLang="ja-JP" sz="3200" dirty="0">
              <a:latin typeface="+mn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23528" y="4012034"/>
            <a:ext cx="18261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揮発性</a:t>
            </a:r>
            <a:r>
              <a:rPr kumimoji="1" lang="ja-JP" altLang="en-US" sz="3200" dirty="0">
                <a:latin typeface="+mn-ea"/>
                <a:ea typeface="+mn-ea"/>
              </a:rPr>
              <a:t>の</a:t>
            </a:r>
            <a:endParaRPr kumimoji="1" lang="en-US" altLang="ja-JP" sz="3200" dirty="0">
              <a:latin typeface="+mn-ea"/>
              <a:ea typeface="+mn-ea"/>
            </a:endParaRPr>
          </a:p>
          <a:p>
            <a:r>
              <a:rPr lang="ja-JP" altLang="en-US" sz="3200" dirty="0">
                <a:latin typeface="+mn-ea"/>
                <a:ea typeface="+mn-ea"/>
              </a:rPr>
              <a:t>酸の塩</a:t>
            </a:r>
            <a:endParaRPr kumimoji="1" lang="en-US" altLang="ja-JP" sz="3200" dirty="0">
              <a:latin typeface="+mn-ea"/>
              <a:ea typeface="+mn-ea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302971" y="4017382"/>
            <a:ext cx="19089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0070C0"/>
                </a:solidFill>
                <a:latin typeface="+mn-ea"/>
                <a:ea typeface="+mn-ea"/>
              </a:rPr>
              <a:t>不揮発性</a:t>
            </a:r>
            <a:r>
              <a:rPr kumimoji="1" lang="ja-JP" altLang="en-US" sz="3200" dirty="0">
                <a:latin typeface="+mn-ea"/>
                <a:ea typeface="+mn-ea"/>
              </a:rPr>
              <a:t>の</a:t>
            </a:r>
            <a:r>
              <a:rPr lang="ja-JP" altLang="en-US" sz="3200" dirty="0">
                <a:latin typeface="+mn-ea"/>
                <a:ea typeface="+mn-ea"/>
              </a:rPr>
              <a:t>酸</a:t>
            </a:r>
            <a:endParaRPr kumimoji="1" lang="en-US" altLang="ja-JP" sz="3200" dirty="0">
              <a:latin typeface="+mn-ea"/>
              <a:ea typeface="+mn-ea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277496" y="4026939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揮発性</a:t>
            </a:r>
            <a:r>
              <a:rPr kumimoji="1" lang="ja-JP" altLang="en-US" sz="3200" dirty="0">
                <a:latin typeface="+mn-ea"/>
                <a:ea typeface="+mn-ea"/>
              </a:rPr>
              <a:t>の</a:t>
            </a:r>
            <a:r>
              <a:rPr lang="ja-JP" altLang="en-US" sz="3200" dirty="0">
                <a:latin typeface="+mn-ea"/>
                <a:ea typeface="+mn-ea"/>
              </a:rPr>
              <a:t>酸</a:t>
            </a:r>
            <a:endParaRPr kumimoji="1" lang="en-US" altLang="ja-JP" sz="3200" dirty="0">
              <a:latin typeface="+mn-ea"/>
              <a:ea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923400" y="5719928"/>
            <a:ext cx="72728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+mn-ea"/>
                <a:ea typeface="+mn-ea"/>
              </a:rPr>
              <a:t>水溶液（フッ化水素酸）はガラスを溶かす</a:t>
            </a:r>
            <a:endParaRPr kumimoji="1" lang="en-US" altLang="ja-JP" sz="3200" dirty="0">
              <a:latin typeface="+mn-ea"/>
              <a:ea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419872" y="5112203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下方置換</a:t>
            </a:r>
            <a:r>
              <a:rPr kumimoji="1" lang="ja-JP" altLang="en-US" sz="3200" dirty="0">
                <a:latin typeface="+mn-ea"/>
                <a:ea typeface="+mn-ea"/>
              </a:rPr>
              <a:t>で捕集</a:t>
            </a:r>
            <a:endParaRPr kumimoji="1" lang="en-US" altLang="ja-JP" sz="3200" dirty="0">
              <a:latin typeface="+mn-ea"/>
              <a:ea typeface="+mn-ea"/>
            </a:endParaRPr>
          </a:p>
        </p:txBody>
      </p:sp>
      <p:sp>
        <p:nvSpPr>
          <p:cNvPr id="21" name="右矢印 20"/>
          <p:cNvSpPr/>
          <p:nvPr/>
        </p:nvSpPr>
        <p:spPr>
          <a:xfrm rot="19389842" flipH="1">
            <a:off x="6104654" y="4660608"/>
            <a:ext cx="874664" cy="60339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テキスト ボックス 4">
            <a:extLst>
              <a:ext uri="{FF2B5EF4-FFF2-40B4-BE49-F238E27FC236}">
                <a16:creationId xmlns:a16="http://schemas.microsoft.com/office/drawing/2014/main" id="{CE0B9B58-529C-4EAF-9510-AC3897AC02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908052"/>
            <a:ext cx="61921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ハロゲン化水素</a:t>
            </a:r>
          </a:p>
        </p:txBody>
      </p:sp>
      <p:sp>
        <p:nvSpPr>
          <p:cNvPr id="28" name="テキスト ボックス 4">
            <a:extLst>
              <a:ext uri="{FF2B5EF4-FFF2-40B4-BE49-F238E27FC236}">
                <a16:creationId xmlns:a16="http://schemas.microsoft.com/office/drawing/2014/main" id="{31640093-F70D-4E26-8E52-A53E389F09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2" y="1484784"/>
            <a:ext cx="31725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○</a:t>
            </a:r>
            <a:r>
              <a:rPr lang="ja-JP" altLang="en-US" sz="3200" b="1" dirty="0"/>
              <a:t>フッ化水素</a:t>
            </a:r>
            <a:r>
              <a:rPr lang="en-US" altLang="ja-JP" sz="3600" b="1" dirty="0">
                <a:latin typeface="+mn-ea"/>
              </a:rPr>
              <a:t>HF</a:t>
            </a:r>
            <a:r>
              <a:rPr lang="ja-JP" altLang="en-US" sz="3200" b="1" dirty="0"/>
              <a:t>　　</a:t>
            </a:r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587DACFE-16EA-4537-B825-1A108A716511}"/>
              </a:ext>
            </a:extLst>
          </p:cNvPr>
          <p:cNvSpPr/>
          <p:nvPr/>
        </p:nvSpPr>
        <p:spPr>
          <a:xfrm>
            <a:off x="3259137" y="1547251"/>
            <a:ext cx="1008112" cy="52322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E43F854-0DB9-4C94-ACE7-6C2D0AFB80E2}"/>
              </a:ext>
            </a:extLst>
          </p:cNvPr>
          <p:cNvSpPr/>
          <p:nvPr/>
        </p:nvSpPr>
        <p:spPr>
          <a:xfrm>
            <a:off x="4716016" y="559305"/>
            <a:ext cx="4477137" cy="1550854"/>
          </a:xfrm>
          <a:prstGeom prst="rect">
            <a:avLst/>
          </a:prstGeom>
          <a:gradFill>
            <a:gsLst>
              <a:gs pos="94667">
                <a:srgbClr val="FFFFEF"/>
              </a:gs>
              <a:gs pos="0">
                <a:srgbClr val="FF9999"/>
              </a:gs>
              <a:gs pos="47000">
                <a:srgbClr val="FF9999"/>
              </a:gs>
            </a:gsLst>
            <a:lin ang="24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858538" y="1052736"/>
            <a:ext cx="27286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latin typeface="+mn-ea"/>
              </a:rPr>
              <a:t>20.0×2</a:t>
            </a:r>
            <a:r>
              <a:rPr lang="ja-JP" altLang="en-US" sz="3200" dirty="0">
                <a:latin typeface="+mn-ea"/>
              </a:rPr>
              <a:t> </a:t>
            </a:r>
            <a:r>
              <a:rPr lang="en-US" altLang="ja-JP" sz="3200" dirty="0">
                <a:latin typeface="+mn-ea"/>
              </a:rPr>
              <a:t>= 40.0</a:t>
            </a:r>
            <a:endParaRPr kumimoji="1" lang="en-US" altLang="ja-JP" sz="3200" dirty="0">
              <a:latin typeface="+mn-ea"/>
              <a:ea typeface="+mn-ea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508905" y="1052736"/>
            <a:ext cx="14189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+mn-ea"/>
                <a:ea typeface="+mn-ea"/>
              </a:rPr>
              <a:t>＞ </a:t>
            </a:r>
            <a:r>
              <a:rPr kumimoji="1" lang="en-US" altLang="ja-JP" sz="3200" dirty="0">
                <a:latin typeface="+mn-ea"/>
                <a:ea typeface="+mn-ea"/>
              </a:rPr>
              <a:t>28.8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688707" y="548680"/>
            <a:ext cx="14674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chemeClr val="bg1"/>
                </a:solidFill>
                <a:latin typeface="+mn-ea"/>
                <a:ea typeface="+mn-ea"/>
              </a:rPr>
              <a:t>分子量</a:t>
            </a:r>
            <a:endParaRPr kumimoji="1" lang="en-US" altLang="ja-JP" sz="32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991475" y="1469664"/>
            <a:ext cx="10172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空気</a:t>
            </a:r>
            <a:endParaRPr kumimoji="1" lang="en-US" altLang="ja-JP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985704" y="1411181"/>
            <a:ext cx="1017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+mn-ea"/>
                <a:ea typeface="+mn-ea"/>
              </a:rPr>
              <a:t>HF</a:t>
            </a:r>
          </a:p>
        </p:txBody>
      </p:sp>
      <p:sp>
        <p:nvSpPr>
          <p:cNvPr id="14" name="角丸四角形吹き出し 13"/>
          <p:cNvSpPr/>
          <p:nvPr/>
        </p:nvSpPr>
        <p:spPr>
          <a:xfrm>
            <a:off x="5965533" y="2287520"/>
            <a:ext cx="3086743" cy="1103525"/>
          </a:xfrm>
          <a:prstGeom prst="wedgeRoundRectCallout">
            <a:avLst>
              <a:gd name="adj1" fmla="val 1343"/>
              <a:gd name="adj2" fmla="val 73089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</a:gradFill>
          <a:ln w="28575">
            <a:solidFill>
              <a:schemeClr val="accent2">
                <a:lumMod val="7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36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HF</a:t>
            </a:r>
            <a:r>
              <a:rPr lang="ja-JP" altLang="en-US" sz="32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は２分子で会合状態</a:t>
            </a:r>
            <a:endParaRPr lang="en-US" altLang="ja-JP" sz="3200" dirty="0">
              <a:solidFill>
                <a:schemeClr val="tx1"/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B593459-5D9F-44CB-9AE0-46EA0E1A41B7}"/>
              </a:ext>
            </a:extLst>
          </p:cNvPr>
          <p:cNvSpPr txBox="1"/>
          <p:nvPr/>
        </p:nvSpPr>
        <p:spPr>
          <a:xfrm>
            <a:off x="3254231" y="1513137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/>
              <a:t>製法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81783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5" grpId="0"/>
      <p:bldP spid="16" grpId="0"/>
      <p:bldP spid="18" grpId="0"/>
      <p:bldP spid="19" grpId="0"/>
      <p:bldP spid="20" grpId="0"/>
      <p:bldP spid="21" grpId="0" animBg="1"/>
      <p:bldP spid="28" grpId="0"/>
      <p:bldP spid="29" grpId="0" animBg="1"/>
      <p:bldP spid="3" grpId="0" animBg="1"/>
      <p:bldP spid="17" grpId="0"/>
      <p:bldP spid="22" grpId="0"/>
      <p:bldP spid="24" grpId="0"/>
      <p:bldP spid="25" grpId="0"/>
      <p:bldP spid="23" grpId="0"/>
      <p:bldP spid="14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テキスト ボックス 4"/>
          <p:cNvSpPr txBox="1">
            <a:spLocks noChangeArrowheads="1"/>
          </p:cNvSpPr>
          <p:nvPr/>
        </p:nvSpPr>
        <p:spPr bwMode="auto">
          <a:xfrm>
            <a:off x="179388" y="908050"/>
            <a:ext cx="48974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　</a:t>
            </a:r>
            <a:r>
              <a:rPr lang="ja-JP" altLang="en-US" sz="3200" b="1"/>
              <a:t>ここで学習する内容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  <p:sp>
        <p:nvSpPr>
          <p:cNvPr id="8" name="テキスト ボックス 7"/>
          <p:cNvSpPr txBox="1">
            <a:spLocks noChangeArrowheads="1"/>
          </p:cNvSpPr>
          <p:nvPr/>
        </p:nvSpPr>
        <p:spPr bwMode="auto">
          <a:xfrm>
            <a:off x="179512" y="1700213"/>
            <a:ext cx="85852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ハロゲンの単体にはどのような性質と反応性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があるか？</a:t>
            </a:r>
            <a:endParaRPr lang="en-US" altLang="ja-JP" sz="3600" dirty="0"/>
          </a:p>
        </p:txBody>
      </p:sp>
      <p:sp>
        <p:nvSpPr>
          <p:cNvPr id="6" name="テキスト ボックス 5"/>
          <p:cNvSpPr txBox="1">
            <a:spLocks noChangeArrowheads="1"/>
          </p:cNvSpPr>
          <p:nvPr/>
        </p:nvSpPr>
        <p:spPr bwMode="auto">
          <a:xfrm>
            <a:off x="179512" y="3146242"/>
            <a:ext cx="86931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ハロゲンの化合物にはどのような性質と反応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性があるか？</a:t>
            </a:r>
            <a:endParaRPr lang="en-US" altLang="ja-JP" sz="3600" dirty="0"/>
          </a:p>
        </p:txBody>
      </p:sp>
    </p:spTree>
    <p:extLst>
      <p:ext uri="{BB962C8B-B14F-4D97-AF65-F5344CB8AC3E}">
        <p14:creationId xmlns:p14="http://schemas.microsoft.com/office/powerpoint/2010/main" val="159168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20</a:t>
            </a:fld>
            <a:endParaRPr lang="ja-JP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305" y="180172"/>
            <a:ext cx="1534479" cy="2383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29" y="4293705"/>
            <a:ext cx="8708532" cy="2578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173740" y="2071235"/>
            <a:ext cx="9510828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/>
              <a:t>フッ化水素酸は</a:t>
            </a:r>
            <a:r>
              <a:rPr lang="ja-JP" altLang="en-US" sz="3200" dirty="0">
                <a:latin typeface="+mn-ea"/>
              </a:rPr>
              <a:t>ガラスの成分であるケイ酸塩また</a:t>
            </a:r>
            <a:endParaRPr lang="en-US" altLang="ja-JP" sz="3200" dirty="0">
              <a:latin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</a:rPr>
              <a:t>　は</a:t>
            </a:r>
            <a:r>
              <a:rPr lang="ja-JP" altLang="en-US" sz="3200" spc="-100" dirty="0">
                <a:latin typeface="+mn-ea"/>
              </a:rPr>
              <a:t>石英</a:t>
            </a:r>
            <a:r>
              <a:rPr lang="en-US" altLang="ja-JP" sz="3600" spc="-100" dirty="0">
                <a:latin typeface="+mn-ea"/>
              </a:rPr>
              <a:t>SiO</a:t>
            </a:r>
            <a:r>
              <a:rPr lang="en-US" altLang="ja-JP" sz="3600" spc="-100" baseline="-25000" dirty="0">
                <a:latin typeface="+mn-ea"/>
              </a:rPr>
              <a:t>2</a:t>
            </a:r>
            <a:r>
              <a:rPr lang="ja-JP" altLang="en-US" sz="3200" spc="-100" dirty="0">
                <a:latin typeface="+mn-ea"/>
              </a:rPr>
              <a:t>を溶かすため，</a:t>
            </a:r>
            <a:r>
              <a:rPr lang="ja-JP" altLang="en-US" sz="3200" spc="-100" dirty="0">
                <a:solidFill>
                  <a:srgbClr val="FF0000"/>
                </a:solidFill>
                <a:latin typeface="+mn-ea"/>
              </a:rPr>
              <a:t>ポリエチレン容器</a:t>
            </a:r>
            <a:r>
              <a:rPr lang="ja-JP" altLang="en-US" sz="3200" spc="-100" dirty="0">
                <a:latin typeface="+mn-ea"/>
              </a:rPr>
              <a:t>に保存</a:t>
            </a:r>
            <a:endParaRPr lang="en-US" altLang="ja-JP" sz="3200" spc="-100" dirty="0">
              <a:latin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00324" y="3201001"/>
            <a:ext cx="7143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+mn-ea"/>
              </a:rPr>
              <a:t>SiO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＋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lang="en-US" altLang="ja-JP" sz="3600" dirty="0">
                <a:latin typeface="+mn-ea"/>
                <a:ea typeface="+mn-ea"/>
              </a:rPr>
              <a:t>6HF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→</a:t>
            </a:r>
            <a:r>
              <a:rPr lang="en-US" altLang="ja-JP" sz="3600" dirty="0">
                <a:latin typeface="+mn-ea"/>
                <a:ea typeface="+mn-ea"/>
              </a:rPr>
              <a:t>  H</a:t>
            </a:r>
            <a:r>
              <a:rPr lang="en-US" altLang="ja-JP" sz="3600" baseline="-25000" dirty="0">
                <a:latin typeface="+mn-ea"/>
                <a:ea typeface="+mn-ea"/>
              </a:rPr>
              <a:t>2</a:t>
            </a:r>
            <a:r>
              <a:rPr lang="en-US" altLang="ja-JP" sz="3600" dirty="0">
                <a:latin typeface="+mn-ea"/>
                <a:ea typeface="+mn-ea"/>
              </a:rPr>
              <a:t>SiF</a:t>
            </a:r>
            <a:r>
              <a:rPr lang="en-US" altLang="ja-JP" sz="3600" baseline="-25000" dirty="0">
                <a:latin typeface="+mn-ea"/>
                <a:ea typeface="+mn-ea"/>
              </a:rPr>
              <a:t>6</a:t>
            </a:r>
            <a:r>
              <a:rPr lang="ja-JP" altLang="en-US" sz="3600" dirty="0">
                <a:latin typeface="+mn-ea"/>
                <a:ea typeface="+mn-ea"/>
              </a:rPr>
              <a:t>  ＋  </a:t>
            </a:r>
            <a:r>
              <a:rPr lang="en-US" altLang="ja-JP" sz="3600" dirty="0">
                <a:latin typeface="+mn-ea"/>
                <a:ea typeface="+mn-ea"/>
              </a:rPr>
              <a:t>2</a:t>
            </a:r>
            <a:r>
              <a:rPr lang="en-US" altLang="ja-JP" sz="3600" dirty="0">
                <a:latin typeface="+mn-ea"/>
              </a:rPr>
              <a:t>H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</a:rPr>
              <a:t>O</a:t>
            </a:r>
            <a:endParaRPr kumimoji="1" lang="en-US" altLang="ja-JP" sz="3600" dirty="0">
              <a:latin typeface="+mn-ea"/>
              <a:ea typeface="+mn-ea"/>
            </a:endParaRPr>
          </a:p>
        </p:txBody>
      </p:sp>
      <p:sp>
        <p:nvSpPr>
          <p:cNvPr id="13" name="テキスト ボックス 12"/>
          <p:cNvSpPr txBox="1">
            <a:spLocks noChangeArrowheads="1"/>
          </p:cNvSpPr>
          <p:nvPr/>
        </p:nvSpPr>
        <p:spPr bwMode="auto">
          <a:xfrm>
            <a:off x="3419872" y="3743454"/>
            <a:ext cx="35860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/>
              <a:t>ヘキサフルオロケイ酸</a:t>
            </a:r>
            <a:endParaRPr lang="en-US" altLang="ja-JP" sz="2800" dirty="0">
              <a:latin typeface="+mn-ea"/>
            </a:endParaRPr>
          </a:p>
        </p:txBody>
      </p:sp>
      <p:sp>
        <p:nvSpPr>
          <p:cNvPr id="9" name="テキスト ボックス 4">
            <a:extLst>
              <a:ext uri="{FF2B5EF4-FFF2-40B4-BE49-F238E27FC236}">
                <a16:creationId xmlns:a16="http://schemas.microsoft.com/office/drawing/2014/main" id="{912321E0-9C0A-4371-BD86-65E5235EC0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908052"/>
            <a:ext cx="61921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ハロゲン化水素</a:t>
            </a:r>
          </a:p>
        </p:txBody>
      </p:sp>
      <p:sp>
        <p:nvSpPr>
          <p:cNvPr id="10" name="テキスト ボックス 4">
            <a:extLst>
              <a:ext uri="{FF2B5EF4-FFF2-40B4-BE49-F238E27FC236}">
                <a16:creationId xmlns:a16="http://schemas.microsoft.com/office/drawing/2014/main" id="{ED0BFE48-E835-44DD-98FD-0D7385A15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1484784"/>
            <a:ext cx="32397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○</a:t>
            </a:r>
            <a:r>
              <a:rPr lang="ja-JP" altLang="en-US" sz="3200" b="1" dirty="0"/>
              <a:t>フッ化水素</a:t>
            </a:r>
            <a:r>
              <a:rPr lang="en-US" altLang="ja-JP" sz="3600" b="1" dirty="0">
                <a:latin typeface="+mn-ea"/>
              </a:rPr>
              <a:t>HF</a:t>
            </a:r>
            <a:r>
              <a:rPr lang="ja-JP" altLang="en-US" sz="3200" b="1" dirty="0"/>
              <a:t>　　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BAD694AD-1DDF-44D2-9C1C-0648C112A38F}"/>
              </a:ext>
            </a:extLst>
          </p:cNvPr>
          <p:cNvSpPr/>
          <p:nvPr/>
        </p:nvSpPr>
        <p:spPr>
          <a:xfrm>
            <a:off x="3259137" y="1547251"/>
            <a:ext cx="1008112" cy="52322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C189A5E-D2EA-4759-B31D-FDA8B3BC0CB0}"/>
              </a:ext>
            </a:extLst>
          </p:cNvPr>
          <p:cNvSpPr txBox="1"/>
          <p:nvPr/>
        </p:nvSpPr>
        <p:spPr>
          <a:xfrm>
            <a:off x="3255552" y="1513359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/>
              <a:t>性質</a:t>
            </a:r>
          </a:p>
        </p:txBody>
      </p:sp>
    </p:spTree>
    <p:extLst>
      <p:ext uri="{BB962C8B-B14F-4D97-AF65-F5344CB8AC3E}">
        <p14:creationId xmlns:p14="http://schemas.microsoft.com/office/powerpoint/2010/main" val="162488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0" grpId="0"/>
      <p:bldP spid="15" grpId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>
            <a:off x="201407" y="2153768"/>
            <a:ext cx="88117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>
                <a:latin typeface="+mn-ea"/>
              </a:rPr>
              <a:t>塩化ナトリウムに</a:t>
            </a:r>
            <a:r>
              <a:rPr lang="ja-JP" altLang="en-US" sz="3200" dirty="0">
                <a:solidFill>
                  <a:srgbClr val="FF0000"/>
                </a:solidFill>
                <a:latin typeface="+mn-ea"/>
              </a:rPr>
              <a:t>濃硫酸</a:t>
            </a:r>
            <a:r>
              <a:rPr lang="ja-JP" altLang="en-US" sz="3200" dirty="0">
                <a:latin typeface="+mn-ea"/>
              </a:rPr>
              <a:t>を加えて加熱（実験室）</a:t>
            </a:r>
            <a:endParaRPr lang="en-US" altLang="ja-JP" sz="3200" dirty="0">
              <a:latin typeface="+mn-e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2116" y="2780928"/>
            <a:ext cx="8124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err="1">
                <a:latin typeface="+mn-ea"/>
              </a:rPr>
              <a:t>NaCl</a:t>
            </a:r>
            <a:r>
              <a:rPr lang="en-US" altLang="ja-JP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＋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kumimoji="1" lang="en-US" altLang="ja-JP" sz="3600" dirty="0">
                <a:latin typeface="+mn-ea"/>
                <a:ea typeface="+mn-ea"/>
              </a:rPr>
              <a:t>H</a:t>
            </a:r>
            <a:r>
              <a:rPr kumimoji="1" lang="en-US" altLang="ja-JP" sz="3600" baseline="-25000" dirty="0">
                <a:latin typeface="+mn-ea"/>
                <a:ea typeface="+mn-ea"/>
              </a:rPr>
              <a:t>2</a:t>
            </a:r>
            <a:r>
              <a:rPr lang="en-US" altLang="ja-JP" sz="3600" dirty="0">
                <a:latin typeface="+mn-ea"/>
              </a:rPr>
              <a:t>SO</a:t>
            </a:r>
            <a:r>
              <a:rPr lang="en-US" altLang="ja-JP" sz="3600" baseline="-25000" dirty="0">
                <a:latin typeface="+mn-ea"/>
              </a:rPr>
              <a:t>4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→</a:t>
            </a:r>
            <a:r>
              <a:rPr lang="en-US" altLang="ja-JP" sz="3600" dirty="0">
                <a:latin typeface="+mn-ea"/>
                <a:ea typeface="+mn-ea"/>
              </a:rPr>
              <a:t>  NaHSO</a:t>
            </a:r>
            <a:r>
              <a:rPr lang="en-US" altLang="ja-JP" sz="3600" baseline="-25000" dirty="0">
                <a:latin typeface="+mn-ea"/>
                <a:ea typeface="+mn-ea"/>
              </a:rPr>
              <a:t>4</a:t>
            </a:r>
            <a:r>
              <a:rPr lang="ja-JP" altLang="en-US" sz="3600" dirty="0">
                <a:latin typeface="+mn-ea"/>
                <a:ea typeface="+mn-ea"/>
              </a:rPr>
              <a:t>  ＋  </a:t>
            </a:r>
            <a:r>
              <a:rPr lang="en-US" altLang="ja-JP" sz="3600" dirty="0" err="1">
                <a:latin typeface="+mn-ea"/>
                <a:ea typeface="+mn-ea"/>
              </a:rPr>
              <a:t>HCl</a:t>
            </a:r>
            <a:r>
              <a:rPr lang="ja-JP" altLang="en-US" sz="3600" dirty="0">
                <a:latin typeface="+mn-ea"/>
                <a:ea typeface="+mn-ea"/>
              </a:rPr>
              <a:t>↑</a:t>
            </a:r>
            <a:endParaRPr kumimoji="1" lang="en-US" altLang="ja-JP" sz="3600" dirty="0">
              <a:latin typeface="+mn-ea"/>
              <a:ea typeface="+mn-ea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178142" y="5743776"/>
            <a:ext cx="48349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err="1">
                <a:latin typeface="+mn-ea"/>
              </a:rPr>
              <a:t>HCl</a:t>
            </a:r>
            <a:r>
              <a:rPr lang="en-US" altLang="ja-JP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＋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lang="en-US" altLang="ja-JP" sz="3600" dirty="0">
                <a:latin typeface="+mn-ea"/>
                <a:ea typeface="+mn-ea"/>
              </a:rPr>
              <a:t>N</a:t>
            </a:r>
            <a:r>
              <a:rPr kumimoji="1" lang="en-US" altLang="ja-JP" sz="3600" dirty="0">
                <a:latin typeface="+mn-ea"/>
                <a:ea typeface="+mn-ea"/>
              </a:rPr>
              <a:t>H</a:t>
            </a:r>
            <a:r>
              <a:rPr kumimoji="1" lang="en-US" altLang="ja-JP" sz="3600" baseline="-25000" dirty="0">
                <a:latin typeface="+mn-ea"/>
                <a:ea typeface="+mn-ea"/>
              </a:rPr>
              <a:t>3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→</a:t>
            </a:r>
            <a:r>
              <a:rPr lang="en-US" altLang="ja-JP" sz="3600" dirty="0">
                <a:latin typeface="+mn-ea"/>
                <a:ea typeface="+mn-ea"/>
              </a:rPr>
              <a:t>  NH</a:t>
            </a:r>
            <a:r>
              <a:rPr lang="en-US" altLang="ja-JP" sz="3600" baseline="-25000" dirty="0">
                <a:latin typeface="+mn-ea"/>
              </a:rPr>
              <a:t>4</a:t>
            </a:r>
            <a:r>
              <a:rPr lang="en-US" altLang="ja-JP" sz="3600" dirty="0">
                <a:latin typeface="+mn-ea"/>
                <a:ea typeface="+mn-ea"/>
              </a:rPr>
              <a:t>Cl</a:t>
            </a:r>
            <a:endParaRPr kumimoji="1" lang="en-US" altLang="ja-JP" sz="3600" dirty="0">
              <a:latin typeface="+mn-ea"/>
              <a:ea typeface="+mn-ea"/>
            </a:endParaRPr>
          </a:p>
        </p:txBody>
      </p:sp>
      <p:sp>
        <p:nvSpPr>
          <p:cNvPr id="16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21</a:t>
            </a:fld>
            <a:endParaRPr lang="ja-JP" altLang="en-US" dirty="0"/>
          </a:p>
        </p:txBody>
      </p:sp>
      <p:sp>
        <p:nvSpPr>
          <p:cNvPr id="21" name="テキスト ボックス 4">
            <a:extLst>
              <a:ext uri="{FF2B5EF4-FFF2-40B4-BE49-F238E27FC236}">
                <a16:creationId xmlns:a16="http://schemas.microsoft.com/office/drawing/2014/main" id="{2091D2CB-C55E-4705-836A-1B2A9107F8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908052"/>
            <a:ext cx="61921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ハロゲン化水素</a:t>
            </a:r>
          </a:p>
        </p:txBody>
      </p:sp>
      <p:sp>
        <p:nvSpPr>
          <p:cNvPr id="22" name="テキスト ボックス 4">
            <a:extLst>
              <a:ext uri="{FF2B5EF4-FFF2-40B4-BE49-F238E27FC236}">
                <a16:creationId xmlns:a16="http://schemas.microsoft.com/office/drawing/2014/main" id="{28979C43-DFB1-4D3C-A813-3A8319BC9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2" y="1484784"/>
            <a:ext cx="30180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○</a:t>
            </a:r>
            <a:r>
              <a:rPr lang="ja-JP" altLang="en-US" sz="3200" b="1" dirty="0"/>
              <a:t>塩化水素</a:t>
            </a:r>
            <a:r>
              <a:rPr lang="en-US" altLang="ja-JP" sz="3600" b="1" dirty="0" err="1">
                <a:latin typeface="+mn-ea"/>
              </a:rPr>
              <a:t>HCl</a:t>
            </a:r>
            <a:r>
              <a:rPr lang="ja-JP" altLang="en-US" sz="3200" b="1" dirty="0"/>
              <a:t>　　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D9D0F7C8-2B0D-4D70-9D62-5D16C1D53B48}"/>
              </a:ext>
            </a:extLst>
          </p:cNvPr>
          <p:cNvSpPr/>
          <p:nvPr/>
        </p:nvSpPr>
        <p:spPr>
          <a:xfrm>
            <a:off x="3198177" y="1547251"/>
            <a:ext cx="1008112" cy="52322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3528" y="3356992"/>
            <a:ext cx="18261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揮発性</a:t>
            </a:r>
            <a:r>
              <a:rPr kumimoji="1" lang="ja-JP" altLang="en-US" sz="3200" dirty="0">
                <a:latin typeface="+mn-ea"/>
                <a:ea typeface="+mn-ea"/>
              </a:rPr>
              <a:t>の</a:t>
            </a:r>
            <a:endParaRPr kumimoji="1" lang="en-US" altLang="ja-JP" sz="3200" dirty="0">
              <a:latin typeface="+mn-ea"/>
              <a:ea typeface="+mn-ea"/>
            </a:endParaRPr>
          </a:p>
          <a:p>
            <a:r>
              <a:rPr lang="ja-JP" altLang="en-US" sz="3200" dirty="0">
                <a:latin typeface="+mn-ea"/>
                <a:ea typeface="+mn-ea"/>
              </a:rPr>
              <a:t>酸の塩</a:t>
            </a:r>
            <a:endParaRPr kumimoji="1" lang="en-US" altLang="ja-JP" sz="3200" dirty="0">
              <a:latin typeface="+mn-ea"/>
              <a:ea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302971" y="3356992"/>
            <a:ext cx="19089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0070C0"/>
                </a:solidFill>
                <a:latin typeface="+mn-ea"/>
                <a:ea typeface="+mn-ea"/>
              </a:rPr>
              <a:t>不揮発性</a:t>
            </a:r>
            <a:r>
              <a:rPr kumimoji="1" lang="ja-JP" altLang="en-US" sz="3200" dirty="0">
                <a:latin typeface="+mn-ea"/>
                <a:ea typeface="+mn-ea"/>
              </a:rPr>
              <a:t>の</a:t>
            </a:r>
            <a:r>
              <a:rPr lang="ja-JP" altLang="en-US" sz="3200" dirty="0">
                <a:latin typeface="+mn-ea"/>
                <a:ea typeface="+mn-ea"/>
              </a:rPr>
              <a:t>酸</a:t>
            </a:r>
            <a:endParaRPr kumimoji="1" lang="en-US" altLang="ja-JP" sz="3200" dirty="0">
              <a:latin typeface="+mn-ea"/>
              <a:ea typeface="+mn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983491" y="3356992"/>
            <a:ext cx="15489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揮発性</a:t>
            </a:r>
            <a:r>
              <a:rPr kumimoji="1" lang="ja-JP" altLang="en-US" sz="3200" dirty="0">
                <a:latin typeface="+mn-ea"/>
                <a:ea typeface="+mn-ea"/>
              </a:rPr>
              <a:t>の</a:t>
            </a:r>
            <a:r>
              <a:rPr lang="ja-JP" altLang="en-US" sz="3200" dirty="0">
                <a:latin typeface="+mn-ea"/>
                <a:ea typeface="+mn-ea"/>
              </a:rPr>
              <a:t>酸</a:t>
            </a:r>
            <a:endParaRPr kumimoji="1" lang="en-US" altLang="ja-JP" sz="3200" dirty="0">
              <a:latin typeface="+mn-ea"/>
              <a:ea typeface="+mn-ea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977CBAB-47BE-412A-BEBD-E691D844DA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78" y="4434210"/>
            <a:ext cx="3517163" cy="2752284"/>
          </a:xfrm>
          <a:prstGeom prst="rect">
            <a:avLst/>
          </a:prstGeom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7327768C-E627-404B-9212-AAC285E3FF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15" t="1196" b="34026"/>
          <a:stretch/>
        </p:blipFill>
        <p:spPr bwMode="auto">
          <a:xfrm>
            <a:off x="3008991" y="3399484"/>
            <a:ext cx="2338304" cy="2300252"/>
          </a:xfrm>
          <a:prstGeom prst="ellipse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角丸四角形吹き出し 14"/>
          <p:cNvSpPr/>
          <p:nvPr/>
        </p:nvSpPr>
        <p:spPr>
          <a:xfrm>
            <a:off x="5253632" y="4374203"/>
            <a:ext cx="3738024" cy="1272142"/>
          </a:xfrm>
          <a:prstGeom prst="wedgeRoundRectCallout">
            <a:avLst>
              <a:gd name="adj1" fmla="val -68394"/>
              <a:gd name="adj2" fmla="val -37986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</a:gradFill>
          <a:ln w="28575">
            <a:solidFill>
              <a:schemeClr val="accent2">
                <a:lumMod val="7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アンモニア</a:t>
            </a:r>
            <a:r>
              <a:rPr lang="ja-JP" altLang="en-US" sz="32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によって検出可能（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白煙</a:t>
            </a:r>
            <a:r>
              <a:rPr lang="ja-JP" altLang="en-US" sz="32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）</a:t>
            </a:r>
            <a:endParaRPr lang="en-US" altLang="ja-JP" sz="3200" dirty="0">
              <a:solidFill>
                <a:schemeClr val="tx1"/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66EBCA-737D-4F70-B157-C9070432EDCC}"/>
              </a:ext>
            </a:extLst>
          </p:cNvPr>
          <p:cNvSpPr txBox="1"/>
          <p:nvPr/>
        </p:nvSpPr>
        <p:spPr>
          <a:xfrm>
            <a:off x="3187417" y="1524953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/>
              <a:t>製法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953475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22" grpId="0"/>
      <p:bldP spid="23" grpId="0" animBg="1"/>
      <p:bldP spid="9" grpId="0"/>
      <p:bldP spid="12" grpId="0"/>
      <p:bldP spid="13" grpId="0"/>
      <p:bldP spid="15" grpId="0" animBg="1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27357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塩素酸塩</a:t>
            </a:r>
          </a:p>
        </p:txBody>
      </p:sp>
      <p:sp>
        <p:nvSpPr>
          <p:cNvPr id="17" name="テキスト ボックス 16"/>
          <p:cNvSpPr txBox="1">
            <a:spLocks noChangeArrowheads="1"/>
          </p:cNvSpPr>
          <p:nvPr/>
        </p:nvSpPr>
        <p:spPr bwMode="auto">
          <a:xfrm>
            <a:off x="180081" y="1484784"/>
            <a:ext cx="856838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>
                <a:latin typeface="+mn-ea"/>
                <a:ea typeface="+mn-ea"/>
              </a:rPr>
              <a:t>塩素酸カリウム</a:t>
            </a:r>
            <a:r>
              <a:rPr lang="en-US" altLang="ja-JP" sz="3600" dirty="0">
                <a:latin typeface="+mn-ea"/>
                <a:ea typeface="+mn-ea"/>
              </a:rPr>
              <a:t>KClO</a:t>
            </a:r>
            <a:r>
              <a:rPr lang="en-US" altLang="ja-JP" sz="3600" baseline="-25000" dirty="0">
                <a:latin typeface="+mn-ea"/>
                <a:ea typeface="+mn-ea"/>
              </a:rPr>
              <a:t>3</a:t>
            </a:r>
            <a:r>
              <a:rPr lang="ja-JP" altLang="en-US" sz="3200" dirty="0">
                <a:latin typeface="+mn-ea"/>
                <a:ea typeface="+mn-ea"/>
              </a:rPr>
              <a:t>や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　  塩素酸ナトリウム</a:t>
            </a:r>
            <a:r>
              <a:rPr lang="en-US" altLang="ja-JP" sz="3600" dirty="0">
                <a:latin typeface="+mn-ea"/>
                <a:ea typeface="+mn-ea"/>
              </a:rPr>
              <a:t>NaClO</a:t>
            </a:r>
            <a:r>
              <a:rPr lang="en-US" altLang="ja-JP" sz="3600" baseline="-25000" dirty="0">
                <a:latin typeface="+mn-ea"/>
                <a:ea typeface="+mn-ea"/>
              </a:rPr>
              <a:t>3</a:t>
            </a:r>
            <a:r>
              <a:rPr lang="ja-JP" altLang="en-US" sz="3200" dirty="0">
                <a:latin typeface="+mn-ea"/>
                <a:ea typeface="+mn-ea"/>
              </a:rPr>
              <a:t>は安定な白色結晶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22" name="角丸四角形吹き出し 21"/>
          <p:cNvSpPr/>
          <p:nvPr/>
        </p:nvSpPr>
        <p:spPr>
          <a:xfrm>
            <a:off x="4282844" y="2922094"/>
            <a:ext cx="3673532" cy="1298994"/>
          </a:xfrm>
          <a:prstGeom prst="wedgeRoundRectCallout">
            <a:avLst>
              <a:gd name="adj1" fmla="val -37621"/>
              <a:gd name="adj2" fmla="val -72360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</a:gradFill>
          <a:ln w="28575">
            <a:solidFill>
              <a:schemeClr val="accent2">
                <a:lumMod val="7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酸化数は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＋５</a:t>
            </a:r>
            <a:endParaRPr lang="en-US" altLang="ja-JP" sz="3200" dirty="0">
              <a:solidFill>
                <a:srgbClr val="FF0000"/>
              </a:solidFill>
              <a:latin typeface="+mn-ea"/>
              <a:cs typeface="Times New Roman" pitchFamily="18" charset="0"/>
            </a:endParaRPr>
          </a:p>
          <a:p>
            <a:pPr algn="ctr">
              <a:defRPr/>
            </a:pPr>
            <a:r>
              <a:rPr lang="ja-JP" altLang="en-US" sz="32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酸性条件で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酸化剤</a:t>
            </a:r>
            <a:endParaRPr lang="en-US" altLang="ja-JP" sz="3200" dirty="0">
              <a:solidFill>
                <a:srgbClr val="FF0000"/>
              </a:solidFill>
              <a:latin typeface="+mn-ea"/>
              <a:cs typeface="Times New Roman" pitchFamily="18" charset="0"/>
            </a:endParaRP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4283968" y="2591991"/>
            <a:ext cx="432047" cy="0"/>
          </a:xfrm>
          <a:prstGeom prst="straightConnector1">
            <a:avLst/>
          </a:prstGeom>
          <a:ln w="57150">
            <a:solidFill>
              <a:srgbClr val="FF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27" y="2810684"/>
            <a:ext cx="3172528" cy="20059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5" name="テキスト ボックス 24"/>
          <p:cNvSpPr txBox="1">
            <a:spLocks noChangeArrowheads="1"/>
          </p:cNvSpPr>
          <p:nvPr/>
        </p:nvSpPr>
        <p:spPr bwMode="auto">
          <a:xfrm>
            <a:off x="3877100" y="4284385"/>
            <a:ext cx="43673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マッチ・火薬に利用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26" name="テキスト ボックス 25"/>
          <p:cNvSpPr txBox="1">
            <a:spLocks noChangeArrowheads="1"/>
          </p:cNvSpPr>
          <p:nvPr/>
        </p:nvSpPr>
        <p:spPr bwMode="auto">
          <a:xfrm>
            <a:off x="3868690" y="4788441"/>
            <a:ext cx="425688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熱分解して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酸素</a:t>
            </a:r>
            <a:r>
              <a:rPr lang="ja-JP" altLang="en-US" sz="3200" dirty="0">
                <a:latin typeface="+mn-ea"/>
                <a:ea typeface="+mn-ea"/>
              </a:rPr>
              <a:t>を発生</a:t>
            </a:r>
            <a:endParaRPr lang="en-US" altLang="ja-JP" sz="3200" dirty="0">
              <a:latin typeface="+mn-ea"/>
              <a:ea typeface="+mn-ea"/>
            </a:endParaRP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3635897" y="2035721"/>
            <a:ext cx="432047" cy="0"/>
          </a:xfrm>
          <a:prstGeom prst="straightConnector1">
            <a:avLst/>
          </a:prstGeom>
          <a:ln w="57150">
            <a:solidFill>
              <a:srgbClr val="FF0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>
            <a:spLocks noChangeArrowheads="1"/>
          </p:cNvSpPr>
          <p:nvPr/>
        </p:nvSpPr>
        <p:spPr bwMode="auto">
          <a:xfrm>
            <a:off x="646521" y="4822250"/>
            <a:ext cx="287212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塩素酸カリウム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14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22</a:t>
            </a:fld>
            <a:endParaRPr lang="ja-JP" altLang="en-US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2" y="5517254"/>
            <a:ext cx="9072000" cy="48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テキスト ボックス 18"/>
          <p:cNvSpPr txBox="1">
            <a:spLocks noChangeArrowheads="1"/>
          </p:cNvSpPr>
          <p:nvPr/>
        </p:nvSpPr>
        <p:spPr bwMode="auto">
          <a:xfrm>
            <a:off x="2483768" y="5827512"/>
            <a:ext cx="444533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4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→</a:t>
            </a:r>
            <a:r>
              <a:rPr lang="ja-JP" altLang="en-US" sz="3200" dirty="0">
                <a:latin typeface="+mn-ea"/>
                <a:ea typeface="+mn-ea"/>
              </a:rPr>
              <a:t> 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酸化剤</a:t>
            </a:r>
            <a:r>
              <a:rPr lang="ja-JP" altLang="en-US" sz="3200" dirty="0">
                <a:latin typeface="+mn-ea"/>
                <a:ea typeface="+mn-ea"/>
              </a:rPr>
              <a:t>になりやすい</a:t>
            </a:r>
            <a:endParaRPr lang="en-US" altLang="ja-JP" sz="3200" dirty="0">
              <a:latin typeface="+mn-ea"/>
              <a:ea typeface="+mn-ea"/>
            </a:endParaRP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 flipV="1">
            <a:off x="2565048" y="5950623"/>
            <a:ext cx="1" cy="52322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1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 animBg="1"/>
      <p:bldP spid="25" grpId="0"/>
      <p:bldP spid="26" grpId="0"/>
      <p:bldP spid="2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/>
          <p:cNvSpPr txBox="1"/>
          <p:nvPr/>
        </p:nvSpPr>
        <p:spPr>
          <a:xfrm>
            <a:off x="3779912" y="3173540"/>
            <a:ext cx="415498" cy="7820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rgbClr val="00B050"/>
                </a:solidFill>
                <a:latin typeface="+mn-ea"/>
                <a:ea typeface="+mn-ea"/>
              </a:rPr>
              <a:t>0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821513" y="3171883"/>
            <a:ext cx="646331" cy="7820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rgbClr val="FF9900"/>
                </a:solidFill>
                <a:latin typeface="+mn-ea"/>
                <a:ea typeface="+mn-ea"/>
              </a:rPr>
              <a:t>-1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373941" y="3173540"/>
            <a:ext cx="646331" cy="7820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>
                <a:solidFill>
                  <a:srgbClr val="7030A0"/>
                </a:solidFill>
                <a:latin typeface="+mn-ea"/>
                <a:ea typeface="+mn-ea"/>
              </a:rPr>
              <a:t>+</a:t>
            </a:r>
            <a:r>
              <a:rPr kumimoji="1" lang="en-US" altLang="ja-JP" sz="3600" b="1" dirty="0">
                <a:solidFill>
                  <a:srgbClr val="7030A0"/>
                </a:solidFill>
                <a:latin typeface="+mn-ea"/>
                <a:ea typeface="+mn-ea"/>
              </a:rPr>
              <a:t>1</a:t>
            </a:r>
          </a:p>
        </p:txBody>
      </p:sp>
      <p:sp>
        <p:nvSpPr>
          <p:cNvPr id="25" name="テキスト ボックス 24"/>
          <p:cNvSpPr txBox="1">
            <a:spLocks noChangeArrowheads="1"/>
          </p:cNvSpPr>
          <p:nvPr/>
        </p:nvSpPr>
        <p:spPr bwMode="auto">
          <a:xfrm>
            <a:off x="4138928" y="4804727"/>
            <a:ext cx="49433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+mn-ea"/>
                <a:ea typeface="+mn-ea"/>
              </a:rPr>
              <a:t>漂白剤や殺菌剤として広く利用</a:t>
            </a:r>
            <a:endParaRPr lang="en-US" altLang="ja-JP" sz="2800" dirty="0">
              <a:latin typeface="+mn-ea"/>
              <a:ea typeface="+mn-ea"/>
            </a:endParaRPr>
          </a:p>
        </p:txBody>
      </p:sp>
      <p:sp>
        <p:nvSpPr>
          <p:cNvPr id="26" name="テキスト ボックス 25"/>
          <p:cNvSpPr txBox="1">
            <a:spLocks noChangeArrowheads="1"/>
          </p:cNvSpPr>
          <p:nvPr/>
        </p:nvSpPr>
        <p:spPr bwMode="auto">
          <a:xfrm>
            <a:off x="4130518" y="5317627"/>
            <a:ext cx="42568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+mn-ea"/>
                <a:ea typeface="+mn-ea"/>
              </a:rPr>
              <a:t>現在は</a:t>
            </a:r>
            <a:r>
              <a:rPr lang="ja-JP" altLang="en-US" sz="2800" dirty="0">
                <a:solidFill>
                  <a:srgbClr val="FF0000"/>
                </a:solidFill>
                <a:latin typeface="+mn-ea"/>
                <a:ea typeface="+mn-ea"/>
              </a:rPr>
              <a:t>高度さらし粉</a:t>
            </a:r>
            <a:r>
              <a:rPr lang="ja-JP" altLang="en-US" sz="2800" dirty="0">
                <a:latin typeface="+mn-ea"/>
                <a:ea typeface="+mn-ea"/>
              </a:rPr>
              <a:t>が主流</a:t>
            </a:r>
            <a:endParaRPr lang="en-US" altLang="ja-JP" sz="2800" dirty="0">
              <a:latin typeface="+mn-ea"/>
              <a:ea typeface="+mn-ea"/>
            </a:endParaRPr>
          </a:p>
        </p:txBody>
      </p:sp>
      <p:sp>
        <p:nvSpPr>
          <p:cNvPr id="28" name="テキスト ボックス 27"/>
          <p:cNvSpPr txBox="1">
            <a:spLocks noChangeArrowheads="1"/>
          </p:cNvSpPr>
          <p:nvPr/>
        </p:nvSpPr>
        <p:spPr bwMode="auto">
          <a:xfrm>
            <a:off x="1156254" y="5805264"/>
            <a:ext cx="15940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さらし粉</a:t>
            </a:r>
            <a:endParaRPr lang="en-US" altLang="ja-JP" sz="3200" dirty="0">
              <a:latin typeface="+mn-ea"/>
            </a:endParaRPr>
          </a:p>
        </p:txBody>
      </p:sp>
      <p:sp>
        <p:nvSpPr>
          <p:cNvPr id="13" name="テキスト ボックス 12"/>
          <p:cNvSpPr txBox="1">
            <a:spLocks noChangeArrowheads="1"/>
          </p:cNvSpPr>
          <p:nvPr/>
        </p:nvSpPr>
        <p:spPr bwMode="auto">
          <a:xfrm>
            <a:off x="611188" y="2115356"/>
            <a:ext cx="74892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水酸化カルシウムと塩素の反応で得られる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29579" y="2691420"/>
            <a:ext cx="7330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+mn-ea"/>
              </a:rPr>
              <a:t>Ca(OH)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＋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lang="en-US" altLang="ja-JP" sz="3600" dirty="0">
                <a:latin typeface="+mn-ea"/>
                <a:ea typeface="+mn-ea"/>
              </a:rPr>
              <a:t>Cl</a:t>
            </a:r>
            <a:r>
              <a:rPr kumimoji="1" lang="en-US" altLang="ja-JP" sz="3600" baseline="-25000" dirty="0">
                <a:latin typeface="+mn-ea"/>
                <a:ea typeface="+mn-ea"/>
              </a:rPr>
              <a:t>2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→</a:t>
            </a:r>
            <a:r>
              <a:rPr lang="en-US" altLang="ja-JP" sz="3600" dirty="0">
                <a:latin typeface="+mn-ea"/>
                <a:ea typeface="+mn-ea"/>
              </a:rPr>
              <a:t>  </a:t>
            </a:r>
            <a:r>
              <a:rPr lang="en-US" altLang="ja-JP" sz="3600" dirty="0" err="1">
                <a:latin typeface="+mn-ea"/>
                <a:ea typeface="+mn-ea"/>
              </a:rPr>
              <a:t>CaCl</a:t>
            </a:r>
            <a:r>
              <a:rPr lang="en-US" altLang="ja-JP" sz="3600" dirty="0">
                <a:latin typeface="+mn-ea"/>
                <a:ea typeface="+mn-ea"/>
              </a:rPr>
              <a:t>(</a:t>
            </a:r>
            <a:r>
              <a:rPr lang="en-US" altLang="ja-JP" sz="3600" dirty="0" err="1">
                <a:latin typeface="+mn-ea"/>
                <a:ea typeface="+mn-ea"/>
              </a:rPr>
              <a:t>ClO</a:t>
            </a:r>
            <a:r>
              <a:rPr lang="en-US" altLang="ja-JP" sz="3600" dirty="0">
                <a:latin typeface="+mn-ea"/>
                <a:ea typeface="+mn-ea"/>
              </a:rPr>
              <a:t>)</a:t>
            </a:r>
            <a:r>
              <a:rPr lang="ja-JP" altLang="en-US" sz="3600" dirty="0">
                <a:latin typeface="+mn-ea"/>
                <a:ea typeface="+mn-ea"/>
              </a:rPr>
              <a:t>・</a:t>
            </a:r>
            <a:r>
              <a:rPr lang="en-US" altLang="ja-JP" sz="3600" dirty="0">
                <a:latin typeface="+mn-ea"/>
                <a:ea typeface="+mn-ea"/>
              </a:rPr>
              <a:t>H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  <a:ea typeface="+mn-ea"/>
              </a:rPr>
              <a:t>O</a:t>
            </a:r>
            <a:endParaRPr kumimoji="1" lang="en-US" altLang="ja-JP" sz="3600" dirty="0">
              <a:latin typeface="+mn-ea"/>
              <a:ea typeface="+mn-ea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668793"/>
            <a:ext cx="3372159" cy="213647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5940152" y="3256351"/>
            <a:ext cx="360000" cy="0"/>
          </a:xfrm>
          <a:prstGeom prst="straightConnector1">
            <a:avLst/>
          </a:prstGeom>
          <a:ln w="3810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6480061" y="3256351"/>
            <a:ext cx="360000" cy="0"/>
          </a:xfrm>
          <a:prstGeom prst="straightConnector1">
            <a:avLst/>
          </a:prstGeom>
          <a:ln w="3810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3831640" y="3256351"/>
            <a:ext cx="360000" cy="0"/>
          </a:xfrm>
          <a:prstGeom prst="straightConnector1">
            <a:avLst/>
          </a:prstGeom>
          <a:ln w="38100">
            <a:solidFill>
              <a:srgbClr val="00B05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角丸四角形吹き出し 31"/>
          <p:cNvSpPr/>
          <p:nvPr/>
        </p:nvSpPr>
        <p:spPr>
          <a:xfrm>
            <a:off x="4999858" y="3717749"/>
            <a:ext cx="3893492" cy="996894"/>
          </a:xfrm>
          <a:prstGeom prst="wedgeRoundRectCallout">
            <a:avLst>
              <a:gd name="adj1" fmla="val 1053"/>
              <a:gd name="adj2" fmla="val -83197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</a:gradFill>
          <a:ln w="28575">
            <a:solidFill>
              <a:schemeClr val="accent2">
                <a:lumMod val="7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28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次亜塩素酸イオン</a:t>
            </a:r>
            <a:r>
              <a:rPr lang="en-US" altLang="ja-JP" sz="3200" dirty="0" err="1">
                <a:solidFill>
                  <a:schemeClr val="tx1"/>
                </a:solidFill>
                <a:latin typeface="+mn-ea"/>
                <a:cs typeface="Times New Roman" pitchFamily="18" charset="0"/>
              </a:rPr>
              <a:t>ClO</a:t>
            </a:r>
            <a:r>
              <a:rPr lang="en-US" altLang="ja-JP" sz="3200" baseline="300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-</a:t>
            </a:r>
          </a:p>
          <a:p>
            <a:pPr algn="ctr">
              <a:defRPr/>
            </a:pPr>
            <a:r>
              <a:rPr lang="ja-JP" altLang="en-US" sz="2800" dirty="0">
                <a:solidFill>
                  <a:srgbClr val="FF0000"/>
                </a:solidFill>
                <a:latin typeface="+mn-ea"/>
                <a:cs typeface="Times New Roman" pitchFamily="18" charset="0"/>
              </a:rPr>
              <a:t>酸化作用</a:t>
            </a:r>
            <a:r>
              <a:rPr lang="ja-JP" altLang="en-US" sz="28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を示す</a:t>
            </a:r>
            <a:endParaRPr lang="en-US" altLang="ja-JP" sz="2800" dirty="0">
              <a:solidFill>
                <a:schemeClr val="tx1"/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976235" y="5821683"/>
            <a:ext cx="3013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latin typeface="+mn-ea"/>
              </a:rPr>
              <a:t>Ca(</a:t>
            </a:r>
            <a:r>
              <a:rPr lang="en-US" altLang="ja-JP" sz="3200" dirty="0" err="1">
                <a:latin typeface="+mn-ea"/>
              </a:rPr>
              <a:t>ClO</a:t>
            </a:r>
            <a:r>
              <a:rPr lang="en-US" altLang="ja-JP" sz="3200" dirty="0">
                <a:latin typeface="+mn-ea"/>
              </a:rPr>
              <a:t>)</a:t>
            </a:r>
            <a:r>
              <a:rPr lang="en-US" altLang="ja-JP" sz="3200" baseline="-25000" dirty="0">
                <a:latin typeface="+mn-ea"/>
              </a:rPr>
              <a:t>2</a:t>
            </a:r>
            <a:r>
              <a:rPr lang="ja-JP" altLang="en-US" sz="3200" dirty="0">
                <a:latin typeface="+mn-ea"/>
              </a:rPr>
              <a:t>・２</a:t>
            </a:r>
            <a:r>
              <a:rPr lang="en-US" altLang="ja-JP" sz="3200" dirty="0">
                <a:latin typeface="+mn-ea"/>
              </a:rPr>
              <a:t>H</a:t>
            </a:r>
            <a:r>
              <a:rPr lang="en-US" altLang="ja-JP" sz="3200" baseline="-25000" dirty="0">
                <a:latin typeface="+mn-ea"/>
              </a:rPr>
              <a:t>2</a:t>
            </a:r>
            <a:r>
              <a:rPr lang="en-US" altLang="ja-JP" sz="3200" dirty="0">
                <a:latin typeface="+mn-ea"/>
              </a:rPr>
              <a:t>O</a:t>
            </a:r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5325949" y="5854000"/>
            <a:ext cx="1948406" cy="0"/>
          </a:xfrm>
          <a:prstGeom prst="straightConnector1">
            <a:avLst/>
          </a:prstGeom>
          <a:ln w="57150">
            <a:solidFill>
              <a:srgbClr val="CC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23</a:t>
            </a:fld>
            <a:endParaRPr lang="ja-JP" altLang="en-US" dirty="0"/>
          </a:p>
        </p:txBody>
      </p:sp>
      <p:sp>
        <p:nvSpPr>
          <p:cNvPr id="21" name="テキスト ボックス 4"/>
          <p:cNvSpPr txBox="1">
            <a:spLocks noChangeArrowheads="1"/>
          </p:cNvSpPr>
          <p:nvPr/>
        </p:nvSpPr>
        <p:spPr bwMode="auto">
          <a:xfrm>
            <a:off x="180081" y="1407243"/>
            <a:ext cx="52602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○</a:t>
            </a:r>
            <a:r>
              <a:rPr lang="ja-JP" altLang="en-US" sz="3200" b="1" dirty="0"/>
              <a:t>さらし粉</a:t>
            </a:r>
            <a:r>
              <a:rPr lang="en-US" altLang="ja-JP" sz="3600" b="1" dirty="0" err="1">
                <a:latin typeface="+mn-ea"/>
              </a:rPr>
              <a:t>CaCl</a:t>
            </a:r>
            <a:r>
              <a:rPr lang="en-US" altLang="ja-JP" sz="3600" b="1" dirty="0">
                <a:latin typeface="+mn-ea"/>
              </a:rPr>
              <a:t>(</a:t>
            </a:r>
            <a:r>
              <a:rPr lang="en-US" altLang="ja-JP" sz="3600" b="1" dirty="0" err="1">
                <a:latin typeface="+mn-ea"/>
              </a:rPr>
              <a:t>ClO</a:t>
            </a:r>
            <a:r>
              <a:rPr lang="en-US" altLang="ja-JP" sz="3600" b="1" dirty="0">
                <a:latin typeface="+mn-ea"/>
              </a:rPr>
              <a:t>)</a:t>
            </a:r>
            <a:r>
              <a:rPr lang="ja-JP" altLang="en-US" sz="3600" b="1" dirty="0">
                <a:latin typeface="+mn-ea"/>
              </a:rPr>
              <a:t>・</a:t>
            </a:r>
            <a:r>
              <a:rPr lang="en-US" altLang="ja-JP" sz="3600" b="1" dirty="0">
                <a:latin typeface="+mn-ea"/>
              </a:rPr>
              <a:t>H</a:t>
            </a:r>
            <a:r>
              <a:rPr lang="en-US" altLang="ja-JP" sz="3600" b="1" baseline="-25000" dirty="0">
                <a:latin typeface="+mn-ea"/>
              </a:rPr>
              <a:t>2</a:t>
            </a:r>
            <a:r>
              <a:rPr lang="en-US" altLang="ja-JP" sz="3600" b="1" dirty="0">
                <a:latin typeface="+mn-ea"/>
              </a:rPr>
              <a:t>O</a:t>
            </a:r>
          </a:p>
        </p:txBody>
      </p:sp>
      <p:sp>
        <p:nvSpPr>
          <p:cNvPr id="22" name="テキスト ボックス 4">
            <a:extLst>
              <a:ext uri="{FF2B5EF4-FFF2-40B4-BE49-F238E27FC236}">
                <a16:creationId xmlns:a16="http://schemas.microsoft.com/office/drawing/2014/main" id="{C1D66834-A155-48E0-8C00-4B3CC10E19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908052"/>
            <a:ext cx="27357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塩素酸塩</a:t>
            </a:r>
          </a:p>
        </p:txBody>
      </p:sp>
    </p:spTree>
    <p:extLst>
      <p:ext uri="{BB962C8B-B14F-4D97-AF65-F5344CB8AC3E}">
        <p14:creationId xmlns:p14="http://schemas.microsoft.com/office/powerpoint/2010/main" val="427785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25" grpId="0"/>
      <p:bldP spid="26" grpId="0"/>
      <p:bldP spid="28" grpId="0"/>
      <p:bldP spid="13" grpId="0"/>
      <p:bldP spid="15" grpId="0"/>
      <p:bldP spid="32" grpId="0" animBg="1"/>
      <p:bldP spid="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33838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ハロゲンの塩</a:t>
            </a:r>
          </a:p>
        </p:txBody>
      </p:sp>
      <p:sp>
        <p:nvSpPr>
          <p:cNvPr id="15" name="テキスト ボックス 14"/>
          <p:cNvSpPr txBox="1">
            <a:spLocks noChangeArrowheads="1"/>
          </p:cNvSpPr>
          <p:nvPr/>
        </p:nvSpPr>
        <p:spPr bwMode="auto">
          <a:xfrm>
            <a:off x="180081" y="1484784"/>
            <a:ext cx="856838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ハロゲン化物</a:t>
            </a:r>
            <a:r>
              <a:rPr lang="en-US" altLang="ja-JP" sz="3200" dirty="0">
                <a:latin typeface="+mn-ea"/>
                <a:ea typeface="+mn-ea"/>
              </a:rPr>
              <a:t> </a:t>
            </a:r>
            <a:r>
              <a:rPr lang="en-US" altLang="ja-JP" sz="3200" dirty="0">
                <a:latin typeface="+mn-ea"/>
              </a:rPr>
              <a:t>… </a:t>
            </a:r>
            <a:r>
              <a:rPr lang="ja-JP" altLang="en-US" sz="3200" dirty="0">
                <a:latin typeface="+mn-ea"/>
                <a:ea typeface="+mn-ea"/>
              </a:rPr>
              <a:t>ハロゲンの塩をはじめとする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　　　　　　　　　　　    ハロゲンの化合物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16" name="テキスト ボックス 15"/>
          <p:cNvSpPr txBox="1">
            <a:spLocks noChangeArrowheads="1"/>
          </p:cNvSpPr>
          <p:nvPr/>
        </p:nvSpPr>
        <p:spPr bwMode="auto">
          <a:xfrm>
            <a:off x="180082" y="2636912"/>
            <a:ext cx="8784406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>
                <a:latin typeface="+mn-ea"/>
                <a:ea typeface="+mn-ea"/>
              </a:rPr>
              <a:t>ハロゲンの塩は水に溶けやすいものが多いが，</a:t>
            </a:r>
            <a:endParaRPr lang="en-US" altLang="ja-JP" sz="3200" dirty="0">
              <a:latin typeface="+mn-ea"/>
              <a:ea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    一部は</a:t>
            </a:r>
            <a:r>
              <a:rPr lang="en-US" altLang="ja-JP" sz="3600" dirty="0">
                <a:solidFill>
                  <a:srgbClr val="FF0000"/>
                </a:solidFill>
                <a:latin typeface="+mn-ea"/>
                <a:ea typeface="+mn-ea"/>
              </a:rPr>
              <a:t>Ag</a:t>
            </a:r>
            <a:r>
              <a:rPr lang="en-US" altLang="ja-JP" sz="3600" baseline="30000" dirty="0">
                <a:solidFill>
                  <a:srgbClr val="FF0000"/>
                </a:solidFill>
                <a:latin typeface="+mn-ea"/>
                <a:ea typeface="+mn-ea"/>
              </a:rPr>
              <a:t>+</a:t>
            </a:r>
            <a:r>
              <a:rPr lang="ja-JP" altLang="en-US" sz="3200" dirty="0">
                <a:latin typeface="+mn-ea"/>
                <a:ea typeface="+mn-ea"/>
              </a:rPr>
              <a:t>や</a:t>
            </a:r>
            <a:r>
              <a:rPr lang="en-US" altLang="ja-JP" sz="3600" dirty="0">
                <a:solidFill>
                  <a:srgbClr val="FF0000"/>
                </a:solidFill>
                <a:latin typeface="+mn-ea"/>
                <a:ea typeface="+mn-ea"/>
              </a:rPr>
              <a:t>Pb</a:t>
            </a:r>
            <a:r>
              <a:rPr lang="en-US" altLang="ja-JP" sz="3600" baseline="30000" dirty="0">
                <a:solidFill>
                  <a:srgbClr val="FF0000"/>
                </a:solidFill>
                <a:latin typeface="+mn-ea"/>
                <a:ea typeface="+mn-ea"/>
              </a:rPr>
              <a:t>2+</a:t>
            </a:r>
            <a:r>
              <a:rPr lang="ja-JP" altLang="en-US" sz="3200" dirty="0">
                <a:latin typeface="+mn-ea"/>
                <a:ea typeface="+mn-ea"/>
              </a:rPr>
              <a:t>と反応して沈殿を生じる。</a:t>
            </a:r>
            <a:endParaRPr lang="en-US" altLang="ja-JP" sz="3200" dirty="0">
              <a:latin typeface="+mn-ea"/>
              <a:ea typeface="+mn-e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257" y="3933056"/>
            <a:ext cx="5278685" cy="259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24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060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25</a:t>
            </a:fld>
            <a:endParaRPr lang="ja-JP" altLang="en-US" dirty="0"/>
          </a:p>
        </p:txBody>
      </p:sp>
      <p:sp>
        <p:nvSpPr>
          <p:cNvPr id="3" name="テキスト ボックス 4"/>
          <p:cNvSpPr txBox="1">
            <a:spLocks noChangeArrowheads="1"/>
          </p:cNvSpPr>
          <p:nvPr/>
        </p:nvSpPr>
        <p:spPr bwMode="auto">
          <a:xfrm>
            <a:off x="107504" y="866545"/>
            <a:ext cx="46799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まとめ</a:t>
            </a:r>
          </a:p>
        </p:txBody>
      </p:sp>
      <p:sp>
        <p:nvSpPr>
          <p:cNvPr id="6" name="テキスト ボックス 2"/>
          <p:cNvSpPr txBox="1">
            <a:spLocks noChangeArrowheads="1"/>
          </p:cNvSpPr>
          <p:nvPr/>
        </p:nvSpPr>
        <p:spPr bwMode="auto">
          <a:xfrm>
            <a:off x="144292" y="1484784"/>
            <a:ext cx="85852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ハロゲンの単体は</a:t>
            </a:r>
            <a:r>
              <a:rPr lang="ja-JP" altLang="en-US" sz="3200" dirty="0">
                <a:solidFill>
                  <a:srgbClr val="FF0000"/>
                </a:solidFill>
              </a:rPr>
              <a:t>二原子分子</a:t>
            </a:r>
            <a:r>
              <a:rPr lang="ja-JP" altLang="en-US" sz="3200" dirty="0"/>
              <a:t>を形成し，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有色・有毒で</a:t>
            </a:r>
            <a:r>
              <a:rPr lang="ja-JP" altLang="en-US" sz="3200" dirty="0">
                <a:solidFill>
                  <a:srgbClr val="FF0000"/>
                </a:solidFill>
              </a:rPr>
              <a:t>酸化力</a:t>
            </a:r>
            <a:r>
              <a:rPr lang="ja-JP" altLang="en-US" sz="3200" dirty="0"/>
              <a:t>が強く，さまざまな酸化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還元反応を起こす。</a:t>
            </a:r>
            <a:endParaRPr lang="en-US" altLang="ja-JP" sz="3200" dirty="0"/>
          </a:p>
        </p:txBody>
      </p:sp>
      <p:sp>
        <p:nvSpPr>
          <p:cNvPr id="9" name="テキスト ボックス 2"/>
          <p:cNvSpPr txBox="1">
            <a:spLocks noChangeArrowheads="1"/>
          </p:cNvSpPr>
          <p:nvPr/>
        </p:nvSpPr>
        <p:spPr bwMode="auto">
          <a:xfrm>
            <a:off x="144292" y="4152577"/>
            <a:ext cx="878497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ハロゲンの化合物は水に溶けやすいものが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多く，</a:t>
            </a:r>
            <a:r>
              <a:rPr lang="ja-JP" altLang="en-US" sz="3200" dirty="0">
                <a:solidFill>
                  <a:srgbClr val="FF0000"/>
                </a:solidFill>
              </a:rPr>
              <a:t>ハロゲン化水素</a:t>
            </a:r>
            <a:r>
              <a:rPr lang="ja-JP" altLang="en-US" sz="3200" dirty="0"/>
              <a:t>は水に溶けて</a:t>
            </a:r>
            <a:r>
              <a:rPr lang="ja-JP" altLang="en-US" sz="3200" dirty="0">
                <a:solidFill>
                  <a:srgbClr val="FF0000"/>
                </a:solidFill>
              </a:rPr>
              <a:t>酸性</a:t>
            </a:r>
            <a:r>
              <a:rPr lang="ja-JP" altLang="en-US" sz="3200" dirty="0"/>
              <a:t>を示す。</a:t>
            </a:r>
            <a:endParaRPr lang="en-US" altLang="ja-JP" sz="3200" dirty="0"/>
          </a:p>
        </p:txBody>
      </p:sp>
      <p:sp>
        <p:nvSpPr>
          <p:cNvPr id="8" name="角丸四角形 11">
            <a:extLst>
              <a:ext uri="{FF2B5EF4-FFF2-40B4-BE49-F238E27FC236}">
                <a16:creationId xmlns:a16="http://schemas.microsoft.com/office/drawing/2014/main" id="{965BA68F-41FA-46CB-96B2-A551A6DD8884}"/>
              </a:ext>
            </a:extLst>
          </p:cNvPr>
          <p:cNvSpPr/>
          <p:nvPr/>
        </p:nvSpPr>
        <p:spPr>
          <a:xfrm>
            <a:off x="576340" y="3141563"/>
            <a:ext cx="7848872" cy="709407"/>
          </a:xfrm>
          <a:prstGeom prst="roundRect">
            <a:avLst/>
          </a:prstGeom>
          <a:solidFill>
            <a:srgbClr val="B4EDA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C664E4E-9906-499E-B034-D46166095F36}"/>
              </a:ext>
            </a:extLst>
          </p:cNvPr>
          <p:cNvSpPr txBox="1"/>
          <p:nvPr/>
        </p:nvSpPr>
        <p:spPr>
          <a:xfrm>
            <a:off x="784372" y="3184191"/>
            <a:ext cx="2844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latin typeface="+mn-ea"/>
                <a:ea typeface="+mn-ea"/>
              </a:rPr>
              <a:t>酸化力の強さ</a:t>
            </a:r>
            <a:endParaRPr kumimoji="1" lang="ja-JP" altLang="en-US" sz="3600" dirty="0">
              <a:latin typeface="+mn-ea"/>
              <a:ea typeface="+mn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C664E4E-9906-499E-B034-D46166095F36}"/>
              </a:ext>
            </a:extLst>
          </p:cNvPr>
          <p:cNvSpPr txBox="1"/>
          <p:nvPr/>
        </p:nvSpPr>
        <p:spPr>
          <a:xfrm>
            <a:off x="3672684" y="3153412"/>
            <a:ext cx="4800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dirty="0">
                <a:latin typeface="+mn-ea"/>
                <a:ea typeface="+mn-ea"/>
              </a:rPr>
              <a:t>F</a:t>
            </a:r>
            <a:r>
              <a:rPr lang="en-US" altLang="ja-JP" sz="3600" baseline="-25000" dirty="0">
                <a:latin typeface="+mn-ea"/>
                <a:ea typeface="+mn-ea"/>
              </a:rPr>
              <a:t>2</a:t>
            </a:r>
            <a:r>
              <a:rPr lang="en-US" altLang="ja-JP" sz="3600" dirty="0">
                <a:latin typeface="+mn-ea"/>
                <a:ea typeface="+mn-ea"/>
              </a:rPr>
              <a:t> </a:t>
            </a:r>
            <a:r>
              <a:rPr lang="ja-JP" altLang="en-US" sz="3600" dirty="0">
                <a:latin typeface="+mn-ea"/>
                <a:ea typeface="+mn-ea"/>
              </a:rPr>
              <a:t>＞ </a:t>
            </a:r>
            <a:r>
              <a:rPr lang="en-US" altLang="ja-JP" sz="3600" dirty="0">
                <a:latin typeface="+mn-ea"/>
              </a:rPr>
              <a:t>Cl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</a:rPr>
              <a:t> </a:t>
            </a:r>
            <a:r>
              <a:rPr lang="ja-JP" altLang="en-US" sz="3600" dirty="0">
                <a:latin typeface="+mn-ea"/>
              </a:rPr>
              <a:t>＞ </a:t>
            </a:r>
            <a:r>
              <a:rPr lang="en-US" altLang="ja-JP" sz="3600" dirty="0">
                <a:latin typeface="+mn-ea"/>
              </a:rPr>
              <a:t>Br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</a:rPr>
              <a:t> </a:t>
            </a:r>
            <a:r>
              <a:rPr lang="ja-JP" altLang="en-US" sz="3600" dirty="0">
                <a:latin typeface="+mn-ea"/>
              </a:rPr>
              <a:t>＞ </a:t>
            </a:r>
            <a:r>
              <a:rPr lang="en-US" altLang="ja-JP" sz="3600" dirty="0">
                <a:latin typeface="+mn-ea"/>
              </a:rPr>
              <a:t>I</a:t>
            </a:r>
            <a:r>
              <a:rPr lang="en-US" altLang="ja-JP" sz="3600" baseline="-25000" dirty="0">
                <a:latin typeface="+mn-ea"/>
              </a:rPr>
              <a:t>2</a:t>
            </a:r>
            <a:endParaRPr lang="ja-JP" altLang="en-US" sz="3600" dirty="0">
              <a:latin typeface="+mn-ea"/>
            </a:endParaRPr>
          </a:p>
        </p:txBody>
      </p:sp>
      <p:sp>
        <p:nvSpPr>
          <p:cNvPr id="15" name="角丸四角形 11">
            <a:extLst>
              <a:ext uri="{FF2B5EF4-FFF2-40B4-BE49-F238E27FC236}">
                <a16:creationId xmlns:a16="http://schemas.microsoft.com/office/drawing/2014/main" id="{965BA68F-41FA-46CB-96B2-A551A6DD8884}"/>
              </a:ext>
            </a:extLst>
          </p:cNvPr>
          <p:cNvSpPr/>
          <p:nvPr/>
        </p:nvSpPr>
        <p:spPr>
          <a:xfrm>
            <a:off x="718396" y="5312476"/>
            <a:ext cx="7490792" cy="709407"/>
          </a:xfrm>
          <a:prstGeom prst="roundRect">
            <a:avLst/>
          </a:prstGeom>
          <a:solidFill>
            <a:srgbClr val="B4EDA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C664E4E-9906-499E-B034-D46166095F36}"/>
              </a:ext>
            </a:extLst>
          </p:cNvPr>
          <p:cNvSpPr txBox="1"/>
          <p:nvPr/>
        </p:nvSpPr>
        <p:spPr>
          <a:xfrm>
            <a:off x="926428" y="5355104"/>
            <a:ext cx="195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latin typeface="+mn-ea"/>
                <a:ea typeface="+mn-ea"/>
              </a:rPr>
              <a:t>酸の強さ</a:t>
            </a:r>
            <a:endParaRPr kumimoji="1" lang="ja-JP" altLang="en-US" sz="3600" dirty="0">
              <a:latin typeface="+mn-ea"/>
              <a:ea typeface="+mn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C664E4E-9906-499E-B034-D46166095F36}"/>
              </a:ext>
            </a:extLst>
          </p:cNvPr>
          <p:cNvSpPr txBox="1"/>
          <p:nvPr/>
        </p:nvSpPr>
        <p:spPr>
          <a:xfrm>
            <a:off x="2830252" y="5324325"/>
            <a:ext cx="5440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dirty="0">
                <a:latin typeface="+mn-ea"/>
                <a:ea typeface="+mn-ea"/>
              </a:rPr>
              <a:t>H</a:t>
            </a:r>
            <a:r>
              <a:rPr lang="ja-JP" altLang="en-US" sz="3600" dirty="0">
                <a:latin typeface="+mn-ea"/>
                <a:ea typeface="+mn-ea"/>
              </a:rPr>
              <a:t>Ｉ</a:t>
            </a:r>
            <a:r>
              <a:rPr lang="en-US" altLang="ja-JP" sz="3600" dirty="0">
                <a:latin typeface="+mn-ea"/>
                <a:ea typeface="+mn-ea"/>
              </a:rPr>
              <a:t> </a:t>
            </a:r>
            <a:r>
              <a:rPr lang="ja-JP" altLang="en-US" sz="3600" dirty="0">
                <a:latin typeface="+mn-ea"/>
                <a:ea typeface="+mn-ea"/>
              </a:rPr>
              <a:t>＞ </a:t>
            </a:r>
            <a:r>
              <a:rPr lang="en-US" altLang="ja-JP" sz="3600" dirty="0" err="1">
                <a:latin typeface="+mn-ea"/>
                <a:ea typeface="+mn-ea"/>
              </a:rPr>
              <a:t>HBr</a:t>
            </a:r>
            <a:r>
              <a:rPr lang="en-US" altLang="ja-JP" sz="3600" dirty="0">
                <a:latin typeface="+mn-ea"/>
              </a:rPr>
              <a:t> </a:t>
            </a:r>
            <a:r>
              <a:rPr lang="ja-JP" altLang="en-US" sz="3600" dirty="0">
                <a:latin typeface="+mn-ea"/>
              </a:rPr>
              <a:t>＞ </a:t>
            </a:r>
            <a:r>
              <a:rPr lang="en-US" altLang="ja-JP" sz="3600" dirty="0" err="1">
                <a:latin typeface="+mn-ea"/>
              </a:rPr>
              <a:t>HCl</a:t>
            </a:r>
            <a:r>
              <a:rPr lang="en-US" altLang="ja-JP" sz="3600" dirty="0">
                <a:latin typeface="+mn-ea"/>
              </a:rPr>
              <a:t> </a:t>
            </a:r>
            <a:r>
              <a:rPr lang="ja-JP" altLang="en-US" sz="3600" dirty="0">
                <a:latin typeface="+mn-ea"/>
              </a:rPr>
              <a:t>＞ ＞ </a:t>
            </a:r>
            <a:r>
              <a:rPr lang="en-US" altLang="ja-JP" sz="3600" dirty="0">
                <a:latin typeface="+mn-ea"/>
              </a:rPr>
              <a:t>HF</a:t>
            </a:r>
            <a:endParaRPr lang="ja-JP" altLang="en-US" sz="3600" dirty="0">
              <a:latin typeface="+mn-ea"/>
            </a:endParaRPr>
          </a:p>
        </p:txBody>
      </p:sp>
      <p:sp>
        <p:nvSpPr>
          <p:cNvPr id="13" name="テキスト ボックス 12"/>
          <p:cNvSpPr txBox="1">
            <a:spLocks noChangeArrowheads="1"/>
          </p:cNvSpPr>
          <p:nvPr/>
        </p:nvSpPr>
        <p:spPr bwMode="auto">
          <a:xfrm>
            <a:off x="926428" y="5916149"/>
            <a:ext cx="20552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水溶液</a:t>
            </a:r>
            <a:r>
              <a:rPr lang="en-US" altLang="ja-JP" sz="3200" dirty="0">
                <a:latin typeface="+mn-ea"/>
              </a:rPr>
              <a:t> … 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14" name="テキスト ボックス 13"/>
          <p:cNvSpPr txBox="1">
            <a:spLocks noChangeArrowheads="1"/>
          </p:cNvSpPr>
          <p:nvPr/>
        </p:nvSpPr>
        <p:spPr bwMode="auto">
          <a:xfrm>
            <a:off x="2915816" y="5927737"/>
            <a:ext cx="10801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強酸</a:t>
            </a:r>
            <a:endParaRPr lang="en-US" altLang="ja-JP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8" name="テキスト ボックス 17"/>
          <p:cNvSpPr txBox="1">
            <a:spLocks noChangeArrowheads="1"/>
          </p:cNvSpPr>
          <p:nvPr/>
        </p:nvSpPr>
        <p:spPr bwMode="auto">
          <a:xfrm>
            <a:off x="4139952" y="5927737"/>
            <a:ext cx="10727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強酸</a:t>
            </a:r>
            <a:endParaRPr lang="en-US" altLang="ja-JP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9" name="テキスト ボックス 18"/>
          <p:cNvSpPr txBox="1">
            <a:spLocks noChangeArrowheads="1"/>
          </p:cNvSpPr>
          <p:nvPr/>
        </p:nvSpPr>
        <p:spPr bwMode="auto">
          <a:xfrm>
            <a:off x="5612668" y="5930116"/>
            <a:ext cx="10401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強酸</a:t>
            </a:r>
            <a:endParaRPr lang="en-US" altLang="ja-JP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0" name="テキスト ボックス 19"/>
          <p:cNvSpPr txBox="1">
            <a:spLocks noChangeArrowheads="1"/>
          </p:cNvSpPr>
          <p:nvPr/>
        </p:nvSpPr>
        <p:spPr bwMode="auto">
          <a:xfrm>
            <a:off x="7442491" y="5930116"/>
            <a:ext cx="116195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solidFill>
                  <a:srgbClr val="0070C0"/>
                </a:solidFill>
                <a:latin typeface="+mn-ea"/>
                <a:ea typeface="+mn-ea"/>
              </a:rPr>
              <a:t>弱酸</a:t>
            </a:r>
            <a:endParaRPr lang="en-US" altLang="ja-JP" sz="3200" dirty="0">
              <a:solidFill>
                <a:srgbClr val="0070C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8198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8" grpId="0" animBg="1"/>
      <p:bldP spid="11" grpId="0"/>
      <p:bldP spid="12" grpId="0"/>
      <p:bldP spid="15" grpId="0" animBg="1"/>
      <p:bldP spid="16" grpId="0"/>
      <p:bldP spid="17" grpId="0"/>
      <p:bldP spid="13" grpId="0"/>
      <p:bldP spid="14" grpId="0"/>
      <p:bldP spid="18" grpId="0"/>
      <p:bldP spid="19" grpId="0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テキスト ボックス 1"/>
          <p:cNvSpPr txBox="1">
            <a:spLocks noChangeArrowheads="1"/>
          </p:cNvSpPr>
          <p:nvPr/>
        </p:nvSpPr>
        <p:spPr bwMode="auto">
          <a:xfrm>
            <a:off x="0" y="3430588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3600" dirty="0"/>
              <a:t>おわり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5184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3</a:t>
            </a:fld>
            <a:endParaRPr lang="ja-JP" altLang="en-US" dirty="0"/>
          </a:p>
        </p:txBody>
      </p:sp>
      <p:sp>
        <p:nvSpPr>
          <p:cNvPr id="10" name="テキスト ボックス 2"/>
          <p:cNvSpPr txBox="1">
            <a:spLocks noChangeArrowheads="1"/>
          </p:cNvSpPr>
          <p:nvPr/>
        </p:nvSpPr>
        <p:spPr bwMode="auto">
          <a:xfrm>
            <a:off x="179512" y="1700213"/>
            <a:ext cx="86931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ハロゲンの単体にはどのような性質と反応性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があるか？</a:t>
            </a:r>
            <a:endParaRPr lang="en-US" altLang="ja-JP" sz="3200" dirty="0"/>
          </a:p>
        </p:txBody>
      </p:sp>
      <p:sp>
        <p:nvSpPr>
          <p:cNvPr id="6" name="テキスト ボックス 3"/>
          <p:cNvSpPr txBox="1">
            <a:spLocks noChangeArrowheads="1"/>
          </p:cNvSpPr>
          <p:nvPr/>
        </p:nvSpPr>
        <p:spPr bwMode="auto">
          <a:xfrm>
            <a:off x="179512" y="3146242"/>
            <a:ext cx="86931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ハロゲンの化合物にはどのような性質と反応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性があるか？</a:t>
            </a:r>
            <a:endParaRPr lang="en-US" altLang="ja-JP" sz="3200" dirty="0"/>
          </a:p>
        </p:txBody>
      </p:sp>
      <p:sp>
        <p:nvSpPr>
          <p:cNvPr id="7" name="テキスト ボックス 4"/>
          <p:cNvSpPr txBox="1">
            <a:spLocks noChangeArrowheads="1"/>
          </p:cNvSpPr>
          <p:nvPr/>
        </p:nvSpPr>
        <p:spPr bwMode="auto">
          <a:xfrm>
            <a:off x="179388" y="908050"/>
            <a:ext cx="48974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　</a:t>
            </a:r>
            <a:r>
              <a:rPr lang="ja-JP" altLang="en-US" sz="3200" b="1"/>
              <a:t>ここで学習する内容</a:t>
            </a:r>
          </a:p>
        </p:txBody>
      </p:sp>
    </p:spTree>
    <p:extLst>
      <p:ext uri="{BB962C8B-B14F-4D97-AF65-F5344CB8AC3E}">
        <p14:creationId xmlns:p14="http://schemas.microsoft.com/office/powerpoint/2010/main" val="564078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4</a:t>
            </a:fld>
            <a:endParaRPr lang="ja-JP" altLang="en-US" dirty="0"/>
          </a:p>
        </p:txBody>
      </p: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>
            <a:off x="683568" y="1512345"/>
            <a:ext cx="65076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周期表の</a:t>
            </a:r>
            <a:r>
              <a:rPr lang="en-US" altLang="ja-JP" sz="3200" dirty="0">
                <a:latin typeface="+mn-ea"/>
                <a:ea typeface="+mn-ea"/>
              </a:rPr>
              <a:t>17</a:t>
            </a:r>
            <a:r>
              <a:rPr lang="ja-JP" altLang="en-US" sz="3200" dirty="0">
                <a:latin typeface="+mn-ea"/>
                <a:ea typeface="+mn-ea"/>
              </a:rPr>
              <a:t>族に属する非金属元素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8" name="テキスト ボックス 7"/>
          <p:cNvSpPr txBox="1">
            <a:spLocks noChangeArrowheads="1"/>
          </p:cNvSpPr>
          <p:nvPr/>
        </p:nvSpPr>
        <p:spPr bwMode="auto">
          <a:xfrm>
            <a:off x="618476" y="2132856"/>
            <a:ext cx="769794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７個の価</a:t>
            </a:r>
            <a:r>
              <a:rPr lang="ja-JP" altLang="en-US" sz="3200">
                <a:latin typeface="+mn-ea"/>
                <a:ea typeface="+mn-ea"/>
              </a:rPr>
              <a:t>電子をもち</a:t>
            </a:r>
            <a:r>
              <a:rPr lang="ja-JP" altLang="en-US" sz="3200" dirty="0">
                <a:latin typeface="+mn-ea"/>
                <a:ea typeface="+mn-ea"/>
              </a:rPr>
              <a:t>，電子親和力が大きく，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１価の陰イオン</a:t>
            </a:r>
            <a:r>
              <a:rPr lang="ja-JP" altLang="en-US" sz="3200" dirty="0">
                <a:latin typeface="+mn-ea"/>
                <a:ea typeface="+mn-ea"/>
              </a:rPr>
              <a:t>になりやすい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546468" y="3836456"/>
            <a:ext cx="8039082" cy="2544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37133"/>
            <a:ext cx="298132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885" y="3877057"/>
            <a:ext cx="291465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384" y="4149080"/>
            <a:ext cx="20193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角丸四角形吹き出し 14"/>
          <p:cNvSpPr/>
          <p:nvPr/>
        </p:nvSpPr>
        <p:spPr>
          <a:xfrm>
            <a:off x="5355011" y="3070590"/>
            <a:ext cx="3528392" cy="666983"/>
          </a:xfrm>
          <a:prstGeom prst="wedgeRoundRectCallout">
            <a:avLst>
              <a:gd name="adj1" fmla="val -40166"/>
              <a:gd name="adj2" fmla="val 109659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</a:gradFill>
          <a:ln w="28575">
            <a:solidFill>
              <a:schemeClr val="accent2">
                <a:lumMod val="7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貴ガスの電子配置</a:t>
            </a:r>
            <a:endParaRPr lang="en-US" altLang="ja-JP" sz="3200" dirty="0">
              <a:solidFill>
                <a:schemeClr val="tx1"/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16" name="テキスト ボックス 15"/>
          <p:cNvSpPr txBox="1">
            <a:spLocks noChangeArrowheads="1"/>
          </p:cNvSpPr>
          <p:nvPr/>
        </p:nvSpPr>
        <p:spPr bwMode="auto">
          <a:xfrm>
            <a:off x="251520" y="3276273"/>
            <a:ext cx="27363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例） 塩素原子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12" name="テキスト ボックス 3">
            <a:extLst>
              <a:ext uri="{FF2B5EF4-FFF2-40B4-BE49-F238E27FC236}">
                <a16:creationId xmlns:a16="http://schemas.microsoft.com/office/drawing/2014/main" id="{6E1F207C-72FA-4B92-A470-A5CADDE90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1840" y="899943"/>
            <a:ext cx="12239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3200" b="1" dirty="0">
                <a:solidFill>
                  <a:schemeClr val="accent4"/>
                </a:solidFill>
              </a:rPr>
              <a:t>復習</a:t>
            </a:r>
          </a:p>
        </p:txBody>
      </p:sp>
      <p:sp>
        <p:nvSpPr>
          <p:cNvPr id="13" name="環状矢印 24">
            <a:extLst>
              <a:ext uri="{FF2B5EF4-FFF2-40B4-BE49-F238E27FC236}">
                <a16:creationId xmlns:a16="http://schemas.microsoft.com/office/drawing/2014/main" id="{3DD25B07-CB39-465C-8330-645D54E6EB8C}"/>
              </a:ext>
            </a:extLst>
          </p:cNvPr>
          <p:cNvSpPr/>
          <p:nvPr/>
        </p:nvSpPr>
        <p:spPr>
          <a:xfrm rot="12636810" flipV="1">
            <a:off x="2665819" y="950439"/>
            <a:ext cx="483785" cy="483785"/>
          </a:xfrm>
          <a:prstGeom prst="circularArrow">
            <a:avLst>
              <a:gd name="adj1" fmla="val 10125"/>
              <a:gd name="adj2" fmla="val 1206561"/>
              <a:gd name="adj3" fmla="val 20287608"/>
              <a:gd name="adj4" fmla="val 3924256"/>
              <a:gd name="adj5" fmla="val 13010"/>
            </a:avLst>
          </a:prstGeom>
          <a:solidFill>
            <a:schemeClr val="accent4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4" name="テキスト ボックス 4">
            <a:extLst>
              <a:ext uri="{FF2B5EF4-FFF2-40B4-BE49-F238E27FC236}">
                <a16:creationId xmlns:a16="http://schemas.microsoft.com/office/drawing/2014/main" id="{99166545-8B74-44F7-A57B-0715EABA6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908052"/>
            <a:ext cx="251971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ハロゲン</a:t>
            </a:r>
          </a:p>
        </p:txBody>
      </p:sp>
    </p:spTree>
    <p:extLst>
      <p:ext uri="{BB962C8B-B14F-4D97-AF65-F5344CB8AC3E}">
        <p14:creationId xmlns:p14="http://schemas.microsoft.com/office/powerpoint/2010/main" val="28543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  <p:bldP spid="3" grpId="0" animBg="1"/>
      <p:bldP spid="15" grpId="0" animBg="1"/>
      <p:bldP spid="16" grpId="0"/>
      <p:bldP spid="12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201406" y="1492827"/>
            <a:ext cx="48959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○</a:t>
            </a:r>
            <a:r>
              <a:rPr lang="ja-JP" altLang="en-US" sz="3200" b="1" dirty="0"/>
              <a:t>ハロゲンの単体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5</a:t>
            </a:fld>
            <a:endParaRPr lang="ja-JP" altLang="en-US" dirty="0"/>
          </a:p>
        </p:txBody>
      </p: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>
            <a:off x="251520" y="2132856"/>
            <a:ext cx="78492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>
                <a:latin typeface="+mn-ea"/>
                <a:ea typeface="+mn-ea"/>
              </a:rPr>
              <a:t>イオン化によって，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化合物</a:t>
            </a:r>
            <a:r>
              <a:rPr lang="ja-JP" altLang="en-US" sz="3200" dirty="0">
                <a:latin typeface="+mn-ea"/>
                <a:ea typeface="+mn-ea"/>
              </a:rPr>
              <a:t>をつくりやすい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5" name="テキスト ボックス 3"/>
          <p:cNvSpPr txBox="1">
            <a:spLocks noChangeArrowheads="1"/>
          </p:cNvSpPr>
          <p:nvPr/>
        </p:nvSpPr>
        <p:spPr bwMode="auto">
          <a:xfrm>
            <a:off x="251520" y="2801033"/>
            <a:ext cx="8547058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>
                <a:latin typeface="+mn-ea"/>
              </a:rPr>
              <a:t>天然には  ホタル石</a:t>
            </a:r>
            <a:endParaRPr lang="en-US" altLang="ja-JP" sz="3200" dirty="0">
              <a:latin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</a:rPr>
              <a:t>　　　　　　　　 氷晶石</a:t>
            </a:r>
            <a:endParaRPr lang="en-US" altLang="ja-JP" sz="3200" dirty="0">
              <a:latin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</a:rPr>
              <a:t>　　　　　　　　 岩塩</a:t>
            </a:r>
            <a:endParaRPr lang="en-US" altLang="ja-JP" sz="3200" dirty="0">
              <a:latin typeface="+mn-ea"/>
            </a:endParaRPr>
          </a:p>
          <a:p>
            <a:pPr eaLnBrk="1" hangingPunct="1"/>
            <a:r>
              <a:rPr lang="ja-JP" altLang="en-US" sz="3200" dirty="0">
                <a:latin typeface="+mn-ea"/>
              </a:rPr>
              <a:t>　  のような</a:t>
            </a:r>
            <a:r>
              <a:rPr lang="ja-JP" altLang="en-US" sz="3200" dirty="0">
                <a:solidFill>
                  <a:srgbClr val="FF0000"/>
                </a:solidFill>
                <a:latin typeface="+mn-ea"/>
              </a:rPr>
              <a:t>鉱物</a:t>
            </a:r>
            <a:r>
              <a:rPr lang="ja-JP" altLang="en-US" sz="3200" dirty="0">
                <a:latin typeface="+mn-ea"/>
              </a:rPr>
              <a:t>中に存在</a:t>
            </a:r>
            <a:endParaRPr lang="en-US" altLang="ja-JP" sz="3200" dirty="0">
              <a:latin typeface="+mn-ea"/>
            </a:endParaRPr>
          </a:p>
        </p:txBody>
      </p:sp>
      <p:sp>
        <p:nvSpPr>
          <p:cNvPr id="6" name="テキスト ボックス 3"/>
          <p:cNvSpPr txBox="1">
            <a:spLocks noChangeArrowheads="1"/>
          </p:cNvSpPr>
          <p:nvPr/>
        </p:nvSpPr>
        <p:spPr bwMode="auto">
          <a:xfrm>
            <a:off x="251520" y="4954523"/>
            <a:ext cx="5472608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>
                <a:latin typeface="+mn-ea"/>
              </a:rPr>
              <a:t>海洋中には</a:t>
            </a:r>
            <a:r>
              <a:rPr lang="ja-JP" altLang="en-US" sz="3200" dirty="0">
                <a:solidFill>
                  <a:srgbClr val="FF0000"/>
                </a:solidFill>
                <a:latin typeface="+mn-ea"/>
              </a:rPr>
              <a:t>陰イオン</a:t>
            </a:r>
            <a:endParaRPr lang="en-US" altLang="ja-JP" sz="3200" dirty="0">
              <a:solidFill>
                <a:srgbClr val="FF0000"/>
              </a:solidFill>
              <a:latin typeface="+mn-ea"/>
            </a:endParaRPr>
          </a:p>
          <a:p>
            <a:pPr eaLnBrk="1" hangingPunct="1"/>
            <a:r>
              <a:rPr lang="en-US" altLang="ja-JP" sz="3200" dirty="0">
                <a:solidFill>
                  <a:srgbClr val="FF0000"/>
                </a:solidFill>
                <a:latin typeface="+mn-ea"/>
              </a:rPr>
              <a:t>   </a:t>
            </a:r>
            <a:r>
              <a:rPr lang="ja-JP" altLang="en-US" sz="3200" dirty="0">
                <a:latin typeface="+mn-ea"/>
              </a:rPr>
              <a:t>（</a:t>
            </a:r>
            <a:r>
              <a:rPr lang="en-US" altLang="ja-JP" sz="3600" dirty="0">
                <a:latin typeface="+mn-ea"/>
              </a:rPr>
              <a:t>Cl</a:t>
            </a:r>
            <a:r>
              <a:rPr lang="en-US" altLang="ja-JP" sz="3600" baseline="30000" dirty="0">
                <a:latin typeface="+mn-ea"/>
              </a:rPr>
              <a:t>-</a:t>
            </a:r>
            <a:r>
              <a:rPr lang="ja-JP" altLang="en-US" sz="3200" dirty="0" err="1">
                <a:latin typeface="+mn-ea"/>
              </a:rPr>
              <a:t>，</a:t>
            </a:r>
            <a:r>
              <a:rPr lang="en-US" altLang="ja-JP" sz="3600" dirty="0">
                <a:latin typeface="+mn-ea"/>
              </a:rPr>
              <a:t>Br</a:t>
            </a:r>
            <a:r>
              <a:rPr lang="en-US" altLang="ja-JP" sz="3600" baseline="30000" dirty="0">
                <a:latin typeface="+mn-ea"/>
              </a:rPr>
              <a:t>-</a:t>
            </a:r>
            <a:r>
              <a:rPr lang="ja-JP" altLang="en-US" sz="3200" dirty="0" err="1">
                <a:latin typeface="+mn-ea"/>
              </a:rPr>
              <a:t>，</a:t>
            </a:r>
            <a:r>
              <a:rPr lang="en-US" altLang="ja-JP" sz="3600" dirty="0">
                <a:latin typeface="+mn-ea"/>
              </a:rPr>
              <a:t>I</a:t>
            </a:r>
            <a:r>
              <a:rPr lang="en-US" altLang="ja-JP" sz="3600" baseline="30000" dirty="0">
                <a:latin typeface="+mn-ea"/>
              </a:rPr>
              <a:t>-</a:t>
            </a:r>
            <a:r>
              <a:rPr lang="ja-JP" altLang="en-US" sz="3200" dirty="0">
                <a:latin typeface="+mn-ea"/>
              </a:rPr>
              <a:t>）として存在</a:t>
            </a:r>
            <a:endParaRPr lang="en-US" altLang="ja-JP" sz="3200" dirty="0">
              <a:latin typeface="+mn-ea"/>
            </a:endParaRPr>
          </a:p>
        </p:txBody>
      </p:sp>
      <p:sp>
        <p:nvSpPr>
          <p:cNvPr id="7" name="テキスト ボックス 3"/>
          <p:cNvSpPr txBox="1">
            <a:spLocks noChangeArrowheads="1"/>
          </p:cNvSpPr>
          <p:nvPr/>
        </p:nvSpPr>
        <p:spPr bwMode="auto">
          <a:xfrm>
            <a:off x="4139952" y="2739477"/>
            <a:ext cx="31636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</a:rPr>
              <a:t>（主成分 </a:t>
            </a:r>
            <a:r>
              <a:rPr lang="en-US" altLang="ja-JP" sz="3600" dirty="0">
                <a:latin typeface="+mn-ea"/>
              </a:rPr>
              <a:t>CaF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200" dirty="0">
                <a:latin typeface="+mn-ea"/>
              </a:rPr>
              <a:t>）</a:t>
            </a:r>
            <a:endParaRPr lang="en-US" altLang="ja-JP" sz="3200" dirty="0">
              <a:latin typeface="+mn-ea"/>
            </a:endParaRPr>
          </a:p>
        </p:txBody>
      </p:sp>
      <p:sp>
        <p:nvSpPr>
          <p:cNvPr id="8" name="テキスト ボックス 3"/>
          <p:cNvSpPr txBox="1">
            <a:spLocks noChangeArrowheads="1"/>
          </p:cNvSpPr>
          <p:nvPr/>
        </p:nvSpPr>
        <p:spPr bwMode="auto">
          <a:xfrm>
            <a:off x="3864414" y="3237760"/>
            <a:ext cx="343919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</a:rPr>
              <a:t>（主成分 </a:t>
            </a:r>
            <a:r>
              <a:rPr lang="en-US" altLang="ja-JP" sz="3600" dirty="0">
                <a:latin typeface="+mn-ea"/>
              </a:rPr>
              <a:t>Na</a:t>
            </a:r>
            <a:r>
              <a:rPr lang="en-US" altLang="ja-JP" sz="3600" baseline="-25000" dirty="0">
                <a:latin typeface="+mn-ea"/>
              </a:rPr>
              <a:t>3</a:t>
            </a:r>
            <a:r>
              <a:rPr lang="en-US" altLang="ja-JP" sz="3600" dirty="0">
                <a:latin typeface="+mn-ea"/>
              </a:rPr>
              <a:t>AlF</a:t>
            </a:r>
            <a:r>
              <a:rPr lang="en-US" altLang="ja-JP" sz="3600" baseline="-25000" dirty="0">
                <a:latin typeface="+mn-ea"/>
              </a:rPr>
              <a:t>6</a:t>
            </a:r>
            <a:r>
              <a:rPr lang="ja-JP" altLang="en-US" sz="3200" dirty="0">
                <a:latin typeface="+mn-ea"/>
              </a:rPr>
              <a:t>）</a:t>
            </a:r>
            <a:endParaRPr lang="en-US" altLang="ja-JP" sz="3200" dirty="0">
              <a:latin typeface="+mn-ea"/>
            </a:endParaRPr>
          </a:p>
        </p:txBody>
      </p:sp>
      <p:sp>
        <p:nvSpPr>
          <p:cNvPr id="9" name="テキスト ボックス 3"/>
          <p:cNvSpPr txBox="1">
            <a:spLocks noChangeArrowheads="1"/>
          </p:cNvSpPr>
          <p:nvPr/>
        </p:nvSpPr>
        <p:spPr bwMode="auto">
          <a:xfrm>
            <a:off x="3435031" y="3738599"/>
            <a:ext cx="30932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</a:rPr>
              <a:t>（主成分 </a:t>
            </a:r>
            <a:r>
              <a:rPr lang="en-US" altLang="ja-JP" sz="3600" dirty="0" err="1">
                <a:latin typeface="+mn-ea"/>
              </a:rPr>
              <a:t>NaCl</a:t>
            </a:r>
            <a:r>
              <a:rPr lang="ja-JP" altLang="en-US" sz="3200" dirty="0">
                <a:latin typeface="+mn-ea"/>
              </a:rPr>
              <a:t>）</a:t>
            </a:r>
            <a:endParaRPr lang="en-US" altLang="ja-JP" sz="3200" dirty="0">
              <a:latin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771" y="4440730"/>
            <a:ext cx="3830229" cy="2166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テキスト ボックス 3"/>
          <p:cNvSpPr txBox="1">
            <a:spLocks noChangeArrowheads="1"/>
          </p:cNvSpPr>
          <p:nvPr/>
        </p:nvSpPr>
        <p:spPr bwMode="auto">
          <a:xfrm>
            <a:off x="5220072" y="6022312"/>
            <a:ext cx="18311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ホタル石</a:t>
            </a:r>
            <a:endParaRPr lang="en-US" altLang="ja-JP" sz="3200" dirty="0">
              <a:latin typeface="+mn-ea"/>
            </a:endParaRPr>
          </a:p>
        </p:txBody>
      </p:sp>
      <p:sp>
        <p:nvSpPr>
          <p:cNvPr id="12" name="テキスト ボックス 4">
            <a:extLst>
              <a:ext uri="{FF2B5EF4-FFF2-40B4-BE49-F238E27FC236}">
                <a16:creationId xmlns:a16="http://schemas.microsoft.com/office/drawing/2014/main" id="{E4553BA0-7E09-4F3E-B88F-131A11A55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908052"/>
            <a:ext cx="251971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ハロゲン</a:t>
            </a:r>
          </a:p>
        </p:txBody>
      </p:sp>
    </p:spTree>
    <p:extLst>
      <p:ext uri="{BB962C8B-B14F-4D97-AF65-F5344CB8AC3E}">
        <p14:creationId xmlns:p14="http://schemas.microsoft.com/office/powerpoint/2010/main" val="430417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  <p:bldP spid="6" grpId="0"/>
      <p:bldP spid="7" grpId="0"/>
      <p:bldP spid="8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>
            <a:off x="660500" y="1408778"/>
            <a:ext cx="78492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いずれも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二原子分子</a:t>
            </a:r>
            <a:r>
              <a:rPr lang="ja-JP" altLang="en-US" sz="3200" dirty="0">
                <a:latin typeface="+mn-ea"/>
                <a:ea typeface="+mn-ea"/>
              </a:rPr>
              <a:t>からなり，有色・有毒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6" name="テキスト ボックス 5"/>
          <p:cNvSpPr txBox="1">
            <a:spLocks noChangeArrowheads="1"/>
          </p:cNvSpPr>
          <p:nvPr/>
        </p:nvSpPr>
        <p:spPr bwMode="auto">
          <a:xfrm>
            <a:off x="1386888" y="5805264"/>
            <a:ext cx="73448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融点・沸点は，</a:t>
            </a:r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分子量が大きいほど高い</a:t>
            </a:r>
            <a:endParaRPr lang="en-US" altLang="ja-JP" sz="3200" dirty="0">
              <a:latin typeface="+mn-ea"/>
              <a:ea typeface="+mn-ea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69" y="2060848"/>
            <a:ext cx="8752545" cy="3622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098167"/>
            <a:ext cx="7200800" cy="59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4">
            <a:extLst>
              <a:ext uri="{FF2B5EF4-FFF2-40B4-BE49-F238E27FC236}">
                <a16:creationId xmlns:a16="http://schemas.microsoft.com/office/drawing/2014/main" id="{E02EF2EB-9CAA-486C-BA4A-B6901D74A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908052"/>
            <a:ext cx="367183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ハロゲンの単体　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19E7ECF7-D594-45EF-BC6E-22C3086182B7}"/>
              </a:ext>
            </a:extLst>
          </p:cNvPr>
          <p:cNvSpPr/>
          <p:nvPr/>
        </p:nvSpPr>
        <p:spPr>
          <a:xfrm>
            <a:off x="3851920" y="937295"/>
            <a:ext cx="1008112" cy="52322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97A11FC-C096-4E10-A32E-ED1B162DB045}"/>
              </a:ext>
            </a:extLst>
          </p:cNvPr>
          <p:cNvSpPr txBox="1"/>
          <p:nvPr/>
        </p:nvSpPr>
        <p:spPr>
          <a:xfrm flipH="1">
            <a:off x="3851920" y="908720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性質</a:t>
            </a:r>
          </a:p>
        </p:txBody>
      </p:sp>
    </p:spTree>
    <p:extLst>
      <p:ext uri="{BB962C8B-B14F-4D97-AF65-F5344CB8AC3E}">
        <p14:creationId xmlns:p14="http://schemas.microsoft.com/office/powerpoint/2010/main" val="295021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  <p:bldP spid="12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テキスト ボックス 3"/>
          <p:cNvSpPr txBox="1">
            <a:spLocks noChangeArrowheads="1"/>
          </p:cNvSpPr>
          <p:nvPr/>
        </p:nvSpPr>
        <p:spPr bwMode="auto">
          <a:xfrm>
            <a:off x="1385550" y="3646765"/>
            <a:ext cx="8125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7030A0"/>
                </a:solidFill>
                <a:latin typeface="+mn-ea"/>
              </a:rPr>
              <a:t>-1</a:t>
            </a:r>
          </a:p>
        </p:txBody>
      </p:sp>
      <p:sp>
        <p:nvSpPr>
          <p:cNvPr id="61" name="テキスト ボックス 3"/>
          <p:cNvSpPr txBox="1">
            <a:spLocks noChangeArrowheads="1"/>
          </p:cNvSpPr>
          <p:nvPr/>
        </p:nvSpPr>
        <p:spPr bwMode="auto">
          <a:xfrm>
            <a:off x="6516216" y="3646765"/>
            <a:ext cx="3995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7030A0"/>
                </a:solidFill>
                <a:latin typeface="+mn-ea"/>
              </a:rPr>
              <a:t>0</a:t>
            </a:r>
          </a:p>
        </p:txBody>
      </p:sp>
      <p:sp>
        <p:nvSpPr>
          <p:cNvPr id="62" name="テキスト ボックス 3"/>
          <p:cNvSpPr txBox="1">
            <a:spLocks noChangeArrowheads="1"/>
          </p:cNvSpPr>
          <p:nvPr/>
        </p:nvSpPr>
        <p:spPr bwMode="auto">
          <a:xfrm>
            <a:off x="4915287" y="3646765"/>
            <a:ext cx="8125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FF9900"/>
                </a:solidFill>
                <a:latin typeface="+mn-ea"/>
              </a:rPr>
              <a:t>-1</a:t>
            </a:r>
          </a:p>
        </p:txBody>
      </p:sp>
      <p:sp>
        <p:nvSpPr>
          <p:cNvPr id="63" name="テキスト ボックス 3"/>
          <p:cNvSpPr txBox="1">
            <a:spLocks noChangeArrowheads="1"/>
          </p:cNvSpPr>
          <p:nvPr/>
        </p:nvSpPr>
        <p:spPr bwMode="auto">
          <a:xfrm>
            <a:off x="3023639" y="3646765"/>
            <a:ext cx="3995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FF9900"/>
                </a:solidFill>
                <a:latin typeface="+mn-ea"/>
              </a:rPr>
              <a:t>0</a:t>
            </a:r>
          </a:p>
        </p:txBody>
      </p:sp>
      <p:sp>
        <p:nvSpPr>
          <p:cNvPr id="7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37438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ハロゲンの単体　</a:t>
            </a:r>
            <a:endParaRPr lang="ja-JP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角丸四角形 11">
            <a:extLst>
              <a:ext uri="{FF2B5EF4-FFF2-40B4-BE49-F238E27FC236}">
                <a16:creationId xmlns:a16="http://schemas.microsoft.com/office/drawing/2014/main" id="{965BA68F-41FA-46CB-96B2-A551A6DD8884}"/>
              </a:ext>
            </a:extLst>
          </p:cNvPr>
          <p:cNvSpPr/>
          <p:nvPr/>
        </p:nvSpPr>
        <p:spPr>
          <a:xfrm>
            <a:off x="611560" y="2287545"/>
            <a:ext cx="7848872" cy="709407"/>
          </a:xfrm>
          <a:prstGeom prst="roundRect">
            <a:avLst/>
          </a:prstGeom>
          <a:solidFill>
            <a:srgbClr val="B4EDA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C664E4E-9906-499E-B034-D46166095F36}"/>
              </a:ext>
            </a:extLst>
          </p:cNvPr>
          <p:cNvSpPr txBox="1"/>
          <p:nvPr/>
        </p:nvSpPr>
        <p:spPr>
          <a:xfrm>
            <a:off x="819592" y="2330173"/>
            <a:ext cx="2844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latin typeface="+mn-ea"/>
                <a:ea typeface="+mn-ea"/>
              </a:rPr>
              <a:t>酸化力の強さ</a:t>
            </a:r>
            <a:endParaRPr kumimoji="1" lang="ja-JP" altLang="en-US" sz="3600" dirty="0">
              <a:latin typeface="+mn-ea"/>
              <a:ea typeface="+mn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C664E4E-9906-499E-B034-D46166095F36}"/>
              </a:ext>
            </a:extLst>
          </p:cNvPr>
          <p:cNvSpPr txBox="1"/>
          <p:nvPr/>
        </p:nvSpPr>
        <p:spPr>
          <a:xfrm>
            <a:off x="3707904" y="2299394"/>
            <a:ext cx="4800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dirty="0">
                <a:latin typeface="+mn-ea"/>
                <a:ea typeface="+mn-ea"/>
              </a:rPr>
              <a:t>F</a:t>
            </a:r>
            <a:r>
              <a:rPr lang="en-US" altLang="ja-JP" sz="3600" baseline="-25000" dirty="0">
                <a:latin typeface="+mn-ea"/>
                <a:ea typeface="+mn-ea"/>
              </a:rPr>
              <a:t>2</a:t>
            </a:r>
            <a:r>
              <a:rPr lang="en-US" altLang="ja-JP" sz="3600" dirty="0">
                <a:latin typeface="+mn-ea"/>
                <a:ea typeface="+mn-ea"/>
              </a:rPr>
              <a:t> </a:t>
            </a:r>
            <a:r>
              <a:rPr lang="ja-JP" altLang="en-US" sz="3600" dirty="0">
                <a:latin typeface="+mn-ea"/>
                <a:ea typeface="+mn-ea"/>
              </a:rPr>
              <a:t>＞ </a:t>
            </a:r>
            <a:r>
              <a:rPr lang="en-US" altLang="ja-JP" sz="3600" dirty="0">
                <a:latin typeface="+mn-ea"/>
              </a:rPr>
              <a:t>Cl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</a:rPr>
              <a:t> </a:t>
            </a:r>
            <a:r>
              <a:rPr lang="ja-JP" altLang="en-US" sz="3600" dirty="0">
                <a:latin typeface="+mn-ea"/>
              </a:rPr>
              <a:t>＞ </a:t>
            </a:r>
            <a:r>
              <a:rPr lang="en-US" altLang="ja-JP" sz="3600" dirty="0">
                <a:latin typeface="+mn-ea"/>
              </a:rPr>
              <a:t>Br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</a:rPr>
              <a:t> </a:t>
            </a:r>
            <a:r>
              <a:rPr lang="ja-JP" altLang="en-US" sz="3600" dirty="0">
                <a:latin typeface="+mn-ea"/>
              </a:rPr>
              <a:t>＞ </a:t>
            </a:r>
            <a:r>
              <a:rPr lang="en-US" altLang="ja-JP" sz="3600" dirty="0">
                <a:latin typeface="+mn-ea"/>
              </a:rPr>
              <a:t>I</a:t>
            </a:r>
            <a:r>
              <a:rPr lang="en-US" altLang="ja-JP" sz="3600" baseline="-25000" dirty="0">
                <a:latin typeface="+mn-ea"/>
              </a:rPr>
              <a:t>2</a:t>
            </a:r>
            <a:endParaRPr lang="ja-JP" altLang="en-US" sz="3600" dirty="0">
              <a:latin typeface="+mn-ea"/>
            </a:endParaRPr>
          </a:p>
        </p:txBody>
      </p:sp>
      <p:sp>
        <p:nvSpPr>
          <p:cNvPr id="17" name="テキスト ボックス 16"/>
          <p:cNvSpPr txBox="1">
            <a:spLocks noChangeArrowheads="1"/>
          </p:cNvSpPr>
          <p:nvPr/>
        </p:nvSpPr>
        <p:spPr bwMode="auto">
          <a:xfrm>
            <a:off x="395536" y="1556792"/>
            <a:ext cx="86409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１価の陰イオンになりやすく，</a:t>
            </a:r>
            <a:r>
              <a:rPr lang="ja-JP" altLang="en-US" sz="3200" dirty="0">
                <a:latin typeface="+mn-ea"/>
              </a:rPr>
              <a:t>強い</a:t>
            </a:r>
            <a:r>
              <a:rPr lang="ja-JP" altLang="en-US" sz="3200" dirty="0">
                <a:solidFill>
                  <a:srgbClr val="FF0000"/>
                </a:solidFill>
                <a:latin typeface="+mn-ea"/>
              </a:rPr>
              <a:t>酸化力</a:t>
            </a:r>
            <a:r>
              <a:rPr lang="ja-JP" altLang="en-US" sz="3200" dirty="0">
                <a:latin typeface="+mn-ea"/>
              </a:rPr>
              <a:t>を示す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19" name="テキスト ボックス 3"/>
          <p:cNvSpPr txBox="1">
            <a:spLocks noChangeArrowheads="1"/>
          </p:cNvSpPr>
          <p:nvPr/>
        </p:nvSpPr>
        <p:spPr bwMode="auto">
          <a:xfrm>
            <a:off x="201406" y="3140968"/>
            <a:ext cx="72989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</a:rPr>
              <a:t>例） </a:t>
            </a:r>
            <a:r>
              <a:rPr lang="en-US" altLang="ja-JP" sz="3600" dirty="0">
                <a:latin typeface="+mn-ea"/>
              </a:rPr>
              <a:t>2KBr</a:t>
            </a:r>
            <a:r>
              <a:rPr lang="ja-JP" altLang="en-US" sz="3600" dirty="0">
                <a:latin typeface="+mn-ea"/>
              </a:rPr>
              <a:t>  ＋  </a:t>
            </a:r>
            <a:r>
              <a:rPr lang="en-US" altLang="ja-JP" sz="3600" dirty="0">
                <a:latin typeface="+mn-ea"/>
              </a:rPr>
              <a:t>Cl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600" dirty="0">
                <a:latin typeface="+mn-ea"/>
              </a:rPr>
              <a:t>  →  </a:t>
            </a:r>
            <a:r>
              <a:rPr lang="en-US" altLang="ja-JP" sz="3600" dirty="0">
                <a:latin typeface="+mn-ea"/>
              </a:rPr>
              <a:t>2KCl  </a:t>
            </a:r>
            <a:r>
              <a:rPr lang="ja-JP" altLang="en-US" sz="3600" dirty="0">
                <a:latin typeface="+mn-ea"/>
              </a:rPr>
              <a:t>＋  </a:t>
            </a:r>
            <a:r>
              <a:rPr lang="en-US" altLang="ja-JP" sz="3600" dirty="0">
                <a:latin typeface="+mn-ea"/>
              </a:rPr>
              <a:t>Br</a:t>
            </a:r>
            <a:r>
              <a:rPr lang="en-US" altLang="ja-JP" sz="3600" baseline="-25000" dirty="0">
                <a:latin typeface="+mn-ea"/>
              </a:rPr>
              <a:t>2</a:t>
            </a: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805" y="4221087"/>
            <a:ext cx="3440878" cy="23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1515059" y="3711111"/>
            <a:ext cx="396000" cy="0"/>
          </a:xfrm>
          <a:prstGeom prst="straightConnector1">
            <a:avLst/>
          </a:prstGeom>
          <a:ln w="5715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5076056" y="3717032"/>
            <a:ext cx="432000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2987824" y="3713517"/>
            <a:ext cx="432000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6516216" y="3717032"/>
            <a:ext cx="396000" cy="0"/>
          </a:xfrm>
          <a:prstGeom prst="straightConnector1">
            <a:avLst/>
          </a:prstGeom>
          <a:ln w="5715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5226459" y="2852936"/>
            <a:ext cx="395944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6516216" y="2852936"/>
            <a:ext cx="432048" cy="0"/>
          </a:xfrm>
          <a:prstGeom prst="straightConnector1">
            <a:avLst/>
          </a:prstGeom>
          <a:ln w="5715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角丸四角形吹き出し 66"/>
          <p:cNvSpPr/>
          <p:nvPr/>
        </p:nvSpPr>
        <p:spPr>
          <a:xfrm>
            <a:off x="467544" y="4255922"/>
            <a:ext cx="4613028" cy="1837374"/>
          </a:xfrm>
          <a:prstGeom prst="wedgeRoundRectCallout">
            <a:avLst>
              <a:gd name="adj1" fmla="val 59034"/>
              <a:gd name="adj2" fmla="val 18443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</a:gradFill>
          <a:ln w="28575">
            <a:solidFill>
              <a:schemeClr val="accent2">
                <a:lumMod val="7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ja-JP" sz="2800" dirty="0">
              <a:solidFill>
                <a:schemeClr val="tx1"/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72" name="テキスト ボックス 3"/>
          <p:cNvSpPr txBox="1">
            <a:spLocks noChangeArrowheads="1"/>
          </p:cNvSpPr>
          <p:nvPr/>
        </p:nvSpPr>
        <p:spPr bwMode="auto">
          <a:xfrm>
            <a:off x="2733050" y="5374957"/>
            <a:ext cx="3995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FF9900"/>
                </a:solidFill>
                <a:latin typeface="+mn-ea"/>
              </a:rPr>
              <a:t>0</a:t>
            </a:r>
          </a:p>
        </p:txBody>
      </p:sp>
      <p:sp>
        <p:nvSpPr>
          <p:cNvPr id="73" name="テキスト ボックス 3"/>
          <p:cNvSpPr txBox="1">
            <a:spLocks noChangeArrowheads="1"/>
          </p:cNvSpPr>
          <p:nvPr/>
        </p:nvSpPr>
        <p:spPr bwMode="auto">
          <a:xfrm>
            <a:off x="1265797" y="5374957"/>
            <a:ext cx="65794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7030A0"/>
                </a:solidFill>
                <a:latin typeface="+mn-ea"/>
              </a:rPr>
              <a:t>-1</a:t>
            </a:r>
          </a:p>
        </p:txBody>
      </p:sp>
      <p:sp>
        <p:nvSpPr>
          <p:cNvPr id="68" name="テキスト ボックス 3"/>
          <p:cNvSpPr txBox="1">
            <a:spLocks noChangeArrowheads="1"/>
          </p:cNvSpPr>
          <p:nvPr/>
        </p:nvSpPr>
        <p:spPr bwMode="auto">
          <a:xfrm>
            <a:off x="745148" y="4851908"/>
            <a:ext cx="42138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dirty="0">
                <a:latin typeface="+mn-ea"/>
              </a:rPr>
              <a:t>2KCl</a:t>
            </a:r>
            <a:r>
              <a:rPr lang="ja-JP" altLang="en-US" sz="3600" dirty="0">
                <a:latin typeface="+mn-ea"/>
              </a:rPr>
              <a:t>  ＋  </a:t>
            </a:r>
            <a:r>
              <a:rPr lang="en-US" altLang="ja-JP" sz="3600" dirty="0">
                <a:latin typeface="+mn-ea"/>
              </a:rPr>
              <a:t>Br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600" dirty="0">
                <a:latin typeface="+mn-ea"/>
              </a:rPr>
              <a:t>  →  ？</a:t>
            </a:r>
            <a:endParaRPr lang="en-US" altLang="ja-JP" sz="3600" baseline="-25000" dirty="0">
              <a:latin typeface="+mn-ea"/>
            </a:endParaRPr>
          </a:p>
        </p:txBody>
      </p: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1374052" y="5445224"/>
            <a:ext cx="363395" cy="0"/>
          </a:xfrm>
          <a:prstGeom prst="straightConnector1">
            <a:avLst/>
          </a:prstGeom>
          <a:ln w="5715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矢印コネクタ 69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2772598" y="5445224"/>
            <a:ext cx="388302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テキスト ボックス 70"/>
          <p:cNvSpPr txBox="1">
            <a:spLocks noChangeArrowheads="1"/>
          </p:cNvSpPr>
          <p:nvPr/>
        </p:nvSpPr>
        <p:spPr bwMode="auto">
          <a:xfrm>
            <a:off x="645521" y="4293096"/>
            <a:ext cx="37397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  <a:ea typeface="+mn-ea"/>
              </a:rPr>
              <a:t>逆反応は起こるか？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74" name="テキスト ボックス 73"/>
          <p:cNvSpPr txBox="1">
            <a:spLocks noChangeArrowheads="1"/>
          </p:cNvSpPr>
          <p:nvPr/>
        </p:nvSpPr>
        <p:spPr bwMode="auto">
          <a:xfrm>
            <a:off x="3729320" y="6021288"/>
            <a:ext cx="191128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FF0000"/>
                </a:solidFill>
                <a:latin typeface="+mn-ea"/>
                <a:ea typeface="+mn-ea"/>
              </a:rPr>
              <a:t>反応せず</a:t>
            </a:r>
            <a:endParaRPr lang="en-US" altLang="ja-JP" sz="32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056" y="4221088"/>
            <a:ext cx="3451699" cy="2304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7</a:t>
            </a:fld>
            <a:endParaRPr lang="ja-JP" altLang="en-US" dirty="0"/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EE627A8C-2240-4389-89BD-085C61A65EF4}"/>
              </a:ext>
            </a:extLst>
          </p:cNvPr>
          <p:cNvSpPr/>
          <p:nvPr/>
        </p:nvSpPr>
        <p:spPr>
          <a:xfrm>
            <a:off x="3923928" y="928713"/>
            <a:ext cx="1296144" cy="52322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C31352A-303B-4DC7-9501-CA337BA29132}"/>
              </a:ext>
            </a:extLst>
          </p:cNvPr>
          <p:cNvSpPr txBox="1"/>
          <p:nvPr/>
        </p:nvSpPr>
        <p:spPr>
          <a:xfrm flipH="1">
            <a:off x="3844730" y="901751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反応性</a:t>
            </a:r>
          </a:p>
        </p:txBody>
      </p:sp>
    </p:spTree>
    <p:extLst>
      <p:ext uri="{BB962C8B-B14F-4D97-AF65-F5344CB8AC3E}">
        <p14:creationId xmlns:p14="http://schemas.microsoft.com/office/powerpoint/2010/main" val="290949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/>
      <p:bldP spid="63" grpId="0"/>
      <p:bldP spid="13" grpId="0" animBg="1"/>
      <p:bldP spid="15" grpId="0"/>
      <p:bldP spid="16" grpId="0"/>
      <p:bldP spid="17" grpId="0"/>
      <p:bldP spid="19" grpId="0"/>
      <p:bldP spid="67" grpId="0" animBg="1"/>
      <p:bldP spid="72" grpId="0"/>
      <p:bldP spid="73" grpId="0"/>
      <p:bldP spid="68" grpId="0"/>
      <p:bldP spid="71" grpId="0"/>
      <p:bldP spid="74" grpId="0"/>
      <p:bldP spid="29" grpId="0" animBg="1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テキスト ボックス 3"/>
          <p:cNvSpPr txBox="1">
            <a:spLocks noChangeArrowheads="1"/>
          </p:cNvSpPr>
          <p:nvPr/>
        </p:nvSpPr>
        <p:spPr bwMode="auto">
          <a:xfrm>
            <a:off x="1259632" y="2805186"/>
            <a:ext cx="7334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7030A0"/>
                </a:solidFill>
                <a:latin typeface="+mn-ea"/>
              </a:rPr>
              <a:t>-1</a:t>
            </a:r>
          </a:p>
        </p:txBody>
      </p:sp>
      <p:sp>
        <p:nvSpPr>
          <p:cNvPr id="61" name="テキスト ボックス 3"/>
          <p:cNvSpPr txBox="1">
            <a:spLocks noChangeArrowheads="1"/>
          </p:cNvSpPr>
          <p:nvPr/>
        </p:nvSpPr>
        <p:spPr bwMode="auto">
          <a:xfrm>
            <a:off x="6084168" y="2821304"/>
            <a:ext cx="4522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7030A0"/>
                </a:solidFill>
                <a:latin typeface="+mn-ea"/>
              </a:rPr>
              <a:t>0</a:t>
            </a:r>
          </a:p>
        </p:txBody>
      </p:sp>
      <p:sp>
        <p:nvSpPr>
          <p:cNvPr id="62" name="テキスト ボックス 3"/>
          <p:cNvSpPr txBox="1">
            <a:spLocks noChangeArrowheads="1"/>
          </p:cNvSpPr>
          <p:nvPr/>
        </p:nvSpPr>
        <p:spPr bwMode="auto">
          <a:xfrm>
            <a:off x="4702638" y="2827443"/>
            <a:ext cx="7334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FF9900"/>
                </a:solidFill>
                <a:latin typeface="+mn-ea"/>
              </a:rPr>
              <a:t>-1</a:t>
            </a:r>
          </a:p>
        </p:txBody>
      </p:sp>
      <p:sp>
        <p:nvSpPr>
          <p:cNvPr id="63" name="テキスト ボックス 3"/>
          <p:cNvSpPr txBox="1">
            <a:spLocks noChangeArrowheads="1"/>
          </p:cNvSpPr>
          <p:nvPr/>
        </p:nvSpPr>
        <p:spPr bwMode="auto">
          <a:xfrm>
            <a:off x="2645978" y="2827443"/>
            <a:ext cx="4522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FF9900"/>
                </a:solidFill>
                <a:latin typeface="+mn-ea"/>
              </a:rPr>
              <a:t>0</a:t>
            </a:r>
          </a:p>
        </p:txBody>
      </p:sp>
      <p:sp>
        <p:nvSpPr>
          <p:cNvPr id="42" name="テキスト ボックス 3"/>
          <p:cNvSpPr txBox="1">
            <a:spLocks noChangeArrowheads="1"/>
          </p:cNvSpPr>
          <p:nvPr/>
        </p:nvSpPr>
        <p:spPr bwMode="auto">
          <a:xfrm>
            <a:off x="1259632" y="3697868"/>
            <a:ext cx="7334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7030A0"/>
                </a:solidFill>
                <a:latin typeface="+mn-ea"/>
              </a:rPr>
              <a:t>-1</a:t>
            </a:r>
          </a:p>
        </p:txBody>
      </p:sp>
      <p:sp>
        <p:nvSpPr>
          <p:cNvPr id="43" name="テキスト ボックス 3"/>
          <p:cNvSpPr txBox="1">
            <a:spLocks noChangeArrowheads="1"/>
          </p:cNvSpPr>
          <p:nvPr/>
        </p:nvSpPr>
        <p:spPr bwMode="auto">
          <a:xfrm>
            <a:off x="6159218" y="3720125"/>
            <a:ext cx="4522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7030A0"/>
                </a:solidFill>
                <a:latin typeface="+mn-ea"/>
              </a:rPr>
              <a:t>0</a:t>
            </a:r>
          </a:p>
        </p:txBody>
      </p:sp>
      <p:sp>
        <p:nvSpPr>
          <p:cNvPr id="44" name="テキスト ボックス 3"/>
          <p:cNvSpPr txBox="1">
            <a:spLocks noChangeArrowheads="1"/>
          </p:cNvSpPr>
          <p:nvPr/>
        </p:nvSpPr>
        <p:spPr bwMode="auto">
          <a:xfrm>
            <a:off x="4702638" y="3720125"/>
            <a:ext cx="7334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FF9900"/>
                </a:solidFill>
                <a:latin typeface="+mn-ea"/>
              </a:rPr>
              <a:t>-1</a:t>
            </a:r>
          </a:p>
        </p:txBody>
      </p:sp>
      <p:sp>
        <p:nvSpPr>
          <p:cNvPr id="46" name="テキスト ボックス 3"/>
          <p:cNvSpPr txBox="1">
            <a:spLocks noChangeArrowheads="1"/>
          </p:cNvSpPr>
          <p:nvPr/>
        </p:nvSpPr>
        <p:spPr bwMode="auto">
          <a:xfrm>
            <a:off x="2645978" y="3720125"/>
            <a:ext cx="45223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FF9900"/>
                </a:solidFill>
                <a:latin typeface="+mn-ea"/>
              </a:rPr>
              <a:t>0</a:t>
            </a:r>
          </a:p>
        </p:txBody>
      </p:sp>
      <p:sp>
        <p:nvSpPr>
          <p:cNvPr id="19" name="テキスト ボックス 3"/>
          <p:cNvSpPr txBox="1">
            <a:spLocks noChangeArrowheads="1"/>
          </p:cNvSpPr>
          <p:nvPr/>
        </p:nvSpPr>
        <p:spPr bwMode="auto">
          <a:xfrm>
            <a:off x="201407" y="2348880"/>
            <a:ext cx="66852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</a:rPr>
              <a:t>例） </a:t>
            </a:r>
            <a:r>
              <a:rPr lang="en-US" altLang="ja-JP" sz="3600" dirty="0">
                <a:latin typeface="+mn-ea"/>
              </a:rPr>
              <a:t>2KI</a:t>
            </a:r>
            <a:r>
              <a:rPr lang="ja-JP" altLang="en-US" sz="3600" dirty="0">
                <a:latin typeface="+mn-ea"/>
              </a:rPr>
              <a:t>  ＋  </a:t>
            </a:r>
            <a:r>
              <a:rPr lang="en-US" altLang="ja-JP" sz="3600" dirty="0">
                <a:latin typeface="+mn-ea"/>
              </a:rPr>
              <a:t>Cl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600" dirty="0">
                <a:latin typeface="+mn-ea"/>
              </a:rPr>
              <a:t>  →  ２</a:t>
            </a:r>
            <a:r>
              <a:rPr lang="en-US" altLang="ja-JP" sz="3600" dirty="0" err="1">
                <a:latin typeface="+mn-ea"/>
              </a:rPr>
              <a:t>KCl</a:t>
            </a:r>
            <a:r>
              <a:rPr lang="en-US" altLang="ja-JP" sz="3600" dirty="0">
                <a:latin typeface="+mn-ea"/>
              </a:rPr>
              <a:t>  </a:t>
            </a:r>
            <a:r>
              <a:rPr lang="ja-JP" altLang="en-US" sz="3600" dirty="0">
                <a:latin typeface="+mn-ea"/>
              </a:rPr>
              <a:t>＋  Ｉ</a:t>
            </a:r>
            <a:r>
              <a:rPr lang="en-US" altLang="ja-JP" sz="3600" baseline="-25000" dirty="0">
                <a:latin typeface="+mn-ea"/>
              </a:rPr>
              <a:t>2</a:t>
            </a: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4824072" y="2924944"/>
            <a:ext cx="396000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2690914" y="2896358"/>
            <a:ext cx="360000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角丸四角形 11">
            <a:extLst>
              <a:ext uri="{FF2B5EF4-FFF2-40B4-BE49-F238E27FC236}">
                <a16:creationId xmlns:a16="http://schemas.microsoft.com/office/drawing/2014/main" id="{965BA68F-41FA-46CB-96B2-A551A6DD8884}"/>
              </a:ext>
            </a:extLst>
          </p:cNvPr>
          <p:cNvSpPr/>
          <p:nvPr/>
        </p:nvSpPr>
        <p:spPr>
          <a:xfrm>
            <a:off x="611560" y="1556792"/>
            <a:ext cx="7848872" cy="709407"/>
          </a:xfrm>
          <a:prstGeom prst="roundRect">
            <a:avLst/>
          </a:prstGeom>
          <a:solidFill>
            <a:srgbClr val="B4EDA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C664E4E-9906-499E-B034-D46166095F36}"/>
              </a:ext>
            </a:extLst>
          </p:cNvPr>
          <p:cNvSpPr txBox="1"/>
          <p:nvPr/>
        </p:nvSpPr>
        <p:spPr>
          <a:xfrm>
            <a:off x="819592" y="1599420"/>
            <a:ext cx="2844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latin typeface="+mn-ea"/>
                <a:ea typeface="+mn-ea"/>
              </a:rPr>
              <a:t>酸化力の強さ</a:t>
            </a:r>
            <a:endParaRPr kumimoji="1" lang="ja-JP" altLang="en-US" sz="3600" dirty="0">
              <a:latin typeface="+mn-ea"/>
              <a:ea typeface="+mn-ea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C664E4E-9906-499E-B034-D46166095F36}"/>
              </a:ext>
            </a:extLst>
          </p:cNvPr>
          <p:cNvSpPr txBox="1"/>
          <p:nvPr/>
        </p:nvSpPr>
        <p:spPr>
          <a:xfrm>
            <a:off x="3707904" y="1568641"/>
            <a:ext cx="4800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dirty="0">
                <a:latin typeface="+mn-ea"/>
                <a:ea typeface="+mn-ea"/>
              </a:rPr>
              <a:t>F</a:t>
            </a:r>
            <a:r>
              <a:rPr lang="en-US" altLang="ja-JP" sz="3600" baseline="-25000" dirty="0">
                <a:latin typeface="+mn-ea"/>
                <a:ea typeface="+mn-ea"/>
              </a:rPr>
              <a:t>2</a:t>
            </a:r>
            <a:r>
              <a:rPr lang="en-US" altLang="ja-JP" sz="3600" dirty="0">
                <a:latin typeface="+mn-ea"/>
                <a:ea typeface="+mn-ea"/>
              </a:rPr>
              <a:t> </a:t>
            </a:r>
            <a:r>
              <a:rPr lang="ja-JP" altLang="en-US" sz="3600" dirty="0">
                <a:latin typeface="+mn-ea"/>
                <a:ea typeface="+mn-ea"/>
              </a:rPr>
              <a:t>＞ </a:t>
            </a:r>
            <a:r>
              <a:rPr lang="en-US" altLang="ja-JP" sz="3600" dirty="0">
                <a:latin typeface="+mn-ea"/>
              </a:rPr>
              <a:t>Cl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</a:rPr>
              <a:t> </a:t>
            </a:r>
            <a:r>
              <a:rPr lang="ja-JP" altLang="en-US" sz="3600" dirty="0">
                <a:latin typeface="+mn-ea"/>
              </a:rPr>
              <a:t>＞ </a:t>
            </a:r>
            <a:r>
              <a:rPr lang="en-US" altLang="ja-JP" sz="3600" dirty="0">
                <a:latin typeface="+mn-ea"/>
              </a:rPr>
              <a:t>Br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</a:rPr>
              <a:t> </a:t>
            </a:r>
            <a:r>
              <a:rPr lang="ja-JP" altLang="en-US" sz="3600" dirty="0">
                <a:latin typeface="+mn-ea"/>
              </a:rPr>
              <a:t>＞ </a:t>
            </a:r>
            <a:r>
              <a:rPr lang="en-US" altLang="ja-JP" sz="3600" dirty="0">
                <a:latin typeface="+mn-ea"/>
              </a:rPr>
              <a:t>I</a:t>
            </a:r>
            <a:r>
              <a:rPr lang="en-US" altLang="ja-JP" sz="3600" baseline="-25000" dirty="0">
                <a:latin typeface="+mn-ea"/>
              </a:rPr>
              <a:t>2</a:t>
            </a:r>
            <a:endParaRPr lang="ja-JP" altLang="en-US" sz="3600" dirty="0">
              <a:latin typeface="+mn-ea"/>
            </a:endParaRPr>
          </a:p>
        </p:txBody>
      </p:sp>
      <p:sp>
        <p:nvSpPr>
          <p:cNvPr id="35" name="テキスト ボックス 3"/>
          <p:cNvSpPr txBox="1">
            <a:spLocks noChangeArrowheads="1"/>
          </p:cNvSpPr>
          <p:nvPr/>
        </p:nvSpPr>
        <p:spPr bwMode="auto">
          <a:xfrm>
            <a:off x="804641" y="3241562"/>
            <a:ext cx="62156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+mn-ea"/>
              </a:rPr>
              <a:t> </a:t>
            </a:r>
            <a:r>
              <a:rPr lang="en-US" altLang="ja-JP" sz="3600" dirty="0">
                <a:latin typeface="+mn-ea"/>
              </a:rPr>
              <a:t>2KI</a:t>
            </a:r>
            <a:r>
              <a:rPr lang="ja-JP" altLang="en-US" sz="3600" dirty="0">
                <a:latin typeface="+mn-ea"/>
              </a:rPr>
              <a:t>  ＋  </a:t>
            </a:r>
            <a:r>
              <a:rPr lang="en-US" altLang="ja-JP" sz="3600" dirty="0">
                <a:latin typeface="+mn-ea"/>
              </a:rPr>
              <a:t>Br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600" dirty="0">
                <a:latin typeface="+mn-ea"/>
              </a:rPr>
              <a:t>  →  ２</a:t>
            </a:r>
            <a:r>
              <a:rPr lang="en-US" altLang="ja-JP" sz="3600" dirty="0" err="1">
                <a:latin typeface="+mn-ea"/>
              </a:rPr>
              <a:t>KBr</a:t>
            </a:r>
            <a:r>
              <a:rPr lang="en-US" altLang="ja-JP" sz="3600" dirty="0">
                <a:latin typeface="+mn-ea"/>
              </a:rPr>
              <a:t>  </a:t>
            </a:r>
            <a:r>
              <a:rPr lang="ja-JP" altLang="en-US" sz="3600" dirty="0">
                <a:latin typeface="+mn-ea"/>
              </a:rPr>
              <a:t>＋  Ｉ</a:t>
            </a:r>
            <a:r>
              <a:rPr lang="en-US" altLang="ja-JP" sz="3600" baseline="-25000" dirty="0">
                <a:latin typeface="+mn-ea"/>
              </a:rPr>
              <a:t>2</a:t>
            </a:r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4824072" y="3817626"/>
            <a:ext cx="396000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2690914" y="3789040"/>
            <a:ext cx="360000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6253217" y="3806796"/>
            <a:ext cx="250023" cy="0"/>
          </a:xfrm>
          <a:prstGeom prst="straightConnector1">
            <a:avLst/>
          </a:prstGeom>
          <a:ln w="5715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6156176" y="2914114"/>
            <a:ext cx="250023" cy="0"/>
          </a:xfrm>
          <a:prstGeom prst="straightConnector1">
            <a:avLst/>
          </a:prstGeom>
          <a:ln w="5715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1475656" y="3817626"/>
            <a:ext cx="250023" cy="0"/>
          </a:xfrm>
          <a:prstGeom prst="straightConnector1">
            <a:avLst/>
          </a:prstGeom>
          <a:ln w="5715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1475656" y="2924944"/>
            <a:ext cx="250023" cy="0"/>
          </a:xfrm>
          <a:prstGeom prst="straightConnector1">
            <a:avLst/>
          </a:prstGeom>
          <a:ln w="5715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角丸四角形吹き出し 64"/>
          <p:cNvSpPr/>
          <p:nvPr/>
        </p:nvSpPr>
        <p:spPr>
          <a:xfrm>
            <a:off x="6656203" y="2703554"/>
            <a:ext cx="2443588" cy="1143417"/>
          </a:xfrm>
          <a:prstGeom prst="wedgeRoundRectCallout">
            <a:avLst>
              <a:gd name="adj1" fmla="val -40879"/>
              <a:gd name="adj2" fmla="val 74754"/>
              <a:gd name="adj3" fmla="val 16667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</a:gradFill>
          <a:ln w="28575">
            <a:solidFill>
              <a:schemeClr val="accent2">
                <a:lumMod val="7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逆反応は</a:t>
            </a:r>
            <a:endParaRPr lang="en-US" altLang="ja-JP" sz="3200" dirty="0">
              <a:solidFill>
                <a:schemeClr val="tx1"/>
              </a:solidFill>
              <a:latin typeface="+mn-ea"/>
              <a:cs typeface="Times New Roman" pitchFamily="18" charset="0"/>
            </a:endParaRPr>
          </a:p>
          <a:p>
            <a:pPr algn="ctr">
              <a:defRPr/>
            </a:pPr>
            <a:r>
              <a:rPr lang="ja-JP" altLang="en-US" sz="3200" dirty="0">
                <a:solidFill>
                  <a:schemeClr val="tx1"/>
                </a:solidFill>
                <a:latin typeface="+mn-ea"/>
                <a:cs typeface="Times New Roman" pitchFamily="18" charset="0"/>
              </a:rPr>
              <a:t>起こらない</a:t>
            </a:r>
            <a:endParaRPr lang="en-US" altLang="ja-JP" sz="3200" dirty="0">
              <a:solidFill>
                <a:schemeClr val="tx1"/>
              </a:solidFill>
              <a:latin typeface="+mn-ea"/>
              <a:cs typeface="Times New Roman" pitchFamily="18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293095"/>
            <a:ext cx="3459134" cy="231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712" y="4293095"/>
            <a:ext cx="3475451" cy="231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38" y="4293095"/>
            <a:ext cx="3437379" cy="231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290020"/>
            <a:ext cx="3480753" cy="232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1" name="直線矢印コネクタ 80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5221347" y="2129885"/>
            <a:ext cx="421075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直線矢印コネクタ 81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7801349" y="2136097"/>
            <a:ext cx="250023" cy="0"/>
          </a:xfrm>
          <a:prstGeom prst="straightConnector1">
            <a:avLst/>
          </a:prstGeom>
          <a:ln w="5715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直線矢印コネクタ 82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6530707" y="2129885"/>
            <a:ext cx="421075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8</a:t>
            </a:fld>
            <a:endParaRPr lang="ja-JP" altLang="en-US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3313173" y="2601778"/>
            <a:ext cx="702645" cy="646331"/>
            <a:chOff x="736151" y="5486454"/>
            <a:chExt cx="702645" cy="646331"/>
          </a:xfrm>
        </p:grpSpPr>
        <p:sp>
          <p:nvSpPr>
            <p:cNvPr id="34" name="テキスト ボックス 3"/>
            <p:cNvSpPr txBox="1">
              <a:spLocks noChangeArrowheads="1"/>
            </p:cNvSpPr>
            <p:nvPr/>
          </p:nvSpPr>
          <p:spPr bwMode="auto">
            <a:xfrm rot="10800000">
              <a:off x="736151" y="5486454"/>
              <a:ext cx="70264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3600" dirty="0">
                  <a:latin typeface="+mn-ea"/>
                </a:rPr>
                <a:t>→</a:t>
              </a:r>
              <a:endParaRPr lang="en-US" altLang="ja-JP" sz="3600" baseline="-25000" dirty="0">
                <a:latin typeface="+mn-ea"/>
              </a:endParaRPr>
            </a:p>
          </p:txBody>
        </p:sp>
        <p:cxnSp>
          <p:nvCxnSpPr>
            <p:cNvPr id="36" name="直線矢印コネクタ 35">
              <a:extLst>
                <a:ext uri="{FF2B5EF4-FFF2-40B4-BE49-F238E27FC236}">
                  <a16:creationId xmlns:a16="http://schemas.microsoft.com/office/drawing/2014/main" id="{DF3DD252-B4F7-45BB-8493-43D0DE0ADC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47219" y="5602444"/>
              <a:ext cx="419906" cy="41435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矢印コネクタ 39">
              <a:extLst>
                <a:ext uri="{FF2B5EF4-FFF2-40B4-BE49-F238E27FC236}">
                  <a16:creationId xmlns:a16="http://schemas.microsoft.com/office/drawing/2014/main" id="{DF3DD252-B4F7-45BB-8493-43D0DE0ADC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7219" y="5602444"/>
              <a:ext cx="419906" cy="41435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グループ化 40"/>
          <p:cNvGrpSpPr/>
          <p:nvPr/>
        </p:nvGrpSpPr>
        <p:grpSpPr>
          <a:xfrm>
            <a:off x="3363058" y="3493596"/>
            <a:ext cx="702645" cy="646331"/>
            <a:chOff x="736151" y="5486454"/>
            <a:chExt cx="702645" cy="646331"/>
          </a:xfrm>
        </p:grpSpPr>
        <p:sp>
          <p:nvSpPr>
            <p:cNvPr id="45" name="テキスト ボックス 3"/>
            <p:cNvSpPr txBox="1">
              <a:spLocks noChangeArrowheads="1"/>
            </p:cNvSpPr>
            <p:nvPr/>
          </p:nvSpPr>
          <p:spPr bwMode="auto">
            <a:xfrm rot="10800000">
              <a:off x="736151" y="5486454"/>
              <a:ext cx="70264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3600" dirty="0">
                  <a:latin typeface="+mn-ea"/>
                </a:rPr>
                <a:t>→</a:t>
              </a:r>
              <a:endParaRPr lang="en-US" altLang="ja-JP" sz="3600" baseline="-25000" dirty="0">
                <a:latin typeface="+mn-ea"/>
              </a:endParaRPr>
            </a:p>
          </p:txBody>
        </p:sp>
        <p:cxnSp>
          <p:nvCxnSpPr>
            <p:cNvPr id="47" name="直線矢印コネクタ 46">
              <a:extLst>
                <a:ext uri="{FF2B5EF4-FFF2-40B4-BE49-F238E27FC236}">
                  <a16:creationId xmlns:a16="http://schemas.microsoft.com/office/drawing/2014/main" id="{DF3DD252-B4F7-45BB-8493-43D0DE0ADC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47219" y="5602444"/>
              <a:ext cx="419906" cy="41435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矢印コネクタ 47">
              <a:extLst>
                <a:ext uri="{FF2B5EF4-FFF2-40B4-BE49-F238E27FC236}">
                  <a16:creationId xmlns:a16="http://schemas.microsoft.com/office/drawing/2014/main" id="{DF3DD252-B4F7-45BB-8493-43D0DE0ADC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7219" y="5602444"/>
              <a:ext cx="419906" cy="41435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テキスト ボックス 4">
            <a:extLst>
              <a:ext uri="{FF2B5EF4-FFF2-40B4-BE49-F238E27FC236}">
                <a16:creationId xmlns:a16="http://schemas.microsoft.com/office/drawing/2014/main" id="{02EBE7F3-421B-426C-A1D5-41ACC72D85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81" y="908052"/>
            <a:ext cx="547203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ハロゲンの単体　</a:t>
            </a:r>
            <a:r>
              <a:rPr lang="ja-JP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反応性</a:t>
            </a:r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0A559FA2-A7E9-4DA4-9DEC-AB3F1D0448C4}"/>
              </a:ext>
            </a:extLst>
          </p:cNvPr>
          <p:cNvSpPr/>
          <p:nvPr/>
        </p:nvSpPr>
        <p:spPr>
          <a:xfrm>
            <a:off x="3923928" y="928713"/>
            <a:ext cx="1296144" cy="52322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8443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3" grpId="0"/>
      <p:bldP spid="42" grpId="0"/>
      <p:bldP spid="43" grpId="0"/>
      <p:bldP spid="44" grpId="0"/>
      <p:bldP spid="46" grpId="0"/>
      <p:bldP spid="19" grpId="0"/>
      <p:bldP spid="30" grpId="0" animBg="1"/>
      <p:bldP spid="31" grpId="0"/>
      <p:bldP spid="32" grpId="0"/>
      <p:bldP spid="35" grpId="0"/>
      <p:bldP spid="6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3"/>
          <p:cNvSpPr txBox="1">
            <a:spLocks noChangeArrowheads="1"/>
          </p:cNvSpPr>
          <p:nvPr/>
        </p:nvSpPr>
        <p:spPr bwMode="auto">
          <a:xfrm>
            <a:off x="1156143" y="3645417"/>
            <a:ext cx="4257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FF9900"/>
                </a:solidFill>
                <a:latin typeface="+mn-ea"/>
              </a:rPr>
              <a:t>0</a:t>
            </a:r>
          </a:p>
        </p:txBody>
      </p:sp>
      <p:sp>
        <p:nvSpPr>
          <p:cNvPr id="53" name="テキスト ボックス 3"/>
          <p:cNvSpPr txBox="1">
            <a:spLocks noChangeArrowheads="1"/>
          </p:cNvSpPr>
          <p:nvPr/>
        </p:nvSpPr>
        <p:spPr bwMode="auto">
          <a:xfrm>
            <a:off x="4726582" y="3645417"/>
            <a:ext cx="6876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FF9900"/>
                </a:solidFill>
                <a:latin typeface="+mn-ea"/>
              </a:rPr>
              <a:t>-1</a:t>
            </a:r>
          </a:p>
        </p:txBody>
      </p:sp>
      <p:sp>
        <p:nvSpPr>
          <p:cNvPr id="57" name="テキスト ボックス 3"/>
          <p:cNvSpPr txBox="1">
            <a:spLocks noChangeArrowheads="1"/>
          </p:cNvSpPr>
          <p:nvPr/>
        </p:nvSpPr>
        <p:spPr bwMode="auto">
          <a:xfrm>
            <a:off x="4150518" y="3645417"/>
            <a:ext cx="6876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7030A0"/>
                </a:solidFill>
                <a:latin typeface="+mn-ea"/>
              </a:rPr>
              <a:t>+1</a:t>
            </a:r>
          </a:p>
        </p:txBody>
      </p:sp>
      <p:sp>
        <p:nvSpPr>
          <p:cNvPr id="58" name="テキスト ボックス 3"/>
          <p:cNvSpPr txBox="1">
            <a:spLocks noChangeArrowheads="1"/>
          </p:cNvSpPr>
          <p:nvPr/>
        </p:nvSpPr>
        <p:spPr bwMode="auto">
          <a:xfrm>
            <a:off x="2629472" y="3646765"/>
            <a:ext cx="3995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7030A0"/>
                </a:solidFill>
                <a:latin typeface="+mn-ea"/>
              </a:rPr>
              <a:t>0</a:t>
            </a:r>
          </a:p>
        </p:txBody>
      </p:sp>
      <p:sp>
        <p:nvSpPr>
          <p:cNvPr id="70" name="テキスト ボックス 3"/>
          <p:cNvSpPr txBox="1">
            <a:spLocks noChangeArrowheads="1"/>
          </p:cNvSpPr>
          <p:nvPr/>
        </p:nvSpPr>
        <p:spPr bwMode="auto">
          <a:xfrm>
            <a:off x="1261042" y="5229593"/>
            <a:ext cx="4257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FF9900"/>
                </a:solidFill>
                <a:latin typeface="+mn-ea"/>
              </a:rPr>
              <a:t>0</a:t>
            </a:r>
          </a:p>
        </p:txBody>
      </p:sp>
      <p:sp>
        <p:nvSpPr>
          <p:cNvPr id="71" name="テキスト ボックス 3"/>
          <p:cNvSpPr txBox="1">
            <a:spLocks noChangeArrowheads="1"/>
          </p:cNvSpPr>
          <p:nvPr/>
        </p:nvSpPr>
        <p:spPr bwMode="auto">
          <a:xfrm>
            <a:off x="5275028" y="5229593"/>
            <a:ext cx="6876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FF9900"/>
                </a:solidFill>
                <a:latin typeface="+mn-ea"/>
              </a:rPr>
              <a:t>-1</a:t>
            </a:r>
          </a:p>
        </p:txBody>
      </p:sp>
      <p:sp>
        <p:nvSpPr>
          <p:cNvPr id="72" name="テキスト ボックス 3"/>
          <p:cNvSpPr txBox="1">
            <a:spLocks noChangeArrowheads="1"/>
          </p:cNvSpPr>
          <p:nvPr/>
        </p:nvSpPr>
        <p:spPr bwMode="auto">
          <a:xfrm>
            <a:off x="6725050" y="5230941"/>
            <a:ext cx="5436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7030A0"/>
                </a:solidFill>
                <a:latin typeface="+mn-ea"/>
              </a:rPr>
              <a:t>0</a:t>
            </a:r>
          </a:p>
        </p:txBody>
      </p:sp>
      <p:sp>
        <p:nvSpPr>
          <p:cNvPr id="73" name="テキスト ボックス 3"/>
          <p:cNvSpPr txBox="1">
            <a:spLocks noChangeArrowheads="1"/>
          </p:cNvSpPr>
          <p:nvPr/>
        </p:nvSpPr>
        <p:spPr bwMode="auto">
          <a:xfrm>
            <a:off x="3301931" y="5229593"/>
            <a:ext cx="77870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dirty="0">
                <a:solidFill>
                  <a:srgbClr val="7030A0"/>
                </a:solidFill>
                <a:latin typeface="+mn-ea"/>
              </a:rPr>
              <a:t>-2</a:t>
            </a:r>
          </a:p>
        </p:txBody>
      </p:sp>
      <p:sp>
        <p:nvSpPr>
          <p:cNvPr id="33" name="テキスト ボックス 4"/>
          <p:cNvSpPr txBox="1">
            <a:spLocks noChangeArrowheads="1"/>
          </p:cNvSpPr>
          <p:nvPr/>
        </p:nvSpPr>
        <p:spPr bwMode="auto">
          <a:xfrm>
            <a:off x="180081" y="849082"/>
            <a:ext cx="381585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フッ素</a:t>
            </a:r>
            <a:r>
              <a:rPr lang="en-US" altLang="ja-JP" sz="3600" b="1" dirty="0">
                <a:latin typeface="+mn-ea"/>
              </a:rPr>
              <a:t>F</a:t>
            </a:r>
            <a:r>
              <a:rPr lang="en-US" altLang="ja-JP" sz="3600" b="1" baseline="-25000" dirty="0">
                <a:latin typeface="+mn-ea"/>
              </a:rPr>
              <a:t>2</a:t>
            </a:r>
            <a:r>
              <a:rPr lang="ja-JP" altLang="en-US" sz="3200" b="1" dirty="0"/>
              <a:t>の反応</a:t>
            </a:r>
          </a:p>
        </p:txBody>
      </p:sp>
      <p:sp>
        <p:nvSpPr>
          <p:cNvPr id="34" name="テキスト ボックス 3"/>
          <p:cNvSpPr txBox="1">
            <a:spLocks noChangeArrowheads="1"/>
          </p:cNvSpPr>
          <p:nvPr/>
        </p:nvSpPr>
        <p:spPr bwMode="auto">
          <a:xfrm>
            <a:off x="611560" y="2538770"/>
            <a:ext cx="729890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/>
              <a:t>低温</a:t>
            </a:r>
            <a:r>
              <a:rPr lang="ja-JP" altLang="en-US" sz="3200" dirty="0">
                <a:latin typeface="+mn-ea"/>
              </a:rPr>
              <a:t>・暗所でも水素</a:t>
            </a:r>
            <a:r>
              <a:rPr lang="en-US" altLang="ja-JP" sz="3600" dirty="0">
                <a:latin typeface="+mn-ea"/>
              </a:rPr>
              <a:t>H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200" dirty="0">
                <a:latin typeface="+mn-ea"/>
              </a:rPr>
              <a:t>と爆発的に反応</a:t>
            </a:r>
            <a:endParaRPr lang="en-US" altLang="ja-JP" sz="3200" dirty="0">
              <a:latin typeface="+mn-ea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190385" y="3168885"/>
            <a:ext cx="3962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+mn-ea"/>
              </a:rPr>
              <a:t>F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＋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kumimoji="1" lang="en-US" altLang="ja-JP" sz="3600" dirty="0">
                <a:latin typeface="+mn-ea"/>
                <a:ea typeface="+mn-ea"/>
              </a:rPr>
              <a:t>H</a:t>
            </a:r>
            <a:r>
              <a:rPr kumimoji="1" lang="en-US" altLang="ja-JP" sz="3600" baseline="-25000" dirty="0">
                <a:latin typeface="+mn-ea"/>
                <a:ea typeface="+mn-ea"/>
              </a:rPr>
              <a:t>2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→</a:t>
            </a:r>
            <a:r>
              <a:rPr lang="en-US" altLang="ja-JP" sz="3600" dirty="0">
                <a:latin typeface="+mn-ea"/>
                <a:ea typeface="+mn-ea"/>
              </a:rPr>
              <a:t>  </a:t>
            </a:r>
            <a:r>
              <a:rPr lang="ja-JP" altLang="en-US" sz="3600" dirty="0">
                <a:latin typeface="+mn-ea"/>
                <a:ea typeface="+mn-ea"/>
              </a:rPr>
              <a:t>２</a:t>
            </a:r>
            <a:r>
              <a:rPr lang="en-US" altLang="ja-JP" sz="3600" dirty="0">
                <a:latin typeface="+mn-ea"/>
                <a:ea typeface="+mn-ea"/>
              </a:rPr>
              <a:t>HF</a:t>
            </a:r>
            <a:endParaRPr kumimoji="1" lang="en-US" altLang="ja-JP" sz="3600" dirty="0">
              <a:latin typeface="+mn-ea"/>
              <a:ea typeface="+mn-ea"/>
            </a:endParaRPr>
          </a:p>
        </p:txBody>
      </p:sp>
      <p:sp>
        <p:nvSpPr>
          <p:cNvPr id="40" name="テキスト ボックス 39"/>
          <p:cNvSpPr txBox="1">
            <a:spLocks noChangeArrowheads="1"/>
          </p:cNvSpPr>
          <p:nvPr/>
        </p:nvSpPr>
        <p:spPr bwMode="auto">
          <a:xfrm>
            <a:off x="539552" y="1692097"/>
            <a:ext cx="61926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>
                <a:solidFill>
                  <a:srgbClr val="FF0000"/>
                </a:solidFill>
                <a:latin typeface="+mn-ea"/>
                <a:ea typeface="+mn-ea"/>
              </a:rPr>
              <a:t>酸化力</a:t>
            </a:r>
            <a:r>
              <a:rPr lang="ja-JP" altLang="en-US" sz="3200" dirty="0">
                <a:latin typeface="+mn-ea"/>
                <a:ea typeface="+mn-ea"/>
              </a:rPr>
              <a:t>が大きく，反応性が大きい。</a:t>
            </a:r>
            <a:endParaRPr lang="en-US" altLang="ja-JP" sz="3200" dirty="0">
              <a:latin typeface="+mn-ea"/>
              <a:ea typeface="+mn-ea"/>
            </a:endParaRPr>
          </a:p>
        </p:txBody>
      </p:sp>
      <p:sp>
        <p:nvSpPr>
          <p:cNvPr id="41" name="テキスト ボックス 3"/>
          <p:cNvSpPr txBox="1">
            <a:spLocks noChangeArrowheads="1"/>
          </p:cNvSpPr>
          <p:nvPr/>
        </p:nvSpPr>
        <p:spPr bwMode="auto">
          <a:xfrm>
            <a:off x="611560" y="4150821"/>
            <a:ext cx="66748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・　</a:t>
            </a:r>
            <a:r>
              <a:rPr lang="ja-JP" altLang="en-US" sz="3200" dirty="0">
                <a:latin typeface="+mn-ea"/>
              </a:rPr>
              <a:t>水と激しく反応して，酸素</a:t>
            </a:r>
            <a:r>
              <a:rPr lang="en-US" altLang="ja-JP" sz="3600" dirty="0">
                <a:latin typeface="+mn-ea"/>
              </a:rPr>
              <a:t>O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200" dirty="0">
                <a:latin typeface="+mn-ea"/>
              </a:rPr>
              <a:t>を発生</a:t>
            </a:r>
            <a:endParaRPr lang="en-US" altLang="ja-JP" sz="3200" dirty="0">
              <a:latin typeface="+mn-ea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949705" y="4735596"/>
            <a:ext cx="6428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>
                <a:latin typeface="+mn-ea"/>
              </a:rPr>
              <a:t>２</a:t>
            </a:r>
            <a:r>
              <a:rPr lang="en-US" altLang="ja-JP" sz="3600" dirty="0">
                <a:latin typeface="+mn-ea"/>
              </a:rPr>
              <a:t>F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＋</a:t>
            </a:r>
            <a:r>
              <a:rPr lang="ja-JP" altLang="en-US" sz="3600" dirty="0">
                <a:latin typeface="+mn-ea"/>
                <a:ea typeface="+mn-ea"/>
              </a:rPr>
              <a:t>  ２</a:t>
            </a:r>
            <a:r>
              <a:rPr kumimoji="1" lang="en-US" altLang="ja-JP" sz="3600" dirty="0">
                <a:latin typeface="+mn-ea"/>
                <a:ea typeface="+mn-ea"/>
              </a:rPr>
              <a:t>H</a:t>
            </a:r>
            <a:r>
              <a:rPr kumimoji="1" lang="en-US" altLang="ja-JP" sz="3600" baseline="-25000" dirty="0">
                <a:latin typeface="+mn-ea"/>
                <a:ea typeface="+mn-ea"/>
              </a:rPr>
              <a:t>2</a:t>
            </a:r>
            <a:r>
              <a:rPr lang="en-US" altLang="ja-JP" sz="3600" dirty="0">
                <a:latin typeface="+mn-ea"/>
              </a:rPr>
              <a:t>O</a:t>
            </a:r>
            <a:r>
              <a:rPr lang="ja-JP" altLang="en-US" sz="3600" dirty="0">
                <a:latin typeface="+mn-ea"/>
                <a:ea typeface="+mn-ea"/>
              </a:rPr>
              <a:t>  </a:t>
            </a:r>
            <a:r>
              <a:rPr kumimoji="1" lang="ja-JP" altLang="en-US" sz="3600" dirty="0">
                <a:latin typeface="+mn-ea"/>
                <a:ea typeface="+mn-ea"/>
              </a:rPr>
              <a:t>→</a:t>
            </a:r>
            <a:r>
              <a:rPr lang="en-US" altLang="ja-JP" sz="3600" dirty="0">
                <a:latin typeface="+mn-ea"/>
                <a:ea typeface="+mn-ea"/>
              </a:rPr>
              <a:t>  </a:t>
            </a:r>
            <a:r>
              <a:rPr lang="ja-JP" altLang="en-US" sz="3600" dirty="0">
                <a:latin typeface="+mn-ea"/>
                <a:ea typeface="+mn-ea"/>
              </a:rPr>
              <a:t>４</a:t>
            </a:r>
            <a:r>
              <a:rPr lang="en-US" altLang="ja-JP" sz="3600" dirty="0">
                <a:latin typeface="+mn-ea"/>
              </a:rPr>
              <a:t>HF</a:t>
            </a:r>
            <a:r>
              <a:rPr lang="ja-JP" altLang="en-US" sz="3600" dirty="0">
                <a:latin typeface="+mn-ea"/>
                <a:ea typeface="+mn-ea"/>
              </a:rPr>
              <a:t>  ＋  </a:t>
            </a:r>
            <a:r>
              <a:rPr lang="en-US" altLang="ja-JP" sz="3600" dirty="0">
                <a:latin typeface="+mn-ea"/>
                <a:ea typeface="+mn-ea"/>
              </a:rPr>
              <a:t>O</a:t>
            </a:r>
            <a:r>
              <a:rPr lang="en-US" altLang="ja-JP" sz="3600" baseline="-25000" dirty="0">
                <a:latin typeface="+mn-ea"/>
                <a:ea typeface="+mn-ea"/>
              </a:rPr>
              <a:t>2</a:t>
            </a:r>
            <a:endParaRPr kumimoji="1" lang="en-US" altLang="ja-JP" sz="3600" dirty="0">
              <a:latin typeface="+mn-ea"/>
              <a:ea typeface="+mn-ea"/>
            </a:endParaRPr>
          </a:p>
        </p:txBody>
      </p: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1211452" y="3718773"/>
            <a:ext cx="315749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4442096" y="3724694"/>
            <a:ext cx="324034" cy="0"/>
          </a:xfrm>
          <a:prstGeom prst="straightConnector1">
            <a:avLst/>
          </a:prstGeom>
          <a:ln w="5715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2677899" y="3721179"/>
            <a:ext cx="288031" cy="0"/>
          </a:xfrm>
          <a:prstGeom prst="straightConnector1">
            <a:avLst/>
          </a:prstGeom>
          <a:ln w="5715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4820384" y="3724694"/>
            <a:ext cx="288030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直線矢印コネクタ 63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1309746" y="5321908"/>
            <a:ext cx="315749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直線矢印コネクタ 66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6746352" y="5327829"/>
            <a:ext cx="324034" cy="0"/>
          </a:xfrm>
          <a:prstGeom prst="straightConnector1">
            <a:avLst/>
          </a:prstGeom>
          <a:ln w="5715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3541994" y="5324314"/>
            <a:ext cx="288031" cy="0"/>
          </a:xfrm>
          <a:prstGeom prst="straightConnector1">
            <a:avLst/>
          </a:prstGeom>
          <a:ln w="57150">
            <a:solidFill>
              <a:srgbClr val="7030A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>
            <a:extLst>
              <a:ext uri="{FF2B5EF4-FFF2-40B4-BE49-F238E27FC236}">
                <a16:creationId xmlns:a16="http://schemas.microsoft.com/office/drawing/2014/main" id="{DF3DD252-B4F7-45BB-8493-43D0DE0ADCA1}"/>
              </a:ext>
            </a:extLst>
          </p:cNvPr>
          <p:cNvCxnSpPr>
            <a:cxnSpLocks/>
          </p:cNvCxnSpPr>
          <p:nvPr/>
        </p:nvCxnSpPr>
        <p:spPr>
          <a:xfrm flipH="1">
            <a:off x="5486212" y="5327829"/>
            <a:ext cx="288030" cy="0"/>
          </a:xfrm>
          <a:prstGeom prst="straightConnector1">
            <a:avLst/>
          </a:prstGeom>
          <a:ln w="57150">
            <a:solidFill>
              <a:srgbClr val="FF99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xfrm>
            <a:off x="8271024" y="6524628"/>
            <a:ext cx="477440" cy="288925"/>
          </a:xfrm>
        </p:spPr>
        <p:txBody>
          <a:bodyPr/>
          <a:lstStyle/>
          <a:p>
            <a:fld id="{814E8DFD-3C92-42AC-A846-3D6C3AFD6E64}" type="slidenum">
              <a:rPr lang="ja-JP" altLang="en-US" smtClean="0"/>
              <a:pPr/>
              <a:t>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1219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7" grpId="0"/>
      <p:bldP spid="58" grpId="0"/>
      <p:bldP spid="70" grpId="0"/>
      <p:bldP spid="71" grpId="0"/>
      <p:bldP spid="72" grpId="0"/>
      <p:bldP spid="73" grpId="0"/>
      <p:bldP spid="34" grpId="0"/>
      <p:bldP spid="36" grpId="0"/>
      <p:bldP spid="40" grpId="0"/>
      <p:bldP spid="41" grpId="0"/>
      <p:bldP spid="45" grpId="0"/>
    </p:bldLst>
  </p:timing>
</p:sld>
</file>

<file path=ppt/theme/theme1.xml><?xml version="1.0" encoding="utf-8"?>
<a:theme xmlns:a="http://schemas.openxmlformats.org/drawingml/2006/main" name="6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7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15477</TotalTime>
  <Words>1324</Words>
  <PresentationFormat>画面に合わせる (4:3)</PresentationFormat>
  <Paragraphs>289</Paragraphs>
  <Slides>26</Slides>
  <Notes>26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6</vt:i4>
      </vt:variant>
      <vt:variant>
        <vt:lpstr>スライド タイトル</vt:lpstr>
      </vt:variant>
      <vt:variant>
        <vt:i4>26</vt:i4>
      </vt:variant>
    </vt:vector>
  </HeadingPairs>
  <TitlesOfParts>
    <vt:vector size="35" baseType="lpstr">
      <vt:lpstr>ＭＳ Ｐゴシック</vt:lpstr>
      <vt:lpstr>Arial</vt:lpstr>
      <vt:lpstr>Calibri</vt:lpstr>
      <vt:lpstr>6_デザインの設定</vt:lpstr>
      <vt:lpstr>3_デザインの設定</vt:lpstr>
      <vt:lpstr>デザインの設定</vt:lpstr>
      <vt:lpstr>4_デザインの設定</vt:lpstr>
      <vt:lpstr>5_デザインの設定</vt:lpstr>
      <vt:lpstr>7_デザインの設定</vt:lpstr>
      <vt:lpstr>２ ハロゲンとその化合物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2017-02-13T02:50:22Z</cp:lastPrinted>
  <dcterms:created xsi:type="dcterms:W3CDTF">2011-09-19T09:10:40Z</dcterms:created>
  <dcterms:modified xsi:type="dcterms:W3CDTF">2020-06-29T01:00:59Z</dcterms:modified>
</cp:coreProperties>
</file>