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3" r:id="rId1"/>
  </p:sldMasterIdLst>
  <p:notesMasterIdLst>
    <p:notesMasterId r:id="rId27"/>
  </p:notesMasterIdLst>
  <p:handoutMasterIdLst>
    <p:handoutMasterId r:id="rId28"/>
  </p:handoutMasterIdLst>
  <p:sldIdLst>
    <p:sldId id="290" r:id="rId2"/>
    <p:sldId id="291" r:id="rId3"/>
    <p:sldId id="274" r:id="rId4"/>
    <p:sldId id="337" r:id="rId5"/>
    <p:sldId id="376" r:id="rId6"/>
    <p:sldId id="403" r:id="rId7"/>
    <p:sldId id="389" r:id="rId8"/>
    <p:sldId id="276" r:id="rId9"/>
    <p:sldId id="406" r:id="rId10"/>
    <p:sldId id="304" r:id="rId11"/>
    <p:sldId id="379" r:id="rId12"/>
    <p:sldId id="404" r:id="rId13"/>
    <p:sldId id="378" r:id="rId14"/>
    <p:sldId id="405" r:id="rId15"/>
    <p:sldId id="416" r:id="rId16"/>
    <p:sldId id="380" r:id="rId17"/>
    <p:sldId id="408" r:id="rId18"/>
    <p:sldId id="409" r:id="rId19"/>
    <p:sldId id="410" r:id="rId20"/>
    <p:sldId id="411" r:id="rId21"/>
    <p:sldId id="397" r:id="rId22"/>
    <p:sldId id="412" r:id="rId23"/>
    <p:sldId id="413" r:id="rId24"/>
    <p:sldId id="414" r:id="rId25"/>
    <p:sldId id="415" r:id="rId26"/>
  </p:sldIdLst>
  <p:sldSz cx="9144000" cy="6858000" type="screen4x3"/>
  <p:notesSz cx="9866313" cy="6735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840">
          <p15:clr>
            <a:srgbClr val="A4A3A4"/>
          </p15:clr>
        </p15:guide>
        <p15:guide id="3" orient="horz" pos="3589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1">
          <p15:clr>
            <a:srgbClr val="A4A3A4"/>
          </p15:clr>
        </p15:guide>
        <p15:guide id="2" pos="310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6600"/>
    <a:srgbClr val="FFCCFF"/>
    <a:srgbClr val="FF33CC"/>
    <a:srgbClr val="CC0099"/>
    <a:srgbClr val="F555F5"/>
    <a:srgbClr val="FFB7FF"/>
    <a:srgbClr val="FF99FF"/>
    <a:srgbClr val="CC66E4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2" autoAdjust="0"/>
    <p:restoredTop sz="94980" autoAdjust="0"/>
  </p:normalViewPr>
  <p:slideViewPr>
    <p:cSldViewPr>
      <p:cViewPr varScale="1">
        <p:scale>
          <a:sx n="85" d="100"/>
          <a:sy n="85" d="100"/>
        </p:scale>
        <p:origin x="1378" y="48"/>
      </p:cViewPr>
      <p:guideLst>
        <p:guide orient="horz" pos="2160"/>
        <p:guide orient="horz" pos="2840"/>
        <p:guide orient="horz" pos="3589"/>
        <p:guide pos="2880"/>
      </p:guideLst>
    </p:cSldViewPr>
  </p:slideViewPr>
  <p:outlineViewPr>
    <p:cViewPr>
      <p:scale>
        <a:sx n="33" d="100"/>
        <a:sy n="33" d="100"/>
      </p:scale>
      <p:origin x="0" y="-6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1350" y="-108"/>
      </p:cViewPr>
      <p:guideLst>
        <p:guide orient="horz" pos="2121"/>
        <p:guide pos="310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8000" y="0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792C222-9C74-4510-9C5B-8789D985F37A}" type="datetimeFigureOut">
              <a:rPr lang="ja-JP" altLang="en-US"/>
              <a:pPr>
                <a:defRPr/>
              </a:pPr>
              <a:t>2020/1/29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397625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8000" y="6397625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5944BB1-2447-4B08-9272-C3B69CC148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7874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138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88000" y="0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DF8C035-E1F7-4BD6-80CC-8A0A3D050928}" type="datetimeFigureOut">
              <a:rPr lang="ja-JP" altLang="en-US"/>
              <a:pPr>
                <a:defRPr/>
              </a:pPr>
              <a:t>2020/1/29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249613" y="504825"/>
            <a:ext cx="336708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7425" y="3198813"/>
            <a:ext cx="7893050" cy="303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dirty="0"/>
              <a:t>マスタ テキストの書式設定</a:t>
            </a:r>
          </a:p>
          <a:p>
            <a:pPr lvl="1"/>
            <a:r>
              <a:rPr lang="ja-JP" altLang="en-US" noProof="0" dirty="0"/>
              <a:t>第 </a:t>
            </a:r>
            <a:r>
              <a:rPr lang="en-US" altLang="ja-JP" noProof="0" dirty="0"/>
              <a:t>2 </a:t>
            </a:r>
            <a:r>
              <a:rPr lang="ja-JP" altLang="en-US" noProof="0" dirty="0"/>
              <a:t>レベル</a:t>
            </a:r>
          </a:p>
          <a:p>
            <a:pPr lvl="2"/>
            <a:r>
              <a:rPr lang="ja-JP" altLang="en-US" noProof="0" dirty="0"/>
              <a:t>第 </a:t>
            </a:r>
            <a:r>
              <a:rPr lang="en-US" altLang="ja-JP" noProof="0" dirty="0"/>
              <a:t>3 </a:t>
            </a:r>
            <a:r>
              <a:rPr lang="ja-JP" altLang="en-US" noProof="0" dirty="0"/>
              <a:t>レベル</a:t>
            </a:r>
          </a:p>
          <a:p>
            <a:pPr lvl="3"/>
            <a:r>
              <a:rPr lang="ja-JP" altLang="en-US" noProof="0" dirty="0"/>
              <a:t>第 </a:t>
            </a:r>
            <a:r>
              <a:rPr lang="en-US" altLang="ja-JP" noProof="0" dirty="0"/>
              <a:t>4 </a:t>
            </a:r>
            <a:r>
              <a:rPr lang="ja-JP" altLang="en-US" noProof="0" dirty="0"/>
              <a:t>レベル</a:t>
            </a:r>
          </a:p>
          <a:p>
            <a:pPr lvl="4"/>
            <a:r>
              <a:rPr lang="ja-JP" altLang="en-US" noProof="0" dirty="0"/>
              <a:t>第 </a:t>
            </a:r>
            <a:r>
              <a:rPr lang="en-US" altLang="ja-JP" noProof="0" dirty="0"/>
              <a:t>5 </a:t>
            </a:r>
            <a:r>
              <a:rPr lang="ja-JP" altLang="en-US" noProof="0" dirty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6397625"/>
            <a:ext cx="4275138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88000" y="6397625"/>
            <a:ext cx="4276725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220F8E1-805C-418D-BF35-DFF2CBFB6D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41519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j-ea"/>
        <a:ea typeface="+mj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j-ea"/>
        <a:ea typeface="+mj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j-ea"/>
        <a:ea typeface="+mj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j-ea"/>
        <a:ea typeface="+mj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20F8E1-805C-418D-BF35-DFF2CBFB6D91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36522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20F8E1-805C-418D-BF35-DFF2CBFB6D91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81533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164739"/>
      </p:ext>
    </p:extLst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2" y="0"/>
            <a:ext cx="913977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6750" y="217488"/>
            <a:ext cx="3217863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sz="1800" dirty="0">
                <a:solidFill>
                  <a:prstClr val="white"/>
                </a:solidFill>
              </a:rPr>
              <a:t>p.40〜42</a:t>
            </a:r>
            <a:endParaRPr lang="ja-JP" altLang="en-US" sz="1000" dirty="0">
              <a:solidFill>
                <a:prstClr val="white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899790" y="166772"/>
            <a:ext cx="4032250" cy="507831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溶解</a:t>
            </a:r>
            <a:r>
              <a:rPr lang="en-US" altLang="ja-JP" sz="2700" dirty="0">
                <a:solidFill>
                  <a:srgbClr val="FFFFFF"/>
                </a:solidFill>
              </a:rPr>
              <a:t>	</a:t>
            </a:r>
            <a:endParaRPr lang="ja-JP" altLang="en-US" sz="2700" dirty="0">
              <a:solidFill>
                <a:srgbClr val="FFFFFF"/>
              </a:solidFill>
            </a:endParaRP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738" y="6524625"/>
            <a:ext cx="3217862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defRPr/>
            </a:pPr>
            <a:r>
              <a:rPr lang="ja-JP" altLang="en-US" sz="1200" dirty="0">
                <a:solidFill>
                  <a:srgbClr val="404040"/>
                </a:solidFill>
              </a:rPr>
              <a:t>１章</a:t>
            </a:r>
            <a:r>
              <a:rPr lang="ja-JP" altLang="en-US" sz="1100" dirty="0">
                <a:solidFill>
                  <a:srgbClr val="404040"/>
                </a:solidFill>
              </a:rPr>
              <a:t>・物質の状態と平衡</a:t>
            </a:r>
            <a:r>
              <a:rPr lang="ja-JP" altLang="en-US" sz="1200" dirty="0">
                <a:solidFill>
                  <a:srgbClr val="404040"/>
                </a:solidFill>
              </a:rPr>
              <a:t>　４節</a:t>
            </a:r>
            <a:r>
              <a:rPr lang="ja-JP" altLang="en-US" sz="1100" dirty="0">
                <a:solidFill>
                  <a:srgbClr val="404040"/>
                </a:solidFill>
              </a:rPr>
              <a:t>・溶液</a:t>
            </a:r>
            <a:endParaRPr lang="ja-JP" altLang="en-US" sz="1050" dirty="0">
              <a:solidFill>
                <a:srgbClr val="404040"/>
              </a:solidFill>
            </a:endParaRP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508104" y="6524625"/>
            <a:ext cx="3217863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化学３１１　　</a:t>
            </a:r>
            <a:fld id="{7325FAF5-D392-493D-9327-D17CC6ECEB64}" type="slidenum">
              <a:rPr lang="ja-JP" altLang="en-US" sz="1200" smtClean="0">
                <a:solidFill>
                  <a:prstClr val="black"/>
                </a:solidFill>
                <a:latin typeface="Calibri" pitchFamily="34" charset="0"/>
              </a:rPr>
              <a:pPr algn="r" eaLnBrk="1" hangingPunct="1">
                <a:defRPr/>
              </a:pPr>
              <a:t>‹#›</a:t>
            </a:fld>
            <a:endParaRPr lang="ja-JP" altLang="en-US" sz="1200" dirty="0">
              <a:solidFill>
                <a:prstClr val="black"/>
              </a:solidFill>
              <a:latin typeface="Calibri" pitchFamily="34" charset="0"/>
            </a:endParaRPr>
          </a:p>
          <a:p>
            <a:pPr algn="r" eaLnBrk="1" hangingPunct="1">
              <a:defRPr/>
            </a:pPr>
            <a:endParaRPr lang="ja-JP" altLang="en-US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2056" name="図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3" y="6530975"/>
            <a:ext cx="2428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</p:sldLayoutIdLst>
  <p:transition>
    <p:comb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タイトル 1"/>
          <p:cNvSpPr txBox="1">
            <a:spLocks/>
          </p:cNvSpPr>
          <p:nvPr/>
        </p:nvSpPr>
        <p:spPr bwMode="auto">
          <a:xfrm>
            <a:off x="1042988" y="2565400"/>
            <a:ext cx="730943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ja-JP" altLang="en-US" sz="4000" dirty="0">
                <a:solidFill>
                  <a:prstClr val="black"/>
                </a:solidFill>
                <a:latin typeface="Calibri" pitchFamily="34" charset="0"/>
                <a:ea typeface="ＭＳ Ｐゴシック" charset="-128"/>
              </a:rPr>
              <a:t>１章 ４節</a:t>
            </a:r>
            <a:br>
              <a:rPr lang="en-US" altLang="ja-JP" sz="6000" dirty="0">
                <a:solidFill>
                  <a:prstClr val="black"/>
                </a:solidFill>
                <a:latin typeface="Calibri" pitchFamily="34" charset="0"/>
                <a:ea typeface="ＭＳ Ｐゴシック" charset="-128"/>
              </a:rPr>
            </a:br>
            <a:r>
              <a:rPr lang="ja-JP" altLang="en-US" sz="4800" dirty="0">
                <a:solidFill>
                  <a:prstClr val="black"/>
                </a:solidFill>
                <a:latin typeface="Calibri" pitchFamily="34" charset="0"/>
                <a:ea typeface="ＭＳ Ｐゴシック" charset="-128"/>
              </a:rPr>
              <a:t>１ 溶解</a:t>
            </a:r>
            <a:endParaRPr lang="en-US" altLang="ja-JP" sz="4800" dirty="0">
              <a:solidFill>
                <a:prstClr val="black"/>
              </a:solidFill>
              <a:latin typeface="Calibri" pitchFamily="34" charset="0"/>
              <a:ea typeface="ＭＳ Ｐゴシック" charset="-128"/>
            </a:endParaRPr>
          </a:p>
        </p:txBody>
      </p:sp>
    </p:spTree>
  </p:cSld>
  <p:clrMapOvr>
    <a:masterClrMapping/>
  </p:clrMapOvr>
  <p:transition>
    <p:comb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885E99E-2ECE-4CEB-BA09-8D069159BA6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AAE5FB"/>
              </a:clrFrom>
              <a:clrTo>
                <a:srgbClr val="AAE5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60" y="2521779"/>
            <a:ext cx="3896977" cy="3247481"/>
          </a:xfrm>
          <a:prstGeom prst="rect">
            <a:avLst/>
          </a:prstGeom>
        </p:spPr>
      </p:pic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95363"/>
            <a:ext cx="46805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イオン結晶の溶解</a:t>
            </a:r>
          </a:p>
        </p:txBody>
      </p:sp>
      <p:sp>
        <p:nvSpPr>
          <p:cNvPr id="200" name="二等辺三角形 199">
            <a:extLst>
              <a:ext uri="{FF2B5EF4-FFF2-40B4-BE49-F238E27FC236}">
                <a16:creationId xmlns:a16="http://schemas.microsoft.com/office/drawing/2014/main" id="{DC95A4AC-8A73-469C-96AB-9AC54B658360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DFFE6E82-8FB5-46D7-AB8B-B34907656C18}"/>
              </a:ext>
            </a:extLst>
          </p:cNvPr>
          <p:cNvSpPr/>
          <p:nvPr/>
        </p:nvSpPr>
        <p:spPr>
          <a:xfrm>
            <a:off x="4428344" y="2457252"/>
            <a:ext cx="3240000" cy="3240000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Text Box 33">
            <a:extLst>
              <a:ext uri="{FF2B5EF4-FFF2-40B4-BE49-F238E27FC236}">
                <a16:creationId xmlns:a16="http://schemas.microsoft.com/office/drawing/2014/main" id="{08728A45-9F35-43BD-885E-67DEB08D7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6296" y="2454353"/>
            <a:ext cx="16436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ja-JP" altLang="en-US" sz="4400" dirty="0">
                <a:solidFill>
                  <a:srgbClr val="FF0066"/>
                </a:solidFill>
                <a:latin typeface="+mj-ea"/>
                <a:ea typeface="+mj-ea"/>
                <a:cs typeface="AR丸ゴシック体M"/>
              </a:rPr>
              <a:t>水和</a:t>
            </a:r>
          </a:p>
        </p:txBody>
      </p:sp>
      <p:sp>
        <p:nvSpPr>
          <p:cNvPr id="9" name="Text Box 33">
            <a:extLst>
              <a:ext uri="{FF2B5EF4-FFF2-40B4-BE49-F238E27FC236}">
                <a16:creationId xmlns:a16="http://schemas.microsoft.com/office/drawing/2014/main" id="{2324E05C-0641-4A09-AC13-545EA7FB0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2723" y="1168702"/>
            <a:ext cx="31140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Cl</a:t>
            </a:r>
            <a:r>
              <a:rPr lang="en-US" altLang="ja-JP" sz="3600" baseline="30000" dirty="0">
                <a:latin typeface="+mj-ea"/>
                <a:ea typeface="+mj-ea"/>
                <a:cs typeface="AR丸ゴシック体M"/>
              </a:rPr>
              <a:t>-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は水分子に囲まれる</a:t>
            </a:r>
          </a:p>
        </p:txBody>
      </p:sp>
      <p:sp>
        <p:nvSpPr>
          <p:cNvPr id="10" name="Text Box 33">
            <a:extLst>
              <a:ext uri="{FF2B5EF4-FFF2-40B4-BE49-F238E27FC236}">
                <a16:creationId xmlns:a16="http://schemas.microsoft.com/office/drawing/2014/main" id="{7FD83FEB-2E99-49A2-B154-79B6F0449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3480" y="5733061"/>
            <a:ext cx="33123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ja-JP" altLang="en-US" sz="4400" dirty="0">
                <a:solidFill>
                  <a:srgbClr val="0070C0"/>
                </a:solidFill>
                <a:latin typeface="+mj-ea"/>
                <a:ea typeface="+mj-ea"/>
                <a:cs typeface="AR丸ゴシック体M"/>
              </a:rPr>
              <a:t>水和イオン</a:t>
            </a:r>
          </a:p>
        </p:txBody>
      </p:sp>
      <p:sp>
        <p:nvSpPr>
          <p:cNvPr id="5" name="左中かっこ 4">
            <a:extLst>
              <a:ext uri="{FF2B5EF4-FFF2-40B4-BE49-F238E27FC236}">
                <a16:creationId xmlns:a16="http://schemas.microsoft.com/office/drawing/2014/main" id="{EC2793C2-A88B-44C1-B0FF-9ADBAE0DAC28}"/>
              </a:ext>
            </a:extLst>
          </p:cNvPr>
          <p:cNvSpPr/>
          <p:nvPr/>
        </p:nvSpPr>
        <p:spPr>
          <a:xfrm rot="16200000">
            <a:off x="5915125" y="4013675"/>
            <a:ext cx="432048" cy="2902273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Text Box 33">
            <a:extLst>
              <a:ext uri="{FF2B5EF4-FFF2-40B4-BE49-F238E27FC236}">
                <a16:creationId xmlns:a16="http://schemas.microsoft.com/office/drawing/2014/main" id="{D357AF1D-95B8-4F3D-BAF4-77722C1FD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5733256"/>
            <a:ext cx="48965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2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200" dirty="0">
                <a:latin typeface="+mj-ea"/>
                <a:ea typeface="+mj-ea"/>
                <a:cs typeface="AR丸ゴシック体M"/>
              </a:rPr>
              <a:t>溶媒</a:t>
            </a:r>
            <a:r>
              <a:rPr lang="en-US" altLang="ja-JP" sz="32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200" dirty="0">
                <a:latin typeface="+mj-ea"/>
                <a:ea typeface="+mj-ea"/>
                <a:cs typeface="AR丸ゴシック体M"/>
              </a:rPr>
              <a:t> 極性分子（水分子）</a:t>
            </a:r>
          </a:p>
        </p:txBody>
      </p:sp>
      <p:sp>
        <p:nvSpPr>
          <p:cNvPr id="14" name="Text Box 33">
            <a:extLst>
              <a:ext uri="{FF2B5EF4-FFF2-40B4-BE49-F238E27FC236}">
                <a16:creationId xmlns:a16="http://schemas.microsoft.com/office/drawing/2014/main" id="{39F618C6-C9F0-4E2C-9337-C234EBE46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810561"/>
            <a:ext cx="40324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溶質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イオン結晶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A879806-DECF-46F5-AFE9-9FC2D36561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344" y="2497084"/>
            <a:ext cx="5040000" cy="318429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1605CD4-61E4-498D-8799-0EA3B04806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776" y="2674721"/>
            <a:ext cx="1428960" cy="76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418197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0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95363"/>
            <a:ext cx="522058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イオン結晶の溶解</a:t>
            </a:r>
          </a:p>
        </p:txBody>
      </p:sp>
      <p:sp>
        <p:nvSpPr>
          <p:cNvPr id="200" name="二等辺三角形 199">
            <a:extLst>
              <a:ext uri="{FF2B5EF4-FFF2-40B4-BE49-F238E27FC236}">
                <a16:creationId xmlns:a16="http://schemas.microsoft.com/office/drawing/2014/main" id="{DC95A4AC-8A73-469C-96AB-9AC54B658360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Text Box 33">
            <a:extLst>
              <a:ext uri="{FF2B5EF4-FFF2-40B4-BE49-F238E27FC236}">
                <a16:creationId xmlns:a16="http://schemas.microsoft.com/office/drawing/2014/main" id="{DAEBAAD4-4A9F-4B14-A10B-3A3325685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49" y="1964998"/>
            <a:ext cx="496855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硫酸バリウム </a:t>
            </a:r>
            <a:r>
              <a:rPr lang="en-US" altLang="ja-JP" sz="4000" dirty="0">
                <a:latin typeface="+mn-ea"/>
                <a:ea typeface="+mn-ea"/>
              </a:rPr>
              <a:t>BaSO</a:t>
            </a:r>
            <a:r>
              <a:rPr lang="en-US" altLang="ja-JP" sz="4000" baseline="-25000" dirty="0">
                <a:latin typeface="+mn-ea"/>
                <a:ea typeface="+mn-ea"/>
              </a:rPr>
              <a:t>4</a:t>
            </a:r>
            <a:endParaRPr lang="ja-JP" altLang="en-US" sz="4000" baseline="-25000" dirty="0">
              <a:latin typeface="+mn-ea"/>
              <a:ea typeface="+mn-ea"/>
            </a:endParaRPr>
          </a:p>
        </p:txBody>
      </p:sp>
      <p:sp>
        <p:nvSpPr>
          <p:cNvPr id="9" name="Text Box 33">
            <a:extLst>
              <a:ext uri="{FF2B5EF4-FFF2-40B4-BE49-F238E27FC236}">
                <a16:creationId xmlns:a16="http://schemas.microsoft.com/office/drawing/2014/main" id="{615CD230-9C43-4C27-864A-3F82DCC7C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322" y="3538902"/>
            <a:ext cx="757764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latin typeface="+mn-ea"/>
                <a:ea typeface="+mn-ea"/>
              </a:rPr>
              <a:t>イオン間の結合が</a:t>
            </a:r>
            <a:r>
              <a:rPr lang="ja-JP" altLang="en-US" sz="3600" dirty="0">
                <a:solidFill>
                  <a:srgbClr val="FF0066"/>
                </a:solidFill>
                <a:latin typeface="+mn-ea"/>
                <a:ea typeface="+mn-ea"/>
              </a:rPr>
              <a:t>強い</a:t>
            </a:r>
            <a:r>
              <a:rPr lang="ja-JP" altLang="en-US" sz="3600" dirty="0">
                <a:latin typeface="+mn-ea"/>
                <a:ea typeface="+mn-ea"/>
              </a:rPr>
              <a:t>結晶は，結晶格子がくずれにくく，</a:t>
            </a:r>
            <a:r>
              <a:rPr lang="ja-JP" altLang="en-US" sz="3600" dirty="0">
                <a:solidFill>
                  <a:srgbClr val="FF0066"/>
                </a:solidFill>
                <a:latin typeface="+mn-ea"/>
                <a:ea typeface="+mn-ea"/>
              </a:rPr>
              <a:t>水に溶けにくい</a:t>
            </a:r>
          </a:p>
        </p:txBody>
      </p:sp>
      <p:sp>
        <p:nvSpPr>
          <p:cNvPr id="10" name="Text Box 33">
            <a:extLst>
              <a:ext uri="{FF2B5EF4-FFF2-40B4-BE49-F238E27FC236}">
                <a16:creationId xmlns:a16="http://schemas.microsoft.com/office/drawing/2014/main" id="{80EA9674-5F1C-4655-9D05-75EBC7CB04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48" y="2672916"/>
            <a:ext cx="5400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炭酸カルシウム </a:t>
            </a:r>
            <a:r>
              <a:rPr lang="en-US" altLang="ja-JP" sz="4000" dirty="0">
                <a:latin typeface="+mn-ea"/>
                <a:ea typeface="+mn-ea"/>
              </a:rPr>
              <a:t>CaCO</a:t>
            </a:r>
            <a:r>
              <a:rPr lang="en-US" altLang="ja-JP" sz="4000" baseline="-25000" dirty="0">
                <a:latin typeface="+mn-ea"/>
                <a:ea typeface="+mn-ea"/>
              </a:rPr>
              <a:t>3</a:t>
            </a:r>
            <a:endParaRPr lang="ja-JP" altLang="en-US" sz="4000" baseline="-25000" dirty="0">
              <a:latin typeface="+mn-ea"/>
              <a:ea typeface="+mn-ea"/>
            </a:endParaRPr>
          </a:p>
        </p:txBody>
      </p:sp>
      <p:sp>
        <p:nvSpPr>
          <p:cNvPr id="11" name="右矢印 2">
            <a:extLst>
              <a:ext uri="{FF2B5EF4-FFF2-40B4-BE49-F238E27FC236}">
                <a16:creationId xmlns:a16="http://schemas.microsoft.com/office/drawing/2014/main" id="{8F151EF3-1B3A-482C-B3EC-50AFF24DDA65}"/>
              </a:ext>
            </a:extLst>
          </p:cNvPr>
          <p:cNvSpPr/>
          <p:nvPr/>
        </p:nvSpPr>
        <p:spPr>
          <a:xfrm>
            <a:off x="683616" y="3579160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588448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95363"/>
            <a:ext cx="522058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イオン結晶の溶解</a:t>
            </a:r>
          </a:p>
        </p:txBody>
      </p:sp>
      <p:sp>
        <p:nvSpPr>
          <p:cNvPr id="200" name="二等辺三角形 199">
            <a:extLst>
              <a:ext uri="{FF2B5EF4-FFF2-40B4-BE49-F238E27FC236}">
                <a16:creationId xmlns:a16="http://schemas.microsoft.com/office/drawing/2014/main" id="{DC95A4AC-8A73-469C-96AB-9AC54B658360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Text Box 33">
            <a:extLst>
              <a:ext uri="{FF2B5EF4-FFF2-40B4-BE49-F238E27FC236}">
                <a16:creationId xmlns:a16="http://schemas.microsoft.com/office/drawing/2014/main" id="{615CD230-9C43-4C27-864A-3F82DCC7C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321" y="3884855"/>
            <a:ext cx="653403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latin typeface="+mn-ea"/>
                <a:ea typeface="+mn-ea"/>
              </a:rPr>
              <a:t>極性がないため，イオン結晶の静電気的な引力を引き離せない</a:t>
            </a:r>
            <a:endParaRPr lang="ja-JP" altLang="en-US" sz="3600" dirty="0">
              <a:solidFill>
                <a:srgbClr val="FF0066"/>
              </a:solidFill>
              <a:latin typeface="+mn-ea"/>
              <a:ea typeface="+mn-ea"/>
            </a:endParaRPr>
          </a:p>
        </p:txBody>
      </p:sp>
      <p:sp>
        <p:nvSpPr>
          <p:cNvPr id="11" name="右矢印 2">
            <a:extLst>
              <a:ext uri="{FF2B5EF4-FFF2-40B4-BE49-F238E27FC236}">
                <a16:creationId xmlns:a16="http://schemas.microsoft.com/office/drawing/2014/main" id="{8F151EF3-1B3A-482C-B3EC-50AFF24DDA65}"/>
              </a:ext>
            </a:extLst>
          </p:cNvPr>
          <p:cNvSpPr/>
          <p:nvPr/>
        </p:nvSpPr>
        <p:spPr>
          <a:xfrm>
            <a:off x="683616" y="3925113"/>
            <a:ext cx="521780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84B0706-6A5F-45EA-8F60-F8FD0F75044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DEA"/>
              </a:clrFrom>
              <a:clrTo>
                <a:srgbClr val="FFFD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7221" y="1368057"/>
            <a:ext cx="2271542" cy="2437543"/>
          </a:xfrm>
          <a:prstGeom prst="rect">
            <a:avLst/>
          </a:prstGeom>
        </p:spPr>
      </p:pic>
      <p:sp>
        <p:nvSpPr>
          <p:cNvPr id="13" name="右矢印 2">
            <a:extLst>
              <a:ext uri="{FF2B5EF4-FFF2-40B4-BE49-F238E27FC236}">
                <a16:creationId xmlns:a16="http://schemas.microsoft.com/office/drawing/2014/main" id="{F183713A-EE55-4450-A915-79872D7792DA}"/>
              </a:ext>
            </a:extLst>
          </p:cNvPr>
          <p:cNvSpPr/>
          <p:nvPr/>
        </p:nvSpPr>
        <p:spPr>
          <a:xfrm>
            <a:off x="683616" y="5183326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4" name="Text Box 33">
            <a:extLst>
              <a:ext uri="{FF2B5EF4-FFF2-40B4-BE49-F238E27FC236}">
                <a16:creationId xmlns:a16="http://schemas.microsoft.com/office/drawing/2014/main" id="{65229799-F975-4593-A710-13B1FF9A5D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8326" y="5157192"/>
            <a:ext cx="26456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solidFill>
                  <a:srgbClr val="FF0066"/>
                </a:solidFill>
                <a:latin typeface="+mn-ea"/>
                <a:ea typeface="+mn-ea"/>
              </a:rPr>
              <a:t>溶けにくい</a:t>
            </a:r>
          </a:p>
        </p:txBody>
      </p:sp>
      <p:sp>
        <p:nvSpPr>
          <p:cNvPr id="15" name="Text Box 33">
            <a:extLst>
              <a:ext uri="{FF2B5EF4-FFF2-40B4-BE49-F238E27FC236}">
                <a16:creationId xmlns:a16="http://schemas.microsoft.com/office/drawing/2014/main" id="{CC01CC9D-81B2-4BC0-9072-A26C4B977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1810561"/>
            <a:ext cx="40324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溶質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イオン結晶</a:t>
            </a:r>
          </a:p>
        </p:txBody>
      </p:sp>
      <p:sp>
        <p:nvSpPr>
          <p:cNvPr id="16" name="Text Box 33">
            <a:extLst>
              <a:ext uri="{FF2B5EF4-FFF2-40B4-BE49-F238E27FC236}">
                <a16:creationId xmlns:a16="http://schemas.microsoft.com/office/drawing/2014/main" id="{D6D013B8-AA25-45F9-8EDC-B75A0C73A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2516703"/>
            <a:ext cx="540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溶媒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u="sng" dirty="0">
                <a:uFill>
                  <a:solidFill>
                    <a:srgbClr val="0070C0"/>
                  </a:solidFill>
                </a:uFill>
                <a:latin typeface="+mn-ea"/>
              </a:rPr>
              <a:t>無極性分子</a:t>
            </a:r>
            <a:endParaRPr lang="en-US" altLang="ja-JP" sz="3600" u="sng" dirty="0">
              <a:uFill>
                <a:solidFill>
                  <a:srgbClr val="0070C0"/>
                </a:solidFill>
              </a:uFill>
              <a:latin typeface="+mn-ea"/>
            </a:endParaRPr>
          </a:p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　　　　 </a:t>
            </a:r>
            <a:r>
              <a:rPr lang="ja-JP" altLang="en-US" sz="3600" dirty="0">
                <a:latin typeface="+mn-ea"/>
              </a:rPr>
              <a:t>（ベンゼン</a:t>
            </a:r>
            <a:r>
              <a:rPr lang="en-US" altLang="ja-JP" sz="3600" dirty="0">
                <a:latin typeface="+mn-ea"/>
              </a:rPr>
              <a:t>C</a:t>
            </a:r>
            <a:r>
              <a:rPr lang="en-US" altLang="ja-JP" sz="3600" baseline="-25000" dirty="0">
                <a:latin typeface="+mn-ea"/>
              </a:rPr>
              <a:t>6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6</a:t>
            </a:r>
            <a:r>
              <a:rPr lang="ja-JP" altLang="en-US" sz="3600" dirty="0">
                <a:latin typeface="+mn-ea"/>
              </a:rPr>
              <a:t>など）</a:t>
            </a:r>
            <a:endParaRPr lang="ja-JP" altLang="en-US" sz="3600" dirty="0">
              <a:latin typeface="+mj-ea"/>
              <a:ea typeface="+mj-ea"/>
              <a:cs typeface="AR丸ゴシック体M"/>
            </a:endParaRPr>
          </a:p>
        </p:txBody>
      </p:sp>
    </p:spTree>
    <p:extLst>
      <p:ext uri="{BB962C8B-B14F-4D97-AF65-F5344CB8AC3E}">
        <p14:creationId xmlns:p14="http://schemas.microsoft.com/office/powerpoint/2010/main" val="1867378627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95363"/>
            <a:ext cx="44644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塩化水素の溶解</a:t>
            </a:r>
          </a:p>
        </p:txBody>
      </p:sp>
      <p:sp>
        <p:nvSpPr>
          <p:cNvPr id="200" name="二等辺三角形 199">
            <a:extLst>
              <a:ext uri="{FF2B5EF4-FFF2-40B4-BE49-F238E27FC236}">
                <a16:creationId xmlns:a16="http://schemas.microsoft.com/office/drawing/2014/main" id="{DC95A4AC-8A73-469C-96AB-9AC54B658360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Text Box 33">
            <a:extLst>
              <a:ext uri="{FF2B5EF4-FFF2-40B4-BE49-F238E27FC236}">
                <a16:creationId xmlns:a16="http://schemas.microsoft.com/office/drawing/2014/main" id="{94185C21-FA73-413C-A84A-CF25B811B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5840" y="3825044"/>
            <a:ext cx="71107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latin typeface="+mn-ea"/>
                <a:ea typeface="+mn-ea"/>
              </a:rPr>
              <a:t>水中で共有結合が切れて電離する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3F9A547-34A2-4A43-B699-C592B2BC5F4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7216" y="1767737"/>
            <a:ext cx="1909200" cy="1642534"/>
          </a:xfrm>
          <a:prstGeom prst="rect">
            <a:avLst/>
          </a:prstGeom>
        </p:spPr>
      </p:pic>
      <p:sp>
        <p:nvSpPr>
          <p:cNvPr id="21" name="右矢印 2">
            <a:extLst>
              <a:ext uri="{FF2B5EF4-FFF2-40B4-BE49-F238E27FC236}">
                <a16:creationId xmlns:a16="http://schemas.microsoft.com/office/drawing/2014/main" id="{910CB472-52C8-4DB7-840A-E1F672A349BC}"/>
              </a:ext>
            </a:extLst>
          </p:cNvPr>
          <p:cNvSpPr/>
          <p:nvPr/>
        </p:nvSpPr>
        <p:spPr>
          <a:xfrm>
            <a:off x="736930" y="3840340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22" name="Text Box 33">
            <a:extLst>
              <a:ext uri="{FF2B5EF4-FFF2-40B4-BE49-F238E27FC236}">
                <a16:creationId xmlns:a16="http://schemas.microsoft.com/office/drawing/2014/main" id="{7F0436F7-8C06-4523-9368-B588E7C18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3638" y="4545124"/>
            <a:ext cx="76508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latin typeface="+mn-ea"/>
                <a:ea typeface="+mn-ea"/>
              </a:rPr>
              <a:t>それぞれのイオンが</a:t>
            </a:r>
            <a:r>
              <a:rPr lang="ja-JP" altLang="en-US" sz="3600" dirty="0">
                <a:solidFill>
                  <a:srgbClr val="FF0066"/>
                </a:solidFill>
                <a:latin typeface="+mn-ea"/>
                <a:ea typeface="+mn-ea"/>
              </a:rPr>
              <a:t>水和イオン</a:t>
            </a:r>
            <a:r>
              <a:rPr lang="ja-JP" altLang="en-US" sz="3600" dirty="0">
                <a:latin typeface="+mn-ea"/>
                <a:ea typeface="+mn-ea"/>
              </a:rPr>
              <a:t>となる</a:t>
            </a:r>
          </a:p>
        </p:txBody>
      </p:sp>
      <p:sp>
        <p:nvSpPr>
          <p:cNvPr id="23" name="右矢印 2">
            <a:extLst>
              <a:ext uri="{FF2B5EF4-FFF2-40B4-BE49-F238E27FC236}">
                <a16:creationId xmlns:a16="http://schemas.microsoft.com/office/drawing/2014/main" id="{08E6B5F0-4603-4882-A04A-C67389C941C0}"/>
              </a:ext>
            </a:extLst>
          </p:cNvPr>
          <p:cNvSpPr/>
          <p:nvPr/>
        </p:nvSpPr>
        <p:spPr>
          <a:xfrm>
            <a:off x="744728" y="4560420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24" name="Text Box 33">
            <a:extLst>
              <a:ext uri="{FF2B5EF4-FFF2-40B4-BE49-F238E27FC236}">
                <a16:creationId xmlns:a16="http://schemas.microsoft.com/office/drawing/2014/main" id="{F4BB5EF8-B67F-4CD3-9113-83BF1B1CD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681" y="5157192"/>
            <a:ext cx="68767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ja-JP" sz="4000" dirty="0">
                <a:latin typeface="+mn-ea"/>
                <a:ea typeface="+mn-ea"/>
              </a:rPr>
              <a:t>HC</a:t>
            </a:r>
            <a:r>
              <a:rPr lang="ja-JP" altLang="en-US" sz="4000" dirty="0">
                <a:latin typeface="+mn-ea"/>
                <a:ea typeface="+mn-ea"/>
              </a:rPr>
              <a:t>ｌ ＋ </a:t>
            </a:r>
            <a:r>
              <a:rPr lang="en-US" altLang="ja-JP" sz="4000" dirty="0">
                <a:latin typeface="+mn-ea"/>
                <a:ea typeface="+mn-ea"/>
              </a:rPr>
              <a:t>H</a:t>
            </a:r>
            <a:r>
              <a:rPr lang="en-US" altLang="ja-JP" sz="4000" baseline="-25000" dirty="0">
                <a:latin typeface="+mn-ea"/>
              </a:rPr>
              <a:t>2</a:t>
            </a:r>
            <a:r>
              <a:rPr lang="en-US" altLang="ja-JP" sz="4000" dirty="0">
                <a:latin typeface="+mn-ea"/>
                <a:ea typeface="+mn-ea"/>
              </a:rPr>
              <a:t>O</a:t>
            </a:r>
            <a:r>
              <a:rPr lang="ja-JP" altLang="en-US" sz="4000" dirty="0">
                <a:latin typeface="+mn-ea"/>
                <a:ea typeface="+mn-ea"/>
              </a:rPr>
              <a:t>　→　</a:t>
            </a:r>
            <a:r>
              <a:rPr lang="en-US" altLang="ja-JP" sz="4000" dirty="0">
                <a:latin typeface="+mn-ea"/>
                <a:ea typeface="+mn-ea"/>
              </a:rPr>
              <a:t>H</a:t>
            </a:r>
            <a:r>
              <a:rPr lang="en-US" altLang="ja-JP" sz="4000" baseline="-25000" dirty="0">
                <a:latin typeface="+mn-ea"/>
                <a:ea typeface="+mn-ea"/>
              </a:rPr>
              <a:t>3</a:t>
            </a:r>
            <a:r>
              <a:rPr lang="en-US" altLang="ja-JP" sz="4000" dirty="0">
                <a:latin typeface="+mn-ea"/>
                <a:ea typeface="+mn-ea"/>
              </a:rPr>
              <a:t>O</a:t>
            </a:r>
            <a:r>
              <a:rPr lang="ja-JP" altLang="en-US" sz="4000" baseline="30000" dirty="0">
                <a:latin typeface="+mn-ea"/>
                <a:ea typeface="+mn-ea"/>
              </a:rPr>
              <a:t>＋</a:t>
            </a:r>
            <a:r>
              <a:rPr lang="ja-JP" altLang="en-US" sz="4000" dirty="0">
                <a:latin typeface="+mn-ea"/>
                <a:ea typeface="+mn-ea"/>
              </a:rPr>
              <a:t> ＋ </a:t>
            </a:r>
            <a:r>
              <a:rPr lang="en-US" altLang="ja-JP" sz="4000" dirty="0">
                <a:latin typeface="+mn-ea"/>
                <a:ea typeface="+mn-ea"/>
              </a:rPr>
              <a:t>Cl</a:t>
            </a:r>
            <a:r>
              <a:rPr lang="en-US" altLang="ja-JP" sz="4000" baseline="30000" dirty="0">
                <a:latin typeface="+mn-ea"/>
                <a:ea typeface="+mn-ea"/>
              </a:rPr>
              <a:t>-</a:t>
            </a:r>
            <a:endParaRPr lang="ja-JP" altLang="en-US" sz="4000" baseline="30000" dirty="0">
              <a:latin typeface="+mn-ea"/>
              <a:ea typeface="+mn-ea"/>
            </a:endParaRPr>
          </a:p>
        </p:txBody>
      </p:sp>
      <p:sp>
        <p:nvSpPr>
          <p:cNvPr id="25" name="Text Box 33">
            <a:extLst>
              <a:ext uri="{FF2B5EF4-FFF2-40B4-BE49-F238E27FC236}">
                <a16:creationId xmlns:a16="http://schemas.microsoft.com/office/drawing/2014/main" id="{7FB24254-0039-436A-A97F-DA89F845B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1810561"/>
            <a:ext cx="59406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溶質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極性の大きな分子</a:t>
            </a:r>
            <a:endParaRPr lang="en-US" altLang="ja-JP" sz="3600" dirty="0">
              <a:solidFill>
                <a:srgbClr val="FF0066"/>
              </a:solidFill>
              <a:latin typeface="+mn-ea"/>
            </a:endParaRPr>
          </a:p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　　　　 </a:t>
            </a:r>
            <a:r>
              <a:rPr lang="ja-JP" altLang="en-US" sz="3600" dirty="0">
                <a:latin typeface="+mn-ea"/>
              </a:rPr>
              <a:t>（塩化水素</a:t>
            </a:r>
            <a:r>
              <a:rPr lang="en-US" altLang="ja-JP" sz="3600" dirty="0">
                <a:latin typeface="+mn-ea"/>
              </a:rPr>
              <a:t>HC</a:t>
            </a:r>
            <a:r>
              <a:rPr lang="ja-JP" altLang="en-US" sz="3600" dirty="0">
                <a:latin typeface="+mn-ea"/>
              </a:rPr>
              <a:t>ｌなど）</a:t>
            </a:r>
            <a:endParaRPr lang="ja-JP" altLang="en-US" sz="36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26" name="Text Box 33">
            <a:extLst>
              <a:ext uri="{FF2B5EF4-FFF2-40B4-BE49-F238E27FC236}">
                <a16:creationId xmlns:a16="http://schemas.microsoft.com/office/drawing/2014/main" id="{1AC23868-A8CD-4DBF-84AE-4F9E786F1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3009905"/>
            <a:ext cx="60846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溶媒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u="sng" dirty="0">
                <a:uFill>
                  <a:solidFill>
                    <a:srgbClr val="FF0000"/>
                  </a:solidFill>
                </a:uFill>
                <a:latin typeface="+mj-ea"/>
                <a:ea typeface="+mj-ea"/>
                <a:cs typeface="AR丸ゴシック体M"/>
              </a:rPr>
              <a:t>極性分子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（水分子）</a:t>
            </a:r>
          </a:p>
        </p:txBody>
      </p:sp>
      <p:sp>
        <p:nvSpPr>
          <p:cNvPr id="27" name="右矢印 2">
            <a:extLst>
              <a:ext uri="{FF2B5EF4-FFF2-40B4-BE49-F238E27FC236}">
                <a16:creationId xmlns:a16="http://schemas.microsoft.com/office/drawing/2014/main" id="{D4ABAF3B-246A-45DA-8602-33C864AB28E0}"/>
              </a:ext>
            </a:extLst>
          </p:cNvPr>
          <p:cNvSpPr/>
          <p:nvPr/>
        </p:nvSpPr>
        <p:spPr>
          <a:xfrm>
            <a:off x="736930" y="5874932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28" name="Text Box 33">
            <a:extLst>
              <a:ext uri="{FF2B5EF4-FFF2-40B4-BE49-F238E27FC236}">
                <a16:creationId xmlns:a16="http://schemas.microsoft.com/office/drawing/2014/main" id="{064402FE-FC9A-4925-A31C-C9D744BF4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0334" y="5829071"/>
            <a:ext cx="242957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solidFill>
                  <a:srgbClr val="FF0066"/>
                </a:solidFill>
                <a:latin typeface="+mn-ea"/>
                <a:ea typeface="+mn-ea"/>
              </a:rPr>
              <a:t>よく溶ける</a:t>
            </a:r>
          </a:p>
        </p:txBody>
      </p:sp>
    </p:spTree>
    <p:extLst>
      <p:ext uri="{BB962C8B-B14F-4D97-AF65-F5344CB8AC3E}">
        <p14:creationId xmlns:p14="http://schemas.microsoft.com/office/powerpoint/2010/main" val="1421333365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 animBg="1"/>
      <p:bldP spid="22" grpId="0"/>
      <p:bldP spid="23" grpId="0" animBg="1"/>
      <p:bldP spid="24" grpId="0"/>
      <p:bldP spid="27" grpId="0" animBg="1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2"/>
          <p:cNvSpPr txBox="1">
            <a:spLocks noChangeArrowheads="1"/>
          </p:cNvSpPr>
          <p:nvPr/>
        </p:nvSpPr>
        <p:spPr bwMode="auto">
          <a:xfrm>
            <a:off x="1207605" y="1988840"/>
            <a:ext cx="66246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4400" dirty="0">
                <a:latin typeface="HGPｺﾞｼｯｸM" pitchFamily="50" charset="-128"/>
                <a:ea typeface="HGPｺﾞｼｯｸM" pitchFamily="50" charset="-128"/>
              </a:rPr>
              <a:t>→この単元で学ぶことは</a:t>
            </a:r>
            <a:r>
              <a:rPr lang="en-US" altLang="ja-JP" sz="4400" dirty="0">
                <a:latin typeface="HGPｺﾞｼｯｸM" pitchFamily="50" charset="-128"/>
                <a:ea typeface="HGPｺﾞｼｯｸM" pitchFamily="50" charset="-128"/>
              </a:rPr>
              <a:t>…</a:t>
            </a:r>
            <a:endParaRPr lang="ja-JP" altLang="en-US" sz="44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1295636" y="5733256"/>
            <a:ext cx="252095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キーワード</a:t>
            </a:r>
            <a:endParaRPr lang="ja-JP" altLang="en-US" sz="4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4159295" y="5768215"/>
            <a:ext cx="35819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3600" dirty="0">
                <a:solidFill>
                  <a:srgbClr val="FF0000"/>
                </a:solidFill>
                <a:latin typeface="+mn-ea"/>
                <a:ea typeface="+mn-ea"/>
              </a:rPr>
              <a:t>親水基　疎水基</a:t>
            </a:r>
          </a:p>
        </p:txBody>
      </p:sp>
      <p:pic>
        <p:nvPicPr>
          <p:cNvPr id="9" name="Picture 5" descr="C:\Users\maesato\Desktop\enpitu_b_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94126" y="1124744"/>
            <a:ext cx="718334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グループ化 9"/>
          <p:cNvGrpSpPr/>
          <p:nvPr/>
        </p:nvGrpSpPr>
        <p:grpSpPr>
          <a:xfrm>
            <a:off x="897748" y="1052736"/>
            <a:ext cx="7346660" cy="830997"/>
            <a:chOff x="1635222" y="4244140"/>
            <a:chExt cx="6437141" cy="830997"/>
          </a:xfrm>
        </p:grpSpPr>
        <p:sp>
          <p:nvSpPr>
            <p:cNvPr id="11" name="六角形 10"/>
            <p:cNvSpPr/>
            <p:nvPr/>
          </p:nvSpPr>
          <p:spPr>
            <a:xfrm rot="5400000" flipV="1">
              <a:off x="1561339" y="4403059"/>
              <a:ext cx="684000" cy="536234"/>
            </a:xfrm>
            <a:prstGeom prst="hexagon">
              <a:avLst/>
            </a:prstGeom>
            <a:solidFill>
              <a:srgbClr val="00CC99"/>
            </a:solidFill>
            <a:ln w="57150"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en-US" altLang="ja-JP" sz="4000" dirty="0"/>
                <a:t>C</a:t>
              </a:r>
              <a:endParaRPr kumimoji="1" lang="ja-JP" altLang="en-US" sz="4000" dirty="0"/>
            </a:p>
          </p:txBody>
        </p:sp>
        <p:sp>
          <p:nvSpPr>
            <p:cNvPr id="12" name="Text Box 33"/>
            <p:cNvSpPr txBox="1">
              <a:spLocks noChangeArrowheads="1"/>
            </p:cNvSpPr>
            <p:nvPr/>
          </p:nvSpPr>
          <p:spPr bwMode="auto">
            <a:xfrm>
              <a:off x="2190399" y="4244140"/>
              <a:ext cx="588196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4800" dirty="0">
                  <a:solidFill>
                    <a:srgbClr val="409A96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非電解質の溶解のしくみ</a:t>
              </a:r>
            </a:p>
          </p:txBody>
        </p:sp>
      </p:grpSp>
      <p:sp>
        <p:nvSpPr>
          <p:cNvPr id="15" name="Text Box 32">
            <a:extLst>
              <a:ext uri="{FF2B5EF4-FFF2-40B4-BE49-F238E27FC236}">
                <a16:creationId xmlns:a16="http://schemas.microsoft.com/office/drawing/2014/main" id="{76D4C540-120B-43D2-9704-76EBA2A60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636" y="2816932"/>
            <a:ext cx="6300700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・ 極性分子の溶解について理解する</a:t>
            </a:r>
            <a:endParaRPr lang="en-US" altLang="ja-JP" sz="4000" dirty="0">
              <a:latin typeface="+mn-ea"/>
              <a:ea typeface="+mn-ea"/>
            </a:endParaRPr>
          </a:p>
        </p:txBody>
      </p:sp>
      <p:sp>
        <p:nvSpPr>
          <p:cNvPr id="16" name="Text Box 32">
            <a:extLst>
              <a:ext uri="{FF2B5EF4-FFF2-40B4-BE49-F238E27FC236}">
                <a16:creationId xmlns:a16="http://schemas.microsoft.com/office/drawing/2014/main" id="{6CF25944-8226-4821-AE1C-75C3EA1E8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636" y="4157789"/>
            <a:ext cx="6804756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・ 無極性分子の溶解について理解する</a:t>
            </a:r>
            <a:endParaRPr lang="en-US" altLang="ja-JP" sz="4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25504857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78199"/>
            <a:ext cx="46805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溶質と溶媒の種類</a:t>
            </a:r>
          </a:p>
        </p:txBody>
      </p:sp>
      <p:sp>
        <p:nvSpPr>
          <p:cNvPr id="14" name="Text Box 33">
            <a:extLst>
              <a:ext uri="{FF2B5EF4-FFF2-40B4-BE49-F238E27FC236}">
                <a16:creationId xmlns:a16="http://schemas.microsoft.com/office/drawing/2014/main" id="{39F618C6-C9F0-4E2C-9337-C234EBE46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988" y="1700808"/>
            <a:ext cx="17641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40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4000" dirty="0">
                <a:latin typeface="+mj-ea"/>
                <a:ea typeface="+mj-ea"/>
                <a:cs typeface="AR丸ゴシック体M"/>
              </a:rPr>
              <a:t>溶質</a:t>
            </a:r>
            <a:r>
              <a:rPr lang="en-US" altLang="ja-JP" sz="4000" dirty="0">
                <a:latin typeface="+mj-ea"/>
                <a:ea typeface="+mj-ea"/>
                <a:cs typeface="AR丸ゴシック体M"/>
              </a:rPr>
              <a:t>》</a:t>
            </a:r>
            <a:endParaRPr lang="ja-JP" altLang="en-US" sz="40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12" name="六角形 11">
            <a:extLst>
              <a:ext uri="{FF2B5EF4-FFF2-40B4-BE49-F238E27FC236}">
                <a16:creationId xmlns:a16="http://schemas.microsoft.com/office/drawing/2014/main" id="{BB10D040-76DC-4E6F-860B-9065498D89E0}"/>
              </a:ext>
            </a:extLst>
          </p:cNvPr>
          <p:cNvSpPr/>
          <p:nvPr/>
        </p:nvSpPr>
        <p:spPr>
          <a:xfrm rot="5400000" flipV="1">
            <a:off x="449603" y="998728"/>
            <a:ext cx="576000" cy="540000"/>
          </a:xfrm>
          <a:prstGeom prst="hexagon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5" name="Text Box 33">
            <a:extLst>
              <a:ext uri="{FF2B5EF4-FFF2-40B4-BE49-F238E27FC236}">
                <a16:creationId xmlns:a16="http://schemas.microsoft.com/office/drawing/2014/main" id="{CDA6CE46-100D-407E-8AFC-9CB3CC8BF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988" y="4651448"/>
            <a:ext cx="17641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40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4000" dirty="0">
                <a:latin typeface="+mj-ea"/>
                <a:ea typeface="+mj-ea"/>
                <a:cs typeface="AR丸ゴシック体M"/>
              </a:rPr>
              <a:t>溶媒</a:t>
            </a:r>
            <a:r>
              <a:rPr lang="en-US" altLang="ja-JP" sz="4000" dirty="0">
                <a:latin typeface="+mj-ea"/>
                <a:ea typeface="+mj-ea"/>
                <a:cs typeface="AR丸ゴシック体M"/>
              </a:rPr>
              <a:t>》</a:t>
            </a:r>
            <a:endParaRPr lang="ja-JP" altLang="en-US" sz="40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16" name="Text Box 33">
            <a:extLst>
              <a:ext uri="{FF2B5EF4-FFF2-40B4-BE49-F238E27FC236}">
                <a16:creationId xmlns:a16="http://schemas.microsoft.com/office/drawing/2014/main" id="{A1EAEE23-969E-441C-8585-5033044E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042" y="2348880"/>
            <a:ext cx="20498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00B050"/>
                </a:solidFill>
                <a:latin typeface="+mj-ea"/>
                <a:ea typeface="+mj-ea"/>
                <a:cs typeface="AR丸ゴシック体M"/>
              </a:rPr>
              <a:t>電 解 質</a:t>
            </a:r>
          </a:p>
        </p:txBody>
      </p:sp>
      <p:sp>
        <p:nvSpPr>
          <p:cNvPr id="17" name="Text Box 33">
            <a:extLst>
              <a:ext uri="{FF2B5EF4-FFF2-40B4-BE49-F238E27FC236}">
                <a16:creationId xmlns:a16="http://schemas.microsoft.com/office/drawing/2014/main" id="{48F647F4-B3AB-4F38-B46B-202D7DEBE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347" y="3790781"/>
            <a:ext cx="21962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0070C0"/>
                </a:solidFill>
                <a:latin typeface="+mj-ea"/>
                <a:ea typeface="+mj-ea"/>
                <a:cs typeface="AR丸ゴシック体M"/>
              </a:rPr>
              <a:t>非電解質</a:t>
            </a:r>
            <a:endParaRPr lang="ja-JP" altLang="en-US" sz="4000" dirty="0">
              <a:solidFill>
                <a:srgbClr val="0070C0"/>
              </a:solidFill>
              <a:latin typeface="+mj-ea"/>
              <a:ea typeface="+mj-ea"/>
              <a:cs typeface="AR丸ゴシック体M"/>
            </a:endParaRPr>
          </a:p>
        </p:txBody>
      </p:sp>
      <p:sp>
        <p:nvSpPr>
          <p:cNvPr id="2" name="左中かっこ 1">
            <a:extLst>
              <a:ext uri="{FF2B5EF4-FFF2-40B4-BE49-F238E27FC236}">
                <a16:creationId xmlns:a16="http://schemas.microsoft.com/office/drawing/2014/main" id="{1A35A263-336F-4937-9127-2B2F610155CA}"/>
              </a:ext>
            </a:extLst>
          </p:cNvPr>
          <p:cNvSpPr/>
          <p:nvPr/>
        </p:nvSpPr>
        <p:spPr>
          <a:xfrm>
            <a:off x="845586" y="2696789"/>
            <a:ext cx="439761" cy="142525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左中かっこ 17">
            <a:extLst>
              <a:ext uri="{FF2B5EF4-FFF2-40B4-BE49-F238E27FC236}">
                <a16:creationId xmlns:a16="http://schemas.microsoft.com/office/drawing/2014/main" id="{D2033082-5ACC-4008-87A5-082D910E30B1}"/>
              </a:ext>
            </a:extLst>
          </p:cNvPr>
          <p:cNvSpPr/>
          <p:nvPr/>
        </p:nvSpPr>
        <p:spPr>
          <a:xfrm>
            <a:off x="3269643" y="2379906"/>
            <a:ext cx="439761" cy="68905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Text Box 33">
            <a:extLst>
              <a:ext uri="{FF2B5EF4-FFF2-40B4-BE49-F238E27FC236}">
                <a16:creationId xmlns:a16="http://schemas.microsoft.com/office/drawing/2014/main" id="{F583D733-7229-4161-AFC7-453FD1285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3908" y="2062589"/>
            <a:ext cx="28762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イオン結晶</a:t>
            </a:r>
          </a:p>
        </p:txBody>
      </p:sp>
      <p:sp>
        <p:nvSpPr>
          <p:cNvPr id="20" name="Text Box 33">
            <a:extLst>
              <a:ext uri="{FF2B5EF4-FFF2-40B4-BE49-F238E27FC236}">
                <a16:creationId xmlns:a16="http://schemas.microsoft.com/office/drawing/2014/main" id="{69A9EEE1-20A8-4D3D-B891-E2A1EB70F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404" y="2746665"/>
            <a:ext cx="46790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極性の大きな分子</a:t>
            </a:r>
          </a:p>
        </p:txBody>
      </p:sp>
      <p:sp>
        <p:nvSpPr>
          <p:cNvPr id="22" name="左中かっこ 21">
            <a:extLst>
              <a:ext uri="{FF2B5EF4-FFF2-40B4-BE49-F238E27FC236}">
                <a16:creationId xmlns:a16="http://schemas.microsoft.com/office/drawing/2014/main" id="{4319C867-52DF-4722-A143-6354FF8AAEAD}"/>
              </a:ext>
            </a:extLst>
          </p:cNvPr>
          <p:cNvSpPr/>
          <p:nvPr/>
        </p:nvSpPr>
        <p:spPr>
          <a:xfrm>
            <a:off x="3268143" y="3820066"/>
            <a:ext cx="439761" cy="68905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Text Box 33">
            <a:extLst>
              <a:ext uri="{FF2B5EF4-FFF2-40B4-BE49-F238E27FC236}">
                <a16:creationId xmlns:a16="http://schemas.microsoft.com/office/drawing/2014/main" id="{90E01DAD-93AD-456D-BEEC-BBF31A8B5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904" y="3502749"/>
            <a:ext cx="46790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極性分子</a:t>
            </a:r>
            <a:r>
              <a:rPr lang="ja-JP" altLang="en-US" dirty="0">
                <a:latin typeface="+mj-ea"/>
                <a:ea typeface="+mj-ea"/>
                <a:cs typeface="AR丸ゴシック体M"/>
              </a:rPr>
              <a:t>（上記以外）</a:t>
            </a:r>
            <a:endParaRPr lang="ja-JP" altLang="en-US" sz="36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24" name="Text Box 33">
            <a:extLst>
              <a:ext uri="{FF2B5EF4-FFF2-40B4-BE49-F238E27FC236}">
                <a16:creationId xmlns:a16="http://schemas.microsoft.com/office/drawing/2014/main" id="{5E89971D-8D4E-49F4-BAC8-572F79AB6F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904" y="4186825"/>
            <a:ext cx="30243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無極性分子</a:t>
            </a:r>
          </a:p>
        </p:txBody>
      </p:sp>
      <p:sp>
        <p:nvSpPr>
          <p:cNvPr id="25" name="左中かっこ 24">
            <a:extLst>
              <a:ext uri="{FF2B5EF4-FFF2-40B4-BE49-F238E27FC236}">
                <a16:creationId xmlns:a16="http://schemas.microsoft.com/office/drawing/2014/main" id="{BA46B827-D852-4631-9998-CC77D34FAC9E}"/>
              </a:ext>
            </a:extLst>
          </p:cNvPr>
          <p:cNvSpPr/>
          <p:nvPr/>
        </p:nvSpPr>
        <p:spPr>
          <a:xfrm>
            <a:off x="845585" y="5656270"/>
            <a:ext cx="439761" cy="68905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Text Box 33">
            <a:extLst>
              <a:ext uri="{FF2B5EF4-FFF2-40B4-BE49-F238E27FC236}">
                <a16:creationId xmlns:a16="http://schemas.microsoft.com/office/drawing/2014/main" id="{961AF803-1031-453F-86B9-667E7B6D3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9086" y="5316999"/>
            <a:ext cx="2636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極性分子</a:t>
            </a:r>
          </a:p>
        </p:txBody>
      </p:sp>
      <p:sp>
        <p:nvSpPr>
          <p:cNvPr id="27" name="Text Box 33">
            <a:extLst>
              <a:ext uri="{FF2B5EF4-FFF2-40B4-BE49-F238E27FC236}">
                <a16:creationId xmlns:a16="http://schemas.microsoft.com/office/drawing/2014/main" id="{0E264DD2-C747-4120-850E-8902521CC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8394" y="6022158"/>
            <a:ext cx="3023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無極性分子</a:t>
            </a:r>
            <a:endParaRPr lang="en-US" altLang="ja-JP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560B5FD-EED5-4915-AF05-A73A793B237D}"/>
              </a:ext>
            </a:extLst>
          </p:cNvPr>
          <p:cNvSpPr/>
          <p:nvPr/>
        </p:nvSpPr>
        <p:spPr>
          <a:xfrm>
            <a:off x="1324602" y="3484714"/>
            <a:ext cx="6307738" cy="1348442"/>
          </a:xfrm>
          <a:prstGeom prst="roundRect">
            <a:avLst/>
          </a:prstGeom>
          <a:noFill/>
          <a:ln w="28575">
            <a:solidFill>
              <a:srgbClr val="FF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2515255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95363"/>
            <a:ext cx="69487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極性分子の水への溶解</a:t>
            </a:r>
          </a:p>
        </p:txBody>
      </p:sp>
      <p:sp>
        <p:nvSpPr>
          <p:cNvPr id="200" name="二等辺三角形 199">
            <a:extLst>
              <a:ext uri="{FF2B5EF4-FFF2-40B4-BE49-F238E27FC236}">
                <a16:creationId xmlns:a16="http://schemas.microsoft.com/office/drawing/2014/main" id="{DC95A4AC-8A73-469C-96AB-9AC54B658360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1FDA53B-BBD4-4D8C-94DA-11866270EFF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300" y="3141328"/>
            <a:ext cx="3152036" cy="3240000"/>
          </a:xfrm>
          <a:prstGeom prst="rect">
            <a:avLst/>
          </a:prstGeom>
        </p:spPr>
      </p:pic>
      <p:sp>
        <p:nvSpPr>
          <p:cNvPr id="7" name="Text Box 33">
            <a:extLst>
              <a:ext uri="{FF2B5EF4-FFF2-40B4-BE49-F238E27FC236}">
                <a16:creationId xmlns:a16="http://schemas.microsoft.com/office/drawing/2014/main" id="{408B6054-E6FA-4FB1-8D67-1F151A53D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1810561"/>
            <a:ext cx="65527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溶質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極性分子</a:t>
            </a:r>
            <a:endParaRPr lang="en-US" altLang="ja-JP" sz="3600" dirty="0">
              <a:solidFill>
                <a:srgbClr val="FF0066"/>
              </a:solidFill>
              <a:latin typeface="+mn-ea"/>
            </a:endParaRPr>
          </a:p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　　　　 </a:t>
            </a:r>
            <a:r>
              <a:rPr lang="ja-JP" altLang="en-US" sz="3600" dirty="0">
                <a:latin typeface="+mn-ea"/>
              </a:rPr>
              <a:t>（エタノール</a:t>
            </a:r>
            <a:r>
              <a:rPr lang="en-US" altLang="ja-JP" sz="3600" dirty="0">
                <a:latin typeface="+mn-ea"/>
              </a:rPr>
              <a:t>C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5</a:t>
            </a:r>
            <a:r>
              <a:rPr lang="en-US" altLang="ja-JP" sz="3600" dirty="0">
                <a:latin typeface="+mn-ea"/>
              </a:rPr>
              <a:t>OH</a:t>
            </a:r>
            <a:r>
              <a:rPr lang="ja-JP" altLang="en-US" sz="3600" dirty="0">
                <a:latin typeface="+mn-ea"/>
              </a:rPr>
              <a:t>など）</a:t>
            </a:r>
            <a:endParaRPr lang="ja-JP" altLang="en-US" sz="36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8" name="Text Box 33">
            <a:extLst>
              <a:ext uri="{FF2B5EF4-FFF2-40B4-BE49-F238E27FC236}">
                <a16:creationId xmlns:a16="http://schemas.microsoft.com/office/drawing/2014/main" id="{2708740E-9EED-44B5-AECC-C4E1A5A37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3009905"/>
            <a:ext cx="60846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溶媒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u="sng" dirty="0">
                <a:uFill>
                  <a:solidFill>
                    <a:srgbClr val="FF0000"/>
                  </a:solidFill>
                </a:uFill>
                <a:latin typeface="+mj-ea"/>
                <a:ea typeface="+mj-ea"/>
                <a:cs typeface="AR丸ゴシック体M"/>
              </a:rPr>
              <a:t>極性分子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（水分子）</a:t>
            </a:r>
          </a:p>
        </p:txBody>
      </p:sp>
      <p:sp>
        <p:nvSpPr>
          <p:cNvPr id="9" name="Text Box 33">
            <a:extLst>
              <a:ext uri="{FF2B5EF4-FFF2-40B4-BE49-F238E27FC236}">
                <a16:creationId xmlns:a16="http://schemas.microsoft.com/office/drawing/2014/main" id="{6DAFEA55-3B19-4920-8BFE-A0D68C61DD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5840" y="3862789"/>
            <a:ext cx="45263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solidFill>
                  <a:srgbClr val="FF0066"/>
                </a:solidFill>
                <a:latin typeface="+mn-ea"/>
                <a:ea typeface="+mn-ea"/>
              </a:rPr>
              <a:t>親水基</a:t>
            </a:r>
            <a:r>
              <a:rPr lang="ja-JP" altLang="en-US" sz="3600" dirty="0">
                <a:latin typeface="+mn-ea"/>
                <a:ea typeface="+mn-ea"/>
              </a:rPr>
              <a:t>（ここではヒドロキシ基</a:t>
            </a:r>
            <a:r>
              <a:rPr lang="en-US" altLang="ja-JP" sz="3600" dirty="0">
                <a:latin typeface="+mn-ea"/>
                <a:ea typeface="+mn-ea"/>
              </a:rPr>
              <a:t>-OH</a:t>
            </a:r>
            <a:r>
              <a:rPr lang="ja-JP" altLang="en-US" sz="3600" dirty="0">
                <a:latin typeface="+mn-ea"/>
                <a:ea typeface="+mn-ea"/>
              </a:rPr>
              <a:t>）が水分子と水素結合をする</a:t>
            </a:r>
          </a:p>
        </p:txBody>
      </p:sp>
      <p:sp>
        <p:nvSpPr>
          <p:cNvPr id="10" name="右矢印 2">
            <a:extLst>
              <a:ext uri="{FF2B5EF4-FFF2-40B4-BE49-F238E27FC236}">
                <a16:creationId xmlns:a16="http://schemas.microsoft.com/office/drawing/2014/main" id="{E5623463-3CC5-4CD8-A360-4D6FF33F3EB1}"/>
              </a:ext>
            </a:extLst>
          </p:cNvPr>
          <p:cNvSpPr/>
          <p:nvPr/>
        </p:nvSpPr>
        <p:spPr>
          <a:xfrm>
            <a:off x="736930" y="3878085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1" name="Text Box 33">
            <a:extLst>
              <a:ext uri="{FF2B5EF4-FFF2-40B4-BE49-F238E27FC236}">
                <a16:creationId xmlns:a16="http://schemas.microsoft.com/office/drawing/2014/main" id="{0A329B90-957B-4662-85EC-1ED6371B6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9290" y="5661248"/>
            <a:ext cx="27326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solidFill>
                  <a:srgbClr val="FF0066"/>
                </a:solidFill>
                <a:latin typeface="+mn-ea"/>
                <a:ea typeface="+mn-ea"/>
              </a:rPr>
              <a:t>よく溶ける</a:t>
            </a:r>
          </a:p>
        </p:txBody>
      </p:sp>
      <p:sp>
        <p:nvSpPr>
          <p:cNvPr id="12" name="右矢印 2">
            <a:extLst>
              <a:ext uri="{FF2B5EF4-FFF2-40B4-BE49-F238E27FC236}">
                <a16:creationId xmlns:a16="http://schemas.microsoft.com/office/drawing/2014/main" id="{B85BDC0C-2D37-4E56-ABC7-4FB6040DCC4C}"/>
              </a:ext>
            </a:extLst>
          </p:cNvPr>
          <p:cNvSpPr/>
          <p:nvPr/>
        </p:nvSpPr>
        <p:spPr>
          <a:xfrm>
            <a:off x="730380" y="5676544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28737501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95363"/>
            <a:ext cx="69487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極性分子の水への溶解</a:t>
            </a:r>
          </a:p>
        </p:txBody>
      </p:sp>
      <p:sp>
        <p:nvSpPr>
          <p:cNvPr id="200" name="二等辺三角形 199">
            <a:extLst>
              <a:ext uri="{FF2B5EF4-FFF2-40B4-BE49-F238E27FC236}">
                <a16:creationId xmlns:a16="http://schemas.microsoft.com/office/drawing/2014/main" id="{DC95A4AC-8A73-469C-96AB-9AC54B658360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1FDA53B-BBD4-4D8C-94DA-11866270EFF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12140" y="2961308"/>
            <a:ext cx="3224356" cy="3240000"/>
          </a:xfrm>
          <a:prstGeom prst="rect">
            <a:avLst/>
          </a:prstGeom>
        </p:spPr>
      </p:pic>
      <p:sp>
        <p:nvSpPr>
          <p:cNvPr id="7" name="Text Box 33">
            <a:extLst>
              <a:ext uri="{FF2B5EF4-FFF2-40B4-BE49-F238E27FC236}">
                <a16:creationId xmlns:a16="http://schemas.microsoft.com/office/drawing/2014/main" id="{408B6054-E6FA-4FB1-8D67-1F151A53D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1810561"/>
            <a:ext cx="65527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溶質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極性分子</a:t>
            </a:r>
            <a:endParaRPr lang="en-US" altLang="ja-JP" sz="3600" dirty="0">
              <a:solidFill>
                <a:srgbClr val="FF0066"/>
              </a:solidFill>
              <a:latin typeface="+mn-ea"/>
            </a:endParaRPr>
          </a:p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　　　　 </a:t>
            </a:r>
            <a:r>
              <a:rPr lang="ja-JP" altLang="en-US" sz="3600" dirty="0">
                <a:latin typeface="+mn-ea"/>
              </a:rPr>
              <a:t>（エタノール</a:t>
            </a:r>
            <a:r>
              <a:rPr lang="en-US" altLang="ja-JP" sz="3600" dirty="0">
                <a:latin typeface="+mn-ea"/>
              </a:rPr>
              <a:t>C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5</a:t>
            </a:r>
            <a:r>
              <a:rPr lang="en-US" altLang="ja-JP" sz="3600" dirty="0">
                <a:latin typeface="+mn-ea"/>
              </a:rPr>
              <a:t>OH</a:t>
            </a:r>
            <a:r>
              <a:rPr lang="ja-JP" altLang="en-US" sz="3600" dirty="0">
                <a:latin typeface="+mn-ea"/>
              </a:rPr>
              <a:t>など）</a:t>
            </a:r>
            <a:endParaRPr lang="ja-JP" altLang="en-US" sz="36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8" name="Text Box 33">
            <a:extLst>
              <a:ext uri="{FF2B5EF4-FFF2-40B4-BE49-F238E27FC236}">
                <a16:creationId xmlns:a16="http://schemas.microsoft.com/office/drawing/2014/main" id="{2708740E-9EED-44B5-AECC-C4E1A5A37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3009905"/>
            <a:ext cx="60846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溶媒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u="sng" dirty="0">
                <a:uFill>
                  <a:solidFill>
                    <a:srgbClr val="FF0000"/>
                  </a:solidFill>
                </a:uFill>
                <a:latin typeface="+mj-ea"/>
                <a:ea typeface="+mj-ea"/>
                <a:cs typeface="AR丸ゴシック体M"/>
              </a:rPr>
              <a:t>極性分子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（水分子）</a:t>
            </a:r>
          </a:p>
        </p:txBody>
      </p:sp>
      <p:sp>
        <p:nvSpPr>
          <p:cNvPr id="9" name="Text Box 33">
            <a:extLst>
              <a:ext uri="{FF2B5EF4-FFF2-40B4-BE49-F238E27FC236}">
                <a16:creationId xmlns:a16="http://schemas.microsoft.com/office/drawing/2014/main" id="{6DAFEA55-3B19-4920-8BFE-A0D68C61DD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3753036"/>
            <a:ext cx="5236584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400" dirty="0">
                <a:latin typeface="+mn-ea"/>
                <a:ea typeface="+mn-ea"/>
              </a:rPr>
              <a:t>親水基に対し，極性が小さく，水和されにくい部分を</a:t>
            </a:r>
            <a:r>
              <a:rPr lang="ja-JP" altLang="en-US" sz="3400" dirty="0">
                <a:solidFill>
                  <a:srgbClr val="FF0066"/>
                </a:solidFill>
                <a:latin typeface="+mn-ea"/>
                <a:ea typeface="+mn-ea"/>
              </a:rPr>
              <a:t>疎水基</a:t>
            </a:r>
            <a:r>
              <a:rPr lang="ja-JP" altLang="en-US" sz="3400" dirty="0">
                <a:latin typeface="+mn-ea"/>
                <a:ea typeface="+mn-ea"/>
              </a:rPr>
              <a:t>（ここでは</a:t>
            </a:r>
            <a:r>
              <a:rPr lang="en-US" altLang="ja-JP" sz="3400" dirty="0">
                <a:latin typeface="+mn-ea"/>
                <a:ea typeface="+mn-ea"/>
              </a:rPr>
              <a:t>C</a:t>
            </a:r>
            <a:r>
              <a:rPr lang="en-US" altLang="ja-JP" sz="3400" baseline="-25000" dirty="0">
                <a:latin typeface="+mn-ea"/>
              </a:rPr>
              <a:t>2</a:t>
            </a:r>
            <a:r>
              <a:rPr lang="en-US" altLang="ja-JP" sz="3400" dirty="0">
                <a:latin typeface="+mn-ea"/>
              </a:rPr>
              <a:t>H</a:t>
            </a:r>
            <a:r>
              <a:rPr lang="en-US" altLang="ja-JP" sz="3400" baseline="-25000" dirty="0">
                <a:latin typeface="+mn-ea"/>
              </a:rPr>
              <a:t>5</a:t>
            </a:r>
            <a:r>
              <a:rPr lang="en-US" altLang="ja-JP" sz="3400" dirty="0">
                <a:latin typeface="+mn-ea"/>
                <a:ea typeface="+mn-ea"/>
              </a:rPr>
              <a:t>-</a:t>
            </a:r>
            <a:r>
              <a:rPr lang="ja-JP" altLang="en-US" sz="3400" dirty="0">
                <a:latin typeface="+mn-ea"/>
                <a:ea typeface="+mn-ea"/>
              </a:rPr>
              <a:t>）という</a:t>
            </a:r>
          </a:p>
        </p:txBody>
      </p:sp>
      <p:sp>
        <p:nvSpPr>
          <p:cNvPr id="13" name="Text Box 33">
            <a:extLst>
              <a:ext uri="{FF2B5EF4-FFF2-40B4-BE49-F238E27FC236}">
                <a16:creationId xmlns:a16="http://schemas.microsoft.com/office/drawing/2014/main" id="{E02ED89A-DAA5-4BF1-8D9F-8ECB961C7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5499228"/>
            <a:ext cx="609226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altLang="ja-JP" sz="3200" dirty="0">
                <a:solidFill>
                  <a:srgbClr val="0070C0"/>
                </a:solidFill>
                <a:latin typeface="+mn-ea"/>
                <a:ea typeface="+mn-ea"/>
              </a:rPr>
              <a:t>※</a:t>
            </a:r>
            <a:r>
              <a:rPr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疎水基が大きいヘキサノール</a:t>
            </a:r>
            <a:r>
              <a:rPr lang="en-US" altLang="ja-JP" sz="3200" dirty="0">
                <a:solidFill>
                  <a:srgbClr val="0070C0"/>
                </a:solidFill>
                <a:latin typeface="+mn-ea"/>
              </a:rPr>
              <a:t>C</a:t>
            </a:r>
            <a:r>
              <a:rPr lang="en-US" altLang="ja-JP" sz="3200" baseline="-25000" dirty="0">
                <a:solidFill>
                  <a:srgbClr val="0070C0"/>
                </a:solidFill>
                <a:latin typeface="+mn-ea"/>
              </a:rPr>
              <a:t>6</a:t>
            </a:r>
            <a:r>
              <a:rPr lang="en-US" altLang="ja-JP" sz="3200" dirty="0">
                <a:solidFill>
                  <a:srgbClr val="0070C0"/>
                </a:solidFill>
                <a:latin typeface="+mn-ea"/>
              </a:rPr>
              <a:t>H</a:t>
            </a:r>
            <a:r>
              <a:rPr lang="en-US" altLang="ja-JP" sz="3200" baseline="-25000" dirty="0">
                <a:solidFill>
                  <a:srgbClr val="0070C0"/>
                </a:solidFill>
                <a:latin typeface="+mn-ea"/>
              </a:rPr>
              <a:t>13</a:t>
            </a:r>
            <a:r>
              <a:rPr lang="en-US" altLang="ja-JP" sz="3200" dirty="0">
                <a:solidFill>
                  <a:srgbClr val="0070C0"/>
                </a:solidFill>
                <a:latin typeface="+mn-ea"/>
              </a:rPr>
              <a:t>OH</a:t>
            </a:r>
            <a:r>
              <a:rPr lang="ja-JP" altLang="en-US" sz="3200" dirty="0">
                <a:solidFill>
                  <a:srgbClr val="0070C0"/>
                </a:solidFill>
                <a:latin typeface="+mn-ea"/>
                <a:ea typeface="+mn-ea"/>
              </a:rPr>
              <a:t>などは水に溶けにくい</a:t>
            </a:r>
          </a:p>
        </p:txBody>
      </p:sp>
    </p:spTree>
    <p:extLst>
      <p:ext uri="{BB962C8B-B14F-4D97-AF65-F5344CB8AC3E}">
        <p14:creationId xmlns:p14="http://schemas.microsoft.com/office/powerpoint/2010/main" val="3672911527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95363"/>
            <a:ext cx="69487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無極性分子の水への溶解</a:t>
            </a:r>
          </a:p>
        </p:txBody>
      </p:sp>
      <p:sp>
        <p:nvSpPr>
          <p:cNvPr id="200" name="二等辺三角形 199">
            <a:extLst>
              <a:ext uri="{FF2B5EF4-FFF2-40B4-BE49-F238E27FC236}">
                <a16:creationId xmlns:a16="http://schemas.microsoft.com/office/drawing/2014/main" id="{DC95A4AC-8A73-469C-96AB-9AC54B658360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Text Box 33">
            <a:extLst>
              <a:ext uri="{FF2B5EF4-FFF2-40B4-BE49-F238E27FC236}">
                <a16:creationId xmlns:a16="http://schemas.microsoft.com/office/drawing/2014/main" id="{408B6054-E6FA-4FB1-8D67-1F151A53D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1810561"/>
            <a:ext cx="7992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溶質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無極性分子</a:t>
            </a:r>
            <a:endParaRPr lang="en-US" altLang="ja-JP" sz="3600" dirty="0">
              <a:solidFill>
                <a:srgbClr val="FF0066"/>
              </a:solidFill>
              <a:latin typeface="+mn-ea"/>
            </a:endParaRPr>
          </a:p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　　　　 </a:t>
            </a:r>
            <a:r>
              <a:rPr lang="ja-JP" altLang="en-US" sz="3600" dirty="0">
                <a:latin typeface="+mn-ea"/>
              </a:rPr>
              <a:t>（ヨウ素</a:t>
            </a:r>
            <a:r>
              <a:rPr lang="en-US" altLang="ja-JP" sz="3600" dirty="0">
                <a:latin typeface="+mn-ea"/>
              </a:rPr>
              <a:t>I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 err="1">
                <a:latin typeface="+mn-ea"/>
              </a:rPr>
              <a:t>，</a:t>
            </a:r>
            <a:r>
              <a:rPr lang="ja-JP" altLang="en-US" sz="3600" dirty="0">
                <a:latin typeface="+mn-ea"/>
              </a:rPr>
              <a:t>ナフタレン</a:t>
            </a:r>
            <a:r>
              <a:rPr lang="en-US" altLang="ja-JP" sz="3600" dirty="0">
                <a:latin typeface="+mn-ea"/>
              </a:rPr>
              <a:t>C</a:t>
            </a:r>
            <a:r>
              <a:rPr lang="en-US" altLang="ja-JP" sz="3600" baseline="-25000" dirty="0">
                <a:latin typeface="+mn-ea"/>
              </a:rPr>
              <a:t>10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8</a:t>
            </a:r>
            <a:r>
              <a:rPr lang="ja-JP" altLang="en-US" sz="3600" dirty="0">
                <a:latin typeface="+mn-ea"/>
              </a:rPr>
              <a:t>など）</a:t>
            </a:r>
            <a:endParaRPr lang="ja-JP" altLang="en-US" sz="36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8" name="Text Box 33">
            <a:extLst>
              <a:ext uri="{FF2B5EF4-FFF2-40B4-BE49-F238E27FC236}">
                <a16:creationId xmlns:a16="http://schemas.microsoft.com/office/drawing/2014/main" id="{2708740E-9EED-44B5-AECC-C4E1A5A37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3009905"/>
            <a:ext cx="60846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溶媒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u="sng" dirty="0">
                <a:uFill>
                  <a:solidFill>
                    <a:srgbClr val="FF0000"/>
                  </a:solidFill>
                </a:uFill>
                <a:latin typeface="+mj-ea"/>
                <a:ea typeface="+mj-ea"/>
                <a:cs typeface="AR丸ゴシック体M"/>
              </a:rPr>
              <a:t>極性分子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（水分子）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961AD35-C179-4F46-9816-2B314AC002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473" y="3672160"/>
            <a:ext cx="3246021" cy="2528254"/>
          </a:xfrm>
          <a:prstGeom prst="rect">
            <a:avLst/>
          </a:prstGeom>
        </p:spPr>
      </p:pic>
      <p:sp>
        <p:nvSpPr>
          <p:cNvPr id="10" name="Text Box 33">
            <a:extLst>
              <a:ext uri="{FF2B5EF4-FFF2-40B4-BE49-F238E27FC236}">
                <a16:creationId xmlns:a16="http://schemas.microsoft.com/office/drawing/2014/main" id="{BEC9A018-47EC-4C6F-9D22-F81CDB5FA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5840" y="3862789"/>
            <a:ext cx="427427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latin typeface="+mn-ea"/>
                <a:ea typeface="+mn-ea"/>
              </a:rPr>
              <a:t>電離せず，親水基もない</a:t>
            </a:r>
          </a:p>
        </p:txBody>
      </p:sp>
      <p:sp>
        <p:nvSpPr>
          <p:cNvPr id="11" name="右矢印 2">
            <a:extLst>
              <a:ext uri="{FF2B5EF4-FFF2-40B4-BE49-F238E27FC236}">
                <a16:creationId xmlns:a16="http://schemas.microsoft.com/office/drawing/2014/main" id="{6CAA8B51-7F0C-4047-BA41-9C46CB06A37B}"/>
              </a:ext>
            </a:extLst>
          </p:cNvPr>
          <p:cNvSpPr/>
          <p:nvPr/>
        </p:nvSpPr>
        <p:spPr>
          <a:xfrm>
            <a:off x="736930" y="3878085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2" name="Text Box 33">
            <a:extLst>
              <a:ext uri="{FF2B5EF4-FFF2-40B4-BE49-F238E27FC236}">
                <a16:creationId xmlns:a16="http://schemas.microsoft.com/office/drawing/2014/main" id="{C2832FC5-CABB-4228-BA9B-82BC327CF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5840" y="5085184"/>
            <a:ext cx="35181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solidFill>
                  <a:srgbClr val="FF0066"/>
                </a:solidFill>
                <a:latin typeface="+mn-ea"/>
                <a:ea typeface="+mn-ea"/>
              </a:rPr>
              <a:t>溶けにくい</a:t>
            </a:r>
          </a:p>
        </p:txBody>
      </p:sp>
      <p:sp>
        <p:nvSpPr>
          <p:cNvPr id="14" name="右矢印 2">
            <a:extLst>
              <a:ext uri="{FF2B5EF4-FFF2-40B4-BE49-F238E27FC236}">
                <a16:creationId xmlns:a16="http://schemas.microsoft.com/office/drawing/2014/main" id="{91C2816B-A186-4DDF-99DF-C52290D834A9}"/>
              </a:ext>
            </a:extLst>
          </p:cNvPr>
          <p:cNvSpPr/>
          <p:nvPr/>
        </p:nvSpPr>
        <p:spPr>
          <a:xfrm>
            <a:off x="736930" y="5100480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70653259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95363"/>
            <a:ext cx="69487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無極性分子の水への溶解</a:t>
            </a:r>
          </a:p>
        </p:txBody>
      </p:sp>
      <p:sp>
        <p:nvSpPr>
          <p:cNvPr id="200" name="二等辺三角形 199">
            <a:extLst>
              <a:ext uri="{FF2B5EF4-FFF2-40B4-BE49-F238E27FC236}">
                <a16:creationId xmlns:a16="http://schemas.microsoft.com/office/drawing/2014/main" id="{DC95A4AC-8A73-469C-96AB-9AC54B658360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Text Box 33">
            <a:extLst>
              <a:ext uri="{FF2B5EF4-FFF2-40B4-BE49-F238E27FC236}">
                <a16:creationId xmlns:a16="http://schemas.microsoft.com/office/drawing/2014/main" id="{408B6054-E6FA-4FB1-8D67-1F151A53D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1810561"/>
            <a:ext cx="7992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溶質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無極性分子</a:t>
            </a:r>
            <a:endParaRPr lang="en-US" altLang="ja-JP" sz="3600" dirty="0">
              <a:solidFill>
                <a:srgbClr val="FF0066"/>
              </a:solidFill>
              <a:latin typeface="+mn-ea"/>
            </a:endParaRPr>
          </a:p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FF0066"/>
                </a:solidFill>
                <a:latin typeface="+mn-ea"/>
              </a:rPr>
              <a:t>　　　　 </a:t>
            </a:r>
            <a:r>
              <a:rPr lang="ja-JP" altLang="en-US" sz="3600" dirty="0">
                <a:latin typeface="+mn-ea"/>
              </a:rPr>
              <a:t>（ヨウ素</a:t>
            </a:r>
            <a:r>
              <a:rPr lang="en-US" altLang="ja-JP" sz="3600" dirty="0">
                <a:latin typeface="+mn-ea"/>
              </a:rPr>
              <a:t>I</a:t>
            </a:r>
            <a:r>
              <a:rPr lang="en-US" altLang="ja-JP" sz="3600" baseline="-25000" dirty="0">
                <a:latin typeface="+mn-ea"/>
              </a:rPr>
              <a:t>2</a:t>
            </a:r>
            <a:r>
              <a:rPr lang="ja-JP" altLang="en-US" sz="3600" dirty="0" err="1">
                <a:latin typeface="+mn-ea"/>
              </a:rPr>
              <a:t>，</a:t>
            </a:r>
            <a:r>
              <a:rPr lang="ja-JP" altLang="en-US" sz="3600" dirty="0">
                <a:latin typeface="+mn-ea"/>
              </a:rPr>
              <a:t>ナフタレン</a:t>
            </a:r>
            <a:r>
              <a:rPr lang="en-US" altLang="ja-JP" sz="3600" dirty="0">
                <a:latin typeface="+mn-ea"/>
              </a:rPr>
              <a:t>C</a:t>
            </a:r>
            <a:r>
              <a:rPr lang="en-US" altLang="ja-JP" sz="3600" baseline="-25000" dirty="0">
                <a:latin typeface="+mn-ea"/>
              </a:rPr>
              <a:t>10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8</a:t>
            </a:r>
            <a:r>
              <a:rPr lang="ja-JP" altLang="en-US" sz="3600" dirty="0">
                <a:latin typeface="+mn-ea"/>
              </a:rPr>
              <a:t>など）</a:t>
            </a:r>
            <a:endParaRPr lang="ja-JP" altLang="en-US" sz="36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8" name="Text Box 33">
            <a:extLst>
              <a:ext uri="{FF2B5EF4-FFF2-40B4-BE49-F238E27FC236}">
                <a16:creationId xmlns:a16="http://schemas.microsoft.com/office/drawing/2014/main" id="{2708740E-9EED-44B5-AECC-C4E1A5A374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556" y="3009905"/>
            <a:ext cx="84249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溶媒</a:t>
            </a:r>
            <a:r>
              <a:rPr lang="en-US" altLang="ja-JP" sz="3600" dirty="0">
                <a:latin typeface="+mj-ea"/>
                <a:ea typeface="+mj-ea"/>
                <a:cs typeface="AR丸ゴシック体M"/>
              </a:rPr>
              <a:t>》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 </a:t>
            </a:r>
            <a:r>
              <a:rPr lang="ja-JP" altLang="en-US" sz="3600" u="sng" dirty="0">
                <a:uFill>
                  <a:solidFill>
                    <a:srgbClr val="0070C0"/>
                  </a:solidFill>
                </a:uFill>
                <a:latin typeface="+mj-ea"/>
                <a:ea typeface="+mj-ea"/>
                <a:cs typeface="AR丸ゴシック体M"/>
              </a:rPr>
              <a:t>無極性分子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（ヘキサン</a:t>
            </a:r>
            <a:r>
              <a:rPr lang="en-US" altLang="ja-JP" sz="3600" dirty="0">
                <a:latin typeface="+mn-ea"/>
              </a:rPr>
              <a:t>C</a:t>
            </a:r>
            <a:r>
              <a:rPr lang="en-US" altLang="ja-JP" sz="3600" baseline="-25000" dirty="0">
                <a:latin typeface="+mn-ea"/>
              </a:rPr>
              <a:t>6</a:t>
            </a:r>
            <a:r>
              <a:rPr lang="en-US" altLang="ja-JP" sz="3600" dirty="0">
                <a:latin typeface="+mn-ea"/>
              </a:rPr>
              <a:t>H</a:t>
            </a:r>
            <a:r>
              <a:rPr lang="en-US" altLang="ja-JP" sz="3600" baseline="-25000" dirty="0">
                <a:latin typeface="+mn-ea"/>
              </a:rPr>
              <a:t>14</a:t>
            </a:r>
            <a:r>
              <a:rPr lang="ja-JP" altLang="en-US" sz="3600" dirty="0">
                <a:latin typeface="+mn-ea"/>
              </a:rPr>
              <a:t>など</a:t>
            </a:r>
            <a:r>
              <a:rPr lang="ja-JP" altLang="en-US" sz="3600" dirty="0">
                <a:latin typeface="+mj-ea"/>
                <a:ea typeface="+mj-ea"/>
                <a:cs typeface="AR丸ゴシック体M"/>
              </a:rPr>
              <a:t>）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961AD35-C179-4F46-9816-2B314AC002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473" y="3672160"/>
            <a:ext cx="3246021" cy="2528254"/>
          </a:xfrm>
          <a:prstGeom prst="rect">
            <a:avLst/>
          </a:prstGeom>
        </p:spPr>
      </p:pic>
      <p:sp>
        <p:nvSpPr>
          <p:cNvPr id="10" name="Text Box 33">
            <a:extLst>
              <a:ext uri="{FF2B5EF4-FFF2-40B4-BE49-F238E27FC236}">
                <a16:creationId xmlns:a16="http://schemas.microsoft.com/office/drawing/2014/main" id="{BEC9A018-47EC-4C6F-9D22-F81CDB5FA4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5840" y="3819235"/>
            <a:ext cx="4508633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400" spc="-150" dirty="0">
                <a:latin typeface="+mn-ea"/>
                <a:ea typeface="+mn-ea"/>
              </a:rPr>
              <a:t>溶質分子，溶媒分子の分子間力が弱く，分子どうしが</a:t>
            </a:r>
            <a:r>
              <a:rPr lang="ja-JP" altLang="en-US" sz="3400" spc="-150" dirty="0">
                <a:solidFill>
                  <a:srgbClr val="FF0066"/>
                </a:solidFill>
                <a:latin typeface="+mn-ea"/>
                <a:ea typeface="+mn-ea"/>
              </a:rPr>
              <a:t>熱運動</a:t>
            </a:r>
            <a:r>
              <a:rPr lang="ja-JP" altLang="en-US" sz="3400" spc="-150" dirty="0">
                <a:latin typeface="+mn-ea"/>
                <a:ea typeface="+mn-ea"/>
              </a:rPr>
              <a:t>でよく混じる</a:t>
            </a:r>
            <a:endParaRPr lang="en-US" altLang="ja-JP" sz="3400" spc="-150" dirty="0">
              <a:latin typeface="+mn-ea"/>
              <a:ea typeface="+mn-ea"/>
            </a:endParaRPr>
          </a:p>
        </p:txBody>
      </p:sp>
      <p:sp>
        <p:nvSpPr>
          <p:cNvPr id="11" name="右矢印 2">
            <a:extLst>
              <a:ext uri="{FF2B5EF4-FFF2-40B4-BE49-F238E27FC236}">
                <a16:creationId xmlns:a16="http://schemas.microsoft.com/office/drawing/2014/main" id="{6CAA8B51-7F0C-4047-BA41-9C46CB06A37B}"/>
              </a:ext>
            </a:extLst>
          </p:cNvPr>
          <p:cNvSpPr/>
          <p:nvPr/>
        </p:nvSpPr>
        <p:spPr>
          <a:xfrm>
            <a:off x="736930" y="3834531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2" name="Text Box 33">
            <a:extLst>
              <a:ext uri="{FF2B5EF4-FFF2-40B4-BE49-F238E27FC236}">
                <a16:creationId xmlns:a16="http://schemas.microsoft.com/office/drawing/2014/main" id="{C2832FC5-CABB-4228-BA9B-82BC327CF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5840" y="5589240"/>
            <a:ext cx="35181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ja-JP" altLang="en-US" sz="3600" dirty="0">
                <a:solidFill>
                  <a:srgbClr val="FF0066"/>
                </a:solidFill>
                <a:latin typeface="+mn-ea"/>
                <a:ea typeface="+mn-ea"/>
              </a:rPr>
              <a:t>よく溶ける</a:t>
            </a:r>
          </a:p>
        </p:txBody>
      </p:sp>
      <p:sp>
        <p:nvSpPr>
          <p:cNvPr id="14" name="右矢印 2">
            <a:extLst>
              <a:ext uri="{FF2B5EF4-FFF2-40B4-BE49-F238E27FC236}">
                <a16:creationId xmlns:a16="http://schemas.microsoft.com/office/drawing/2014/main" id="{91C2816B-A186-4DDF-99DF-C52290D834A9}"/>
              </a:ext>
            </a:extLst>
          </p:cNvPr>
          <p:cNvSpPr/>
          <p:nvPr/>
        </p:nvSpPr>
        <p:spPr>
          <a:xfrm>
            <a:off x="736930" y="5604536"/>
            <a:ext cx="558706" cy="631035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22453333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2"/>
          <p:cNvSpPr txBox="1">
            <a:spLocks noChangeArrowheads="1"/>
          </p:cNvSpPr>
          <p:nvPr/>
        </p:nvSpPr>
        <p:spPr bwMode="auto">
          <a:xfrm>
            <a:off x="1871700" y="1016732"/>
            <a:ext cx="5220580" cy="10156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6000" dirty="0">
                <a:latin typeface="+mn-ea"/>
                <a:ea typeface="+mn-ea"/>
              </a:rPr>
              <a:t>溶解</a:t>
            </a:r>
          </a:p>
        </p:txBody>
      </p:sp>
      <p:pic>
        <p:nvPicPr>
          <p:cNvPr id="7" name="Picture 5" descr="C:\Users\maesato\Desktop\enpitu_b_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51820" y="2338129"/>
            <a:ext cx="718333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グループ化 8"/>
          <p:cNvGrpSpPr/>
          <p:nvPr/>
        </p:nvGrpSpPr>
        <p:grpSpPr>
          <a:xfrm>
            <a:off x="863588" y="2258437"/>
            <a:ext cx="2266505" cy="830997"/>
            <a:chOff x="1576051" y="3339732"/>
            <a:chExt cx="2266505" cy="830997"/>
          </a:xfrm>
        </p:grpSpPr>
        <p:sp>
          <p:nvSpPr>
            <p:cNvPr id="10" name="六角形 9"/>
            <p:cNvSpPr/>
            <p:nvPr/>
          </p:nvSpPr>
          <p:spPr>
            <a:xfrm rot="5400000" flipV="1">
              <a:off x="1540051" y="3455424"/>
              <a:ext cx="684000" cy="612000"/>
            </a:xfrm>
            <a:prstGeom prst="hexagon">
              <a:avLst/>
            </a:prstGeom>
            <a:solidFill>
              <a:srgbClr val="00CC99"/>
            </a:solidFill>
            <a:ln w="57150"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en-US" altLang="ja-JP" sz="4400" dirty="0"/>
                <a:t>A</a:t>
              </a:r>
              <a:endParaRPr kumimoji="1" lang="ja-JP" altLang="en-US" sz="4000" dirty="0"/>
            </a:p>
          </p:txBody>
        </p:sp>
        <p:sp>
          <p:nvSpPr>
            <p:cNvPr id="11" name="Text Box 33"/>
            <p:cNvSpPr txBox="1">
              <a:spLocks noChangeArrowheads="1"/>
            </p:cNvSpPr>
            <p:nvPr/>
          </p:nvSpPr>
          <p:spPr bwMode="auto">
            <a:xfrm>
              <a:off x="2197421" y="3339732"/>
              <a:ext cx="164513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4800" dirty="0">
                  <a:solidFill>
                    <a:srgbClr val="409A96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溶解</a:t>
              </a: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863588" y="3304246"/>
            <a:ext cx="6767005" cy="830997"/>
            <a:chOff x="1578400" y="4244140"/>
            <a:chExt cx="6767005" cy="830997"/>
          </a:xfrm>
        </p:grpSpPr>
        <p:sp>
          <p:nvSpPr>
            <p:cNvPr id="13" name="六角形 12"/>
            <p:cNvSpPr/>
            <p:nvPr/>
          </p:nvSpPr>
          <p:spPr>
            <a:xfrm rot="5400000" flipV="1">
              <a:off x="1542400" y="4365176"/>
              <a:ext cx="684000" cy="612000"/>
            </a:xfrm>
            <a:prstGeom prst="hexagon">
              <a:avLst/>
            </a:prstGeom>
            <a:solidFill>
              <a:srgbClr val="00CC99"/>
            </a:solidFill>
            <a:ln w="57150"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en-US" altLang="ja-JP" sz="4000" dirty="0"/>
                <a:t>B</a:t>
              </a:r>
              <a:endParaRPr kumimoji="1" lang="ja-JP" altLang="en-US" sz="4000" dirty="0"/>
            </a:p>
          </p:txBody>
        </p:sp>
        <p:sp>
          <p:nvSpPr>
            <p:cNvPr id="14" name="Text Box 33"/>
            <p:cNvSpPr txBox="1">
              <a:spLocks noChangeArrowheads="1"/>
            </p:cNvSpPr>
            <p:nvPr/>
          </p:nvSpPr>
          <p:spPr bwMode="auto">
            <a:xfrm>
              <a:off x="2190399" y="4244140"/>
              <a:ext cx="6155006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4800" dirty="0">
                  <a:solidFill>
                    <a:srgbClr val="409A96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電解質の溶解のしくみ</a:t>
              </a:r>
            </a:p>
          </p:txBody>
        </p:sp>
      </p:grpSp>
      <p:pic>
        <p:nvPicPr>
          <p:cNvPr id="15" name="Picture 5" descr="C:\Users\maesato\Desktop\enpitu_b_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0312" y="3354596"/>
            <a:ext cx="718334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D0274D7-5866-42C5-AAA6-C0699F0FB050}"/>
              </a:ext>
            </a:extLst>
          </p:cNvPr>
          <p:cNvGrpSpPr/>
          <p:nvPr/>
        </p:nvGrpSpPr>
        <p:grpSpPr>
          <a:xfrm>
            <a:off x="863588" y="4350055"/>
            <a:ext cx="7488831" cy="830997"/>
            <a:chOff x="1578400" y="4244140"/>
            <a:chExt cx="7488831" cy="830997"/>
          </a:xfrm>
        </p:grpSpPr>
        <p:sp>
          <p:nvSpPr>
            <p:cNvPr id="17" name="六角形 16">
              <a:extLst>
                <a:ext uri="{FF2B5EF4-FFF2-40B4-BE49-F238E27FC236}">
                  <a16:creationId xmlns:a16="http://schemas.microsoft.com/office/drawing/2014/main" id="{81B51897-FC63-4EC0-B749-4B0689E87CC8}"/>
                </a:ext>
              </a:extLst>
            </p:cNvPr>
            <p:cNvSpPr/>
            <p:nvPr/>
          </p:nvSpPr>
          <p:spPr>
            <a:xfrm rot="5400000" flipV="1">
              <a:off x="1542400" y="4365176"/>
              <a:ext cx="684000" cy="612000"/>
            </a:xfrm>
            <a:prstGeom prst="hexagon">
              <a:avLst/>
            </a:prstGeom>
            <a:solidFill>
              <a:srgbClr val="00CC99"/>
            </a:solidFill>
            <a:ln w="57150"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en-US" altLang="ja-JP" sz="4000" dirty="0"/>
                <a:t>C</a:t>
              </a:r>
              <a:endParaRPr kumimoji="1" lang="ja-JP" altLang="en-US" sz="4000" dirty="0"/>
            </a:p>
          </p:txBody>
        </p:sp>
        <p:sp>
          <p:nvSpPr>
            <p:cNvPr id="18" name="Text Box 33">
              <a:extLst>
                <a:ext uri="{FF2B5EF4-FFF2-40B4-BE49-F238E27FC236}">
                  <a16:creationId xmlns:a16="http://schemas.microsoft.com/office/drawing/2014/main" id="{F90EAB17-E07A-4F2A-9672-CA4E3C276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0398" y="4244140"/>
              <a:ext cx="6876833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4800" dirty="0">
                  <a:solidFill>
                    <a:srgbClr val="409A96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非電解質の溶解のしくみ</a:t>
              </a:r>
            </a:p>
          </p:txBody>
        </p:sp>
      </p:grpSp>
      <p:pic>
        <p:nvPicPr>
          <p:cNvPr id="19" name="Picture 5" descr="C:\Users\maesato\Desktop\enpitu_b_02.png">
            <a:extLst>
              <a:ext uri="{FF2B5EF4-FFF2-40B4-BE49-F238E27FC236}">
                <a16:creationId xmlns:a16="http://schemas.microsoft.com/office/drawing/2014/main" id="{4F6F20E0-3701-4833-836E-D14E10BC8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93252" y="4409159"/>
            <a:ext cx="718334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482EFB6-D2E4-46D4-A679-7B95FF22EC49}"/>
              </a:ext>
            </a:extLst>
          </p:cNvPr>
          <p:cNvGrpSpPr/>
          <p:nvPr/>
        </p:nvGrpSpPr>
        <p:grpSpPr>
          <a:xfrm>
            <a:off x="863588" y="5395863"/>
            <a:ext cx="7488831" cy="769441"/>
            <a:chOff x="1578400" y="4301632"/>
            <a:chExt cx="7488831" cy="769441"/>
          </a:xfrm>
        </p:grpSpPr>
        <p:sp>
          <p:nvSpPr>
            <p:cNvPr id="21" name="六角形 20">
              <a:extLst>
                <a:ext uri="{FF2B5EF4-FFF2-40B4-BE49-F238E27FC236}">
                  <a16:creationId xmlns:a16="http://schemas.microsoft.com/office/drawing/2014/main" id="{6F65B7FD-3B3E-4736-9A3C-5838E0C4AEB3}"/>
                </a:ext>
              </a:extLst>
            </p:cNvPr>
            <p:cNvSpPr/>
            <p:nvPr/>
          </p:nvSpPr>
          <p:spPr>
            <a:xfrm rot="5400000" flipV="1">
              <a:off x="1542400" y="4365176"/>
              <a:ext cx="684000" cy="612000"/>
            </a:xfrm>
            <a:prstGeom prst="hexagon">
              <a:avLst/>
            </a:prstGeom>
            <a:solidFill>
              <a:srgbClr val="00CC99"/>
            </a:solidFill>
            <a:ln w="57150"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en-US" altLang="ja-JP" sz="4000" dirty="0"/>
                <a:t>D</a:t>
              </a:r>
              <a:endParaRPr kumimoji="1" lang="ja-JP" altLang="en-US" sz="4000" dirty="0"/>
            </a:p>
          </p:txBody>
        </p:sp>
        <p:sp>
          <p:nvSpPr>
            <p:cNvPr id="22" name="Text Box 33">
              <a:extLst>
                <a:ext uri="{FF2B5EF4-FFF2-40B4-BE49-F238E27FC236}">
                  <a16:creationId xmlns:a16="http://schemas.microsoft.com/office/drawing/2014/main" id="{59AB70F4-849B-4674-9A59-8B91A791F0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0398" y="4301632"/>
              <a:ext cx="6876833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4400" spc="-300" dirty="0">
                  <a:solidFill>
                    <a:srgbClr val="409A96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溶解しやすさの一般的な傾向</a:t>
              </a:r>
            </a:p>
          </p:txBody>
        </p:sp>
      </p:grpSp>
      <p:pic>
        <p:nvPicPr>
          <p:cNvPr id="23" name="Picture 5" descr="C:\Users\maesato\Desktop\enpitu_b_02.png">
            <a:extLst>
              <a:ext uri="{FF2B5EF4-FFF2-40B4-BE49-F238E27FC236}">
                <a16:creationId xmlns:a16="http://schemas.microsoft.com/office/drawing/2014/main" id="{A41FFE11-4729-405E-8D26-56E1ED6C9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2603" y="5457825"/>
            <a:ext cx="718334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2"/>
          <p:cNvSpPr txBox="1">
            <a:spLocks noChangeArrowheads="1"/>
          </p:cNvSpPr>
          <p:nvPr/>
        </p:nvSpPr>
        <p:spPr bwMode="auto">
          <a:xfrm>
            <a:off x="1207605" y="2947095"/>
            <a:ext cx="66246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4400" dirty="0">
                <a:latin typeface="HGPｺﾞｼｯｸM" pitchFamily="50" charset="-128"/>
                <a:ea typeface="HGPｺﾞｼｯｸM" pitchFamily="50" charset="-128"/>
              </a:rPr>
              <a:t>→この単元で学ぶことは</a:t>
            </a:r>
            <a:r>
              <a:rPr lang="en-US" altLang="ja-JP" sz="4400" dirty="0">
                <a:latin typeface="HGPｺﾞｼｯｸM" pitchFamily="50" charset="-128"/>
                <a:ea typeface="HGPｺﾞｼｯｸM" pitchFamily="50" charset="-128"/>
              </a:rPr>
              <a:t>…</a:t>
            </a:r>
            <a:endParaRPr lang="ja-JP" altLang="en-US" sz="44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1079612" y="5409220"/>
            <a:ext cx="252095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キーワード</a:t>
            </a:r>
            <a:endParaRPr lang="ja-JP" altLang="en-US" sz="4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3943270" y="5444179"/>
            <a:ext cx="46611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3600" dirty="0">
                <a:solidFill>
                  <a:srgbClr val="FF0000"/>
                </a:solidFill>
                <a:latin typeface="+mn-ea"/>
                <a:ea typeface="+mn-ea"/>
              </a:rPr>
              <a:t>極性分子　無極性分子</a:t>
            </a:r>
          </a:p>
        </p:txBody>
      </p:sp>
      <p:pic>
        <p:nvPicPr>
          <p:cNvPr id="9" name="Picture 5" descr="C:\Users\maesato\Desktop\enpitu_b_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51820" y="2189409"/>
            <a:ext cx="718334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グループ化 9"/>
          <p:cNvGrpSpPr/>
          <p:nvPr/>
        </p:nvGrpSpPr>
        <p:grpSpPr>
          <a:xfrm>
            <a:off x="897748" y="1340768"/>
            <a:ext cx="7346660" cy="1569660"/>
            <a:chOff x="1635222" y="4244140"/>
            <a:chExt cx="6437141" cy="1569660"/>
          </a:xfrm>
        </p:grpSpPr>
        <p:sp>
          <p:nvSpPr>
            <p:cNvPr id="11" name="六角形 10"/>
            <p:cNvSpPr/>
            <p:nvPr/>
          </p:nvSpPr>
          <p:spPr>
            <a:xfrm rot="5400000" flipV="1">
              <a:off x="1561339" y="4403059"/>
              <a:ext cx="684000" cy="536234"/>
            </a:xfrm>
            <a:prstGeom prst="hexagon">
              <a:avLst/>
            </a:prstGeom>
            <a:solidFill>
              <a:srgbClr val="00CC99"/>
            </a:solidFill>
            <a:ln w="57150"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en-US" altLang="ja-JP" sz="4000" dirty="0"/>
                <a:t>D</a:t>
              </a:r>
              <a:endParaRPr kumimoji="1" lang="ja-JP" altLang="en-US" sz="4000" dirty="0"/>
            </a:p>
          </p:txBody>
        </p:sp>
        <p:sp>
          <p:nvSpPr>
            <p:cNvPr id="12" name="Text Box 33"/>
            <p:cNvSpPr txBox="1">
              <a:spLocks noChangeArrowheads="1"/>
            </p:cNvSpPr>
            <p:nvPr/>
          </p:nvSpPr>
          <p:spPr bwMode="auto">
            <a:xfrm>
              <a:off x="2190399" y="4244140"/>
              <a:ext cx="5881964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4800" dirty="0">
                  <a:solidFill>
                    <a:srgbClr val="409A96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溶解しやすさの一般的な傾向</a:t>
              </a:r>
            </a:p>
          </p:txBody>
        </p:sp>
      </p:grpSp>
      <p:sp>
        <p:nvSpPr>
          <p:cNvPr id="16" name="Text Box 32">
            <a:extLst>
              <a:ext uri="{FF2B5EF4-FFF2-40B4-BE49-F238E27FC236}">
                <a16:creationId xmlns:a16="http://schemas.microsoft.com/office/drawing/2014/main" id="{6CF25944-8226-4821-AE1C-75C3EA1E8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636" y="3761745"/>
            <a:ext cx="7344816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・ 物質の溶解のしやすさについて整理する</a:t>
            </a:r>
            <a:endParaRPr lang="en-US" altLang="ja-JP" sz="4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88149886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33">
            <a:extLst>
              <a:ext uri="{FF2B5EF4-FFF2-40B4-BE49-F238E27FC236}">
                <a16:creationId xmlns:a16="http://schemas.microsoft.com/office/drawing/2014/main" id="{D3751F35-48F4-45F9-8C4A-6779D0E75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78199"/>
            <a:ext cx="75248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溶解のしやすさの一般的傾向</a:t>
            </a:r>
          </a:p>
        </p:txBody>
      </p:sp>
      <p:sp>
        <p:nvSpPr>
          <p:cNvPr id="16" name="六角形 15">
            <a:extLst>
              <a:ext uri="{FF2B5EF4-FFF2-40B4-BE49-F238E27FC236}">
                <a16:creationId xmlns:a16="http://schemas.microsoft.com/office/drawing/2014/main" id="{64B4D17A-BB78-49C5-9E89-2C8D2F1220BD}"/>
              </a:ext>
            </a:extLst>
          </p:cNvPr>
          <p:cNvSpPr/>
          <p:nvPr/>
        </p:nvSpPr>
        <p:spPr>
          <a:xfrm rot="5400000" flipV="1">
            <a:off x="449603" y="998728"/>
            <a:ext cx="576000" cy="540000"/>
          </a:xfrm>
          <a:prstGeom prst="hexagon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1E61FD8C-E9CB-4F07-B1F6-13A453C37914}"/>
              </a:ext>
            </a:extLst>
          </p:cNvPr>
          <p:cNvSpPr/>
          <p:nvPr/>
        </p:nvSpPr>
        <p:spPr>
          <a:xfrm>
            <a:off x="503548" y="2024844"/>
            <a:ext cx="8116077" cy="3600400"/>
          </a:xfrm>
          <a:prstGeom prst="roundRect">
            <a:avLst>
              <a:gd name="adj" fmla="val 13318"/>
            </a:avLst>
          </a:prstGeom>
          <a:noFill/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角丸四角形 43">
            <a:extLst>
              <a:ext uri="{FF2B5EF4-FFF2-40B4-BE49-F238E27FC236}">
                <a16:creationId xmlns:a16="http://schemas.microsoft.com/office/drawing/2014/main" id="{BA3E79B6-C8E0-4714-8C3D-BC33C8C08EEA}"/>
              </a:ext>
            </a:extLst>
          </p:cNvPr>
          <p:cNvSpPr/>
          <p:nvPr/>
        </p:nvSpPr>
        <p:spPr>
          <a:xfrm>
            <a:off x="863848" y="2296187"/>
            <a:ext cx="2340000" cy="648000"/>
          </a:xfrm>
          <a:prstGeom prst="roundRect">
            <a:avLst/>
          </a:prstGeom>
          <a:solidFill>
            <a:srgbClr val="FFCCFF"/>
          </a:solidFill>
          <a:ln w="28575">
            <a:solidFill>
              <a:srgbClr val="CC00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dirty="0">
                <a:solidFill>
                  <a:schemeClr val="tx1"/>
                </a:solidFill>
                <a:latin typeface="+mj-ea"/>
              </a:rPr>
              <a:t>よく溶ける</a:t>
            </a:r>
            <a:endParaRPr lang="ja-JP" altLang="en-US" dirty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21" name="Text Box 33">
            <a:extLst>
              <a:ext uri="{FF2B5EF4-FFF2-40B4-BE49-F238E27FC236}">
                <a16:creationId xmlns:a16="http://schemas.microsoft.com/office/drawing/2014/main" id="{27FDFD4A-822C-45BD-B2DA-5C4960512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801" y="3060113"/>
            <a:ext cx="41620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FF0000"/>
                  </a:solidFill>
                </a:uFill>
                <a:latin typeface="+mj-ea"/>
                <a:ea typeface="+mj-ea"/>
                <a:cs typeface="AR丸ゴシック体M"/>
              </a:rPr>
              <a:t>大きい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溶媒 </a:t>
            </a:r>
            <a:endParaRPr lang="en-US" altLang="ja-JP" sz="3600" spc="-150" dirty="0">
              <a:latin typeface="+mj-ea"/>
              <a:ea typeface="+mj-ea"/>
              <a:cs typeface="AR丸ゴシック体M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3B6EA86-72CC-495F-A582-213CA539C2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909" y="2564904"/>
            <a:ext cx="3292224" cy="2631649"/>
          </a:xfrm>
          <a:prstGeom prst="rect">
            <a:avLst/>
          </a:prstGeom>
        </p:spPr>
      </p:pic>
      <p:sp>
        <p:nvSpPr>
          <p:cNvPr id="22" name="Text Box 33">
            <a:extLst>
              <a:ext uri="{FF2B5EF4-FFF2-40B4-BE49-F238E27FC236}">
                <a16:creationId xmlns:a16="http://schemas.microsoft.com/office/drawing/2014/main" id="{82FFB049-B2D5-458F-81F9-45D79C4F8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604" y="4418547"/>
            <a:ext cx="38123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FF0000"/>
                  </a:solidFill>
                </a:uFill>
                <a:latin typeface="+mj-ea"/>
                <a:ea typeface="+mj-ea"/>
                <a:cs typeface="AR丸ゴシック体M"/>
              </a:rPr>
              <a:t>大きい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溶質</a:t>
            </a:r>
          </a:p>
        </p:txBody>
      </p:sp>
      <p:sp>
        <p:nvSpPr>
          <p:cNvPr id="23" name="Text Box 33">
            <a:extLst>
              <a:ext uri="{FF2B5EF4-FFF2-40B4-BE49-F238E27FC236}">
                <a16:creationId xmlns:a16="http://schemas.microsoft.com/office/drawing/2014/main" id="{1B19E5B1-8EC4-479D-AA99-BC53CD1F8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5726" y="3760482"/>
            <a:ext cx="15481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＋</a:t>
            </a:r>
          </a:p>
        </p:txBody>
      </p:sp>
    </p:spTree>
    <p:extLst>
      <p:ext uri="{BB962C8B-B14F-4D97-AF65-F5344CB8AC3E}">
        <p14:creationId xmlns:p14="http://schemas.microsoft.com/office/powerpoint/2010/main" val="122394128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33">
            <a:extLst>
              <a:ext uri="{FF2B5EF4-FFF2-40B4-BE49-F238E27FC236}">
                <a16:creationId xmlns:a16="http://schemas.microsoft.com/office/drawing/2014/main" id="{D3751F35-48F4-45F9-8C4A-6779D0E75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78199"/>
            <a:ext cx="75248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溶解のしやすさの一般的傾向</a:t>
            </a:r>
          </a:p>
        </p:txBody>
      </p:sp>
      <p:sp>
        <p:nvSpPr>
          <p:cNvPr id="16" name="六角形 15">
            <a:extLst>
              <a:ext uri="{FF2B5EF4-FFF2-40B4-BE49-F238E27FC236}">
                <a16:creationId xmlns:a16="http://schemas.microsoft.com/office/drawing/2014/main" id="{64B4D17A-BB78-49C5-9E89-2C8D2F1220BD}"/>
              </a:ext>
            </a:extLst>
          </p:cNvPr>
          <p:cNvSpPr/>
          <p:nvPr/>
        </p:nvSpPr>
        <p:spPr>
          <a:xfrm rot="5400000" flipV="1">
            <a:off x="449603" y="998728"/>
            <a:ext cx="576000" cy="540000"/>
          </a:xfrm>
          <a:prstGeom prst="hexagon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1E61FD8C-E9CB-4F07-B1F6-13A453C37914}"/>
              </a:ext>
            </a:extLst>
          </p:cNvPr>
          <p:cNvSpPr/>
          <p:nvPr/>
        </p:nvSpPr>
        <p:spPr>
          <a:xfrm>
            <a:off x="503548" y="2024844"/>
            <a:ext cx="8116077" cy="3600400"/>
          </a:xfrm>
          <a:prstGeom prst="roundRect">
            <a:avLst>
              <a:gd name="adj" fmla="val 13318"/>
            </a:avLst>
          </a:prstGeom>
          <a:noFill/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角丸四角形 43">
            <a:extLst>
              <a:ext uri="{FF2B5EF4-FFF2-40B4-BE49-F238E27FC236}">
                <a16:creationId xmlns:a16="http://schemas.microsoft.com/office/drawing/2014/main" id="{BA3E79B6-C8E0-4714-8C3D-BC33C8C08EEA}"/>
              </a:ext>
            </a:extLst>
          </p:cNvPr>
          <p:cNvSpPr/>
          <p:nvPr/>
        </p:nvSpPr>
        <p:spPr>
          <a:xfrm>
            <a:off x="863848" y="2296187"/>
            <a:ext cx="2340000" cy="648000"/>
          </a:xfrm>
          <a:prstGeom prst="roundRect">
            <a:avLst/>
          </a:prstGeom>
          <a:solidFill>
            <a:srgbClr val="FFCCFF"/>
          </a:solidFill>
          <a:ln w="28575">
            <a:solidFill>
              <a:srgbClr val="CC00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dirty="0">
                <a:solidFill>
                  <a:schemeClr val="tx1"/>
                </a:solidFill>
                <a:latin typeface="+mj-ea"/>
              </a:rPr>
              <a:t>よく溶ける</a:t>
            </a:r>
            <a:endParaRPr lang="ja-JP" altLang="en-US" dirty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21" name="Text Box 33">
            <a:extLst>
              <a:ext uri="{FF2B5EF4-FFF2-40B4-BE49-F238E27FC236}">
                <a16:creationId xmlns:a16="http://schemas.microsoft.com/office/drawing/2014/main" id="{27FDFD4A-822C-45BD-B2DA-5C4960512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801" y="3060113"/>
            <a:ext cx="41620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0070C0"/>
                  </a:solidFill>
                </a:uFill>
                <a:latin typeface="+mj-ea"/>
                <a:ea typeface="+mj-ea"/>
                <a:cs typeface="AR丸ゴシック体M"/>
              </a:rPr>
              <a:t>小さい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溶媒 </a:t>
            </a:r>
            <a:endParaRPr lang="en-US" altLang="ja-JP" sz="3600" spc="-150" dirty="0">
              <a:latin typeface="+mj-ea"/>
              <a:ea typeface="+mj-ea"/>
              <a:cs typeface="AR丸ゴシック体M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3B6EA86-72CC-495F-A582-213CA539C2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600908"/>
            <a:ext cx="3393627" cy="2641875"/>
          </a:xfrm>
          <a:prstGeom prst="rect">
            <a:avLst/>
          </a:prstGeom>
        </p:spPr>
      </p:pic>
      <p:sp>
        <p:nvSpPr>
          <p:cNvPr id="22" name="Text Box 33">
            <a:extLst>
              <a:ext uri="{FF2B5EF4-FFF2-40B4-BE49-F238E27FC236}">
                <a16:creationId xmlns:a16="http://schemas.microsoft.com/office/drawing/2014/main" id="{82FFB049-B2D5-458F-81F9-45D79C4F8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604" y="4418547"/>
            <a:ext cx="38123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0070C0"/>
                  </a:solidFill>
                </a:uFill>
                <a:latin typeface="+mj-ea"/>
                <a:ea typeface="+mj-ea"/>
                <a:cs typeface="AR丸ゴシック体M"/>
              </a:rPr>
              <a:t>小さい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溶質</a:t>
            </a:r>
          </a:p>
        </p:txBody>
      </p:sp>
      <p:sp>
        <p:nvSpPr>
          <p:cNvPr id="23" name="Text Box 33">
            <a:extLst>
              <a:ext uri="{FF2B5EF4-FFF2-40B4-BE49-F238E27FC236}">
                <a16:creationId xmlns:a16="http://schemas.microsoft.com/office/drawing/2014/main" id="{1B19E5B1-8EC4-479D-AA99-BC53CD1F8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5726" y="3760482"/>
            <a:ext cx="15481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＋</a:t>
            </a:r>
          </a:p>
        </p:txBody>
      </p:sp>
    </p:spTree>
    <p:extLst>
      <p:ext uri="{BB962C8B-B14F-4D97-AF65-F5344CB8AC3E}">
        <p14:creationId xmlns:p14="http://schemas.microsoft.com/office/powerpoint/2010/main" val="741142490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33">
            <a:extLst>
              <a:ext uri="{FF2B5EF4-FFF2-40B4-BE49-F238E27FC236}">
                <a16:creationId xmlns:a16="http://schemas.microsoft.com/office/drawing/2014/main" id="{D3751F35-48F4-45F9-8C4A-6779D0E75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78199"/>
            <a:ext cx="75248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溶解のしやすさの一般的傾向</a:t>
            </a:r>
          </a:p>
        </p:txBody>
      </p:sp>
      <p:sp>
        <p:nvSpPr>
          <p:cNvPr id="16" name="六角形 15">
            <a:extLst>
              <a:ext uri="{FF2B5EF4-FFF2-40B4-BE49-F238E27FC236}">
                <a16:creationId xmlns:a16="http://schemas.microsoft.com/office/drawing/2014/main" id="{64B4D17A-BB78-49C5-9E89-2C8D2F1220BD}"/>
              </a:ext>
            </a:extLst>
          </p:cNvPr>
          <p:cNvSpPr/>
          <p:nvPr/>
        </p:nvSpPr>
        <p:spPr>
          <a:xfrm rot="5400000" flipV="1">
            <a:off x="449603" y="998728"/>
            <a:ext cx="576000" cy="540000"/>
          </a:xfrm>
          <a:prstGeom prst="hexagon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1E61FD8C-E9CB-4F07-B1F6-13A453C37914}"/>
              </a:ext>
            </a:extLst>
          </p:cNvPr>
          <p:cNvSpPr/>
          <p:nvPr/>
        </p:nvSpPr>
        <p:spPr>
          <a:xfrm>
            <a:off x="503548" y="2024844"/>
            <a:ext cx="8116077" cy="3600400"/>
          </a:xfrm>
          <a:prstGeom prst="roundRect">
            <a:avLst>
              <a:gd name="adj" fmla="val 13318"/>
            </a:avLst>
          </a:prstGeom>
          <a:noFill/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Text Box 33">
            <a:extLst>
              <a:ext uri="{FF2B5EF4-FFF2-40B4-BE49-F238E27FC236}">
                <a16:creationId xmlns:a16="http://schemas.microsoft.com/office/drawing/2014/main" id="{27FDFD4A-822C-45BD-B2DA-5C4960512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801" y="3060113"/>
            <a:ext cx="41620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FF0000"/>
                  </a:solidFill>
                </a:uFill>
                <a:latin typeface="+mj-ea"/>
                <a:ea typeface="+mj-ea"/>
                <a:cs typeface="AR丸ゴシック体M"/>
              </a:rPr>
              <a:t>大きい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溶媒 </a:t>
            </a:r>
            <a:endParaRPr lang="en-US" altLang="ja-JP" sz="3600" spc="-150" dirty="0">
              <a:latin typeface="+mj-ea"/>
              <a:ea typeface="+mj-ea"/>
              <a:cs typeface="AR丸ゴシック体M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3B6EA86-72CC-495F-A582-213CA539C2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257" y="2637200"/>
            <a:ext cx="2287059" cy="2592000"/>
          </a:xfrm>
          <a:prstGeom prst="rect">
            <a:avLst/>
          </a:prstGeom>
        </p:spPr>
      </p:pic>
      <p:sp>
        <p:nvSpPr>
          <p:cNvPr id="22" name="Text Box 33">
            <a:extLst>
              <a:ext uri="{FF2B5EF4-FFF2-40B4-BE49-F238E27FC236}">
                <a16:creationId xmlns:a16="http://schemas.microsoft.com/office/drawing/2014/main" id="{82FFB049-B2D5-458F-81F9-45D79C4F8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604" y="4418547"/>
            <a:ext cx="38123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0070C0"/>
                  </a:solidFill>
                </a:uFill>
                <a:latin typeface="+mj-ea"/>
                <a:ea typeface="+mj-ea"/>
                <a:cs typeface="AR丸ゴシック体M"/>
              </a:rPr>
              <a:t>小さい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溶質</a:t>
            </a:r>
          </a:p>
        </p:txBody>
      </p:sp>
      <p:sp>
        <p:nvSpPr>
          <p:cNvPr id="23" name="Text Box 33">
            <a:extLst>
              <a:ext uri="{FF2B5EF4-FFF2-40B4-BE49-F238E27FC236}">
                <a16:creationId xmlns:a16="http://schemas.microsoft.com/office/drawing/2014/main" id="{1B19E5B1-8EC4-479D-AA99-BC53CD1F8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5726" y="3760482"/>
            <a:ext cx="15481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＋</a:t>
            </a:r>
          </a:p>
        </p:txBody>
      </p:sp>
      <p:sp>
        <p:nvSpPr>
          <p:cNvPr id="10" name="角丸四角形 43">
            <a:extLst>
              <a:ext uri="{FF2B5EF4-FFF2-40B4-BE49-F238E27FC236}">
                <a16:creationId xmlns:a16="http://schemas.microsoft.com/office/drawing/2014/main" id="{5CFDBA8F-5B60-4D9C-A81C-FDB8237D37B9}"/>
              </a:ext>
            </a:extLst>
          </p:cNvPr>
          <p:cNvSpPr/>
          <p:nvPr/>
        </p:nvSpPr>
        <p:spPr>
          <a:xfrm>
            <a:off x="863588" y="2292852"/>
            <a:ext cx="2340000" cy="64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3333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dirty="0">
                <a:solidFill>
                  <a:schemeClr val="tx1"/>
                </a:solidFill>
                <a:latin typeface="+mj-ea"/>
              </a:rPr>
              <a:t>溶けにくい</a:t>
            </a:r>
            <a:endParaRPr lang="ja-JP" altLang="en-US" dirty="0">
              <a:solidFill>
                <a:schemeClr val="tx1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44502952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33">
            <a:extLst>
              <a:ext uri="{FF2B5EF4-FFF2-40B4-BE49-F238E27FC236}">
                <a16:creationId xmlns:a16="http://schemas.microsoft.com/office/drawing/2014/main" id="{D3751F35-48F4-45F9-8C4A-6779D0E75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78199"/>
            <a:ext cx="75248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溶解のしやすさの一般的傾向</a:t>
            </a:r>
          </a:p>
        </p:txBody>
      </p:sp>
      <p:sp>
        <p:nvSpPr>
          <p:cNvPr id="16" name="六角形 15">
            <a:extLst>
              <a:ext uri="{FF2B5EF4-FFF2-40B4-BE49-F238E27FC236}">
                <a16:creationId xmlns:a16="http://schemas.microsoft.com/office/drawing/2014/main" id="{64B4D17A-BB78-49C5-9E89-2C8D2F1220BD}"/>
              </a:ext>
            </a:extLst>
          </p:cNvPr>
          <p:cNvSpPr/>
          <p:nvPr/>
        </p:nvSpPr>
        <p:spPr>
          <a:xfrm rot="5400000" flipV="1">
            <a:off x="449603" y="998728"/>
            <a:ext cx="576000" cy="540000"/>
          </a:xfrm>
          <a:prstGeom prst="hexagon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1E61FD8C-E9CB-4F07-B1F6-13A453C37914}"/>
              </a:ext>
            </a:extLst>
          </p:cNvPr>
          <p:cNvSpPr/>
          <p:nvPr/>
        </p:nvSpPr>
        <p:spPr>
          <a:xfrm>
            <a:off x="503548" y="2024844"/>
            <a:ext cx="8116077" cy="3600400"/>
          </a:xfrm>
          <a:prstGeom prst="roundRect">
            <a:avLst>
              <a:gd name="adj" fmla="val 13318"/>
            </a:avLst>
          </a:prstGeom>
          <a:noFill/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Text Box 33">
            <a:extLst>
              <a:ext uri="{FF2B5EF4-FFF2-40B4-BE49-F238E27FC236}">
                <a16:creationId xmlns:a16="http://schemas.microsoft.com/office/drawing/2014/main" id="{27FDFD4A-822C-45BD-B2DA-5C4960512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801" y="3060113"/>
            <a:ext cx="41620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0070C0"/>
                  </a:solidFill>
                </a:uFill>
                <a:latin typeface="+mj-ea"/>
                <a:cs typeface="AR丸ゴシック体M"/>
              </a:rPr>
              <a:t>小さい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溶媒 </a:t>
            </a:r>
            <a:endParaRPr lang="en-US" altLang="ja-JP" sz="3600" spc="-15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22" name="Text Box 33">
            <a:extLst>
              <a:ext uri="{FF2B5EF4-FFF2-40B4-BE49-F238E27FC236}">
                <a16:creationId xmlns:a16="http://schemas.microsoft.com/office/drawing/2014/main" id="{82FFB049-B2D5-458F-81F9-45D79C4F8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604" y="4418547"/>
            <a:ext cx="38123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FF0000"/>
                  </a:solidFill>
                </a:uFill>
                <a:latin typeface="+mj-ea"/>
                <a:cs typeface="AR丸ゴシック体M"/>
              </a:rPr>
              <a:t>大きい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溶質</a:t>
            </a:r>
          </a:p>
        </p:txBody>
      </p:sp>
      <p:sp>
        <p:nvSpPr>
          <p:cNvPr id="23" name="Text Box 33">
            <a:extLst>
              <a:ext uri="{FF2B5EF4-FFF2-40B4-BE49-F238E27FC236}">
                <a16:creationId xmlns:a16="http://schemas.microsoft.com/office/drawing/2014/main" id="{1B19E5B1-8EC4-479D-AA99-BC53CD1F8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5726" y="3760482"/>
            <a:ext cx="15481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＋</a:t>
            </a:r>
          </a:p>
        </p:txBody>
      </p:sp>
      <p:sp>
        <p:nvSpPr>
          <p:cNvPr id="10" name="角丸四角形 43">
            <a:extLst>
              <a:ext uri="{FF2B5EF4-FFF2-40B4-BE49-F238E27FC236}">
                <a16:creationId xmlns:a16="http://schemas.microsoft.com/office/drawing/2014/main" id="{5CFDBA8F-5B60-4D9C-A81C-FDB8237D37B9}"/>
              </a:ext>
            </a:extLst>
          </p:cNvPr>
          <p:cNvSpPr/>
          <p:nvPr/>
        </p:nvSpPr>
        <p:spPr>
          <a:xfrm>
            <a:off x="863588" y="2292852"/>
            <a:ext cx="2340000" cy="64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3333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600" dirty="0">
                <a:solidFill>
                  <a:schemeClr val="tx1"/>
                </a:solidFill>
                <a:latin typeface="+mj-ea"/>
              </a:rPr>
              <a:t>溶けにくい</a:t>
            </a:r>
            <a:endParaRPr lang="ja-JP" altLang="en-US" dirty="0">
              <a:solidFill>
                <a:schemeClr val="tx1"/>
              </a:solidFill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9518996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33">
            <a:extLst>
              <a:ext uri="{FF2B5EF4-FFF2-40B4-BE49-F238E27FC236}">
                <a16:creationId xmlns:a16="http://schemas.microsoft.com/office/drawing/2014/main" id="{D3751F35-48F4-45F9-8C4A-6779D0E75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78199"/>
            <a:ext cx="752483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溶解のしやすさの一般的傾向</a:t>
            </a:r>
          </a:p>
        </p:txBody>
      </p:sp>
      <p:sp>
        <p:nvSpPr>
          <p:cNvPr id="16" name="六角形 15">
            <a:extLst>
              <a:ext uri="{FF2B5EF4-FFF2-40B4-BE49-F238E27FC236}">
                <a16:creationId xmlns:a16="http://schemas.microsoft.com/office/drawing/2014/main" id="{64B4D17A-BB78-49C5-9E89-2C8D2F1220BD}"/>
              </a:ext>
            </a:extLst>
          </p:cNvPr>
          <p:cNvSpPr/>
          <p:nvPr/>
        </p:nvSpPr>
        <p:spPr>
          <a:xfrm rot="5400000" flipV="1">
            <a:off x="449603" y="998728"/>
            <a:ext cx="576000" cy="540000"/>
          </a:xfrm>
          <a:prstGeom prst="hexagon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1E61FD8C-E9CB-4F07-B1F6-13A453C37914}"/>
              </a:ext>
            </a:extLst>
          </p:cNvPr>
          <p:cNvSpPr/>
          <p:nvPr/>
        </p:nvSpPr>
        <p:spPr>
          <a:xfrm>
            <a:off x="503548" y="2564904"/>
            <a:ext cx="8116077" cy="3780420"/>
          </a:xfrm>
          <a:prstGeom prst="roundRect">
            <a:avLst>
              <a:gd name="adj" fmla="val 11723"/>
            </a:avLst>
          </a:prstGeom>
          <a:noFill/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Text Box 33">
            <a:extLst>
              <a:ext uri="{FF2B5EF4-FFF2-40B4-BE49-F238E27FC236}">
                <a16:creationId xmlns:a16="http://schemas.microsoft.com/office/drawing/2014/main" id="{27FDFD4A-822C-45BD-B2DA-5C4960512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848" y="4124621"/>
            <a:ext cx="55083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0070C0"/>
                  </a:solidFill>
                </a:uFill>
                <a:latin typeface="+mj-ea"/>
                <a:cs typeface="AR丸ゴシック体M"/>
              </a:rPr>
              <a:t>小さい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溶媒どうし </a:t>
            </a:r>
            <a:endParaRPr lang="en-US" altLang="ja-JP" sz="3600" spc="-15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22" name="Text Box 33">
            <a:extLst>
              <a:ext uri="{FF2B5EF4-FFF2-40B4-BE49-F238E27FC236}">
                <a16:creationId xmlns:a16="http://schemas.microsoft.com/office/drawing/2014/main" id="{82FFB049-B2D5-458F-81F9-45D79C4F8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848" y="3465004"/>
            <a:ext cx="53283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FF0000"/>
                  </a:solidFill>
                </a:uFill>
                <a:latin typeface="+mj-ea"/>
                <a:cs typeface="AR丸ゴシック体M"/>
              </a:rPr>
              <a:t>大きい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溶媒どうし</a:t>
            </a:r>
          </a:p>
        </p:txBody>
      </p:sp>
      <p:sp>
        <p:nvSpPr>
          <p:cNvPr id="10" name="角丸四角形 43">
            <a:extLst>
              <a:ext uri="{FF2B5EF4-FFF2-40B4-BE49-F238E27FC236}">
                <a16:creationId xmlns:a16="http://schemas.microsoft.com/office/drawing/2014/main" id="{5CFDBA8F-5B60-4D9C-A81C-FDB8237D37B9}"/>
              </a:ext>
            </a:extLst>
          </p:cNvPr>
          <p:cNvSpPr/>
          <p:nvPr/>
        </p:nvSpPr>
        <p:spPr>
          <a:xfrm>
            <a:off x="863848" y="4903360"/>
            <a:ext cx="2340000" cy="64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3333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200" dirty="0">
                <a:solidFill>
                  <a:schemeClr val="tx1"/>
                </a:solidFill>
                <a:latin typeface="+mj-ea"/>
              </a:rPr>
              <a:t>混じりにくい</a:t>
            </a:r>
            <a:endParaRPr lang="ja-JP" altLang="en-US" sz="2400" dirty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9" name="Text Box 33">
            <a:extLst>
              <a:ext uri="{FF2B5EF4-FFF2-40B4-BE49-F238E27FC236}">
                <a16:creationId xmlns:a16="http://schemas.microsoft.com/office/drawing/2014/main" id="{2DEDB3C4-3EF8-4CF3-A2CB-024A65784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159" y="1774557"/>
            <a:ext cx="52349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溶媒どうしの混じりやすさ</a:t>
            </a:r>
            <a:endParaRPr lang="en-US" altLang="ja-JP" sz="3600" spc="-15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11" name="角丸四角形 43">
            <a:extLst>
              <a:ext uri="{FF2B5EF4-FFF2-40B4-BE49-F238E27FC236}">
                <a16:creationId xmlns:a16="http://schemas.microsoft.com/office/drawing/2014/main" id="{21027531-BC3E-4CF5-BB9C-E360200A2BDE}"/>
              </a:ext>
            </a:extLst>
          </p:cNvPr>
          <p:cNvSpPr/>
          <p:nvPr/>
        </p:nvSpPr>
        <p:spPr>
          <a:xfrm>
            <a:off x="863848" y="2780928"/>
            <a:ext cx="2340000" cy="648000"/>
          </a:xfrm>
          <a:prstGeom prst="roundRect">
            <a:avLst/>
          </a:prstGeom>
          <a:solidFill>
            <a:srgbClr val="FFCCFF"/>
          </a:solidFill>
          <a:ln w="28575">
            <a:solidFill>
              <a:srgbClr val="CC009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5000"/>
              </a:lnSpc>
            </a:pPr>
            <a:r>
              <a:rPr lang="ja-JP" altLang="en-US" sz="3200" spc="-150" dirty="0">
                <a:solidFill>
                  <a:schemeClr val="tx1"/>
                </a:solidFill>
                <a:latin typeface="+mj-ea"/>
              </a:rPr>
              <a:t>混じりやすい</a:t>
            </a:r>
          </a:p>
        </p:txBody>
      </p:sp>
      <p:sp>
        <p:nvSpPr>
          <p:cNvPr id="12" name="Text Box 33">
            <a:extLst>
              <a:ext uri="{FF2B5EF4-FFF2-40B4-BE49-F238E27FC236}">
                <a16:creationId xmlns:a16="http://schemas.microsoft.com/office/drawing/2014/main" id="{1E1E3E5C-4764-43D8-91D8-A923BC823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0416" y="5550265"/>
            <a:ext cx="6555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極性の</a:t>
            </a:r>
            <a:r>
              <a:rPr lang="ja-JP" altLang="en-US" sz="3600" u="heavy" spc="-150" dirty="0">
                <a:uFill>
                  <a:solidFill>
                    <a:srgbClr val="FF0000"/>
                  </a:solidFill>
                </a:uFill>
                <a:latin typeface="+mj-ea"/>
                <a:cs typeface="AR丸ゴシック体M"/>
              </a:rPr>
              <a:t>大きい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溶媒と</a:t>
            </a:r>
            <a:r>
              <a:rPr lang="ja-JP" altLang="en-US" sz="3600" u="heavy" spc="-150" dirty="0">
                <a:uFill>
                  <a:solidFill>
                    <a:srgbClr val="0070C0"/>
                  </a:solidFill>
                </a:uFill>
                <a:latin typeface="+mj-ea"/>
                <a:cs typeface="AR丸ゴシック体M"/>
              </a:rPr>
              <a:t>小さい</a:t>
            </a:r>
            <a:r>
              <a:rPr lang="ja-JP" altLang="en-US" sz="3600" spc="-150" dirty="0">
                <a:latin typeface="+mj-ea"/>
                <a:cs typeface="AR丸ゴシック体M"/>
              </a:rPr>
              <a:t>溶媒</a:t>
            </a:r>
            <a:endParaRPr lang="ja-JP" altLang="en-US" sz="3600" spc="-150" dirty="0">
              <a:latin typeface="+mj-ea"/>
              <a:ea typeface="+mj-ea"/>
              <a:cs typeface="AR丸ゴシック体M"/>
            </a:endParaRPr>
          </a:p>
        </p:txBody>
      </p:sp>
    </p:spTree>
    <p:extLst>
      <p:ext uri="{BB962C8B-B14F-4D97-AF65-F5344CB8AC3E}">
        <p14:creationId xmlns:p14="http://schemas.microsoft.com/office/powerpoint/2010/main" val="135884737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0" grpId="0" animBg="1"/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2"/>
          <p:cNvSpPr txBox="1">
            <a:spLocks noChangeArrowheads="1"/>
          </p:cNvSpPr>
          <p:nvPr/>
        </p:nvSpPr>
        <p:spPr bwMode="auto">
          <a:xfrm>
            <a:off x="1511660" y="2269188"/>
            <a:ext cx="66246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4400" dirty="0">
                <a:latin typeface="HGPｺﾞｼｯｸM" pitchFamily="50" charset="-128"/>
                <a:ea typeface="HGPｺﾞｼｯｸM" pitchFamily="50" charset="-128"/>
              </a:rPr>
              <a:t>→この単元で学ぶことは</a:t>
            </a:r>
            <a:r>
              <a:rPr lang="en-US" altLang="ja-JP" sz="4400" dirty="0">
                <a:latin typeface="HGPｺﾞｼｯｸM" pitchFamily="50" charset="-128"/>
                <a:ea typeface="HGPｺﾞｼｯｸM" pitchFamily="50" charset="-128"/>
              </a:rPr>
              <a:t>…</a:t>
            </a:r>
            <a:endParaRPr lang="ja-JP" altLang="en-US" sz="44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4" name="Text Box 32"/>
          <p:cNvSpPr txBox="1">
            <a:spLocks noChangeArrowheads="1"/>
          </p:cNvSpPr>
          <p:nvPr/>
        </p:nvSpPr>
        <p:spPr bwMode="auto">
          <a:xfrm>
            <a:off x="1079612" y="3317094"/>
            <a:ext cx="7283170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4400" dirty="0">
                <a:latin typeface="+mn-ea"/>
                <a:ea typeface="+mn-ea"/>
              </a:rPr>
              <a:t>・ 溶解という現象を理解する</a:t>
            </a:r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683568" y="5157192"/>
            <a:ext cx="252095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キーワード</a:t>
            </a:r>
            <a:endParaRPr lang="ja-JP" altLang="en-US" sz="4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7" name="Text Box 32"/>
          <p:cNvSpPr txBox="1">
            <a:spLocks noChangeArrowheads="1"/>
          </p:cNvSpPr>
          <p:nvPr/>
        </p:nvSpPr>
        <p:spPr bwMode="auto">
          <a:xfrm>
            <a:off x="3419872" y="5152036"/>
            <a:ext cx="56526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4000" dirty="0">
                <a:solidFill>
                  <a:srgbClr val="FF0000"/>
                </a:solidFill>
                <a:latin typeface="+mn-ea"/>
                <a:ea typeface="+mn-ea"/>
              </a:rPr>
              <a:t>溶解　電解質　非電解質</a:t>
            </a:r>
            <a:endParaRPr lang="en-US" altLang="ja-JP" sz="4000" spc="-3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14" name="Picture 5" descr="C:\Users\maesato\Desktop\enpitu_b_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096" y="1471033"/>
            <a:ext cx="718333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グループ化 14"/>
          <p:cNvGrpSpPr/>
          <p:nvPr/>
        </p:nvGrpSpPr>
        <p:grpSpPr>
          <a:xfrm>
            <a:off x="3383868" y="1352823"/>
            <a:ext cx="2160240" cy="830997"/>
            <a:chOff x="1576051" y="3339732"/>
            <a:chExt cx="2253584" cy="830997"/>
          </a:xfrm>
        </p:grpSpPr>
        <p:sp>
          <p:nvSpPr>
            <p:cNvPr id="16" name="六角形 15"/>
            <p:cNvSpPr/>
            <p:nvPr/>
          </p:nvSpPr>
          <p:spPr>
            <a:xfrm rot="5400000" flipV="1">
              <a:off x="1540051" y="3455424"/>
              <a:ext cx="684000" cy="612000"/>
            </a:xfrm>
            <a:prstGeom prst="hexagon">
              <a:avLst/>
            </a:prstGeom>
            <a:solidFill>
              <a:srgbClr val="00CC99"/>
            </a:solidFill>
            <a:ln w="57150"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en-US" altLang="ja-JP" sz="4400" dirty="0"/>
                <a:t>A</a:t>
              </a:r>
              <a:endParaRPr kumimoji="1" lang="ja-JP" altLang="en-US" sz="4000" dirty="0"/>
            </a:p>
          </p:txBody>
        </p:sp>
        <p:sp>
          <p:nvSpPr>
            <p:cNvPr id="17" name="Text Box 33"/>
            <p:cNvSpPr txBox="1">
              <a:spLocks noChangeArrowheads="1"/>
            </p:cNvSpPr>
            <p:nvPr/>
          </p:nvSpPr>
          <p:spPr bwMode="auto">
            <a:xfrm>
              <a:off x="2197421" y="3339732"/>
              <a:ext cx="163221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4800" dirty="0">
                  <a:solidFill>
                    <a:srgbClr val="409A96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溶解</a:t>
              </a:r>
            </a:p>
          </p:txBody>
        </p:sp>
      </p:grpSp>
      <p:sp>
        <p:nvSpPr>
          <p:cNvPr id="10" name="Text Box 32">
            <a:extLst>
              <a:ext uri="{FF2B5EF4-FFF2-40B4-BE49-F238E27FC236}">
                <a16:creationId xmlns:a16="http://schemas.microsoft.com/office/drawing/2014/main" id="{5D6B8D10-FB47-4D88-AE13-8A908554C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612" y="4135723"/>
            <a:ext cx="7776864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4400" dirty="0">
                <a:latin typeface="+mn-ea"/>
                <a:ea typeface="+mn-ea"/>
              </a:rPr>
              <a:t>・ 電解質と非電解質を区別する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Box 33"/>
          <p:cNvSpPr txBox="1">
            <a:spLocks noChangeArrowheads="1"/>
          </p:cNvSpPr>
          <p:nvPr/>
        </p:nvSpPr>
        <p:spPr bwMode="auto">
          <a:xfrm>
            <a:off x="1115616" y="895363"/>
            <a:ext cx="361840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溶解と溶液</a:t>
            </a:r>
          </a:p>
        </p:txBody>
      </p: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77B853C6-0991-4B31-9979-FFBBC746EACD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B0B00C1-D1D4-40C9-9E36-2F8DE320AC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4261"/>
          <a:stretch/>
        </p:blipFill>
        <p:spPr>
          <a:xfrm>
            <a:off x="4175956" y="895363"/>
            <a:ext cx="645000" cy="854479"/>
          </a:xfrm>
          <a:prstGeom prst="rect">
            <a:avLst/>
          </a:prstGeom>
        </p:spPr>
      </p:pic>
      <p:pic>
        <p:nvPicPr>
          <p:cNvPr id="13" name="Picture 2" descr="C:\Users\maesato\Desktop\フォトACイラストAC\317563.png">
            <a:extLst>
              <a:ext uri="{FF2B5EF4-FFF2-40B4-BE49-F238E27FC236}">
                <a16:creationId xmlns:a16="http://schemas.microsoft.com/office/drawing/2014/main" id="{8BFCFE45-B67E-4ADE-95D8-5852C58037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004" y="1567607"/>
            <a:ext cx="9036496" cy="484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メモ 26">
            <a:extLst>
              <a:ext uri="{FF2B5EF4-FFF2-40B4-BE49-F238E27FC236}">
                <a16:creationId xmlns:a16="http://schemas.microsoft.com/office/drawing/2014/main" id="{B852D2B4-FBC9-4D88-A9FE-A04BDC6BE673}"/>
              </a:ext>
            </a:extLst>
          </p:cNvPr>
          <p:cNvSpPr/>
          <p:nvPr/>
        </p:nvSpPr>
        <p:spPr>
          <a:xfrm>
            <a:off x="600672" y="4409583"/>
            <a:ext cx="1430314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18" name="メモ 27">
            <a:extLst>
              <a:ext uri="{FF2B5EF4-FFF2-40B4-BE49-F238E27FC236}">
                <a16:creationId xmlns:a16="http://schemas.microsoft.com/office/drawing/2014/main" id="{D92AA5FE-2E3A-409F-869F-15D0650B2D13}"/>
              </a:ext>
            </a:extLst>
          </p:cNvPr>
          <p:cNvSpPr/>
          <p:nvPr/>
        </p:nvSpPr>
        <p:spPr>
          <a:xfrm>
            <a:off x="608318" y="2182522"/>
            <a:ext cx="1430314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20" name="メモ 30">
            <a:extLst>
              <a:ext uri="{FF2B5EF4-FFF2-40B4-BE49-F238E27FC236}">
                <a16:creationId xmlns:a16="http://schemas.microsoft.com/office/drawing/2014/main" id="{5097A90B-1A8E-4D8A-B6B7-FB46DBF68743}"/>
              </a:ext>
            </a:extLst>
          </p:cNvPr>
          <p:cNvSpPr/>
          <p:nvPr/>
        </p:nvSpPr>
        <p:spPr>
          <a:xfrm>
            <a:off x="611232" y="5277117"/>
            <a:ext cx="1430314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21" name="メモ 21">
            <a:extLst>
              <a:ext uri="{FF2B5EF4-FFF2-40B4-BE49-F238E27FC236}">
                <a16:creationId xmlns:a16="http://schemas.microsoft.com/office/drawing/2014/main" id="{348928E7-E129-4754-AB42-C39EE0214443}"/>
              </a:ext>
            </a:extLst>
          </p:cNvPr>
          <p:cNvSpPr/>
          <p:nvPr/>
        </p:nvSpPr>
        <p:spPr>
          <a:xfrm>
            <a:off x="603167" y="3532613"/>
            <a:ext cx="1430314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22" name="メモ 22">
            <a:extLst>
              <a:ext uri="{FF2B5EF4-FFF2-40B4-BE49-F238E27FC236}">
                <a16:creationId xmlns:a16="http://schemas.microsoft.com/office/drawing/2014/main" id="{CB3C6DFA-0266-4276-8BFA-B89B4C1569A6}"/>
              </a:ext>
            </a:extLst>
          </p:cNvPr>
          <p:cNvSpPr/>
          <p:nvPr/>
        </p:nvSpPr>
        <p:spPr>
          <a:xfrm>
            <a:off x="2213517" y="3543477"/>
            <a:ext cx="4884786" cy="712412"/>
          </a:xfrm>
          <a:prstGeom prst="foldedCorner">
            <a:avLst>
              <a:gd name="adj" fmla="val 1339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pic>
        <p:nvPicPr>
          <p:cNvPr id="23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545711B5-277C-4D85-8471-963D344FC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806" y="339299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1222F570-DC3A-499F-A815-8C86A5770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72" y="3393393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Box 33">
            <a:extLst>
              <a:ext uri="{FF2B5EF4-FFF2-40B4-BE49-F238E27FC236}">
                <a16:creationId xmlns:a16="http://schemas.microsoft.com/office/drawing/2014/main" id="{816D897A-EAAE-4991-9DE6-625649651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7496" y="3556436"/>
            <a:ext cx="492080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物質を</a:t>
            </a:r>
            <a:r>
              <a:rPr lang="ja-JP" altLang="en-US" sz="3600" kern="100" dirty="0">
                <a:solidFill>
                  <a:srgbClr val="FF0066"/>
                </a:solidFill>
                <a:latin typeface="+mj-ea"/>
                <a:ea typeface="+mj-ea"/>
                <a:cs typeface="Times New Roman" panose="02020603050405020304" pitchFamily="18" charset="0"/>
              </a:rPr>
              <a:t>溶かしている液体</a:t>
            </a:r>
            <a:endParaRPr lang="en-US" altLang="ja-JP" sz="3600" kern="100" dirty="0">
              <a:solidFill>
                <a:srgbClr val="FF0066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7" name="Text Box 33">
            <a:extLst>
              <a:ext uri="{FF2B5EF4-FFF2-40B4-BE49-F238E27FC236}">
                <a16:creationId xmlns:a16="http://schemas.microsoft.com/office/drawing/2014/main" id="{90A907FF-B5FC-4F67-B490-10A6A52BA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370" y="3464218"/>
            <a:ext cx="1346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ja-JP" altLang="en-US" sz="4400" b="1" dirty="0">
                <a:solidFill>
                  <a:srgbClr val="FF0000"/>
                </a:solidFill>
                <a:latin typeface="+mj-ea"/>
                <a:ea typeface="+mj-ea"/>
              </a:rPr>
              <a:t>溶媒</a:t>
            </a:r>
          </a:p>
        </p:txBody>
      </p:sp>
      <p:sp>
        <p:nvSpPr>
          <p:cNvPr id="28" name="Text Box 33">
            <a:extLst>
              <a:ext uri="{FF2B5EF4-FFF2-40B4-BE49-F238E27FC236}">
                <a16:creationId xmlns:a16="http://schemas.microsoft.com/office/drawing/2014/main" id="{6582B752-3335-4181-892D-061DB7E94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574" y="4353111"/>
            <a:ext cx="1346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ja-JP" altLang="en-US" sz="4400" b="1" dirty="0">
                <a:solidFill>
                  <a:srgbClr val="FF0000"/>
                </a:solidFill>
                <a:latin typeface="+mj-ea"/>
                <a:ea typeface="+mj-ea"/>
              </a:rPr>
              <a:t>溶質</a:t>
            </a:r>
          </a:p>
        </p:txBody>
      </p:sp>
      <p:sp>
        <p:nvSpPr>
          <p:cNvPr id="29" name="Text Box 33">
            <a:extLst>
              <a:ext uri="{FF2B5EF4-FFF2-40B4-BE49-F238E27FC236}">
                <a16:creationId xmlns:a16="http://schemas.microsoft.com/office/drawing/2014/main" id="{A9FE131C-4729-4576-973B-EA2EDC3A2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338" y="5208304"/>
            <a:ext cx="1346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ja-JP" altLang="en-US" sz="4400" b="1" dirty="0">
                <a:solidFill>
                  <a:srgbClr val="FF0000"/>
                </a:solidFill>
                <a:latin typeface="+mj-ea"/>
                <a:ea typeface="+mj-ea"/>
              </a:rPr>
              <a:t>溶液</a:t>
            </a:r>
          </a:p>
        </p:txBody>
      </p:sp>
      <p:sp>
        <p:nvSpPr>
          <p:cNvPr id="30" name="Text Box 33">
            <a:extLst>
              <a:ext uri="{FF2B5EF4-FFF2-40B4-BE49-F238E27FC236}">
                <a16:creationId xmlns:a16="http://schemas.microsoft.com/office/drawing/2014/main" id="{8B3CFC96-4570-4E86-B10B-0624E4869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476" y="2110514"/>
            <a:ext cx="1346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ja-JP" altLang="en-US" sz="4400" b="1" dirty="0">
                <a:solidFill>
                  <a:srgbClr val="FF0000"/>
                </a:solidFill>
                <a:latin typeface="+mj-ea"/>
                <a:ea typeface="+mj-ea"/>
              </a:rPr>
              <a:t>溶解</a:t>
            </a:r>
          </a:p>
        </p:txBody>
      </p:sp>
      <p:sp>
        <p:nvSpPr>
          <p:cNvPr id="34" name="メモ 31">
            <a:extLst>
              <a:ext uri="{FF2B5EF4-FFF2-40B4-BE49-F238E27FC236}">
                <a16:creationId xmlns:a16="http://schemas.microsoft.com/office/drawing/2014/main" id="{CD526CAF-5BFE-4886-872E-CAA9B91CC2DF}"/>
              </a:ext>
            </a:extLst>
          </p:cNvPr>
          <p:cNvSpPr/>
          <p:nvPr/>
        </p:nvSpPr>
        <p:spPr>
          <a:xfrm>
            <a:off x="2213517" y="4409583"/>
            <a:ext cx="4891116" cy="723275"/>
          </a:xfrm>
          <a:prstGeom prst="foldedCorner">
            <a:avLst>
              <a:gd name="adj" fmla="val 1339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sp>
        <p:nvSpPr>
          <p:cNvPr id="35" name="Text Box 33">
            <a:extLst>
              <a:ext uri="{FF2B5EF4-FFF2-40B4-BE49-F238E27FC236}">
                <a16:creationId xmlns:a16="http://schemas.microsoft.com/office/drawing/2014/main" id="{3D048E7A-CA16-4B99-85F2-D8A6AB2D7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736" y="4421059"/>
            <a:ext cx="413439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3600" kern="100" dirty="0">
                <a:solidFill>
                  <a:srgbClr val="FF0066"/>
                </a:solidFill>
                <a:latin typeface="+mj-ea"/>
                <a:ea typeface="+mj-ea"/>
                <a:cs typeface="Times New Roman" panose="02020603050405020304" pitchFamily="18" charset="0"/>
              </a:rPr>
              <a:t>溶け込んだ物質</a:t>
            </a:r>
            <a:endParaRPr lang="en-US" altLang="ja-JP" sz="3600" kern="100" dirty="0">
              <a:solidFill>
                <a:srgbClr val="FF0066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6" name="メモ 32">
            <a:extLst>
              <a:ext uri="{FF2B5EF4-FFF2-40B4-BE49-F238E27FC236}">
                <a16:creationId xmlns:a16="http://schemas.microsoft.com/office/drawing/2014/main" id="{C694266A-9751-437E-9693-823233186FF9}"/>
              </a:ext>
            </a:extLst>
          </p:cNvPr>
          <p:cNvSpPr/>
          <p:nvPr/>
        </p:nvSpPr>
        <p:spPr>
          <a:xfrm>
            <a:off x="2218652" y="5277117"/>
            <a:ext cx="4925279" cy="738445"/>
          </a:xfrm>
          <a:prstGeom prst="foldedCorner">
            <a:avLst>
              <a:gd name="adj" fmla="val 1339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sp>
        <p:nvSpPr>
          <p:cNvPr id="37" name="Text Box 33">
            <a:extLst>
              <a:ext uri="{FF2B5EF4-FFF2-40B4-BE49-F238E27FC236}">
                <a16:creationId xmlns:a16="http://schemas.microsoft.com/office/drawing/2014/main" id="{DE9EAE34-8562-4F9E-AD46-A91E154B4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4626" y="5310679"/>
            <a:ext cx="49387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溶解によって</a:t>
            </a:r>
            <a:r>
              <a:rPr lang="ja-JP" altLang="en-US" sz="3600" kern="100" dirty="0">
                <a:solidFill>
                  <a:srgbClr val="FF0066"/>
                </a:solidFill>
                <a:latin typeface="+mj-ea"/>
                <a:ea typeface="+mj-ea"/>
                <a:cs typeface="Times New Roman" panose="02020603050405020304" pitchFamily="18" charset="0"/>
              </a:rPr>
              <a:t>できた液体</a:t>
            </a:r>
            <a:endParaRPr lang="en-US" altLang="ja-JP" sz="3600" kern="100" dirty="0">
              <a:solidFill>
                <a:srgbClr val="FF0066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8" name="メモ 33">
            <a:extLst>
              <a:ext uri="{FF2B5EF4-FFF2-40B4-BE49-F238E27FC236}">
                <a16:creationId xmlns:a16="http://schemas.microsoft.com/office/drawing/2014/main" id="{97A04E60-E88C-445B-8E85-A84EA597C912}"/>
              </a:ext>
            </a:extLst>
          </p:cNvPr>
          <p:cNvSpPr/>
          <p:nvPr/>
        </p:nvSpPr>
        <p:spPr>
          <a:xfrm>
            <a:off x="2189916" y="2182522"/>
            <a:ext cx="6257428" cy="1188132"/>
          </a:xfrm>
          <a:prstGeom prst="foldedCorner">
            <a:avLst>
              <a:gd name="adj" fmla="val 1339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pic>
        <p:nvPicPr>
          <p:cNvPr id="40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71DE0145-5755-4005-A04E-F350E93C8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806" y="424835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E8659BD2-8CFF-4D7A-B53D-56421CCE7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26" y="426349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203377B0-2A49-400E-808C-51264110E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371" y="4221088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077192FB-8E41-4CE9-B6B7-970B562E1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566" y="5085184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CD3C9B34-A014-4019-843F-6FCCAAA43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86" y="5100324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BD2B0D73-D555-4826-AE84-FDC373BA1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173" y="5227008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56F0617F-A5E9-41E1-A38F-D812AD7AB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652" y="203850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94D509D3-C773-43F1-8824-79CF32D73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72" y="205364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3A509BD8-EF9A-4CC8-9383-A13081B7D4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443" y="2024844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 Box 33">
            <a:extLst>
              <a:ext uri="{FF2B5EF4-FFF2-40B4-BE49-F238E27FC236}">
                <a16:creationId xmlns:a16="http://schemas.microsoft.com/office/drawing/2014/main" id="{D88CD8AF-B1C0-4FA9-9CAD-6D487248E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6608" y="2170325"/>
            <a:ext cx="626469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液体中に他の物質が</a:t>
            </a:r>
            <a:r>
              <a:rPr lang="ja-JP" altLang="en-US" sz="3600" kern="100" dirty="0">
                <a:solidFill>
                  <a:srgbClr val="FF0066"/>
                </a:solidFill>
                <a:latin typeface="+mj-ea"/>
                <a:ea typeface="+mj-ea"/>
                <a:cs typeface="Times New Roman" panose="02020603050405020304" pitchFamily="18" charset="0"/>
              </a:rPr>
              <a:t>均一に混じる</a:t>
            </a: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現象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25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5F4ABD4D-34DA-4CA0-83B5-065B242CB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371" y="3399477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1113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5" grpId="0"/>
      <p:bldP spid="37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Box 33"/>
          <p:cNvSpPr txBox="1">
            <a:spLocks noChangeArrowheads="1"/>
          </p:cNvSpPr>
          <p:nvPr/>
        </p:nvSpPr>
        <p:spPr bwMode="auto">
          <a:xfrm>
            <a:off x="1115616" y="895363"/>
            <a:ext cx="361840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電離と電解質</a:t>
            </a:r>
          </a:p>
        </p:txBody>
      </p: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77B853C6-0991-4B31-9979-FFBBC746EACD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5" name="Picture 2" descr="C:\Users\maesato\Desktop\フォトACイラストAC\317563.png">
            <a:extLst>
              <a:ext uri="{FF2B5EF4-FFF2-40B4-BE49-F238E27FC236}">
                <a16:creationId xmlns:a16="http://schemas.microsoft.com/office/drawing/2014/main" id="{43E951FD-67C1-4762-991F-1BF82D3FD1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004" y="1567607"/>
            <a:ext cx="9036496" cy="484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メモ 26">
            <a:extLst>
              <a:ext uri="{FF2B5EF4-FFF2-40B4-BE49-F238E27FC236}">
                <a16:creationId xmlns:a16="http://schemas.microsoft.com/office/drawing/2014/main" id="{F5A39101-2445-43BE-BF71-2374D54613B8}"/>
              </a:ext>
            </a:extLst>
          </p:cNvPr>
          <p:cNvSpPr/>
          <p:nvPr/>
        </p:nvSpPr>
        <p:spPr>
          <a:xfrm>
            <a:off x="600672" y="4409583"/>
            <a:ext cx="2519191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27" name="メモ 27">
            <a:extLst>
              <a:ext uri="{FF2B5EF4-FFF2-40B4-BE49-F238E27FC236}">
                <a16:creationId xmlns:a16="http://schemas.microsoft.com/office/drawing/2014/main" id="{AF67FF26-A171-4456-AC19-C017E97FCF59}"/>
              </a:ext>
            </a:extLst>
          </p:cNvPr>
          <p:cNvSpPr/>
          <p:nvPr/>
        </p:nvSpPr>
        <p:spPr>
          <a:xfrm>
            <a:off x="608318" y="2182522"/>
            <a:ext cx="1430314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28" name="メモ 30">
            <a:extLst>
              <a:ext uri="{FF2B5EF4-FFF2-40B4-BE49-F238E27FC236}">
                <a16:creationId xmlns:a16="http://schemas.microsoft.com/office/drawing/2014/main" id="{6228AB24-83BD-435E-B0B9-35A96BC0B56A}"/>
              </a:ext>
            </a:extLst>
          </p:cNvPr>
          <p:cNvSpPr/>
          <p:nvPr/>
        </p:nvSpPr>
        <p:spPr>
          <a:xfrm>
            <a:off x="611232" y="5277117"/>
            <a:ext cx="2508631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29" name="メモ 21">
            <a:extLst>
              <a:ext uri="{FF2B5EF4-FFF2-40B4-BE49-F238E27FC236}">
                <a16:creationId xmlns:a16="http://schemas.microsoft.com/office/drawing/2014/main" id="{393A75C6-8D00-4055-BE8A-F337BBF4F45F}"/>
              </a:ext>
            </a:extLst>
          </p:cNvPr>
          <p:cNvSpPr/>
          <p:nvPr/>
        </p:nvSpPr>
        <p:spPr>
          <a:xfrm>
            <a:off x="603167" y="3532613"/>
            <a:ext cx="1430314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30" name="メモ 22">
            <a:extLst>
              <a:ext uri="{FF2B5EF4-FFF2-40B4-BE49-F238E27FC236}">
                <a16:creationId xmlns:a16="http://schemas.microsoft.com/office/drawing/2014/main" id="{46A65EF8-9788-43B3-B962-6E4EFF3EBAF8}"/>
              </a:ext>
            </a:extLst>
          </p:cNvPr>
          <p:cNvSpPr/>
          <p:nvPr/>
        </p:nvSpPr>
        <p:spPr>
          <a:xfrm>
            <a:off x="2213517" y="3543477"/>
            <a:ext cx="6271926" cy="712412"/>
          </a:xfrm>
          <a:prstGeom prst="foldedCorner">
            <a:avLst>
              <a:gd name="adj" fmla="val 1339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pic>
        <p:nvPicPr>
          <p:cNvPr id="31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5703D5B9-48A9-4CE3-A124-5EFCCBA50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806" y="339299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1AF95BDB-D4B5-4F9F-B1F4-55E73A675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72" y="3393393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 Box 33">
            <a:extLst>
              <a:ext uri="{FF2B5EF4-FFF2-40B4-BE49-F238E27FC236}">
                <a16:creationId xmlns:a16="http://schemas.microsoft.com/office/drawing/2014/main" id="{C13D0EE2-D343-4B80-B023-2CDACD99C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0465" y="3537012"/>
            <a:ext cx="601994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物質が</a:t>
            </a:r>
            <a:r>
              <a:rPr lang="ja-JP" altLang="en-US" sz="3600" kern="100" dirty="0">
                <a:solidFill>
                  <a:srgbClr val="FF0066"/>
                </a:solidFill>
                <a:latin typeface="+mj-ea"/>
                <a:ea typeface="+mj-ea"/>
                <a:cs typeface="Times New Roman" panose="02020603050405020304" pitchFamily="18" charset="0"/>
              </a:rPr>
              <a:t>イオン</a:t>
            </a: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に分かれる現象</a:t>
            </a:r>
            <a:endParaRPr lang="en-US" altLang="ja-JP" sz="3600" kern="100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4" name="Text Box 33">
            <a:extLst>
              <a:ext uri="{FF2B5EF4-FFF2-40B4-BE49-F238E27FC236}">
                <a16:creationId xmlns:a16="http://schemas.microsoft.com/office/drawing/2014/main" id="{A075B1CB-482D-4AEF-A114-BCE0D7619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370" y="3464218"/>
            <a:ext cx="1346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ja-JP" altLang="en-US" sz="4400" b="1" dirty="0">
                <a:solidFill>
                  <a:srgbClr val="FF0000"/>
                </a:solidFill>
                <a:latin typeface="+mj-ea"/>
                <a:ea typeface="+mj-ea"/>
              </a:rPr>
              <a:t>電離</a:t>
            </a:r>
          </a:p>
        </p:txBody>
      </p:sp>
      <p:sp>
        <p:nvSpPr>
          <p:cNvPr id="35" name="Text Box 33">
            <a:extLst>
              <a:ext uri="{FF2B5EF4-FFF2-40B4-BE49-F238E27FC236}">
                <a16:creationId xmlns:a16="http://schemas.microsoft.com/office/drawing/2014/main" id="{1CA677F8-69F4-4192-A29E-6F0D3749D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387" y="4353111"/>
            <a:ext cx="197542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ja-JP" altLang="en-US" sz="4400" b="1" dirty="0">
                <a:solidFill>
                  <a:srgbClr val="FF0000"/>
                </a:solidFill>
                <a:latin typeface="+mj-ea"/>
                <a:ea typeface="+mj-ea"/>
              </a:rPr>
              <a:t>電解質</a:t>
            </a:r>
          </a:p>
        </p:txBody>
      </p:sp>
      <p:sp>
        <p:nvSpPr>
          <p:cNvPr id="36" name="Text Box 33">
            <a:extLst>
              <a:ext uri="{FF2B5EF4-FFF2-40B4-BE49-F238E27FC236}">
                <a16:creationId xmlns:a16="http://schemas.microsoft.com/office/drawing/2014/main" id="{1DECD012-AA09-4BA4-9502-85FCB48CA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790" y="5208304"/>
            <a:ext cx="24810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ja-JP" altLang="en-US" sz="4400" b="1" dirty="0">
                <a:solidFill>
                  <a:srgbClr val="FF0000"/>
                </a:solidFill>
                <a:latin typeface="+mj-ea"/>
                <a:ea typeface="+mj-ea"/>
              </a:rPr>
              <a:t>非電解質</a:t>
            </a:r>
          </a:p>
        </p:txBody>
      </p:sp>
      <p:sp>
        <p:nvSpPr>
          <p:cNvPr id="37" name="Text Box 33">
            <a:extLst>
              <a:ext uri="{FF2B5EF4-FFF2-40B4-BE49-F238E27FC236}">
                <a16:creationId xmlns:a16="http://schemas.microsoft.com/office/drawing/2014/main" id="{4DC688B3-EFB8-4F92-B90F-97902048A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476" y="2110514"/>
            <a:ext cx="1346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ja-JP" altLang="en-US" sz="4400" b="1" dirty="0">
                <a:solidFill>
                  <a:srgbClr val="FF0000"/>
                </a:solidFill>
                <a:latin typeface="+mj-ea"/>
                <a:ea typeface="+mj-ea"/>
              </a:rPr>
              <a:t>溶解</a:t>
            </a:r>
          </a:p>
        </p:txBody>
      </p:sp>
      <p:sp>
        <p:nvSpPr>
          <p:cNvPr id="38" name="メモ 31">
            <a:extLst>
              <a:ext uri="{FF2B5EF4-FFF2-40B4-BE49-F238E27FC236}">
                <a16:creationId xmlns:a16="http://schemas.microsoft.com/office/drawing/2014/main" id="{12451BFD-5864-4ABD-A60D-27EEE72457BB}"/>
              </a:ext>
            </a:extLst>
          </p:cNvPr>
          <p:cNvSpPr/>
          <p:nvPr/>
        </p:nvSpPr>
        <p:spPr>
          <a:xfrm>
            <a:off x="3320980" y="4409583"/>
            <a:ext cx="5160924" cy="723275"/>
          </a:xfrm>
          <a:prstGeom prst="foldedCorner">
            <a:avLst>
              <a:gd name="adj" fmla="val 1339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sp>
        <p:nvSpPr>
          <p:cNvPr id="39" name="Text Box 33">
            <a:extLst>
              <a:ext uri="{FF2B5EF4-FFF2-40B4-BE49-F238E27FC236}">
                <a16:creationId xmlns:a16="http://schemas.microsoft.com/office/drawing/2014/main" id="{1CA8B374-BC91-48E2-BFAB-3AFB7B51B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981" y="4401108"/>
            <a:ext cx="54038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水に溶けて</a:t>
            </a:r>
            <a:r>
              <a:rPr lang="ja-JP" altLang="en-US" sz="3600" kern="100" dirty="0">
                <a:solidFill>
                  <a:srgbClr val="FF0066"/>
                </a:solidFill>
                <a:latin typeface="+mj-ea"/>
                <a:ea typeface="+mj-ea"/>
                <a:cs typeface="Times New Roman" panose="02020603050405020304" pitchFamily="18" charset="0"/>
              </a:rPr>
              <a:t>電離する</a:t>
            </a: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物質</a:t>
            </a:r>
            <a:endParaRPr lang="en-US" altLang="ja-JP" sz="3600" kern="100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0" name="メモ 32">
            <a:extLst>
              <a:ext uri="{FF2B5EF4-FFF2-40B4-BE49-F238E27FC236}">
                <a16:creationId xmlns:a16="http://schemas.microsoft.com/office/drawing/2014/main" id="{531D0572-395A-4D5B-8952-77A46BBDBB12}"/>
              </a:ext>
            </a:extLst>
          </p:cNvPr>
          <p:cNvSpPr/>
          <p:nvPr/>
        </p:nvSpPr>
        <p:spPr>
          <a:xfrm>
            <a:off x="3320981" y="5277117"/>
            <a:ext cx="5200222" cy="738445"/>
          </a:xfrm>
          <a:prstGeom prst="foldedCorner">
            <a:avLst>
              <a:gd name="adj" fmla="val 1339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sp>
        <p:nvSpPr>
          <p:cNvPr id="41" name="Text Box 33">
            <a:extLst>
              <a:ext uri="{FF2B5EF4-FFF2-40B4-BE49-F238E27FC236}">
                <a16:creationId xmlns:a16="http://schemas.microsoft.com/office/drawing/2014/main" id="{0F862AB2-1245-427F-BBC0-DD7F29ED21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6392" y="5310679"/>
            <a:ext cx="52060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3600" kern="100" spc="-300" dirty="0">
                <a:latin typeface="+mj-ea"/>
                <a:ea typeface="+mj-ea"/>
                <a:cs typeface="Times New Roman" panose="02020603050405020304" pitchFamily="18" charset="0"/>
              </a:rPr>
              <a:t>水溶液中で</a:t>
            </a:r>
            <a:r>
              <a:rPr lang="ja-JP" altLang="en-US" sz="3600" kern="100" spc="-300" dirty="0">
                <a:solidFill>
                  <a:srgbClr val="FF0066"/>
                </a:solidFill>
                <a:latin typeface="+mj-ea"/>
                <a:ea typeface="+mj-ea"/>
                <a:cs typeface="Times New Roman" panose="02020603050405020304" pitchFamily="18" charset="0"/>
              </a:rPr>
              <a:t>電離しない</a:t>
            </a:r>
            <a:r>
              <a:rPr lang="ja-JP" altLang="en-US" sz="3600" kern="100" spc="-300" dirty="0">
                <a:latin typeface="+mj-ea"/>
                <a:ea typeface="+mj-ea"/>
                <a:cs typeface="Times New Roman" panose="02020603050405020304" pitchFamily="18" charset="0"/>
              </a:rPr>
              <a:t>物質</a:t>
            </a:r>
            <a:endParaRPr lang="en-US" altLang="ja-JP" sz="3600" kern="100" spc="-300" dirty="0"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2" name="メモ 33">
            <a:extLst>
              <a:ext uri="{FF2B5EF4-FFF2-40B4-BE49-F238E27FC236}">
                <a16:creationId xmlns:a16="http://schemas.microsoft.com/office/drawing/2014/main" id="{B79EBBB5-AA51-4E15-96FD-86C51687913F}"/>
              </a:ext>
            </a:extLst>
          </p:cNvPr>
          <p:cNvSpPr/>
          <p:nvPr/>
        </p:nvSpPr>
        <p:spPr>
          <a:xfrm>
            <a:off x="2189916" y="2182522"/>
            <a:ext cx="6257428" cy="1188132"/>
          </a:xfrm>
          <a:prstGeom prst="foldedCorner">
            <a:avLst>
              <a:gd name="adj" fmla="val 1339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pic>
        <p:nvPicPr>
          <p:cNvPr id="43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69A7ABCC-7A0F-4976-AA01-BFBD99975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104" y="424835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8A935467-CF81-4498-BF9E-AA35D40C3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26" y="426349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CE9D85DF-B327-44AB-9300-3495906E3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642" y="4221088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98F348F3-73B1-42E0-9B64-49DBF97D1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085184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DBDA33BE-A053-4A06-B8B9-6C1BF72CB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86" y="5100324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4B8A3E20-5DE2-4581-863D-B05A51EDF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444" y="5227008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99D6809A-F0E8-4629-A6DF-AF9330346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652" y="203850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990EB3DD-70DD-475A-B9AC-49A32176D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72" y="205364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3D369933-7406-40D4-A218-81852F63E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443" y="2024844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 Box 33">
            <a:extLst>
              <a:ext uri="{FF2B5EF4-FFF2-40B4-BE49-F238E27FC236}">
                <a16:creationId xmlns:a16="http://schemas.microsoft.com/office/drawing/2014/main" id="{66CEFD2E-E347-4CF7-82D3-D9573D995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6608" y="2170325"/>
            <a:ext cx="626469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液体中に他の物質が</a:t>
            </a:r>
            <a:r>
              <a:rPr lang="ja-JP" altLang="en-US" sz="3600" kern="100" dirty="0">
                <a:solidFill>
                  <a:srgbClr val="FF0066"/>
                </a:solidFill>
                <a:latin typeface="+mj-ea"/>
                <a:ea typeface="+mj-ea"/>
                <a:cs typeface="Times New Roman" panose="02020603050405020304" pitchFamily="18" charset="0"/>
              </a:rPr>
              <a:t>均一に混じる</a:t>
            </a:r>
            <a:r>
              <a:rPr lang="ja-JP" altLang="en-US" sz="3600" kern="100" dirty="0">
                <a:latin typeface="+mj-ea"/>
                <a:ea typeface="+mj-ea"/>
                <a:cs typeface="Times New Roman" panose="02020603050405020304" pitchFamily="18" charset="0"/>
              </a:rPr>
              <a:t>現象</a:t>
            </a:r>
            <a:endParaRPr lang="ja-JP" altLang="en-US" sz="3600" dirty="0">
              <a:latin typeface="+mj-ea"/>
              <a:ea typeface="+mj-ea"/>
            </a:endParaRPr>
          </a:p>
        </p:txBody>
      </p:sp>
      <p:pic>
        <p:nvPicPr>
          <p:cNvPr id="54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DB1B8675-1219-48C9-9186-6BB6EAF72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3399477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2FF36BBE-A3BA-4816-9E1F-BA133AE5DC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4261"/>
          <a:stretch/>
        </p:blipFill>
        <p:spPr>
          <a:xfrm>
            <a:off x="4535996" y="895363"/>
            <a:ext cx="645000" cy="85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894753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9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Box 33"/>
          <p:cNvSpPr txBox="1">
            <a:spLocks noChangeArrowheads="1"/>
          </p:cNvSpPr>
          <p:nvPr/>
        </p:nvSpPr>
        <p:spPr bwMode="auto">
          <a:xfrm>
            <a:off x="1115616" y="895363"/>
            <a:ext cx="51125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電離と電解質</a:t>
            </a:r>
          </a:p>
        </p:txBody>
      </p: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77B853C6-0991-4B31-9979-FFBBC746EACD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5" name="Picture 2" descr="C:\Users\maesato\Desktop\フォトACイラストAC\317563.png">
            <a:extLst>
              <a:ext uri="{FF2B5EF4-FFF2-40B4-BE49-F238E27FC236}">
                <a16:creationId xmlns:a16="http://schemas.microsoft.com/office/drawing/2014/main" id="{A4E8D321-AEA1-49D2-8D17-7AB985D51F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5330" y="1736812"/>
            <a:ext cx="8921166" cy="195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メモ 19">
            <a:extLst>
              <a:ext uri="{FF2B5EF4-FFF2-40B4-BE49-F238E27FC236}">
                <a16:creationId xmlns:a16="http://schemas.microsoft.com/office/drawing/2014/main" id="{AE456B96-64DD-4103-97BC-77845EE56DBE}"/>
              </a:ext>
            </a:extLst>
          </p:cNvPr>
          <p:cNvSpPr/>
          <p:nvPr/>
        </p:nvSpPr>
        <p:spPr>
          <a:xfrm>
            <a:off x="687630" y="2132485"/>
            <a:ext cx="2520310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27" name="メモ 20">
            <a:extLst>
              <a:ext uri="{FF2B5EF4-FFF2-40B4-BE49-F238E27FC236}">
                <a16:creationId xmlns:a16="http://schemas.microsoft.com/office/drawing/2014/main" id="{2165537E-56A3-418E-BAF6-ABF45C2BFF10}"/>
              </a:ext>
            </a:extLst>
          </p:cNvPr>
          <p:cNvSpPr/>
          <p:nvPr/>
        </p:nvSpPr>
        <p:spPr>
          <a:xfrm>
            <a:off x="3369830" y="2132856"/>
            <a:ext cx="5162610" cy="1296144"/>
          </a:xfrm>
          <a:prstGeom prst="foldedCorner">
            <a:avLst>
              <a:gd name="adj" fmla="val 12729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pic>
        <p:nvPicPr>
          <p:cNvPr id="28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700F5B41-934D-4E07-BF9A-77A717ED9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85433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CECF041D-55BB-4F57-A34A-07F2B5189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76" y="1995932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06C5F665-596C-43CB-9B9B-81EF083C7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452" y="1995932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 Box 33">
            <a:extLst>
              <a:ext uri="{FF2B5EF4-FFF2-40B4-BE49-F238E27FC236}">
                <a16:creationId xmlns:a16="http://schemas.microsoft.com/office/drawing/2014/main" id="{AE8F6C21-91F0-4813-9EEC-7E2477AC8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087425"/>
            <a:ext cx="2438294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4400" b="1" spc="-150" dirty="0">
                <a:solidFill>
                  <a:srgbClr val="FF0000"/>
                </a:solidFill>
                <a:latin typeface="+mj-ea"/>
                <a:ea typeface="+mj-ea"/>
              </a:rPr>
              <a:t>強電解質</a:t>
            </a:r>
          </a:p>
        </p:txBody>
      </p:sp>
      <p:sp>
        <p:nvSpPr>
          <p:cNvPr id="32" name="Text Box 33">
            <a:extLst>
              <a:ext uri="{FF2B5EF4-FFF2-40B4-BE49-F238E27FC236}">
                <a16:creationId xmlns:a16="http://schemas.microsoft.com/office/drawing/2014/main" id="{770CEF1D-7C2A-478C-AFBC-DA89C2088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864" y="2132856"/>
            <a:ext cx="5256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水に溶けたとき，溶解した物質が</a:t>
            </a:r>
            <a:r>
              <a:rPr lang="ja-JP" altLang="en-US" sz="3600" spc="-150" dirty="0">
                <a:solidFill>
                  <a:srgbClr val="FF0066"/>
                </a:solidFill>
                <a:latin typeface="+mj-ea"/>
                <a:ea typeface="+mj-ea"/>
                <a:cs typeface="AR丸ゴシック体M"/>
              </a:rPr>
              <a:t>すべて電離する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もの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C9E3BFB-5E2C-4E7E-A167-0D99F3B8DC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716" y="3844888"/>
            <a:ext cx="4572508" cy="279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785587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Box 33"/>
          <p:cNvSpPr txBox="1">
            <a:spLocks noChangeArrowheads="1"/>
          </p:cNvSpPr>
          <p:nvPr/>
        </p:nvSpPr>
        <p:spPr bwMode="auto">
          <a:xfrm>
            <a:off x="1115616" y="895363"/>
            <a:ext cx="51125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電離と電解質</a:t>
            </a:r>
          </a:p>
        </p:txBody>
      </p:sp>
      <p:sp>
        <p:nvSpPr>
          <p:cNvPr id="12" name="二等辺三角形 11">
            <a:extLst>
              <a:ext uri="{FF2B5EF4-FFF2-40B4-BE49-F238E27FC236}">
                <a16:creationId xmlns:a16="http://schemas.microsoft.com/office/drawing/2014/main" id="{77B853C6-0991-4B31-9979-FFBBC746EACD}"/>
              </a:ext>
            </a:extLst>
          </p:cNvPr>
          <p:cNvSpPr/>
          <p:nvPr/>
        </p:nvSpPr>
        <p:spPr>
          <a:xfrm rot="5400000">
            <a:off x="611616" y="1088732"/>
            <a:ext cx="576000" cy="432000"/>
          </a:xfrm>
          <a:prstGeom prst="triangle">
            <a:avLst>
              <a:gd name="adj" fmla="val 48660"/>
            </a:avLst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5" name="Picture 2" descr="C:\Users\maesato\Desktop\フォトACイラストAC\317563.png">
            <a:extLst>
              <a:ext uri="{FF2B5EF4-FFF2-40B4-BE49-F238E27FC236}">
                <a16:creationId xmlns:a16="http://schemas.microsoft.com/office/drawing/2014/main" id="{A4E8D321-AEA1-49D2-8D17-7AB985D51F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5330" y="1736812"/>
            <a:ext cx="8921166" cy="195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メモ 19">
            <a:extLst>
              <a:ext uri="{FF2B5EF4-FFF2-40B4-BE49-F238E27FC236}">
                <a16:creationId xmlns:a16="http://schemas.microsoft.com/office/drawing/2014/main" id="{AE456B96-64DD-4103-97BC-77845EE56DBE}"/>
              </a:ext>
            </a:extLst>
          </p:cNvPr>
          <p:cNvSpPr/>
          <p:nvPr/>
        </p:nvSpPr>
        <p:spPr>
          <a:xfrm>
            <a:off x="687630" y="2132485"/>
            <a:ext cx="2520310" cy="723275"/>
          </a:xfrm>
          <a:prstGeom prst="foldedCorner">
            <a:avLst>
              <a:gd name="adj" fmla="val 26228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 dirty="0">
              <a:ea typeface="+mj-ea"/>
            </a:endParaRPr>
          </a:p>
        </p:txBody>
      </p:sp>
      <p:sp>
        <p:nvSpPr>
          <p:cNvPr id="27" name="メモ 20">
            <a:extLst>
              <a:ext uri="{FF2B5EF4-FFF2-40B4-BE49-F238E27FC236}">
                <a16:creationId xmlns:a16="http://schemas.microsoft.com/office/drawing/2014/main" id="{2165537E-56A3-418E-BAF6-ABF45C2BFF10}"/>
              </a:ext>
            </a:extLst>
          </p:cNvPr>
          <p:cNvSpPr/>
          <p:nvPr/>
        </p:nvSpPr>
        <p:spPr>
          <a:xfrm>
            <a:off x="3369830" y="2132856"/>
            <a:ext cx="5162610" cy="1296144"/>
          </a:xfrm>
          <a:prstGeom prst="foldedCorner">
            <a:avLst>
              <a:gd name="adj" fmla="val 12729"/>
            </a:avLst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400">
              <a:ea typeface="+mj-ea"/>
            </a:endParaRPr>
          </a:p>
        </p:txBody>
      </p:sp>
      <p:pic>
        <p:nvPicPr>
          <p:cNvPr id="28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700F5B41-934D-4E07-BF9A-77A717ED9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85433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maesato\Desktop\フォトACイラストAC\486159.png">
            <a:extLst>
              <a:ext uri="{FF2B5EF4-FFF2-40B4-BE49-F238E27FC236}">
                <a16:creationId xmlns:a16="http://schemas.microsoft.com/office/drawing/2014/main" id="{CECF041D-55BB-4F57-A34A-07F2B5189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76" y="1995932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C:\Users\maesato\Desktop\フォトACイラストAC\486163.png">
            <a:extLst>
              <a:ext uri="{FF2B5EF4-FFF2-40B4-BE49-F238E27FC236}">
                <a16:creationId xmlns:a16="http://schemas.microsoft.com/office/drawing/2014/main" id="{06C5F665-596C-43CB-9B9B-81EF083C7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452" y="1995932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 Box 33">
            <a:extLst>
              <a:ext uri="{FF2B5EF4-FFF2-40B4-BE49-F238E27FC236}">
                <a16:creationId xmlns:a16="http://schemas.microsoft.com/office/drawing/2014/main" id="{AE8F6C21-91F0-4813-9EEC-7E2477AC8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2087425"/>
            <a:ext cx="2438294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4400" b="1" spc="-150" dirty="0">
                <a:solidFill>
                  <a:srgbClr val="FF0000"/>
                </a:solidFill>
                <a:latin typeface="+mj-ea"/>
                <a:ea typeface="+mj-ea"/>
              </a:rPr>
              <a:t>弱電解質</a:t>
            </a:r>
          </a:p>
        </p:txBody>
      </p:sp>
      <p:sp>
        <p:nvSpPr>
          <p:cNvPr id="32" name="Text Box 33">
            <a:extLst>
              <a:ext uri="{FF2B5EF4-FFF2-40B4-BE49-F238E27FC236}">
                <a16:creationId xmlns:a16="http://schemas.microsoft.com/office/drawing/2014/main" id="{770CEF1D-7C2A-478C-AFBC-DA89C2088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864" y="2132856"/>
            <a:ext cx="52925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水に溶けたとき，溶解した物質の</a:t>
            </a:r>
            <a:r>
              <a:rPr lang="ja-JP" altLang="en-US" sz="3600" spc="-150" dirty="0">
                <a:solidFill>
                  <a:srgbClr val="FF0066"/>
                </a:solidFill>
                <a:latin typeface="+mj-ea"/>
                <a:ea typeface="+mj-ea"/>
                <a:cs typeface="AR丸ゴシック体M"/>
              </a:rPr>
              <a:t>一部が電離する</a:t>
            </a:r>
            <a:r>
              <a:rPr lang="ja-JP" altLang="en-US" sz="3600" spc="-150" dirty="0">
                <a:latin typeface="+mj-ea"/>
                <a:ea typeface="+mj-ea"/>
                <a:cs typeface="AR丸ゴシック体M"/>
              </a:rPr>
              <a:t>もの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C9E3BFB-5E2C-4E7E-A167-0D99F3B8DC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716" y="3843631"/>
            <a:ext cx="4391472" cy="278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709875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2"/>
          <p:cNvSpPr txBox="1">
            <a:spLocks noChangeArrowheads="1"/>
          </p:cNvSpPr>
          <p:nvPr/>
        </p:nvSpPr>
        <p:spPr bwMode="auto">
          <a:xfrm>
            <a:off x="1207605" y="1988840"/>
            <a:ext cx="66246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4400" dirty="0">
                <a:latin typeface="HGPｺﾞｼｯｸM" pitchFamily="50" charset="-128"/>
                <a:ea typeface="HGPｺﾞｼｯｸM" pitchFamily="50" charset="-128"/>
              </a:rPr>
              <a:t>→この単元で学ぶことは</a:t>
            </a:r>
            <a:r>
              <a:rPr lang="en-US" altLang="ja-JP" sz="4400" dirty="0">
                <a:latin typeface="HGPｺﾞｼｯｸM" pitchFamily="50" charset="-128"/>
                <a:ea typeface="HGPｺﾞｼｯｸM" pitchFamily="50" charset="-128"/>
              </a:rPr>
              <a:t>…</a:t>
            </a:r>
            <a:endParaRPr lang="ja-JP" altLang="en-US" sz="44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1295636" y="5733256"/>
            <a:ext cx="252095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キーワード</a:t>
            </a:r>
            <a:endParaRPr lang="ja-JP" altLang="en-US" sz="40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4159295" y="5768215"/>
            <a:ext cx="35819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3600" dirty="0">
                <a:solidFill>
                  <a:srgbClr val="FF0000"/>
                </a:solidFill>
                <a:latin typeface="+mn-ea"/>
                <a:ea typeface="+mn-ea"/>
              </a:rPr>
              <a:t>水和　水和イオン</a:t>
            </a:r>
          </a:p>
        </p:txBody>
      </p:sp>
      <p:pic>
        <p:nvPicPr>
          <p:cNvPr id="9" name="Picture 5" descr="C:\Users\maesato\Desktop\enpitu_b_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8102" y="1124744"/>
            <a:ext cx="718334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グループ化 9"/>
          <p:cNvGrpSpPr/>
          <p:nvPr/>
        </p:nvGrpSpPr>
        <p:grpSpPr>
          <a:xfrm>
            <a:off x="1293792" y="1052736"/>
            <a:ext cx="6662584" cy="830997"/>
            <a:chOff x="1635222" y="4244140"/>
            <a:chExt cx="5837754" cy="830997"/>
          </a:xfrm>
        </p:grpSpPr>
        <p:sp>
          <p:nvSpPr>
            <p:cNvPr id="11" name="六角形 10"/>
            <p:cNvSpPr/>
            <p:nvPr/>
          </p:nvSpPr>
          <p:spPr>
            <a:xfrm rot="5400000" flipV="1">
              <a:off x="1561339" y="4403059"/>
              <a:ext cx="684000" cy="536234"/>
            </a:xfrm>
            <a:prstGeom prst="hexagon">
              <a:avLst/>
            </a:prstGeom>
            <a:solidFill>
              <a:srgbClr val="00CC99"/>
            </a:solidFill>
            <a:ln w="57150">
              <a:noFill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kumimoji="1" lang="en-US" altLang="ja-JP" sz="4000" dirty="0"/>
                <a:t>B</a:t>
              </a:r>
              <a:endParaRPr kumimoji="1" lang="ja-JP" altLang="en-US" sz="4000" dirty="0"/>
            </a:p>
          </p:txBody>
        </p:sp>
        <p:sp>
          <p:nvSpPr>
            <p:cNvPr id="12" name="Text Box 33"/>
            <p:cNvSpPr txBox="1">
              <a:spLocks noChangeArrowheads="1"/>
            </p:cNvSpPr>
            <p:nvPr/>
          </p:nvSpPr>
          <p:spPr bwMode="auto">
            <a:xfrm>
              <a:off x="2190399" y="4244140"/>
              <a:ext cx="528257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sz="4800" dirty="0">
                  <a:solidFill>
                    <a:srgbClr val="409A96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電解質の溶解のしくみ</a:t>
              </a:r>
            </a:p>
          </p:txBody>
        </p:sp>
      </p:grpSp>
      <p:sp>
        <p:nvSpPr>
          <p:cNvPr id="15" name="Text Box 32">
            <a:extLst>
              <a:ext uri="{FF2B5EF4-FFF2-40B4-BE49-F238E27FC236}">
                <a16:creationId xmlns:a16="http://schemas.microsoft.com/office/drawing/2014/main" id="{76D4C540-120B-43D2-9704-76EBA2A60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636" y="2816932"/>
            <a:ext cx="6804756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・ イオン結晶の溶解のしくみを理解する</a:t>
            </a:r>
            <a:endParaRPr lang="en-US" altLang="ja-JP" sz="4000" dirty="0">
              <a:latin typeface="+mn-ea"/>
              <a:ea typeface="+mn-ea"/>
            </a:endParaRPr>
          </a:p>
        </p:txBody>
      </p:sp>
      <p:sp>
        <p:nvSpPr>
          <p:cNvPr id="16" name="Text Box 32">
            <a:extLst>
              <a:ext uri="{FF2B5EF4-FFF2-40B4-BE49-F238E27FC236}">
                <a16:creationId xmlns:a16="http://schemas.microsoft.com/office/drawing/2014/main" id="{6CF25944-8226-4821-AE1C-75C3EA1E8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636" y="4157789"/>
            <a:ext cx="6804756" cy="13234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ts val="0"/>
              </a:spcBef>
              <a:defRPr/>
            </a:pPr>
            <a:r>
              <a:rPr lang="ja-JP" altLang="en-US" sz="4000" dirty="0">
                <a:latin typeface="+mn-ea"/>
                <a:ea typeface="+mn-ea"/>
              </a:rPr>
              <a:t>・ 極性の大きな分子の溶解のしくみを理解する</a:t>
            </a:r>
            <a:endParaRPr lang="en-US" altLang="ja-JP" sz="4000" dirty="0">
              <a:latin typeface="+mn-ea"/>
              <a:ea typeface="+mn-ea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 Box 33">
            <a:extLst>
              <a:ext uri="{FF2B5EF4-FFF2-40B4-BE49-F238E27FC236}">
                <a16:creationId xmlns:a16="http://schemas.microsoft.com/office/drawing/2014/main" id="{145427EF-D080-495F-89E1-0C08B1D63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616" y="878199"/>
            <a:ext cx="46805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4400" dirty="0">
                <a:latin typeface="+mj-ea"/>
                <a:ea typeface="+mj-ea"/>
                <a:cs typeface="AR丸ゴシック体M"/>
              </a:rPr>
              <a:t>溶質と溶媒の種類</a:t>
            </a:r>
          </a:p>
        </p:txBody>
      </p:sp>
      <p:sp>
        <p:nvSpPr>
          <p:cNvPr id="14" name="Text Box 33">
            <a:extLst>
              <a:ext uri="{FF2B5EF4-FFF2-40B4-BE49-F238E27FC236}">
                <a16:creationId xmlns:a16="http://schemas.microsoft.com/office/drawing/2014/main" id="{39F618C6-C9F0-4E2C-9337-C234EBE461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988" y="1700808"/>
            <a:ext cx="17641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40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4000" dirty="0">
                <a:latin typeface="+mj-ea"/>
                <a:ea typeface="+mj-ea"/>
                <a:cs typeface="AR丸ゴシック体M"/>
              </a:rPr>
              <a:t>溶質</a:t>
            </a:r>
            <a:r>
              <a:rPr lang="en-US" altLang="ja-JP" sz="4000" dirty="0">
                <a:latin typeface="+mj-ea"/>
                <a:ea typeface="+mj-ea"/>
                <a:cs typeface="AR丸ゴシック体M"/>
              </a:rPr>
              <a:t>》</a:t>
            </a:r>
            <a:endParaRPr lang="ja-JP" altLang="en-US" sz="40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12" name="六角形 11">
            <a:extLst>
              <a:ext uri="{FF2B5EF4-FFF2-40B4-BE49-F238E27FC236}">
                <a16:creationId xmlns:a16="http://schemas.microsoft.com/office/drawing/2014/main" id="{BB10D040-76DC-4E6F-860B-9065498D89E0}"/>
              </a:ext>
            </a:extLst>
          </p:cNvPr>
          <p:cNvSpPr/>
          <p:nvPr/>
        </p:nvSpPr>
        <p:spPr>
          <a:xfrm rot="5400000" flipV="1">
            <a:off x="449603" y="998728"/>
            <a:ext cx="576000" cy="540000"/>
          </a:xfrm>
          <a:prstGeom prst="hexagon">
            <a:avLst/>
          </a:prstGeom>
          <a:noFill/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5" name="Text Box 33">
            <a:extLst>
              <a:ext uri="{FF2B5EF4-FFF2-40B4-BE49-F238E27FC236}">
                <a16:creationId xmlns:a16="http://schemas.microsoft.com/office/drawing/2014/main" id="{CDA6CE46-100D-407E-8AFC-9CB3CC8BF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988" y="4651448"/>
            <a:ext cx="17641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ja-JP" sz="4000" dirty="0">
                <a:latin typeface="+mj-ea"/>
                <a:ea typeface="+mj-ea"/>
                <a:cs typeface="AR丸ゴシック体M"/>
              </a:rPr>
              <a:t>《</a:t>
            </a:r>
            <a:r>
              <a:rPr lang="ja-JP" altLang="en-US" sz="4000" dirty="0">
                <a:latin typeface="+mj-ea"/>
                <a:ea typeface="+mj-ea"/>
                <a:cs typeface="AR丸ゴシック体M"/>
              </a:rPr>
              <a:t>溶媒</a:t>
            </a:r>
            <a:r>
              <a:rPr lang="en-US" altLang="ja-JP" sz="4000" dirty="0">
                <a:latin typeface="+mj-ea"/>
                <a:ea typeface="+mj-ea"/>
                <a:cs typeface="AR丸ゴシック体M"/>
              </a:rPr>
              <a:t>》</a:t>
            </a:r>
            <a:endParaRPr lang="ja-JP" altLang="en-US" sz="40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16" name="Text Box 33">
            <a:extLst>
              <a:ext uri="{FF2B5EF4-FFF2-40B4-BE49-F238E27FC236}">
                <a16:creationId xmlns:a16="http://schemas.microsoft.com/office/drawing/2014/main" id="{A1EAEE23-969E-441C-8585-5033044E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042" y="2348880"/>
            <a:ext cx="20498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00B050"/>
                </a:solidFill>
                <a:latin typeface="+mj-ea"/>
                <a:ea typeface="+mj-ea"/>
                <a:cs typeface="AR丸ゴシック体M"/>
              </a:rPr>
              <a:t>電 解 質</a:t>
            </a:r>
          </a:p>
        </p:txBody>
      </p:sp>
      <p:sp>
        <p:nvSpPr>
          <p:cNvPr id="17" name="Text Box 33">
            <a:extLst>
              <a:ext uri="{FF2B5EF4-FFF2-40B4-BE49-F238E27FC236}">
                <a16:creationId xmlns:a16="http://schemas.microsoft.com/office/drawing/2014/main" id="{48F647F4-B3AB-4F38-B46B-202D7DEBE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347" y="3790781"/>
            <a:ext cx="21962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solidFill>
                  <a:srgbClr val="0070C0"/>
                </a:solidFill>
                <a:latin typeface="+mj-ea"/>
                <a:ea typeface="+mj-ea"/>
                <a:cs typeface="AR丸ゴシック体M"/>
              </a:rPr>
              <a:t>非電解質</a:t>
            </a:r>
            <a:endParaRPr lang="ja-JP" altLang="en-US" sz="4000" dirty="0">
              <a:solidFill>
                <a:srgbClr val="0070C0"/>
              </a:solidFill>
              <a:latin typeface="+mj-ea"/>
              <a:ea typeface="+mj-ea"/>
              <a:cs typeface="AR丸ゴシック体M"/>
            </a:endParaRPr>
          </a:p>
        </p:txBody>
      </p:sp>
      <p:sp>
        <p:nvSpPr>
          <p:cNvPr id="2" name="左中かっこ 1">
            <a:extLst>
              <a:ext uri="{FF2B5EF4-FFF2-40B4-BE49-F238E27FC236}">
                <a16:creationId xmlns:a16="http://schemas.microsoft.com/office/drawing/2014/main" id="{1A35A263-336F-4937-9127-2B2F610155CA}"/>
              </a:ext>
            </a:extLst>
          </p:cNvPr>
          <p:cNvSpPr/>
          <p:nvPr/>
        </p:nvSpPr>
        <p:spPr>
          <a:xfrm>
            <a:off x="845586" y="2696789"/>
            <a:ext cx="439761" cy="142525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左中かっこ 17">
            <a:extLst>
              <a:ext uri="{FF2B5EF4-FFF2-40B4-BE49-F238E27FC236}">
                <a16:creationId xmlns:a16="http://schemas.microsoft.com/office/drawing/2014/main" id="{D2033082-5ACC-4008-87A5-082D910E30B1}"/>
              </a:ext>
            </a:extLst>
          </p:cNvPr>
          <p:cNvSpPr/>
          <p:nvPr/>
        </p:nvSpPr>
        <p:spPr>
          <a:xfrm>
            <a:off x="3269643" y="2379906"/>
            <a:ext cx="439761" cy="68905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Text Box 33">
            <a:extLst>
              <a:ext uri="{FF2B5EF4-FFF2-40B4-BE49-F238E27FC236}">
                <a16:creationId xmlns:a16="http://schemas.microsoft.com/office/drawing/2014/main" id="{F583D733-7229-4161-AFC7-453FD1285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3908" y="2062589"/>
            <a:ext cx="28762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イオン結晶</a:t>
            </a:r>
          </a:p>
        </p:txBody>
      </p:sp>
      <p:sp>
        <p:nvSpPr>
          <p:cNvPr id="20" name="Text Box 33">
            <a:extLst>
              <a:ext uri="{FF2B5EF4-FFF2-40B4-BE49-F238E27FC236}">
                <a16:creationId xmlns:a16="http://schemas.microsoft.com/office/drawing/2014/main" id="{69A9EEE1-20A8-4D3D-B891-E2A1EB70F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404" y="2746665"/>
            <a:ext cx="46790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極性の大きな分子</a:t>
            </a:r>
          </a:p>
        </p:txBody>
      </p:sp>
      <p:sp>
        <p:nvSpPr>
          <p:cNvPr id="22" name="左中かっこ 21">
            <a:extLst>
              <a:ext uri="{FF2B5EF4-FFF2-40B4-BE49-F238E27FC236}">
                <a16:creationId xmlns:a16="http://schemas.microsoft.com/office/drawing/2014/main" id="{4319C867-52DF-4722-A143-6354FF8AAEAD}"/>
              </a:ext>
            </a:extLst>
          </p:cNvPr>
          <p:cNvSpPr/>
          <p:nvPr/>
        </p:nvSpPr>
        <p:spPr>
          <a:xfrm>
            <a:off x="3268143" y="3820066"/>
            <a:ext cx="439761" cy="68905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Text Box 33">
            <a:extLst>
              <a:ext uri="{FF2B5EF4-FFF2-40B4-BE49-F238E27FC236}">
                <a16:creationId xmlns:a16="http://schemas.microsoft.com/office/drawing/2014/main" id="{90E01DAD-93AD-456D-BEEC-BBF31A8B5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904" y="3502749"/>
            <a:ext cx="46790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極性分子</a:t>
            </a:r>
            <a:r>
              <a:rPr lang="ja-JP" altLang="en-US" dirty="0">
                <a:latin typeface="+mj-ea"/>
                <a:ea typeface="+mj-ea"/>
                <a:cs typeface="AR丸ゴシック体M"/>
              </a:rPr>
              <a:t>（上記以外）</a:t>
            </a:r>
            <a:endParaRPr lang="ja-JP" altLang="en-US" sz="3600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24" name="Text Box 33">
            <a:extLst>
              <a:ext uri="{FF2B5EF4-FFF2-40B4-BE49-F238E27FC236}">
                <a16:creationId xmlns:a16="http://schemas.microsoft.com/office/drawing/2014/main" id="{5E89971D-8D4E-49F4-BAC8-572F79AB6F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7904" y="4186825"/>
            <a:ext cx="30243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無極性分子</a:t>
            </a:r>
          </a:p>
        </p:txBody>
      </p:sp>
      <p:sp>
        <p:nvSpPr>
          <p:cNvPr id="25" name="左中かっこ 24">
            <a:extLst>
              <a:ext uri="{FF2B5EF4-FFF2-40B4-BE49-F238E27FC236}">
                <a16:creationId xmlns:a16="http://schemas.microsoft.com/office/drawing/2014/main" id="{BA46B827-D852-4631-9998-CC77D34FAC9E}"/>
              </a:ext>
            </a:extLst>
          </p:cNvPr>
          <p:cNvSpPr/>
          <p:nvPr/>
        </p:nvSpPr>
        <p:spPr>
          <a:xfrm>
            <a:off x="845585" y="5656270"/>
            <a:ext cx="439761" cy="68905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Text Box 33">
            <a:extLst>
              <a:ext uri="{FF2B5EF4-FFF2-40B4-BE49-F238E27FC236}">
                <a16:creationId xmlns:a16="http://schemas.microsoft.com/office/drawing/2014/main" id="{961AF803-1031-453F-86B9-667E7B6D3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9086" y="5316999"/>
            <a:ext cx="2636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極性分子</a:t>
            </a:r>
          </a:p>
        </p:txBody>
      </p:sp>
      <p:sp>
        <p:nvSpPr>
          <p:cNvPr id="27" name="Text Box 33">
            <a:extLst>
              <a:ext uri="{FF2B5EF4-FFF2-40B4-BE49-F238E27FC236}">
                <a16:creationId xmlns:a16="http://schemas.microsoft.com/office/drawing/2014/main" id="{0E264DD2-C747-4120-850E-8902521CC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8394" y="6022158"/>
            <a:ext cx="3023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ja-JP" altLang="en-US" sz="3600" dirty="0">
                <a:latin typeface="+mj-ea"/>
                <a:ea typeface="+mj-ea"/>
                <a:cs typeface="AR丸ゴシック体M"/>
              </a:rPr>
              <a:t>無極性分子</a:t>
            </a:r>
            <a:endParaRPr lang="en-US" altLang="ja-JP" dirty="0">
              <a:latin typeface="+mj-ea"/>
              <a:ea typeface="+mj-ea"/>
              <a:cs typeface="AR丸ゴシック体M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1560B5FD-EED5-4915-AF05-A73A793B237D}"/>
              </a:ext>
            </a:extLst>
          </p:cNvPr>
          <p:cNvSpPr/>
          <p:nvPr/>
        </p:nvSpPr>
        <p:spPr>
          <a:xfrm>
            <a:off x="1331640" y="2081429"/>
            <a:ext cx="6307738" cy="1348442"/>
          </a:xfrm>
          <a:prstGeom prst="roundRect">
            <a:avLst/>
          </a:prstGeom>
          <a:noFill/>
          <a:ln w="28575">
            <a:solidFill>
              <a:srgbClr val="FF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9170230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" grpId="0" animBg="1"/>
      <p:bldP spid="18" grpId="0" animBg="1"/>
      <p:bldP spid="19" grpId="0"/>
      <p:bldP spid="20" grpId="0"/>
      <p:bldP spid="22" grpId="0" animBg="1"/>
      <p:bldP spid="23" grpId="0"/>
      <p:bldP spid="24" grpId="0"/>
      <p:bldP spid="25" grpId="0" animBg="1"/>
      <p:bldP spid="26" grpId="0"/>
      <p:bldP spid="27" grpId="0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3584</TotalTime>
  <Words>784</Words>
  <PresentationFormat>画面に合わせる (4:3)</PresentationFormat>
  <Paragraphs>160</Paragraphs>
  <Slides>25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1" baseType="lpstr">
      <vt:lpstr>HGPｺﾞｼｯｸE</vt:lpstr>
      <vt:lpstr>HGPｺﾞｼｯｸM</vt:lpstr>
      <vt:lpstr>ＭＳ Ｐゴシック</vt:lpstr>
      <vt:lpstr>Arial</vt:lpstr>
      <vt:lpstr>Calibri</vt:lpstr>
      <vt:lpstr>4_デザインの設定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2016-10-12T05:59:52Z</cp:lastPrinted>
  <dcterms:created xsi:type="dcterms:W3CDTF">2006-03-03T00:50:36Z</dcterms:created>
  <dcterms:modified xsi:type="dcterms:W3CDTF">2020-01-29T00:59:01Z</dcterms:modified>
</cp:coreProperties>
</file>