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672" r:id="rId2"/>
    <p:sldMasterId id="2147484546" r:id="rId3"/>
    <p:sldMasterId id="2147483674" r:id="rId4"/>
    <p:sldMasterId id="2147483676" r:id="rId5"/>
    <p:sldMasterId id="2147483748" r:id="rId6"/>
  </p:sldMasterIdLst>
  <p:notesMasterIdLst>
    <p:notesMasterId r:id="rId41"/>
  </p:notesMasterIdLst>
  <p:handoutMasterIdLst>
    <p:handoutMasterId r:id="rId42"/>
  </p:handoutMasterIdLst>
  <p:sldIdLst>
    <p:sldId id="276" r:id="rId7"/>
    <p:sldId id="313" r:id="rId8"/>
    <p:sldId id="506" r:id="rId9"/>
    <p:sldId id="477" r:id="rId10"/>
    <p:sldId id="405" r:id="rId11"/>
    <p:sldId id="478" r:id="rId12"/>
    <p:sldId id="479" r:id="rId13"/>
    <p:sldId id="480" r:id="rId14"/>
    <p:sldId id="481" r:id="rId15"/>
    <p:sldId id="465" r:id="rId16"/>
    <p:sldId id="482" r:id="rId17"/>
    <p:sldId id="509" r:id="rId18"/>
    <p:sldId id="483" r:id="rId19"/>
    <p:sldId id="485" r:id="rId20"/>
    <p:sldId id="486" r:id="rId21"/>
    <p:sldId id="488" r:id="rId22"/>
    <p:sldId id="489" r:id="rId23"/>
    <p:sldId id="491" r:id="rId24"/>
    <p:sldId id="492" r:id="rId25"/>
    <p:sldId id="493" r:id="rId26"/>
    <p:sldId id="495" r:id="rId27"/>
    <p:sldId id="494" r:id="rId28"/>
    <p:sldId id="496" r:id="rId29"/>
    <p:sldId id="497" r:id="rId30"/>
    <p:sldId id="498" r:id="rId31"/>
    <p:sldId id="510" r:id="rId32"/>
    <p:sldId id="499" r:id="rId33"/>
    <p:sldId id="511" r:id="rId34"/>
    <p:sldId id="502" r:id="rId35"/>
    <p:sldId id="503" r:id="rId36"/>
    <p:sldId id="504" r:id="rId37"/>
    <p:sldId id="505" r:id="rId38"/>
    <p:sldId id="356" r:id="rId39"/>
    <p:sldId id="357" r:id="rId40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FB94"/>
    <a:srgbClr val="4EF876"/>
    <a:srgbClr val="4CFAC0"/>
    <a:srgbClr val="47FFA3"/>
    <a:srgbClr val="99FFCC"/>
    <a:srgbClr val="0066FF"/>
    <a:srgbClr val="FF00FF"/>
    <a:srgbClr val="33CC33"/>
    <a:srgbClr val="FFEBF8"/>
    <a:srgbClr val="FFB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089" autoAdjust="0"/>
  </p:normalViewPr>
  <p:slideViewPr>
    <p:cSldViewPr>
      <p:cViewPr varScale="1">
        <p:scale>
          <a:sx n="85" d="100"/>
          <a:sy n="85" d="100"/>
        </p:scale>
        <p:origin x="643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2520" y="-12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B82953D7-22E7-4277-9CEA-9A8A623408D8}" type="datetimeFigureOut">
              <a:rPr lang="ja-JP" altLang="en-US"/>
              <a:pPr>
                <a:defRPr/>
              </a:pPr>
              <a:t>2020/7/15</a:t>
            </a:fld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006CD29-25E7-4CE3-BC35-64E06E6B9E0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817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31714D84-73F2-47CC-B820-528B55EA3EA4}" type="datetimeFigureOut">
              <a:rPr lang="ja-JP" altLang="en-US"/>
              <a:pPr>
                <a:defRPr/>
              </a:pPr>
              <a:t>2020/7/15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A48D5B7-8148-4149-9A0B-A6518D091049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2612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15C6966-49E7-4CB8-94D6-4E634DBE202A}" type="slidenum">
              <a:rPr lang="ja-JP" altLang="en-US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420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9789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5565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99341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2105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0831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7529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4369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5661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61949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03530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5797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25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90471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3811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14800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28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8854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31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70115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32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0983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61838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93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8E013901-F96B-4ACE-99CB-1182AD0DF54F}" type="slidenum">
              <a:rPr lang="ja-JP" altLang="en-US"/>
              <a:pPr/>
              <a:t>34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28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6515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673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4153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837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8D5B7-8148-4149-9A0B-A6518D091049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458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30454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0113" y="739775"/>
            <a:ext cx="4935537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4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B3B27BC-B144-4516-ABC8-D6EB25113253}" type="slidenum">
              <a:rPr lang="ja-JP" altLang="en-US"/>
              <a:pPr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49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32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944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857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9472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527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185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691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14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7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02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CD39BF-442C-4210-A179-2F200202AEE6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3178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749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3390D3-D7CB-4307-8013-BE0D16CE8EF8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187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759777-570D-4C0B-9247-79C2CD5859EE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78224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7219D4-CEDC-41F3-9453-87143ABAD90A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2534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B0ACB9-199C-4CB6-BCB2-F774D8F8AAEB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1420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364558-FC87-47F8-B9E2-3DF7340F91F5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3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A336A2-493B-4F15-89F2-0BA46DBE9D9D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256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E4EB39-8CAC-44C7-8CA8-FEE131852407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72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647627-FDBA-4984-89E4-FD7ECBADF870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411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E8DFD-3C92-42AC-A846-3D6C3AFD6E64}" type="slidenum">
              <a:rPr lang="ja-JP" altLang="en-US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952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C2135-8225-4C6E-B083-FC77CDF0F86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2016224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1"/>
          </p:nvPr>
        </p:nvSpPr>
        <p:spPr>
          <a:xfrm>
            <a:off x="457200" y="2420888"/>
            <a:ext cx="7056586" cy="648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553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emf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物理</a:t>
            </a:r>
          </a:p>
        </p:txBody>
      </p:sp>
      <p:sp>
        <p:nvSpPr>
          <p:cNvPr id="14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25BBEA86-9256-4D9A-9E22-7EFF2A976BCC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1033" name="図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p.20〜23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772"/>
            <a:ext cx="4032647" cy="507831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ボイル・シャルルの法則</a:t>
            </a:r>
            <a:endParaRPr lang="en-US" altLang="ja-JP" sz="2700" dirty="0">
              <a:solidFill>
                <a:srgbClr val="FFFFFF"/>
              </a:solidFill>
            </a:endParaRP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１章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・物質の状態と平衡　２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・気体の性質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化学３１０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1024" y="6524628"/>
            <a:ext cx="47744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EA7C2135-8225-4C6E-B083-FC77CDF0F866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2057" name="図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489701"/>
            <a:ext cx="292571" cy="29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58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75449-EF87-44FA-A3FC-E0718AF594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90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生物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0E6F9198-98BD-42EF-8CE3-D5CF9019E17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3081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1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地学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B0D88151-EF12-461A-A8D0-F8A89F771D50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4105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592" y="153988"/>
            <a:ext cx="576263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 dirty="0">
                <a:solidFill>
                  <a:srgbClr val="FFFFFF"/>
                </a:solidFill>
              </a:rPr>
              <a:t>12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7149" y="217491"/>
            <a:ext cx="3217069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p.18〜21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4" y="166688"/>
            <a:ext cx="4032647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科学と人間生活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342" y="6524628"/>
            <a:ext cx="3218259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8"/>
            <a:ext cx="321826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418" y="6524628"/>
            <a:ext cx="478631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fld id="{682F90E1-452A-4EA1-AC88-5D84092B2F73}" type="slidenum">
              <a:rPr lang="ja-JP" altLang="en-US"/>
              <a:pPr/>
              <a:t>‹#›</a:t>
            </a:fld>
            <a:endParaRPr lang="ja-JP" altLang="en-US" dirty="0"/>
          </a:p>
        </p:txBody>
      </p:sp>
      <p:pic>
        <p:nvPicPr>
          <p:cNvPr id="5129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2" y="6530978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2.png"/><Relationship Id="rId7" Type="http://schemas.openxmlformats.org/officeDocument/2006/relationships/image" Target="../media/image39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7.png"/><Relationship Id="rId7" Type="http://schemas.openxmlformats.org/officeDocument/2006/relationships/image" Target="../media/image4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7.png"/><Relationship Id="rId4" Type="http://schemas.openxmlformats.org/officeDocument/2006/relationships/image" Target="../media/image39.png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9218" name="タイトル 1"/>
          <p:cNvSpPr>
            <a:spLocks noGrp="1"/>
          </p:cNvSpPr>
          <p:nvPr>
            <p:ph type="title"/>
          </p:nvPr>
        </p:nvSpPr>
        <p:spPr bwMode="auto">
          <a:xfrm>
            <a:off x="457200" y="3068960"/>
            <a:ext cx="822960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ja-JP" altLang="en-US"/>
              <a:t>１ ボイル・シャルルの法則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ja-JP" altLang="en-US" dirty="0"/>
              <a:t>１章 </a:t>
            </a:r>
            <a:r>
              <a:rPr lang="ja-JP" altLang="en-US" dirty="0"/>
              <a:t>２</a:t>
            </a:r>
            <a:r>
              <a:rPr kumimoji="1" lang="ja-JP" altLang="en-US" dirty="0"/>
              <a:t>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040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１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960569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7" y="1033572"/>
            <a:ext cx="7308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00" dirty="0">
                <a:latin typeface="+mn-ea"/>
                <a:ea typeface="+mn-ea"/>
              </a:rPr>
              <a:t>20</a:t>
            </a:r>
            <a:r>
              <a:rPr lang="ja-JP" altLang="en-US" sz="3000" dirty="0">
                <a:latin typeface="+mn-ea"/>
                <a:ea typeface="+mn-ea"/>
              </a:rPr>
              <a:t> ℃，</a:t>
            </a:r>
            <a:r>
              <a:rPr lang="en-US" altLang="ja-JP" sz="3000" dirty="0">
                <a:latin typeface="+mn-ea"/>
                <a:ea typeface="+mn-ea"/>
              </a:rPr>
              <a:t>1.0×10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  <a:r>
              <a:rPr lang="ja-JP" altLang="en-US" sz="3000" dirty="0">
                <a:latin typeface="+mn-ea"/>
                <a:ea typeface="+mn-ea"/>
              </a:rPr>
              <a:t>で</a:t>
            </a:r>
            <a:r>
              <a:rPr lang="en-US" altLang="ja-JP" sz="3000" dirty="0">
                <a:latin typeface="+mn-ea"/>
                <a:ea typeface="+mn-ea"/>
              </a:rPr>
              <a:t>60 L</a:t>
            </a:r>
            <a:r>
              <a:rPr lang="ja-JP" altLang="en-US" sz="3000" dirty="0">
                <a:latin typeface="+mn-ea"/>
                <a:ea typeface="+mn-ea"/>
              </a:rPr>
              <a:t>を占める気体を，同温で圧力を</a:t>
            </a:r>
            <a:r>
              <a:rPr lang="en-US" altLang="ja-JP" sz="3000" dirty="0">
                <a:latin typeface="+mn-ea"/>
                <a:ea typeface="+mn-ea"/>
              </a:rPr>
              <a:t>3.0×10</a:t>
            </a:r>
            <a:r>
              <a:rPr lang="en-US" altLang="ja-JP" sz="3000" baseline="30000" dirty="0">
                <a:latin typeface="+mn-ea"/>
                <a:ea typeface="+mn-ea"/>
              </a:rPr>
              <a:t>5 </a:t>
            </a:r>
            <a:r>
              <a:rPr lang="en-US" altLang="ja-JP" sz="3000" dirty="0">
                <a:latin typeface="+mn-ea"/>
                <a:ea typeface="+mn-ea"/>
              </a:rPr>
              <a:t>Pa</a:t>
            </a:r>
            <a:r>
              <a:rPr lang="ja-JP" altLang="en-US" sz="3000" dirty="0">
                <a:latin typeface="+mn-ea"/>
                <a:ea typeface="+mn-ea"/>
              </a:rPr>
              <a:t>にすると，体積は何 </a:t>
            </a:r>
            <a:r>
              <a:rPr lang="en-US" altLang="ja-JP" sz="3000" dirty="0">
                <a:latin typeface="+mn-ea"/>
                <a:ea typeface="+mn-ea"/>
              </a:rPr>
              <a:t>L</a:t>
            </a:r>
            <a:r>
              <a:rPr lang="ja-JP" altLang="en-US" sz="3000" dirty="0">
                <a:latin typeface="+mn-ea"/>
                <a:ea typeface="+mn-ea"/>
              </a:rPr>
              <a:t>になるか。また，同温で体積を</a:t>
            </a:r>
            <a:r>
              <a:rPr lang="en-US" altLang="ja-JP" sz="3000" dirty="0">
                <a:latin typeface="+mn-ea"/>
                <a:ea typeface="+mn-ea"/>
              </a:rPr>
              <a:t>80 L</a:t>
            </a:r>
            <a:r>
              <a:rPr lang="ja-JP" altLang="en-US" sz="3000" dirty="0">
                <a:latin typeface="+mn-ea"/>
                <a:ea typeface="+mn-ea"/>
              </a:rPr>
              <a:t>にすると，圧力は何 </a:t>
            </a:r>
            <a:r>
              <a:rPr lang="en-US" altLang="ja-JP" sz="3000" dirty="0">
                <a:latin typeface="+mn-ea"/>
                <a:ea typeface="+mn-ea"/>
              </a:rPr>
              <a:t>Pa</a:t>
            </a:r>
            <a:r>
              <a:rPr lang="ja-JP" altLang="en-US" sz="3000" dirty="0">
                <a:latin typeface="+mn-ea"/>
                <a:ea typeface="+mn-ea"/>
              </a:rPr>
              <a:t>になるか。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10969" y="3510411"/>
            <a:ext cx="2113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dirty="0">
                <a:latin typeface="+mn-ea"/>
                <a:ea typeface="+mn-ea"/>
              </a:rPr>
              <a:t>1.0×10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60 L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35697" y="2967492"/>
            <a:ext cx="54874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最初の気体の変化をまとめると，</a:t>
            </a:r>
            <a:endParaRPr lang="en-US" altLang="ja-JP" sz="30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076056" y="3510411"/>
                <a:ext cx="2082621" cy="1035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3000" dirty="0">
                    <a:latin typeface="+mn-ea"/>
                    <a:ea typeface="+mn-ea"/>
                  </a:rPr>
                  <a:t>3.0×10</a:t>
                </a:r>
                <a:r>
                  <a:rPr lang="en-US" altLang="ja-JP" sz="3000" baseline="30000" dirty="0">
                    <a:latin typeface="+mn-ea"/>
                    <a:ea typeface="+mn-ea"/>
                  </a:rPr>
                  <a:t>5</a:t>
                </a:r>
                <a:r>
                  <a:rPr lang="en-US" altLang="ja-JP" sz="3000" dirty="0">
                    <a:latin typeface="+mn-ea"/>
                    <a:ea typeface="+mn-ea"/>
                  </a:rPr>
                  <a:t> Pa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ja-JP" sz="3000" dirty="0">
                    <a:latin typeface="+mn-ea"/>
                    <a:ea typeface="+mn-ea"/>
                  </a:rPr>
                  <a:t>〔L</a:t>
                </a:r>
                <a:r>
                  <a:rPr lang="en-US" altLang="ja-JP" sz="3000" dirty="0">
                    <a:latin typeface="+mn-ea"/>
                  </a:rPr>
                  <a:t>〕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3510411"/>
                <a:ext cx="2082621" cy="1035092"/>
              </a:xfrm>
              <a:prstGeom prst="rect">
                <a:avLst/>
              </a:prstGeom>
              <a:blipFill rotWithShape="0">
                <a:blip r:embed="rId3"/>
                <a:stretch>
                  <a:fillRect l="-6745" t="-7647" r="-6452" b="-152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右矢印 10"/>
          <p:cNvSpPr/>
          <p:nvPr/>
        </p:nvSpPr>
        <p:spPr>
          <a:xfrm>
            <a:off x="4211960" y="3694360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1835696" y="4459178"/>
                <a:ext cx="590465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000" b="1" dirty="0">
                    <a:solidFill>
                      <a:schemeClr val="tx1"/>
                    </a:solidFill>
                  </a:rPr>
                  <a:t>こ</a:t>
                </a:r>
                <a14:m>
                  <m:oMath xmlns:m="http://schemas.openxmlformats.org/officeDocument/2006/math">
                    <m:r>
                      <a:rPr lang="ja-JP" altLang="en-US" sz="3000" b="1" i="1">
                        <a:latin typeface="Cambria Math" panose="02040503050406030204" pitchFamily="18" charset="0"/>
                      </a:rPr>
                      <m:t>れを</m:t>
                    </m:r>
                    <m:sSub>
                      <m:sSubPr>
                        <m:ctrlPr>
                          <a:rPr lang="en-US" altLang="ja-JP" sz="3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ja-JP" sz="3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ja-JP" altLang="en-US" sz="3000" dirty="0">
                    <a:latin typeface="+mn-ea"/>
                    <a:ea typeface="+mn-ea"/>
                  </a:rPr>
                  <a:t>へ代入すると，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459178"/>
                <a:ext cx="5904656" cy="553998"/>
              </a:xfrm>
              <a:prstGeom prst="rect">
                <a:avLst/>
              </a:prstGeom>
              <a:blipFill rotWithShape="0">
                <a:blip r:embed="rId4"/>
                <a:stretch>
                  <a:fillRect l="-2374" t="-16484" r="-516" b="-30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835696" y="5052723"/>
                <a:ext cx="684076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3200" dirty="0">
                    <a:latin typeface="+mn-ea"/>
                  </a:rPr>
                  <a:t>1.0×10</a:t>
                </a:r>
                <a:r>
                  <a:rPr lang="en-US" altLang="ja-JP" sz="3200" baseline="30000" dirty="0">
                    <a:latin typeface="+mn-ea"/>
                  </a:rPr>
                  <a:t>5</a:t>
                </a:r>
                <a:r>
                  <a:rPr lang="en-US" altLang="ja-JP" sz="3200" dirty="0">
                    <a:latin typeface="+mn-ea"/>
                  </a:rPr>
                  <a:t> Pa×60 L</a:t>
                </a:r>
                <a:r>
                  <a:rPr lang="ja-JP" altLang="en-US" sz="3200" dirty="0">
                    <a:latin typeface="+mn-ea"/>
                  </a:rPr>
                  <a:t>＝</a:t>
                </a:r>
                <a:r>
                  <a:rPr lang="en-US" altLang="ja-JP" sz="3000" dirty="0">
                    <a:latin typeface="+mn-ea"/>
                  </a:rPr>
                  <a:t>3.0×10</a:t>
                </a:r>
                <a:r>
                  <a:rPr lang="en-US" altLang="ja-JP" sz="3000" baseline="30000" dirty="0">
                    <a:latin typeface="+mn-ea"/>
                  </a:rPr>
                  <a:t>5</a:t>
                </a:r>
                <a:r>
                  <a:rPr lang="en-US" altLang="ja-JP" sz="3000" dirty="0">
                    <a:latin typeface="+mn-ea"/>
                  </a:rPr>
                  <a:t> Pa</a:t>
                </a:r>
                <a:r>
                  <a:rPr lang="en-US" altLang="ja-JP" sz="3000" dirty="0">
                    <a:latin typeface="+mn-ea"/>
                    <a:ea typeface="+mn-ea"/>
                  </a:rPr>
                  <a:t>×</a:t>
                </a:r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〔L〕</a:t>
                </a: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052723"/>
                <a:ext cx="6840760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2228" t="-16667" r="-2139" b="-302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1835163" y="5580529"/>
                <a:ext cx="5905189" cy="950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 </a:t>
                </a:r>
                <a:r>
                  <a:rPr lang="ja-JP" altLang="en-US" sz="3000" dirty="0">
                    <a:latin typeface="+mn-ea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1.0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×</m:t>
                        </m:r>
                        <m:sSup>
                          <m:sSupPr>
                            <m:ctrlPr>
                              <a:rPr lang="en-US" altLang="ja-JP" sz="2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10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Pa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60 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L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3.0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×</m:t>
                        </m:r>
                        <m:sSup>
                          <m:sSupPr>
                            <m:ctrlPr>
                              <a:rPr lang="en-US" altLang="ja-JP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10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Pa</m:t>
                        </m:r>
                      </m:den>
                    </m:f>
                  </m:oMath>
                </a14:m>
                <a:r>
                  <a:rPr lang="ja-JP" altLang="en-US" sz="3000" dirty="0">
                    <a:latin typeface="+mn-ea"/>
                  </a:rPr>
                  <a:t>＝</a:t>
                </a:r>
                <a:r>
                  <a:rPr lang="en-US" altLang="ja-JP" sz="3000" dirty="0">
                    <a:latin typeface="+mn-ea"/>
                  </a:rPr>
                  <a:t>20 L  </a:t>
                </a:r>
                <a:r>
                  <a:rPr lang="en-US" altLang="ja-JP" sz="3000" b="1" dirty="0">
                    <a:latin typeface="+mn-ea"/>
                  </a:rPr>
                  <a:t>20 L  </a:t>
                </a: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163" y="5580529"/>
                <a:ext cx="5905189" cy="950132"/>
              </a:xfrm>
              <a:prstGeom prst="rect">
                <a:avLst/>
              </a:prstGeom>
              <a:blipFill>
                <a:blip r:embed="rId6"/>
                <a:stretch>
                  <a:fillRect r="-43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86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4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040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１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960569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7" y="1033572"/>
            <a:ext cx="7308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00" dirty="0">
                <a:latin typeface="+mn-ea"/>
                <a:ea typeface="+mn-ea"/>
              </a:rPr>
              <a:t>20</a:t>
            </a:r>
            <a:r>
              <a:rPr lang="ja-JP" altLang="en-US" sz="3000" dirty="0">
                <a:latin typeface="+mn-ea"/>
                <a:ea typeface="+mn-ea"/>
              </a:rPr>
              <a:t> ℃，</a:t>
            </a:r>
            <a:r>
              <a:rPr lang="en-US" altLang="ja-JP" sz="3000" dirty="0">
                <a:latin typeface="+mn-ea"/>
                <a:ea typeface="+mn-ea"/>
              </a:rPr>
              <a:t>1.0×10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  <a:r>
              <a:rPr lang="ja-JP" altLang="en-US" sz="3000" dirty="0">
                <a:latin typeface="+mn-ea"/>
                <a:ea typeface="+mn-ea"/>
              </a:rPr>
              <a:t>で</a:t>
            </a:r>
            <a:r>
              <a:rPr lang="en-US" altLang="ja-JP" sz="3000" dirty="0">
                <a:latin typeface="+mn-ea"/>
                <a:ea typeface="+mn-ea"/>
              </a:rPr>
              <a:t>60 L</a:t>
            </a:r>
            <a:r>
              <a:rPr lang="ja-JP" altLang="en-US" sz="3000" dirty="0">
                <a:latin typeface="+mn-ea"/>
                <a:ea typeface="+mn-ea"/>
              </a:rPr>
              <a:t>を占める気体を，同温で圧力を</a:t>
            </a:r>
            <a:r>
              <a:rPr lang="en-US" altLang="ja-JP" sz="3000" dirty="0">
                <a:latin typeface="+mn-ea"/>
                <a:ea typeface="+mn-ea"/>
              </a:rPr>
              <a:t>3.0×10</a:t>
            </a:r>
            <a:r>
              <a:rPr lang="en-US" altLang="ja-JP" sz="3000" baseline="30000" dirty="0">
                <a:latin typeface="+mn-ea"/>
                <a:ea typeface="+mn-ea"/>
              </a:rPr>
              <a:t>5 </a:t>
            </a:r>
            <a:r>
              <a:rPr lang="en-US" altLang="ja-JP" sz="3000" dirty="0">
                <a:latin typeface="+mn-ea"/>
                <a:ea typeface="+mn-ea"/>
              </a:rPr>
              <a:t>Pa</a:t>
            </a:r>
            <a:r>
              <a:rPr lang="ja-JP" altLang="en-US" sz="3000" dirty="0">
                <a:latin typeface="+mn-ea"/>
                <a:ea typeface="+mn-ea"/>
              </a:rPr>
              <a:t>にすると，体積は何 </a:t>
            </a:r>
            <a:r>
              <a:rPr lang="en-US" altLang="ja-JP" sz="3000" dirty="0">
                <a:latin typeface="+mn-ea"/>
                <a:ea typeface="+mn-ea"/>
              </a:rPr>
              <a:t>L</a:t>
            </a:r>
            <a:r>
              <a:rPr lang="ja-JP" altLang="en-US" sz="3000" dirty="0">
                <a:latin typeface="+mn-ea"/>
                <a:ea typeface="+mn-ea"/>
              </a:rPr>
              <a:t>になるか。また，同温で体積を</a:t>
            </a:r>
            <a:r>
              <a:rPr lang="en-US" altLang="ja-JP" sz="3000" dirty="0">
                <a:latin typeface="+mn-ea"/>
                <a:ea typeface="+mn-ea"/>
              </a:rPr>
              <a:t>80 L</a:t>
            </a:r>
            <a:r>
              <a:rPr lang="ja-JP" altLang="en-US" sz="3000" dirty="0">
                <a:latin typeface="+mn-ea"/>
                <a:ea typeface="+mn-ea"/>
              </a:rPr>
              <a:t>にすると，圧力は何 </a:t>
            </a:r>
            <a:r>
              <a:rPr lang="en-US" altLang="ja-JP" sz="3000" dirty="0">
                <a:latin typeface="+mn-ea"/>
                <a:ea typeface="+mn-ea"/>
              </a:rPr>
              <a:t>Pa</a:t>
            </a:r>
            <a:r>
              <a:rPr lang="ja-JP" altLang="en-US" sz="3000" dirty="0">
                <a:latin typeface="+mn-ea"/>
                <a:ea typeface="+mn-ea"/>
              </a:rPr>
              <a:t>になるか。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10969" y="3510411"/>
            <a:ext cx="2113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dirty="0">
                <a:latin typeface="+mn-ea"/>
                <a:ea typeface="+mn-ea"/>
              </a:rPr>
              <a:t>1.0×10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60 L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35697" y="2967492"/>
            <a:ext cx="51026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次の気体の変化をまとめると，</a:t>
            </a:r>
            <a:endParaRPr lang="en-US" altLang="ja-JP" sz="30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5456768" y="3510411"/>
                <a:ext cx="132119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altLang="ja-JP" sz="3000" dirty="0">
                    <a:latin typeface="+mn-ea"/>
                    <a:ea typeface="+mn-ea"/>
                  </a:rPr>
                  <a:t> 〔Pa</a:t>
                </a:r>
                <a:r>
                  <a:rPr lang="en-US" altLang="ja-JP" sz="3000" dirty="0">
                    <a:latin typeface="+mn-ea"/>
                  </a:rPr>
                  <a:t>〕</a:t>
                </a:r>
                <a:endParaRPr lang="en-US" altLang="ja-JP" sz="3000" dirty="0">
                  <a:latin typeface="+mn-ea"/>
                  <a:ea typeface="+mn-ea"/>
                </a:endParaRPr>
              </a:p>
              <a:p>
                <a:pPr algn="ctr"/>
                <a:r>
                  <a:rPr lang="en-US" altLang="ja-JP" sz="3000" dirty="0">
                    <a:latin typeface="+mn-ea"/>
                    <a:ea typeface="+mn-ea"/>
                  </a:rPr>
                  <a:t>80</a:t>
                </a:r>
                <a:r>
                  <a:rPr lang="ja-JP" altLang="en-US" sz="3000" dirty="0">
                    <a:latin typeface="+mn-ea"/>
                    <a:ea typeface="+mn-ea"/>
                  </a:rPr>
                  <a:t> </a:t>
                </a:r>
                <a:r>
                  <a:rPr lang="en-US" altLang="ja-JP" sz="3000" dirty="0">
                    <a:latin typeface="+mn-ea"/>
                    <a:ea typeface="+mn-ea"/>
                  </a:rPr>
                  <a:t>L</a:t>
                </a: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6768" y="3510411"/>
                <a:ext cx="1321196" cy="1015663"/>
              </a:xfrm>
              <a:prstGeom prst="rect">
                <a:avLst/>
              </a:prstGeom>
              <a:blipFill>
                <a:blip r:embed="rId3"/>
                <a:stretch>
                  <a:fillRect t="-9036" r="-11060" b="-18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右矢印 10"/>
          <p:cNvSpPr/>
          <p:nvPr/>
        </p:nvSpPr>
        <p:spPr>
          <a:xfrm>
            <a:off x="4211960" y="3694360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1835696" y="4459178"/>
                <a:ext cx="691276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000" dirty="0">
                    <a:solidFill>
                      <a:schemeClr val="tx1"/>
                    </a:solidFill>
                  </a:rPr>
                  <a:t>これを同様に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ja-JP" sz="3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ja-JP" altLang="en-US" sz="3000" dirty="0">
                    <a:latin typeface="+mn-ea"/>
                    <a:ea typeface="+mn-ea"/>
                  </a:rPr>
                  <a:t>へ代入すると，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459178"/>
                <a:ext cx="6912768" cy="553998"/>
              </a:xfrm>
              <a:prstGeom prst="rect">
                <a:avLst/>
              </a:prstGeom>
              <a:blipFill rotWithShape="0">
                <a:blip r:embed="rId4"/>
                <a:stretch>
                  <a:fillRect l="-2028" t="-16484" r="-2028" b="-30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835696" y="5052723"/>
                <a:ext cx="67687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>
                    <a:latin typeface="+mn-ea"/>
                  </a:rPr>
                  <a:t>1.0×10</a:t>
                </a:r>
                <a:r>
                  <a:rPr lang="en-US" altLang="ja-JP" sz="3200" baseline="30000" dirty="0">
                    <a:latin typeface="+mn-ea"/>
                  </a:rPr>
                  <a:t>5</a:t>
                </a:r>
                <a:r>
                  <a:rPr lang="en-US" altLang="ja-JP" sz="3200" dirty="0">
                    <a:latin typeface="+mn-ea"/>
                  </a:rPr>
                  <a:t> Pa×60 L</a:t>
                </a:r>
                <a:r>
                  <a:rPr lang="ja-JP" altLang="en-US" sz="3200" dirty="0">
                    <a:latin typeface="+mn-ea"/>
                  </a:rPr>
                  <a:t>＝</a:t>
                </a:r>
                <a:r>
                  <a:rPr lang="en-US" altLang="ja-JP" sz="3200" b="1" dirty="0"/>
                  <a:t> </a:t>
                </a:r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 〔Pa〕</a:t>
                </a:r>
                <a:r>
                  <a:rPr lang="en-US" altLang="ja-JP" sz="3000" dirty="0">
                    <a:latin typeface="+mn-ea"/>
                    <a:ea typeface="+mn-ea"/>
                  </a:rPr>
                  <a:t>×</a:t>
                </a:r>
                <a:r>
                  <a:rPr lang="en-US" altLang="ja-JP" sz="3200" dirty="0">
                    <a:latin typeface="+mn-ea"/>
                  </a:rPr>
                  <a:t>80 </a:t>
                </a:r>
                <a:r>
                  <a:rPr lang="en-US" altLang="ja-JP" sz="3000" dirty="0">
                    <a:latin typeface="+mn-ea"/>
                  </a:rPr>
                  <a:t>L</a:t>
                </a: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052723"/>
                <a:ext cx="6768752" cy="584775"/>
              </a:xfrm>
              <a:prstGeom prst="rect">
                <a:avLst/>
              </a:prstGeom>
              <a:blipFill>
                <a:blip r:embed="rId5"/>
                <a:stretch>
                  <a:fillRect l="-2252" t="-18750" b="-28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23528" y="5580529"/>
                <a:ext cx="8568952" cy="877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ja-JP" altLang="en-US" sz="3000" dirty="0">
                    <a:latin typeface="+mn-ea"/>
                  </a:rPr>
                  <a:t> 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1.0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×</m:t>
                        </m:r>
                        <m:sSup>
                          <m:sSupPr>
                            <m:ctrlPr>
                              <a:rPr lang="en-US" altLang="ja-JP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10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ja-JP" sz="2800" dirty="0">
                                <a:latin typeface="+mn-ea"/>
                              </a:rPr>
                              <m:t>5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Pa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60 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L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ja-JP" sz="2800" b="0" i="0" dirty="0" smtClean="0">
                            <a:latin typeface="+mn-ea"/>
                          </a:rPr>
                          <m:t>8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0 </m:t>
                        </m:r>
                        <m:r>
                          <m:rPr>
                            <m:nor/>
                          </m:rPr>
                          <a:rPr lang="en-US" altLang="ja-JP" sz="2800" dirty="0">
                            <a:latin typeface="+mn-ea"/>
                          </a:rPr>
                          <m:t>L</m:t>
                        </m:r>
                      </m:den>
                    </m:f>
                  </m:oMath>
                </a14:m>
                <a:r>
                  <a:rPr lang="ja-JP" altLang="en-US" sz="3000" dirty="0">
                    <a:latin typeface="+mn-ea"/>
                  </a:rPr>
                  <a:t>＝</a:t>
                </a:r>
                <a:r>
                  <a:rPr lang="en-US" altLang="ja-JP" sz="3000" dirty="0">
                    <a:latin typeface="+mn-ea"/>
                  </a:rPr>
                  <a:t>7.5×10</a:t>
                </a:r>
                <a:r>
                  <a:rPr lang="en-US" altLang="ja-JP" sz="3000" baseline="30000" dirty="0">
                    <a:latin typeface="+mn-ea"/>
                  </a:rPr>
                  <a:t>4</a:t>
                </a:r>
                <a:r>
                  <a:rPr lang="en-US" altLang="ja-JP" sz="3000" dirty="0">
                    <a:latin typeface="+mn-ea"/>
                  </a:rPr>
                  <a:t> Pa</a:t>
                </a:r>
                <a:r>
                  <a:rPr lang="ja-JP" altLang="en-US" sz="3000" dirty="0">
                    <a:latin typeface="+mn-ea"/>
                  </a:rPr>
                  <a:t>　　</a:t>
                </a:r>
                <a:r>
                  <a:rPr lang="en-US" altLang="ja-JP" sz="3000" dirty="0">
                    <a:latin typeface="+mn-ea"/>
                  </a:rPr>
                  <a:t> </a:t>
                </a:r>
                <a:r>
                  <a:rPr lang="en-US" altLang="ja-JP" sz="3000" b="1" dirty="0">
                    <a:latin typeface="+mn-ea"/>
                  </a:rPr>
                  <a:t>7.5×10</a:t>
                </a:r>
                <a:r>
                  <a:rPr lang="en-US" altLang="ja-JP" sz="3000" b="1" baseline="30000" dirty="0">
                    <a:latin typeface="+mn-ea"/>
                  </a:rPr>
                  <a:t>4</a:t>
                </a:r>
                <a:r>
                  <a:rPr lang="en-US" altLang="ja-JP" sz="3000" b="1" dirty="0">
                    <a:latin typeface="+mn-ea"/>
                  </a:rPr>
                  <a:t> Pa </a:t>
                </a: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580529"/>
                <a:ext cx="8568952" cy="877228"/>
              </a:xfrm>
              <a:prstGeom prst="rect">
                <a:avLst/>
              </a:prstGeom>
              <a:blipFill>
                <a:blip r:embed="rId6"/>
                <a:stretch>
                  <a:fillRect r="-1422" b="-76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71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4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79512" y="1701566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ボイルの法則とは何か？</a:t>
            </a:r>
            <a:endParaRPr lang="en-US" altLang="ja-JP" sz="3600" dirty="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79512" y="2564904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シャルルの法則とは何か？</a:t>
            </a:r>
            <a:endParaRPr lang="en-US" altLang="ja-JP" sz="3600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178534" y="3429000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ボイル・シャルルの法則とは何か？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45472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気体の体積と温度の関係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43" name="テキスト ボックス 4"/>
          <p:cNvSpPr txBox="1">
            <a:spLocks noChangeArrowheads="1"/>
          </p:cNvSpPr>
          <p:nvPr/>
        </p:nvSpPr>
        <p:spPr bwMode="auto">
          <a:xfrm>
            <a:off x="755576" y="2064331"/>
            <a:ext cx="2880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200" b="1" dirty="0"/>
              <a:t>気体の体積</a:t>
            </a:r>
          </a:p>
        </p:txBody>
      </p:sp>
      <p:sp>
        <p:nvSpPr>
          <p:cNvPr id="44" name="テキスト ボックス 4"/>
          <p:cNvSpPr txBox="1">
            <a:spLocks noChangeArrowheads="1"/>
          </p:cNvSpPr>
          <p:nvPr/>
        </p:nvSpPr>
        <p:spPr bwMode="auto">
          <a:xfrm>
            <a:off x="755576" y="3492297"/>
            <a:ext cx="2880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200" b="1" dirty="0"/>
              <a:t>気体の温度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3594665" y="2032925"/>
            <a:ext cx="5153799" cy="1077218"/>
            <a:chOff x="5618980" y="3558345"/>
            <a:chExt cx="5153799" cy="1077218"/>
          </a:xfrm>
        </p:grpSpPr>
        <p:sp>
          <p:nvSpPr>
            <p:cNvPr id="46" name="右矢印 45"/>
            <p:cNvSpPr/>
            <p:nvPr/>
          </p:nvSpPr>
          <p:spPr>
            <a:xfrm>
              <a:off x="5618980" y="3558345"/>
              <a:ext cx="449734" cy="64776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6497691" y="3558345"/>
              <a:ext cx="42750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200" dirty="0">
                  <a:latin typeface="+mj-ea"/>
                  <a:ea typeface="+mj-ea"/>
                </a:rPr>
                <a:t>気体分子の</a:t>
              </a:r>
              <a:r>
                <a:rPr lang="ja-JP" altLang="en-US" sz="3200" dirty="0">
                  <a:solidFill>
                    <a:srgbClr val="FF0000"/>
                  </a:solidFill>
                  <a:latin typeface="+mj-ea"/>
                  <a:ea typeface="+mj-ea"/>
                </a:rPr>
                <a:t>広がり</a:t>
              </a:r>
              <a:endParaRPr lang="en-US" altLang="ja-JP" sz="3200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3200" dirty="0">
                  <a:latin typeface="+mj-ea"/>
                  <a:ea typeface="+mj-ea"/>
                </a:rPr>
                <a:t>容器の大きさで決まる</a:t>
              </a: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594665" y="3429000"/>
            <a:ext cx="5009783" cy="1077218"/>
            <a:chOff x="5618980" y="3558345"/>
            <a:chExt cx="5009783" cy="1077218"/>
          </a:xfrm>
        </p:grpSpPr>
        <p:sp>
          <p:nvSpPr>
            <p:cNvPr id="49" name="右矢印 48"/>
            <p:cNvSpPr/>
            <p:nvPr/>
          </p:nvSpPr>
          <p:spPr>
            <a:xfrm>
              <a:off x="5618980" y="3558345"/>
              <a:ext cx="449734" cy="64776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497691" y="3558345"/>
              <a:ext cx="413107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dirty="0">
                  <a:latin typeface="+mj-ea"/>
                  <a:ea typeface="+mj-ea"/>
                </a:rPr>
                <a:t>気体粒子の</a:t>
              </a:r>
              <a:r>
                <a:rPr kumimoji="1" lang="ja-JP" altLang="en-US" sz="3200" dirty="0">
                  <a:solidFill>
                    <a:srgbClr val="FF0000"/>
                  </a:solidFill>
                  <a:latin typeface="+mj-ea"/>
                  <a:ea typeface="+mj-ea"/>
                </a:rPr>
                <a:t>熱運動の激しさ</a:t>
              </a:r>
            </a:p>
          </p:txBody>
        </p:sp>
      </p:grpSp>
      <p:sp>
        <p:nvSpPr>
          <p:cNvPr id="51" name="四角形吹き出し 50"/>
          <p:cNvSpPr/>
          <p:nvPr/>
        </p:nvSpPr>
        <p:spPr>
          <a:xfrm>
            <a:off x="1067115" y="4715692"/>
            <a:ext cx="7081778" cy="1305596"/>
          </a:xfrm>
          <a:prstGeom prst="wedgeRectCallout">
            <a:avLst>
              <a:gd name="adj1" fmla="val 30002"/>
              <a:gd name="adj2" fmla="val -85952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気体の体積と温度には</a:t>
            </a:r>
            <a:endParaRPr lang="en-US" altLang="ja-JP" sz="3600" dirty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どんな関係があるのか？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33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気体の体積と温度の関係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106" name="正方形/長方形 105"/>
          <p:cNvSpPr/>
          <p:nvPr/>
        </p:nvSpPr>
        <p:spPr>
          <a:xfrm>
            <a:off x="494094" y="4293095"/>
            <a:ext cx="3357364" cy="792089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636428" y="437957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3534657" y="459559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2053414" y="472164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円/楕円 109"/>
          <p:cNvSpPr/>
          <p:nvPr/>
        </p:nvSpPr>
        <p:spPr>
          <a:xfrm>
            <a:off x="1738930" y="430894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/>
          <p:nvPr/>
        </p:nvSpPr>
        <p:spPr>
          <a:xfrm>
            <a:off x="1192301" y="4523590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2" name="グループ化 111"/>
          <p:cNvGrpSpPr/>
          <p:nvPr/>
        </p:nvGrpSpPr>
        <p:grpSpPr>
          <a:xfrm>
            <a:off x="486132" y="3193488"/>
            <a:ext cx="3392338" cy="1099608"/>
            <a:chOff x="467544" y="2439759"/>
            <a:chExt cx="3392338" cy="701209"/>
          </a:xfrm>
        </p:grpSpPr>
        <p:sp>
          <p:nvSpPr>
            <p:cNvPr id="113" name="正方形/長方形 112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893272" y="2439759"/>
              <a:ext cx="563204" cy="4131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" name="円/楕円 114"/>
          <p:cNvSpPr/>
          <p:nvPr/>
        </p:nvSpPr>
        <p:spPr>
          <a:xfrm>
            <a:off x="3107082" y="429309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右大かっこ 115"/>
          <p:cNvSpPr/>
          <p:nvPr/>
        </p:nvSpPr>
        <p:spPr>
          <a:xfrm rot="5400000">
            <a:off x="810168" y="2024844"/>
            <a:ext cx="2736304" cy="3384376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四角形吹き出し 128"/>
          <p:cNvSpPr/>
          <p:nvPr/>
        </p:nvSpPr>
        <p:spPr>
          <a:xfrm>
            <a:off x="180081" y="1493428"/>
            <a:ext cx="5383879" cy="605715"/>
          </a:xfrm>
          <a:prstGeom prst="wedgeRectCallout">
            <a:avLst>
              <a:gd name="adj1" fmla="val -41893"/>
              <a:gd name="adj2" fmla="val 16945"/>
            </a:avLst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b="1" dirty="0">
                <a:solidFill>
                  <a:srgbClr val="CC9900"/>
                </a:solidFill>
              </a:rPr>
              <a:t>〇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圧力一定のときの体積変化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1908572" y="5157192"/>
            <a:ext cx="504056" cy="156722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43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二等辺三角形 49"/>
          <p:cNvSpPr/>
          <p:nvPr/>
        </p:nvSpPr>
        <p:spPr>
          <a:xfrm>
            <a:off x="1976823" y="5517232"/>
            <a:ext cx="365819" cy="68617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1835696" y="6152604"/>
            <a:ext cx="648072" cy="57181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200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1916280" y="6728668"/>
            <a:ext cx="486905" cy="5040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200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下矢印 2"/>
          <p:cNvSpPr/>
          <p:nvPr/>
        </p:nvSpPr>
        <p:spPr>
          <a:xfrm>
            <a:off x="1776546" y="3632391"/>
            <a:ext cx="811510" cy="671845"/>
          </a:xfrm>
          <a:prstGeom prst="down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solidFill>
              <a:srgbClr val="33CC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下矢印 53"/>
          <p:cNvSpPr/>
          <p:nvPr/>
        </p:nvSpPr>
        <p:spPr>
          <a:xfrm rot="10800000">
            <a:off x="1767021" y="4307423"/>
            <a:ext cx="811510" cy="671845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下矢印 54"/>
          <p:cNvSpPr/>
          <p:nvPr/>
        </p:nvSpPr>
        <p:spPr>
          <a:xfrm rot="10800000">
            <a:off x="1382073" y="4325644"/>
            <a:ext cx="1581404" cy="1082014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四角形吹き出し 55"/>
          <p:cNvSpPr/>
          <p:nvPr/>
        </p:nvSpPr>
        <p:spPr>
          <a:xfrm>
            <a:off x="395536" y="2331044"/>
            <a:ext cx="3595852" cy="1099793"/>
          </a:xfrm>
          <a:prstGeom prst="wedgeRectCallout">
            <a:avLst>
              <a:gd name="adj1" fmla="val 1285"/>
              <a:gd name="adj2" fmla="val 64372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外圧＝気体の圧力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体積変化なし</a:t>
            </a:r>
            <a:endParaRPr lang="en-US" altLang="ja-JP" sz="3200" dirty="0">
              <a:solidFill>
                <a:schemeClr val="tx1"/>
              </a:solidFill>
            </a:endParaRPr>
          </a:p>
        </p:txBody>
      </p:sp>
      <p:sp>
        <p:nvSpPr>
          <p:cNvPr id="57" name="四角形吹き出し 56"/>
          <p:cNvSpPr/>
          <p:nvPr/>
        </p:nvSpPr>
        <p:spPr>
          <a:xfrm>
            <a:off x="395536" y="2340048"/>
            <a:ext cx="3595852" cy="1099793"/>
          </a:xfrm>
          <a:prstGeom prst="wedgeRectCallout">
            <a:avLst>
              <a:gd name="adj1" fmla="val 1850"/>
              <a:gd name="adj2" fmla="val 62212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外圧＜気体の圧力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体積増加</a:t>
            </a:r>
            <a:endParaRPr lang="en-US" altLang="ja-JP" sz="3200" dirty="0">
              <a:solidFill>
                <a:schemeClr val="tx1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228379" y="3088449"/>
            <a:ext cx="3357364" cy="1996736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5370713" y="437957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8268942" y="459559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6787699" y="472164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6473215" y="430894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5926586" y="4523590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/>
          <p:cNvGrpSpPr/>
          <p:nvPr/>
        </p:nvGrpSpPr>
        <p:grpSpPr>
          <a:xfrm>
            <a:off x="5220417" y="1988840"/>
            <a:ext cx="3392338" cy="1099608"/>
            <a:chOff x="467544" y="2439759"/>
            <a:chExt cx="3392338" cy="701209"/>
          </a:xfrm>
        </p:grpSpPr>
        <p:sp>
          <p:nvSpPr>
            <p:cNvPr id="65" name="正方形/長方形 64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893272" y="2439759"/>
              <a:ext cx="563204" cy="4131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円/楕円 66"/>
          <p:cNvSpPr/>
          <p:nvPr/>
        </p:nvSpPr>
        <p:spPr>
          <a:xfrm>
            <a:off x="7841367" y="429309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右大かっこ 67"/>
          <p:cNvSpPr/>
          <p:nvPr/>
        </p:nvSpPr>
        <p:spPr>
          <a:xfrm rot="5400000">
            <a:off x="5544453" y="2024844"/>
            <a:ext cx="2736304" cy="3384376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右矢印 70"/>
          <p:cNvSpPr/>
          <p:nvPr/>
        </p:nvSpPr>
        <p:spPr>
          <a:xfrm>
            <a:off x="4029955" y="3565202"/>
            <a:ext cx="1083474" cy="10432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スライド番号プレースホルダー 1"/>
          <p:cNvSpPr txBox="1">
            <a:spLocks/>
          </p:cNvSpPr>
          <p:nvPr/>
        </p:nvSpPr>
        <p:spPr>
          <a:xfrm>
            <a:off x="8271024" y="6524628"/>
            <a:ext cx="477440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404040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fld id="{814E8DFD-3C92-42AC-A846-3D6C3AFD6E64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75" name="四角形吹き出し 74"/>
          <p:cNvSpPr/>
          <p:nvPr/>
        </p:nvSpPr>
        <p:spPr>
          <a:xfrm>
            <a:off x="2699791" y="5545259"/>
            <a:ext cx="5905001" cy="738053"/>
          </a:xfrm>
          <a:prstGeom prst="wedgeRectCallout">
            <a:avLst>
              <a:gd name="adj1" fmla="val -332"/>
              <a:gd name="adj2" fmla="val -145056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温度が高いほど体積は大きくなる</a:t>
            </a:r>
            <a:endParaRPr lang="en-US" altLang="ja-JP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52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2894 L 0.15954 -0.00625 L 0.31909 0.02894 L 0.15954 0.06458 L 4.44444E-6 0.02894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5" y="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1297 L -0.1158 -0.03588 L -0.18333 0.03449 L -0.23785 -0.0375 L -0.32083 -0.00879 L -0.27813 0.03565 L -0.14566 -0.03773 L -0.06007 0.03982 L 5.55556E-7 0.01297 Z " pathEditMode="relative" rAng="0" ptsTypes="AAAAAAAAA">
                                      <p:cBhvr>
                                        <p:cTn id="8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-120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1458 L -0.16736 -0.00046 L 0.16354 -0.02986 L -0.16354 -0.04838 L 0.06232 -0.05463 L 0.16354 -0.05463 L -0.16354 -0.03681 L 0.1651 -0.02037 L 0.00243 0.01458 Z " pathEditMode="relative" rAng="0" ptsTypes="AAAAAAAAA">
                                      <p:cBhvr>
                                        <p:cTn id="10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34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0.0842 0.07547 L 0.19618 0.01112 L 0.17014 -0.00115 L 0.03386 0.07616 L -0.05972 -0.00046 L -0.11024 0.07408 L -0.12969 0.04491 L -1.66667E-6 -4.07407E-6 Z " pathEditMode="relative" rAng="0" ptsTypes="AAAAAAAAA">
                                      <p:cBhvr>
                                        <p:cTn id="12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375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0.00833 L 0.03976 -0.03357 L 0.10729 0.05185 L 0.16059 -0.03287 L 0.2151 0.05046 L 0.26059 0.00671 L 0.21771 -0.03357 L 0.16181 0.05046 L 0.10208 -0.03102 L 0.02934 0.04953 L -0.07049 -0.00649 L -0.02899 -0.03287 L 0.00608 0.00833 Z " pathEditMode="relative" rAng="0" ptsTypes="AAAAAAAAAAAAA">
                                      <p:cBhvr>
                                        <p:cTn id="14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6 0.02268 L -0.06562 -0.00232 L -0.24496 0.08171 L -0.27725 0.06528 L -0.16701 -0.00162 L -0.03975 0.08171 L 0.05903 0.03843 L 0.01216 0.02268 Z " pathEditMode="relative" rAng="0" ptsTypes="AAAAAAAA">
                                      <p:cBhvr>
                                        <p:cTn id="16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02 0.07708 L 0.33194 0.01319 L 0.25208 -0.01945 L 0.08333 0.07778 L -0.01858 0.03055 L 0 0 Z " pathEditMode="relative" ptsTypes="AAAAAAA">
                                      <p:cBhvr>
                                        <p:cTn id="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208 0.05694 L -0.07899 0.01851 L -0.02951 -0.0375 L 0.0507 0.05185 L 0.12362 -0.03565 L 0.1882 0.05 L 0.2448 -0.03565 L 0.27049 -0.00093 L 0.24341 0.05185 L 0.17466 -0.0375 L 0.12188 0.05416 L 0.03438 -0.03959 L 0 0 Z " pathEditMode="relative" ptsTypes="AAAAAAAAAAAAAA">
                                      <p:cBhvr>
                                        <p:cTn id="7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854 0.02615 L 0.2125 0.04652 L 0.01459 0.0868 L -0.14062 0.06458 L 0.2125 0.02199 L 0 0 Z " pathEditMode="relative" ptsTypes="AAAAAAA">
                                      <p:cBhvr>
                                        <p:cTn id="7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1 -0.0625 L 0.08871 0.02593 L 0.17864 -0.00301 L -0.06719 -0.07014 L -0.16823 -0.02431 L -0.0967 0.02593 L 0.01371 -0.0625 Z " pathEditMode="relative" rAng="0" ptsTypes="AAAAAAA">
                                      <p:cBhvr>
                                        <p:cTn id="7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4028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527 0.03287 L -0.07118 0.08981 L -0.23855 -0.00672 L -0.28889 0.04676 L -0.22431 0.08889 L 0 0 Z " pathEditMode="relative" ptsTypes="AAAAAAA">
                                      <p:cBhvr>
                                        <p:cTn id="7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9 0.03935 L -0.10573 -0.05532 C -0.18125 -0.02986 -0.25833 0.01621 -0.33385 0.0419 C -0.32604 0.0169 -0.31649 -0.02801 -0.30851 -0.05254 L -0.06406 0.03634 L 0.00365 -0.05069 C 0.00642 -0.04236 0.00972 -0.03403 0.01354 -0.02569 C 0.00556 -0.00393 -0.00243 0.01759 -0.01059 0.03935 Z " pathEditMode="relative" rAng="0" ptsTypes="AAAAAAAA">
                                      <p:cBhvr>
                                        <p:cTn id="7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-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13449 L 0.18021 0.0757 L 0.33195 -0.09861 L 0.25209 -0.1875 L 0.08334 0.07778 L -0.01857 -0.05116 L -3.88889E-6 -0.13449 Z " pathEditMode="relative" rAng="0" ptsTypes="AAAAAAA">
                                      <p:cBhvr>
                                        <p:cTn id="123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60" y="7963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9977 L -0.05209 0.05694 L -0.079 -0.04885 L -0.02952 -0.20301 L 0.05069 0.04282 L 0.12361 -0.19792 L 0.18819 0.03773 L 0.24479 -0.19792 L 0.27048 -0.10232 L 0.2434 0.04282 L 0.17465 -0.20301 L 0.12187 0.04907 L 0.03437 -0.20857 L 2.22222E-6 -0.09977 Z " pathEditMode="relative" rAng="0" ptsTypes="AAAAAAAAAAAAAA">
                                      <p:cBhvr>
                                        <p:cTn id="125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66" y="2384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17708 L -0.13854 -0.09768 L 0.2125 -0.03564 L 0.01459 0.08681 L -0.14062 0.01922 L 0.2125 -0.11041 L -3.61111E-6 -0.17708 Z " pathEditMode="relative" rAng="0" ptsTypes="AAAAAAA">
                                      <p:cBhvr>
                                        <p:cTn id="127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1319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1 -0.21644 L 0.08871 0.02593 L 0.17864 -0.0537 L -0.06719 -0.23727 L -0.16823 -0.11181 L -0.0967 0.02593 L 0.01371 -0.21644 Z " pathEditMode="relative" rAng="0" ptsTypes="AAAAAAA">
                                      <p:cBhvr>
                                        <p:cTn id="129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1106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15648 L 0.06528 -0.06644 L -0.07118 0.08981 L -0.23854 -0.17477 L -0.28889 -0.02824 L -0.2243 0.08727 L -2.77778E-6 -0.15648 Z " pathEditMode="relative" rAng="0" ptsTypes="AAAAAAA">
                                      <p:cBhvr>
                                        <p:cTn id="131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1" y="11389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0.03449 L -0.10278 -0.21944 C -0.1783 -0.15116 -0.25538 -0.02754 -0.3309 0.04144 C -0.32309 -0.02569 -0.31354 -0.14629 -0.30556 -0.21203 L -0.06111 0.02639 L 0.0066 -0.20717 C 0.00937 -0.18472 0.01267 -0.1625 0.01649 -0.14004 C 0.0085 -0.08171 0.00052 -0.02384 -0.00764 0.03449 Z " pathEditMode="relative" rAng="0" ptsTypes="AAAAAAAA">
                                      <p:cBhvr>
                                        <p:cTn id="133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-1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5" grpId="0" animBg="1"/>
      <p:bldP spid="115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2" grpId="0" animBg="1"/>
      <p:bldP spid="3" grpId="0" animBg="1"/>
      <p:bldP spid="3" grpId="1" animBg="1"/>
      <p:bldP spid="3" grpId="2" animBg="1"/>
      <p:bldP spid="54" grpId="0" animBg="1"/>
      <p:bldP spid="54" grpId="1" animBg="1"/>
      <p:bldP spid="55" grpId="0" animBg="1"/>
      <p:bldP spid="56" grpId="0" animBg="1"/>
      <p:bldP spid="56" grpId="1" animBg="1"/>
      <p:bldP spid="57" grpId="0" animBg="1"/>
      <p:bldP spid="58" grpId="0" animBg="1"/>
      <p:bldP spid="59" grpId="1" animBg="1"/>
      <p:bldP spid="59" grpId="2" animBg="1"/>
      <p:bldP spid="60" grpId="1" animBg="1"/>
      <p:bldP spid="60" grpId="2" animBg="1"/>
      <p:bldP spid="61" grpId="1" animBg="1"/>
      <p:bldP spid="61" grpId="2" animBg="1"/>
      <p:bldP spid="62" grpId="1" animBg="1"/>
      <p:bldP spid="62" grpId="2" animBg="1"/>
      <p:bldP spid="63" grpId="1" animBg="1"/>
      <p:bldP spid="63" grpId="2" animBg="1"/>
      <p:bldP spid="67" grpId="1" animBg="1"/>
      <p:bldP spid="67" grpId="2" animBg="1"/>
      <p:bldP spid="68" grpId="0" animBg="1"/>
      <p:bldP spid="71" grpId="0" animBg="1"/>
      <p:bldP spid="7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71274" y="3788282"/>
            <a:ext cx="8369097" cy="2540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</a:rPr>
              <a:t>シャルルの法則の数式的な表現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371275" y="1473666"/>
            <a:ext cx="8369097" cy="2006810"/>
            <a:chOff x="371275" y="1412775"/>
            <a:chExt cx="8369097" cy="2006810"/>
          </a:xfrm>
        </p:grpSpPr>
        <p:sp>
          <p:nvSpPr>
            <p:cNvPr id="4" name="正方形/長方形 3"/>
            <p:cNvSpPr/>
            <p:nvPr/>
          </p:nvSpPr>
          <p:spPr>
            <a:xfrm>
              <a:off x="371275" y="1412775"/>
              <a:ext cx="8369097" cy="2006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eaLnBrk="1" hangingPunct="1"/>
              <a:r>
                <a:rPr lang="ja-JP" altLang="en-US" sz="2800" b="1" dirty="0">
                  <a:solidFill>
                    <a:srgbClr val="FF0000"/>
                  </a:solidFill>
                </a:rPr>
                <a:t>シャルルの法則</a:t>
              </a:r>
            </a:p>
          </p:txBody>
        </p:sp>
        <p:sp>
          <p:nvSpPr>
            <p:cNvPr id="44" name="テキスト ボックス 4"/>
            <p:cNvSpPr txBox="1">
              <a:spLocks noChangeArrowheads="1"/>
            </p:cNvSpPr>
            <p:nvPr/>
          </p:nvSpPr>
          <p:spPr bwMode="auto">
            <a:xfrm>
              <a:off x="1296761" y="2146875"/>
              <a:ext cx="1967297" cy="107721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3200" b="1" dirty="0"/>
                <a:t>気体の</a:t>
              </a:r>
              <a:endParaRPr lang="en-US" altLang="ja-JP" sz="3200" b="1" dirty="0"/>
            </a:p>
            <a:p>
              <a:pPr algn="ctr" eaLnBrk="1" hangingPunct="1"/>
              <a:r>
                <a:rPr lang="ja-JP" altLang="en-US" sz="3200" b="1" dirty="0"/>
                <a:t>体積</a:t>
              </a:r>
            </a:p>
          </p:txBody>
        </p:sp>
        <p:sp>
          <p:nvSpPr>
            <p:cNvPr id="45" name="テキスト ボックス 4"/>
            <p:cNvSpPr txBox="1">
              <a:spLocks noChangeArrowheads="1"/>
            </p:cNvSpPr>
            <p:nvPr/>
          </p:nvSpPr>
          <p:spPr bwMode="auto">
            <a:xfrm>
              <a:off x="5796136" y="2146874"/>
              <a:ext cx="1788452" cy="107721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3200" b="1" dirty="0"/>
                <a:t>気体の</a:t>
              </a:r>
              <a:endParaRPr lang="en-US" altLang="ja-JP" sz="3200" b="1" dirty="0"/>
            </a:p>
            <a:p>
              <a:pPr algn="ctr" eaLnBrk="1" hangingPunct="1"/>
              <a:r>
                <a:rPr lang="ja-JP" altLang="en-US" sz="3200" b="1" dirty="0"/>
                <a:t>温度</a:t>
              </a:r>
            </a:p>
          </p:txBody>
        </p:sp>
        <p:sp>
          <p:nvSpPr>
            <p:cNvPr id="8" name="左右矢印 7"/>
            <p:cNvSpPr/>
            <p:nvPr/>
          </p:nvSpPr>
          <p:spPr>
            <a:xfrm>
              <a:off x="3428386" y="2083528"/>
              <a:ext cx="2203422" cy="1140059"/>
            </a:xfrm>
            <a:prstGeom prst="leftRightArrow">
              <a:avLst>
                <a:gd name="adj1" fmla="val 70833"/>
                <a:gd name="adj2" fmla="val 38542"/>
              </a:avLst>
            </a:prstGeom>
            <a:solidFill>
              <a:srgbClr val="FFB3E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dirty="0"/>
                <a:t>比例</a:t>
              </a:r>
            </a:p>
          </p:txBody>
        </p:sp>
      </p:grpSp>
      <p:sp>
        <p:nvSpPr>
          <p:cNvPr id="53" name="右矢印 52"/>
          <p:cNvSpPr/>
          <p:nvPr/>
        </p:nvSpPr>
        <p:spPr>
          <a:xfrm rot="5400000">
            <a:off x="4241813" y="3310900"/>
            <a:ext cx="576568" cy="523728"/>
          </a:xfrm>
          <a:prstGeom prst="rightArrow">
            <a:avLst>
              <a:gd name="adj1" fmla="val 63605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4"/>
          <p:cNvSpPr txBox="1">
            <a:spLocks noChangeArrowheads="1"/>
          </p:cNvSpPr>
          <p:nvPr/>
        </p:nvSpPr>
        <p:spPr bwMode="auto">
          <a:xfrm>
            <a:off x="3851920" y="4329447"/>
            <a:ext cx="4968552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V</a:t>
            </a:r>
            <a:r>
              <a:rPr lang="ja-JP" altLang="en-US" sz="3600" b="1" dirty="0"/>
              <a:t>：</a:t>
            </a:r>
            <a:r>
              <a:rPr lang="ja-JP" altLang="en-US" sz="2800" b="1" dirty="0"/>
              <a:t>温度変化後の気体の体積</a:t>
            </a:r>
            <a:endParaRPr lang="en-US" altLang="ja-JP" sz="3600" b="1" dirty="0"/>
          </a:p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t </a:t>
            </a:r>
            <a:r>
              <a:rPr lang="ja-JP" altLang="en-US" sz="3600" b="1" dirty="0"/>
              <a:t>：</a:t>
            </a:r>
            <a:r>
              <a:rPr lang="ja-JP" altLang="en-US" sz="2800" b="1" dirty="0"/>
              <a:t>気体のセルシウス温度</a:t>
            </a:r>
            <a:endParaRPr lang="en-US" altLang="ja-JP" sz="2800" b="1" dirty="0"/>
          </a:p>
          <a:p>
            <a:pPr eaLnBrk="1" hangingPunct="1"/>
            <a:r>
              <a:rPr lang="en-US" altLang="ja-JP" sz="4000" b="1" i="1" dirty="0">
                <a:latin typeface="Cambria" panose="02040503050406030204" pitchFamily="18" charset="0"/>
              </a:rPr>
              <a:t>V</a:t>
            </a:r>
            <a:r>
              <a:rPr lang="en-US" altLang="ja-JP" sz="4000" b="1" baseline="-25000" dirty="0">
                <a:latin typeface="Cambria" panose="02040503050406030204" pitchFamily="18" charset="0"/>
              </a:rPr>
              <a:t>0</a:t>
            </a:r>
            <a:r>
              <a:rPr lang="ja-JP" altLang="en-US" sz="4000" b="1" dirty="0"/>
              <a:t>：</a:t>
            </a:r>
            <a:r>
              <a:rPr lang="en-US" altLang="ja-JP" sz="2800" b="1" dirty="0"/>
              <a:t> 0</a:t>
            </a:r>
            <a:r>
              <a:rPr lang="ja-JP" altLang="en-US" sz="2800" b="1" dirty="0"/>
              <a:t> ℃のときの気体の体積</a:t>
            </a:r>
            <a:endParaRPr lang="en-US" altLang="ja-JP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95536" y="4668540"/>
                <a:ext cx="3395862" cy="1237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  <m:r>
                        <a:rPr lang="en-US" altLang="ja-JP" sz="3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altLang="ja-JP" sz="36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altLang="ja-JP" sz="3600" b="1" dirty="0">
                  <a:solidFill>
                    <a:srgbClr val="FF0000"/>
                  </a:solidFill>
                </a:endParaRPr>
              </a:p>
              <a:p>
                <a:pPr algn="ctr" eaLnBrk="1" hangingPunct="1"/>
                <a:endParaRPr lang="en-US" altLang="ja-JP" sz="700" b="1" dirty="0"/>
              </a:p>
            </p:txBody>
          </p:sp>
        </mc:Choice>
        <mc:Fallback xmlns="">
          <p:sp>
            <p:nvSpPr>
              <p:cNvPr id="12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4668540"/>
                <a:ext cx="3395862" cy="12371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角丸四角形 5"/>
          <p:cNvSpPr/>
          <p:nvPr/>
        </p:nvSpPr>
        <p:spPr>
          <a:xfrm>
            <a:off x="416819" y="4553014"/>
            <a:ext cx="3288310" cy="1314321"/>
          </a:xfrm>
          <a:prstGeom prst="roundRect">
            <a:avLst/>
          </a:prstGeom>
          <a:noFill/>
          <a:ln w="5715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四角形吹き出し 20"/>
              <p:cNvSpPr/>
              <p:nvPr/>
            </p:nvSpPr>
            <p:spPr>
              <a:xfrm>
                <a:off x="3095281" y="3484988"/>
                <a:ext cx="3595081" cy="1359496"/>
              </a:xfrm>
              <a:prstGeom prst="wedgeRectCallout">
                <a:avLst>
                  <a:gd name="adj1" fmla="val -57655"/>
                  <a:gd name="adj2" fmla="val 56353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3200" b="1" dirty="0">
                    <a:solidFill>
                      <a:schemeClr val="tx1"/>
                    </a:solidFill>
                  </a:rPr>
                  <a:t>一次関数の式</a:t>
                </a:r>
                <a14:m>
                  <m:oMath xmlns:m="http://schemas.openxmlformats.org/officeDocument/2006/math">
                    <m:r>
                      <a:rPr lang="ja-JP" altLang="en-U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　</m:t>
                    </m:r>
                  </m:oMath>
                </a14:m>
                <a:endParaRPr lang="en-US" altLang="ja-JP" sz="36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altLang="ja-JP" sz="36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𝒂𝒙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US" altLang="ja-JP" sz="48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21" name="四角形吹き出し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5281" y="3484988"/>
                <a:ext cx="3595081" cy="1359496"/>
              </a:xfrm>
              <a:prstGeom prst="wedgeRectCallout">
                <a:avLst>
                  <a:gd name="adj1" fmla="val -57655"/>
                  <a:gd name="adj2" fmla="val 56353"/>
                </a:avLst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気体の体積と温度の関係</a:t>
            </a:r>
          </a:p>
        </p:txBody>
      </p:sp>
    </p:spTree>
    <p:extLst>
      <p:ext uri="{BB962C8B-B14F-4D97-AF65-F5344CB8AC3E}">
        <p14:creationId xmlns:p14="http://schemas.microsoft.com/office/powerpoint/2010/main" val="35030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3" grpId="0" animBg="1"/>
      <p:bldP spid="13" grpId="0"/>
      <p:bldP spid="12" grpId="0"/>
      <p:bldP spid="6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774951" y="4005064"/>
            <a:ext cx="7593821" cy="2519564"/>
          </a:xfrm>
          <a:prstGeom prst="rect">
            <a:avLst/>
          </a:prstGeom>
          <a:solidFill>
            <a:srgbClr val="5BFB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79513" y="1772816"/>
            <a:ext cx="8784976" cy="4896543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31" name="テキスト ボックス 30"/>
          <p:cNvSpPr txBox="1">
            <a:spLocks noChangeArrowheads="1"/>
          </p:cNvSpPr>
          <p:nvPr/>
        </p:nvSpPr>
        <p:spPr bwMode="auto">
          <a:xfrm>
            <a:off x="180081" y="908052"/>
            <a:ext cx="5400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気体の体積と温度の関係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611559" y="2172667"/>
                <a:ext cx="8352928" cy="1620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/>
                  <a:t>圧力一定のとき，一定量の気体の体積 </a:t>
                </a:r>
                <a:r>
                  <a:rPr lang="en-US" altLang="ja-JP" sz="3200" i="1" dirty="0">
                    <a:latin typeface="Cambria" panose="02040503050406030204" pitchFamily="18" charset="0"/>
                  </a:rPr>
                  <a:t>V </a:t>
                </a:r>
                <a:r>
                  <a:rPr lang="ja-JP" altLang="en-US" sz="3200" dirty="0"/>
                  <a:t>は</a:t>
                </a:r>
                <a:endParaRPr lang="en-US" altLang="ja-JP" sz="3200" dirty="0"/>
              </a:p>
              <a:p>
                <a:r>
                  <a:rPr lang="ja-JP" altLang="en-US" sz="3200" dirty="0"/>
                  <a:t>温度 </a:t>
                </a:r>
                <a:r>
                  <a:rPr lang="en-US" altLang="ja-JP" sz="3200" i="1" dirty="0">
                    <a:latin typeface="Cambria" panose="02040503050406030204" pitchFamily="18" charset="0"/>
                  </a:rPr>
                  <a:t>t </a:t>
                </a:r>
                <a:r>
                  <a:rPr lang="en-US" altLang="ja-JP" sz="3200" dirty="0">
                    <a:latin typeface="Cambria" panose="02040503050406030204" pitchFamily="18" charset="0"/>
                  </a:rPr>
                  <a:t>〔</a:t>
                </a:r>
                <a:r>
                  <a:rPr lang="ja-JP" altLang="en-US" sz="3200" dirty="0">
                    <a:latin typeface="Cambria" panose="02040503050406030204" pitchFamily="18" charset="0"/>
                  </a:rPr>
                  <a:t> ℃ </a:t>
                </a:r>
                <a:r>
                  <a:rPr lang="en-US" altLang="ja-JP" sz="3200" dirty="0">
                    <a:latin typeface="Cambria" panose="02040503050406030204" pitchFamily="18" charset="0"/>
                  </a:rPr>
                  <a:t>〕</a:t>
                </a:r>
                <a:r>
                  <a:rPr lang="ja-JP" altLang="en-US" sz="3200" dirty="0">
                    <a:latin typeface="Cambria" panose="02040503050406030204" pitchFamily="18" charset="0"/>
                  </a:rPr>
                  <a:t>が </a:t>
                </a:r>
                <a:r>
                  <a:rPr lang="en-US" altLang="ja-JP" sz="3200" dirty="0">
                    <a:latin typeface="+mn-ea"/>
                    <a:ea typeface="+mn-ea"/>
                  </a:rPr>
                  <a:t>1 K</a:t>
                </a:r>
                <a:r>
                  <a:rPr lang="en-US" altLang="ja-JP" sz="3200" dirty="0">
                    <a:latin typeface="Cambria" panose="02040503050406030204" pitchFamily="18" charset="0"/>
                  </a:rPr>
                  <a:t> </a:t>
                </a:r>
                <a:r>
                  <a:rPr lang="ja-JP" altLang="en-US" sz="3200" dirty="0">
                    <a:latin typeface="Cambria" panose="02040503050406030204" pitchFamily="18" charset="0"/>
                  </a:rPr>
                  <a:t>上下するごとに</a:t>
                </a:r>
                <a:endParaRPr lang="en-US" altLang="ja-JP" sz="3200" dirty="0">
                  <a:latin typeface="Cambria" panose="02040503050406030204" pitchFamily="18" charset="0"/>
                </a:endParaRPr>
              </a:p>
              <a:p>
                <a:r>
                  <a:rPr lang="en-US" altLang="ja-JP" sz="3200" dirty="0">
                    <a:latin typeface="Cambria" panose="02040503050406030204" pitchFamily="18" charset="0"/>
                  </a:rPr>
                  <a:t>0 </a:t>
                </a:r>
                <a:r>
                  <a:rPr lang="ja-JP" altLang="en-US" sz="3200" dirty="0">
                    <a:latin typeface="Cambria" panose="02040503050406030204" pitchFamily="18" charset="0"/>
                  </a:rPr>
                  <a:t>℃ のときの体積</a:t>
                </a:r>
                <a:r>
                  <a:rPr lang="en-US" altLang="ja-JP" sz="3200" i="1" dirty="0">
                    <a:latin typeface="Cambria" panose="02040503050406030204" pitchFamily="18" charset="0"/>
                  </a:rPr>
                  <a:t>V</a:t>
                </a:r>
                <a:r>
                  <a:rPr lang="en-US" altLang="ja-JP" sz="3200" baseline="-25000" dirty="0">
                    <a:latin typeface="Cambria" panose="02040503050406030204" pitchFamily="18" charset="0"/>
                  </a:rPr>
                  <a:t>0</a:t>
                </a:r>
                <a:r>
                  <a:rPr lang="ja-JP" altLang="en-US" sz="3200" dirty="0"/>
                  <a:t>の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ja-JP" alt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ja-JP" sz="3200" i="1" smtClean="0">
                                <a:latin typeface="Cambria Math" panose="02040503050406030204" pitchFamily="18" charset="0"/>
                                <a:ea typeface="+mj-ea"/>
                              </a:rPr>
                            </m:ctrlPr>
                          </m:fPr>
                          <m:num>
                            <m:r>
                              <a:rPr lang="en-US" altLang="ja-JP" sz="3200" b="0" i="1" smtClean="0">
                                <a:latin typeface="Cambria Math" panose="02040503050406030204" pitchFamily="18" charset="0"/>
                                <a:ea typeface="+mj-ea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3200" b="0" i="1" smtClean="0">
                                <a:latin typeface="Cambria Math" panose="02040503050406030204" pitchFamily="18" charset="0"/>
                                <a:ea typeface="+mj-ea"/>
                              </a:rPr>
                              <m:t>273</m:t>
                            </m:r>
                          </m:den>
                        </m:f>
                      </m:e>
                    </m:box>
                  </m:oMath>
                </a14:m>
                <a:r>
                  <a:rPr lang="ja-JP" altLang="en-US" sz="3200" dirty="0" err="1"/>
                  <a:t>ずつ</a:t>
                </a:r>
                <a:r>
                  <a:rPr lang="ja-JP" altLang="en-US" sz="3200" dirty="0"/>
                  <a:t>増減する。</a:t>
                </a:r>
                <a:endParaRPr kumimoji="1" lang="ja-JP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59" y="2172667"/>
                <a:ext cx="8352928" cy="1620059"/>
              </a:xfrm>
              <a:prstGeom prst="rect">
                <a:avLst/>
              </a:prstGeom>
              <a:blipFill>
                <a:blip r:embed="rId2"/>
                <a:stretch>
                  <a:fillRect l="-1823" t="-6767" b="-82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669701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■シャルルの法則（セルシウス温度）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971461" y="4262132"/>
                <a:ext cx="7200800" cy="17703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32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𝟐𝟕𝟑</m:t>
                        </m:r>
                      </m:den>
                    </m:f>
                  </m:oMath>
                </a14:m>
                <a:r>
                  <a:rPr lang="ja-JP" altLang="en-US" sz="2400" b="1" dirty="0"/>
                  <a:t>      </a:t>
                </a:r>
                <a:r>
                  <a:rPr lang="ja-JP" altLang="en-US" sz="2800" b="1" dirty="0"/>
                  <a:t>式変形すると</a:t>
                </a:r>
                <a:endParaRPr lang="en-US" altLang="ja-JP" sz="3600" b="1" i="1" dirty="0">
                  <a:latin typeface="Cambria Math" panose="02040503050406030204" pitchFamily="18" charset="0"/>
                  <a:ea typeface="+mn-ea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3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ja-JP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num>
                            <m:den>
                              <m:r>
                                <a:rPr lang="en-US" altLang="ja-JP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𝟐𝟕𝟑</m:t>
                              </m:r>
                            </m:den>
                          </m:f>
                        </m:e>
                      </m:d>
                      <m:r>
                        <a:rPr lang="en-US" altLang="ja-JP" sz="3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altLang="ja-JP" sz="32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num>
                        <m:den>
                          <m:r>
                            <a:rPr lang="en-US" altLang="ja-JP" sz="3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</m:oMath>
                  </m:oMathPara>
                </a14:m>
                <a:endParaRPr lang="ja-JP" altLang="en-US" sz="32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61" y="4262132"/>
                <a:ext cx="7200800" cy="177035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55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040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２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636912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6" y="1030270"/>
            <a:ext cx="7128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000" dirty="0">
                <a:latin typeface="+mn-ea"/>
                <a:ea typeface="+mn-ea"/>
              </a:rPr>
              <a:t>圧力一定のとき，一定量の気体の体積が，</a:t>
            </a:r>
            <a:r>
              <a:rPr kumimoji="1" lang="en-US" altLang="ja-JP" sz="3000" dirty="0">
                <a:latin typeface="+mn-ea"/>
                <a:ea typeface="+mn-ea"/>
              </a:rPr>
              <a:t>0 </a:t>
            </a:r>
            <a:r>
              <a:rPr kumimoji="1" lang="ja-JP" altLang="en-US" sz="3000" dirty="0">
                <a:latin typeface="+mn-ea"/>
                <a:ea typeface="+mn-ea"/>
              </a:rPr>
              <a:t>℃のときの体積の２倍になるのは何 ℃　のときか。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1475656" y="2643835"/>
            <a:ext cx="5544615" cy="901785"/>
            <a:chOff x="1835697" y="2643835"/>
            <a:chExt cx="5544615" cy="9017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/>
                <p:cNvSpPr txBox="1"/>
                <p:nvPr/>
              </p:nvSpPr>
              <p:spPr>
                <a:xfrm>
                  <a:off x="1835697" y="2643835"/>
                  <a:ext cx="3036088" cy="9017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altLang="ja-JP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𝟐𝟕𝟑</m:t>
                            </m:r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num>
                          <m:den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𝟐𝟕𝟑</m:t>
                            </m:r>
                          </m:den>
                        </m:f>
                      </m:oMath>
                    </m:oMathPara>
                  </a14:m>
                  <a:endParaRPr lang="en-US" altLang="ja-JP" sz="3000" dirty="0">
                    <a:latin typeface="+mn-ea"/>
                    <a:ea typeface="+mn-ea"/>
                  </a:endParaRPr>
                </a:p>
              </p:txBody>
            </p:sp>
          </mc:Choice>
          <mc:Fallback xmlns="">
            <p:sp>
              <p:nvSpPr>
                <p:cNvPr id="9" name="テキスト ボックス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5697" y="2643835"/>
                  <a:ext cx="3036088" cy="90178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テキスト ボックス 11"/>
            <p:cNvSpPr txBox="1"/>
            <p:nvPr/>
          </p:nvSpPr>
          <p:spPr>
            <a:xfrm>
              <a:off x="4915327" y="2817728"/>
              <a:ext cx="24649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000" dirty="0">
                  <a:latin typeface="+mn-ea"/>
                  <a:ea typeface="+mn-ea"/>
                </a:rPr>
                <a:t>を変形して，</a:t>
              </a:r>
              <a:endParaRPr lang="en-US" altLang="ja-JP" sz="3000" dirty="0">
                <a:latin typeface="+mn-ea"/>
                <a:ea typeface="+mn-ea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331640" y="3658707"/>
                <a:ext cx="7812361" cy="862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200" dirty="0">
                    <a:latin typeface="+mn-ea"/>
                  </a:rPr>
                  <a:t>ここで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3200" b="1" i="1"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sSub>
                          <m:sSubPr>
                            <m:ctrlP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32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ja-JP" altLang="en-US" sz="3200" dirty="0" err="1">
                    <a:latin typeface="+mn-ea"/>
                  </a:rPr>
                  <a:t>が</a:t>
                </a:r>
                <a:r>
                  <a:rPr lang="ja-JP" altLang="en-US" sz="3200" dirty="0">
                    <a:latin typeface="+mn-ea"/>
                  </a:rPr>
                  <a:t>２になるときの </a:t>
                </a:r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ja-JP" altLang="en-US" sz="3200" dirty="0">
                    <a:latin typeface="+mn-ea"/>
                  </a:rPr>
                  <a:t> を求めればよい。</a:t>
                </a:r>
                <a:endParaRPr lang="en-US" altLang="ja-JP" sz="3000" dirty="0">
                  <a:latin typeface="+mn-ea"/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658707"/>
                <a:ext cx="7812361" cy="862031"/>
              </a:xfrm>
              <a:prstGeom prst="rect">
                <a:avLst/>
              </a:prstGeom>
              <a:blipFill>
                <a:blip r:embed="rId4"/>
                <a:stretch>
                  <a:fillRect l="-1950" t="-704" r="-17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6516215" y="2618991"/>
                <a:ext cx="2387641" cy="97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num>
                        <m:den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</m:oMath>
                  </m:oMathPara>
                </a14:m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5" y="2618991"/>
                <a:ext cx="2387641" cy="97430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1502272" y="4675705"/>
                <a:ext cx="3069686" cy="9743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28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num>
                        <m:den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272" y="4675705"/>
                <a:ext cx="3069686" cy="97430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5317495" y="4907308"/>
                <a:ext cx="19150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800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𝟐𝟕𝟑</m:t>
                      </m:r>
                      <m:r>
                        <a:rPr lang="ja-JP" altLang="en-US" sz="2800" b="1" i="1">
                          <a:latin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495" y="4907308"/>
                <a:ext cx="1915076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右矢印 19"/>
          <p:cNvSpPr/>
          <p:nvPr/>
        </p:nvSpPr>
        <p:spPr>
          <a:xfrm>
            <a:off x="4638930" y="4895187"/>
            <a:ext cx="611593" cy="53534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56985" y="4876530"/>
            <a:ext cx="12634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000" b="1" dirty="0">
                <a:latin typeface="+mn-ea"/>
                <a:ea typeface="+mn-ea"/>
              </a:rPr>
              <a:t>273</a:t>
            </a:r>
            <a:r>
              <a:rPr lang="ja-JP" altLang="en-US" sz="3000" b="1" dirty="0">
                <a:latin typeface="+mn-ea"/>
                <a:ea typeface="+mn-ea"/>
              </a:rPr>
              <a:t> ℃</a:t>
            </a:r>
            <a:endParaRPr lang="en-US" altLang="ja-JP" sz="30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4649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3" grpId="0"/>
      <p:bldP spid="16" grpId="0"/>
      <p:bldP spid="18" grpId="0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74776" y="1565912"/>
            <a:ext cx="8409990" cy="4756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endParaRPr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6752116" y="3888288"/>
            <a:ext cx="1792900" cy="1220345"/>
          </a:xfrm>
          <a:prstGeom prst="rightArrow">
            <a:avLst/>
          </a:prstGeom>
          <a:solidFill>
            <a:srgbClr val="FFEBF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加熱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18220" y="1497481"/>
                <a:ext cx="3395862" cy="1106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altLang="ja-JP" sz="32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altLang="ja-JP" sz="3200" b="1" dirty="0">
                  <a:solidFill>
                    <a:srgbClr val="FF0000"/>
                  </a:solidFill>
                </a:endParaRPr>
              </a:p>
              <a:p>
                <a:pPr algn="ctr" eaLnBrk="1" hangingPunct="1"/>
                <a:endParaRPr lang="en-US" altLang="ja-JP" sz="600" b="1" dirty="0"/>
              </a:p>
            </p:txBody>
          </p:sp>
        </mc:Choice>
        <mc:Fallback xmlns="">
          <p:sp>
            <p:nvSpPr>
              <p:cNvPr id="12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220" y="1497481"/>
                <a:ext cx="3395862" cy="11066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6466524" y="1532112"/>
            <a:ext cx="782348" cy="4548649"/>
            <a:chOff x="4611397" y="1532112"/>
            <a:chExt cx="782348" cy="4548649"/>
          </a:xfrm>
        </p:grpSpPr>
        <p:cxnSp>
          <p:nvCxnSpPr>
            <p:cNvPr id="9" name="直線矢印コネクタ 8"/>
            <p:cNvCxnSpPr/>
            <p:nvPr/>
          </p:nvCxnSpPr>
          <p:spPr>
            <a:xfrm flipV="1">
              <a:off x="4611397" y="1744257"/>
              <a:ext cx="0" cy="43365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20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円/楕円 25"/>
          <p:cNvSpPr/>
          <p:nvPr/>
        </p:nvSpPr>
        <p:spPr>
          <a:xfrm>
            <a:off x="6356465" y="3718852"/>
            <a:ext cx="216000" cy="216000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6479176" y="3925677"/>
            <a:ext cx="0" cy="1368152"/>
          </a:xfrm>
          <a:prstGeom prst="straightConnector1">
            <a:avLst/>
          </a:prstGeom>
          <a:ln w="76200">
            <a:solidFill>
              <a:srgbClr val="FF00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4139952" y="2735071"/>
                <a:ext cx="245598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>
                    <a:latin typeface="+mn-ea"/>
                  </a:rPr>
                  <a:t>0</a:t>
                </a:r>
                <a:r>
                  <a:rPr lang="ja-JP" altLang="en-US" sz="3200" dirty="0">
                    <a:latin typeface="+mn-ea"/>
                  </a:rPr>
                  <a:t> ℃のときの</a:t>
                </a:r>
                <a:endParaRPr lang="en-US" altLang="ja-JP" sz="3200" dirty="0">
                  <a:latin typeface="+mn-ea"/>
                </a:endParaRPr>
              </a:p>
              <a:p>
                <a:r>
                  <a:rPr lang="ja-JP" altLang="en-US" sz="3200" dirty="0">
                    <a:latin typeface="+mn-ea"/>
                  </a:rPr>
                  <a:t>体積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altLang="ja-JP" sz="3000" dirty="0">
                  <a:latin typeface="+mn-ea"/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735071"/>
                <a:ext cx="2455988" cy="1077218"/>
              </a:xfrm>
              <a:prstGeom prst="rect">
                <a:avLst/>
              </a:prstGeom>
              <a:blipFill>
                <a:blip r:embed="rId5"/>
                <a:stretch>
                  <a:fillRect l="-6203" t="-7386" r="-3970" b="-164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直線コネクタ 31"/>
          <p:cNvCxnSpPr/>
          <p:nvPr/>
        </p:nvCxnSpPr>
        <p:spPr>
          <a:xfrm>
            <a:off x="5992305" y="3572651"/>
            <a:ext cx="408888" cy="228032"/>
          </a:xfrm>
          <a:prstGeom prst="line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endCxn id="41" idx="4"/>
          </p:cNvCxnSpPr>
          <p:nvPr/>
        </p:nvCxnSpPr>
        <p:spPr>
          <a:xfrm flipH="1" flipV="1">
            <a:off x="6941494" y="3350710"/>
            <a:ext cx="1796" cy="1950498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7394806" y="2814836"/>
            <a:ext cx="749" cy="2466822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endCxn id="43" idx="4"/>
          </p:cNvCxnSpPr>
          <p:nvPr/>
        </p:nvCxnSpPr>
        <p:spPr>
          <a:xfrm flipV="1">
            <a:off x="7845335" y="2280495"/>
            <a:ext cx="1" cy="2997714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円/楕円 40"/>
          <p:cNvSpPr/>
          <p:nvPr/>
        </p:nvSpPr>
        <p:spPr>
          <a:xfrm>
            <a:off x="6845139" y="3144022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289675" y="2608148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748981" y="2073807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右矢印 43"/>
          <p:cNvSpPr/>
          <p:nvPr/>
        </p:nvSpPr>
        <p:spPr>
          <a:xfrm flipH="1">
            <a:off x="4391054" y="3895042"/>
            <a:ext cx="1803012" cy="1220345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rgbClr val="0066FF"/>
                </a:solidFill>
              </a:rPr>
              <a:t>冷却</a:t>
            </a:r>
            <a:endParaRPr kumimoji="1" lang="ja-JP" altLang="en-US" sz="3200" dirty="0">
              <a:solidFill>
                <a:srgbClr val="0066FF"/>
              </a:solidFill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4930011" y="5280000"/>
            <a:ext cx="0" cy="241048"/>
          </a:xfrm>
          <a:prstGeom prst="straightConnector1">
            <a:avLst/>
          </a:prstGeom>
          <a:ln w="76200">
            <a:solidFill>
              <a:srgbClr val="0066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 flipV="1">
            <a:off x="5511394" y="5045336"/>
            <a:ext cx="0" cy="261831"/>
          </a:xfrm>
          <a:prstGeom prst="straightConnector1">
            <a:avLst/>
          </a:prstGeom>
          <a:ln w="76200">
            <a:solidFill>
              <a:srgbClr val="0066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flipH="1" flipV="1">
            <a:off x="6015165" y="4448044"/>
            <a:ext cx="6611" cy="852664"/>
          </a:xfrm>
          <a:prstGeom prst="straightConnector1">
            <a:avLst/>
          </a:prstGeom>
          <a:ln w="76200">
            <a:solidFill>
              <a:srgbClr val="0066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/>
        </p:nvSpPr>
        <p:spPr>
          <a:xfrm>
            <a:off x="4835041" y="5498535"/>
            <a:ext cx="192709" cy="20668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5399696" y="4838402"/>
            <a:ext cx="192709" cy="20668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5906190" y="4241356"/>
            <a:ext cx="192709" cy="20668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 flipH="1">
            <a:off x="5211799" y="1687048"/>
            <a:ext cx="3060411" cy="3614097"/>
          </a:xfrm>
          <a:prstGeom prst="line">
            <a:avLst/>
          </a:prstGeom>
          <a:ln w="38100">
            <a:solidFill>
              <a:srgbClr val="33CC33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H="1">
            <a:off x="4834508" y="5293471"/>
            <a:ext cx="375959" cy="443977"/>
          </a:xfrm>
          <a:prstGeom prst="line">
            <a:avLst/>
          </a:prstGeom>
          <a:ln w="38100">
            <a:solidFill>
              <a:srgbClr val="33CC33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/>
          <p:cNvGrpSpPr/>
          <p:nvPr/>
        </p:nvGrpSpPr>
        <p:grpSpPr>
          <a:xfrm>
            <a:off x="4231082" y="4603109"/>
            <a:ext cx="4624948" cy="683012"/>
            <a:chOff x="4002482" y="3258184"/>
            <a:chExt cx="4624948" cy="6830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8006620" y="3258184"/>
                  <a:ext cx="620810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22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06620" y="3258184"/>
                  <a:ext cx="620810" cy="58477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線矢印コネクタ 15"/>
            <p:cNvCxnSpPr/>
            <p:nvPr/>
          </p:nvCxnSpPr>
          <p:spPr>
            <a:xfrm>
              <a:off x="4002482" y="3941196"/>
              <a:ext cx="438594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屈折矢印 52"/>
          <p:cNvSpPr/>
          <p:nvPr/>
        </p:nvSpPr>
        <p:spPr>
          <a:xfrm flipV="1">
            <a:off x="3635896" y="2106942"/>
            <a:ext cx="991897" cy="536940"/>
          </a:xfrm>
          <a:prstGeom prst="bentUpArrow">
            <a:avLst>
              <a:gd name="adj1" fmla="val 36826"/>
              <a:gd name="adj2" fmla="val 41557"/>
              <a:gd name="adj3" fmla="val 1790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297825" y="1495248"/>
            <a:ext cx="2881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dirty="0"/>
              <a:t>グラフを書いて</a:t>
            </a:r>
            <a:endParaRPr kumimoji="1" lang="en-US" altLang="ja-JP" sz="3200" dirty="0"/>
          </a:p>
          <a:p>
            <a:pPr algn="r"/>
            <a:r>
              <a:rPr kumimoji="1" lang="ja-JP" altLang="en-US" sz="3200" dirty="0"/>
              <a:t>みると</a:t>
            </a:r>
            <a:r>
              <a:rPr kumimoji="1" lang="en-US" altLang="ja-JP" sz="3200" dirty="0"/>
              <a:t>…</a:t>
            </a:r>
            <a:endParaRPr kumimoji="1" lang="ja-JP" altLang="en-US" sz="3200" dirty="0"/>
          </a:p>
        </p:txBody>
      </p:sp>
      <p:sp>
        <p:nvSpPr>
          <p:cNvPr id="57" name="円/楕円 56"/>
          <p:cNvSpPr/>
          <p:nvPr/>
        </p:nvSpPr>
        <p:spPr>
          <a:xfrm>
            <a:off x="5114587" y="5195477"/>
            <a:ext cx="192709" cy="2066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四角形吹き出し 57"/>
              <p:cNvSpPr/>
              <p:nvPr/>
            </p:nvSpPr>
            <p:spPr>
              <a:xfrm>
                <a:off x="273156" y="2756374"/>
                <a:ext cx="3642930" cy="3768253"/>
              </a:xfrm>
              <a:prstGeom prst="wedgeRectCallout">
                <a:avLst>
                  <a:gd name="adj1" fmla="val 83743"/>
                  <a:gd name="adj2" fmla="val 17159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の温度は？</a:t>
                </a:r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58" name="四角形吹き出し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6" y="2756374"/>
                <a:ext cx="3642930" cy="3768253"/>
              </a:xfrm>
              <a:prstGeom prst="wedgeRectCallout">
                <a:avLst>
                  <a:gd name="adj1" fmla="val 83743"/>
                  <a:gd name="adj2" fmla="val 17159"/>
                </a:avLst>
              </a:prstGeom>
              <a:blipFill rotWithShape="0">
                <a:blip r:embed="rId7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四角形吹き出し 58"/>
              <p:cNvSpPr/>
              <p:nvPr/>
            </p:nvSpPr>
            <p:spPr>
              <a:xfrm>
                <a:off x="5168854" y="5674365"/>
                <a:ext cx="3909319" cy="687757"/>
              </a:xfrm>
              <a:prstGeom prst="wedgeRectCallout">
                <a:avLst>
                  <a:gd name="adj1" fmla="val -52621"/>
                  <a:gd name="adj2" fmla="val -70932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はありえない</a:t>
                </a:r>
                <a:endParaRPr lang="en-US" altLang="ja-JP" sz="3200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59" name="四角形吹き出し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854" y="5674365"/>
                <a:ext cx="3909319" cy="687757"/>
              </a:xfrm>
              <a:prstGeom prst="wedgeRectCallout">
                <a:avLst>
                  <a:gd name="adj1" fmla="val -52621"/>
                  <a:gd name="adj2" fmla="val -70932"/>
                </a:avLst>
              </a:prstGeom>
              <a:blipFill rotWithShape="0">
                <a:blip r:embed="rId8"/>
                <a:stretch>
                  <a:fillRect b="-12587"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四角形吹き出し 59"/>
              <p:cNvSpPr/>
              <p:nvPr/>
            </p:nvSpPr>
            <p:spPr>
              <a:xfrm>
                <a:off x="669127" y="3440714"/>
                <a:ext cx="2736987" cy="1326722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3200" b="1" dirty="0">
                    <a:solidFill>
                      <a:schemeClr val="tx1"/>
                    </a:solidFill>
                  </a:rPr>
                  <a:t>0 </a:t>
                </a:r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𝟐𝟕𝟑</m:t>
                        </m:r>
                      </m:den>
                    </m:f>
                    <m:r>
                      <a:rPr lang="en-US" altLang="ja-JP" sz="3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ja-JP" sz="3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altLang="ja-JP" sz="32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𝟐𝟕𝟑</m:t>
                    </m:r>
                    <m:r>
                      <a:rPr lang="en-US" altLang="ja-JP" sz="3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℃</a:t>
                </a:r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60" name="四角形吹き出し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27" y="3440714"/>
                <a:ext cx="2736987" cy="1326722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 rotWithShape="0">
                <a:blip r:embed="rId9"/>
                <a:stretch>
                  <a:fillRect l="-3563" b="-11927"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四角形吹き出し 60"/>
          <p:cNvSpPr/>
          <p:nvPr/>
        </p:nvSpPr>
        <p:spPr>
          <a:xfrm>
            <a:off x="425014" y="4701478"/>
            <a:ext cx="3642930" cy="1677375"/>
          </a:xfrm>
          <a:prstGeom prst="wedgeRectCallout">
            <a:avLst>
              <a:gd name="adj1" fmla="val 30404"/>
              <a:gd name="adj2" fmla="val 18507"/>
            </a:avLst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分子の熱運動が停止する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-273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℃を</a:t>
            </a: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絶対零度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という。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6330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7" grpId="0" animBg="1"/>
      <p:bldP spid="12" grpId="0"/>
      <p:bldP spid="26" grpId="0" animBg="1"/>
      <p:bldP spid="30" grpId="0"/>
      <p:bldP spid="41" grpId="0" animBg="1"/>
      <p:bldP spid="42" grpId="0" animBg="1"/>
      <p:bldP spid="43" grpId="0" animBg="1"/>
      <p:bldP spid="44" grpId="0" animBg="1"/>
      <p:bldP spid="33" grpId="0" animBg="1"/>
      <p:bldP spid="34" grpId="0" animBg="1"/>
      <p:bldP spid="35" grpId="0" animBg="1"/>
      <p:bldP spid="53" grpId="0" animBg="1"/>
      <p:bldP spid="56" grpId="0"/>
      <p:bldP spid="57" grpId="0" animBg="1"/>
      <p:bldP spid="58" grpId="0" animBg="1"/>
      <p:bldP spid="59" grpId="0" animBg="1"/>
      <p:bldP spid="60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74776" y="1565912"/>
            <a:ext cx="8409990" cy="4756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endParaRPr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6752116" y="3888288"/>
            <a:ext cx="1792900" cy="1220345"/>
          </a:xfrm>
          <a:prstGeom prst="rightArrow">
            <a:avLst/>
          </a:prstGeom>
          <a:solidFill>
            <a:srgbClr val="FFEBF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加熱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18220" y="1497481"/>
                <a:ext cx="3395862" cy="1122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  <m:r>
                        <a:rPr lang="en-US" altLang="ja-JP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altLang="ja-JP" sz="32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altLang="ja-JP" sz="3200" b="1" dirty="0">
                  <a:solidFill>
                    <a:srgbClr val="FF0000"/>
                  </a:solidFill>
                </a:endParaRPr>
              </a:p>
              <a:p>
                <a:pPr algn="ctr" eaLnBrk="1" hangingPunct="1"/>
                <a:endParaRPr lang="en-US" altLang="ja-JP" sz="600" b="1" dirty="0"/>
              </a:p>
            </p:txBody>
          </p:sp>
        </mc:Choice>
        <mc:Fallback xmlns="">
          <p:sp>
            <p:nvSpPr>
              <p:cNvPr id="12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220" y="1497481"/>
                <a:ext cx="3395862" cy="11220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グループ化 5"/>
          <p:cNvGrpSpPr/>
          <p:nvPr/>
        </p:nvGrpSpPr>
        <p:grpSpPr>
          <a:xfrm>
            <a:off x="6466524" y="1532112"/>
            <a:ext cx="782348" cy="4548649"/>
            <a:chOff x="4611397" y="1532112"/>
            <a:chExt cx="782348" cy="4548649"/>
          </a:xfrm>
        </p:grpSpPr>
        <p:cxnSp>
          <p:nvCxnSpPr>
            <p:cNvPr id="9" name="直線矢印コネクタ 8"/>
            <p:cNvCxnSpPr/>
            <p:nvPr/>
          </p:nvCxnSpPr>
          <p:spPr>
            <a:xfrm flipV="1">
              <a:off x="4611397" y="1744257"/>
              <a:ext cx="0" cy="43365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20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円/楕円 25"/>
          <p:cNvSpPr/>
          <p:nvPr/>
        </p:nvSpPr>
        <p:spPr>
          <a:xfrm>
            <a:off x="6356465" y="3718852"/>
            <a:ext cx="216000" cy="216000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6479176" y="3925677"/>
            <a:ext cx="0" cy="1368152"/>
          </a:xfrm>
          <a:prstGeom prst="straightConnector1">
            <a:avLst/>
          </a:prstGeom>
          <a:ln w="76200">
            <a:solidFill>
              <a:srgbClr val="FF00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4139952" y="2735071"/>
                <a:ext cx="249382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3200" dirty="0">
                    <a:latin typeface="+mn-ea"/>
                  </a:rPr>
                  <a:t>0</a:t>
                </a:r>
                <a:r>
                  <a:rPr lang="ja-JP" altLang="en-US" sz="3200" dirty="0">
                    <a:latin typeface="+mn-ea"/>
                  </a:rPr>
                  <a:t> ℃のときの</a:t>
                </a:r>
                <a:endParaRPr lang="en-US" altLang="ja-JP" sz="3200" dirty="0">
                  <a:latin typeface="+mn-ea"/>
                </a:endParaRPr>
              </a:p>
              <a:p>
                <a:r>
                  <a:rPr lang="ja-JP" altLang="en-US" sz="3200" dirty="0">
                    <a:latin typeface="+mn-ea"/>
                  </a:rPr>
                  <a:t>体積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altLang="ja-JP" sz="3000" dirty="0">
                  <a:latin typeface="+mn-ea"/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735071"/>
                <a:ext cx="2493822" cy="1077218"/>
              </a:xfrm>
              <a:prstGeom prst="rect">
                <a:avLst/>
              </a:prstGeom>
              <a:blipFill>
                <a:blip r:embed="rId5"/>
                <a:stretch>
                  <a:fillRect l="-6112" t="-7386" r="-2445" b="-164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直線コネクタ 31"/>
          <p:cNvCxnSpPr/>
          <p:nvPr/>
        </p:nvCxnSpPr>
        <p:spPr>
          <a:xfrm>
            <a:off x="5992305" y="3572651"/>
            <a:ext cx="408888" cy="228032"/>
          </a:xfrm>
          <a:prstGeom prst="line">
            <a:avLst/>
          </a:prstGeom>
          <a:ln w="38100">
            <a:solidFill>
              <a:schemeClr val="tx1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endCxn id="41" idx="4"/>
          </p:cNvCxnSpPr>
          <p:nvPr/>
        </p:nvCxnSpPr>
        <p:spPr>
          <a:xfrm flipH="1" flipV="1">
            <a:off x="6941494" y="3350710"/>
            <a:ext cx="1796" cy="1950498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7394806" y="2814836"/>
            <a:ext cx="749" cy="2466822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endCxn id="43" idx="4"/>
          </p:cNvCxnSpPr>
          <p:nvPr/>
        </p:nvCxnSpPr>
        <p:spPr>
          <a:xfrm flipV="1">
            <a:off x="7845335" y="2280495"/>
            <a:ext cx="1" cy="2997714"/>
          </a:xfrm>
          <a:prstGeom prst="straightConnector1">
            <a:avLst/>
          </a:prstGeom>
          <a:ln w="76200">
            <a:solidFill>
              <a:srgbClr val="FFC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円/楕円 40"/>
          <p:cNvSpPr/>
          <p:nvPr/>
        </p:nvSpPr>
        <p:spPr>
          <a:xfrm>
            <a:off x="6845139" y="3144022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289675" y="2608148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748981" y="2073807"/>
            <a:ext cx="192709" cy="20668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右矢印 43"/>
          <p:cNvSpPr/>
          <p:nvPr/>
        </p:nvSpPr>
        <p:spPr>
          <a:xfrm flipH="1">
            <a:off x="4391054" y="3895042"/>
            <a:ext cx="1803012" cy="1220345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rgbClr val="0066FF"/>
                </a:solidFill>
              </a:rPr>
              <a:t>冷却</a:t>
            </a:r>
            <a:endParaRPr kumimoji="1" lang="ja-JP" altLang="en-US" sz="3200" dirty="0">
              <a:solidFill>
                <a:srgbClr val="0066FF"/>
              </a:solidFill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4930011" y="5280000"/>
            <a:ext cx="0" cy="241048"/>
          </a:xfrm>
          <a:prstGeom prst="straightConnector1">
            <a:avLst/>
          </a:prstGeom>
          <a:ln w="76200">
            <a:solidFill>
              <a:srgbClr val="FF0000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 flipV="1">
            <a:off x="5511394" y="5045336"/>
            <a:ext cx="0" cy="261831"/>
          </a:xfrm>
          <a:prstGeom prst="straightConnector1">
            <a:avLst/>
          </a:prstGeom>
          <a:ln w="76200">
            <a:solidFill>
              <a:srgbClr val="0066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 flipH="1" flipV="1">
            <a:off x="6015165" y="4448044"/>
            <a:ext cx="6611" cy="852664"/>
          </a:xfrm>
          <a:prstGeom prst="straightConnector1">
            <a:avLst/>
          </a:prstGeom>
          <a:ln w="76200">
            <a:solidFill>
              <a:srgbClr val="0066FF"/>
            </a:solidFill>
            <a:headEnd type="non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/>
        </p:nvSpPr>
        <p:spPr>
          <a:xfrm>
            <a:off x="4835041" y="5498535"/>
            <a:ext cx="192709" cy="2066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5399696" y="4838402"/>
            <a:ext cx="192709" cy="20668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5906190" y="4241356"/>
            <a:ext cx="192709" cy="206688"/>
          </a:xfrm>
          <a:prstGeom prst="ellipse">
            <a:avLst/>
          </a:prstGeom>
          <a:solidFill>
            <a:srgbClr val="0066FF"/>
          </a:solidFill>
          <a:ln>
            <a:solidFill>
              <a:srgbClr val="00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 flipH="1">
            <a:off x="5211799" y="1687048"/>
            <a:ext cx="3060411" cy="3614097"/>
          </a:xfrm>
          <a:prstGeom prst="line">
            <a:avLst/>
          </a:prstGeom>
          <a:ln w="38100">
            <a:solidFill>
              <a:srgbClr val="33CC33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H="1">
            <a:off x="4834508" y="5293471"/>
            <a:ext cx="375959" cy="443977"/>
          </a:xfrm>
          <a:prstGeom prst="line">
            <a:avLst/>
          </a:prstGeom>
          <a:ln w="38100">
            <a:solidFill>
              <a:srgbClr val="FF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/>
          <p:cNvGrpSpPr/>
          <p:nvPr/>
        </p:nvGrpSpPr>
        <p:grpSpPr>
          <a:xfrm>
            <a:off x="4231082" y="4603109"/>
            <a:ext cx="4624948" cy="683012"/>
            <a:chOff x="4002482" y="3258184"/>
            <a:chExt cx="4624948" cy="6830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8006620" y="3258184"/>
                  <a:ext cx="620810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22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006620" y="3258184"/>
                  <a:ext cx="620810" cy="58477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線矢印コネクタ 15"/>
            <p:cNvCxnSpPr/>
            <p:nvPr/>
          </p:nvCxnSpPr>
          <p:spPr>
            <a:xfrm>
              <a:off x="4002482" y="3941196"/>
              <a:ext cx="438594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屈折矢印 52"/>
          <p:cNvSpPr/>
          <p:nvPr/>
        </p:nvSpPr>
        <p:spPr>
          <a:xfrm flipV="1">
            <a:off x="3635896" y="2106942"/>
            <a:ext cx="991897" cy="536940"/>
          </a:xfrm>
          <a:prstGeom prst="bentUpArrow">
            <a:avLst>
              <a:gd name="adj1" fmla="val 36826"/>
              <a:gd name="adj2" fmla="val 41557"/>
              <a:gd name="adj3" fmla="val 1790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297825" y="1495248"/>
            <a:ext cx="2881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200" dirty="0"/>
              <a:t>グラフを書いて</a:t>
            </a:r>
            <a:endParaRPr kumimoji="1" lang="en-US" altLang="ja-JP" sz="3200" dirty="0"/>
          </a:p>
          <a:p>
            <a:pPr algn="r"/>
            <a:r>
              <a:rPr kumimoji="1" lang="ja-JP" altLang="en-US" sz="3200" dirty="0"/>
              <a:t>みると</a:t>
            </a:r>
            <a:r>
              <a:rPr kumimoji="1" lang="en-US" altLang="ja-JP" sz="3200" dirty="0"/>
              <a:t>…</a:t>
            </a:r>
            <a:endParaRPr kumimoji="1" lang="ja-JP" altLang="en-US" sz="3200" dirty="0"/>
          </a:p>
        </p:txBody>
      </p:sp>
      <p:sp>
        <p:nvSpPr>
          <p:cNvPr id="57" name="円/楕円 56"/>
          <p:cNvSpPr/>
          <p:nvPr/>
        </p:nvSpPr>
        <p:spPr>
          <a:xfrm>
            <a:off x="5114587" y="5195477"/>
            <a:ext cx="192709" cy="2066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四角形吹き出し 57"/>
              <p:cNvSpPr/>
              <p:nvPr/>
            </p:nvSpPr>
            <p:spPr>
              <a:xfrm>
                <a:off x="273156" y="2756374"/>
                <a:ext cx="3642930" cy="3768253"/>
              </a:xfrm>
              <a:prstGeom prst="wedgeRectCallout">
                <a:avLst>
                  <a:gd name="adj1" fmla="val 83743"/>
                  <a:gd name="adj2" fmla="val 17159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の温度は？</a:t>
                </a:r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  <a:p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58" name="四角形吹き出し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6" y="2756374"/>
                <a:ext cx="3642930" cy="3768253"/>
              </a:xfrm>
              <a:prstGeom prst="wedgeRectCallout">
                <a:avLst>
                  <a:gd name="adj1" fmla="val 83743"/>
                  <a:gd name="adj2" fmla="val 17159"/>
                </a:avLst>
              </a:prstGeom>
              <a:blipFill rotWithShape="0">
                <a:blip r:embed="rId7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四角形吹き出し 58"/>
              <p:cNvSpPr/>
              <p:nvPr/>
            </p:nvSpPr>
            <p:spPr>
              <a:xfrm>
                <a:off x="5168854" y="5674365"/>
                <a:ext cx="3909319" cy="687757"/>
              </a:xfrm>
              <a:prstGeom prst="wedgeRectCallout">
                <a:avLst>
                  <a:gd name="adj1" fmla="val -52621"/>
                  <a:gd name="adj2" fmla="val -70932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はありえない</a:t>
                </a:r>
                <a:endParaRPr lang="en-US" altLang="ja-JP" sz="3200" dirty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59" name="四角形吹き出し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854" y="5674365"/>
                <a:ext cx="3909319" cy="687757"/>
              </a:xfrm>
              <a:prstGeom prst="wedgeRectCallout">
                <a:avLst>
                  <a:gd name="adj1" fmla="val -52621"/>
                  <a:gd name="adj2" fmla="val -70932"/>
                </a:avLst>
              </a:prstGeom>
              <a:blipFill rotWithShape="0">
                <a:blip r:embed="rId8"/>
                <a:stretch>
                  <a:fillRect b="-12587"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四角形吹き出し 59"/>
              <p:cNvSpPr/>
              <p:nvPr/>
            </p:nvSpPr>
            <p:spPr>
              <a:xfrm>
                <a:off x="669127" y="3440714"/>
                <a:ext cx="2736987" cy="1326722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3200" b="1" dirty="0">
                    <a:solidFill>
                      <a:schemeClr val="tx1"/>
                    </a:solidFill>
                  </a:rPr>
                  <a:t>0 </a:t>
                </a:r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𝟐𝟕𝟑</m:t>
                        </m:r>
                      </m:den>
                    </m:f>
                    <m:r>
                      <a:rPr lang="en-US" altLang="ja-JP" sz="3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ja-JP" sz="32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altLang="ja-JP" sz="32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ja-JP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ja-JP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𝟐𝟕𝟑</m:t>
                    </m:r>
                    <m:r>
                      <a:rPr lang="en-US" altLang="ja-JP" sz="3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3200" dirty="0">
                    <a:solidFill>
                      <a:srgbClr val="FF0000"/>
                    </a:solidFill>
                    <a:latin typeface="+mj-ea"/>
                    <a:ea typeface="+mj-ea"/>
                  </a:rPr>
                  <a:t>℃</a:t>
                </a:r>
                <a:endParaRPr lang="en-US" altLang="ja-JP" sz="32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60" name="四角形吹き出し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127" y="3440714"/>
                <a:ext cx="2736987" cy="1326722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 rotWithShape="0">
                <a:blip r:embed="rId9"/>
                <a:stretch>
                  <a:fillRect l="-3563" b="-11927"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四角形吹き出し 60"/>
          <p:cNvSpPr/>
          <p:nvPr/>
        </p:nvSpPr>
        <p:spPr>
          <a:xfrm>
            <a:off x="425014" y="4701478"/>
            <a:ext cx="3642930" cy="1677375"/>
          </a:xfrm>
          <a:prstGeom prst="wedgeRectCallout">
            <a:avLst>
              <a:gd name="adj1" fmla="val 30404"/>
              <a:gd name="adj2" fmla="val 18507"/>
            </a:avLst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>
                <a:solidFill>
                  <a:schemeClr val="tx1"/>
                </a:solidFill>
                <a:latin typeface="+mj-ea"/>
              </a:rPr>
              <a:t>分子の熱運動が停止する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-273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℃を</a:t>
            </a: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絶対零度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という。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8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</p:spTree>
    <p:extLst>
      <p:ext uri="{BB962C8B-B14F-4D97-AF65-F5344CB8AC3E}">
        <p14:creationId xmlns:p14="http://schemas.microsoft.com/office/powerpoint/2010/main" val="261055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12" grpId="0"/>
      <p:bldP spid="26" grpId="0" animBg="1"/>
      <p:bldP spid="30" grpId="0"/>
      <p:bldP spid="41" grpId="0" animBg="1"/>
      <p:bldP spid="42" grpId="0" animBg="1"/>
      <p:bldP spid="43" grpId="0" animBg="1"/>
      <p:bldP spid="44" grpId="0" animBg="1"/>
      <p:bldP spid="33" grpId="0" animBg="1"/>
      <p:bldP spid="34" grpId="0" animBg="1"/>
      <p:bldP spid="35" grpId="0" animBg="1"/>
      <p:bldP spid="53" grpId="0" animBg="1"/>
      <p:bldP spid="56" grpId="0"/>
      <p:bldP spid="58" grpId="0" animBg="1"/>
      <p:bldP spid="59" grpId="0" animBg="1"/>
      <p:bldP spid="60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179512" y="1700214"/>
            <a:ext cx="87129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ボイルの法則とは何か？</a:t>
            </a:r>
            <a:endParaRPr lang="en-US" altLang="ja-JP" sz="3600" dirty="0"/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179512" y="2564904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シャルルの法則とは何か？</a:t>
            </a:r>
            <a:endParaRPr lang="en-US" altLang="ja-JP" sz="3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79512" y="3429000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ボイル・シャルルの法則とは何か？</a:t>
            </a:r>
            <a:endParaRPr lang="en-US" altLang="ja-JP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74776" y="1565912"/>
            <a:ext cx="8409990" cy="4756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endParaRPr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6466524" y="1532112"/>
            <a:ext cx="782348" cy="4548649"/>
            <a:chOff x="4611397" y="1532112"/>
            <a:chExt cx="782348" cy="4548649"/>
          </a:xfrm>
        </p:grpSpPr>
        <p:cxnSp>
          <p:nvCxnSpPr>
            <p:cNvPr id="9" name="直線矢印コネクタ 8"/>
            <p:cNvCxnSpPr/>
            <p:nvPr/>
          </p:nvCxnSpPr>
          <p:spPr>
            <a:xfrm flipV="1">
              <a:off x="4611397" y="1744257"/>
              <a:ext cx="0" cy="43365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20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" name="直線コネクタ 4"/>
          <p:cNvCxnSpPr/>
          <p:nvPr/>
        </p:nvCxnSpPr>
        <p:spPr>
          <a:xfrm flipH="1">
            <a:off x="5211799" y="1687048"/>
            <a:ext cx="3060411" cy="3614097"/>
          </a:xfrm>
          <a:prstGeom prst="line">
            <a:avLst/>
          </a:prstGeom>
          <a:ln w="38100">
            <a:solidFill>
              <a:srgbClr val="33CC33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8235220" y="4603109"/>
                <a:ext cx="62081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en-US" altLang="ja-JP" sz="700" b="1" dirty="0"/>
              </a:p>
            </p:txBody>
          </p:sp>
        </mc:Choice>
        <mc:Fallback xmlns="">
          <p:sp>
            <p:nvSpPr>
              <p:cNvPr id="22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35220" y="4603109"/>
                <a:ext cx="620810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直線矢印コネクタ 15"/>
          <p:cNvCxnSpPr/>
          <p:nvPr/>
        </p:nvCxnSpPr>
        <p:spPr>
          <a:xfrm>
            <a:off x="4231082" y="5286121"/>
            <a:ext cx="438594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5234607" y="1526627"/>
            <a:ext cx="782348" cy="4548649"/>
            <a:chOff x="4611397" y="1532112"/>
            <a:chExt cx="782348" cy="4548649"/>
          </a:xfrm>
        </p:grpSpPr>
        <p:cxnSp>
          <p:nvCxnSpPr>
            <p:cNvPr id="49" name="直線矢印コネクタ 48"/>
            <p:cNvCxnSpPr/>
            <p:nvPr/>
          </p:nvCxnSpPr>
          <p:spPr>
            <a:xfrm flipV="1">
              <a:off x="4611397" y="1744257"/>
              <a:ext cx="0" cy="433650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oMath>
                    </m:oMathPara>
                  </a14:m>
                  <a:endParaRPr lang="en-US" altLang="ja-JP" sz="600" b="1" dirty="0"/>
                </a:p>
              </p:txBody>
            </p:sp>
          </mc:Choice>
          <mc:Fallback xmlns="">
            <p:sp>
              <p:nvSpPr>
                <p:cNvPr id="50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28189" y="1532112"/>
                  <a:ext cx="665556" cy="58477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8235220" y="4644425"/>
                <a:ext cx="62081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</m:oMath>
                  </m:oMathPara>
                </a14:m>
                <a:endParaRPr lang="en-US" altLang="ja-JP" sz="600" b="1" dirty="0"/>
              </a:p>
            </p:txBody>
          </p:sp>
        </mc:Choice>
        <mc:Fallback xmlns="">
          <p:sp>
            <p:nvSpPr>
              <p:cNvPr id="51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35220" y="4644425"/>
                <a:ext cx="620810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円/楕円 51"/>
          <p:cNvSpPr/>
          <p:nvPr/>
        </p:nvSpPr>
        <p:spPr>
          <a:xfrm>
            <a:off x="5138337" y="5171727"/>
            <a:ext cx="192709" cy="20668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四角形吹き出し 53"/>
          <p:cNvSpPr/>
          <p:nvPr/>
        </p:nvSpPr>
        <p:spPr>
          <a:xfrm>
            <a:off x="180080" y="1687048"/>
            <a:ext cx="4760367" cy="4910304"/>
          </a:xfrm>
          <a:prstGeom prst="wedgeRectCallout">
            <a:avLst>
              <a:gd name="adj1" fmla="val 54883"/>
              <a:gd name="adj2" fmla="val 5303"/>
            </a:avLst>
          </a:prstGeom>
          <a:solidFill>
            <a:schemeClr val="bg1"/>
          </a:solidFill>
          <a:ln w="3810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-273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℃ を 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0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とする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温度</a:t>
            </a:r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en-US" altLang="ja-JP" sz="3200" dirty="0">
                <a:solidFill>
                  <a:schemeClr val="tx1"/>
                </a:solidFill>
                <a:latin typeface="+mj-ea"/>
              </a:rPr>
              <a:t>〔K〕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を新しく決める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ja-JP" altLang="en-US" sz="3200" dirty="0">
                <a:solidFill>
                  <a:srgbClr val="FF0000"/>
                </a:solidFill>
                <a:latin typeface="+mj-ea"/>
              </a:rPr>
              <a:t> </a:t>
            </a:r>
            <a:r>
              <a:rPr lang="en-US" altLang="ja-JP" sz="3200" dirty="0">
                <a:solidFill>
                  <a:srgbClr val="FF0000"/>
                </a:solidFill>
                <a:latin typeface="+mj-ea"/>
              </a:rPr>
              <a:t>= </a:t>
            </a:r>
            <a:r>
              <a:rPr lang="en-US" altLang="ja-JP" sz="3200" i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ja-JP" sz="3200" dirty="0">
                <a:solidFill>
                  <a:srgbClr val="FF0000"/>
                </a:solidFill>
                <a:latin typeface="+mj-ea"/>
              </a:rPr>
              <a:t> + 273</a:t>
            </a:r>
            <a:endParaRPr lang="en-US" altLang="ja-JP" sz="3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四角形吹き出し 62"/>
              <p:cNvSpPr/>
              <p:nvPr/>
            </p:nvSpPr>
            <p:spPr>
              <a:xfrm>
                <a:off x="180081" y="3138680"/>
                <a:ext cx="4686904" cy="6233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𝑽</m:t>
                    </m:r>
                    <m:r>
                      <a:rPr lang="en-US" altLang="ja-JP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𝟐𝟕𝟑</m:t>
                        </m:r>
                      </m:den>
                    </m:f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ja-JP" altLang="en-US" sz="32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に代入すると</a:t>
                </a:r>
                <a:endParaRPr lang="en-US" altLang="ja-JP" sz="3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3" name="四角形吹き出し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81" y="3138680"/>
                <a:ext cx="4686904" cy="6233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 rotWithShape="0">
                <a:blip r:embed="rId7"/>
                <a:stretch>
                  <a:fillRect t="-17647" r="-2734" b="-20588"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四角形吹き出し 63"/>
              <p:cNvSpPr/>
              <p:nvPr/>
            </p:nvSpPr>
            <p:spPr>
              <a:xfrm>
                <a:off x="180081" y="3789040"/>
                <a:ext cx="4686904" cy="8640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altLang="ja-JP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𝟐𝟕𝟑</m:t>
                          </m:r>
                        </m:den>
                      </m:f>
                    </m:oMath>
                  </m:oMathPara>
                </a14:m>
                <a:endParaRPr lang="en-US" altLang="ja-JP" sz="28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4" name="四角形吹き出し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81" y="3789040"/>
                <a:ext cx="4686904" cy="8640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 rotWithShape="0">
                <a:blip r:embed="rId8"/>
                <a:stretch>
                  <a:fillRect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四角形吹き出し 64"/>
              <p:cNvSpPr/>
              <p:nvPr/>
            </p:nvSpPr>
            <p:spPr>
              <a:xfrm>
                <a:off x="180081" y="4723766"/>
                <a:ext cx="4686904" cy="649450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3200" dirty="0">
                    <a:solidFill>
                      <a:schemeClr val="tx1"/>
                    </a:solidFill>
                  </a:rPr>
                  <a:t>ここで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32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ja-JP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273</m:t>
                        </m:r>
                      </m:den>
                    </m:f>
                    <m:r>
                      <a:rPr lang="en-US" altLang="ja-JP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ja-JP" altLang="en-US" sz="36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ja-JP" altLang="en-US" sz="3200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とすると</a:t>
                </a:r>
                <a:endParaRPr lang="en-US" altLang="ja-JP" sz="36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5" name="四角形吹き出し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81" y="4723766"/>
                <a:ext cx="4686904" cy="649450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>
                <a:blip r:embed="rId9"/>
                <a:stretch>
                  <a:fillRect t="-12264" b="-20755"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四角形吹き出し 65"/>
              <p:cNvSpPr/>
              <p:nvPr/>
            </p:nvSpPr>
            <p:spPr>
              <a:xfrm>
                <a:off x="181969" y="5229200"/>
                <a:ext cx="4686904" cy="8640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noFill/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𝑏𝑇</m:t>
                      </m:r>
                    </m:oMath>
                  </m:oMathPara>
                </a14:m>
                <a:endParaRPr lang="en-US" altLang="ja-JP" sz="32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6" name="四角形吹き出し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69" y="5229200"/>
                <a:ext cx="4686904" cy="864096"/>
              </a:xfrm>
              <a:prstGeom prst="wedgeRectCallout">
                <a:avLst>
                  <a:gd name="adj1" fmla="val 20643"/>
                  <a:gd name="adj2" fmla="val 22902"/>
                </a:avLst>
              </a:prstGeom>
              <a:blipFill rotWithShape="0">
                <a:blip r:embed="rId10"/>
                <a:stretch>
                  <a:fillRect/>
                </a:stretch>
              </a:blipFill>
              <a:ln w="38100">
                <a:noFill/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四角形吹き出し 66"/>
          <p:cNvSpPr/>
          <p:nvPr/>
        </p:nvSpPr>
        <p:spPr>
          <a:xfrm>
            <a:off x="109728" y="5919107"/>
            <a:ext cx="4686904" cy="649450"/>
          </a:xfrm>
          <a:prstGeom prst="wedgeRectCallout">
            <a:avLst>
              <a:gd name="adj1" fmla="val 20643"/>
              <a:gd name="adj2" fmla="val 22902"/>
            </a:avLst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この</a:t>
            </a:r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ja-JP" altLang="en-US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</a:rPr>
              <a:t>を </a:t>
            </a:r>
            <a:r>
              <a:rPr lang="ja-JP" altLang="en-US" sz="3200" b="1" dirty="0">
                <a:solidFill>
                  <a:srgbClr val="FF0000"/>
                </a:solidFill>
              </a:rPr>
              <a:t>絶対温度</a:t>
            </a:r>
            <a:r>
              <a:rPr lang="ja-JP" altLang="en-US" sz="3200" dirty="0">
                <a:solidFill>
                  <a:schemeClr val="tx1"/>
                </a:solidFill>
              </a:rPr>
              <a:t>という</a:t>
            </a:r>
            <a:endParaRPr lang="en-US" altLang="ja-JP" sz="3200" dirty="0">
              <a:solidFill>
                <a:schemeClr val="tx1"/>
              </a:solidFill>
            </a:endParaRPr>
          </a:p>
        </p:txBody>
      </p:sp>
      <p:sp>
        <p:nvSpPr>
          <p:cNvPr id="23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</p:spTree>
    <p:extLst>
      <p:ext uri="{BB962C8B-B14F-4D97-AF65-F5344CB8AC3E}">
        <p14:creationId xmlns:p14="http://schemas.microsoft.com/office/powerpoint/2010/main" val="82488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1" grpId="0"/>
      <p:bldP spid="54" grpId="0" animBg="1"/>
      <p:bldP spid="63" grpId="0"/>
      <p:bldP spid="64" grpId="0"/>
      <p:bldP spid="65" grpId="0"/>
      <p:bldP spid="66" grpId="0"/>
      <p:bldP spid="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15736" y="1491573"/>
            <a:ext cx="8504736" cy="3737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372051" y="2220653"/>
            <a:ext cx="1952481" cy="2251880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5514385" y="3229152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6929871" y="332992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931371" y="410898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6691597" y="237928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083771" y="397570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5364089" y="1700804"/>
            <a:ext cx="1952178" cy="792092"/>
            <a:chOff x="467544" y="2635859"/>
            <a:chExt cx="3392338" cy="505109"/>
          </a:xfrm>
        </p:grpSpPr>
        <p:sp>
          <p:nvSpPr>
            <p:cNvPr id="24" name="正方形/長方形 23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893272" y="2635859"/>
              <a:ext cx="563204" cy="2170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円/楕円 25"/>
          <p:cNvSpPr/>
          <p:nvPr/>
        </p:nvSpPr>
        <p:spPr>
          <a:xfrm>
            <a:off x="5927425" y="273679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大かっこ 26"/>
          <p:cNvSpPr/>
          <p:nvPr/>
        </p:nvSpPr>
        <p:spPr>
          <a:xfrm rot="5400000">
            <a:off x="5102463" y="2250465"/>
            <a:ext cx="2483693" cy="1960443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30940" y="3248399"/>
            <a:ext cx="2012508" cy="1224134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/>
          <p:cNvGrpSpPr/>
          <p:nvPr/>
        </p:nvGrpSpPr>
        <p:grpSpPr>
          <a:xfrm>
            <a:off x="530940" y="2427541"/>
            <a:ext cx="2016224" cy="820857"/>
            <a:chOff x="467544" y="2617516"/>
            <a:chExt cx="3392338" cy="523452"/>
          </a:xfrm>
        </p:grpSpPr>
        <p:sp>
          <p:nvSpPr>
            <p:cNvPr id="35" name="正方形/長方形 34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893272" y="2617516"/>
              <a:ext cx="563204" cy="2354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右大かっこ 37"/>
          <p:cNvSpPr/>
          <p:nvPr/>
        </p:nvSpPr>
        <p:spPr>
          <a:xfrm rot="5400000">
            <a:off x="284273" y="2213359"/>
            <a:ext cx="2483693" cy="2034655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712600" y="317511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2128086" y="3275895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2129586" y="405495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1889812" y="232524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1281986" y="392167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1125640" y="268276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4"/>
          <p:cNvSpPr txBox="1">
            <a:spLocks noChangeArrowheads="1"/>
          </p:cNvSpPr>
          <p:nvPr/>
        </p:nvSpPr>
        <p:spPr bwMode="auto">
          <a:xfrm>
            <a:off x="179512" y="1484784"/>
            <a:ext cx="849315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〇</a:t>
            </a:r>
            <a:r>
              <a:rPr lang="ja-JP" altLang="en-US" sz="3200" b="1" dirty="0"/>
              <a:t>シャルルの法則の利用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角丸四角形吹き出し 5"/>
              <p:cNvSpPr/>
              <p:nvPr/>
            </p:nvSpPr>
            <p:spPr>
              <a:xfrm>
                <a:off x="2486222" y="2011656"/>
                <a:ext cx="1758375" cy="1538527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ja-JP" altLang="en-US" sz="3200" b="0" dirty="0">
                    <a:solidFill>
                      <a:schemeClr val="tx1"/>
                    </a:solidFill>
                  </a:rPr>
                  <a:t>温</a:t>
                </a:r>
                <a14:m>
                  <m:oMath xmlns:m="http://schemas.openxmlformats.org/officeDocument/2006/math">
                    <m:r>
                      <a:rPr lang="ja-JP" alt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度</m:t>
                    </m:r>
                    <m:sSub>
                      <m:sSubPr>
                        <m:ctrlP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ja-JP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" name="角丸四角形吹き出し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6222" y="2011656"/>
                <a:ext cx="1758375" cy="1538527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角丸四角形吹き出し 66"/>
              <p:cNvSpPr/>
              <p:nvPr/>
            </p:nvSpPr>
            <p:spPr>
              <a:xfrm>
                <a:off x="7248470" y="2026369"/>
                <a:ext cx="1748760" cy="1546647"/>
              </a:xfrm>
              <a:prstGeom prst="wedgeRoundRectCallout">
                <a:avLst>
                  <a:gd name="adj1" fmla="val -60632"/>
                  <a:gd name="adj2" fmla="val 23376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ja-JP" altLang="en-US" sz="3200" dirty="0">
                          <a:solidFill>
                            <a:schemeClr val="tx1"/>
                          </a:solidFill>
                        </a:rPr>
                        <m:t>温</m:t>
                      </m:r>
                      <m:r>
                        <a:rPr lang="ja-JP" altLang="en-US" sz="32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度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67" name="角丸四角形吹き出し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470" y="2026369"/>
                <a:ext cx="1748760" cy="1546647"/>
              </a:xfrm>
              <a:prstGeom prst="wedgeRoundRectCallout">
                <a:avLst>
                  <a:gd name="adj1" fmla="val -60632"/>
                  <a:gd name="adj2" fmla="val 23376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487214" y="3575913"/>
                <a:ext cx="1621966" cy="1094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ja-JP" altLang="en-US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7214" y="3575913"/>
                <a:ext cx="1621966" cy="109485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右矢印 72"/>
          <p:cNvSpPr/>
          <p:nvPr/>
        </p:nvSpPr>
        <p:spPr>
          <a:xfrm>
            <a:off x="372757" y="5676923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1619931" y="5408083"/>
                <a:ext cx="2952069" cy="1220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3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ja-JP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ja-JP" altLang="en-US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19931" y="5408083"/>
                <a:ext cx="2952069" cy="122014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4929566" y="5351644"/>
                <a:ext cx="3247276" cy="122014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36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sz="5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29566" y="5351644"/>
                <a:ext cx="3247276" cy="122014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矢印 9"/>
          <p:cNvSpPr/>
          <p:nvPr/>
        </p:nvSpPr>
        <p:spPr>
          <a:xfrm>
            <a:off x="4048084" y="2729450"/>
            <a:ext cx="1388012" cy="1247146"/>
          </a:xfrm>
          <a:prstGeom prst="rightArrow">
            <a:avLst>
              <a:gd name="adj1" fmla="val 50000"/>
              <a:gd name="adj2" fmla="val 2714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加熱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7342522" y="3573016"/>
                <a:ext cx="1621966" cy="1094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ja-JP" altLang="en-US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42522" y="3573016"/>
                <a:ext cx="1621966" cy="10948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円/楕円 42"/>
          <p:cNvSpPr/>
          <p:nvPr/>
        </p:nvSpPr>
        <p:spPr>
          <a:xfrm>
            <a:off x="6199451" y="4382635"/>
            <a:ext cx="504056" cy="848078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43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二等辺三角形 43"/>
          <p:cNvSpPr/>
          <p:nvPr/>
        </p:nvSpPr>
        <p:spPr>
          <a:xfrm>
            <a:off x="6267702" y="4614368"/>
            <a:ext cx="365819" cy="5155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6126575" y="4899500"/>
            <a:ext cx="648072" cy="3430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200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3871348" y="3722079"/>
            <a:ext cx="4598958" cy="739541"/>
            <a:chOff x="3727927" y="3065379"/>
            <a:chExt cx="4397568" cy="739541"/>
          </a:xfrm>
        </p:grpSpPr>
        <p:sp>
          <p:nvSpPr>
            <p:cNvPr id="72" name="四角形吹き出し 71"/>
            <p:cNvSpPr/>
            <p:nvPr/>
          </p:nvSpPr>
          <p:spPr>
            <a:xfrm>
              <a:off x="3727927" y="3065379"/>
              <a:ext cx="4397568" cy="739541"/>
            </a:xfrm>
            <a:custGeom>
              <a:avLst/>
              <a:gdLst>
                <a:gd name="connsiteX0" fmla="*/ 0 w 3276399"/>
                <a:gd name="connsiteY0" fmla="*/ 0 h 738053"/>
                <a:gd name="connsiteX1" fmla="*/ 1911233 w 3276399"/>
                <a:gd name="connsiteY1" fmla="*/ 0 h 738053"/>
                <a:gd name="connsiteX2" fmla="*/ 1911233 w 3276399"/>
                <a:gd name="connsiteY2" fmla="*/ 0 h 738053"/>
                <a:gd name="connsiteX3" fmla="*/ 2730333 w 3276399"/>
                <a:gd name="connsiteY3" fmla="*/ 0 h 738053"/>
                <a:gd name="connsiteX4" fmla="*/ 3276399 w 3276399"/>
                <a:gd name="connsiteY4" fmla="*/ 0 h 738053"/>
                <a:gd name="connsiteX5" fmla="*/ 3276399 w 3276399"/>
                <a:gd name="connsiteY5" fmla="*/ 430531 h 738053"/>
                <a:gd name="connsiteX6" fmla="*/ 3276399 w 3276399"/>
                <a:gd name="connsiteY6" fmla="*/ 430531 h 738053"/>
                <a:gd name="connsiteX7" fmla="*/ 3276399 w 3276399"/>
                <a:gd name="connsiteY7" fmla="*/ 615044 h 738053"/>
                <a:gd name="connsiteX8" fmla="*/ 3276399 w 3276399"/>
                <a:gd name="connsiteY8" fmla="*/ 738053 h 738053"/>
                <a:gd name="connsiteX9" fmla="*/ 2730333 w 3276399"/>
                <a:gd name="connsiteY9" fmla="*/ 738053 h 738053"/>
                <a:gd name="connsiteX10" fmla="*/ 4373337 w 3276399"/>
                <a:gd name="connsiteY10" fmla="*/ 1521769 h 738053"/>
                <a:gd name="connsiteX11" fmla="*/ 1911233 w 3276399"/>
                <a:gd name="connsiteY11" fmla="*/ 738053 h 738053"/>
                <a:gd name="connsiteX12" fmla="*/ 0 w 3276399"/>
                <a:gd name="connsiteY12" fmla="*/ 738053 h 738053"/>
                <a:gd name="connsiteX13" fmla="*/ 0 w 3276399"/>
                <a:gd name="connsiteY13" fmla="*/ 615044 h 738053"/>
                <a:gd name="connsiteX14" fmla="*/ 0 w 3276399"/>
                <a:gd name="connsiteY14" fmla="*/ 430531 h 738053"/>
                <a:gd name="connsiteX15" fmla="*/ 0 w 3276399"/>
                <a:gd name="connsiteY15" fmla="*/ 430531 h 738053"/>
                <a:gd name="connsiteX16" fmla="*/ 0 w 3276399"/>
                <a:gd name="connsiteY16" fmla="*/ 0 h 738053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018303 w 4373337"/>
                <a:gd name="connsiteY12" fmla="*/ 72938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462043 w 4373337"/>
                <a:gd name="connsiteY12" fmla="*/ 149900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92623 w 4373337"/>
                <a:gd name="connsiteY12" fmla="*/ 104942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164863 w 4373337"/>
                <a:gd name="connsiteY14" fmla="*/ 98846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256303 w 4373337"/>
                <a:gd name="connsiteY14" fmla="*/ 74462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812563 w 4373337"/>
                <a:gd name="connsiteY14" fmla="*/ 72938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522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41228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005450 w 3819854"/>
                <a:gd name="connsiteY11" fmla="*/ 74122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8053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370616"/>
                <a:gd name="connsiteY0" fmla="*/ 0 h 1537101"/>
                <a:gd name="connsiteX1" fmla="*/ 2005450 w 3370616"/>
                <a:gd name="connsiteY1" fmla="*/ 0 h 1537101"/>
                <a:gd name="connsiteX2" fmla="*/ 2005450 w 3370616"/>
                <a:gd name="connsiteY2" fmla="*/ 0 h 1537101"/>
                <a:gd name="connsiteX3" fmla="*/ 2824550 w 3370616"/>
                <a:gd name="connsiteY3" fmla="*/ 0 h 1537101"/>
                <a:gd name="connsiteX4" fmla="*/ 3370616 w 3370616"/>
                <a:gd name="connsiteY4" fmla="*/ 0 h 1537101"/>
                <a:gd name="connsiteX5" fmla="*/ 3370616 w 3370616"/>
                <a:gd name="connsiteY5" fmla="*/ 430531 h 1537101"/>
                <a:gd name="connsiteX6" fmla="*/ 3370616 w 3370616"/>
                <a:gd name="connsiteY6" fmla="*/ 430531 h 1537101"/>
                <a:gd name="connsiteX7" fmla="*/ 3370616 w 3370616"/>
                <a:gd name="connsiteY7" fmla="*/ 615044 h 1537101"/>
                <a:gd name="connsiteX8" fmla="*/ 3370616 w 3370616"/>
                <a:gd name="connsiteY8" fmla="*/ 738053 h 1537101"/>
                <a:gd name="connsiteX9" fmla="*/ 2824550 w 3370616"/>
                <a:gd name="connsiteY9" fmla="*/ 738053 h 1537101"/>
                <a:gd name="connsiteX10" fmla="*/ 2367400 w 3370616"/>
                <a:gd name="connsiteY10" fmla="*/ 738053 h 1537101"/>
                <a:gd name="connsiteX11" fmla="*/ 1318260 w 3370616"/>
                <a:gd name="connsiteY11" fmla="*/ 739541 h 1537101"/>
                <a:gd name="connsiteX12" fmla="*/ 0 w 3370616"/>
                <a:gd name="connsiteY12" fmla="*/ 1537101 h 1537101"/>
                <a:gd name="connsiteX13" fmla="*/ 906780 w 3370616"/>
                <a:gd name="connsiteY13" fmla="*/ 729381 h 1537101"/>
                <a:gd name="connsiteX14" fmla="*/ 94217 w 3370616"/>
                <a:gd name="connsiteY14" fmla="*/ 738053 h 1537101"/>
                <a:gd name="connsiteX15" fmla="*/ 94217 w 3370616"/>
                <a:gd name="connsiteY15" fmla="*/ 615044 h 1537101"/>
                <a:gd name="connsiteX16" fmla="*/ 94217 w 3370616"/>
                <a:gd name="connsiteY16" fmla="*/ 430531 h 1537101"/>
                <a:gd name="connsiteX17" fmla="*/ 94217 w 3370616"/>
                <a:gd name="connsiteY17" fmla="*/ 430531 h 1537101"/>
                <a:gd name="connsiteX18" fmla="*/ 94217 w 3370616"/>
                <a:gd name="connsiteY18" fmla="*/ 0 h 153710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29381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34143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43668"/>
                <a:gd name="connsiteX1" fmla="*/ 1911233 w 3276399"/>
                <a:gd name="connsiteY1" fmla="*/ 0 h 743668"/>
                <a:gd name="connsiteX2" fmla="*/ 1911233 w 3276399"/>
                <a:gd name="connsiteY2" fmla="*/ 0 h 743668"/>
                <a:gd name="connsiteX3" fmla="*/ 2730333 w 3276399"/>
                <a:gd name="connsiteY3" fmla="*/ 0 h 743668"/>
                <a:gd name="connsiteX4" fmla="*/ 3276399 w 3276399"/>
                <a:gd name="connsiteY4" fmla="*/ 0 h 743668"/>
                <a:gd name="connsiteX5" fmla="*/ 3276399 w 3276399"/>
                <a:gd name="connsiteY5" fmla="*/ 430531 h 743668"/>
                <a:gd name="connsiteX6" fmla="*/ 3276399 w 3276399"/>
                <a:gd name="connsiteY6" fmla="*/ 430531 h 743668"/>
                <a:gd name="connsiteX7" fmla="*/ 3276399 w 3276399"/>
                <a:gd name="connsiteY7" fmla="*/ 615044 h 743668"/>
                <a:gd name="connsiteX8" fmla="*/ 3276399 w 3276399"/>
                <a:gd name="connsiteY8" fmla="*/ 738053 h 743668"/>
                <a:gd name="connsiteX9" fmla="*/ 2730333 w 3276399"/>
                <a:gd name="connsiteY9" fmla="*/ 738053 h 743668"/>
                <a:gd name="connsiteX10" fmla="*/ 2273183 w 3276399"/>
                <a:gd name="connsiteY10" fmla="*/ 738053 h 743668"/>
                <a:gd name="connsiteX11" fmla="*/ 1224043 w 3276399"/>
                <a:gd name="connsiteY11" fmla="*/ 739541 h 743668"/>
                <a:gd name="connsiteX12" fmla="*/ 807801 w 3276399"/>
                <a:gd name="connsiteY12" fmla="*/ 743668 h 743668"/>
                <a:gd name="connsiteX13" fmla="*/ 0 w 3276399"/>
                <a:gd name="connsiteY13" fmla="*/ 738053 h 743668"/>
                <a:gd name="connsiteX14" fmla="*/ 0 w 3276399"/>
                <a:gd name="connsiteY14" fmla="*/ 615044 h 743668"/>
                <a:gd name="connsiteX15" fmla="*/ 0 w 3276399"/>
                <a:gd name="connsiteY15" fmla="*/ 430531 h 743668"/>
                <a:gd name="connsiteX16" fmla="*/ 0 w 3276399"/>
                <a:gd name="connsiteY16" fmla="*/ 430531 h 743668"/>
                <a:gd name="connsiteX17" fmla="*/ 0 w 3276399"/>
                <a:gd name="connsiteY17" fmla="*/ 0 h 743668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07801 w 3276399"/>
                <a:gd name="connsiteY12" fmla="*/ 738906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1977 w 3276399"/>
                <a:gd name="connsiteY5" fmla="*/ 190965 h 739541"/>
                <a:gd name="connsiteX6" fmla="*/ 3276399 w 3276399"/>
                <a:gd name="connsiteY6" fmla="*/ 430531 h 739541"/>
                <a:gd name="connsiteX7" fmla="*/ 3276399 w 3276399"/>
                <a:gd name="connsiteY7" fmla="*/ 430531 h 739541"/>
                <a:gd name="connsiteX8" fmla="*/ 3276399 w 3276399"/>
                <a:gd name="connsiteY8" fmla="*/ 615044 h 739541"/>
                <a:gd name="connsiteX9" fmla="*/ 3276399 w 3276399"/>
                <a:gd name="connsiteY9" fmla="*/ 738053 h 739541"/>
                <a:gd name="connsiteX10" fmla="*/ 2730333 w 3276399"/>
                <a:gd name="connsiteY10" fmla="*/ 738053 h 739541"/>
                <a:gd name="connsiteX11" fmla="*/ 2273183 w 3276399"/>
                <a:gd name="connsiteY11" fmla="*/ 738053 h 739541"/>
                <a:gd name="connsiteX12" fmla="*/ 1224043 w 3276399"/>
                <a:gd name="connsiteY12" fmla="*/ 739541 h 739541"/>
                <a:gd name="connsiteX13" fmla="*/ 807801 w 3276399"/>
                <a:gd name="connsiteY13" fmla="*/ 738906 h 739541"/>
                <a:gd name="connsiteX14" fmla="*/ 0 w 3276399"/>
                <a:gd name="connsiteY14" fmla="*/ 738053 h 739541"/>
                <a:gd name="connsiteX15" fmla="*/ 0 w 3276399"/>
                <a:gd name="connsiteY15" fmla="*/ 615044 h 739541"/>
                <a:gd name="connsiteX16" fmla="*/ 0 w 3276399"/>
                <a:gd name="connsiteY16" fmla="*/ 430531 h 739541"/>
                <a:gd name="connsiteX17" fmla="*/ 0 w 3276399"/>
                <a:gd name="connsiteY17" fmla="*/ 430531 h 739541"/>
                <a:gd name="connsiteX18" fmla="*/ 0 w 3276399"/>
                <a:gd name="connsiteY18" fmla="*/ 0 h 739541"/>
                <a:gd name="connsiteX0" fmla="*/ 0 w 4000299"/>
                <a:gd name="connsiteY0" fmla="*/ 0 h 739541"/>
                <a:gd name="connsiteX1" fmla="*/ 1911233 w 4000299"/>
                <a:gd name="connsiteY1" fmla="*/ 0 h 739541"/>
                <a:gd name="connsiteX2" fmla="*/ 1911233 w 4000299"/>
                <a:gd name="connsiteY2" fmla="*/ 0 h 739541"/>
                <a:gd name="connsiteX3" fmla="*/ 2730333 w 4000299"/>
                <a:gd name="connsiteY3" fmla="*/ 0 h 739541"/>
                <a:gd name="connsiteX4" fmla="*/ 3276399 w 4000299"/>
                <a:gd name="connsiteY4" fmla="*/ 0 h 739541"/>
                <a:gd name="connsiteX5" fmla="*/ 3271977 w 4000299"/>
                <a:gd name="connsiteY5" fmla="*/ 190965 h 739541"/>
                <a:gd name="connsiteX6" fmla="*/ 3276399 w 4000299"/>
                <a:gd name="connsiteY6" fmla="*/ 430531 h 739541"/>
                <a:gd name="connsiteX7" fmla="*/ 4000299 w 4000299"/>
                <a:gd name="connsiteY7" fmla="*/ 417831 h 739541"/>
                <a:gd name="connsiteX8" fmla="*/ 3276399 w 4000299"/>
                <a:gd name="connsiteY8" fmla="*/ 615044 h 739541"/>
                <a:gd name="connsiteX9" fmla="*/ 3276399 w 4000299"/>
                <a:gd name="connsiteY9" fmla="*/ 738053 h 739541"/>
                <a:gd name="connsiteX10" fmla="*/ 2730333 w 4000299"/>
                <a:gd name="connsiteY10" fmla="*/ 738053 h 739541"/>
                <a:gd name="connsiteX11" fmla="*/ 2273183 w 4000299"/>
                <a:gd name="connsiteY11" fmla="*/ 738053 h 739541"/>
                <a:gd name="connsiteX12" fmla="*/ 1224043 w 4000299"/>
                <a:gd name="connsiteY12" fmla="*/ 739541 h 739541"/>
                <a:gd name="connsiteX13" fmla="*/ 807801 w 4000299"/>
                <a:gd name="connsiteY13" fmla="*/ 738906 h 739541"/>
                <a:gd name="connsiteX14" fmla="*/ 0 w 4000299"/>
                <a:gd name="connsiteY14" fmla="*/ 738053 h 739541"/>
                <a:gd name="connsiteX15" fmla="*/ 0 w 4000299"/>
                <a:gd name="connsiteY15" fmla="*/ 615044 h 739541"/>
                <a:gd name="connsiteX16" fmla="*/ 0 w 4000299"/>
                <a:gd name="connsiteY16" fmla="*/ 430531 h 739541"/>
                <a:gd name="connsiteX17" fmla="*/ 0 w 4000299"/>
                <a:gd name="connsiteY17" fmla="*/ 430531 h 739541"/>
                <a:gd name="connsiteX18" fmla="*/ 0 w 4000299"/>
                <a:gd name="connsiteY18" fmla="*/ 0 h 739541"/>
                <a:gd name="connsiteX0" fmla="*/ 4623 w 4004922"/>
                <a:gd name="connsiteY0" fmla="*/ 0 h 739541"/>
                <a:gd name="connsiteX1" fmla="*/ 1915856 w 4004922"/>
                <a:gd name="connsiteY1" fmla="*/ 0 h 739541"/>
                <a:gd name="connsiteX2" fmla="*/ 1915856 w 4004922"/>
                <a:gd name="connsiteY2" fmla="*/ 0 h 739541"/>
                <a:gd name="connsiteX3" fmla="*/ 2734956 w 4004922"/>
                <a:gd name="connsiteY3" fmla="*/ 0 h 739541"/>
                <a:gd name="connsiteX4" fmla="*/ 3281022 w 4004922"/>
                <a:gd name="connsiteY4" fmla="*/ 0 h 739541"/>
                <a:gd name="connsiteX5" fmla="*/ 3276600 w 4004922"/>
                <a:gd name="connsiteY5" fmla="*/ 190965 h 739541"/>
                <a:gd name="connsiteX6" fmla="*/ 3281022 w 4004922"/>
                <a:gd name="connsiteY6" fmla="*/ 430531 h 739541"/>
                <a:gd name="connsiteX7" fmla="*/ 4004922 w 4004922"/>
                <a:gd name="connsiteY7" fmla="*/ 417831 h 739541"/>
                <a:gd name="connsiteX8" fmla="*/ 3281022 w 4004922"/>
                <a:gd name="connsiteY8" fmla="*/ 615044 h 739541"/>
                <a:gd name="connsiteX9" fmla="*/ 3281022 w 4004922"/>
                <a:gd name="connsiteY9" fmla="*/ 738053 h 739541"/>
                <a:gd name="connsiteX10" fmla="*/ 2734956 w 4004922"/>
                <a:gd name="connsiteY10" fmla="*/ 738053 h 739541"/>
                <a:gd name="connsiteX11" fmla="*/ 2277806 w 4004922"/>
                <a:gd name="connsiteY11" fmla="*/ 738053 h 739541"/>
                <a:gd name="connsiteX12" fmla="*/ 1228666 w 4004922"/>
                <a:gd name="connsiteY12" fmla="*/ 739541 h 739541"/>
                <a:gd name="connsiteX13" fmla="*/ 812424 w 4004922"/>
                <a:gd name="connsiteY13" fmla="*/ 738906 h 739541"/>
                <a:gd name="connsiteX14" fmla="*/ 4623 w 4004922"/>
                <a:gd name="connsiteY14" fmla="*/ 738053 h 739541"/>
                <a:gd name="connsiteX15" fmla="*/ 4623 w 4004922"/>
                <a:gd name="connsiteY15" fmla="*/ 615044 h 739541"/>
                <a:gd name="connsiteX16" fmla="*/ 4623 w 4004922"/>
                <a:gd name="connsiteY16" fmla="*/ 430531 h 739541"/>
                <a:gd name="connsiteX17" fmla="*/ 4623 w 4004922"/>
                <a:gd name="connsiteY17" fmla="*/ 430531 h 739541"/>
                <a:gd name="connsiteX18" fmla="*/ 0 w 4004922"/>
                <a:gd name="connsiteY18" fmla="*/ 216365 h 739541"/>
                <a:gd name="connsiteX19" fmla="*/ 4623 w 4004922"/>
                <a:gd name="connsiteY19" fmla="*/ 0 h 739541"/>
                <a:gd name="connsiteX0" fmla="*/ 781050 w 4781349"/>
                <a:gd name="connsiteY0" fmla="*/ 0 h 739541"/>
                <a:gd name="connsiteX1" fmla="*/ 2692283 w 4781349"/>
                <a:gd name="connsiteY1" fmla="*/ 0 h 739541"/>
                <a:gd name="connsiteX2" fmla="*/ 2692283 w 4781349"/>
                <a:gd name="connsiteY2" fmla="*/ 0 h 739541"/>
                <a:gd name="connsiteX3" fmla="*/ 3511383 w 4781349"/>
                <a:gd name="connsiteY3" fmla="*/ 0 h 739541"/>
                <a:gd name="connsiteX4" fmla="*/ 4057449 w 4781349"/>
                <a:gd name="connsiteY4" fmla="*/ 0 h 739541"/>
                <a:gd name="connsiteX5" fmla="*/ 4053027 w 4781349"/>
                <a:gd name="connsiteY5" fmla="*/ 190965 h 739541"/>
                <a:gd name="connsiteX6" fmla="*/ 4057449 w 4781349"/>
                <a:gd name="connsiteY6" fmla="*/ 430531 h 739541"/>
                <a:gd name="connsiteX7" fmla="*/ 4781349 w 4781349"/>
                <a:gd name="connsiteY7" fmla="*/ 417831 h 739541"/>
                <a:gd name="connsiteX8" fmla="*/ 4057449 w 4781349"/>
                <a:gd name="connsiteY8" fmla="*/ 615044 h 739541"/>
                <a:gd name="connsiteX9" fmla="*/ 4057449 w 4781349"/>
                <a:gd name="connsiteY9" fmla="*/ 738053 h 739541"/>
                <a:gd name="connsiteX10" fmla="*/ 3511383 w 4781349"/>
                <a:gd name="connsiteY10" fmla="*/ 738053 h 739541"/>
                <a:gd name="connsiteX11" fmla="*/ 3054233 w 4781349"/>
                <a:gd name="connsiteY11" fmla="*/ 738053 h 739541"/>
                <a:gd name="connsiteX12" fmla="*/ 2005093 w 4781349"/>
                <a:gd name="connsiteY12" fmla="*/ 739541 h 739541"/>
                <a:gd name="connsiteX13" fmla="*/ 1588851 w 4781349"/>
                <a:gd name="connsiteY13" fmla="*/ 738906 h 739541"/>
                <a:gd name="connsiteX14" fmla="*/ 781050 w 4781349"/>
                <a:gd name="connsiteY14" fmla="*/ 738053 h 739541"/>
                <a:gd name="connsiteX15" fmla="*/ 781050 w 4781349"/>
                <a:gd name="connsiteY15" fmla="*/ 615044 h 739541"/>
                <a:gd name="connsiteX16" fmla="*/ 781050 w 4781349"/>
                <a:gd name="connsiteY16" fmla="*/ 430531 h 739541"/>
                <a:gd name="connsiteX17" fmla="*/ 0 w 4781349"/>
                <a:gd name="connsiteY17" fmla="*/ 367031 h 739541"/>
                <a:gd name="connsiteX18" fmla="*/ 776427 w 4781349"/>
                <a:gd name="connsiteY18" fmla="*/ 216365 h 739541"/>
                <a:gd name="connsiteX19" fmla="*/ 781050 w 4781349"/>
                <a:gd name="connsiteY19" fmla="*/ 0 h 739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81349" h="739541">
                  <a:moveTo>
                    <a:pt x="781050" y="0"/>
                  </a:moveTo>
                  <a:lnTo>
                    <a:pt x="2692283" y="0"/>
                  </a:lnTo>
                  <a:lnTo>
                    <a:pt x="2692283" y="0"/>
                  </a:lnTo>
                  <a:lnTo>
                    <a:pt x="3511383" y="0"/>
                  </a:lnTo>
                  <a:lnTo>
                    <a:pt x="4057449" y="0"/>
                  </a:lnTo>
                  <a:lnTo>
                    <a:pt x="4053027" y="190965"/>
                  </a:lnTo>
                  <a:lnTo>
                    <a:pt x="4057449" y="430531"/>
                  </a:lnTo>
                  <a:lnTo>
                    <a:pt x="4781349" y="417831"/>
                  </a:lnTo>
                  <a:lnTo>
                    <a:pt x="4057449" y="615044"/>
                  </a:lnTo>
                  <a:lnTo>
                    <a:pt x="4057449" y="738053"/>
                  </a:lnTo>
                  <a:lnTo>
                    <a:pt x="3511383" y="738053"/>
                  </a:lnTo>
                  <a:lnTo>
                    <a:pt x="3054233" y="738053"/>
                  </a:lnTo>
                  <a:lnTo>
                    <a:pt x="2005093" y="739541"/>
                  </a:lnTo>
                  <a:lnTo>
                    <a:pt x="1588851" y="738906"/>
                  </a:lnTo>
                  <a:lnTo>
                    <a:pt x="781050" y="738053"/>
                  </a:lnTo>
                  <a:lnTo>
                    <a:pt x="781050" y="615044"/>
                  </a:lnTo>
                  <a:lnTo>
                    <a:pt x="781050" y="430531"/>
                  </a:lnTo>
                  <a:lnTo>
                    <a:pt x="0" y="367031"/>
                  </a:lnTo>
                  <a:lnTo>
                    <a:pt x="776427" y="216365"/>
                  </a:lnTo>
                  <a:lnTo>
                    <a:pt x="78105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4400" dirty="0">
                <a:solidFill>
                  <a:srgbClr val="FF0000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168267" y="3121400"/>
              <a:ext cx="163274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rgbClr val="FF0000"/>
                  </a:solidFill>
                </a:rPr>
                <a:t>等しい値</a:t>
              </a:r>
              <a:endParaRPr lang="en-US" altLang="ja-JP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3065DF4-5C2F-41E8-A456-54E1F19E9637}"/>
              </a:ext>
            </a:extLst>
          </p:cNvPr>
          <p:cNvSpPr txBox="1"/>
          <p:nvPr/>
        </p:nvSpPr>
        <p:spPr>
          <a:xfrm>
            <a:off x="4173656" y="1948354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/>
              <a:t>圧力</a:t>
            </a:r>
            <a:endParaRPr kumimoji="1" lang="en-US" altLang="ja-JP" sz="3200" dirty="0"/>
          </a:p>
          <a:p>
            <a:r>
              <a:rPr kumimoji="1" lang="ja-JP" altLang="en-US" sz="3200" dirty="0"/>
              <a:t>一定</a:t>
            </a:r>
          </a:p>
        </p:txBody>
      </p:sp>
    </p:spTree>
    <p:extLst>
      <p:ext uri="{BB962C8B-B14F-4D97-AF65-F5344CB8AC3E}">
        <p14:creationId xmlns:p14="http://schemas.microsoft.com/office/powerpoint/2010/main" val="153406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14653 L -0.13593 0.23473 L -0.09878 0.2632 L 0.04132 0.17547 L -4.72222E-6 0.14653 Z " pathEditMode="relative" rAng="0" ptsTypes="AAAAA">
                                      <p:cBhvr>
                                        <p:cTn id="4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58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12014 L 0.12396 0.10069 L 0.0559 0.09074 L -0.04931 0.10602 L 0.07864 0.21342 L 0.12257 0.17754 L 0.01597 0.09375 L -0.0507 0.15509 L 0.02535 0.2125 L 0.12257 0.18449 L -0.05191 0.1294 L 2.22222E-6 0.12014 Z " pathEditMode="relative" rAng="0" ptsTypes="AAAAAAAAAAAA">
                                      <p:cBhvr>
                                        <p:cTn id="4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319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6968 L 0.01753 0.09607 L 0.00017 0.11921 L -0.12118 0.0132 L -0.16111 0.06505 L -0.12118 0.11829 L -0.04792 0.01296 L 0.00017 0.06968 Z " pathEditMode="relative" rAng="0" ptsTypes="AAAAAAAA">
                                      <p:cBhvr>
                                        <p:cTn id="45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37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8078 L 0.09739 0.14051 L 0.16805 0.10486 L 0.0493 0.02268 L -0.0092 0.07222 L 1.11111E-6 0.08078 Z " pathEditMode="relative" rAng="0" ptsTypes="AAAAAA">
                                      <p:cBhvr>
                                        <p:cTn id="47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6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-0.07066 -0.01666 L 0.10399 -0.05185 L -0.06945 -0.07685 L 0.01319 -0.08958 L 0.1052 -0.07523 L -0.07466 -0.04791 L 0.1026 -0.00185 L 0.06388 0.01343 L -0.00539 -0.00046 L 4.72222E-6 -2.59259E-6 Z " pathEditMode="relative" rAng="0" ptsTypes="AAAAAAAAAAA">
                                      <p:cBhvr>
                                        <p:cTn id="4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381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625 L 0.01597 -0.08264 L 0.00122 -0.10579 L -0.0401 0.01088 L -0.06667 -0.1044 L -0.11059 0.01088 L -0.16389 -0.03125 L -0.01076 -0.10579 L 0.01736 -0.05 L 0 0.00625 Z " pathEditMode="relative" rAng="0" ptsTypes="AAAAAAAAAA">
                                      <p:cBhvr>
                                        <p:cTn id="51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2431 L -0.13594 0.20487 L -0.09879 0.2632 L 0.04132 0.0838 L 1.66667E-6 0.02431 Z " pathEditMode="relative" rAng="0" ptsTypes="AAAAA">
                                      <p:cBhvr>
                                        <p:cTn id="10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11944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2986 L 0.12396 -0.0081 L 0.0559 -0.02778 L -0.0493 0.00254 L 0.07865 0.21342 L 0.12257 0.14282 L 0.01597 -0.02199 L -0.05069 0.09884 L 0.02535 0.2118 L 0.12257 0.15671 L -0.05191 0.04838 L -1.38889E-6 0.02986 Z " pathEditMode="relative" rAng="0" ptsTypes="AAAAAAAAAAAA">
                                      <p:cBhvr>
                                        <p:cTn id="11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6296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1644 L 0.01736 0.07616 L 1.11022E-16 0.12847 L -0.12135 -0.11227 L -0.16128 0.00579 L -0.12135 0.12685 L -0.04809 -0.11342 L 1.11022E-16 0.01644 Z " pathEditMode="relative" rAng="0" ptsTypes="AAAAAAAA">
                                      <p:cBhvr>
                                        <p:cTn id="11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903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1921 L 0.0974 0.14051 L 0.16806 0.06828 L 0.04931 -0.09861 L -0.0092 0.00231 L -2.5E-6 0.01921 Z " pathEditMode="relative" rAng="0" ptsTypes="AAAAAA">
                                      <p:cBhvr>
                                        <p:cTn id="1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162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00486 L -0.07066 -0.03518 L 0.10399 -0.11782 L -0.06945 -0.17777 L 0.01319 -0.20833 L 0.1052 -0.17338 L -0.07466 -0.10879 L 0.1026 0.00023 L 0.06388 0.03565 L -0.00539 0.00324 L 4.72222E-6 0.00486 Z " pathEditMode="relative" rAng="0" ptsTypes="AAAAAAAAAAA">
                                      <p:cBhvr>
                                        <p:cTn id="11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912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139 L 0.01598 -0.18056 L 0.00122 -0.22778 L -0.0401 0.01088 L -0.06666 -0.225 L -0.11059 0.01088 L -0.16389 -0.075 L -0.01076 -0.22778 L 0.01736 -0.11343 L -3.61111E-6 0.00139 Z " pathEditMode="relative" rAng="0" ptsTypes="AAAAAAAAAA">
                                      <p:cBhvr>
                                        <p:cTn id="11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10995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6" grpId="0" animBg="1"/>
      <p:bldP spid="26" grpId="1" animBg="1"/>
      <p:bldP spid="27" grpId="0" animBg="1"/>
      <p:bldP spid="28" grpId="0" animBg="1"/>
      <p:bldP spid="38" grpId="0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/>
      <p:bldP spid="6" grpId="0" animBg="1"/>
      <p:bldP spid="67" grpId="0" animBg="1"/>
      <p:bldP spid="69" grpId="0"/>
      <p:bldP spid="73" grpId="0" animBg="1"/>
      <p:bldP spid="74" grpId="0"/>
      <p:bldP spid="75" grpId="0" animBg="1"/>
      <p:bldP spid="10" grpId="0" animBg="1"/>
      <p:bldP spid="39" grpId="0"/>
      <p:bldP spid="43" grpId="0" animBg="1"/>
      <p:bldP spid="43" grpId="1" animBg="1"/>
      <p:bldP spid="44" grpId="0" animBg="1"/>
      <p:bldP spid="44" grpId="1" animBg="1"/>
      <p:bldP spid="45" grpId="0" animBg="1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3" y="1772817"/>
            <a:ext cx="8784976" cy="4464496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6344" y="2196050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圧力一定のとき，一定量の気体の</a:t>
            </a:r>
            <a:endParaRPr lang="en-US" altLang="ja-JP" sz="3200" dirty="0"/>
          </a:p>
          <a:p>
            <a:r>
              <a:rPr lang="ja-JP" altLang="en-US" sz="3200" dirty="0"/>
              <a:t>体積 </a:t>
            </a:r>
            <a:r>
              <a:rPr lang="en-US" altLang="ja-JP" sz="3200" i="1" dirty="0">
                <a:latin typeface="Cambria" panose="02040503050406030204" pitchFamily="18" charset="0"/>
              </a:rPr>
              <a:t>V </a:t>
            </a:r>
            <a:r>
              <a:rPr lang="ja-JP" altLang="en-US" sz="3200" dirty="0"/>
              <a:t>は絶対温度 </a:t>
            </a:r>
            <a:r>
              <a:rPr lang="en-US" altLang="ja-JP" sz="3200" i="1" dirty="0">
                <a:latin typeface="Cambria" panose="02040503050406030204" pitchFamily="18" charset="0"/>
              </a:rPr>
              <a:t>T </a:t>
            </a:r>
            <a:r>
              <a:rPr lang="en-US" altLang="ja-JP" sz="3200" dirty="0">
                <a:latin typeface="Cambria" panose="02040503050406030204" pitchFamily="18" charset="0"/>
              </a:rPr>
              <a:t>〔</a:t>
            </a:r>
            <a:r>
              <a:rPr lang="ja-JP" altLang="en-US" sz="3200" dirty="0">
                <a:latin typeface="Cambria" panose="02040503050406030204" pitchFamily="18" charset="0"/>
              </a:rPr>
              <a:t> </a:t>
            </a:r>
            <a:r>
              <a:rPr lang="en-US" altLang="ja-JP" sz="3200" dirty="0">
                <a:latin typeface="Cambria" panose="02040503050406030204" pitchFamily="18" charset="0"/>
              </a:rPr>
              <a:t>K</a:t>
            </a:r>
            <a:r>
              <a:rPr lang="ja-JP" altLang="en-US" sz="3200" dirty="0">
                <a:latin typeface="Cambria" panose="02040503050406030204" pitchFamily="18" charset="0"/>
              </a:rPr>
              <a:t> </a:t>
            </a:r>
            <a:r>
              <a:rPr lang="en-US" altLang="ja-JP" sz="3200" dirty="0">
                <a:latin typeface="Cambria" panose="02040503050406030204" pitchFamily="18" charset="0"/>
              </a:rPr>
              <a:t>〕</a:t>
            </a:r>
            <a:r>
              <a:rPr lang="ja-JP" altLang="en-US" sz="3200" dirty="0">
                <a:latin typeface="Cambria" panose="02040503050406030204" pitchFamily="18" charset="0"/>
              </a:rPr>
              <a:t>に比例する。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5544891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■シャルルの法則（絶対温度）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774951" y="3356992"/>
            <a:ext cx="7593821" cy="2581170"/>
            <a:chOff x="774951" y="3728148"/>
            <a:chExt cx="7593821" cy="258117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774951" y="3728148"/>
              <a:ext cx="7593821" cy="2581170"/>
              <a:chOff x="774951" y="4221088"/>
              <a:chExt cx="7593821" cy="1946611"/>
            </a:xfrm>
          </p:grpSpPr>
          <p:sp>
            <p:nvSpPr>
              <p:cNvPr id="4" name="正方形/長方形 3"/>
              <p:cNvSpPr/>
              <p:nvPr/>
            </p:nvSpPr>
            <p:spPr>
              <a:xfrm>
                <a:off x="774951" y="4221088"/>
                <a:ext cx="7593821" cy="1946611"/>
              </a:xfrm>
              <a:prstGeom prst="rect">
                <a:avLst/>
              </a:prstGeom>
              <a:solidFill>
                <a:srgbClr val="5BFB94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正方形/長方形 2"/>
                  <p:cNvSpPr/>
                  <p:nvPr/>
                </p:nvSpPr>
                <p:spPr>
                  <a:xfrm>
                    <a:off x="1512042" y="4316482"/>
                    <a:ext cx="3384376" cy="76495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ja-JP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sz="32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32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altLang="ja-JP" sz="32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sz="3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𝟐𝟕𝟑</m:t>
                              </m:r>
                            </m:den>
                          </m:f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𝒃𝑻</m:t>
                          </m:r>
                        </m:oMath>
                      </m:oMathPara>
                    </a14:m>
                    <a:endParaRPr lang="en-US" altLang="ja-JP" sz="2400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" name="正方形/長方形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2042" y="4316482"/>
                    <a:ext cx="3384376" cy="764956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正方形/長方形 9"/>
              <p:cNvSpPr/>
              <p:nvPr/>
            </p:nvSpPr>
            <p:spPr>
              <a:xfrm>
                <a:off x="4896418" y="4665628"/>
                <a:ext cx="117738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400" b="1" dirty="0"/>
                  <a:t>または</a:t>
                </a:r>
                <a:endParaRPr lang="en-US" altLang="ja-JP" sz="2400" b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正方形/長方形 10"/>
                  <p:cNvSpPr/>
                  <p:nvPr/>
                </p:nvSpPr>
                <p:spPr>
                  <a:xfrm>
                    <a:off x="6008229" y="4316482"/>
                    <a:ext cx="1636926" cy="76253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num>
                            <m:den>
                              <m:r>
                                <a:rPr lang="en-US" altLang="ja-JP" sz="3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ja-JP" sz="3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oMath>
                      </m:oMathPara>
                    </a14:m>
                    <a:endParaRPr lang="ja-JP" altLang="en-US" sz="3200" dirty="0"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11" name="正方形/長方形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08229" y="4316482"/>
                    <a:ext cx="1636926" cy="762538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テキスト ボックス 4"/>
            <p:cNvSpPr txBox="1">
              <a:spLocks noChangeArrowheads="1"/>
            </p:cNvSpPr>
            <p:nvPr/>
          </p:nvSpPr>
          <p:spPr bwMode="auto">
            <a:xfrm>
              <a:off x="1758015" y="5056581"/>
              <a:ext cx="6270369" cy="11387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3200" b="1" i="1" dirty="0">
                  <a:latin typeface="Cambria" panose="02040503050406030204" pitchFamily="18" charset="0"/>
                </a:rPr>
                <a:t>V</a:t>
              </a:r>
              <a:r>
                <a:rPr lang="ja-JP" altLang="en-US" sz="3200" b="1" dirty="0"/>
                <a:t>：</a:t>
              </a:r>
              <a:r>
                <a:rPr lang="ja-JP" altLang="en-US" sz="2800" b="1" dirty="0"/>
                <a:t>気体の体積</a:t>
              </a:r>
              <a:r>
                <a:rPr lang="ja-JP" altLang="en-US" sz="3200" b="1" dirty="0"/>
                <a:t>　</a:t>
              </a:r>
              <a:r>
                <a:rPr lang="en-US" altLang="ja-JP" sz="3200" b="1" i="1" dirty="0">
                  <a:latin typeface="Cambria" panose="02040503050406030204" pitchFamily="18" charset="0"/>
                </a:rPr>
                <a:t>T</a:t>
              </a:r>
              <a:r>
                <a:rPr lang="ja-JP" altLang="en-US" sz="3200" b="1" dirty="0"/>
                <a:t>：</a:t>
              </a:r>
              <a:r>
                <a:rPr lang="ja-JP" altLang="en-US" sz="2800" b="1" dirty="0"/>
                <a:t>気体の絶対温度</a:t>
              </a:r>
              <a:endParaRPr lang="en-US" altLang="ja-JP" sz="3200" b="1" dirty="0"/>
            </a:p>
            <a:p>
              <a:pPr eaLnBrk="1" hangingPunct="1"/>
              <a:r>
                <a:rPr lang="en-US" altLang="ja-JP" sz="3600" b="1" i="1" dirty="0">
                  <a:latin typeface="Cambria" panose="02040503050406030204" pitchFamily="18" charset="0"/>
                </a:rPr>
                <a:t>b</a:t>
              </a:r>
              <a:r>
                <a:rPr lang="ja-JP" altLang="en-US" sz="3600" dirty="0"/>
                <a:t>：</a:t>
              </a:r>
              <a:r>
                <a:rPr lang="ja-JP" altLang="en-US" sz="2800" b="1" dirty="0"/>
                <a:t>圧力と物質量によって決まる定数</a:t>
              </a:r>
              <a:endParaRPr lang="en-US" altLang="ja-JP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0175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02361" y="4149080"/>
            <a:ext cx="3621615" cy="1556652"/>
          </a:xfrm>
          <a:prstGeom prst="rect">
            <a:avLst/>
          </a:prstGeom>
          <a:solidFill>
            <a:srgbClr val="5BFB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79513" y="1772817"/>
            <a:ext cx="8784976" cy="4392488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91072" y="2158984"/>
            <a:ext cx="70932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圧力一定で，</a:t>
            </a:r>
            <a:endParaRPr lang="en-US" altLang="ja-JP" sz="3200" dirty="0"/>
          </a:p>
          <a:p>
            <a:r>
              <a:rPr lang="ja-JP" altLang="en-US" sz="3200" dirty="0"/>
              <a:t>温度</a:t>
            </a:r>
            <a:r>
              <a:rPr lang="en-US" altLang="ja-JP" sz="3200" i="1" dirty="0">
                <a:latin typeface="Cambria" panose="02040503050406030204" pitchFamily="18" charset="0"/>
              </a:rPr>
              <a:t>T</a:t>
            </a:r>
            <a:r>
              <a:rPr lang="en-US" altLang="ja-JP" sz="3200" baseline="-25000" dirty="0"/>
              <a:t>1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1</a:t>
            </a:r>
            <a:r>
              <a:rPr lang="ja-JP" altLang="en-US" sz="3200" dirty="0"/>
              <a:t>の気体を</a:t>
            </a:r>
            <a:endParaRPr lang="en-US" altLang="ja-JP" sz="3200" dirty="0"/>
          </a:p>
          <a:p>
            <a:r>
              <a:rPr lang="ja-JP" altLang="en-US" sz="3200" dirty="0"/>
              <a:t>温度</a:t>
            </a:r>
            <a:r>
              <a:rPr lang="en-US" altLang="ja-JP" sz="3200" i="1" dirty="0">
                <a:latin typeface="Cambria" panose="02040503050406030204" pitchFamily="18" charset="0"/>
              </a:rPr>
              <a:t>T</a:t>
            </a:r>
            <a:r>
              <a:rPr lang="en-US" altLang="ja-JP" sz="3200" baseline="-25000" dirty="0"/>
              <a:t>2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2</a:t>
            </a:r>
            <a:r>
              <a:rPr lang="ja-JP" altLang="en-US" sz="3200" dirty="0"/>
              <a:t>に変化させたとき</a:t>
            </a:r>
            <a:endParaRPr lang="en-US" altLang="ja-JP" sz="3200" dirty="0"/>
          </a:p>
          <a:p>
            <a:r>
              <a:rPr lang="ja-JP" altLang="en-US" sz="3200" dirty="0"/>
              <a:t>次の関係がある。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748015" y="4190524"/>
                <a:ext cx="3575961" cy="147072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4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4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8015" y="4190524"/>
                <a:ext cx="3575961" cy="14707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5544891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■シャルルの法則（絶対温度）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絶対温度とシャルルの法則</a:t>
            </a:r>
          </a:p>
        </p:txBody>
      </p:sp>
    </p:spTree>
    <p:extLst>
      <p:ext uri="{BB962C8B-B14F-4D97-AF65-F5344CB8AC3E}">
        <p14:creationId xmlns:p14="http://schemas.microsoft.com/office/powerpoint/2010/main" val="23995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040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３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276872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7" y="1033572"/>
            <a:ext cx="7308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000" dirty="0">
                <a:latin typeface="+mn-ea"/>
                <a:ea typeface="+mn-ea"/>
              </a:rPr>
              <a:t>1.0×10</a:t>
            </a:r>
            <a:r>
              <a:rPr kumimoji="1" lang="en-US" altLang="ja-JP" sz="3000" baseline="30000" dirty="0">
                <a:latin typeface="+mn-ea"/>
                <a:ea typeface="+mn-ea"/>
              </a:rPr>
              <a:t>5</a:t>
            </a:r>
            <a:r>
              <a:rPr kumimoji="1" lang="en-US" altLang="ja-JP" sz="3000" dirty="0">
                <a:latin typeface="+mn-ea"/>
                <a:ea typeface="+mn-ea"/>
              </a:rPr>
              <a:t> Pa</a:t>
            </a:r>
            <a:r>
              <a:rPr kumimoji="1" lang="ja-JP" altLang="en-US" sz="3000" dirty="0">
                <a:latin typeface="+mn-ea"/>
                <a:ea typeface="+mn-ea"/>
              </a:rPr>
              <a:t>における窒素の沸点は，</a:t>
            </a:r>
            <a:r>
              <a:rPr kumimoji="1" lang="en-US" altLang="ja-JP" sz="3000" dirty="0">
                <a:latin typeface="+mn-ea"/>
                <a:ea typeface="+mn-ea"/>
              </a:rPr>
              <a:t>-196 </a:t>
            </a:r>
            <a:r>
              <a:rPr kumimoji="1" lang="ja-JP" altLang="en-US" sz="3000" dirty="0">
                <a:latin typeface="+mn-ea"/>
                <a:ea typeface="+mn-ea"/>
              </a:rPr>
              <a:t>℃である。絶対温度で何</a:t>
            </a:r>
            <a:r>
              <a:rPr kumimoji="1" lang="en-US" altLang="ja-JP" sz="3000" dirty="0">
                <a:latin typeface="+mn-ea"/>
                <a:ea typeface="+mn-ea"/>
              </a:rPr>
              <a:t>K</a:t>
            </a:r>
            <a:r>
              <a:rPr kumimoji="1" lang="ja-JP" altLang="en-US" sz="3000" dirty="0">
                <a:latin typeface="+mn-ea"/>
                <a:ea typeface="+mn-ea"/>
              </a:rPr>
              <a:t>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24</a:t>
            </a:fld>
            <a:endParaRPr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5697" y="2293493"/>
            <a:ext cx="730830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セルシウス温度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ja-JP" altLang="en-US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ja-JP" sz="3000" dirty="0">
                <a:latin typeface="+mn-ea"/>
                <a:ea typeface="+mn-ea"/>
              </a:rPr>
              <a:t>〔</a:t>
            </a:r>
            <a:r>
              <a:rPr lang="ja-JP" altLang="en-US" sz="3000" dirty="0">
                <a:latin typeface="+mn-ea"/>
                <a:ea typeface="+mn-ea"/>
              </a:rPr>
              <a:t>℃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>
                <a:latin typeface="+mn-ea"/>
                <a:ea typeface="+mn-ea"/>
              </a:rPr>
              <a:t>と絶対温度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en-US" altLang="ja-JP" sz="3000" dirty="0">
                <a:latin typeface="+mn-ea"/>
              </a:rPr>
              <a:t>〔</a:t>
            </a:r>
            <a:r>
              <a:rPr lang="en-US" altLang="ja-JP" sz="3000" dirty="0">
                <a:latin typeface="+mn-ea"/>
                <a:ea typeface="+mn-ea"/>
              </a:rPr>
              <a:t>K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 err="1">
                <a:latin typeface="+mn-ea"/>
                <a:ea typeface="+mn-ea"/>
              </a:rPr>
              <a:t>には</a:t>
            </a:r>
            <a:r>
              <a:rPr lang="ja-JP" altLang="en-US" sz="3000" dirty="0">
                <a:latin typeface="+mn-ea"/>
                <a:ea typeface="+mn-ea"/>
              </a:rPr>
              <a:t>次のような関係がある。</a:t>
            </a:r>
            <a:endParaRPr lang="en-US" altLang="ja-JP" sz="3000" dirty="0">
              <a:latin typeface="+mn-ea"/>
              <a:ea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835696" y="3501008"/>
            <a:ext cx="7308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ja-JP" altLang="en-US" sz="3200" dirty="0">
                <a:latin typeface="+mj-ea"/>
              </a:rPr>
              <a:t> </a:t>
            </a:r>
            <a:r>
              <a:rPr lang="en-US" altLang="ja-JP" sz="3200" dirty="0">
                <a:latin typeface="+mj-ea"/>
              </a:rPr>
              <a:t>= 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ja-JP" sz="3200" dirty="0">
                <a:latin typeface="+mj-ea"/>
              </a:rPr>
              <a:t> + 273</a:t>
            </a:r>
            <a:endParaRPr lang="en-US" altLang="ja-JP" sz="3600" b="1" u="sng" dirty="0">
              <a:latin typeface="+mj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35697" y="4225650"/>
            <a:ext cx="7308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ここで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ja-JP" altLang="en-US" sz="3000" dirty="0">
                <a:latin typeface="+mn-ea"/>
                <a:ea typeface="+mn-ea"/>
              </a:rPr>
              <a:t> </a:t>
            </a:r>
            <a:r>
              <a:rPr lang="en-US" altLang="ja-JP" sz="3000" dirty="0">
                <a:latin typeface="+mn-ea"/>
                <a:ea typeface="+mn-ea"/>
              </a:rPr>
              <a:t>= -196</a:t>
            </a:r>
            <a:r>
              <a:rPr lang="ja-JP" altLang="en-US" sz="3000" dirty="0">
                <a:latin typeface="+mn-ea"/>
                <a:ea typeface="+mn-ea"/>
              </a:rPr>
              <a:t>を代入すると，</a:t>
            </a:r>
            <a:endParaRPr lang="en-US" altLang="ja-JP" sz="3000" dirty="0">
              <a:latin typeface="+mn-ea"/>
              <a:ea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822996" y="5024544"/>
            <a:ext cx="7308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ja-JP" altLang="en-US" sz="3200" dirty="0">
                <a:latin typeface="+mj-ea"/>
              </a:rPr>
              <a:t> </a:t>
            </a:r>
            <a:r>
              <a:rPr lang="en-US" altLang="ja-JP" sz="3200" dirty="0">
                <a:latin typeface="+mj-ea"/>
              </a:rPr>
              <a:t>= -196 + 273 = 77      </a:t>
            </a:r>
            <a:r>
              <a:rPr lang="en-US" altLang="ja-JP" sz="3600" b="1" dirty="0">
                <a:latin typeface="+mj-ea"/>
              </a:rPr>
              <a:t>77 K</a:t>
            </a:r>
          </a:p>
        </p:txBody>
      </p:sp>
    </p:spTree>
    <p:extLst>
      <p:ext uri="{BB962C8B-B14F-4D97-AF65-F5344CB8AC3E}">
        <p14:creationId xmlns:p14="http://schemas.microsoft.com/office/powerpoint/2010/main" val="394206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4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問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040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４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950871"/>
            <a:ext cx="1003300" cy="57626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35697" y="1033572"/>
            <a:ext cx="7308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000" dirty="0">
                <a:latin typeface="+mn-ea"/>
                <a:ea typeface="+mn-ea"/>
              </a:rPr>
              <a:t>27 </a:t>
            </a:r>
            <a:r>
              <a:rPr kumimoji="1" lang="ja-JP" altLang="en-US" sz="3000" dirty="0">
                <a:latin typeface="+mn-ea"/>
                <a:ea typeface="+mn-ea"/>
              </a:rPr>
              <a:t>℃，</a:t>
            </a:r>
            <a:r>
              <a:rPr kumimoji="1" lang="en-US" altLang="ja-JP" sz="3000" dirty="0">
                <a:latin typeface="+mn-ea"/>
                <a:ea typeface="+mn-ea"/>
              </a:rPr>
              <a:t>1.0×10</a:t>
            </a:r>
            <a:r>
              <a:rPr kumimoji="1" lang="en-US" altLang="ja-JP" sz="3000" baseline="30000" dirty="0">
                <a:latin typeface="+mn-ea"/>
                <a:ea typeface="+mn-ea"/>
              </a:rPr>
              <a:t>5</a:t>
            </a:r>
            <a:r>
              <a:rPr kumimoji="1" lang="en-US" altLang="ja-JP" sz="3000" dirty="0">
                <a:latin typeface="+mn-ea"/>
                <a:ea typeface="+mn-ea"/>
              </a:rPr>
              <a:t> Pa</a:t>
            </a:r>
            <a:r>
              <a:rPr kumimoji="1" lang="ja-JP" altLang="en-US" sz="3000" dirty="0">
                <a:latin typeface="+mn-ea"/>
                <a:ea typeface="+mn-ea"/>
              </a:rPr>
              <a:t>で</a:t>
            </a:r>
            <a:r>
              <a:rPr kumimoji="1" lang="en-US" altLang="ja-JP" sz="3000" dirty="0">
                <a:latin typeface="+mn-ea"/>
                <a:ea typeface="+mn-ea"/>
              </a:rPr>
              <a:t>300 L</a:t>
            </a:r>
            <a:r>
              <a:rPr kumimoji="1" lang="ja-JP" altLang="en-US" sz="3000" dirty="0">
                <a:latin typeface="+mn-ea"/>
                <a:ea typeface="+mn-ea"/>
              </a:rPr>
              <a:t>のヘリウムを，圧力一定のまま</a:t>
            </a:r>
            <a:r>
              <a:rPr lang="ja-JP" altLang="en-US" sz="3000" dirty="0">
                <a:latin typeface="+mn-ea"/>
                <a:ea typeface="+mn-ea"/>
              </a:rPr>
              <a:t>，温度を変えたところ，体積が</a:t>
            </a:r>
            <a:r>
              <a:rPr lang="en-US" altLang="ja-JP" sz="3000" dirty="0">
                <a:latin typeface="+mn-ea"/>
                <a:ea typeface="+mn-ea"/>
              </a:rPr>
              <a:t>350 L</a:t>
            </a:r>
            <a:r>
              <a:rPr lang="ja-JP" altLang="en-US" sz="3000" dirty="0">
                <a:latin typeface="+mn-ea"/>
                <a:ea typeface="+mn-ea"/>
              </a:rPr>
              <a:t>になった。ヘリウムの温度は何</a:t>
            </a:r>
            <a:r>
              <a:rPr lang="en-US" altLang="ja-JP" sz="3000" dirty="0">
                <a:latin typeface="+mn-ea"/>
                <a:ea typeface="+mn-ea"/>
              </a:rPr>
              <a:t>K</a:t>
            </a:r>
            <a:r>
              <a:rPr lang="ja-JP" altLang="en-US" sz="3000" dirty="0">
                <a:latin typeface="+mn-ea"/>
                <a:ea typeface="+mn-ea"/>
              </a:rPr>
              <a:t>になったか。それは何℃か。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677922" y="3510411"/>
            <a:ext cx="2379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dirty="0">
                <a:latin typeface="+mn-ea"/>
                <a:ea typeface="+mn-ea"/>
              </a:rPr>
              <a:t>27 </a:t>
            </a:r>
            <a:r>
              <a:rPr lang="ja-JP" altLang="en-US" sz="3000" dirty="0">
                <a:latin typeface="+mn-ea"/>
                <a:ea typeface="+mn-ea"/>
              </a:rPr>
              <a:t>℃（</a:t>
            </a:r>
            <a:r>
              <a:rPr lang="en-US" altLang="ja-JP" sz="3000" dirty="0">
                <a:latin typeface="+mn-ea"/>
                <a:ea typeface="+mn-ea"/>
              </a:rPr>
              <a:t>300 K</a:t>
            </a:r>
            <a:r>
              <a:rPr lang="ja-JP" altLang="en-US" sz="3000" dirty="0">
                <a:latin typeface="+mn-ea"/>
                <a:ea typeface="+mn-ea"/>
              </a:rPr>
              <a:t>）</a:t>
            </a:r>
            <a:endParaRPr lang="en-US" altLang="ja-JP" sz="3000" dirty="0">
              <a:latin typeface="+mn-ea"/>
              <a:ea typeface="+mn-ea"/>
            </a:endParaRP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300 L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35697" y="2967492"/>
            <a:ext cx="43332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気体の変化をまとめると，</a:t>
            </a:r>
            <a:endParaRPr lang="en-US" altLang="ja-JP" sz="30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4833991" y="3510411"/>
                <a:ext cx="369844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3000" dirty="0"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ja-JP" altLang="en-US" sz="3000" b="1" i="1" dirty="0">
                        <a:latin typeface="Cambria Math" panose="02040503050406030204" pitchFamily="18" charset="0"/>
                      </a:rPr>
                      <m:t>（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-273</a:t>
                </a:r>
                <a:r>
                  <a:rPr lang="ja-JP" altLang="en-US" sz="3000" b="1" dirty="0"/>
                  <a:t> </a:t>
                </a:r>
                <a14:m>
                  <m:oMath xmlns:m="http://schemas.openxmlformats.org/officeDocument/2006/math">
                    <m:r>
                      <a:rPr lang="ja-JP" altLang="en-US" sz="3000" b="1" i="1" dirty="0">
                        <a:latin typeface="Cambria Math" panose="02040503050406030204" pitchFamily="18" charset="0"/>
                      </a:rPr>
                      <m:t>）</m:t>
                    </m:r>
                    <m:r>
                      <a:rPr lang="ja-JP" altLang="en-US" sz="3000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ja-JP" altLang="en-US" sz="3000" dirty="0">
                    <a:latin typeface="+mn-ea"/>
                  </a:rPr>
                  <a:t>℃（</a:t>
                </a:r>
                <a:r>
                  <a:rPr lang="en-US" altLang="ja-JP" sz="3000" dirty="0"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〔K〕</a:t>
                </a:r>
                <a:r>
                  <a:rPr lang="ja-JP" altLang="en-US" sz="3000" dirty="0">
                    <a:latin typeface="+mn-ea"/>
                  </a:rPr>
                  <a:t>）</a:t>
                </a:r>
                <a:endParaRPr lang="en-US" altLang="ja-JP" sz="3000" dirty="0">
                  <a:latin typeface="+mn-ea"/>
                </a:endParaRPr>
              </a:p>
              <a:p>
                <a:pPr algn="ctr"/>
                <a:r>
                  <a:rPr lang="en-US" altLang="ja-JP" sz="3000" dirty="0">
                    <a:latin typeface="+mn-ea"/>
                  </a:rPr>
                  <a:t>350 L</a:t>
                </a: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991" y="3510411"/>
                <a:ext cx="3698449" cy="1015663"/>
              </a:xfrm>
              <a:prstGeom prst="rect">
                <a:avLst/>
              </a:prstGeom>
              <a:blipFill rotWithShape="0">
                <a:blip r:embed="rId3"/>
                <a:stretch>
                  <a:fillRect t="-10241" r="-3624" b="-18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右矢印 25"/>
          <p:cNvSpPr/>
          <p:nvPr/>
        </p:nvSpPr>
        <p:spPr>
          <a:xfrm>
            <a:off x="4211960" y="3694360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/>
              <p:cNvSpPr txBox="1"/>
              <p:nvPr/>
            </p:nvSpPr>
            <p:spPr>
              <a:xfrm>
                <a:off x="1835696" y="4495754"/>
                <a:ext cx="5904656" cy="763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800" dirty="0">
                    <a:solidFill>
                      <a:schemeClr val="tx1"/>
                    </a:solidFill>
                  </a:rPr>
                  <a:t>こ</a:t>
                </a:r>
                <a14:m>
                  <m:oMath xmlns:m="http://schemas.openxmlformats.org/officeDocument/2006/math">
                    <m:r>
                      <a:rPr lang="ja-JP" altLang="en-US" sz="2800" b="1" i="1">
                        <a:latin typeface="Cambria Math" panose="02040503050406030204" pitchFamily="18" charset="0"/>
                      </a:rPr>
                      <m:t>れを</m:t>
                    </m:r>
                    <m:f>
                      <m:f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ja-JP" altLang="en-US" sz="3000" dirty="0">
                    <a:latin typeface="+mn-ea"/>
                    <a:ea typeface="+mn-ea"/>
                  </a:rPr>
                  <a:t>へ代入すると，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7" name="テキスト ボックス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4495754"/>
                <a:ext cx="5904656" cy="763992"/>
              </a:xfrm>
              <a:prstGeom prst="rect">
                <a:avLst/>
              </a:prstGeom>
              <a:blipFill rotWithShape="0">
                <a:blip r:embed="rId4"/>
                <a:stretch>
                  <a:fillRect l="-2064" t="-4762" b="-15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1835696" y="5211874"/>
                <a:ext cx="6768752" cy="88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300 </m:t>
                        </m:r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300 </m:t>
                        </m:r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den>
                    </m:f>
                    <m:r>
                      <a:rPr lang="en-US" altLang="ja-JP" sz="3200" b="0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350 </m:t>
                        </m:r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n-US" altLang="ja-JP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〔</m:t>
                        </m:r>
                        <m:r>
                          <m:rPr>
                            <m:sty m:val="p"/>
                          </m:rPr>
                          <a:rPr lang="en-US" altLang="ja-JP" sz="3200" b="0" i="0" smtClean="0"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a:rPr lang="en-US" altLang="ja-JP" sz="3200" i="1">
                            <a:latin typeface="Cambria Math" panose="02040503050406030204" pitchFamily="18" charset="0"/>
                          </a:rPr>
                          <m:t>〕</m:t>
                        </m:r>
                      </m:den>
                    </m:f>
                  </m:oMath>
                </a14:m>
                <a:r>
                  <a:rPr lang="en-US" altLang="ja-JP" sz="3000" dirty="0">
                    <a:latin typeface="+mn-ea"/>
                  </a:rPr>
                  <a:t>   </a:t>
                </a:r>
                <a:r>
                  <a:rPr lang="en-US" altLang="ja-JP" sz="3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3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ja-JP" altLang="en-US" sz="3000" dirty="0">
                    <a:latin typeface="+mn-ea"/>
                  </a:rPr>
                  <a:t>＝</a:t>
                </a:r>
                <a:r>
                  <a:rPr lang="en-US" altLang="ja-JP" sz="3000" dirty="0">
                    <a:latin typeface="+mn-ea"/>
                  </a:rPr>
                  <a:t> 350 K</a:t>
                </a:r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211874"/>
                <a:ext cx="6768752" cy="8840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テキスト ボックス 29"/>
          <p:cNvSpPr txBox="1"/>
          <p:nvPr/>
        </p:nvSpPr>
        <p:spPr>
          <a:xfrm>
            <a:off x="1835696" y="6097778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 </a:t>
            </a:r>
            <a:r>
              <a:rPr lang="ja-JP" altLang="en-US" sz="2800" dirty="0">
                <a:latin typeface="+mj-ea"/>
              </a:rPr>
              <a:t> ＝</a:t>
            </a:r>
            <a:r>
              <a:rPr lang="en-US" altLang="ja-JP" sz="2800" dirty="0">
                <a:latin typeface="+mj-ea"/>
              </a:rPr>
              <a:t> </a:t>
            </a:r>
            <a:r>
              <a:rPr lang="en-US" altLang="ja-JP" sz="28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ja-JP" sz="2800" dirty="0">
                <a:latin typeface="+mj-ea"/>
              </a:rPr>
              <a:t> </a:t>
            </a:r>
            <a:r>
              <a:rPr lang="ja-JP" altLang="en-US" sz="2800" dirty="0">
                <a:latin typeface="+mj-ea"/>
              </a:rPr>
              <a:t>＋</a:t>
            </a:r>
            <a:r>
              <a:rPr lang="en-US" altLang="ja-JP" sz="2800" dirty="0">
                <a:latin typeface="+mj-ea"/>
              </a:rPr>
              <a:t> 273 </a:t>
            </a:r>
            <a:r>
              <a:rPr lang="ja-JP" altLang="en-US" sz="2800" dirty="0">
                <a:latin typeface="+mj-ea"/>
              </a:rPr>
              <a:t>より　　</a:t>
            </a:r>
            <a:r>
              <a:rPr lang="en-US" altLang="ja-JP" sz="2800">
                <a:latin typeface="+mj-ea"/>
              </a:rPr>
              <a:t>350-273 </a:t>
            </a:r>
            <a:r>
              <a:rPr lang="ja-JP" altLang="en-US" sz="2800">
                <a:latin typeface="+mj-ea"/>
              </a:rPr>
              <a:t>＝</a:t>
            </a:r>
            <a:r>
              <a:rPr lang="en-US" altLang="ja-JP" sz="2800" dirty="0">
                <a:latin typeface="+mj-ea"/>
              </a:rPr>
              <a:t> </a:t>
            </a:r>
            <a:r>
              <a:rPr lang="en-US" altLang="ja-JP" sz="3200" b="1" dirty="0">
                <a:latin typeface="+mj-ea"/>
              </a:rPr>
              <a:t>77 </a:t>
            </a:r>
            <a:r>
              <a:rPr lang="ja-JP" altLang="en-US" sz="3200" b="1" dirty="0">
                <a:latin typeface="+mj-ea"/>
              </a:rPr>
              <a:t>℃</a:t>
            </a:r>
            <a:endParaRPr lang="en-US" altLang="ja-JP" sz="32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2264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3" grpId="0"/>
      <p:bldP spid="24" grpId="0"/>
      <p:bldP spid="25" grpId="0"/>
      <p:bldP spid="26" grpId="0" animBg="1"/>
      <p:bldP spid="27" grpId="0"/>
      <p:bldP spid="28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79512" y="1701566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ボイルの法則とは何か？</a:t>
            </a:r>
            <a:endParaRPr lang="en-US" altLang="ja-JP" sz="3600" dirty="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79512" y="2564904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シャルルの法則とは何か？</a:t>
            </a:r>
            <a:endParaRPr lang="en-US" altLang="ja-JP" sz="3600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178534" y="3429000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ボイル・シャルルの法則とは何か？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81961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5652120" y="1542384"/>
            <a:ext cx="3096344" cy="318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ボイル・シャルルの法則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endParaRPr kumimoji="1" lang="ja-JP" altLang="en-US" sz="32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5652120" y="2519372"/>
                <a:ext cx="3096344" cy="1348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f>
                        <m:f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num>
                        <m:den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</m:oMath>
                  </m:oMathPara>
                </a14:m>
                <a:endParaRPr lang="ja-JP" altLang="en-US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52120" y="2519372"/>
                <a:ext cx="3096344" cy="13484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L 字 17"/>
          <p:cNvSpPr/>
          <p:nvPr/>
        </p:nvSpPr>
        <p:spPr>
          <a:xfrm flipH="1" flipV="1">
            <a:off x="3203848" y="2510098"/>
            <a:ext cx="2622574" cy="2161185"/>
          </a:xfrm>
          <a:custGeom>
            <a:avLst/>
            <a:gdLst>
              <a:gd name="connsiteX0" fmla="*/ 0 w 1440160"/>
              <a:gd name="connsiteY0" fmla="*/ 0 h 1228452"/>
              <a:gd name="connsiteX1" fmla="*/ 614226 w 1440160"/>
              <a:gd name="connsiteY1" fmla="*/ 0 h 1228452"/>
              <a:gd name="connsiteX2" fmla="*/ 614226 w 1440160"/>
              <a:gd name="connsiteY2" fmla="*/ 614226 h 1228452"/>
              <a:gd name="connsiteX3" fmla="*/ 1440160 w 1440160"/>
              <a:gd name="connsiteY3" fmla="*/ 614226 h 1228452"/>
              <a:gd name="connsiteX4" fmla="*/ 1440160 w 1440160"/>
              <a:gd name="connsiteY4" fmla="*/ 1228452 h 1228452"/>
              <a:gd name="connsiteX5" fmla="*/ 0 w 1440160"/>
              <a:gd name="connsiteY5" fmla="*/ 1228452 h 1228452"/>
              <a:gd name="connsiteX6" fmla="*/ 0 w 1440160"/>
              <a:gd name="connsiteY6" fmla="*/ 0 h 1228452"/>
              <a:gd name="connsiteX0" fmla="*/ 0 w 1440160"/>
              <a:gd name="connsiteY0" fmla="*/ 355600 h 1584052"/>
              <a:gd name="connsiteX1" fmla="*/ 614226 w 1440160"/>
              <a:gd name="connsiteY1" fmla="*/ 0 h 1584052"/>
              <a:gd name="connsiteX2" fmla="*/ 614226 w 1440160"/>
              <a:gd name="connsiteY2" fmla="*/ 969826 h 1584052"/>
              <a:gd name="connsiteX3" fmla="*/ 1440160 w 1440160"/>
              <a:gd name="connsiteY3" fmla="*/ 969826 h 1584052"/>
              <a:gd name="connsiteX4" fmla="*/ 1440160 w 1440160"/>
              <a:gd name="connsiteY4" fmla="*/ 1584052 h 1584052"/>
              <a:gd name="connsiteX5" fmla="*/ 0 w 1440160"/>
              <a:gd name="connsiteY5" fmla="*/ 1584052 h 1584052"/>
              <a:gd name="connsiteX6" fmla="*/ 0 w 1440160"/>
              <a:gd name="connsiteY6" fmla="*/ 355600 h 1584052"/>
              <a:gd name="connsiteX0" fmla="*/ 0 w 1440160"/>
              <a:gd name="connsiteY0" fmla="*/ 12700 h 1584052"/>
              <a:gd name="connsiteX1" fmla="*/ 614226 w 1440160"/>
              <a:gd name="connsiteY1" fmla="*/ 0 h 1584052"/>
              <a:gd name="connsiteX2" fmla="*/ 614226 w 1440160"/>
              <a:gd name="connsiteY2" fmla="*/ 969826 h 1584052"/>
              <a:gd name="connsiteX3" fmla="*/ 1440160 w 1440160"/>
              <a:gd name="connsiteY3" fmla="*/ 969826 h 1584052"/>
              <a:gd name="connsiteX4" fmla="*/ 1440160 w 1440160"/>
              <a:gd name="connsiteY4" fmla="*/ 1584052 h 1584052"/>
              <a:gd name="connsiteX5" fmla="*/ 0 w 1440160"/>
              <a:gd name="connsiteY5" fmla="*/ 1584052 h 1584052"/>
              <a:gd name="connsiteX6" fmla="*/ 0 w 1440160"/>
              <a:gd name="connsiteY6" fmla="*/ 12700 h 1584052"/>
              <a:gd name="connsiteX0" fmla="*/ 0 w 1440160"/>
              <a:gd name="connsiteY0" fmla="*/ 977900 h 2549252"/>
              <a:gd name="connsiteX1" fmla="*/ 614226 w 1440160"/>
              <a:gd name="connsiteY1" fmla="*/ 0 h 2549252"/>
              <a:gd name="connsiteX2" fmla="*/ 614226 w 1440160"/>
              <a:gd name="connsiteY2" fmla="*/ 1935026 h 2549252"/>
              <a:gd name="connsiteX3" fmla="*/ 1440160 w 1440160"/>
              <a:gd name="connsiteY3" fmla="*/ 1935026 h 2549252"/>
              <a:gd name="connsiteX4" fmla="*/ 1440160 w 1440160"/>
              <a:gd name="connsiteY4" fmla="*/ 2549252 h 2549252"/>
              <a:gd name="connsiteX5" fmla="*/ 0 w 1440160"/>
              <a:gd name="connsiteY5" fmla="*/ 2549252 h 2549252"/>
              <a:gd name="connsiteX6" fmla="*/ 0 w 1440160"/>
              <a:gd name="connsiteY6" fmla="*/ 977900 h 2549252"/>
              <a:gd name="connsiteX0" fmla="*/ 0 w 1440160"/>
              <a:gd name="connsiteY0" fmla="*/ 0 h 2879452"/>
              <a:gd name="connsiteX1" fmla="*/ 614226 w 1440160"/>
              <a:gd name="connsiteY1" fmla="*/ 330200 h 2879452"/>
              <a:gd name="connsiteX2" fmla="*/ 614226 w 1440160"/>
              <a:gd name="connsiteY2" fmla="*/ 2265226 h 2879452"/>
              <a:gd name="connsiteX3" fmla="*/ 1440160 w 1440160"/>
              <a:gd name="connsiteY3" fmla="*/ 2265226 h 2879452"/>
              <a:gd name="connsiteX4" fmla="*/ 1440160 w 1440160"/>
              <a:gd name="connsiteY4" fmla="*/ 2879452 h 2879452"/>
              <a:gd name="connsiteX5" fmla="*/ 0 w 1440160"/>
              <a:gd name="connsiteY5" fmla="*/ 2879452 h 2879452"/>
              <a:gd name="connsiteX6" fmla="*/ 0 w 1440160"/>
              <a:gd name="connsiteY6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614226 w 1440160"/>
              <a:gd name="connsiteY2" fmla="*/ 2265226 h 2879452"/>
              <a:gd name="connsiteX3" fmla="*/ 1440160 w 1440160"/>
              <a:gd name="connsiteY3" fmla="*/ 2265226 h 2879452"/>
              <a:gd name="connsiteX4" fmla="*/ 1440160 w 1440160"/>
              <a:gd name="connsiteY4" fmla="*/ 2879452 h 2879452"/>
              <a:gd name="connsiteX5" fmla="*/ 0 w 1440160"/>
              <a:gd name="connsiteY5" fmla="*/ 2879452 h 2879452"/>
              <a:gd name="connsiteX6" fmla="*/ 0 w 1440160"/>
              <a:gd name="connsiteY6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186532 w 1440160"/>
              <a:gd name="connsiteY2" fmla="*/ 668908 h 2879452"/>
              <a:gd name="connsiteX3" fmla="*/ 614226 w 1440160"/>
              <a:gd name="connsiteY3" fmla="*/ 2265226 h 2879452"/>
              <a:gd name="connsiteX4" fmla="*/ 1440160 w 1440160"/>
              <a:gd name="connsiteY4" fmla="*/ 2265226 h 2879452"/>
              <a:gd name="connsiteX5" fmla="*/ 1440160 w 1440160"/>
              <a:gd name="connsiteY5" fmla="*/ 2879452 h 2879452"/>
              <a:gd name="connsiteX6" fmla="*/ 0 w 1440160"/>
              <a:gd name="connsiteY6" fmla="*/ 2879452 h 2879452"/>
              <a:gd name="connsiteX7" fmla="*/ 0 w 1440160"/>
              <a:gd name="connsiteY7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415132 w 1440160"/>
              <a:gd name="connsiteY2" fmla="*/ 656208 h 2879452"/>
              <a:gd name="connsiteX3" fmla="*/ 614226 w 1440160"/>
              <a:gd name="connsiteY3" fmla="*/ 2265226 h 2879452"/>
              <a:gd name="connsiteX4" fmla="*/ 1440160 w 1440160"/>
              <a:gd name="connsiteY4" fmla="*/ 2265226 h 2879452"/>
              <a:gd name="connsiteX5" fmla="*/ 1440160 w 1440160"/>
              <a:gd name="connsiteY5" fmla="*/ 2879452 h 2879452"/>
              <a:gd name="connsiteX6" fmla="*/ 0 w 1440160"/>
              <a:gd name="connsiteY6" fmla="*/ 2879452 h 2879452"/>
              <a:gd name="connsiteX7" fmla="*/ 0 w 1440160"/>
              <a:gd name="connsiteY7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415132 w 1440160"/>
              <a:gd name="connsiteY2" fmla="*/ 656208 h 2879452"/>
              <a:gd name="connsiteX3" fmla="*/ 1148432 w 1440160"/>
              <a:gd name="connsiteY3" fmla="*/ 1253108 h 2879452"/>
              <a:gd name="connsiteX4" fmla="*/ 614226 w 1440160"/>
              <a:gd name="connsiteY4" fmla="*/ 2265226 h 2879452"/>
              <a:gd name="connsiteX5" fmla="*/ 1440160 w 1440160"/>
              <a:gd name="connsiteY5" fmla="*/ 2265226 h 2879452"/>
              <a:gd name="connsiteX6" fmla="*/ 1440160 w 1440160"/>
              <a:gd name="connsiteY6" fmla="*/ 2879452 h 2879452"/>
              <a:gd name="connsiteX7" fmla="*/ 0 w 1440160"/>
              <a:gd name="connsiteY7" fmla="*/ 2879452 h 2879452"/>
              <a:gd name="connsiteX8" fmla="*/ 0 w 1440160"/>
              <a:gd name="connsiteY8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415132 w 1440160"/>
              <a:gd name="connsiteY2" fmla="*/ 656208 h 2879452"/>
              <a:gd name="connsiteX3" fmla="*/ 615032 w 1440160"/>
              <a:gd name="connsiteY3" fmla="*/ 668908 h 2879452"/>
              <a:gd name="connsiteX4" fmla="*/ 614226 w 1440160"/>
              <a:gd name="connsiteY4" fmla="*/ 2265226 h 2879452"/>
              <a:gd name="connsiteX5" fmla="*/ 1440160 w 1440160"/>
              <a:gd name="connsiteY5" fmla="*/ 2265226 h 2879452"/>
              <a:gd name="connsiteX6" fmla="*/ 1440160 w 1440160"/>
              <a:gd name="connsiteY6" fmla="*/ 2879452 h 2879452"/>
              <a:gd name="connsiteX7" fmla="*/ 0 w 1440160"/>
              <a:gd name="connsiteY7" fmla="*/ 2879452 h 2879452"/>
              <a:gd name="connsiteX8" fmla="*/ 0 w 1440160"/>
              <a:gd name="connsiteY8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427832 w 1440160"/>
              <a:gd name="connsiteY2" fmla="*/ 656208 h 2879452"/>
              <a:gd name="connsiteX3" fmla="*/ 615032 w 1440160"/>
              <a:gd name="connsiteY3" fmla="*/ 668908 h 2879452"/>
              <a:gd name="connsiteX4" fmla="*/ 614226 w 1440160"/>
              <a:gd name="connsiteY4" fmla="*/ 2265226 h 2879452"/>
              <a:gd name="connsiteX5" fmla="*/ 1440160 w 1440160"/>
              <a:gd name="connsiteY5" fmla="*/ 2265226 h 2879452"/>
              <a:gd name="connsiteX6" fmla="*/ 1440160 w 1440160"/>
              <a:gd name="connsiteY6" fmla="*/ 2879452 h 2879452"/>
              <a:gd name="connsiteX7" fmla="*/ 0 w 1440160"/>
              <a:gd name="connsiteY7" fmla="*/ 2879452 h 2879452"/>
              <a:gd name="connsiteX8" fmla="*/ 0 w 1440160"/>
              <a:gd name="connsiteY8" fmla="*/ 0 h 2879452"/>
              <a:gd name="connsiteX0" fmla="*/ 0 w 1440160"/>
              <a:gd name="connsiteY0" fmla="*/ 0 h 2879452"/>
              <a:gd name="connsiteX1" fmla="*/ 1427026 w 1440160"/>
              <a:gd name="connsiteY1" fmla="*/ 0 h 2879452"/>
              <a:gd name="connsiteX2" fmla="*/ 1427832 w 1440160"/>
              <a:gd name="connsiteY2" fmla="*/ 656208 h 2879452"/>
              <a:gd name="connsiteX3" fmla="*/ 615032 w 1440160"/>
              <a:gd name="connsiteY3" fmla="*/ 668908 h 2879452"/>
              <a:gd name="connsiteX4" fmla="*/ 614226 w 1440160"/>
              <a:gd name="connsiteY4" fmla="*/ 2265226 h 2879452"/>
              <a:gd name="connsiteX5" fmla="*/ 1440160 w 1440160"/>
              <a:gd name="connsiteY5" fmla="*/ 2265226 h 2879452"/>
              <a:gd name="connsiteX6" fmla="*/ 1440160 w 1440160"/>
              <a:gd name="connsiteY6" fmla="*/ 2879452 h 2879452"/>
              <a:gd name="connsiteX7" fmla="*/ 0 w 1440160"/>
              <a:gd name="connsiteY7" fmla="*/ 2879452 h 2879452"/>
              <a:gd name="connsiteX8" fmla="*/ 372 w 1440160"/>
              <a:gd name="connsiteY8" fmla="*/ 1748408 h 2879452"/>
              <a:gd name="connsiteX9" fmla="*/ 0 w 1440160"/>
              <a:gd name="connsiteY9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0 w 2517454"/>
              <a:gd name="connsiteY8" fmla="*/ 1418208 h 2879452"/>
              <a:gd name="connsiteX9" fmla="*/ 1077294 w 2517454"/>
              <a:gd name="connsiteY9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514992 w 2517454"/>
              <a:gd name="connsiteY8" fmla="*/ 2129408 h 2879452"/>
              <a:gd name="connsiteX9" fmla="*/ 0 w 2517454"/>
              <a:gd name="connsiteY9" fmla="*/ 1418208 h 2879452"/>
              <a:gd name="connsiteX10" fmla="*/ 1077294 w 2517454"/>
              <a:gd name="connsiteY10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419624 w 2517454"/>
              <a:gd name="connsiteY8" fmla="*/ 1977008 h 2879452"/>
              <a:gd name="connsiteX9" fmla="*/ 0 w 2517454"/>
              <a:gd name="connsiteY9" fmla="*/ 1418208 h 2879452"/>
              <a:gd name="connsiteX10" fmla="*/ 1077294 w 2517454"/>
              <a:gd name="connsiteY10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705729 w 2517454"/>
              <a:gd name="connsiteY8" fmla="*/ 2383408 h 2879452"/>
              <a:gd name="connsiteX9" fmla="*/ 419624 w 2517454"/>
              <a:gd name="connsiteY9" fmla="*/ 1977008 h 2879452"/>
              <a:gd name="connsiteX10" fmla="*/ 0 w 2517454"/>
              <a:gd name="connsiteY10" fmla="*/ 1418208 h 2879452"/>
              <a:gd name="connsiteX11" fmla="*/ 1077294 w 2517454"/>
              <a:gd name="connsiteY11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438697 w 2517454"/>
              <a:gd name="connsiteY8" fmla="*/ 1735708 h 2879452"/>
              <a:gd name="connsiteX9" fmla="*/ 419624 w 2517454"/>
              <a:gd name="connsiteY9" fmla="*/ 1977008 h 2879452"/>
              <a:gd name="connsiteX10" fmla="*/ 0 w 2517454"/>
              <a:gd name="connsiteY10" fmla="*/ 1418208 h 2879452"/>
              <a:gd name="connsiteX11" fmla="*/ 1077294 w 2517454"/>
              <a:gd name="connsiteY11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791561 w 2517454"/>
              <a:gd name="connsiteY8" fmla="*/ 2396108 h 2879452"/>
              <a:gd name="connsiteX9" fmla="*/ 438697 w 2517454"/>
              <a:gd name="connsiteY9" fmla="*/ 1735708 h 2879452"/>
              <a:gd name="connsiteX10" fmla="*/ 419624 w 2517454"/>
              <a:gd name="connsiteY10" fmla="*/ 19770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10308 h 2879452"/>
              <a:gd name="connsiteX9" fmla="*/ 438697 w 2517454"/>
              <a:gd name="connsiteY9" fmla="*/ 1735708 h 2879452"/>
              <a:gd name="connsiteX10" fmla="*/ 419624 w 2517454"/>
              <a:gd name="connsiteY10" fmla="*/ 19770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10308 h 2879452"/>
              <a:gd name="connsiteX9" fmla="*/ 438697 w 2517454"/>
              <a:gd name="connsiteY9" fmla="*/ 1735708 h 2879452"/>
              <a:gd name="connsiteX10" fmla="*/ 429161 w 2517454"/>
              <a:gd name="connsiteY10" fmla="*/ 19770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8697 w 2517454"/>
              <a:gd name="connsiteY9" fmla="*/ 1735708 h 2879452"/>
              <a:gd name="connsiteX10" fmla="*/ 429161 w 2517454"/>
              <a:gd name="connsiteY10" fmla="*/ 19770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8697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1077294 w 2517454"/>
              <a:gd name="connsiteY12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1077294 w 2517454"/>
              <a:gd name="connsiteY13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677118 w 2517454"/>
              <a:gd name="connsiteY13" fmla="*/ 541908 h 2879452"/>
              <a:gd name="connsiteX14" fmla="*/ 1077294 w 2517454"/>
              <a:gd name="connsiteY14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1077294 w 2517454"/>
              <a:gd name="connsiteY14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791561 w 2517454"/>
              <a:gd name="connsiteY14" fmla="*/ 522858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1068130 w 2517454"/>
              <a:gd name="connsiteY14" fmla="*/ 1126108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26108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2928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29160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31544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33928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33928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4393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6777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6777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29161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691520 w 2517454"/>
              <a:gd name="connsiteY4" fmla="*/ 226522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692326 w 2517454"/>
              <a:gd name="connsiteY3" fmla="*/ 668908 h 2879452"/>
              <a:gd name="connsiteX4" fmla="*/ 1435365 w 2517454"/>
              <a:gd name="connsiteY4" fmla="*/ 2293663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7556 w 2517454"/>
              <a:gd name="connsiteY3" fmla="*/ 640470 h 2879452"/>
              <a:gd name="connsiteX4" fmla="*/ 1435365 w 2517454"/>
              <a:gd name="connsiteY4" fmla="*/ 2293663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7556 w 2517454"/>
              <a:gd name="connsiteY3" fmla="*/ 640470 h 2879452"/>
              <a:gd name="connsiteX4" fmla="*/ 1441057 w 2517454"/>
              <a:gd name="connsiteY4" fmla="*/ 2293663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7556 w 2517454"/>
              <a:gd name="connsiteY3" fmla="*/ 640470 h 2879452"/>
              <a:gd name="connsiteX4" fmla="*/ 1441057 w 2517454"/>
              <a:gd name="connsiteY4" fmla="*/ 2274705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7556 w 2517454"/>
              <a:gd name="connsiteY3" fmla="*/ 640470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7556 w 2517454"/>
              <a:gd name="connsiteY3" fmla="*/ 644025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5422 w 2517454"/>
              <a:gd name="connsiteY3" fmla="*/ 644025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5422 w 2517454"/>
              <a:gd name="connsiteY3" fmla="*/ 647579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5422 w 2517454"/>
              <a:gd name="connsiteY3" fmla="*/ 651133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1068130 w 2517454"/>
              <a:gd name="connsiteY8" fmla="*/ 1735708 h 2879452"/>
              <a:gd name="connsiteX9" fmla="*/ 433929 w 2517454"/>
              <a:gd name="connsiteY9" fmla="*/ 1735708 h 2879452"/>
              <a:gd name="connsiteX10" fmla="*/ 431545 w 2517454"/>
              <a:gd name="connsiteY10" fmla="*/ 2027808 h 2879452"/>
              <a:gd name="connsiteX11" fmla="*/ 0 w 2517454"/>
              <a:gd name="connsiteY11" fmla="*/ 1418208 h 2879452"/>
              <a:gd name="connsiteX12" fmla="*/ 436312 w 2517454"/>
              <a:gd name="connsiteY12" fmla="*/ 846708 h 2879452"/>
              <a:gd name="connsiteX13" fmla="*/ 438697 w 2517454"/>
              <a:gd name="connsiteY13" fmla="*/ 1138808 h 2879452"/>
              <a:gd name="connsiteX14" fmla="*/ 1072898 w 2517454"/>
              <a:gd name="connsiteY14" fmla="*/ 1135633 h 2879452"/>
              <a:gd name="connsiteX15" fmla="*/ 1077294 w 2517454"/>
              <a:gd name="connsiteY15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5422 w 2517454"/>
              <a:gd name="connsiteY3" fmla="*/ 651133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1077294 w 2517454"/>
              <a:gd name="connsiteY7" fmla="*/ 2879452 h 2879452"/>
              <a:gd name="connsiteX8" fmla="*/ 433929 w 2517454"/>
              <a:gd name="connsiteY8" fmla="*/ 1735708 h 2879452"/>
              <a:gd name="connsiteX9" fmla="*/ 431545 w 2517454"/>
              <a:gd name="connsiteY9" fmla="*/ 2027808 h 2879452"/>
              <a:gd name="connsiteX10" fmla="*/ 0 w 2517454"/>
              <a:gd name="connsiteY10" fmla="*/ 1418208 h 2879452"/>
              <a:gd name="connsiteX11" fmla="*/ 436312 w 2517454"/>
              <a:gd name="connsiteY11" fmla="*/ 846708 h 2879452"/>
              <a:gd name="connsiteX12" fmla="*/ 438697 w 2517454"/>
              <a:gd name="connsiteY12" fmla="*/ 1138808 h 2879452"/>
              <a:gd name="connsiteX13" fmla="*/ 1072898 w 2517454"/>
              <a:gd name="connsiteY13" fmla="*/ 1135633 h 2879452"/>
              <a:gd name="connsiteX14" fmla="*/ 1077294 w 2517454"/>
              <a:gd name="connsiteY14" fmla="*/ 0 h 2879452"/>
              <a:gd name="connsiteX0" fmla="*/ 1077294 w 2517454"/>
              <a:gd name="connsiteY0" fmla="*/ 0 h 2879452"/>
              <a:gd name="connsiteX1" fmla="*/ 2504320 w 2517454"/>
              <a:gd name="connsiteY1" fmla="*/ 0 h 2879452"/>
              <a:gd name="connsiteX2" fmla="*/ 2505126 w 2517454"/>
              <a:gd name="connsiteY2" fmla="*/ 656208 h 2879452"/>
              <a:gd name="connsiteX3" fmla="*/ 1445422 w 2517454"/>
              <a:gd name="connsiteY3" fmla="*/ 651133 h 2879452"/>
              <a:gd name="connsiteX4" fmla="*/ 1441057 w 2517454"/>
              <a:gd name="connsiteY4" fmla="*/ 2260486 h 2879452"/>
              <a:gd name="connsiteX5" fmla="*/ 2517454 w 2517454"/>
              <a:gd name="connsiteY5" fmla="*/ 2265226 h 2879452"/>
              <a:gd name="connsiteX6" fmla="*/ 2517454 w 2517454"/>
              <a:gd name="connsiteY6" fmla="*/ 2879452 h 2879452"/>
              <a:gd name="connsiteX7" fmla="*/ 433929 w 2517454"/>
              <a:gd name="connsiteY7" fmla="*/ 1735708 h 2879452"/>
              <a:gd name="connsiteX8" fmla="*/ 431545 w 2517454"/>
              <a:gd name="connsiteY8" fmla="*/ 2027808 h 2879452"/>
              <a:gd name="connsiteX9" fmla="*/ 0 w 2517454"/>
              <a:gd name="connsiteY9" fmla="*/ 1418208 h 2879452"/>
              <a:gd name="connsiteX10" fmla="*/ 436312 w 2517454"/>
              <a:gd name="connsiteY10" fmla="*/ 846708 h 2879452"/>
              <a:gd name="connsiteX11" fmla="*/ 438697 w 2517454"/>
              <a:gd name="connsiteY11" fmla="*/ 1138808 h 2879452"/>
              <a:gd name="connsiteX12" fmla="*/ 1072898 w 2517454"/>
              <a:gd name="connsiteY12" fmla="*/ 1135633 h 2879452"/>
              <a:gd name="connsiteX13" fmla="*/ 1077294 w 2517454"/>
              <a:gd name="connsiteY13" fmla="*/ 0 h 2879452"/>
              <a:gd name="connsiteX0" fmla="*/ 1077294 w 2517454"/>
              <a:gd name="connsiteY0" fmla="*/ 0 h 3233247"/>
              <a:gd name="connsiteX1" fmla="*/ 2504320 w 2517454"/>
              <a:gd name="connsiteY1" fmla="*/ 0 h 3233247"/>
              <a:gd name="connsiteX2" fmla="*/ 2505126 w 2517454"/>
              <a:gd name="connsiteY2" fmla="*/ 656208 h 3233247"/>
              <a:gd name="connsiteX3" fmla="*/ 1445422 w 2517454"/>
              <a:gd name="connsiteY3" fmla="*/ 651133 h 3233247"/>
              <a:gd name="connsiteX4" fmla="*/ 1441057 w 2517454"/>
              <a:gd name="connsiteY4" fmla="*/ 2260486 h 3233247"/>
              <a:gd name="connsiteX5" fmla="*/ 2517454 w 2517454"/>
              <a:gd name="connsiteY5" fmla="*/ 2265226 h 3233247"/>
              <a:gd name="connsiteX6" fmla="*/ 2517454 w 2517454"/>
              <a:gd name="connsiteY6" fmla="*/ 2879452 h 3233247"/>
              <a:gd name="connsiteX7" fmla="*/ 433929 w 2517454"/>
              <a:gd name="connsiteY7" fmla="*/ 1735708 h 3233247"/>
              <a:gd name="connsiteX8" fmla="*/ 442190 w 2517454"/>
              <a:gd name="connsiteY8" fmla="*/ 3233247 h 3233247"/>
              <a:gd name="connsiteX9" fmla="*/ 0 w 2517454"/>
              <a:gd name="connsiteY9" fmla="*/ 1418208 h 3233247"/>
              <a:gd name="connsiteX10" fmla="*/ 436312 w 2517454"/>
              <a:gd name="connsiteY10" fmla="*/ 846708 h 3233247"/>
              <a:gd name="connsiteX11" fmla="*/ 438697 w 2517454"/>
              <a:gd name="connsiteY11" fmla="*/ 1138808 h 3233247"/>
              <a:gd name="connsiteX12" fmla="*/ 1072898 w 2517454"/>
              <a:gd name="connsiteY12" fmla="*/ 1135633 h 3233247"/>
              <a:gd name="connsiteX13" fmla="*/ 1077294 w 2517454"/>
              <a:gd name="connsiteY13" fmla="*/ 0 h 3233247"/>
              <a:gd name="connsiteX0" fmla="*/ 1077294 w 2517454"/>
              <a:gd name="connsiteY0" fmla="*/ 0 h 3233247"/>
              <a:gd name="connsiteX1" fmla="*/ 2504320 w 2517454"/>
              <a:gd name="connsiteY1" fmla="*/ 0 h 3233247"/>
              <a:gd name="connsiteX2" fmla="*/ 2505126 w 2517454"/>
              <a:gd name="connsiteY2" fmla="*/ 656208 h 3233247"/>
              <a:gd name="connsiteX3" fmla="*/ 1445422 w 2517454"/>
              <a:gd name="connsiteY3" fmla="*/ 651133 h 3233247"/>
              <a:gd name="connsiteX4" fmla="*/ 1441057 w 2517454"/>
              <a:gd name="connsiteY4" fmla="*/ 2260486 h 3233247"/>
              <a:gd name="connsiteX5" fmla="*/ 2517454 w 2517454"/>
              <a:gd name="connsiteY5" fmla="*/ 2265226 h 3233247"/>
              <a:gd name="connsiteX6" fmla="*/ 2517454 w 2517454"/>
              <a:gd name="connsiteY6" fmla="*/ 2879452 h 3233247"/>
              <a:gd name="connsiteX7" fmla="*/ 455220 w 2517454"/>
              <a:gd name="connsiteY7" fmla="*/ 2852513 h 3233247"/>
              <a:gd name="connsiteX8" fmla="*/ 442190 w 2517454"/>
              <a:gd name="connsiteY8" fmla="*/ 3233247 h 3233247"/>
              <a:gd name="connsiteX9" fmla="*/ 0 w 2517454"/>
              <a:gd name="connsiteY9" fmla="*/ 1418208 h 3233247"/>
              <a:gd name="connsiteX10" fmla="*/ 436312 w 2517454"/>
              <a:gd name="connsiteY10" fmla="*/ 846708 h 3233247"/>
              <a:gd name="connsiteX11" fmla="*/ 438697 w 2517454"/>
              <a:gd name="connsiteY11" fmla="*/ 1138808 h 3233247"/>
              <a:gd name="connsiteX12" fmla="*/ 1072898 w 2517454"/>
              <a:gd name="connsiteY12" fmla="*/ 1135633 h 3233247"/>
              <a:gd name="connsiteX13" fmla="*/ 1077294 w 2517454"/>
              <a:gd name="connsiteY13" fmla="*/ 0 h 3233247"/>
              <a:gd name="connsiteX0" fmla="*/ 1077294 w 2517454"/>
              <a:gd name="connsiteY0" fmla="*/ 0 h 3233247"/>
              <a:gd name="connsiteX1" fmla="*/ 2504320 w 2517454"/>
              <a:gd name="connsiteY1" fmla="*/ 0 h 3233247"/>
              <a:gd name="connsiteX2" fmla="*/ 2505126 w 2517454"/>
              <a:gd name="connsiteY2" fmla="*/ 656208 h 3233247"/>
              <a:gd name="connsiteX3" fmla="*/ 1445422 w 2517454"/>
              <a:gd name="connsiteY3" fmla="*/ 651133 h 3233247"/>
              <a:gd name="connsiteX4" fmla="*/ 1441057 w 2517454"/>
              <a:gd name="connsiteY4" fmla="*/ 2260486 h 3233247"/>
              <a:gd name="connsiteX5" fmla="*/ 2517454 w 2517454"/>
              <a:gd name="connsiteY5" fmla="*/ 2265226 h 3233247"/>
              <a:gd name="connsiteX6" fmla="*/ 2517454 w 2517454"/>
              <a:gd name="connsiteY6" fmla="*/ 2879452 h 3233247"/>
              <a:gd name="connsiteX7" fmla="*/ 455220 w 2517454"/>
              <a:gd name="connsiteY7" fmla="*/ 2866732 h 3233247"/>
              <a:gd name="connsiteX8" fmla="*/ 442190 w 2517454"/>
              <a:gd name="connsiteY8" fmla="*/ 3233247 h 3233247"/>
              <a:gd name="connsiteX9" fmla="*/ 0 w 2517454"/>
              <a:gd name="connsiteY9" fmla="*/ 1418208 h 3233247"/>
              <a:gd name="connsiteX10" fmla="*/ 436312 w 2517454"/>
              <a:gd name="connsiteY10" fmla="*/ 846708 h 3233247"/>
              <a:gd name="connsiteX11" fmla="*/ 438697 w 2517454"/>
              <a:gd name="connsiteY11" fmla="*/ 1138808 h 3233247"/>
              <a:gd name="connsiteX12" fmla="*/ 1072898 w 2517454"/>
              <a:gd name="connsiteY12" fmla="*/ 1135633 h 3233247"/>
              <a:gd name="connsiteX13" fmla="*/ 1077294 w 2517454"/>
              <a:gd name="connsiteY13" fmla="*/ 0 h 3233247"/>
              <a:gd name="connsiteX0" fmla="*/ 1077294 w 2517454"/>
              <a:gd name="connsiteY0" fmla="*/ 0 h 3226138"/>
              <a:gd name="connsiteX1" fmla="*/ 2504320 w 2517454"/>
              <a:gd name="connsiteY1" fmla="*/ 0 h 3226138"/>
              <a:gd name="connsiteX2" fmla="*/ 2505126 w 2517454"/>
              <a:gd name="connsiteY2" fmla="*/ 656208 h 3226138"/>
              <a:gd name="connsiteX3" fmla="*/ 1445422 w 2517454"/>
              <a:gd name="connsiteY3" fmla="*/ 651133 h 3226138"/>
              <a:gd name="connsiteX4" fmla="*/ 1441057 w 2517454"/>
              <a:gd name="connsiteY4" fmla="*/ 2260486 h 3226138"/>
              <a:gd name="connsiteX5" fmla="*/ 2517454 w 2517454"/>
              <a:gd name="connsiteY5" fmla="*/ 2265226 h 3226138"/>
              <a:gd name="connsiteX6" fmla="*/ 2517454 w 2517454"/>
              <a:gd name="connsiteY6" fmla="*/ 2879452 h 3226138"/>
              <a:gd name="connsiteX7" fmla="*/ 455220 w 2517454"/>
              <a:gd name="connsiteY7" fmla="*/ 2866732 h 3226138"/>
              <a:gd name="connsiteX8" fmla="*/ 454997 w 2517454"/>
              <a:gd name="connsiteY8" fmla="*/ 3226138 h 3226138"/>
              <a:gd name="connsiteX9" fmla="*/ 0 w 2517454"/>
              <a:gd name="connsiteY9" fmla="*/ 1418208 h 3226138"/>
              <a:gd name="connsiteX10" fmla="*/ 436312 w 2517454"/>
              <a:gd name="connsiteY10" fmla="*/ 846708 h 3226138"/>
              <a:gd name="connsiteX11" fmla="*/ 438697 w 2517454"/>
              <a:gd name="connsiteY11" fmla="*/ 1138808 h 3226138"/>
              <a:gd name="connsiteX12" fmla="*/ 1072898 w 2517454"/>
              <a:gd name="connsiteY12" fmla="*/ 1135633 h 3226138"/>
              <a:gd name="connsiteX13" fmla="*/ 1077294 w 2517454"/>
              <a:gd name="connsiteY13" fmla="*/ 0 h 3226138"/>
              <a:gd name="connsiteX0" fmla="*/ 910793 w 2350953"/>
              <a:gd name="connsiteY0" fmla="*/ 0 h 3226138"/>
              <a:gd name="connsiteX1" fmla="*/ 2337819 w 2350953"/>
              <a:gd name="connsiteY1" fmla="*/ 0 h 3226138"/>
              <a:gd name="connsiteX2" fmla="*/ 2338625 w 2350953"/>
              <a:gd name="connsiteY2" fmla="*/ 656208 h 3226138"/>
              <a:gd name="connsiteX3" fmla="*/ 1278921 w 2350953"/>
              <a:gd name="connsiteY3" fmla="*/ 651133 h 3226138"/>
              <a:gd name="connsiteX4" fmla="*/ 1274556 w 2350953"/>
              <a:gd name="connsiteY4" fmla="*/ 2260486 h 3226138"/>
              <a:gd name="connsiteX5" fmla="*/ 2350953 w 2350953"/>
              <a:gd name="connsiteY5" fmla="*/ 2265226 h 3226138"/>
              <a:gd name="connsiteX6" fmla="*/ 2350953 w 2350953"/>
              <a:gd name="connsiteY6" fmla="*/ 2879452 h 3226138"/>
              <a:gd name="connsiteX7" fmla="*/ 288719 w 2350953"/>
              <a:gd name="connsiteY7" fmla="*/ 2866732 h 3226138"/>
              <a:gd name="connsiteX8" fmla="*/ 288496 w 2350953"/>
              <a:gd name="connsiteY8" fmla="*/ 3226138 h 3226138"/>
              <a:gd name="connsiteX9" fmla="*/ 0 w 2350953"/>
              <a:gd name="connsiteY9" fmla="*/ 2555693 h 3226138"/>
              <a:gd name="connsiteX10" fmla="*/ 269811 w 2350953"/>
              <a:gd name="connsiteY10" fmla="*/ 846708 h 3226138"/>
              <a:gd name="connsiteX11" fmla="*/ 272196 w 2350953"/>
              <a:gd name="connsiteY11" fmla="*/ 1138808 h 3226138"/>
              <a:gd name="connsiteX12" fmla="*/ 906397 w 2350953"/>
              <a:gd name="connsiteY12" fmla="*/ 1135633 h 3226138"/>
              <a:gd name="connsiteX13" fmla="*/ 910793 w 2350953"/>
              <a:gd name="connsiteY13" fmla="*/ 0 h 3226138"/>
              <a:gd name="connsiteX0" fmla="*/ 910793 w 2350953"/>
              <a:gd name="connsiteY0" fmla="*/ 0 h 3226138"/>
              <a:gd name="connsiteX1" fmla="*/ 2337819 w 2350953"/>
              <a:gd name="connsiteY1" fmla="*/ 0 h 3226138"/>
              <a:gd name="connsiteX2" fmla="*/ 2338625 w 2350953"/>
              <a:gd name="connsiteY2" fmla="*/ 656208 h 3226138"/>
              <a:gd name="connsiteX3" fmla="*/ 1278921 w 2350953"/>
              <a:gd name="connsiteY3" fmla="*/ 651133 h 3226138"/>
              <a:gd name="connsiteX4" fmla="*/ 1274556 w 2350953"/>
              <a:gd name="connsiteY4" fmla="*/ 2260486 h 3226138"/>
              <a:gd name="connsiteX5" fmla="*/ 2350953 w 2350953"/>
              <a:gd name="connsiteY5" fmla="*/ 2265226 h 3226138"/>
              <a:gd name="connsiteX6" fmla="*/ 2350953 w 2350953"/>
              <a:gd name="connsiteY6" fmla="*/ 2879452 h 3226138"/>
              <a:gd name="connsiteX7" fmla="*/ 288719 w 2350953"/>
              <a:gd name="connsiteY7" fmla="*/ 2866732 h 3226138"/>
              <a:gd name="connsiteX8" fmla="*/ 288496 w 2350953"/>
              <a:gd name="connsiteY8" fmla="*/ 3226138 h 3226138"/>
              <a:gd name="connsiteX9" fmla="*/ 0 w 2350953"/>
              <a:gd name="connsiteY9" fmla="*/ 2555693 h 3226138"/>
              <a:gd name="connsiteX10" fmla="*/ 269811 w 2350953"/>
              <a:gd name="connsiteY10" fmla="*/ 846708 h 3226138"/>
              <a:gd name="connsiteX11" fmla="*/ 272196 w 2350953"/>
              <a:gd name="connsiteY11" fmla="*/ 1138808 h 3226138"/>
              <a:gd name="connsiteX12" fmla="*/ 902127 w 2350953"/>
              <a:gd name="connsiteY12" fmla="*/ 2237572 h 3226138"/>
              <a:gd name="connsiteX13" fmla="*/ 910793 w 2350953"/>
              <a:gd name="connsiteY13" fmla="*/ 0 h 3226138"/>
              <a:gd name="connsiteX0" fmla="*/ 910793 w 2350953"/>
              <a:gd name="connsiteY0" fmla="*/ 0 h 3226138"/>
              <a:gd name="connsiteX1" fmla="*/ 2337819 w 2350953"/>
              <a:gd name="connsiteY1" fmla="*/ 0 h 3226138"/>
              <a:gd name="connsiteX2" fmla="*/ 2338625 w 2350953"/>
              <a:gd name="connsiteY2" fmla="*/ 656208 h 3226138"/>
              <a:gd name="connsiteX3" fmla="*/ 1278921 w 2350953"/>
              <a:gd name="connsiteY3" fmla="*/ 651133 h 3226138"/>
              <a:gd name="connsiteX4" fmla="*/ 1274556 w 2350953"/>
              <a:gd name="connsiteY4" fmla="*/ 2260486 h 3226138"/>
              <a:gd name="connsiteX5" fmla="*/ 2350953 w 2350953"/>
              <a:gd name="connsiteY5" fmla="*/ 2265226 h 3226138"/>
              <a:gd name="connsiteX6" fmla="*/ 2350953 w 2350953"/>
              <a:gd name="connsiteY6" fmla="*/ 2879452 h 3226138"/>
              <a:gd name="connsiteX7" fmla="*/ 288719 w 2350953"/>
              <a:gd name="connsiteY7" fmla="*/ 2866732 h 3226138"/>
              <a:gd name="connsiteX8" fmla="*/ 288496 w 2350953"/>
              <a:gd name="connsiteY8" fmla="*/ 3226138 h 3226138"/>
              <a:gd name="connsiteX9" fmla="*/ 0 w 2350953"/>
              <a:gd name="connsiteY9" fmla="*/ 2555693 h 3226138"/>
              <a:gd name="connsiteX10" fmla="*/ 269811 w 2350953"/>
              <a:gd name="connsiteY10" fmla="*/ 846708 h 3226138"/>
              <a:gd name="connsiteX11" fmla="*/ 289273 w 2350953"/>
              <a:gd name="connsiteY11" fmla="*/ 2233638 h 3226138"/>
              <a:gd name="connsiteX12" fmla="*/ 902127 w 2350953"/>
              <a:gd name="connsiteY12" fmla="*/ 2237572 h 3226138"/>
              <a:gd name="connsiteX13" fmla="*/ 910793 w 2350953"/>
              <a:gd name="connsiteY13" fmla="*/ 0 h 3226138"/>
              <a:gd name="connsiteX0" fmla="*/ 910793 w 2350953"/>
              <a:gd name="connsiteY0" fmla="*/ 0 h 3226138"/>
              <a:gd name="connsiteX1" fmla="*/ 2337819 w 2350953"/>
              <a:gd name="connsiteY1" fmla="*/ 0 h 3226138"/>
              <a:gd name="connsiteX2" fmla="*/ 2338625 w 2350953"/>
              <a:gd name="connsiteY2" fmla="*/ 656208 h 3226138"/>
              <a:gd name="connsiteX3" fmla="*/ 1278921 w 2350953"/>
              <a:gd name="connsiteY3" fmla="*/ 651133 h 3226138"/>
              <a:gd name="connsiteX4" fmla="*/ 1274556 w 2350953"/>
              <a:gd name="connsiteY4" fmla="*/ 2260486 h 3226138"/>
              <a:gd name="connsiteX5" fmla="*/ 2350953 w 2350953"/>
              <a:gd name="connsiteY5" fmla="*/ 2265226 h 3226138"/>
              <a:gd name="connsiteX6" fmla="*/ 2350953 w 2350953"/>
              <a:gd name="connsiteY6" fmla="*/ 2879452 h 3226138"/>
              <a:gd name="connsiteX7" fmla="*/ 288719 w 2350953"/>
              <a:gd name="connsiteY7" fmla="*/ 2866732 h 3226138"/>
              <a:gd name="connsiteX8" fmla="*/ 288496 w 2350953"/>
              <a:gd name="connsiteY8" fmla="*/ 3226138 h 3226138"/>
              <a:gd name="connsiteX9" fmla="*/ 0 w 2350953"/>
              <a:gd name="connsiteY9" fmla="*/ 2555693 h 3226138"/>
              <a:gd name="connsiteX10" fmla="*/ 282619 w 2350953"/>
              <a:gd name="connsiteY10" fmla="*/ 1813570 h 3226138"/>
              <a:gd name="connsiteX11" fmla="*/ 289273 w 2350953"/>
              <a:gd name="connsiteY11" fmla="*/ 2233638 h 3226138"/>
              <a:gd name="connsiteX12" fmla="*/ 902127 w 2350953"/>
              <a:gd name="connsiteY12" fmla="*/ 2237572 h 3226138"/>
              <a:gd name="connsiteX13" fmla="*/ 910793 w 2350953"/>
              <a:gd name="connsiteY13" fmla="*/ 0 h 3226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50953" h="3226138">
                <a:moveTo>
                  <a:pt x="910793" y="0"/>
                </a:moveTo>
                <a:lnTo>
                  <a:pt x="2337819" y="0"/>
                </a:lnTo>
                <a:cubicBezTo>
                  <a:pt x="2338088" y="218736"/>
                  <a:pt x="2338356" y="437472"/>
                  <a:pt x="2338625" y="656208"/>
                </a:cubicBezTo>
                <a:lnTo>
                  <a:pt x="1278921" y="651133"/>
                </a:lnTo>
                <a:cubicBezTo>
                  <a:pt x="1278652" y="1183239"/>
                  <a:pt x="1274825" y="1728380"/>
                  <a:pt x="1274556" y="2260486"/>
                </a:cubicBezTo>
                <a:lnTo>
                  <a:pt x="2350953" y="2265226"/>
                </a:lnTo>
                <a:lnTo>
                  <a:pt x="2350953" y="2879452"/>
                </a:lnTo>
                <a:lnTo>
                  <a:pt x="288719" y="2866732"/>
                </a:lnTo>
                <a:cubicBezTo>
                  <a:pt x="287130" y="2964099"/>
                  <a:pt x="290085" y="3128771"/>
                  <a:pt x="288496" y="3226138"/>
                </a:cubicBezTo>
                <a:lnTo>
                  <a:pt x="0" y="2555693"/>
                </a:lnTo>
                <a:lnTo>
                  <a:pt x="282619" y="1813570"/>
                </a:lnTo>
                <a:cubicBezTo>
                  <a:pt x="284209" y="1910937"/>
                  <a:pt x="287683" y="2136271"/>
                  <a:pt x="289273" y="2233638"/>
                </a:cubicBezTo>
                <a:lnTo>
                  <a:pt x="902127" y="2237572"/>
                </a:lnTo>
                <a:cubicBezTo>
                  <a:pt x="905182" y="1862203"/>
                  <a:pt x="907738" y="375369"/>
                  <a:pt x="910793" y="0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ボイル・シャルルの法則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27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39552" y="1680570"/>
            <a:ext cx="2952328" cy="1964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ボイルの法則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17950" y="4056834"/>
            <a:ext cx="2973930" cy="1964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シャル</a:t>
            </a:r>
            <a:r>
              <a:rPr kumimoji="1" lang="ja-JP" altLang="en-US" sz="3200" dirty="0">
                <a:solidFill>
                  <a:schemeClr val="tx1"/>
                </a:solidFill>
              </a:rPr>
              <a:t>ルの法則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539552" y="2262464"/>
                <a:ext cx="2952328" cy="1259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altLang="ja-JP" sz="40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ja-JP" altLang="en-US" sz="4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2262464"/>
                <a:ext cx="2952328" cy="125906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正方形/長方形 14"/>
              <p:cNvSpPr/>
              <p:nvPr/>
            </p:nvSpPr>
            <p:spPr>
              <a:xfrm>
                <a:off x="517950" y="4941168"/>
                <a:ext cx="297393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ja-JP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altLang="ja-JP" sz="4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𝑏𝑇</m:t>
                      </m:r>
                    </m:oMath>
                  </m:oMathPara>
                </a14:m>
                <a:endParaRPr lang="ja-JP" altLang="en-US" sz="40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5" name="正方形/長方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950" y="4941168"/>
                <a:ext cx="2973930" cy="70788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四角形吹き出し 8"/>
          <p:cNvSpPr/>
          <p:nvPr/>
        </p:nvSpPr>
        <p:spPr>
          <a:xfrm>
            <a:off x="3393276" y="1519247"/>
            <a:ext cx="1826796" cy="1095424"/>
          </a:xfrm>
          <a:prstGeom prst="wedgeRectCallout">
            <a:avLst>
              <a:gd name="adj1" fmla="val -64973"/>
              <a:gd name="adj2" fmla="val 46150"/>
            </a:avLst>
          </a:prstGeom>
          <a:solidFill>
            <a:schemeClr val="bg1"/>
          </a:solidFill>
          <a:ln w="3810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は</a:t>
            </a:r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に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反比例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四角形吹き出し 9"/>
          <p:cNvSpPr/>
          <p:nvPr/>
        </p:nvSpPr>
        <p:spPr>
          <a:xfrm>
            <a:off x="3393276" y="5156324"/>
            <a:ext cx="1826796" cy="1095424"/>
          </a:xfrm>
          <a:prstGeom prst="wedgeRectCallout">
            <a:avLst>
              <a:gd name="adj1" fmla="val -66016"/>
              <a:gd name="adj2" fmla="val -40803"/>
            </a:avLst>
          </a:prstGeom>
          <a:solidFill>
            <a:schemeClr val="bg1"/>
          </a:solidFill>
          <a:ln w="3810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は</a:t>
            </a:r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に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比例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5652120" y="3702624"/>
            <a:ext cx="3096344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  c</a:t>
            </a:r>
            <a:r>
              <a:rPr lang="ja-JP" altLang="en-US" sz="3600" b="1" dirty="0"/>
              <a:t>：</a:t>
            </a:r>
            <a:r>
              <a:rPr lang="ja-JP" altLang="en-US" sz="2400" b="1" dirty="0"/>
              <a:t>物質量によって</a:t>
            </a:r>
            <a:endParaRPr lang="en-US" altLang="ja-JP" sz="2400" b="1" dirty="0"/>
          </a:p>
          <a:p>
            <a:pPr eaLnBrk="1" hangingPunct="1"/>
            <a:r>
              <a:rPr lang="en-US" altLang="ja-JP" sz="2400" b="1" dirty="0"/>
              <a:t>         </a:t>
            </a:r>
            <a:r>
              <a:rPr lang="ja-JP" altLang="en-US" sz="2400" b="1" dirty="0"/>
              <a:t>決まる定数</a:t>
            </a:r>
            <a:endParaRPr lang="en-US" altLang="ja-JP" sz="2000" b="1" dirty="0"/>
          </a:p>
        </p:txBody>
      </p:sp>
      <p:sp>
        <p:nvSpPr>
          <p:cNvPr id="20" name="四角形吹き出し 19"/>
          <p:cNvSpPr/>
          <p:nvPr/>
        </p:nvSpPr>
        <p:spPr>
          <a:xfrm>
            <a:off x="5652120" y="4915179"/>
            <a:ext cx="3384376" cy="1754181"/>
          </a:xfrm>
          <a:prstGeom prst="wedgeRectCallout">
            <a:avLst>
              <a:gd name="adj1" fmla="val -769"/>
              <a:gd name="adj2" fmla="val -66486"/>
            </a:avLst>
          </a:prstGeom>
          <a:solidFill>
            <a:schemeClr val="bg1"/>
          </a:solidFill>
          <a:ln w="3810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ja-JP" altLang="en-US" sz="3200" i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について解くと，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5669792" y="5373216"/>
                <a:ext cx="3366703" cy="12407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num>
                        <m:den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ja-JP" altLang="en-US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69792" y="5373216"/>
                <a:ext cx="3366703" cy="124078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950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20" grpId="0" animBg="1"/>
      <p:bldP spid="20" grpId="1" animBg="1"/>
      <p:bldP spid="21" grpId="0"/>
      <p:bldP spid="21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80081" y="1491573"/>
            <a:ext cx="8784407" cy="3737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372051" y="3329928"/>
            <a:ext cx="1952481" cy="1108783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5514385" y="3229152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6929871" y="332992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931371" y="410898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6691597" y="237928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6083771" y="397570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5364089" y="2532648"/>
            <a:ext cx="1952178" cy="792092"/>
            <a:chOff x="467544" y="2635859"/>
            <a:chExt cx="3392338" cy="505109"/>
          </a:xfrm>
        </p:grpSpPr>
        <p:sp>
          <p:nvSpPr>
            <p:cNvPr id="24" name="正方形/長方形 23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893272" y="2635859"/>
              <a:ext cx="563204" cy="2170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円/楕円 25"/>
          <p:cNvSpPr/>
          <p:nvPr/>
        </p:nvSpPr>
        <p:spPr>
          <a:xfrm>
            <a:off x="5927425" y="273679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大かっこ 26"/>
          <p:cNvSpPr/>
          <p:nvPr/>
        </p:nvSpPr>
        <p:spPr>
          <a:xfrm rot="5400000">
            <a:off x="5102463" y="2250465"/>
            <a:ext cx="2483693" cy="1960443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52811" y="2924944"/>
            <a:ext cx="2012508" cy="1547589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/>
          <p:cNvGrpSpPr/>
          <p:nvPr/>
        </p:nvGrpSpPr>
        <p:grpSpPr>
          <a:xfrm>
            <a:off x="352811" y="2143843"/>
            <a:ext cx="2016224" cy="820857"/>
            <a:chOff x="467544" y="2617516"/>
            <a:chExt cx="3392338" cy="523452"/>
          </a:xfrm>
        </p:grpSpPr>
        <p:sp>
          <p:nvSpPr>
            <p:cNvPr id="35" name="正方形/長方形 34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893272" y="2617516"/>
              <a:ext cx="563204" cy="2354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右大かっこ 37"/>
          <p:cNvSpPr/>
          <p:nvPr/>
        </p:nvSpPr>
        <p:spPr>
          <a:xfrm rot="5400000">
            <a:off x="106144" y="2213359"/>
            <a:ext cx="2483693" cy="2034655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534471" y="317511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1949957" y="3275895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1951457" y="405495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1711683" y="232524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1103857" y="392167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947511" y="268276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4"/>
          <p:cNvSpPr txBox="1">
            <a:spLocks noChangeArrowheads="1"/>
          </p:cNvSpPr>
          <p:nvPr/>
        </p:nvSpPr>
        <p:spPr bwMode="auto">
          <a:xfrm>
            <a:off x="185269" y="1484784"/>
            <a:ext cx="84931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〇</a:t>
            </a:r>
            <a:r>
              <a:rPr lang="ja-JP" altLang="en-US" sz="3200" b="1" dirty="0"/>
              <a:t>ボイル・シャルルの法則の利用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角丸四角形吹き出し 5"/>
              <p:cNvSpPr/>
              <p:nvPr/>
            </p:nvSpPr>
            <p:spPr>
              <a:xfrm>
                <a:off x="2224972" y="2011656"/>
                <a:ext cx="1758375" cy="1697035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ja-JP" altLang="en-US" sz="3200" dirty="0">
                    <a:solidFill>
                      <a:schemeClr val="tx1"/>
                    </a:solidFill>
                  </a:rPr>
                  <a:t>圧力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ja-JP" altLang="en-US" sz="3200" b="0" dirty="0">
                    <a:solidFill>
                      <a:schemeClr val="tx1"/>
                    </a:solidFill>
                  </a:rPr>
                  <a:t>温</a:t>
                </a:r>
                <a14:m>
                  <m:oMath xmlns:m="http://schemas.openxmlformats.org/officeDocument/2006/math">
                    <m:r>
                      <a:rPr lang="ja-JP" alt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度</m:t>
                    </m:r>
                    <m:sSub>
                      <m:sSubPr>
                        <m:ctrlP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ja-JP" sz="32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" name="角丸四角形吹き出し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4972" y="2011656"/>
                <a:ext cx="1758375" cy="1697035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339064" y="3922441"/>
                <a:ext cx="1846804" cy="1094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3200" b="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altLang="ja-JP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ja-JP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9064" y="3922441"/>
                <a:ext cx="1846804" cy="10948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右矢印 72"/>
          <p:cNvSpPr/>
          <p:nvPr/>
        </p:nvSpPr>
        <p:spPr>
          <a:xfrm>
            <a:off x="372757" y="5676923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920789" y="5396966"/>
                <a:ext cx="4227275" cy="1220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3600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36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ja-JP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ja-JP" altLang="en-US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0789" y="5396966"/>
                <a:ext cx="4227275" cy="122014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4885296" y="5339769"/>
                <a:ext cx="4151958" cy="134549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4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sz="5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85296" y="5339769"/>
                <a:ext cx="4151958" cy="134549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矢印 9"/>
          <p:cNvSpPr/>
          <p:nvPr/>
        </p:nvSpPr>
        <p:spPr>
          <a:xfrm>
            <a:off x="4029184" y="2636912"/>
            <a:ext cx="1573925" cy="1694042"/>
          </a:xfrm>
          <a:prstGeom prst="rightArrow">
            <a:avLst>
              <a:gd name="adj1" fmla="val 76151"/>
              <a:gd name="adj2" fmla="val 2714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加熱</a:t>
            </a:r>
            <a:endParaRPr kumimoji="1" lang="en-US" altLang="ja-JP" sz="3200" dirty="0"/>
          </a:p>
          <a:p>
            <a:pPr algn="ctr"/>
            <a:r>
              <a:rPr lang="ja-JP" altLang="en-US" sz="3200" dirty="0"/>
              <a:t>加圧</a:t>
            </a:r>
            <a:endParaRPr kumimoji="1" lang="ja-JP" altLang="en-US" sz="3200" dirty="0"/>
          </a:p>
        </p:txBody>
      </p:sp>
      <p:sp>
        <p:nvSpPr>
          <p:cNvPr id="43" name="円/楕円 42"/>
          <p:cNvSpPr/>
          <p:nvPr/>
        </p:nvSpPr>
        <p:spPr>
          <a:xfrm>
            <a:off x="6199451" y="4382635"/>
            <a:ext cx="504056" cy="848078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43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二等辺三角形 43"/>
          <p:cNvSpPr/>
          <p:nvPr/>
        </p:nvSpPr>
        <p:spPr>
          <a:xfrm>
            <a:off x="6267702" y="4614368"/>
            <a:ext cx="365819" cy="515532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6126575" y="4899500"/>
            <a:ext cx="648072" cy="34308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200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61098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ボイル・シャルルの法則</a:t>
            </a:r>
          </a:p>
        </p:txBody>
      </p:sp>
      <p:grpSp>
        <p:nvGrpSpPr>
          <p:cNvPr id="42" name="グループ化 41"/>
          <p:cNvGrpSpPr/>
          <p:nvPr/>
        </p:nvGrpSpPr>
        <p:grpSpPr>
          <a:xfrm>
            <a:off x="1010052" y="2078877"/>
            <a:ext cx="667942" cy="422862"/>
            <a:chOff x="-1188640" y="2373747"/>
            <a:chExt cx="864096" cy="729467"/>
          </a:xfrm>
        </p:grpSpPr>
        <p:sp>
          <p:nvSpPr>
            <p:cNvPr id="47" name="正方形/長方形 46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5472294" y="2437595"/>
            <a:ext cx="667942" cy="422862"/>
            <a:chOff x="-1188640" y="2373747"/>
            <a:chExt cx="864096" cy="729467"/>
          </a:xfrm>
        </p:grpSpPr>
        <p:sp>
          <p:nvSpPr>
            <p:cNvPr id="51" name="正方形/長方形 50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6559180" y="2437595"/>
            <a:ext cx="667942" cy="422862"/>
            <a:chOff x="-1188640" y="2373747"/>
            <a:chExt cx="864096" cy="729467"/>
          </a:xfrm>
        </p:grpSpPr>
        <p:sp>
          <p:nvSpPr>
            <p:cNvPr id="55" name="正方形/長方形 54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角丸四角形吹き出し 57"/>
              <p:cNvSpPr/>
              <p:nvPr/>
            </p:nvSpPr>
            <p:spPr>
              <a:xfrm>
                <a:off x="7236296" y="2019997"/>
                <a:ext cx="1758375" cy="1697035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ja-JP" altLang="en-US" sz="3200" dirty="0">
                    <a:solidFill>
                      <a:schemeClr val="tx1"/>
                    </a:solidFill>
                  </a:rPr>
                  <a:t>圧力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:r>
                  <a:rPr lang="ja-JP" altLang="en-US" sz="3200" b="0" dirty="0">
                    <a:solidFill>
                      <a:schemeClr val="tx1"/>
                    </a:solidFill>
                  </a:rPr>
                  <a:t>温</a:t>
                </a:r>
                <a14:m>
                  <m:oMath xmlns:m="http://schemas.openxmlformats.org/officeDocument/2006/math">
                    <m:r>
                      <a:rPr lang="ja-JP" alt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度</m:t>
                    </m:r>
                    <m:sSub>
                      <m:sSubPr>
                        <m:ctrlPr>
                          <a:rPr lang="en-US" altLang="ja-JP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ja-JP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58" name="角丸四角形吹き出し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019997"/>
                <a:ext cx="1758375" cy="1697035"/>
              </a:xfrm>
              <a:prstGeom prst="wedgeRoundRectCallout">
                <a:avLst>
                  <a:gd name="adj1" fmla="val -60625"/>
                  <a:gd name="adj2" fmla="val 16931"/>
                  <a:gd name="adj3" fmla="val 16667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7356561" y="3905003"/>
                <a:ext cx="1770229" cy="1094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3200" b="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ja-JP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altLang="ja-JP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ja-JP" altLang="en-US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56561" y="3905003"/>
                <a:ext cx="1770229" cy="109485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グループ化 8"/>
          <p:cNvGrpSpPr/>
          <p:nvPr/>
        </p:nvGrpSpPr>
        <p:grpSpPr>
          <a:xfrm>
            <a:off x="3983348" y="4128588"/>
            <a:ext cx="4732294" cy="739541"/>
            <a:chOff x="3727928" y="3065379"/>
            <a:chExt cx="4472046" cy="739541"/>
          </a:xfrm>
        </p:grpSpPr>
        <p:sp>
          <p:nvSpPr>
            <p:cNvPr id="72" name="四角形吹き出し 71"/>
            <p:cNvSpPr/>
            <p:nvPr/>
          </p:nvSpPr>
          <p:spPr>
            <a:xfrm>
              <a:off x="3727928" y="3065379"/>
              <a:ext cx="4472046" cy="739541"/>
            </a:xfrm>
            <a:custGeom>
              <a:avLst/>
              <a:gdLst>
                <a:gd name="connsiteX0" fmla="*/ 0 w 3276399"/>
                <a:gd name="connsiteY0" fmla="*/ 0 h 738053"/>
                <a:gd name="connsiteX1" fmla="*/ 1911233 w 3276399"/>
                <a:gd name="connsiteY1" fmla="*/ 0 h 738053"/>
                <a:gd name="connsiteX2" fmla="*/ 1911233 w 3276399"/>
                <a:gd name="connsiteY2" fmla="*/ 0 h 738053"/>
                <a:gd name="connsiteX3" fmla="*/ 2730333 w 3276399"/>
                <a:gd name="connsiteY3" fmla="*/ 0 h 738053"/>
                <a:gd name="connsiteX4" fmla="*/ 3276399 w 3276399"/>
                <a:gd name="connsiteY4" fmla="*/ 0 h 738053"/>
                <a:gd name="connsiteX5" fmla="*/ 3276399 w 3276399"/>
                <a:gd name="connsiteY5" fmla="*/ 430531 h 738053"/>
                <a:gd name="connsiteX6" fmla="*/ 3276399 w 3276399"/>
                <a:gd name="connsiteY6" fmla="*/ 430531 h 738053"/>
                <a:gd name="connsiteX7" fmla="*/ 3276399 w 3276399"/>
                <a:gd name="connsiteY7" fmla="*/ 615044 h 738053"/>
                <a:gd name="connsiteX8" fmla="*/ 3276399 w 3276399"/>
                <a:gd name="connsiteY8" fmla="*/ 738053 h 738053"/>
                <a:gd name="connsiteX9" fmla="*/ 2730333 w 3276399"/>
                <a:gd name="connsiteY9" fmla="*/ 738053 h 738053"/>
                <a:gd name="connsiteX10" fmla="*/ 4373337 w 3276399"/>
                <a:gd name="connsiteY10" fmla="*/ 1521769 h 738053"/>
                <a:gd name="connsiteX11" fmla="*/ 1911233 w 3276399"/>
                <a:gd name="connsiteY11" fmla="*/ 738053 h 738053"/>
                <a:gd name="connsiteX12" fmla="*/ 0 w 3276399"/>
                <a:gd name="connsiteY12" fmla="*/ 738053 h 738053"/>
                <a:gd name="connsiteX13" fmla="*/ 0 w 3276399"/>
                <a:gd name="connsiteY13" fmla="*/ 615044 h 738053"/>
                <a:gd name="connsiteX14" fmla="*/ 0 w 3276399"/>
                <a:gd name="connsiteY14" fmla="*/ 430531 h 738053"/>
                <a:gd name="connsiteX15" fmla="*/ 0 w 3276399"/>
                <a:gd name="connsiteY15" fmla="*/ 430531 h 738053"/>
                <a:gd name="connsiteX16" fmla="*/ 0 w 3276399"/>
                <a:gd name="connsiteY16" fmla="*/ 0 h 738053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018303 w 4373337"/>
                <a:gd name="connsiteY12" fmla="*/ 72938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462043 w 4373337"/>
                <a:gd name="connsiteY12" fmla="*/ 149900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92623 w 4373337"/>
                <a:gd name="connsiteY12" fmla="*/ 104942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164863 w 4373337"/>
                <a:gd name="connsiteY14" fmla="*/ 98846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256303 w 4373337"/>
                <a:gd name="connsiteY14" fmla="*/ 74462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812563 w 4373337"/>
                <a:gd name="connsiteY14" fmla="*/ 72938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522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41228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005450 w 3819854"/>
                <a:gd name="connsiteY11" fmla="*/ 74122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8053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370616"/>
                <a:gd name="connsiteY0" fmla="*/ 0 h 1537101"/>
                <a:gd name="connsiteX1" fmla="*/ 2005450 w 3370616"/>
                <a:gd name="connsiteY1" fmla="*/ 0 h 1537101"/>
                <a:gd name="connsiteX2" fmla="*/ 2005450 w 3370616"/>
                <a:gd name="connsiteY2" fmla="*/ 0 h 1537101"/>
                <a:gd name="connsiteX3" fmla="*/ 2824550 w 3370616"/>
                <a:gd name="connsiteY3" fmla="*/ 0 h 1537101"/>
                <a:gd name="connsiteX4" fmla="*/ 3370616 w 3370616"/>
                <a:gd name="connsiteY4" fmla="*/ 0 h 1537101"/>
                <a:gd name="connsiteX5" fmla="*/ 3370616 w 3370616"/>
                <a:gd name="connsiteY5" fmla="*/ 430531 h 1537101"/>
                <a:gd name="connsiteX6" fmla="*/ 3370616 w 3370616"/>
                <a:gd name="connsiteY6" fmla="*/ 430531 h 1537101"/>
                <a:gd name="connsiteX7" fmla="*/ 3370616 w 3370616"/>
                <a:gd name="connsiteY7" fmla="*/ 615044 h 1537101"/>
                <a:gd name="connsiteX8" fmla="*/ 3370616 w 3370616"/>
                <a:gd name="connsiteY8" fmla="*/ 738053 h 1537101"/>
                <a:gd name="connsiteX9" fmla="*/ 2824550 w 3370616"/>
                <a:gd name="connsiteY9" fmla="*/ 738053 h 1537101"/>
                <a:gd name="connsiteX10" fmla="*/ 2367400 w 3370616"/>
                <a:gd name="connsiteY10" fmla="*/ 738053 h 1537101"/>
                <a:gd name="connsiteX11" fmla="*/ 1318260 w 3370616"/>
                <a:gd name="connsiteY11" fmla="*/ 739541 h 1537101"/>
                <a:gd name="connsiteX12" fmla="*/ 0 w 3370616"/>
                <a:gd name="connsiteY12" fmla="*/ 1537101 h 1537101"/>
                <a:gd name="connsiteX13" fmla="*/ 906780 w 3370616"/>
                <a:gd name="connsiteY13" fmla="*/ 729381 h 1537101"/>
                <a:gd name="connsiteX14" fmla="*/ 94217 w 3370616"/>
                <a:gd name="connsiteY14" fmla="*/ 738053 h 1537101"/>
                <a:gd name="connsiteX15" fmla="*/ 94217 w 3370616"/>
                <a:gd name="connsiteY15" fmla="*/ 615044 h 1537101"/>
                <a:gd name="connsiteX16" fmla="*/ 94217 w 3370616"/>
                <a:gd name="connsiteY16" fmla="*/ 430531 h 1537101"/>
                <a:gd name="connsiteX17" fmla="*/ 94217 w 3370616"/>
                <a:gd name="connsiteY17" fmla="*/ 430531 h 1537101"/>
                <a:gd name="connsiteX18" fmla="*/ 94217 w 3370616"/>
                <a:gd name="connsiteY18" fmla="*/ 0 h 153710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29381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34143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43668"/>
                <a:gd name="connsiteX1" fmla="*/ 1911233 w 3276399"/>
                <a:gd name="connsiteY1" fmla="*/ 0 h 743668"/>
                <a:gd name="connsiteX2" fmla="*/ 1911233 w 3276399"/>
                <a:gd name="connsiteY2" fmla="*/ 0 h 743668"/>
                <a:gd name="connsiteX3" fmla="*/ 2730333 w 3276399"/>
                <a:gd name="connsiteY3" fmla="*/ 0 h 743668"/>
                <a:gd name="connsiteX4" fmla="*/ 3276399 w 3276399"/>
                <a:gd name="connsiteY4" fmla="*/ 0 h 743668"/>
                <a:gd name="connsiteX5" fmla="*/ 3276399 w 3276399"/>
                <a:gd name="connsiteY5" fmla="*/ 430531 h 743668"/>
                <a:gd name="connsiteX6" fmla="*/ 3276399 w 3276399"/>
                <a:gd name="connsiteY6" fmla="*/ 430531 h 743668"/>
                <a:gd name="connsiteX7" fmla="*/ 3276399 w 3276399"/>
                <a:gd name="connsiteY7" fmla="*/ 615044 h 743668"/>
                <a:gd name="connsiteX8" fmla="*/ 3276399 w 3276399"/>
                <a:gd name="connsiteY8" fmla="*/ 738053 h 743668"/>
                <a:gd name="connsiteX9" fmla="*/ 2730333 w 3276399"/>
                <a:gd name="connsiteY9" fmla="*/ 738053 h 743668"/>
                <a:gd name="connsiteX10" fmla="*/ 2273183 w 3276399"/>
                <a:gd name="connsiteY10" fmla="*/ 738053 h 743668"/>
                <a:gd name="connsiteX11" fmla="*/ 1224043 w 3276399"/>
                <a:gd name="connsiteY11" fmla="*/ 739541 h 743668"/>
                <a:gd name="connsiteX12" fmla="*/ 807801 w 3276399"/>
                <a:gd name="connsiteY12" fmla="*/ 743668 h 743668"/>
                <a:gd name="connsiteX13" fmla="*/ 0 w 3276399"/>
                <a:gd name="connsiteY13" fmla="*/ 738053 h 743668"/>
                <a:gd name="connsiteX14" fmla="*/ 0 w 3276399"/>
                <a:gd name="connsiteY14" fmla="*/ 615044 h 743668"/>
                <a:gd name="connsiteX15" fmla="*/ 0 w 3276399"/>
                <a:gd name="connsiteY15" fmla="*/ 430531 h 743668"/>
                <a:gd name="connsiteX16" fmla="*/ 0 w 3276399"/>
                <a:gd name="connsiteY16" fmla="*/ 430531 h 743668"/>
                <a:gd name="connsiteX17" fmla="*/ 0 w 3276399"/>
                <a:gd name="connsiteY17" fmla="*/ 0 h 743668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07801 w 3276399"/>
                <a:gd name="connsiteY12" fmla="*/ 738906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1977 w 3276399"/>
                <a:gd name="connsiteY5" fmla="*/ 190965 h 739541"/>
                <a:gd name="connsiteX6" fmla="*/ 3276399 w 3276399"/>
                <a:gd name="connsiteY6" fmla="*/ 430531 h 739541"/>
                <a:gd name="connsiteX7" fmla="*/ 3276399 w 3276399"/>
                <a:gd name="connsiteY7" fmla="*/ 430531 h 739541"/>
                <a:gd name="connsiteX8" fmla="*/ 3276399 w 3276399"/>
                <a:gd name="connsiteY8" fmla="*/ 615044 h 739541"/>
                <a:gd name="connsiteX9" fmla="*/ 3276399 w 3276399"/>
                <a:gd name="connsiteY9" fmla="*/ 738053 h 739541"/>
                <a:gd name="connsiteX10" fmla="*/ 2730333 w 3276399"/>
                <a:gd name="connsiteY10" fmla="*/ 738053 h 739541"/>
                <a:gd name="connsiteX11" fmla="*/ 2273183 w 3276399"/>
                <a:gd name="connsiteY11" fmla="*/ 738053 h 739541"/>
                <a:gd name="connsiteX12" fmla="*/ 1224043 w 3276399"/>
                <a:gd name="connsiteY12" fmla="*/ 739541 h 739541"/>
                <a:gd name="connsiteX13" fmla="*/ 807801 w 3276399"/>
                <a:gd name="connsiteY13" fmla="*/ 738906 h 739541"/>
                <a:gd name="connsiteX14" fmla="*/ 0 w 3276399"/>
                <a:gd name="connsiteY14" fmla="*/ 738053 h 739541"/>
                <a:gd name="connsiteX15" fmla="*/ 0 w 3276399"/>
                <a:gd name="connsiteY15" fmla="*/ 615044 h 739541"/>
                <a:gd name="connsiteX16" fmla="*/ 0 w 3276399"/>
                <a:gd name="connsiteY16" fmla="*/ 430531 h 739541"/>
                <a:gd name="connsiteX17" fmla="*/ 0 w 3276399"/>
                <a:gd name="connsiteY17" fmla="*/ 430531 h 739541"/>
                <a:gd name="connsiteX18" fmla="*/ 0 w 3276399"/>
                <a:gd name="connsiteY18" fmla="*/ 0 h 739541"/>
                <a:gd name="connsiteX0" fmla="*/ 0 w 4000299"/>
                <a:gd name="connsiteY0" fmla="*/ 0 h 739541"/>
                <a:gd name="connsiteX1" fmla="*/ 1911233 w 4000299"/>
                <a:gd name="connsiteY1" fmla="*/ 0 h 739541"/>
                <a:gd name="connsiteX2" fmla="*/ 1911233 w 4000299"/>
                <a:gd name="connsiteY2" fmla="*/ 0 h 739541"/>
                <a:gd name="connsiteX3" fmla="*/ 2730333 w 4000299"/>
                <a:gd name="connsiteY3" fmla="*/ 0 h 739541"/>
                <a:gd name="connsiteX4" fmla="*/ 3276399 w 4000299"/>
                <a:gd name="connsiteY4" fmla="*/ 0 h 739541"/>
                <a:gd name="connsiteX5" fmla="*/ 3271977 w 4000299"/>
                <a:gd name="connsiteY5" fmla="*/ 190965 h 739541"/>
                <a:gd name="connsiteX6" fmla="*/ 3276399 w 4000299"/>
                <a:gd name="connsiteY6" fmla="*/ 430531 h 739541"/>
                <a:gd name="connsiteX7" fmla="*/ 4000299 w 4000299"/>
                <a:gd name="connsiteY7" fmla="*/ 417831 h 739541"/>
                <a:gd name="connsiteX8" fmla="*/ 3276399 w 4000299"/>
                <a:gd name="connsiteY8" fmla="*/ 615044 h 739541"/>
                <a:gd name="connsiteX9" fmla="*/ 3276399 w 4000299"/>
                <a:gd name="connsiteY9" fmla="*/ 738053 h 739541"/>
                <a:gd name="connsiteX10" fmla="*/ 2730333 w 4000299"/>
                <a:gd name="connsiteY10" fmla="*/ 738053 h 739541"/>
                <a:gd name="connsiteX11" fmla="*/ 2273183 w 4000299"/>
                <a:gd name="connsiteY11" fmla="*/ 738053 h 739541"/>
                <a:gd name="connsiteX12" fmla="*/ 1224043 w 4000299"/>
                <a:gd name="connsiteY12" fmla="*/ 739541 h 739541"/>
                <a:gd name="connsiteX13" fmla="*/ 807801 w 4000299"/>
                <a:gd name="connsiteY13" fmla="*/ 738906 h 739541"/>
                <a:gd name="connsiteX14" fmla="*/ 0 w 4000299"/>
                <a:gd name="connsiteY14" fmla="*/ 738053 h 739541"/>
                <a:gd name="connsiteX15" fmla="*/ 0 w 4000299"/>
                <a:gd name="connsiteY15" fmla="*/ 615044 h 739541"/>
                <a:gd name="connsiteX16" fmla="*/ 0 w 4000299"/>
                <a:gd name="connsiteY16" fmla="*/ 430531 h 739541"/>
                <a:gd name="connsiteX17" fmla="*/ 0 w 4000299"/>
                <a:gd name="connsiteY17" fmla="*/ 430531 h 739541"/>
                <a:gd name="connsiteX18" fmla="*/ 0 w 4000299"/>
                <a:gd name="connsiteY18" fmla="*/ 0 h 739541"/>
                <a:gd name="connsiteX0" fmla="*/ 4623 w 4004922"/>
                <a:gd name="connsiteY0" fmla="*/ 0 h 739541"/>
                <a:gd name="connsiteX1" fmla="*/ 1915856 w 4004922"/>
                <a:gd name="connsiteY1" fmla="*/ 0 h 739541"/>
                <a:gd name="connsiteX2" fmla="*/ 1915856 w 4004922"/>
                <a:gd name="connsiteY2" fmla="*/ 0 h 739541"/>
                <a:gd name="connsiteX3" fmla="*/ 2734956 w 4004922"/>
                <a:gd name="connsiteY3" fmla="*/ 0 h 739541"/>
                <a:gd name="connsiteX4" fmla="*/ 3281022 w 4004922"/>
                <a:gd name="connsiteY4" fmla="*/ 0 h 739541"/>
                <a:gd name="connsiteX5" fmla="*/ 3276600 w 4004922"/>
                <a:gd name="connsiteY5" fmla="*/ 190965 h 739541"/>
                <a:gd name="connsiteX6" fmla="*/ 3281022 w 4004922"/>
                <a:gd name="connsiteY6" fmla="*/ 430531 h 739541"/>
                <a:gd name="connsiteX7" fmla="*/ 4004922 w 4004922"/>
                <a:gd name="connsiteY7" fmla="*/ 417831 h 739541"/>
                <a:gd name="connsiteX8" fmla="*/ 3281022 w 4004922"/>
                <a:gd name="connsiteY8" fmla="*/ 615044 h 739541"/>
                <a:gd name="connsiteX9" fmla="*/ 3281022 w 4004922"/>
                <a:gd name="connsiteY9" fmla="*/ 738053 h 739541"/>
                <a:gd name="connsiteX10" fmla="*/ 2734956 w 4004922"/>
                <a:gd name="connsiteY10" fmla="*/ 738053 h 739541"/>
                <a:gd name="connsiteX11" fmla="*/ 2277806 w 4004922"/>
                <a:gd name="connsiteY11" fmla="*/ 738053 h 739541"/>
                <a:gd name="connsiteX12" fmla="*/ 1228666 w 4004922"/>
                <a:gd name="connsiteY12" fmla="*/ 739541 h 739541"/>
                <a:gd name="connsiteX13" fmla="*/ 812424 w 4004922"/>
                <a:gd name="connsiteY13" fmla="*/ 738906 h 739541"/>
                <a:gd name="connsiteX14" fmla="*/ 4623 w 4004922"/>
                <a:gd name="connsiteY14" fmla="*/ 738053 h 739541"/>
                <a:gd name="connsiteX15" fmla="*/ 4623 w 4004922"/>
                <a:gd name="connsiteY15" fmla="*/ 615044 h 739541"/>
                <a:gd name="connsiteX16" fmla="*/ 4623 w 4004922"/>
                <a:gd name="connsiteY16" fmla="*/ 430531 h 739541"/>
                <a:gd name="connsiteX17" fmla="*/ 4623 w 4004922"/>
                <a:gd name="connsiteY17" fmla="*/ 430531 h 739541"/>
                <a:gd name="connsiteX18" fmla="*/ 0 w 4004922"/>
                <a:gd name="connsiteY18" fmla="*/ 216365 h 739541"/>
                <a:gd name="connsiteX19" fmla="*/ 4623 w 4004922"/>
                <a:gd name="connsiteY19" fmla="*/ 0 h 739541"/>
                <a:gd name="connsiteX0" fmla="*/ 781050 w 4781349"/>
                <a:gd name="connsiteY0" fmla="*/ 0 h 739541"/>
                <a:gd name="connsiteX1" fmla="*/ 2692283 w 4781349"/>
                <a:gd name="connsiteY1" fmla="*/ 0 h 739541"/>
                <a:gd name="connsiteX2" fmla="*/ 2692283 w 4781349"/>
                <a:gd name="connsiteY2" fmla="*/ 0 h 739541"/>
                <a:gd name="connsiteX3" fmla="*/ 3511383 w 4781349"/>
                <a:gd name="connsiteY3" fmla="*/ 0 h 739541"/>
                <a:gd name="connsiteX4" fmla="*/ 4057449 w 4781349"/>
                <a:gd name="connsiteY4" fmla="*/ 0 h 739541"/>
                <a:gd name="connsiteX5" fmla="*/ 4053027 w 4781349"/>
                <a:gd name="connsiteY5" fmla="*/ 190965 h 739541"/>
                <a:gd name="connsiteX6" fmla="*/ 4057449 w 4781349"/>
                <a:gd name="connsiteY6" fmla="*/ 430531 h 739541"/>
                <a:gd name="connsiteX7" fmla="*/ 4781349 w 4781349"/>
                <a:gd name="connsiteY7" fmla="*/ 417831 h 739541"/>
                <a:gd name="connsiteX8" fmla="*/ 4057449 w 4781349"/>
                <a:gd name="connsiteY8" fmla="*/ 615044 h 739541"/>
                <a:gd name="connsiteX9" fmla="*/ 4057449 w 4781349"/>
                <a:gd name="connsiteY9" fmla="*/ 738053 h 739541"/>
                <a:gd name="connsiteX10" fmla="*/ 3511383 w 4781349"/>
                <a:gd name="connsiteY10" fmla="*/ 738053 h 739541"/>
                <a:gd name="connsiteX11" fmla="*/ 3054233 w 4781349"/>
                <a:gd name="connsiteY11" fmla="*/ 738053 h 739541"/>
                <a:gd name="connsiteX12" fmla="*/ 2005093 w 4781349"/>
                <a:gd name="connsiteY12" fmla="*/ 739541 h 739541"/>
                <a:gd name="connsiteX13" fmla="*/ 1588851 w 4781349"/>
                <a:gd name="connsiteY13" fmla="*/ 738906 h 739541"/>
                <a:gd name="connsiteX14" fmla="*/ 781050 w 4781349"/>
                <a:gd name="connsiteY14" fmla="*/ 738053 h 739541"/>
                <a:gd name="connsiteX15" fmla="*/ 781050 w 4781349"/>
                <a:gd name="connsiteY15" fmla="*/ 615044 h 739541"/>
                <a:gd name="connsiteX16" fmla="*/ 781050 w 4781349"/>
                <a:gd name="connsiteY16" fmla="*/ 430531 h 739541"/>
                <a:gd name="connsiteX17" fmla="*/ 0 w 4781349"/>
                <a:gd name="connsiteY17" fmla="*/ 367031 h 739541"/>
                <a:gd name="connsiteX18" fmla="*/ 776427 w 4781349"/>
                <a:gd name="connsiteY18" fmla="*/ 216365 h 739541"/>
                <a:gd name="connsiteX19" fmla="*/ 781050 w 4781349"/>
                <a:gd name="connsiteY19" fmla="*/ 0 h 739541"/>
                <a:gd name="connsiteX0" fmla="*/ 781050 w 5800212"/>
                <a:gd name="connsiteY0" fmla="*/ 0 h 739541"/>
                <a:gd name="connsiteX1" fmla="*/ 2692283 w 5800212"/>
                <a:gd name="connsiteY1" fmla="*/ 0 h 739541"/>
                <a:gd name="connsiteX2" fmla="*/ 2692283 w 5800212"/>
                <a:gd name="connsiteY2" fmla="*/ 0 h 739541"/>
                <a:gd name="connsiteX3" fmla="*/ 3511383 w 5800212"/>
                <a:gd name="connsiteY3" fmla="*/ 0 h 739541"/>
                <a:gd name="connsiteX4" fmla="*/ 4057449 w 5800212"/>
                <a:gd name="connsiteY4" fmla="*/ 0 h 739541"/>
                <a:gd name="connsiteX5" fmla="*/ 4053027 w 5800212"/>
                <a:gd name="connsiteY5" fmla="*/ 190965 h 739541"/>
                <a:gd name="connsiteX6" fmla="*/ 4057449 w 5800212"/>
                <a:gd name="connsiteY6" fmla="*/ 430531 h 739541"/>
                <a:gd name="connsiteX7" fmla="*/ 5800212 w 5800212"/>
                <a:gd name="connsiteY7" fmla="*/ 358455 h 739541"/>
                <a:gd name="connsiteX8" fmla="*/ 4057449 w 5800212"/>
                <a:gd name="connsiteY8" fmla="*/ 615044 h 739541"/>
                <a:gd name="connsiteX9" fmla="*/ 4057449 w 5800212"/>
                <a:gd name="connsiteY9" fmla="*/ 738053 h 739541"/>
                <a:gd name="connsiteX10" fmla="*/ 3511383 w 5800212"/>
                <a:gd name="connsiteY10" fmla="*/ 738053 h 739541"/>
                <a:gd name="connsiteX11" fmla="*/ 3054233 w 5800212"/>
                <a:gd name="connsiteY11" fmla="*/ 738053 h 739541"/>
                <a:gd name="connsiteX12" fmla="*/ 2005093 w 5800212"/>
                <a:gd name="connsiteY12" fmla="*/ 739541 h 739541"/>
                <a:gd name="connsiteX13" fmla="*/ 1588851 w 5800212"/>
                <a:gd name="connsiteY13" fmla="*/ 738906 h 739541"/>
                <a:gd name="connsiteX14" fmla="*/ 781050 w 5800212"/>
                <a:gd name="connsiteY14" fmla="*/ 738053 h 739541"/>
                <a:gd name="connsiteX15" fmla="*/ 781050 w 5800212"/>
                <a:gd name="connsiteY15" fmla="*/ 615044 h 739541"/>
                <a:gd name="connsiteX16" fmla="*/ 781050 w 5800212"/>
                <a:gd name="connsiteY16" fmla="*/ 430531 h 739541"/>
                <a:gd name="connsiteX17" fmla="*/ 0 w 5800212"/>
                <a:gd name="connsiteY17" fmla="*/ 367031 h 739541"/>
                <a:gd name="connsiteX18" fmla="*/ 776427 w 5800212"/>
                <a:gd name="connsiteY18" fmla="*/ 216365 h 739541"/>
                <a:gd name="connsiteX19" fmla="*/ 781050 w 5800212"/>
                <a:gd name="connsiteY19" fmla="*/ 0 h 739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00212" h="739541">
                  <a:moveTo>
                    <a:pt x="781050" y="0"/>
                  </a:moveTo>
                  <a:lnTo>
                    <a:pt x="2692283" y="0"/>
                  </a:lnTo>
                  <a:lnTo>
                    <a:pt x="2692283" y="0"/>
                  </a:lnTo>
                  <a:lnTo>
                    <a:pt x="3511383" y="0"/>
                  </a:lnTo>
                  <a:lnTo>
                    <a:pt x="4057449" y="0"/>
                  </a:lnTo>
                  <a:lnTo>
                    <a:pt x="4053027" y="190965"/>
                  </a:lnTo>
                  <a:lnTo>
                    <a:pt x="4057449" y="430531"/>
                  </a:lnTo>
                  <a:lnTo>
                    <a:pt x="5800212" y="358455"/>
                  </a:lnTo>
                  <a:lnTo>
                    <a:pt x="4057449" y="615044"/>
                  </a:lnTo>
                  <a:lnTo>
                    <a:pt x="4057449" y="738053"/>
                  </a:lnTo>
                  <a:lnTo>
                    <a:pt x="3511383" y="738053"/>
                  </a:lnTo>
                  <a:lnTo>
                    <a:pt x="3054233" y="738053"/>
                  </a:lnTo>
                  <a:lnTo>
                    <a:pt x="2005093" y="739541"/>
                  </a:lnTo>
                  <a:lnTo>
                    <a:pt x="1588851" y="738906"/>
                  </a:lnTo>
                  <a:lnTo>
                    <a:pt x="781050" y="738053"/>
                  </a:lnTo>
                  <a:lnTo>
                    <a:pt x="781050" y="615044"/>
                  </a:lnTo>
                  <a:lnTo>
                    <a:pt x="781050" y="430531"/>
                  </a:lnTo>
                  <a:lnTo>
                    <a:pt x="0" y="367031"/>
                  </a:lnTo>
                  <a:lnTo>
                    <a:pt x="776427" y="216365"/>
                  </a:lnTo>
                  <a:lnTo>
                    <a:pt x="78105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4000" dirty="0">
                <a:solidFill>
                  <a:srgbClr val="FF0000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789936" y="3161041"/>
              <a:ext cx="16136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rgbClr val="FF0000"/>
                  </a:solidFill>
                </a:rPr>
                <a:t>等しい値</a:t>
              </a:r>
              <a:endParaRPr lang="en-US" altLang="ja-JP" sz="3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476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9366 L -0.14687 0.23635 L -0.10573 0.28261 L 0.05 0.14014 L 0.00399 0.09366 Z " pathEditMode="relative" rAng="0" ptsTypes="AAAAA">
                                      <p:cBhvr>
                                        <p:cTn id="44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3" y="943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0.08811 L 0.12032 0.06106 L 0.05174 0.04718 L -0.05295 0.06846 L 0.075 0.21901 L 0.11893 0.16883 L 0.01233 0.05134 L -0.05434 0.13737 L 0.0217 0.21762 L 0.11893 0.17854 L -0.05555 0.10153 L -0.00364 0.08811 Z " pathEditMode="relative" rAng="0" ptsTypes="AAAAAAAAAAAA">
                                      <p:cBhvr>
                                        <p:cTn id="4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448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5689 L 0.01736 0.10106 L -1.94444E-6 0.14037 L -0.12135 -0.03793 L -0.16128 0.04879 L -0.12135 0.13829 L -0.04809 -0.03793 L -1.94444E-6 0.05689 Z " pathEditMode="relative" rAng="0" ptsTypes="AAAAAAAA">
                                      <p:cBhvr>
                                        <p:cTn id="4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57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06198 L 0.09896 0.15889 L 0.17674 0.10084 L 0.04601 -0.03122 L -0.01822 0.04834 L -0.00833 0.06198 Z " pathEditMode="relative" rAng="0" ptsTypes="AAAAAA">
                                      <p:cBhvr>
                                        <p:cTn id="50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8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2428 L -0.07066 -0.00555 L 0.10399 -0.06822 L -0.06945 -0.11286 L 0.01319 -0.13529 L 0.10521 -0.11008 L -0.07466 -0.06129 L 0.1026 0.02081 L 0.06389 0.04834 L -0.00538 0.02336 L 2.77778E-6 0.02428 Z " pathEditMode="relative" rAng="0" ptsTypes="AAAAAAAAAAA">
                                      <p:cBhvr>
                                        <p:cTn id="52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677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2127 L 0.01597 -0.11702 L 0.00121 -0.15287 L -0.04011 0.02891 L -0.06667 -0.15102 L -0.11059 0.02891 L -0.16389 -0.03677 L -0.01077 -0.15287 L 0.01736 -0.06615 L 4.44444E-6 0.02127 Z " pathEditMode="relative" rAng="0" ptsTypes="AAAAAAAAAA">
                                      <p:cBhvr>
                                        <p:cTn id="54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8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1309 L -0.13594 0.23381 L -0.09879 0.26734 L 0.04132 0.16466 L 1.66667E-6 0.1309 Z " pathEditMode="relative" rAng="0" ptsTypes="AAAAA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6822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11703 L 0.12518 0.09691 L 0.05712 0.08673 L -0.04809 0.10269 L 0.07986 0.21393 L 0.12379 0.17669 L 0.01719 0.08974 L -0.04948 0.15333 L 0.02656 0.213 L 0.12379 0.18386 L -0.05069 0.12674 L 0.00122 0.11703 Z " pathEditMode="relative" rAng="0" ptsTypes="AAAAAAAAAAAA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333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6822 L 0.01753 0.10199 L 0.00017 0.13182 L -0.12118 -0.00416 L -0.16111 0.06244 L -0.12118 0.13043 L -0.04792 -0.00463 L 0.00017 0.06822 Z " pathEditMode="relative" rAng="0" ptsTypes="AAAAAAAA">
                                      <p:cBhvr>
                                        <p:cTn id="1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463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0.07817 L 0.09931 0.14223 L 0.17448 0.10407 L 0.04809 0.01619 L -0.01406 0.06915 L -0.00434 0.07817 Z " pathEditMode="relative" rAng="0" ptsTypes="AAAAAA">
                                      <p:cBhvr>
                                        <p:cTn id="1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5" y="93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8 0.0222 L -0.06928 0.00093 L 0.10538 -0.04301 L -0.06806 -0.07493 L 0.01458 -0.09112 L 0.10659 -0.07261 L -0.07327 -0.03816 L 0.10399 0.01966 L 0.06527 0.03862 L -0.004 0.02128 L 0.00138 0.0222 Z " pathEditMode="relative" rAng="0" ptsTypes="AAAAAAAAAAA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4857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74 L 0.01598 -0.08742 L 0.00122 -0.11193 L -0.0401 0.01249 L -0.06666 -0.11055 L -0.11059 0.01249 L -0.16389 -0.03238 L -0.01076 -0.11193 L 0.01736 -0.05227 L -3.61111E-6 0.0074 Z " pathEditMode="relative" rAng="0" ptsTypes="AAAAAAAAAA">
                                      <p:cBhvr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571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6" grpId="0" animBg="1"/>
      <p:bldP spid="26" grpId="1" animBg="1"/>
      <p:bldP spid="27" grpId="0" animBg="1"/>
      <p:bldP spid="28" grpId="0" animBg="1"/>
      <p:bldP spid="38" grpId="0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/>
      <p:bldP spid="6" grpId="0" animBg="1"/>
      <p:bldP spid="69" grpId="0"/>
      <p:bldP spid="73" grpId="0" animBg="1"/>
      <p:bldP spid="74" grpId="0"/>
      <p:bldP spid="75" grpId="0" animBg="1"/>
      <p:bldP spid="10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58" grpId="0" animBg="1"/>
      <p:bldP spid="6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3" y="1772817"/>
            <a:ext cx="8784976" cy="4464496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29</a:t>
            </a:fld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71600" y="2228671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一定量の気体の体積 </a:t>
            </a:r>
            <a:r>
              <a:rPr lang="en-US" altLang="ja-JP" sz="3200" i="1" dirty="0">
                <a:latin typeface="Cambria" panose="02040503050406030204" pitchFamily="18" charset="0"/>
              </a:rPr>
              <a:t>V </a:t>
            </a:r>
            <a:r>
              <a:rPr lang="ja-JP" altLang="en-US" sz="3200" dirty="0"/>
              <a:t>は，圧力 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ja-JP" altLang="en-US" sz="3200" i="1" dirty="0">
                <a:latin typeface="Cambria" panose="02040503050406030204" pitchFamily="18" charset="0"/>
              </a:rPr>
              <a:t>  </a:t>
            </a:r>
            <a:r>
              <a:rPr lang="en-US" altLang="ja-JP" sz="3200" dirty="0">
                <a:latin typeface="Cambria" panose="02040503050406030204" pitchFamily="18" charset="0"/>
              </a:rPr>
              <a:t>〔Pa〕</a:t>
            </a:r>
            <a:r>
              <a:rPr lang="ja-JP" altLang="en-US" sz="3200" dirty="0"/>
              <a:t>に反比例し，絶対温度 </a:t>
            </a:r>
            <a:r>
              <a:rPr lang="en-US" altLang="ja-JP" sz="3200" i="1" dirty="0">
                <a:latin typeface="Cambria" panose="02040503050406030204" pitchFamily="18" charset="0"/>
              </a:rPr>
              <a:t>T </a:t>
            </a:r>
            <a:r>
              <a:rPr lang="ja-JP" altLang="en-US" sz="3200" i="1" dirty="0">
                <a:latin typeface="Cambria" panose="02040503050406030204" pitchFamily="18" charset="0"/>
              </a:rPr>
              <a:t> </a:t>
            </a:r>
            <a:r>
              <a:rPr lang="en-US" altLang="ja-JP" sz="3200" dirty="0">
                <a:latin typeface="Cambria" panose="02040503050406030204" pitchFamily="18" charset="0"/>
              </a:rPr>
              <a:t>〔K〕</a:t>
            </a:r>
            <a:r>
              <a:rPr lang="ja-JP" altLang="en-US" sz="3200" dirty="0">
                <a:latin typeface="Cambria" panose="02040503050406030204" pitchFamily="18" charset="0"/>
              </a:rPr>
              <a:t>に比例する。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4824811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■ボイル・シャルルの法則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2560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ボイル・シャルルの法則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821282" y="3356992"/>
            <a:ext cx="7593821" cy="2581170"/>
            <a:chOff x="821282" y="3781299"/>
            <a:chExt cx="7593821" cy="258117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21282" y="3781299"/>
              <a:ext cx="7593821" cy="2581170"/>
              <a:chOff x="821282" y="4261172"/>
              <a:chExt cx="7593821" cy="1946611"/>
            </a:xfrm>
          </p:grpSpPr>
          <p:sp>
            <p:nvSpPr>
              <p:cNvPr id="4" name="正方形/長方形 3"/>
              <p:cNvSpPr/>
              <p:nvPr/>
            </p:nvSpPr>
            <p:spPr>
              <a:xfrm>
                <a:off x="821282" y="4261172"/>
                <a:ext cx="7593821" cy="1946611"/>
              </a:xfrm>
              <a:prstGeom prst="rect">
                <a:avLst/>
              </a:prstGeom>
              <a:solidFill>
                <a:srgbClr val="5BFB94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正方形/長方形 2"/>
                  <p:cNvSpPr/>
                  <p:nvPr/>
                </p:nvSpPr>
                <p:spPr>
                  <a:xfrm>
                    <a:off x="2277817" y="4308938"/>
                    <a:ext cx="1910393" cy="101694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  <m:f>
                            <m:fPr>
                              <m:ctrlP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num>
                            <m:den>
                              <m: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den>
                          </m:f>
                        </m:oMath>
                      </m:oMathPara>
                    </a14:m>
                    <a:endParaRPr lang="en-US" altLang="ja-JP" sz="2400" b="1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" name="正方形/長方形 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77817" y="4308938"/>
                    <a:ext cx="1910393" cy="101694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" name="正方形/長方形 9"/>
              <p:cNvSpPr/>
              <p:nvPr/>
            </p:nvSpPr>
            <p:spPr>
              <a:xfrm>
                <a:off x="4211960" y="4665628"/>
                <a:ext cx="117738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400" b="1" dirty="0"/>
                  <a:t>または</a:t>
                </a:r>
                <a:endParaRPr lang="en-US" altLang="ja-JP" sz="2400" b="1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正方形/長方形 10"/>
                  <p:cNvSpPr/>
                  <p:nvPr/>
                </p:nvSpPr>
                <p:spPr>
                  <a:xfrm>
                    <a:off x="5412345" y="4319624"/>
                    <a:ext cx="1863645" cy="93575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𝒑𝑽</m:t>
                              </m:r>
                            </m:num>
                            <m:den>
                              <m:r>
                                <a:rPr lang="en-US" altLang="ja-JP" sz="4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den>
                          </m:f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lang="ja-JP" altLang="en-US" sz="4000" dirty="0">
                      <a:latin typeface="+mn-ea"/>
                      <a:ea typeface="+mn-ea"/>
                    </a:endParaRPr>
                  </a:p>
                </p:txBody>
              </p:sp>
            </mc:Choice>
            <mc:Fallback xmlns="">
              <p:sp>
                <p:nvSpPr>
                  <p:cNvPr id="11" name="正方形/長方形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12345" y="4319624"/>
                    <a:ext cx="1863645" cy="935751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テキスト ボックス 4"/>
            <p:cNvSpPr txBox="1">
              <a:spLocks noChangeArrowheads="1"/>
            </p:cNvSpPr>
            <p:nvPr/>
          </p:nvSpPr>
          <p:spPr bwMode="auto">
            <a:xfrm>
              <a:off x="1331640" y="5090798"/>
              <a:ext cx="6768752" cy="11387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3200" b="1" i="1" dirty="0">
                  <a:latin typeface="Cambria" panose="02040503050406030204" pitchFamily="18" charset="0"/>
                </a:rPr>
                <a:t>V</a:t>
              </a:r>
              <a:r>
                <a:rPr lang="ja-JP" altLang="en-US" sz="3200" b="1" dirty="0"/>
                <a:t>：</a:t>
              </a:r>
              <a:r>
                <a:rPr lang="ja-JP" altLang="en-US" sz="2800" b="1" dirty="0"/>
                <a:t>気体の体積</a:t>
              </a:r>
              <a:r>
                <a:rPr lang="ja-JP" altLang="en-US" sz="3200" b="1" dirty="0"/>
                <a:t>　</a:t>
              </a:r>
              <a:r>
                <a:rPr lang="en-US" altLang="ja-JP" sz="3200" b="1" i="1" dirty="0">
                  <a:latin typeface="Cambria" panose="02040503050406030204" pitchFamily="18" charset="0"/>
                </a:rPr>
                <a:t>T</a:t>
              </a:r>
              <a:r>
                <a:rPr lang="ja-JP" altLang="en-US" sz="3200" b="1" dirty="0"/>
                <a:t>：</a:t>
              </a:r>
              <a:r>
                <a:rPr lang="ja-JP" altLang="en-US" sz="2800" b="1" dirty="0"/>
                <a:t>気体の絶対温度</a:t>
              </a:r>
              <a:endParaRPr lang="en-US" altLang="ja-JP" sz="3200" b="1" dirty="0"/>
            </a:p>
            <a:p>
              <a:pPr eaLnBrk="1" hangingPunct="1"/>
              <a:r>
                <a:rPr lang="en-US" altLang="ja-JP" sz="3600" b="1" i="1" dirty="0">
                  <a:latin typeface="Cambria" panose="02040503050406030204" pitchFamily="18" charset="0"/>
                </a:rPr>
                <a:t>p</a:t>
              </a:r>
              <a:r>
                <a:rPr lang="ja-JP" altLang="en-US" sz="3200" b="1" dirty="0"/>
                <a:t>：</a:t>
              </a:r>
              <a:r>
                <a:rPr lang="ja-JP" altLang="en-US" sz="2800" b="1" dirty="0"/>
                <a:t>気体の圧力</a:t>
              </a:r>
              <a:r>
                <a:rPr lang="ja-JP" altLang="en-US" sz="3200" b="1" dirty="0"/>
                <a:t>　</a:t>
              </a:r>
              <a:r>
                <a:rPr lang="en-US" altLang="ja-JP" sz="3600" b="1" i="1" dirty="0">
                  <a:latin typeface="Cambria" panose="02040503050406030204" pitchFamily="18" charset="0"/>
                </a:rPr>
                <a:t>c</a:t>
              </a:r>
              <a:r>
                <a:rPr lang="ja-JP" altLang="en-US" sz="3600" b="1" dirty="0"/>
                <a:t>：</a:t>
              </a:r>
              <a:r>
                <a:rPr lang="ja-JP" altLang="en-US" sz="2400" b="1" dirty="0"/>
                <a:t>物質量によって決まる定数</a:t>
              </a:r>
              <a:endParaRPr lang="en-US" altLang="ja-JP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230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4679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79512" y="1701566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ボイルの法則とは何か？</a:t>
            </a:r>
            <a:endParaRPr lang="en-US" altLang="ja-JP" sz="3600" dirty="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79512" y="2564904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シャルルの法則とは何か？</a:t>
            </a:r>
            <a:endParaRPr lang="en-US" altLang="ja-JP" sz="3600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178534" y="3429000"/>
            <a:ext cx="89644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ボイル・シャルルの法則とは何か？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21632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125811" y="3789040"/>
            <a:ext cx="4820371" cy="2071904"/>
          </a:xfrm>
          <a:prstGeom prst="rect">
            <a:avLst/>
          </a:prstGeom>
          <a:solidFill>
            <a:srgbClr val="5BFB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79513" y="1772817"/>
            <a:ext cx="8784976" cy="432048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30</a:t>
            </a:fld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91072" y="2111255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圧力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altLang="ja-JP" sz="3200" baseline="-25000" dirty="0"/>
              <a:t>1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絶対温度</a:t>
            </a:r>
            <a:r>
              <a:rPr lang="en-US" altLang="ja-JP" sz="3200" i="1" dirty="0">
                <a:latin typeface="Cambria" panose="02040503050406030204" pitchFamily="18" charset="0"/>
              </a:rPr>
              <a:t>T</a:t>
            </a:r>
            <a:r>
              <a:rPr lang="en-US" altLang="ja-JP" sz="3200" baseline="-25000" dirty="0"/>
              <a:t>1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1</a:t>
            </a:r>
            <a:r>
              <a:rPr lang="ja-JP" altLang="en-US" sz="3200" dirty="0"/>
              <a:t>の気体を</a:t>
            </a:r>
            <a:endParaRPr lang="en-US" altLang="ja-JP" sz="3200" dirty="0"/>
          </a:p>
          <a:p>
            <a:r>
              <a:rPr lang="ja-JP" altLang="en-US" sz="3200" dirty="0"/>
              <a:t>圧力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altLang="ja-JP" sz="3200" baseline="-25000" dirty="0"/>
              <a:t>2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絶対温度</a:t>
            </a:r>
            <a:r>
              <a:rPr lang="en-US" altLang="ja-JP" sz="3200" i="1" dirty="0">
                <a:latin typeface="Cambria" panose="02040503050406030204" pitchFamily="18" charset="0"/>
              </a:rPr>
              <a:t>T</a:t>
            </a:r>
            <a:r>
              <a:rPr lang="en-US" altLang="ja-JP" sz="3200" baseline="-25000" dirty="0"/>
              <a:t>2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2</a:t>
            </a:r>
            <a:r>
              <a:rPr lang="ja-JP" altLang="en-US" sz="3200" dirty="0"/>
              <a:t>に変化させたとき</a:t>
            </a:r>
            <a:endParaRPr lang="en-US" altLang="ja-JP" sz="3200" dirty="0"/>
          </a:p>
          <a:p>
            <a:r>
              <a:rPr lang="ja-JP" altLang="en-US" sz="3200" dirty="0"/>
              <a:t>次の関係がある。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783744" y="4005064"/>
                <a:ext cx="3575961" cy="147072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4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ja-JP" sz="4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altLang="ja-JP" sz="4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ja-JP" altLang="en-US" sz="4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83744" y="4005064"/>
                <a:ext cx="3575961" cy="14707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4824811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■ボイル・シャルルの法則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2560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ボイル・シャルルの法則</a:t>
            </a:r>
          </a:p>
        </p:txBody>
      </p:sp>
    </p:spTree>
    <p:extLst>
      <p:ext uri="{BB962C8B-B14F-4D97-AF65-F5344CB8AC3E}">
        <p14:creationId xmlns:p14="http://schemas.microsoft.com/office/powerpoint/2010/main" val="82232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52538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例題</a:t>
            </a:r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１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492896"/>
            <a:ext cx="1003300" cy="5762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解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91680" y="1033572"/>
            <a:ext cx="73083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+mn-ea"/>
                <a:ea typeface="+mn-ea"/>
              </a:rPr>
              <a:t>0</a:t>
            </a:r>
            <a:r>
              <a:rPr lang="ja-JP" altLang="en-US" sz="3000" dirty="0">
                <a:latin typeface="+mn-ea"/>
                <a:ea typeface="+mn-ea"/>
              </a:rPr>
              <a:t>℃，</a:t>
            </a:r>
            <a:r>
              <a:rPr lang="en-US" altLang="ja-JP" sz="3000" dirty="0">
                <a:latin typeface="+mn-ea"/>
                <a:ea typeface="+mn-ea"/>
              </a:rPr>
              <a:t>1.01×10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  <a:r>
              <a:rPr lang="ja-JP" altLang="en-US" sz="3000" dirty="0">
                <a:latin typeface="+mn-ea"/>
                <a:ea typeface="+mn-ea"/>
              </a:rPr>
              <a:t>で</a:t>
            </a:r>
            <a:r>
              <a:rPr lang="en-US" altLang="ja-JP" sz="3000" dirty="0">
                <a:latin typeface="+mn-ea"/>
                <a:ea typeface="+mn-ea"/>
              </a:rPr>
              <a:t>22.4 L</a:t>
            </a:r>
            <a:r>
              <a:rPr lang="ja-JP" altLang="en-US" sz="3000" dirty="0">
                <a:latin typeface="+mn-ea"/>
                <a:ea typeface="+mn-ea"/>
              </a:rPr>
              <a:t>の気体は，</a:t>
            </a:r>
            <a:endParaRPr lang="en-US" altLang="ja-JP" sz="3000" dirty="0">
              <a:latin typeface="+mn-ea"/>
              <a:ea typeface="+mn-ea"/>
            </a:endParaRPr>
          </a:p>
          <a:p>
            <a:r>
              <a:rPr lang="en-US" altLang="ja-JP" sz="3000" dirty="0">
                <a:latin typeface="+mn-ea"/>
                <a:ea typeface="+mn-ea"/>
              </a:rPr>
              <a:t>117 </a:t>
            </a:r>
            <a:r>
              <a:rPr lang="ja-JP" altLang="en-US" sz="3000" dirty="0">
                <a:latin typeface="+mn-ea"/>
                <a:ea typeface="+mn-ea"/>
              </a:rPr>
              <a:t>℃，</a:t>
            </a:r>
            <a:r>
              <a:rPr lang="en-US" altLang="ja-JP" sz="3000" dirty="0">
                <a:latin typeface="+mn-ea"/>
                <a:ea typeface="+mn-ea"/>
              </a:rPr>
              <a:t>2.02×10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  <a:r>
              <a:rPr lang="ja-JP" altLang="en-US" sz="3000" dirty="0">
                <a:latin typeface="+mn-ea"/>
                <a:ea typeface="+mn-ea"/>
              </a:rPr>
              <a:t>では，何</a:t>
            </a:r>
            <a:r>
              <a:rPr lang="en-US" altLang="ja-JP" sz="3000" dirty="0">
                <a:latin typeface="+mn-ea"/>
                <a:ea typeface="+mn-ea"/>
              </a:rPr>
              <a:t>L</a:t>
            </a:r>
            <a:r>
              <a:rPr lang="ja-JP" altLang="en-US" sz="3000" dirty="0">
                <a:latin typeface="+mn-ea"/>
                <a:ea typeface="+mn-ea"/>
              </a:rPr>
              <a:t>になるか。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12873" y="3035815"/>
            <a:ext cx="22749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dirty="0">
                <a:latin typeface="+mn-ea"/>
              </a:rPr>
              <a:t>1.01×10</a:t>
            </a:r>
            <a:r>
              <a:rPr lang="en-US" altLang="ja-JP" sz="3000" baseline="30000" dirty="0">
                <a:latin typeface="+mn-ea"/>
              </a:rPr>
              <a:t>5</a:t>
            </a:r>
            <a:r>
              <a:rPr lang="en-US" altLang="ja-JP" sz="3000" dirty="0">
                <a:latin typeface="+mn-ea"/>
              </a:rPr>
              <a:t> Pa</a:t>
            </a:r>
            <a:endParaRPr lang="en-US" altLang="ja-JP" sz="3000" dirty="0">
              <a:latin typeface="+mn-ea"/>
              <a:ea typeface="+mn-ea"/>
            </a:endParaRP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0 </a:t>
            </a:r>
            <a:r>
              <a:rPr lang="ja-JP" altLang="en-US" sz="3000" dirty="0">
                <a:latin typeface="+mn-ea"/>
                <a:ea typeface="+mn-ea"/>
              </a:rPr>
              <a:t>℃（</a:t>
            </a:r>
            <a:r>
              <a:rPr lang="en-US" altLang="ja-JP" sz="3000" dirty="0">
                <a:latin typeface="+mn-ea"/>
                <a:ea typeface="+mn-ea"/>
              </a:rPr>
              <a:t>273 K</a:t>
            </a:r>
            <a:r>
              <a:rPr lang="ja-JP" altLang="en-US" sz="3000" dirty="0">
                <a:latin typeface="+mn-ea"/>
                <a:ea typeface="+mn-ea"/>
              </a:rPr>
              <a:t>）</a:t>
            </a:r>
            <a:endParaRPr lang="en-US" altLang="ja-JP" sz="3000" dirty="0">
              <a:latin typeface="+mn-ea"/>
              <a:ea typeface="+mn-ea"/>
            </a:endParaRP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22.4 L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33431" y="2492896"/>
            <a:ext cx="43332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気体の変化をまとめると，</a:t>
            </a:r>
            <a:endParaRPr lang="en-US" altLang="ja-JP" sz="30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4787808" y="3035815"/>
                <a:ext cx="2571538" cy="14967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3000" dirty="0">
                    <a:latin typeface="+mn-ea"/>
                  </a:rPr>
                  <a:t>2.02×10</a:t>
                </a:r>
                <a:r>
                  <a:rPr lang="en-US" altLang="ja-JP" sz="3000" baseline="30000" dirty="0">
                    <a:latin typeface="+mn-ea"/>
                  </a:rPr>
                  <a:t>5</a:t>
                </a:r>
                <a:r>
                  <a:rPr lang="en-US" altLang="ja-JP" sz="3000" dirty="0">
                    <a:latin typeface="+mn-ea"/>
                  </a:rPr>
                  <a:t> Pa </a:t>
                </a:r>
              </a:p>
              <a:p>
                <a:pPr algn="ctr"/>
                <a:r>
                  <a:rPr lang="en-US" altLang="ja-JP" sz="3000" dirty="0">
                    <a:latin typeface="+mn-ea"/>
                  </a:rPr>
                  <a:t>117 </a:t>
                </a:r>
                <a:r>
                  <a:rPr lang="ja-JP" altLang="en-US" sz="3000" dirty="0">
                    <a:latin typeface="+mn-ea"/>
                  </a:rPr>
                  <a:t>℃（</a:t>
                </a:r>
                <a:r>
                  <a:rPr lang="en-US" altLang="ja-JP" sz="3000" dirty="0">
                    <a:latin typeface="+mn-ea"/>
                  </a:rPr>
                  <a:t>390 K</a:t>
                </a:r>
                <a:r>
                  <a:rPr lang="ja-JP" altLang="en-US" sz="3000" dirty="0">
                    <a:latin typeface="+mn-ea"/>
                  </a:rPr>
                  <a:t>）</a:t>
                </a:r>
                <a:endParaRPr lang="en-US" altLang="ja-JP" sz="3000" dirty="0">
                  <a:latin typeface="+mn-ea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〔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L</a:t>
                </a:r>
                <a14:m>
                  <m:oMath xmlns:m="http://schemas.openxmlformats.org/officeDocument/2006/math">
                    <m:r>
                      <a:rPr lang="en-US" altLang="ja-JP" sz="3200" b="1" i="1">
                        <a:latin typeface="Cambria Math" panose="02040503050406030204" pitchFamily="18" charset="0"/>
                      </a:rPr>
                      <m:t>〕</m:t>
                    </m:r>
                  </m:oMath>
                </a14:m>
                <a:endParaRPr lang="en-US" altLang="ja-JP" sz="3000" dirty="0">
                  <a:latin typeface="+mn-ea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808" y="3035815"/>
                <a:ext cx="2571538" cy="1496756"/>
              </a:xfrm>
              <a:prstGeom prst="rect">
                <a:avLst/>
              </a:prstGeom>
              <a:blipFill>
                <a:blip r:embed="rId3"/>
                <a:stretch>
                  <a:fillRect l="-5213" t="-5285" r="-5213" b="-109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右矢印 15"/>
          <p:cNvSpPr/>
          <p:nvPr/>
        </p:nvSpPr>
        <p:spPr>
          <a:xfrm>
            <a:off x="4115272" y="3501317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1633430" y="4482561"/>
                <a:ext cx="5904656" cy="763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000" b="1" dirty="0">
                    <a:solidFill>
                      <a:schemeClr val="tx1"/>
                    </a:solidFill>
                  </a:rPr>
                  <a:t>こ</a:t>
                </a:r>
                <a:r>
                  <a:rPr lang="ja-JP" altLang="en-US" sz="2800" b="1" dirty="0"/>
                  <a:t>れを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ja-JP" altLang="en-US" sz="3000" dirty="0">
                    <a:latin typeface="+mn-ea"/>
                    <a:ea typeface="+mn-ea"/>
                  </a:rPr>
                  <a:t>へ代入すると，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430" y="4482561"/>
                <a:ext cx="5904656" cy="763992"/>
              </a:xfrm>
              <a:prstGeom prst="rect">
                <a:avLst/>
              </a:prstGeom>
              <a:blipFill rotWithShape="0">
                <a:blip r:embed="rId4"/>
                <a:stretch>
                  <a:fillRect l="-2477" t="-4762" b="-15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1633430" y="5198681"/>
                <a:ext cx="6754994" cy="838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1.01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Pa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 ×22.4 </m:t>
                          </m:r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273 </m:t>
                          </m:r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  <m:r>
                        <a:rPr lang="en-US" altLang="ja-JP" sz="24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.0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</a:rPr>
                            <m:t>Pa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〔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〕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390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altLang="ja-JP" sz="3000" b="1" u="sng" dirty="0">
                  <a:latin typeface="+mn-ea"/>
                </a:endParaRP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430" y="5198681"/>
                <a:ext cx="6754994" cy="8386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6551770" y="6138135"/>
            <a:ext cx="1957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ja-JP" sz="3200" dirty="0">
                <a:latin typeface="+mn-ea"/>
              </a:rPr>
              <a:t>= </a:t>
            </a:r>
            <a:r>
              <a:rPr lang="en-US" altLang="ja-JP" sz="3200" b="1" dirty="0">
                <a:latin typeface="+mn-ea"/>
              </a:rPr>
              <a:t>16.0 L</a:t>
            </a:r>
            <a:endParaRPr lang="en-US" altLang="ja-JP" sz="32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4773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2" grpId="0"/>
      <p:bldP spid="14" grpId="0"/>
      <p:bldP spid="15" grpId="0"/>
      <p:bldP spid="16" grpId="0" animBg="1"/>
      <p:bldP spid="17" grpId="0"/>
      <p:bldP spid="19" grpId="0"/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2" y="1067261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類題</a:t>
            </a:r>
            <a:endParaRPr lang="en-US" altLang="ja-JP" sz="3200" dirty="0"/>
          </a:p>
        </p:txBody>
      </p:sp>
      <p:sp>
        <p:nvSpPr>
          <p:cNvPr id="3" name="テキスト ボックス 3"/>
          <p:cNvSpPr txBox="1">
            <a:spLocks noChangeArrowheads="1"/>
          </p:cNvSpPr>
          <p:nvPr/>
        </p:nvSpPr>
        <p:spPr bwMode="auto">
          <a:xfrm>
            <a:off x="1187624" y="981100"/>
            <a:ext cx="573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3600" b="1" dirty="0">
                <a:solidFill>
                  <a:srgbClr val="C00000"/>
                </a:solidFill>
                <a:latin typeface="+mn-ea"/>
                <a:ea typeface="+mn-ea"/>
              </a:rPr>
              <a:t>１</a:t>
            </a:r>
            <a:endParaRPr lang="en-US" altLang="ja-JP" sz="36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9512" y="2636912"/>
            <a:ext cx="1003300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200" dirty="0"/>
              <a:t>答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32</a:t>
            </a:fld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35697" y="1033572"/>
            <a:ext cx="7308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00" dirty="0">
                <a:latin typeface="+mn-ea"/>
                <a:ea typeface="+mn-ea"/>
              </a:rPr>
              <a:t>0</a:t>
            </a:r>
            <a:r>
              <a:rPr lang="ja-JP" altLang="en-US" sz="3000" dirty="0">
                <a:latin typeface="+mn-ea"/>
                <a:ea typeface="+mn-ea"/>
              </a:rPr>
              <a:t>℃，</a:t>
            </a:r>
            <a:r>
              <a:rPr lang="en-US" altLang="ja-JP" sz="3000" dirty="0">
                <a:latin typeface="+mn-ea"/>
                <a:ea typeface="+mn-ea"/>
              </a:rPr>
              <a:t>1.0×10</a:t>
            </a:r>
            <a:r>
              <a:rPr lang="en-US" altLang="ja-JP" sz="3000" baseline="30000" dirty="0">
                <a:latin typeface="+mn-ea"/>
                <a:ea typeface="+mn-ea"/>
              </a:rPr>
              <a:t>5</a:t>
            </a:r>
            <a:r>
              <a:rPr lang="en-US" altLang="ja-JP" sz="3000" dirty="0">
                <a:latin typeface="+mn-ea"/>
                <a:ea typeface="+mn-ea"/>
              </a:rPr>
              <a:t> Pa</a:t>
            </a:r>
            <a:r>
              <a:rPr lang="ja-JP" altLang="en-US" sz="3000" dirty="0">
                <a:latin typeface="+mn-ea"/>
                <a:ea typeface="+mn-ea"/>
              </a:rPr>
              <a:t>の気体がある。</a:t>
            </a:r>
            <a:r>
              <a:rPr lang="en-US" altLang="ja-JP" sz="3000" dirty="0">
                <a:latin typeface="+mn-ea"/>
                <a:ea typeface="+mn-ea"/>
              </a:rPr>
              <a:t>27 </a:t>
            </a:r>
            <a:r>
              <a:rPr lang="ja-JP" altLang="en-US" sz="3000" dirty="0">
                <a:latin typeface="+mn-ea"/>
                <a:ea typeface="+mn-ea"/>
              </a:rPr>
              <a:t>℃において，その気体の体積を２倍にしたい。気体の圧力を何</a:t>
            </a:r>
            <a:r>
              <a:rPr lang="en-US" altLang="ja-JP" sz="3000" dirty="0">
                <a:latin typeface="+mn-ea"/>
                <a:ea typeface="+mn-ea"/>
              </a:rPr>
              <a:t>Pa</a:t>
            </a:r>
            <a:r>
              <a:rPr lang="ja-JP" altLang="en-US" sz="3000" dirty="0">
                <a:latin typeface="+mn-ea"/>
                <a:ea typeface="+mn-ea"/>
              </a:rPr>
              <a:t>にすればよいか。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547664" y="2636912"/>
            <a:ext cx="7596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>
                <a:latin typeface="+mn-ea"/>
                <a:ea typeface="+mn-ea"/>
              </a:rPr>
              <a:t>最初の気体の体積を</a:t>
            </a:r>
            <a:r>
              <a:rPr lang="en-US" altLang="ja-JP" sz="30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ja-JP" altLang="en-US" sz="3000" dirty="0">
                <a:latin typeface="+mn-ea"/>
                <a:ea typeface="+mn-ea"/>
              </a:rPr>
              <a:t> </a:t>
            </a:r>
            <a:r>
              <a:rPr lang="en-US" altLang="ja-JP" sz="3000" dirty="0">
                <a:latin typeface="+mn-ea"/>
                <a:ea typeface="+mn-ea"/>
              </a:rPr>
              <a:t>〔L</a:t>
            </a:r>
            <a:r>
              <a:rPr lang="en-US" altLang="ja-JP" sz="3000" dirty="0">
                <a:latin typeface="+mn-ea"/>
              </a:rPr>
              <a:t>〕</a:t>
            </a:r>
            <a:r>
              <a:rPr lang="ja-JP" altLang="en-US" sz="3000" dirty="0">
                <a:latin typeface="+mn-ea"/>
                <a:ea typeface="+mn-ea"/>
              </a:rPr>
              <a:t>とし，気体の変化をまとめると，</a:t>
            </a:r>
            <a:endParaRPr kumimoji="1" lang="en-US" altLang="ja-JP" sz="30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56955" y="3573016"/>
            <a:ext cx="21868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000" dirty="0">
                <a:latin typeface="+mn-ea"/>
              </a:rPr>
              <a:t>1.0×10</a:t>
            </a:r>
            <a:r>
              <a:rPr lang="en-US" altLang="ja-JP" sz="3000" baseline="30000" dirty="0">
                <a:latin typeface="+mn-ea"/>
              </a:rPr>
              <a:t>5</a:t>
            </a:r>
            <a:r>
              <a:rPr lang="en-US" altLang="ja-JP" sz="3000" dirty="0">
                <a:latin typeface="+mn-ea"/>
              </a:rPr>
              <a:t> Pa</a:t>
            </a:r>
            <a:endParaRPr lang="en-US" altLang="ja-JP" sz="3000" dirty="0">
              <a:latin typeface="+mn-ea"/>
              <a:ea typeface="+mn-ea"/>
            </a:endParaRPr>
          </a:p>
          <a:p>
            <a:pPr algn="ctr"/>
            <a:r>
              <a:rPr lang="en-US" altLang="ja-JP" sz="3000" dirty="0">
                <a:latin typeface="+mn-ea"/>
                <a:ea typeface="+mn-ea"/>
              </a:rPr>
              <a:t>0 </a:t>
            </a:r>
            <a:r>
              <a:rPr lang="ja-JP" altLang="en-US" sz="3000" dirty="0">
                <a:latin typeface="+mn-ea"/>
                <a:ea typeface="+mn-ea"/>
              </a:rPr>
              <a:t>℃（</a:t>
            </a:r>
            <a:r>
              <a:rPr lang="en-US" altLang="ja-JP" sz="3000" dirty="0">
                <a:latin typeface="+mn-ea"/>
                <a:ea typeface="+mn-ea"/>
              </a:rPr>
              <a:t>273 K</a:t>
            </a:r>
            <a:r>
              <a:rPr lang="ja-JP" altLang="en-US" sz="3000" dirty="0">
                <a:latin typeface="+mn-ea"/>
                <a:ea typeface="+mn-ea"/>
              </a:rPr>
              <a:t>）</a:t>
            </a:r>
            <a:endParaRPr lang="en-US" altLang="ja-JP" sz="3000" dirty="0">
              <a:latin typeface="+mn-ea"/>
              <a:ea typeface="+mn-ea"/>
            </a:endParaRPr>
          </a:p>
          <a:p>
            <a:pPr algn="ctr"/>
            <a:r>
              <a:rPr lang="en-US" altLang="ja-JP" sz="30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ja-JP" altLang="en-US" sz="3000" dirty="0">
                <a:latin typeface="+mn-ea"/>
              </a:rPr>
              <a:t> </a:t>
            </a:r>
            <a:r>
              <a:rPr lang="en-US" altLang="ja-JP" sz="3000" dirty="0">
                <a:latin typeface="+mn-ea"/>
              </a:rPr>
              <a:t>〔L〕</a:t>
            </a:r>
            <a:endParaRPr lang="en-US" altLang="ja-JP" sz="3000" dirty="0"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4883988" y="3573016"/>
                <a:ext cx="2379176" cy="1508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ja-JP" sz="2800" b="1" i="1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altLang="ja-JP" sz="3000" dirty="0">
                    <a:latin typeface="+mn-ea"/>
                  </a:rPr>
                  <a:t> 〔Pa〕 </a:t>
                </a:r>
              </a:p>
              <a:p>
                <a:pPr algn="ctr"/>
                <a:r>
                  <a:rPr lang="en-US" altLang="ja-JP" sz="3000" dirty="0">
                    <a:latin typeface="+mn-ea"/>
                  </a:rPr>
                  <a:t>27 </a:t>
                </a:r>
                <a:r>
                  <a:rPr lang="ja-JP" altLang="en-US" sz="3000" dirty="0">
                    <a:latin typeface="+mn-ea"/>
                  </a:rPr>
                  <a:t>℃（</a:t>
                </a:r>
                <a:r>
                  <a:rPr lang="en-US" altLang="ja-JP" sz="3000" dirty="0">
                    <a:latin typeface="+mn-ea"/>
                  </a:rPr>
                  <a:t>300 K</a:t>
                </a:r>
                <a:r>
                  <a:rPr lang="ja-JP" altLang="en-US" sz="3000" dirty="0">
                    <a:latin typeface="+mn-ea"/>
                  </a:rPr>
                  <a:t>）</a:t>
                </a:r>
                <a:endParaRPr lang="en-US" altLang="ja-JP" sz="3000" dirty="0">
                  <a:latin typeface="+mn-ea"/>
                </a:endParaRPr>
              </a:p>
              <a:p>
                <a:pPr algn="ctr"/>
                <a:r>
                  <a:rPr lang="en-US" altLang="ja-JP" sz="3000" dirty="0">
                    <a:latin typeface="+mn-ea"/>
                  </a:rPr>
                  <a:t>2</a:t>
                </a:r>
                <a:r>
                  <a:rPr lang="en-US" altLang="ja-JP" sz="30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r>
                  <a:rPr lang="ja-JP" altLang="en-US" sz="3000" dirty="0"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3200" i="1">
                        <a:latin typeface="Cambria Math" panose="02040503050406030204" pitchFamily="18" charset="0"/>
                      </a:rPr>
                      <m:t>〔</m:t>
                    </m:r>
                    <m:r>
                      <m:rPr>
                        <m:sty m:val="p"/>
                      </m:rPr>
                      <a:rPr lang="en-US" altLang="ja-JP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</m:t>
                    </m:r>
                    <m:r>
                      <a:rPr lang="en-US" altLang="ja-JP" sz="3200" i="1">
                        <a:latin typeface="Cambria Math" panose="02040503050406030204" pitchFamily="18" charset="0"/>
                      </a:rPr>
                      <m:t>〕</m:t>
                    </m:r>
                  </m:oMath>
                </a14:m>
                <a:endParaRPr lang="en-US" altLang="ja-JP" sz="3000" dirty="0">
                  <a:latin typeface="+mn-ea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988" y="3573016"/>
                <a:ext cx="2379176" cy="1508105"/>
              </a:xfrm>
              <a:prstGeom prst="rect">
                <a:avLst/>
              </a:prstGeom>
              <a:blipFill rotWithShape="0">
                <a:blip r:embed="rId3"/>
                <a:stretch>
                  <a:fillRect l="-5641" t="-6048" r="-5897" b="-112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右矢印 15"/>
          <p:cNvSpPr/>
          <p:nvPr/>
        </p:nvSpPr>
        <p:spPr>
          <a:xfrm>
            <a:off x="4115272" y="4038518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1633430" y="5019762"/>
                <a:ext cx="5904656" cy="763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3000" b="1" dirty="0">
                    <a:solidFill>
                      <a:schemeClr val="tx1"/>
                    </a:solidFill>
                  </a:rPr>
                  <a:t>こ</a:t>
                </a:r>
                <a:r>
                  <a:rPr lang="ja-JP" altLang="en-US" sz="2800" b="1" dirty="0"/>
                  <a:t>れを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altLang="ja-JP" sz="28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altLang="ja-JP" sz="28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ja-JP" altLang="en-US" sz="3000" dirty="0">
                    <a:latin typeface="+mn-ea"/>
                    <a:ea typeface="+mn-ea"/>
                  </a:rPr>
                  <a:t>へ代入すると，</a:t>
                </a:r>
                <a:endParaRPr lang="en-US" altLang="ja-JP" sz="30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3430" y="5019762"/>
                <a:ext cx="5904656" cy="763992"/>
              </a:xfrm>
              <a:prstGeom prst="rect">
                <a:avLst/>
              </a:prstGeom>
              <a:blipFill rotWithShape="0">
                <a:blip r:embed="rId4"/>
                <a:stretch>
                  <a:fillRect l="-2477" t="-4762" b="-15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755576" y="5735882"/>
                <a:ext cx="5616624" cy="838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1.0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Pa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 ×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〔</m:t>
                          </m:r>
                          <m:r>
                            <m:rPr>
                              <m:sty m:val="p"/>
                            </m:rPr>
                            <a:rPr lang="en-US" altLang="ja-JP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〕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273 </m:t>
                          </m:r>
                          <m:r>
                            <m:rPr>
                              <m:sty m:val="p"/>
                            </m:rPr>
                            <a:rPr lang="en-US" altLang="ja-JP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  <m:r>
                        <a:rPr lang="en-US" altLang="ja-JP" sz="2400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〔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</a:rPr>
                            <m:t>Pa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〕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×2</m:t>
                          </m:r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〔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〕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300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ja-JP" sz="2400" i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altLang="ja-JP" sz="3000" b="1" u="sng" dirty="0">
                  <a:latin typeface="+mn-ea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735882"/>
                <a:ext cx="5616624" cy="83869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6156176" y="5925886"/>
            <a:ext cx="2907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32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ja-JP" sz="3200" dirty="0">
                <a:latin typeface="+mn-ea"/>
              </a:rPr>
              <a:t>= </a:t>
            </a:r>
            <a:r>
              <a:rPr lang="en-US" altLang="ja-JP" sz="3200" b="1" dirty="0">
                <a:latin typeface="+mn-ea"/>
              </a:rPr>
              <a:t>5.5×10</a:t>
            </a:r>
            <a:r>
              <a:rPr lang="en-US" altLang="ja-JP" sz="3200" b="1" baseline="30000" dirty="0">
                <a:latin typeface="+mn-ea"/>
              </a:rPr>
              <a:t>4</a:t>
            </a:r>
            <a:r>
              <a:rPr lang="en-US" altLang="ja-JP" sz="3200" b="1" dirty="0">
                <a:latin typeface="+mn-ea"/>
              </a:rPr>
              <a:t> Pa</a:t>
            </a:r>
            <a:endParaRPr lang="en-US" altLang="ja-JP" sz="3200" b="1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6134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2" grpId="0"/>
      <p:bldP spid="14" grpId="0"/>
      <p:bldP spid="15" grpId="0"/>
      <p:bldP spid="16" grpId="0" animBg="1"/>
      <p:bldP spid="17" grpId="0"/>
      <p:bldP spid="18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107504" y="866545"/>
            <a:ext cx="4679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まとめ</a:t>
            </a: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107504" y="1412776"/>
            <a:ext cx="89289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温度一定のとき，一定量の気体の体積は圧力</a:t>
            </a:r>
            <a:endParaRPr lang="en-US" altLang="ja-JP" sz="3200" dirty="0"/>
          </a:p>
          <a:p>
            <a:pPr eaLnBrk="1" hangingPunct="1"/>
            <a:r>
              <a:rPr lang="en-US" altLang="ja-JP" sz="3200" dirty="0"/>
              <a:t>   </a:t>
            </a:r>
            <a:r>
              <a:rPr lang="ja-JP" altLang="en-US" sz="3200" dirty="0"/>
              <a:t>に</a:t>
            </a:r>
            <a:r>
              <a:rPr lang="ja-JP" altLang="en-US" sz="3200" dirty="0">
                <a:solidFill>
                  <a:srgbClr val="FF0000"/>
                </a:solidFill>
              </a:rPr>
              <a:t>反比例</a:t>
            </a:r>
            <a:r>
              <a:rPr lang="ja-JP" altLang="en-US" sz="3200" dirty="0"/>
              <a:t>する。これを</a:t>
            </a:r>
            <a:r>
              <a:rPr lang="ja-JP" altLang="en-US" sz="3200" dirty="0">
                <a:solidFill>
                  <a:srgbClr val="FF0000"/>
                </a:solidFill>
              </a:rPr>
              <a:t>ボイルの法則</a:t>
            </a:r>
            <a:r>
              <a:rPr lang="ja-JP" altLang="en-US" sz="3200" dirty="0"/>
              <a:t>という。</a:t>
            </a: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07504" y="2891484"/>
            <a:ext cx="89289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圧力一定のとき，一定量の気体の体積は絶対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温度に</a:t>
            </a:r>
            <a:r>
              <a:rPr lang="ja-JP" altLang="en-US" sz="3200" dirty="0">
                <a:solidFill>
                  <a:srgbClr val="FF0000"/>
                </a:solidFill>
              </a:rPr>
              <a:t>比例</a:t>
            </a:r>
            <a:r>
              <a:rPr lang="ja-JP" altLang="en-US" sz="3200" dirty="0"/>
              <a:t>する。これを</a:t>
            </a:r>
            <a:r>
              <a:rPr lang="ja-JP" altLang="en-US" sz="3200" dirty="0">
                <a:solidFill>
                  <a:srgbClr val="FF0000"/>
                </a:solidFill>
              </a:rPr>
              <a:t>シャルルの法則</a:t>
            </a:r>
            <a:r>
              <a:rPr lang="ja-JP" altLang="en-US" sz="3200" dirty="0"/>
              <a:t>という。</a:t>
            </a:r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107504" y="4370192"/>
            <a:ext cx="892899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一定量の気体の体積は圧力に</a:t>
            </a:r>
            <a:r>
              <a:rPr lang="ja-JP" altLang="en-US" sz="3200" dirty="0">
                <a:solidFill>
                  <a:srgbClr val="FF0000"/>
                </a:solidFill>
              </a:rPr>
              <a:t>反比例</a:t>
            </a:r>
            <a:r>
              <a:rPr lang="ja-JP" altLang="en-US" sz="3200" dirty="0"/>
              <a:t>し，絶対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温度に</a:t>
            </a:r>
            <a:r>
              <a:rPr lang="ja-JP" altLang="en-US" sz="3200" dirty="0">
                <a:solidFill>
                  <a:srgbClr val="FF0000"/>
                </a:solidFill>
              </a:rPr>
              <a:t>比例</a:t>
            </a:r>
            <a:r>
              <a:rPr lang="ja-JP" altLang="en-US" sz="3200" dirty="0"/>
              <a:t>する。これを</a:t>
            </a:r>
            <a:r>
              <a:rPr lang="ja-JP" altLang="en-US" sz="3200" dirty="0">
                <a:solidFill>
                  <a:srgbClr val="FF0000"/>
                </a:solidFill>
              </a:rPr>
              <a:t>ボイル・シャルルの法則</a:t>
            </a:r>
            <a:r>
              <a:rPr lang="ja-JP" altLang="en-US" sz="3200" dirty="0"/>
              <a:t>と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いう。</a:t>
            </a:r>
          </a:p>
        </p:txBody>
      </p:sp>
    </p:spTree>
    <p:extLst>
      <p:ext uri="{BB962C8B-B14F-4D97-AF65-F5344CB8AC3E}">
        <p14:creationId xmlns:p14="http://schemas.microsoft.com/office/powerpoint/2010/main" val="175745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テキスト ボックス 1"/>
          <p:cNvSpPr txBox="1">
            <a:spLocks noChangeArrowheads="1"/>
          </p:cNvSpPr>
          <p:nvPr/>
        </p:nvSpPr>
        <p:spPr bwMode="auto">
          <a:xfrm>
            <a:off x="0" y="34305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dirty="0"/>
              <a:t>おわり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34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5184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43" name="テキスト ボックス 4"/>
          <p:cNvSpPr txBox="1">
            <a:spLocks noChangeArrowheads="1"/>
          </p:cNvSpPr>
          <p:nvPr/>
        </p:nvSpPr>
        <p:spPr bwMode="auto">
          <a:xfrm>
            <a:off x="971600" y="2074783"/>
            <a:ext cx="2880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/>
              <a:t>気体の体積</a:t>
            </a:r>
          </a:p>
        </p:txBody>
      </p:sp>
      <p:sp>
        <p:nvSpPr>
          <p:cNvPr id="44" name="テキスト ボックス 4"/>
          <p:cNvSpPr txBox="1">
            <a:spLocks noChangeArrowheads="1"/>
          </p:cNvSpPr>
          <p:nvPr/>
        </p:nvSpPr>
        <p:spPr bwMode="auto">
          <a:xfrm>
            <a:off x="971600" y="3429000"/>
            <a:ext cx="28803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/>
              <a:t>気体の圧力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3594665" y="2032925"/>
            <a:ext cx="5153799" cy="1077218"/>
            <a:chOff x="5618980" y="3558345"/>
            <a:chExt cx="5153799" cy="1077218"/>
          </a:xfrm>
        </p:grpSpPr>
        <p:sp>
          <p:nvSpPr>
            <p:cNvPr id="46" name="右矢印 45"/>
            <p:cNvSpPr/>
            <p:nvPr/>
          </p:nvSpPr>
          <p:spPr>
            <a:xfrm>
              <a:off x="5618980" y="3558345"/>
              <a:ext cx="449734" cy="64776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6497691" y="3558345"/>
              <a:ext cx="42750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200" dirty="0">
                  <a:latin typeface="+mj-ea"/>
                  <a:ea typeface="+mj-ea"/>
                </a:rPr>
                <a:t>気体分子の</a:t>
              </a:r>
              <a:r>
                <a:rPr lang="ja-JP" altLang="en-US" sz="3200" dirty="0">
                  <a:solidFill>
                    <a:srgbClr val="FF0000"/>
                  </a:solidFill>
                  <a:latin typeface="+mj-ea"/>
                  <a:ea typeface="+mj-ea"/>
                </a:rPr>
                <a:t>広がり</a:t>
              </a:r>
              <a:endParaRPr lang="en-US" altLang="ja-JP" sz="3200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r>
                <a:rPr kumimoji="1" lang="ja-JP" altLang="en-US" sz="3200" dirty="0">
                  <a:latin typeface="+mj-ea"/>
                  <a:ea typeface="+mj-ea"/>
                </a:rPr>
                <a:t>容器の大きさで決まる</a:t>
              </a: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594665" y="3429000"/>
            <a:ext cx="5153799" cy="647763"/>
            <a:chOff x="5618980" y="3558345"/>
            <a:chExt cx="5153799" cy="647763"/>
          </a:xfrm>
        </p:grpSpPr>
        <p:sp>
          <p:nvSpPr>
            <p:cNvPr id="49" name="右矢印 48"/>
            <p:cNvSpPr/>
            <p:nvPr/>
          </p:nvSpPr>
          <p:spPr>
            <a:xfrm>
              <a:off x="5618980" y="3558345"/>
              <a:ext cx="449734" cy="64776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497691" y="3558345"/>
              <a:ext cx="42750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dirty="0">
                  <a:latin typeface="+mj-ea"/>
                  <a:ea typeface="+mj-ea"/>
                </a:rPr>
                <a:t>気体粒子の</a:t>
              </a:r>
              <a:r>
                <a:rPr kumimoji="1" lang="ja-JP" altLang="en-US" sz="3200" dirty="0">
                  <a:solidFill>
                    <a:srgbClr val="FF0000"/>
                  </a:solidFill>
                  <a:latin typeface="+mj-ea"/>
                  <a:ea typeface="+mj-ea"/>
                </a:rPr>
                <a:t>衝突頻度</a:t>
              </a:r>
            </a:p>
          </p:txBody>
        </p:sp>
      </p:grpSp>
      <p:sp>
        <p:nvSpPr>
          <p:cNvPr id="51" name="四角形吹き出し 50"/>
          <p:cNvSpPr/>
          <p:nvPr/>
        </p:nvSpPr>
        <p:spPr>
          <a:xfrm>
            <a:off x="1067115" y="4715692"/>
            <a:ext cx="7081778" cy="1305596"/>
          </a:xfrm>
          <a:prstGeom prst="wedgeRectCallout">
            <a:avLst>
              <a:gd name="adj1" fmla="val 34640"/>
              <a:gd name="adj2" fmla="val -74392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気体の体積と圧力には</a:t>
            </a:r>
            <a:endParaRPr lang="en-US" altLang="ja-JP" sz="3600" dirty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どんな関係があるのか？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6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93" name="正方形/長方形 92"/>
          <p:cNvSpPr/>
          <p:nvPr/>
        </p:nvSpPr>
        <p:spPr>
          <a:xfrm>
            <a:off x="475506" y="3337360"/>
            <a:ext cx="3357364" cy="2251880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617840" y="4345859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3516069" y="469637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2034826" y="522569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1795052" y="349598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1173713" y="4408342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9" name="グループ化 98"/>
          <p:cNvGrpSpPr/>
          <p:nvPr/>
        </p:nvGrpSpPr>
        <p:grpSpPr>
          <a:xfrm>
            <a:off x="467544" y="2292203"/>
            <a:ext cx="3392338" cy="1064791"/>
            <a:chOff x="467544" y="2461962"/>
            <a:chExt cx="3392338" cy="679006"/>
          </a:xfrm>
        </p:grpSpPr>
        <p:sp>
          <p:nvSpPr>
            <p:cNvPr id="100" name="正方形/長方形 99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1893272" y="2461962"/>
              <a:ext cx="563204" cy="39097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2" name="円/楕円 101"/>
          <p:cNvSpPr/>
          <p:nvPr/>
        </p:nvSpPr>
        <p:spPr>
          <a:xfrm>
            <a:off x="3117929" y="397629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右大かっこ 102"/>
          <p:cNvSpPr/>
          <p:nvPr/>
        </p:nvSpPr>
        <p:spPr>
          <a:xfrm rot="5400000">
            <a:off x="539552" y="2276871"/>
            <a:ext cx="3240360" cy="3384376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5220072" y="4797149"/>
            <a:ext cx="3357364" cy="792089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5362406" y="434585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8260635" y="4696373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779392" y="5225695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円/楕円 109"/>
          <p:cNvSpPr/>
          <p:nvPr/>
        </p:nvSpPr>
        <p:spPr>
          <a:xfrm>
            <a:off x="6464908" y="4813003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円/楕円 110"/>
          <p:cNvSpPr/>
          <p:nvPr/>
        </p:nvSpPr>
        <p:spPr>
          <a:xfrm>
            <a:off x="5918279" y="440834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2" name="グループ化 111"/>
          <p:cNvGrpSpPr/>
          <p:nvPr/>
        </p:nvGrpSpPr>
        <p:grpSpPr>
          <a:xfrm>
            <a:off x="5212110" y="3697541"/>
            <a:ext cx="3392338" cy="1099608"/>
            <a:chOff x="467544" y="2439759"/>
            <a:chExt cx="3392338" cy="701209"/>
          </a:xfrm>
        </p:grpSpPr>
        <p:sp>
          <p:nvSpPr>
            <p:cNvPr id="113" name="正方形/長方形 112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 dirty="0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893272" y="2439759"/>
              <a:ext cx="563204" cy="41317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" name="円/楕円 114"/>
          <p:cNvSpPr/>
          <p:nvPr/>
        </p:nvSpPr>
        <p:spPr>
          <a:xfrm>
            <a:off x="7833060" y="4797150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右大かっこ 115"/>
          <p:cNvSpPr/>
          <p:nvPr/>
        </p:nvSpPr>
        <p:spPr>
          <a:xfrm rot="5400000">
            <a:off x="5284118" y="2276870"/>
            <a:ext cx="3240360" cy="3384376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/>
          <p:nvPr/>
        </p:nvCxnSpPr>
        <p:spPr>
          <a:xfrm flipH="1" flipV="1">
            <a:off x="467544" y="4797148"/>
            <a:ext cx="8104948" cy="15855"/>
          </a:xfrm>
          <a:prstGeom prst="line">
            <a:avLst/>
          </a:prstGeom>
          <a:ln>
            <a:solidFill>
              <a:srgbClr val="0066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 flipH="1" flipV="1">
            <a:off x="467544" y="3381374"/>
            <a:ext cx="8104948" cy="15855"/>
          </a:xfrm>
          <a:prstGeom prst="line">
            <a:avLst/>
          </a:prstGeom>
          <a:ln>
            <a:solidFill>
              <a:srgbClr val="0066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 flipH="1" flipV="1">
            <a:off x="454554" y="5540898"/>
            <a:ext cx="8104948" cy="15855"/>
          </a:xfrm>
          <a:prstGeom prst="line">
            <a:avLst/>
          </a:prstGeom>
          <a:ln>
            <a:solidFill>
              <a:srgbClr val="0066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4572000" y="3453905"/>
            <a:ext cx="0" cy="574824"/>
          </a:xfrm>
          <a:prstGeom prst="straightConnector1">
            <a:avLst/>
          </a:prstGeom>
          <a:ln>
            <a:solidFill>
              <a:srgbClr val="0066FF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直線矢印コネクタ 120"/>
          <p:cNvCxnSpPr/>
          <p:nvPr/>
        </p:nvCxnSpPr>
        <p:spPr>
          <a:xfrm flipV="1">
            <a:off x="4572000" y="4159223"/>
            <a:ext cx="0" cy="574824"/>
          </a:xfrm>
          <a:prstGeom prst="straightConnector1">
            <a:avLst/>
          </a:prstGeom>
          <a:ln>
            <a:solidFill>
              <a:srgbClr val="0066FF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/>
          <p:cNvCxnSpPr/>
          <p:nvPr/>
        </p:nvCxnSpPr>
        <p:spPr>
          <a:xfrm flipV="1">
            <a:off x="4572000" y="4897927"/>
            <a:ext cx="0" cy="574824"/>
          </a:xfrm>
          <a:prstGeom prst="straightConnector1">
            <a:avLst/>
          </a:prstGeom>
          <a:ln>
            <a:solidFill>
              <a:srgbClr val="0066FF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直線矢印コネクタ 122"/>
          <p:cNvCxnSpPr/>
          <p:nvPr/>
        </p:nvCxnSpPr>
        <p:spPr>
          <a:xfrm>
            <a:off x="4504816" y="3723825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直線矢印コネクタ 123"/>
          <p:cNvCxnSpPr/>
          <p:nvPr/>
        </p:nvCxnSpPr>
        <p:spPr>
          <a:xfrm>
            <a:off x="4504816" y="3765897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/>
          <p:cNvCxnSpPr/>
          <p:nvPr/>
        </p:nvCxnSpPr>
        <p:spPr>
          <a:xfrm>
            <a:off x="4504816" y="4412553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直線矢印コネクタ 125"/>
          <p:cNvCxnSpPr/>
          <p:nvPr/>
        </p:nvCxnSpPr>
        <p:spPr>
          <a:xfrm>
            <a:off x="4504816" y="4454625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直線矢印コネクタ 126"/>
          <p:cNvCxnSpPr/>
          <p:nvPr/>
        </p:nvCxnSpPr>
        <p:spPr>
          <a:xfrm>
            <a:off x="4504816" y="5170281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直線矢印コネクタ 127"/>
          <p:cNvCxnSpPr/>
          <p:nvPr/>
        </p:nvCxnSpPr>
        <p:spPr>
          <a:xfrm>
            <a:off x="4504816" y="5212353"/>
            <a:ext cx="134368" cy="1"/>
          </a:xfrm>
          <a:prstGeom prst="straightConnector1">
            <a:avLst/>
          </a:prstGeom>
          <a:ln>
            <a:solidFill>
              <a:srgbClr val="0066FF"/>
            </a:solidFill>
            <a:headEnd type="none" w="lg" len="med"/>
            <a:tail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四角形吹き出し 128"/>
          <p:cNvSpPr/>
          <p:nvPr/>
        </p:nvSpPr>
        <p:spPr>
          <a:xfrm>
            <a:off x="179512" y="1493428"/>
            <a:ext cx="5384448" cy="605715"/>
          </a:xfrm>
          <a:prstGeom prst="wedgeRectCallout">
            <a:avLst>
              <a:gd name="adj1" fmla="val -41893"/>
              <a:gd name="adj2" fmla="val 16945"/>
            </a:avLst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b="1" dirty="0">
                <a:solidFill>
                  <a:srgbClr val="CC9900"/>
                </a:solidFill>
              </a:rPr>
              <a:t>〇</a:t>
            </a:r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温度一定のときの体積変化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6486627" y="3614722"/>
            <a:ext cx="864096" cy="729467"/>
            <a:chOff x="-1188640" y="2373747"/>
            <a:chExt cx="864096" cy="729467"/>
          </a:xfrm>
        </p:grpSpPr>
        <p:sp>
          <p:nvSpPr>
            <p:cNvPr id="66" name="正方形/長方形 65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右矢印 42"/>
          <p:cNvSpPr/>
          <p:nvPr/>
        </p:nvSpPr>
        <p:spPr>
          <a:xfrm rot="5400000">
            <a:off x="6942027" y="2554465"/>
            <a:ext cx="449734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右矢印 43"/>
          <p:cNvSpPr/>
          <p:nvPr/>
        </p:nvSpPr>
        <p:spPr>
          <a:xfrm>
            <a:off x="6142214" y="5857637"/>
            <a:ext cx="449734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"/>
          <p:cNvSpPr txBox="1">
            <a:spLocks noChangeArrowheads="1"/>
          </p:cNvSpPr>
          <p:nvPr/>
        </p:nvSpPr>
        <p:spPr bwMode="auto">
          <a:xfrm>
            <a:off x="6666462" y="5469031"/>
            <a:ext cx="2219472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33CC33"/>
            </a:solidFill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 b="1" dirty="0">
                <a:solidFill>
                  <a:srgbClr val="FF0000"/>
                </a:solidFill>
              </a:rPr>
              <a:t>ボイルの</a:t>
            </a:r>
            <a:endParaRPr lang="en-US" altLang="ja-JP" sz="36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ja-JP" altLang="en-US" sz="3600" b="1" dirty="0">
                <a:solidFill>
                  <a:srgbClr val="FF0000"/>
                </a:solidFill>
              </a:rPr>
              <a:t>法則</a:t>
            </a:r>
          </a:p>
        </p:txBody>
      </p:sp>
      <p:grpSp>
        <p:nvGrpSpPr>
          <p:cNvPr id="49" name="グループ化 48"/>
          <p:cNvGrpSpPr/>
          <p:nvPr/>
        </p:nvGrpSpPr>
        <p:grpSpPr>
          <a:xfrm>
            <a:off x="1722140" y="2178299"/>
            <a:ext cx="864096" cy="729467"/>
            <a:chOff x="-1188640" y="2373747"/>
            <a:chExt cx="864096" cy="729467"/>
          </a:xfrm>
        </p:grpSpPr>
        <p:sp>
          <p:nvSpPr>
            <p:cNvPr id="50" name="正方形/長方形 49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7" name="四角形吹き出し 116"/>
          <p:cNvSpPr/>
          <p:nvPr/>
        </p:nvSpPr>
        <p:spPr>
          <a:xfrm>
            <a:off x="180081" y="5810961"/>
            <a:ext cx="5871786" cy="738053"/>
          </a:xfrm>
          <a:prstGeom prst="wedgeRectCallout">
            <a:avLst>
              <a:gd name="adj1" fmla="val 38483"/>
              <a:gd name="adj2" fmla="val -10496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気体の</a:t>
            </a:r>
            <a:r>
              <a:rPr lang="ja-JP" altLang="en-US" sz="3200" dirty="0">
                <a:solidFill>
                  <a:srgbClr val="FF0000"/>
                </a:solidFill>
              </a:rPr>
              <a:t>体積</a:t>
            </a:r>
            <a:r>
              <a:rPr lang="ja-JP" altLang="en-US" sz="3200" dirty="0">
                <a:solidFill>
                  <a:schemeClr val="tx1"/>
                </a:solidFill>
              </a:rPr>
              <a:t>と</a:t>
            </a:r>
            <a:r>
              <a:rPr lang="ja-JP" altLang="en-US" sz="3200" dirty="0">
                <a:solidFill>
                  <a:srgbClr val="FF0000"/>
                </a:solidFill>
              </a:rPr>
              <a:t>圧力</a:t>
            </a:r>
            <a:r>
              <a:rPr lang="ja-JP" altLang="en-US" sz="3200" dirty="0">
                <a:solidFill>
                  <a:schemeClr val="tx1"/>
                </a:solidFill>
              </a:rPr>
              <a:t>は</a:t>
            </a:r>
            <a:r>
              <a:rPr lang="ja-JP" altLang="en-US" sz="3200" dirty="0">
                <a:solidFill>
                  <a:srgbClr val="FF0000"/>
                </a:solidFill>
              </a:rPr>
              <a:t>反比例</a:t>
            </a:r>
            <a:r>
              <a:rPr lang="ja-JP" altLang="en-US" sz="3200" dirty="0">
                <a:solidFill>
                  <a:schemeClr val="tx1"/>
                </a:solidFill>
              </a:rPr>
              <a:t>する</a:t>
            </a:r>
            <a:endParaRPr lang="en-US" altLang="ja-JP" sz="3200" dirty="0">
              <a:solidFill>
                <a:schemeClr val="tx1"/>
              </a:solidFill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7553192" y="3619724"/>
            <a:ext cx="864096" cy="729467"/>
            <a:chOff x="-1188640" y="2373747"/>
            <a:chExt cx="864096" cy="729467"/>
          </a:xfrm>
        </p:grpSpPr>
        <p:sp>
          <p:nvSpPr>
            <p:cNvPr id="62" name="正方形/長方形 61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5406520" y="3619724"/>
            <a:ext cx="864096" cy="729467"/>
            <a:chOff x="-1188640" y="2373747"/>
            <a:chExt cx="864096" cy="729467"/>
          </a:xfrm>
        </p:grpSpPr>
        <p:sp>
          <p:nvSpPr>
            <p:cNvPr id="70" name="正方形/長方形 69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18" name="直線コネクタ 117"/>
          <p:cNvCxnSpPr/>
          <p:nvPr/>
        </p:nvCxnSpPr>
        <p:spPr>
          <a:xfrm flipH="1" flipV="1">
            <a:off x="467544" y="4061215"/>
            <a:ext cx="8104948" cy="15855"/>
          </a:xfrm>
          <a:prstGeom prst="line">
            <a:avLst/>
          </a:prstGeom>
          <a:ln>
            <a:solidFill>
              <a:srgbClr val="0066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四角形吹き出し 130"/>
          <p:cNvSpPr/>
          <p:nvPr/>
        </p:nvSpPr>
        <p:spPr>
          <a:xfrm>
            <a:off x="5380815" y="1263265"/>
            <a:ext cx="3595187" cy="2927372"/>
          </a:xfrm>
          <a:prstGeom prst="wedgeRectCallout">
            <a:avLst>
              <a:gd name="adj1" fmla="val 7923"/>
              <a:gd name="adj2" fmla="val 70098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体積が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rgbClr val="0066FF"/>
                </a:solidFill>
                <a:latin typeface="+mj-ea"/>
                <a:ea typeface="+mj-ea"/>
              </a:rPr>
              <a:t>小さくなる</a:t>
            </a:r>
            <a:endParaRPr lang="en-US" altLang="ja-JP" sz="3200" dirty="0">
              <a:solidFill>
                <a:srgbClr val="0066FF"/>
              </a:solidFill>
              <a:latin typeface="+mj-ea"/>
              <a:ea typeface="+mj-ea"/>
            </a:endParaRPr>
          </a:p>
          <a:p>
            <a:pPr algn="ctr"/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衝突頻度が</a:t>
            </a:r>
            <a:endParaRPr lang="en-US" altLang="ja-JP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大きくなる</a:t>
            </a:r>
            <a:endParaRPr lang="en-US" altLang="ja-JP" sz="3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462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0.00394 L 0.15955 -0.13843 L 0.3191 -0.00394 L 0.15955 0.13148 L -2.22222E-6 -0.00394 Z " pathEditMode="relative" rAng="0" ptsTypes="AAAAA">
                                      <p:cBhvr>
                                        <p:cTn id="11" dur="4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5" y="4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301 L -0.1158 -0.19005 L -0.18334 0.07893 L -0.23785 -0.19723 L -0.32084 -0.08681 L -0.27813 0.08449 L -0.14566 -0.19885 L -0.06007 0.09884 L 3.88889E-6 -0.00301 Z " pathEditMode="relative" rAng="0" ptsTypes="AAAAAAAAA">
                                      <p:cBhvr>
                                        <p:cTn id="13" dur="4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-469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3.7037E-7 L -0.16997 -0.05764 L 0.16093 -0.17153 L -0.16615 -0.24282 L 0.05972 -0.26759 L 0.16093 -0.26759 L -0.16615 -0.19815 L 0.1625 -0.13426 L -0.00018 -3.7037E-7 Z " pathEditMode="relative" rAng="0" ptsTypes="AAAAAAAAA">
                                      <p:cBhvr>
                                        <p:cTn id="15" dur="4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1338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811 L 0.0842 0.2699 L 0.19618 0.03287 L 0.17014 -0.0132 L 0.03386 0.27199 L -0.05972 -0.00996 L -0.11024 0.26481 L -0.12969 0.15763 L -1.66667E-6 -0.00811 Z " pathEditMode="relative" rAng="0" ptsTypes="AAAAAAAAA">
                                      <p:cBhvr>
                                        <p:cTn id="17" dur="4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1375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07 L 0.03489 -0.15 L 0.10208 0.13889 L 0.15694 -0.15371 L 0.20885 0.1419 L 0.25451 -0.00625 L 0.21267 -0.15 L 0.15538 0.1419 L 0.09687 -0.15 L 0.02152 0.13889 L -0.07657 -0.05047 L -0.03542 -0.14746 L 3.88889E-6 -0.0007 Z " pathEditMode="relative" rAng="0" ptsTypes="AAAAAAAAAAAAA">
                                      <p:cBhvr>
                                        <p:cTn id="19" dur="4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-53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578 L -0.07778 -0.0912 L -0.25712 0.19399 L -0.28941 0.13866 L -0.17917 -0.08796 L -0.05191 0.19399 L 0.04687 0.04769 L 2.77778E-7 -0.00578 Z " pathEditMode="relative" rAng="0" ptsTypes="AAAAAAAA">
                                      <p:cBhvr>
                                        <p:cTn id="21" dur="4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571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11042 L 0.15954 0.07523 L 0.31909 0.11042 L 0.15954 0.14606 L 4.16667E-6 0.11042 Z " pathEditMode="relative" rAng="0" ptsTypes="AAAAA">
                                      <p:cBhvr>
                                        <p:cTn id="23" dur="1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5" y="2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6782 L -0.1158 0.01898 L -0.18333 0.08935 L -0.23785 0.01736 L -0.32083 0.04606 L -0.27813 0.0905 L -0.14566 0.01713 L -0.06007 0.09467 L 2.77778E-7 0.06782 Z " pathEditMode="relative" rAng="0" ptsTypes="AAAAAAAAA">
                                      <p:cBhvr>
                                        <p:cTn id="25" dur="1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-120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1458 L -0.16736 -0.00046 L 0.16354 -0.02986 L -0.16354 -0.04838 L 0.06232 -0.05463 L 0.16354 -0.05463 L -0.16354 -0.03681 L 0.1651 -0.02037 L 0.00243 0.01458 Z " pathEditMode="relative" rAng="0" ptsTypes="AAAAAAAAA">
                                      <p:cBhvr>
                                        <p:cTn id="27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347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0.0842 0.07546 L 0.19618 0.01111 L 0.17014 -0.00116 L 0.03386 0.07615 L -0.05972 -0.00047 L -0.11024 0.07407 L -0.12969 0.0449 L -1.94444E-6 4.81481E-6 Z " pathEditMode="relative" rAng="0" ptsTypes="AAAAAAAAA">
                                      <p:cBhvr>
                                        <p:cTn id="29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375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9861 L 0.03368 0.05671 L 0.10122 0.14213 L 0.15451 0.0574 L 0.20903 0.14074 L 0.25451 0.09699 L 0.21163 0.05671 L 0.15573 0.14074 L 0.09601 0.05926 L 0.02326 0.13981 L -0.07656 0.08379 L -0.03507 0.0574 L 2.77778E-7 0.09861 Z " pathEditMode="relative" rAng="0" ptsTypes="AAAAAAAAAAAAA">
                                      <p:cBhvr>
                                        <p:cTn id="31" dur="1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9" y="6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6 0.02269 L -0.06562 -0.00231 L -0.24496 0.08171 L -0.27725 0.06528 L -0.16701 -0.00162 L -0.03975 0.08171 L 0.05903 0.03843 L 0.01216 0.02269 Z " pathEditMode="relative" rAng="0" ptsTypes="AAAAAAAA">
                                      <p:cBhvr>
                                        <p:cTn id="33" dur="1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7" grpId="0" animBg="1"/>
      <p:bldP spid="98" grpId="0" animBg="1"/>
      <p:bldP spid="102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5" grpId="0" animBg="1"/>
      <p:bldP spid="129" grpId="0"/>
      <p:bldP spid="43" grpId="0" animBg="1"/>
      <p:bldP spid="44" grpId="0" animBg="1"/>
      <p:bldP spid="45" grpId="0" animBg="1"/>
      <p:bldP spid="117" grpId="0" animBg="1"/>
      <p:bldP spid="1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71274" y="3871408"/>
            <a:ext cx="8369097" cy="2540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</a:rPr>
              <a:t>ボイルの法則の数式的な表現</a:t>
            </a: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371275" y="1556792"/>
            <a:ext cx="8369097" cy="2006810"/>
            <a:chOff x="371275" y="1412775"/>
            <a:chExt cx="8369097" cy="2006810"/>
          </a:xfrm>
        </p:grpSpPr>
        <p:sp>
          <p:nvSpPr>
            <p:cNvPr id="4" name="正方形/長方形 3"/>
            <p:cNvSpPr/>
            <p:nvPr/>
          </p:nvSpPr>
          <p:spPr>
            <a:xfrm>
              <a:off x="371275" y="1412775"/>
              <a:ext cx="8369097" cy="2006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eaLnBrk="1" hangingPunct="1"/>
              <a:r>
                <a:rPr lang="ja-JP" altLang="en-US" sz="2800" b="1" dirty="0">
                  <a:solidFill>
                    <a:srgbClr val="FF0000"/>
                  </a:solidFill>
                </a:rPr>
                <a:t>ボイルの法則</a:t>
              </a:r>
            </a:p>
          </p:txBody>
        </p:sp>
        <p:sp>
          <p:nvSpPr>
            <p:cNvPr id="44" name="テキスト ボックス 4"/>
            <p:cNvSpPr txBox="1">
              <a:spLocks noChangeArrowheads="1"/>
            </p:cNvSpPr>
            <p:nvPr/>
          </p:nvSpPr>
          <p:spPr bwMode="auto">
            <a:xfrm>
              <a:off x="1323395" y="2135757"/>
              <a:ext cx="1967297" cy="1077218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3200" b="1" dirty="0"/>
                <a:t>気体の</a:t>
              </a:r>
              <a:endParaRPr lang="en-US" altLang="ja-JP" sz="3200" b="1" dirty="0"/>
            </a:p>
            <a:p>
              <a:pPr algn="ctr" eaLnBrk="1" hangingPunct="1"/>
              <a:r>
                <a:rPr lang="ja-JP" altLang="en-US" sz="3200" b="1" dirty="0"/>
                <a:t>体積</a:t>
              </a:r>
            </a:p>
          </p:txBody>
        </p:sp>
        <p:sp>
          <p:nvSpPr>
            <p:cNvPr id="45" name="テキスト ボックス 4"/>
            <p:cNvSpPr txBox="1">
              <a:spLocks noChangeArrowheads="1"/>
            </p:cNvSpPr>
            <p:nvPr/>
          </p:nvSpPr>
          <p:spPr bwMode="auto">
            <a:xfrm>
              <a:off x="5744187" y="2135756"/>
              <a:ext cx="1945618" cy="1077218"/>
            </a:xfrm>
            <a:prstGeom prst="rect">
              <a:avLst/>
            </a:prstGeom>
            <a:solidFill>
              <a:srgbClr val="FFEBF8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ja-JP" altLang="en-US" sz="3200" b="1" dirty="0"/>
                <a:t>気体の</a:t>
              </a:r>
              <a:endParaRPr lang="en-US" altLang="ja-JP" sz="3200" b="1" dirty="0"/>
            </a:p>
            <a:p>
              <a:pPr algn="ctr" eaLnBrk="1" hangingPunct="1"/>
              <a:r>
                <a:rPr lang="ja-JP" altLang="en-US" sz="3200" b="1" dirty="0"/>
                <a:t>圧力</a:t>
              </a:r>
            </a:p>
          </p:txBody>
        </p:sp>
        <p:sp>
          <p:nvSpPr>
            <p:cNvPr id="8" name="左右矢印 7"/>
            <p:cNvSpPr/>
            <p:nvPr/>
          </p:nvSpPr>
          <p:spPr>
            <a:xfrm>
              <a:off x="3428386" y="2083528"/>
              <a:ext cx="2203422" cy="1140059"/>
            </a:xfrm>
            <a:prstGeom prst="leftRightArrow">
              <a:avLst>
                <a:gd name="adj1" fmla="val 70833"/>
                <a:gd name="adj2" fmla="val 38542"/>
              </a:avLst>
            </a:prstGeom>
            <a:solidFill>
              <a:srgbClr val="33CC3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dirty="0"/>
                <a:t>反比例</a:t>
              </a:r>
            </a:p>
          </p:txBody>
        </p:sp>
      </p:grpSp>
      <p:sp>
        <p:nvSpPr>
          <p:cNvPr id="53" name="右矢印 52"/>
          <p:cNvSpPr/>
          <p:nvPr/>
        </p:nvSpPr>
        <p:spPr>
          <a:xfrm rot="5400000">
            <a:off x="4241813" y="3394026"/>
            <a:ext cx="576568" cy="523728"/>
          </a:xfrm>
          <a:prstGeom prst="rightArrow">
            <a:avLst>
              <a:gd name="adj1" fmla="val 63605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4"/>
          <p:cNvSpPr txBox="1">
            <a:spLocks noChangeArrowheads="1"/>
          </p:cNvSpPr>
          <p:nvPr/>
        </p:nvSpPr>
        <p:spPr bwMode="auto">
          <a:xfrm>
            <a:off x="3398677" y="4412573"/>
            <a:ext cx="5244295" cy="187743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V</a:t>
            </a:r>
            <a:r>
              <a:rPr lang="ja-JP" altLang="en-US" sz="3600" b="1" dirty="0"/>
              <a:t>：気体の体積　</a:t>
            </a:r>
            <a:endParaRPr lang="en-US" altLang="ja-JP" sz="3600" b="1" dirty="0"/>
          </a:p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p</a:t>
            </a:r>
            <a:r>
              <a:rPr lang="ja-JP" altLang="en-US" sz="3600" b="1" dirty="0"/>
              <a:t>：気体の圧力</a:t>
            </a:r>
            <a:endParaRPr lang="en-US" altLang="ja-JP" sz="3600" b="1" dirty="0"/>
          </a:p>
          <a:p>
            <a:pPr eaLnBrk="1" hangingPunct="1"/>
            <a:r>
              <a:rPr lang="en-US" altLang="ja-JP" sz="4000" b="1" i="1" dirty="0">
                <a:latin typeface="Cambria" panose="02040503050406030204" pitchFamily="18" charset="0"/>
              </a:rPr>
              <a:t>a</a:t>
            </a:r>
            <a:r>
              <a:rPr lang="ja-JP" altLang="en-US" sz="4000" b="1" dirty="0"/>
              <a:t>：</a:t>
            </a:r>
            <a:r>
              <a:rPr lang="ja-JP" altLang="en-US" sz="2400" b="1" dirty="0"/>
              <a:t>温度と物質量によって決まる定数</a:t>
            </a:r>
            <a:endParaRPr lang="en-US" altLang="ja-JP" sz="2000" b="1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1036058" y="4243261"/>
            <a:ext cx="1930876" cy="2089152"/>
            <a:chOff x="1036058" y="4350590"/>
            <a:chExt cx="1930876" cy="20891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1036059" y="4350590"/>
                  <a:ext cx="1930875" cy="16193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  <m:r>
                          <a:rPr lang="en-US" altLang="ja-JP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altLang="ja-JP" sz="3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3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num>
                          <m:den>
                            <m:r>
                              <a:rPr lang="en-US" altLang="ja-JP" sz="3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den>
                        </m:f>
                      </m:oMath>
                    </m:oMathPara>
                  </a14:m>
                  <a:endParaRPr lang="en-US" altLang="ja-JP" sz="3600" b="1" dirty="0">
                    <a:solidFill>
                      <a:srgbClr val="FF0000"/>
                    </a:solidFill>
                  </a:endParaRPr>
                </a:p>
                <a:p>
                  <a:pPr algn="ctr" eaLnBrk="1" hangingPunct="1"/>
                  <a:endParaRPr lang="en-US" altLang="ja-JP" sz="700" b="1" dirty="0"/>
                </a:p>
                <a:p>
                  <a:pPr algn="ctr" eaLnBrk="1" hangingPunct="1"/>
                  <a:r>
                    <a:rPr lang="ja-JP" altLang="en-US" sz="2400" b="1" dirty="0"/>
                    <a:t>または</a:t>
                  </a:r>
                  <a:endParaRPr lang="ja-JP" altLang="en-US" sz="4000" b="1" dirty="0"/>
                </a:p>
              </p:txBody>
            </p:sp>
          </mc:Choice>
          <mc:Fallback xmlns="">
            <p:sp>
              <p:nvSpPr>
                <p:cNvPr id="12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6059" y="4350590"/>
                  <a:ext cx="1930875" cy="161935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601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1036058" y="5793411"/>
                  <a:ext cx="1930875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𝒑𝑽</m:t>
                        </m:r>
                        <m:r>
                          <a:rPr lang="en-US" altLang="ja-JP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oMath>
                    </m:oMathPara>
                  </a14:m>
                  <a:endParaRPr lang="ja-JP" altLang="en-US" sz="40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6058" y="5793411"/>
                  <a:ext cx="1930875" cy="64633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角丸四角形 5"/>
          <p:cNvSpPr/>
          <p:nvPr/>
        </p:nvSpPr>
        <p:spPr>
          <a:xfrm>
            <a:off x="1187624" y="4267011"/>
            <a:ext cx="1584175" cy="1141073"/>
          </a:xfrm>
          <a:prstGeom prst="roundRect">
            <a:avLst/>
          </a:prstGeom>
          <a:noFill/>
          <a:ln w="5715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四角形吹き出し 20"/>
              <p:cNvSpPr/>
              <p:nvPr/>
            </p:nvSpPr>
            <p:spPr>
              <a:xfrm>
                <a:off x="3264058" y="4046584"/>
                <a:ext cx="4399113" cy="1039094"/>
              </a:xfrm>
              <a:prstGeom prst="wedgeRectCallout">
                <a:avLst>
                  <a:gd name="adj1" fmla="val -65244"/>
                  <a:gd name="adj2" fmla="val 10258"/>
                </a:avLst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3200" b="1" dirty="0">
                    <a:solidFill>
                      <a:schemeClr val="tx1"/>
                    </a:solidFill>
                  </a:rPr>
                  <a:t>反比例の式</a:t>
                </a:r>
                <a14:m>
                  <m:oMath xmlns:m="http://schemas.openxmlformats.org/officeDocument/2006/math">
                    <m:r>
                      <a:rPr lang="ja-JP" altLang="en-US" sz="36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　</m:t>
                    </m:r>
                    <m:r>
                      <a:rPr lang="en-US" altLang="ja-JP" sz="3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altLang="ja-JP" sz="3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3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ja-JP" sz="3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endParaRPr lang="en-US" altLang="ja-JP" sz="4800" dirty="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mc:Choice>
        <mc:Fallback xmlns="">
          <p:sp>
            <p:nvSpPr>
              <p:cNvPr id="21" name="四角形吹き出し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058" y="4046584"/>
                <a:ext cx="4399113" cy="1039094"/>
              </a:xfrm>
              <a:prstGeom prst="wedgeRectCallout">
                <a:avLst>
                  <a:gd name="adj1" fmla="val -65244"/>
                  <a:gd name="adj2" fmla="val 10258"/>
                </a:avLst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408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3" grpId="0" animBg="1"/>
      <p:bldP spid="13" grpId="0"/>
      <p:bldP spid="6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15736" y="1635589"/>
            <a:ext cx="8504736" cy="3737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80081" y="908052"/>
            <a:ext cx="5383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83568" y="2990959"/>
            <a:ext cx="1952481" cy="2251880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825902" y="3999458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2241388" y="410023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2242888" y="4879295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2003114" y="3149587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395288" y="4746015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/>
          <p:cNvGrpSpPr/>
          <p:nvPr/>
        </p:nvGrpSpPr>
        <p:grpSpPr>
          <a:xfrm>
            <a:off x="675606" y="2218498"/>
            <a:ext cx="1952178" cy="792092"/>
            <a:chOff x="467544" y="2635859"/>
            <a:chExt cx="3392338" cy="505109"/>
          </a:xfrm>
        </p:grpSpPr>
        <p:sp>
          <p:nvSpPr>
            <p:cNvPr id="24" name="正方形/長方形 23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1893272" y="2635859"/>
              <a:ext cx="563204" cy="21707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円/楕円 25"/>
          <p:cNvSpPr/>
          <p:nvPr/>
        </p:nvSpPr>
        <p:spPr>
          <a:xfrm>
            <a:off x="1238942" y="3507100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大かっこ 26"/>
          <p:cNvSpPr/>
          <p:nvPr/>
        </p:nvSpPr>
        <p:spPr>
          <a:xfrm rot="5400000">
            <a:off x="143660" y="2750450"/>
            <a:ext cx="3024335" cy="1960443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384883" y="4018704"/>
            <a:ext cx="2012508" cy="1224134"/>
          </a:xfrm>
          <a:prstGeom prst="rect">
            <a:avLst/>
          </a:prstGeom>
          <a:solidFill>
            <a:srgbClr val="FFD5F1"/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グループ化 33"/>
          <p:cNvGrpSpPr/>
          <p:nvPr/>
        </p:nvGrpSpPr>
        <p:grpSpPr>
          <a:xfrm>
            <a:off x="5384883" y="3197846"/>
            <a:ext cx="2016224" cy="820857"/>
            <a:chOff x="467544" y="2617516"/>
            <a:chExt cx="3392338" cy="523452"/>
          </a:xfrm>
        </p:grpSpPr>
        <p:sp>
          <p:nvSpPr>
            <p:cNvPr id="35" name="正方形/長方形 34"/>
            <p:cNvSpPr/>
            <p:nvPr/>
          </p:nvSpPr>
          <p:spPr>
            <a:xfrm>
              <a:off x="467544" y="2852936"/>
              <a:ext cx="3392338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1893272" y="2617516"/>
              <a:ext cx="563204" cy="2354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右大かっこ 37"/>
          <p:cNvSpPr/>
          <p:nvPr/>
        </p:nvSpPr>
        <p:spPr>
          <a:xfrm rot="5400000">
            <a:off x="4867894" y="2713341"/>
            <a:ext cx="3024339" cy="2034655"/>
          </a:xfrm>
          <a:prstGeom prst="rightBracket">
            <a:avLst>
              <a:gd name="adj" fmla="val 0"/>
            </a:avLst>
          </a:prstGeom>
          <a:ln w="571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5566543" y="3945424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6982029" y="4046200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6983529" y="482526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6743755" y="3095553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6135929" y="4691981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5979583" y="3453066"/>
            <a:ext cx="201554" cy="20155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56000">
                <a:srgbClr val="6DA1E6"/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4"/>
          <p:cNvSpPr txBox="1">
            <a:spLocks noChangeArrowheads="1"/>
          </p:cNvSpPr>
          <p:nvPr/>
        </p:nvSpPr>
        <p:spPr bwMode="auto">
          <a:xfrm>
            <a:off x="189374" y="1556792"/>
            <a:ext cx="84931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〇</a:t>
            </a:r>
            <a:r>
              <a:rPr lang="ja-JP" altLang="en-US" sz="3200" b="1" dirty="0"/>
              <a:t>ボイルの法則の利用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699792" y="3961196"/>
                <a:ext cx="1491373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altLang="ja-JP" sz="36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ja-JP" altLang="en-US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9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99792" y="3961196"/>
                <a:ext cx="1491373" cy="12003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7401107" y="3944089"/>
                <a:ext cx="1491373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altLang="ja-JP" sz="36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ja-JP" altLang="en-US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0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01107" y="3944089"/>
                <a:ext cx="1491373" cy="12003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右矢印 72"/>
          <p:cNvSpPr/>
          <p:nvPr/>
        </p:nvSpPr>
        <p:spPr>
          <a:xfrm>
            <a:off x="372757" y="5581923"/>
            <a:ext cx="672752" cy="647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1027526" y="5565366"/>
                <a:ext cx="3929204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3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600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3600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ja-JP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3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ja-JP" altLang="en-US" sz="4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4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27526" y="5565366"/>
                <a:ext cx="3929204" cy="6463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4956730" y="5589240"/>
                <a:ext cx="3929204" cy="70788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33CC33"/>
                </a:solidFill>
              </a:ln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4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ja-JP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4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ja-JP" altLang="en-US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56730" y="5589240"/>
                <a:ext cx="3929204" cy="7078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38100">
                <a:solidFill>
                  <a:srgbClr val="33CC33"/>
                </a:solidFill>
              </a:ln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矢印 9"/>
          <p:cNvSpPr/>
          <p:nvPr/>
        </p:nvSpPr>
        <p:spPr>
          <a:xfrm>
            <a:off x="3820210" y="3054642"/>
            <a:ext cx="1558638" cy="124714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圧縮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3766603" y="4455201"/>
            <a:ext cx="4397568" cy="739541"/>
            <a:chOff x="3727927" y="3065379"/>
            <a:chExt cx="4397568" cy="739541"/>
          </a:xfrm>
        </p:grpSpPr>
        <p:sp>
          <p:nvSpPr>
            <p:cNvPr id="72" name="四角形吹き出し 71"/>
            <p:cNvSpPr/>
            <p:nvPr/>
          </p:nvSpPr>
          <p:spPr>
            <a:xfrm>
              <a:off x="3727927" y="3065379"/>
              <a:ext cx="4397568" cy="739541"/>
            </a:xfrm>
            <a:custGeom>
              <a:avLst/>
              <a:gdLst>
                <a:gd name="connsiteX0" fmla="*/ 0 w 3276399"/>
                <a:gd name="connsiteY0" fmla="*/ 0 h 738053"/>
                <a:gd name="connsiteX1" fmla="*/ 1911233 w 3276399"/>
                <a:gd name="connsiteY1" fmla="*/ 0 h 738053"/>
                <a:gd name="connsiteX2" fmla="*/ 1911233 w 3276399"/>
                <a:gd name="connsiteY2" fmla="*/ 0 h 738053"/>
                <a:gd name="connsiteX3" fmla="*/ 2730333 w 3276399"/>
                <a:gd name="connsiteY3" fmla="*/ 0 h 738053"/>
                <a:gd name="connsiteX4" fmla="*/ 3276399 w 3276399"/>
                <a:gd name="connsiteY4" fmla="*/ 0 h 738053"/>
                <a:gd name="connsiteX5" fmla="*/ 3276399 w 3276399"/>
                <a:gd name="connsiteY5" fmla="*/ 430531 h 738053"/>
                <a:gd name="connsiteX6" fmla="*/ 3276399 w 3276399"/>
                <a:gd name="connsiteY6" fmla="*/ 430531 h 738053"/>
                <a:gd name="connsiteX7" fmla="*/ 3276399 w 3276399"/>
                <a:gd name="connsiteY7" fmla="*/ 615044 h 738053"/>
                <a:gd name="connsiteX8" fmla="*/ 3276399 w 3276399"/>
                <a:gd name="connsiteY8" fmla="*/ 738053 h 738053"/>
                <a:gd name="connsiteX9" fmla="*/ 2730333 w 3276399"/>
                <a:gd name="connsiteY9" fmla="*/ 738053 h 738053"/>
                <a:gd name="connsiteX10" fmla="*/ 4373337 w 3276399"/>
                <a:gd name="connsiteY10" fmla="*/ 1521769 h 738053"/>
                <a:gd name="connsiteX11" fmla="*/ 1911233 w 3276399"/>
                <a:gd name="connsiteY11" fmla="*/ 738053 h 738053"/>
                <a:gd name="connsiteX12" fmla="*/ 0 w 3276399"/>
                <a:gd name="connsiteY12" fmla="*/ 738053 h 738053"/>
                <a:gd name="connsiteX13" fmla="*/ 0 w 3276399"/>
                <a:gd name="connsiteY13" fmla="*/ 615044 h 738053"/>
                <a:gd name="connsiteX14" fmla="*/ 0 w 3276399"/>
                <a:gd name="connsiteY14" fmla="*/ 430531 h 738053"/>
                <a:gd name="connsiteX15" fmla="*/ 0 w 3276399"/>
                <a:gd name="connsiteY15" fmla="*/ 430531 h 738053"/>
                <a:gd name="connsiteX16" fmla="*/ 0 w 3276399"/>
                <a:gd name="connsiteY16" fmla="*/ 0 h 738053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018303 w 4373337"/>
                <a:gd name="connsiteY12" fmla="*/ 72938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462043 w 4373337"/>
                <a:gd name="connsiteY12" fmla="*/ 1499001 h 1521769"/>
                <a:gd name="connsiteX13" fmla="*/ 0 w 4373337"/>
                <a:gd name="connsiteY13" fmla="*/ 738053 h 1521769"/>
                <a:gd name="connsiteX14" fmla="*/ 0 w 4373337"/>
                <a:gd name="connsiteY14" fmla="*/ 615044 h 1521769"/>
                <a:gd name="connsiteX15" fmla="*/ 0 w 4373337"/>
                <a:gd name="connsiteY15" fmla="*/ 430531 h 1521769"/>
                <a:gd name="connsiteX16" fmla="*/ 0 w 4373337"/>
                <a:gd name="connsiteY16" fmla="*/ 430531 h 1521769"/>
                <a:gd name="connsiteX17" fmla="*/ 0 w 4373337"/>
                <a:gd name="connsiteY17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92623 w 4373337"/>
                <a:gd name="connsiteY12" fmla="*/ 104942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0 w 4373337"/>
                <a:gd name="connsiteY14" fmla="*/ 738053 h 1521769"/>
                <a:gd name="connsiteX15" fmla="*/ 0 w 4373337"/>
                <a:gd name="connsiteY15" fmla="*/ 615044 h 1521769"/>
                <a:gd name="connsiteX16" fmla="*/ 0 w 4373337"/>
                <a:gd name="connsiteY16" fmla="*/ 430531 h 1521769"/>
                <a:gd name="connsiteX17" fmla="*/ 0 w 4373337"/>
                <a:gd name="connsiteY17" fmla="*/ 430531 h 1521769"/>
                <a:gd name="connsiteX18" fmla="*/ 0 w 4373337"/>
                <a:gd name="connsiteY18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164863 w 4373337"/>
                <a:gd name="connsiteY14" fmla="*/ 98846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256303 w 4373337"/>
                <a:gd name="connsiteY14" fmla="*/ 74462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0 w 4373337"/>
                <a:gd name="connsiteY0" fmla="*/ 0 h 1521769"/>
                <a:gd name="connsiteX1" fmla="*/ 1911233 w 4373337"/>
                <a:gd name="connsiteY1" fmla="*/ 0 h 1521769"/>
                <a:gd name="connsiteX2" fmla="*/ 1911233 w 4373337"/>
                <a:gd name="connsiteY2" fmla="*/ 0 h 1521769"/>
                <a:gd name="connsiteX3" fmla="*/ 2730333 w 4373337"/>
                <a:gd name="connsiteY3" fmla="*/ 0 h 1521769"/>
                <a:gd name="connsiteX4" fmla="*/ 3276399 w 4373337"/>
                <a:gd name="connsiteY4" fmla="*/ 0 h 1521769"/>
                <a:gd name="connsiteX5" fmla="*/ 3276399 w 4373337"/>
                <a:gd name="connsiteY5" fmla="*/ 430531 h 1521769"/>
                <a:gd name="connsiteX6" fmla="*/ 3276399 w 4373337"/>
                <a:gd name="connsiteY6" fmla="*/ 430531 h 1521769"/>
                <a:gd name="connsiteX7" fmla="*/ 3276399 w 4373337"/>
                <a:gd name="connsiteY7" fmla="*/ 615044 h 1521769"/>
                <a:gd name="connsiteX8" fmla="*/ 3276399 w 4373337"/>
                <a:gd name="connsiteY8" fmla="*/ 738053 h 1521769"/>
                <a:gd name="connsiteX9" fmla="*/ 2730333 w 4373337"/>
                <a:gd name="connsiteY9" fmla="*/ 738053 h 1521769"/>
                <a:gd name="connsiteX10" fmla="*/ 4373337 w 4373337"/>
                <a:gd name="connsiteY10" fmla="*/ 1521769 h 1521769"/>
                <a:gd name="connsiteX11" fmla="*/ 1911233 w 4373337"/>
                <a:gd name="connsiteY11" fmla="*/ 738053 h 1521769"/>
                <a:gd name="connsiteX12" fmla="*/ 1224043 w 4373337"/>
                <a:gd name="connsiteY12" fmla="*/ 752241 h 1521769"/>
                <a:gd name="connsiteX13" fmla="*/ 462043 w 4373337"/>
                <a:gd name="connsiteY13" fmla="*/ 1499001 h 1521769"/>
                <a:gd name="connsiteX14" fmla="*/ 812563 w 4373337"/>
                <a:gd name="connsiteY14" fmla="*/ 729381 h 1521769"/>
                <a:gd name="connsiteX15" fmla="*/ 0 w 4373337"/>
                <a:gd name="connsiteY15" fmla="*/ 738053 h 1521769"/>
                <a:gd name="connsiteX16" fmla="*/ 0 w 4373337"/>
                <a:gd name="connsiteY16" fmla="*/ 615044 h 1521769"/>
                <a:gd name="connsiteX17" fmla="*/ 0 w 4373337"/>
                <a:gd name="connsiteY17" fmla="*/ 430531 h 1521769"/>
                <a:gd name="connsiteX18" fmla="*/ 0 w 4373337"/>
                <a:gd name="connsiteY18" fmla="*/ 430531 h 1521769"/>
                <a:gd name="connsiteX19" fmla="*/ 0 w 4373337"/>
                <a:gd name="connsiteY19" fmla="*/ 0 h 1521769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522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38053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4467554"/>
                <a:gd name="connsiteY0" fmla="*/ 0 h 1537101"/>
                <a:gd name="connsiteX1" fmla="*/ 2005450 w 4467554"/>
                <a:gd name="connsiteY1" fmla="*/ 0 h 1537101"/>
                <a:gd name="connsiteX2" fmla="*/ 2005450 w 4467554"/>
                <a:gd name="connsiteY2" fmla="*/ 0 h 1537101"/>
                <a:gd name="connsiteX3" fmla="*/ 2824550 w 4467554"/>
                <a:gd name="connsiteY3" fmla="*/ 0 h 1537101"/>
                <a:gd name="connsiteX4" fmla="*/ 3370616 w 4467554"/>
                <a:gd name="connsiteY4" fmla="*/ 0 h 1537101"/>
                <a:gd name="connsiteX5" fmla="*/ 3370616 w 4467554"/>
                <a:gd name="connsiteY5" fmla="*/ 430531 h 1537101"/>
                <a:gd name="connsiteX6" fmla="*/ 3370616 w 4467554"/>
                <a:gd name="connsiteY6" fmla="*/ 430531 h 1537101"/>
                <a:gd name="connsiteX7" fmla="*/ 3370616 w 4467554"/>
                <a:gd name="connsiteY7" fmla="*/ 615044 h 1537101"/>
                <a:gd name="connsiteX8" fmla="*/ 3370616 w 4467554"/>
                <a:gd name="connsiteY8" fmla="*/ 738053 h 1537101"/>
                <a:gd name="connsiteX9" fmla="*/ 2824550 w 4467554"/>
                <a:gd name="connsiteY9" fmla="*/ 738053 h 1537101"/>
                <a:gd name="connsiteX10" fmla="*/ 4467554 w 4467554"/>
                <a:gd name="connsiteY10" fmla="*/ 1521769 h 1537101"/>
                <a:gd name="connsiteX11" fmla="*/ 2005450 w 4467554"/>
                <a:gd name="connsiteY11" fmla="*/ 741228 h 1537101"/>
                <a:gd name="connsiteX12" fmla="*/ 1318260 w 4467554"/>
                <a:gd name="connsiteY12" fmla="*/ 739541 h 1537101"/>
                <a:gd name="connsiteX13" fmla="*/ 0 w 4467554"/>
                <a:gd name="connsiteY13" fmla="*/ 1537101 h 1537101"/>
                <a:gd name="connsiteX14" fmla="*/ 906780 w 4467554"/>
                <a:gd name="connsiteY14" fmla="*/ 729381 h 1537101"/>
                <a:gd name="connsiteX15" fmla="*/ 94217 w 4467554"/>
                <a:gd name="connsiteY15" fmla="*/ 738053 h 1537101"/>
                <a:gd name="connsiteX16" fmla="*/ 94217 w 4467554"/>
                <a:gd name="connsiteY16" fmla="*/ 615044 h 1537101"/>
                <a:gd name="connsiteX17" fmla="*/ 94217 w 4467554"/>
                <a:gd name="connsiteY17" fmla="*/ 430531 h 1537101"/>
                <a:gd name="connsiteX18" fmla="*/ 94217 w 4467554"/>
                <a:gd name="connsiteY18" fmla="*/ 430531 h 1537101"/>
                <a:gd name="connsiteX19" fmla="*/ 94217 w 44675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005450 w 3819854"/>
                <a:gd name="connsiteY11" fmla="*/ 74122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4878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819854"/>
                <a:gd name="connsiteY0" fmla="*/ 0 h 1537101"/>
                <a:gd name="connsiteX1" fmla="*/ 2005450 w 3819854"/>
                <a:gd name="connsiteY1" fmla="*/ 0 h 1537101"/>
                <a:gd name="connsiteX2" fmla="*/ 2005450 w 3819854"/>
                <a:gd name="connsiteY2" fmla="*/ 0 h 1537101"/>
                <a:gd name="connsiteX3" fmla="*/ 2824550 w 3819854"/>
                <a:gd name="connsiteY3" fmla="*/ 0 h 1537101"/>
                <a:gd name="connsiteX4" fmla="*/ 3370616 w 3819854"/>
                <a:gd name="connsiteY4" fmla="*/ 0 h 1537101"/>
                <a:gd name="connsiteX5" fmla="*/ 3370616 w 3819854"/>
                <a:gd name="connsiteY5" fmla="*/ 430531 h 1537101"/>
                <a:gd name="connsiteX6" fmla="*/ 3370616 w 3819854"/>
                <a:gd name="connsiteY6" fmla="*/ 430531 h 1537101"/>
                <a:gd name="connsiteX7" fmla="*/ 3370616 w 3819854"/>
                <a:gd name="connsiteY7" fmla="*/ 615044 h 1537101"/>
                <a:gd name="connsiteX8" fmla="*/ 3370616 w 3819854"/>
                <a:gd name="connsiteY8" fmla="*/ 738053 h 1537101"/>
                <a:gd name="connsiteX9" fmla="*/ 2824550 w 3819854"/>
                <a:gd name="connsiteY9" fmla="*/ 738053 h 1537101"/>
                <a:gd name="connsiteX10" fmla="*/ 3819854 w 3819854"/>
                <a:gd name="connsiteY10" fmla="*/ 1515419 h 1537101"/>
                <a:gd name="connsiteX11" fmla="*/ 2367400 w 3819854"/>
                <a:gd name="connsiteY11" fmla="*/ 738053 h 1537101"/>
                <a:gd name="connsiteX12" fmla="*/ 1318260 w 3819854"/>
                <a:gd name="connsiteY12" fmla="*/ 739541 h 1537101"/>
                <a:gd name="connsiteX13" fmla="*/ 0 w 3819854"/>
                <a:gd name="connsiteY13" fmla="*/ 1537101 h 1537101"/>
                <a:gd name="connsiteX14" fmla="*/ 906780 w 3819854"/>
                <a:gd name="connsiteY14" fmla="*/ 729381 h 1537101"/>
                <a:gd name="connsiteX15" fmla="*/ 94217 w 3819854"/>
                <a:gd name="connsiteY15" fmla="*/ 738053 h 1537101"/>
                <a:gd name="connsiteX16" fmla="*/ 94217 w 3819854"/>
                <a:gd name="connsiteY16" fmla="*/ 615044 h 1537101"/>
                <a:gd name="connsiteX17" fmla="*/ 94217 w 3819854"/>
                <a:gd name="connsiteY17" fmla="*/ 430531 h 1537101"/>
                <a:gd name="connsiteX18" fmla="*/ 94217 w 3819854"/>
                <a:gd name="connsiteY18" fmla="*/ 430531 h 1537101"/>
                <a:gd name="connsiteX19" fmla="*/ 94217 w 3819854"/>
                <a:gd name="connsiteY19" fmla="*/ 0 h 1537101"/>
                <a:gd name="connsiteX0" fmla="*/ 94217 w 3370616"/>
                <a:gd name="connsiteY0" fmla="*/ 0 h 1537101"/>
                <a:gd name="connsiteX1" fmla="*/ 2005450 w 3370616"/>
                <a:gd name="connsiteY1" fmla="*/ 0 h 1537101"/>
                <a:gd name="connsiteX2" fmla="*/ 2005450 w 3370616"/>
                <a:gd name="connsiteY2" fmla="*/ 0 h 1537101"/>
                <a:gd name="connsiteX3" fmla="*/ 2824550 w 3370616"/>
                <a:gd name="connsiteY3" fmla="*/ 0 h 1537101"/>
                <a:gd name="connsiteX4" fmla="*/ 3370616 w 3370616"/>
                <a:gd name="connsiteY4" fmla="*/ 0 h 1537101"/>
                <a:gd name="connsiteX5" fmla="*/ 3370616 w 3370616"/>
                <a:gd name="connsiteY5" fmla="*/ 430531 h 1537101"/>
                <a:gd name="connsiteX6" fmla="*/ 3370616 w 3370616"/>
                <a:gd name="connsiteY6" fmla="*/ 430531 h 1537101"/>
                <a:gd name="connsiteX7" fmla="*/ 3370616 w 3370616"/>
                <a:gd name="connsiteY7" fmla="*/ 615044 h 1537101"/>
                <a:gd name="connsiteX8" fmla="*/ 3370616 w 3370616"/>
                <a:gd name="connsiteY8" fmla="*/ 738053 h 1537101"/>
                <a:gd name="connsiteX9" fmla="*/ 2824550 w 3370616"/>
                <a:gd name="connsiteY9" fmla="*/ 738053 h 1537101"/>
                <a:gd name="connsiteX10" fmla="*/ 2367400 w 3370616"/>
                <a:gd name="connsiteY10" fmla="*/ 738053 h 1537101"/>
                <a:gd name="connsiteX11" fmla="*/ 1318260 w 3370616"/>
                <a:gd name="connsiteY11" fmla="*/ 739541 h 1537101"/>
                <a:gd name="connsiteX12" fmla="*/ 0 w 3370616"/>
                <a:gd name="connsiteY12" fmla="*/ 1537101 h 1537101"/>
                <a:gd name="connsiteX13" fmla="*/ 906780 w 3370616"/>
                <a:gd name="connsiteY13" fmla="*/ 729381 h 1537101"/>
                <a:gd name="connsiteX14" fmla="*/ 94217 w 3370616"/>
                <a:gd name="connsiteY14" fmla="*/ 738053 h 1537101"/>
                <a:gd name="connsiteX15" fmla="*/ 94217 w 3370616"/>
                <a:gd name="connsiteY15" fmla="*/ 615044 h 1537101"/>
                <a:gd name="connsiteX16" fmla="*/ 94217 w 3370616"/>
                <a:gd name="connsiteY16" fmla="*/ 430531 h 1537101"/>
                <a:gd name="connsiteX17" fmla="*/ 94217 w 3370616"/>
                <a:gd name="connsiteY17" fmla="*/ 430531 h 1537101"/>
                <a:gd name="connsiteX18" fmla="*/ 94217 w 3370616"/>
                <a:gd name="connsiteY18" fmla="*/ 0 h 153710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29381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12563 w 3276399"/>
                <a:gd name="connsiteY12" fmla="*/ 734143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43668"/>
                <a:gd name="connsiteX1" fmla="*/ 1911233 w 3276399"/>
                <a:gd name="connsiteY1" fmla="*/ 0 h 743668"/>
                <a:gd name="connsiteX2" fmla="*/ 1911233 w 3276399"/>
                <a:gd name="connsiteY2" fmla="*/ 0 h 743668"/>
                <a:gd name="connsiteX3" fmla="*/ 2730333 w 3276399"/>
                <a:gd name="connsiteY3" fmla="*/ 0 h 743668"/>
                <a:gd name="connsiteX4" fmla="*/ 3276399 w 3276399"/>
                <a:gd name="connsiteY4" fmla="*/ 0 h 743668"/>
                <a:gd name="connsiteX5" fmla="*/ 3276399 w 3276399"/>
                <a:gd name="connsiteY5" fmla="*/ 430531 h 743668"/>
                <a:gd name="connsiteX6" fmla="*/ 3276399 w 3276399"/>
                <a:gd name="connsiteY6" fmla="*/ 430531 h 743668"/>
                <a:gd name="connsiteX7" fmla="*/ 3276399 w 3276399"/>
                <a:gd name="connsiteY7" fmla="*/ 615044 h 743668"/>
                <a:gd name="connsiteX8" fmla="*/ 3276399 w 3276399"/>
                <a:gd name="connsiteY8" fmla="*/ 738053 h 743668"/>
                <a:gd name="connsiteX9" fmla="*/ 2730333 w 3276399"/>
                <a:gd name="connsiteY9" fmla="*/ 738053 h 743668"/>
                <a:gd name="connsiteX10" fmla="*/ 2273183 w 3276399"/>
                <a:gd name="connsiteY10" fmla="*/ 738053 h 743668"/>
                <a:gd name="connsiteX11" fmla="*/ 1224043 w 3276399"/>
                <a:gd name="connsiteY11" fmla="*/ 739541 h 743668"/>
                <a:gd name="connsiteX12" fmla="*/ 807801 w 3276399"/>
                <a:gd name="connsiteY12" fmla="*/ 743668 h 743668"/>
                <a:gd name="connsiteX13" fmla="*/ 0 w 3276399"/>
                <a:gd name="connsiteY13" fmla="*/ 738053 h 743668"/>
                <a:gd name="connsiteX14" fmla="*/ 0 w 3276399"/>
                <a:gd name="connsiteY14" fmla="*/ 615044 h 743668"/>
                <a:gd name="connsiteX15" fmla="*/ 0 w 3276399"/>
                <a:gd name="connsiteY15" fmla="*/ 430531 h 743668"/>
                <a:gd name="connsiteX16" fmla="*/ 0 w 3276399"/>
                <a:gd name="connsiteY16" fmla="*/ 430531 h 743668"/>
                <a:gd name="connsiteX17" fmla="*/ 0 w 3276399"/>
                <a:gd name="connsiteY17" fmla="*/ 0 h 743668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6399 w 3276399"/>
                <a:gd name="connsiteY5" fmla="*/ 430531 h 739541"/>
                <a:gd name="connsiteX6" fmla="*/ 3276399 w 3276399"/>
                <a:gd name="connsiteY6" fmla="*/ 430531 h 739541"/>
                <a:gd name="connsiteX7" fmla="*/ 3276399 w 3276399"/>
                <a:gd name="connsiteY7" fmla="*/ 615044 h 739541"/>
                <a:gd name="connsiteX8" fmla="*/ 3276399 w 3276399"/>
                <a:gd name="connsiteY8" fmla="*/ 738053 h 739541"/>
                <a:gd name="connsiteX9" fmla="*/ 2730333 w 3276399"/>
                <a:gd name="connsiteY9" fmla="*/ 738053 h 739541"/>
                <a:gd name="connsiteX10" fmla="*/ 2273183 w 3276399"/>
                <a:gd name="connsiteY10" fmla="*/ 738053 h 739541"/>
                <a:gd name="connsiteX11" fmla="*/ 1224043 w 3276399"/>
                <a:gd name="connsiteY11" fmla="*/ 739541 h 739541"/>
                <a:gd name="connsiteX12" fmla="*/ 807801 w 3276399"/>
                <a:gd name="connsiteY12" fmla="*/ 738906 h 739541"/>
                <a:gd name="connsiteX13" fmla="*/ 0 w 3276399"/>
                <a:gd name="connsiteY13" fmla="*/ 738053 h 739541"/>
                <a:gd name="connsiteX14" fmla="*/ 0 w 3276399"/>
                <a:gd name="connsiteY14" fmla="*/ 615044 h 739541"/>
                <a:gd name="connsiteX15" fmla="*/ 0 w 3276399"/>
                <a:gd name="connsiteY15" fmla="*/ 430531 h 739541"/>
                <a:gd name="connsiteX16" fmla="*/ 0 w 3276399"/>
                <a:gd name="connsiteY16" fmla="*/ 430531 h 739541"/>
                <a:gd name="connsiteX17" fmla="*/ 0 w 3276399"/>
                <a:gd name="connsiteY17" fmla="*/ 0 h 739541"/>
                <a:gd name="connsiteX0" fmla="*/ 0 w 3276399"/>
                <a:gd name="connsiteY0" fmla="*/ 0 h 739541"/>
                <a:gd name="connsiteX1" fmla="*/ 1911233 w 3276399"/>
                <a:gd name="connsiteY1" fmla="*/ 0 h 739541"/>
                <a:gd name="connsiteX2" fmla="*/ 1911233 w 3276399"/>
                <a:gd name="connsiteY2" fmla="*/ 0 h 739541"/>
                <a:gd name="connsiteX3" fmla="*/ 2730333 w 3276399"/>
                <a:gd name="connsiteY3" fmla="*/ 0 h 739541"/>
                <a:gd name="connsiteX4" fmla="*/ 3276399 w 3276399"/>
                <a:gd name="connsiteY4" fmla="*/ 0 h 739541"/>
                <a:gd name="connsiteX5" fmla="*/ 3271977 w 3276399"/>
                <a:gd name="connsiteY5" fmla="*/ 190965 h 739541"/>
                <a:gd name="connsiteX6" fmla="*/ 3276399 w 3276399"/>
                <a:gd name="connsiteY6" fmla="*/ 430531 h 739541"/>
                <a:gd name="connsiteX7" fmla="*/ 3276399 w 3276399"/>
                <a:gd name="connsiteY7" fmla="*/ 430531 h 739541"/>
                <a:gd name="connsiteX8" fmla="*/ 3276399 w 3276399"/>
                <a:gd name="connsiteY8" fmla="*/ 615044 h 739541"/>
                <a:gd name="connsiteX9" fmla="*/ 3276399 w 3276399"/>
                <a:gd name="connsiteY9" fmla="*/ 738053 h 739541"/>
                <a:gd name="connsiteX10" fmla="*/ 2730333 w 3276399"/>
                <a:gd name="connsiteY10" fmla="*/ 738053 h 739541"/>
                <a:gd name="connsiteX11" fmla="*/ 2273183 w 3276399"/>
                <a:gd name="connsiteY11" fmla="*/ 738053 h 739541"/>
                <a:gd name="connsiteX12" fmla="*/ 1224043 w 3276399"/>
                <a:gd name="connsiteY12" fmla="*/ 739541 h 739541"/>
                <a:gd name="connsiteX13" fmla="*/ 807801 w 3276399"/>
                <a:gd name="connsiteY13" fmla="*/ 738906 h 739541"/>
                <a:gd name="connsiteX14" fmla="*/ 0 w 3276399"/>
                <a:gd name="connsiteY14" fmla="*/ 738053 h 739541"/>
                <a:gd name="connsiteX15" fmla="*/ 0 w 3276399"/>
                <a:gd name="connsiteY15" fmla="*/ 615044 h 739541"/>
                <a:gd name="connsiteX16" fmla="*/ 0 w 3276399"/>
                <a:gd name="connsiteY16" fmla="*/ 430531 h 739541"/>
                <a:gd name="connsiteX17" fmla="*/ 0 w 3276399"/>
                <a:gd name="connsiteY17" fmla="*/ 430531 h 739541"/>
                <a:gd name="connsiteX18" fmla="*/ 0 w 3276399"/>
                <a:gd name="connsiteY18" fmla="*/ 0 h 739541"/>
                <a:gd name="connsiteX0" fmla="*/ 0 w 4000299"/>
                <a:gd name="connsiteY0" fmla="*/ 0 h 739541"/>
                <a:gd name="connsiteX1" fmla="*/ 1911233 w 4000299"/>
                <a:gd name="connsiteY1" fmla="*/ 0 h 739541"/>
                <a:gd name="connsiteX2" fmla="*/ 1911233 w 4000299"/>
                <a:gd name="connsiteY2" fmla="*/ 0 h 739541"/>
                <a:gd name="connsiteX3" fmla="*/ 2730333 w 4000299"/>
                <a:gd name="connsiteY3" fmla="*/ 0 h 739541"/>
                <a:gd name="connsiteX4" fmla="*/ 3276399 w 4000299"/>
                <a:gd name="connsiteY4" fmla="*/ 0 h 739541"/>
                <a:gd name="connsiteX5" fmla="*/ 3271977 w 4000299"/>
                <a:gd name="connsiteY5" fmla="*/ 190965 h 739541"/>
                <a:gd name="connsiteX6" fmla="*/ 3276399 w 4000299"/>
                <a:gd name="connsiteY6" fmla="*/ 430531 h 739541"/>
                <a:gd name="connsiteX7" fmla="*/ 4000299 w 4000299"/>
                <a:gd name="connsiteY7" fmla="*/ 417831 h 739541"/>
                <a:gd name="connsiteX8" fmla="*/ 3276399 w 4000299"/>
                <a:gd name="connsiteY8" fmla="*/ 615044 h 739541"/>
                <a:gd name="connsiteX9" fmla="*/ 3276399 w 4000299"/>
                <a:gd name="connsiteY9" fmla="*/ 738053 h 739541"/>
                <a:gd name="connsiteX10" fmla="*/ 2730333 w 4000299"/>
                <a:gd name="connsiteY10" fmla="*/ 738053 h 739541"/>
                <a:gd name="connsiteX11" fmla="*/ 2273183 w 4000299"/>
                <a:gd name="connsiteY11" fmla="*/ 738053 h 739541"/>
                <a:gd name="connsiteX12" fmla="*/ 1224043 w 4000299"/>
                <a:gd name="connsiteY12" fmla="*/ 739541 h 739541"/>
                <a:gd name="connsiteX13" fmla="*/ 807801 w 4000299"/>
                <a:gd name="connsiteY13" fmla="*/ 738906 h 739541"/>
                <a:gd name="connsiteX14" fmla="*/ 0 w 4000299"/>
                <a:gd name="connsiteY14" fmla="*/ 738053 h 739541"/>
                <a:gd name="connsiteX15" fmla="*/ 0 w 4000299"/>
                <a:gd name="connsiteY15" fmla="*/ 615044 h 739541"/>
                <a:gd name="connsiteX16" fmla="*/ 0 w 4000299"/>
                <a:gd name="connsiteY16" fmla="*/ 430531 h 739541"/>
                <a:gd name="connsiteX17" fmla="*/ 0 w 4000299"/>
                <a:gd name="connsiteY17" fmla="*/ 430531 h 739541"/>
                <a:gd name="connsiteX18" fmla="*/ 0 w 4000299"/>
                <a:gd name="connsiteY18" fmla="*/ 0 h 739541"/>
                <a:gd name="connsiteX0" fmla="*/ 4623 w 4004922"/>
                <a:gd name="connsiteY0" fmla="*/ 0 h 739541"/>
                <a:gd name="connsiteX1" fmla="*/ 1915856 w 4004922"/>
                <a:gd name="connsiteY1" fmla="*/ 0 h 739541"/>
                <a:gd name="connsiteX2" fmla="*/ 1915856 w 4004922"/>
                <a:gd name="connsiteY2" fmla="*/ 0 h 739541"/>
                <a:gd name="connsiteX3" fmla="*/ 2734956 w 4004922"/>
                <a:gd name="connsiteY3" fmla="*/ 0 h 739541"/>
                <a:gd name="connsiteX4" fmla="*/ 3281022 w 4004922"/>
                <a:gd name="connsiteY4" fmla="*/ 0 h 739541"/>
                <a:gd name="connsiteX5" fmla="*/ 3276600 w 4004922"/>
                <a:gd name="connsiteY5" fmla="*/ 190965 h 739541"/>
                <a:gd name="connsiteX6" fmla="*/ 3281022 w 4004922"/>
                <a:gd name="connsiteY6" fmla="*/ 430531 h 739541"/>
                <a:gd name="connsiteX7" fmla="*/ 4004922 w 4004922"/>
                <a:gd name="connsiteY7" fmla="*/ 417831 h 739541"/>
                <a:gd name="connsiteX8" fmla="*/ 3281022 w 4004922"/>
                <a:gd name="connsiteY8" fmla="*/ 615044 h 739541"/>
                <a:gd name="connsiteX9" fmla="*/ 3281022 w 4004922"/>
                <a:gd name="connsiteY9" fmla="*/ 738053 h 739541"/>
                <a:gd name="connsiteX10" fmla="*/ 2734956 w 4004922"/>
                <a:gd name="connsiteY10" fmla="*/ 738053 h 739541"/>
                <a:gd name="connsiteX11" fmla="*/ 2277806 w 4004922"/>
                <a:gd name="connsiteY11" fmla="*/ 738053 h 739541"/>
                <a:gd name="connsiteX12" fmla="*/ 1228666 w 4004922"/>
                <a:gd name="connsiteY12" fmla="*/ 739541 h 739541"/>
                <a:gd name="connsiteX13" fmla="*/ 812424 w 4004922"/>
                <a:gd name="connsiteY13" fmla="*/ 738906 h 739541"/>
                <a:gd name="connsiteX14" fmla="*/ 4623 w 4004922"/>
                <a:gd name="connsiteY14" fmla="*/ 738053 h 739541"/>
                <a:gd name="connsiteX15" fmla="*/ 4623 w 4004922"/>
                <a:gd name="connsiteY15" fmla="*/ 615044 h 739541"/>
                <a:gd name="connsiteX16" fmla="*/ 4623 w 4004922"/>
                <a:gd name="connsiteY16" fmla="*/ 430531 h 739541"/>
                <a:gd name="connsiteX17" fmla="*/ 4623 w 4004922"/>
                <a:gd name="connsiteY17" fmla="*/ 430531 h 739541"/>
                <a:gd name="connsiteX18" fmla="*/ 0 w 4004922"/>
                <a:gd name="connsiteY18" fmla="*/ 216365 h 739541"/>
                <a:gd name="connsiteX19" fmla="*/ 4623 w 4004922"/>
                <a:gd name="connsiteY19" fmla="*/ 0 h 739541"/>
                <a:gd name="connsiteX0" fmla="*/ 781050 w 4781349"/>
                <a:gd name="connsiteY0" fmla="*/ 0 h 739541"/>
                <a:gd name="connsiteX1" fmla="*/ 2692283 w 4781349"/>
                <a:gd name="connsiteY1" fmla="*/ 0 h 739541"/>
                <a:gd name="connsiteX2" fmla="*/ 2692283 w 4781349"/>
                <a:gd name="connsiteY2" fmla="*/ 0 h 739541"/>
                <a:gd name="connsiteX3" fmla="*/ 3511383 w 4781349"/>
                <a:gd name="connsiteY3" fmla="*/ 0 h 739541"/>
                <a:gd name="connsiteX4" fmla="*/ 4057449 w 4781349"/>
                <a:gd name="connsiteY4" fmla="*/ 0 h 739541"/>
                <a:gd name="connsiteX5" fmla="*/ 4053027 w 4781349"/>
                <a:gd name="connsiteY5" fmla="*/ 190965 h 739541"/>
                <a:gd name="connsiteX6" fmla="*/ 4057449 w 4781349"/>
                <a:gd name="connsiteY6" fmla="*/ 430531 h 739541"/>
                <a:gd name="connsiteX7" fmla="*/ 4781349 w 4781349"/>
                <a:gd name="connsiteY7" fmla="*/ 417831 h 739541"/>
                <a:gd name="connsiteX8" fmla="*/ 4057449 w 4781349"/>
                <a:gd name="connsiteY8" fmla="*/ 615044 h 739541"/>
                <a:gd name="connsiteX9" fmla="*/ 4057449 w 4781349"/>
                <a:gd name="connsiteY9" fmla="*/ 738053 h 739541"/>
                <a:gd name="connsiteX10" fmla="*/ 3511383 w 4781349"/>
                <a:gd name="connsiteY10" fmla="*/ 738053 h 739541"/>
                <a:gd name="connsiteX11" fmla="*/ 3054233 w 4781349"/>
                <a:gd name="connsiteY11" fmla="*/ 738053 h 739541"/>
                <a:gd name="connsiteX12" fmla="*/ 2005093 w 4781349"/>
                <a:gd name="connsiteY12" fmla="*/ 739541 h 739541"/>
                <a:gd name="connsiteX13" fmla="*/ 1588851 w 4781349"/>
                <a:gd name="connsiteY13" fmla="*/ 738906 h 739541"/>
                <a:gd name="connsiteX14" fmla="*/ 781050 w 4781349"/>
                <a:gd name="connsiteY14" fmla="*/ 738053 h 739541"/>
                <a:gd name="connsiteX15" fmla="*/ 781050 w 4781349"/>
                <a:gd name="connsiteY15" fmla="*/ 615044 h 739541"/>
                <a:gd name="connsiteX16" fmla="*/ 781050 w 4781349"/>
                <a:gd name="connsiteY16" fmla="*/ 430531 h 739541"/>
                <a:gd name="connsiteX17" fmla="*/ 0 w 4781349"/>
                <a:gd name="connsiteY17" fmla="*/ 367031 h 739541"/>
                <a:gd name="connsiteX18" fmla="*/ 776427 w 4781349"/>
                <a:gd name="connsiteY18" fmla="*/ 216365 h 739541"/>
                <a:gd name="connsiteX19" fmla="*/ 781050 w 4781349"/>
                <a:gd name="connsiteY19" fmla="*/ 0 h 739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81349" h="739541">
                  <a:moveTo>
                    <a:pt x="781050" y="0"/>
                  </a:moveTo>
                  <a:lnTo>
                    <a:pt x="2692283" y="0"/>
                  </a:lnTo>
                  <a:lnTo>
                    <a:pt x="2692283" y="0"/>
                  </a:lnTo>
                  <a:lnTo>
                    <a:pt x="3511383" y="0"/>
                  </a:lnTo>
                  <a:lnTo>
                    <a:pt x="4057449" y="0"/>
                  </a:lnTo>
                  <a:lnTo>
                    <a:pt x="4053027" y="190965"/>
                  </a:lnTo>
                  <a:lnTo>
                    <a:pt x="4057449" y="430531"/>
                  </a:lnTo>
                  <a:lnTo>
                    <a:pt x="4781349" y="417831"/>
                  </a:lnTo>
                  <a:lnTo>
                    <a:pt x="4057449" y="615044"/>
                  </a:lnTo>
                  <a:lnTo>
                    <a:pt x="4057449" y="738053"/>
                  </a:lnTo>
                  <a:lnTo>
                    <a:pt x="3511383" y="738053"/>
                  </a:lnTo>
                  <a:lnTo>
                    <a:pt x="3054233" y="738053"/>
                  </a:lnTo>
                  <a:lnTo>
                    <a:pt x="2005093" y="739541"/>
                  </a:lnTo>
                  <a:lnTo>
                    <a:pt x="1588851" y="738906"/>
                  </a:lnTo>
                  <a:lnTo>
                    <a:pt x="781050" y="738053"/>
                  </a:lnTo>
                  <a:lnTo>
                    <a:pt x="781050" y="615044"/>
                  </a:lnTo>
                  <a:lnTo>
                    <a:pt x="781050" y="430531"/>
                  </a:lnTo>
                  <a:lnTo>
                    <a:pt x="0" y="367031"/>
                  </a:lnTo>
                  <a:lnTo>
                    <a:pt x="776427" y="216365"/>
                  </a:lnTo>
                  <a:lnTo>
                    <a:pt x="781050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4000" dirty="0">
                <a:solidFill>
                  <a:srgbClr val="FF0000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130881" y="3147083"/>
              <a:ext cx="170751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rgbClr val="FF0000"/>
                  </a:solidFill>
                </a:rPr>
                <a:t>等しい値</a:t>
              </a:r>
              <a:endParaRPr lang="en-US" altLang="ja-JP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グループ化 38"/>
          <p:cNvGrpSpPr/>
          <p:nvPr/>
        </p:nvGrpSpPr>
        <p:grpSpPr>
          <a:xfrm>
            <a:off x="1317724" y="2126687"/>
            <a:ext cx="667942" cy="422862"/>
            <a:chOff x="-1188640" y="2373747"/>
            <a:chExt cx="864096" cy="729467"/>
          </a:xfrm>
        </p:grpSpPr>
        <p:sp>
          <p:nvSpPr>
            <p:cNvPr id="40" name="正方形/長方形 39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5508104" y="3137342"/>
            <a:ext cx="667942" cy="422862"/>
            <a:chOff x="-1188640" y="2373747"/>
            <a:chExt cx="864096" cy="729467"/>
          </a:xfrm>
        </p:grpSpPr>
        <p:sp>
          <p:nvSpPr>
            <p:cNvPr id="44" name="正方形/長方形 43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6608737" y="3137342"/>
            <a:ext cx="667942" cy="422862"/>
            <a:chOff x="-1188640" y="2373747"/>
            <a:chExt cx="864096" cy="729467"/>
          </a:xfrm>
        </p:grpSpPr>
        <p:sp>
          <p:nvSpPr>
            <p:cNvPr id="48" name="正方形/長方形 47"/>
            <p:cNvSpPr/>
            <p:nvPr/>
          </p:nvSpPr>
          <p:spPr>
            <a:xfrm>
              <a:off x="-966108" y="2465354"/>
              <a:ext cx="443417" cy="2000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-1101464" y="2373747"/>
              <a:ext cx="714129" cy="1502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-1188640" y="2653479"/>
              <a:ext cx="864096" cy="44973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51000">
                  <a:schemeClr val="bg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角丸四角形吹き出し 66"/>
              <p:cNvSpPr/>
              <p:nvPr/>
            </p:nvSpPr>
            <p:spPr>
              <a:xfrm>
                <a:off x="7104454" y="2535312"/>
                <a:ext cx="1860034" cy="1253728"/>
              </a:xfrm>
              <a:prstGeom prst="wedgeRoundRectCallout">
                <a:avLst>
                  <a:gd name="adj1" fmla="val -40744"/>
                  <a:gd name="adj2" fmla="val 80421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圧力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7" name="角丸四角形吹き出し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454" y="2535312"/>
                <a:ext cx="1860034" cy="1253728"/>
              </a:xfrm>
              <a:prstGeom prst="wedgeRoundRectCallout">
                <a:avLst>
                  <a:gd name="adj1" fmla="val -40744"/>
                  <a:gd name="adj2" fmla="val 80421"/>
                  <a:gd name="adj3" fmla="val 16667"/>
                </a:avLst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角丸四角形吹き出し 5"/>
              <p:cNvSpPr/>
              <p:nvPr/>
            </p:nvSpPr>
            <p:spPr>
              <a:xfrm>
                <a:off x="1906569" y="2516456"/>
                <a:ext cx="1860034" cy="1247146"/>
              </a:xfrm>
              <a:prstGeom prst="wedgeRoundRectCallout">
                <a:avLst>
                  <a:gd name="adj1" fmla="val -39128"/>
                  <a:gd name="adj2" fmla="val 70166"/>
                  <a:gd name="adj3" fmla="val 16667"/>
                </a:avLst>
              </a:prstGeom>
              <a:solidFill>
                <a:srgbClr val="CC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体積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altLang="ja-JP" sz="3200" dirty="0">
                  <a:solidFill>
                    <a:schemeClr val="tx1"/>
                  </a:solidFill>
                </a:endParaRPr>
              </a:p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ja-JP" altLang="en-US" sz="3200" b="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圧力</m:t>
                      </m:r>
                      <m:sSub>
                        <m:sSubPr>
                          <m:ctrlPr>
                            <a:rPr lang="en-US" altLang="ja-JP" sz="3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32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6" name="角丸四角形吹き出し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569" y="2516456"/>
                <a:ext cx="1860034" cy="1247146"/>
              </a:xfrm>
              <a:prstGeom prst="wedgeRoundRectCallout">
                <a:avLst>
                  <a:gd name="adj1" fmla="val -39128"/>
                  <a:gd name="adj2" fmla="val 70166"/>
                  <a:gd name="adj3" fmla="val 16667"/>
                </a:avLst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065DF4-5C2F-41E8-A456-54E1F19E9637}"/>
              </a:ext>
            </a:extLst>
          </p:cNvPr>
          <p:cNvSpPr txBox="1"/>
          <p:nvPr/>
        </p:nvSpPr>
        <p:spPr>
          <a:xfrm>
            <a:off x="3870696" y="2059496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温度</a:t>
            </a:r>
            <a:endParaRPr kumimoji="1" lang="en-US" altLang="ja-JP" sz="3200" dirty="0"/>
          </a:p>
          <a:p>
            <a:r>
              <a:rPr kumimoji="1" lang="ja-JP" altLang="en-US" sz="3200" dirty="0"/>
              <a:t>一定</a:t>
            </a:r>
          </a:p>
        </p:txBody>
      </p:sp>
    </p:spTree>
    <p:extLst>
      <p:ext uri="{BB962C8B-B14F-4D97-AF65-F5344CB8AC3E}">
        <p14:creationId xmlns:p14="http://schemas.microsoft.com/office/powerpoint/2010/main" val="265373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-0.13593 0.19907 L -0.09878 0.26319 L 0.04132 0.06574 L -4.72222E-6 2.22222E-6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1314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12396 -0.04444 L 0.05591 -0.06736 L -0.0493 -0.03194 L 0.07865 0.21343 L 0.12257 0.13148 L 0.01598 -0.06042 L -0.05069 0.08009 L 0.02535 0.21158 L 0.12257 0.14745 L -0.05191 0.0213 L -4.16667E-6 -1.11111E-6 Z " pathEditMode="relative" rAng="0" ptsTypes="AAAAAAAAAAAA">
                                      <p:cBhvr>
                                        <p:cTn id="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729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093 L 0.01736 0.06805 L 3.61111E-6 0.12847 L -0.12136 -0.14954 L -0.16129 -0.0132 L -0.12136 0.12662 L -0.04809 -0.15093 L 3.61111E-6 -0.00093 Z " pathEditMode="relative" rAng="0" ptsTypes="AAAAAAAA">
                                      <p:cBhvr>
                                        <p:cTn id="1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10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0.09739 0.14051 L 0.16805 0.05695 L 0.0493 -0.1368 L -0.00921 -0.01967 L 4.72222E-6 -1.85185E-6 Z " pathEditMode="relative" rAng="0" ptsTypes="AAAAAA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0.07066 -0.0463 L 0.10399 -0.14213 L -0.06944 -0.21158 L 0.0132 -0.24699 L 0.10521 -0.20625 L -0.07465 -0.13148 L 0.10261 -0.00533 L 0.06389 0.03565 L -0.00538 -0.00185 L -1.66667E-6 1.85185E-6 Z " pathEditMode="relative" rAng="0" ptsTypes="AAAAAAAAAAA">
                                      <p:cBhvr>
                                        <p:cTn id="1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1057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112E-17 -2.59259E-6 L 0.01597 -0.21134 L 0.00122 -0.26643 L -0.0401 0.01088 L -0.06667 -0.26296 L -0.11059 0.01088 L -0.16389 -0.08889 L -0.01076 -0.26643 L 0.01736 -0.13333 L -5.55112E-17 -2.59259E-6 Z " pathEditMode="relative" rAng="0" ptsTypes="AAAAAAAAAA">
                                      <p:cBhvr>
                                        <p:cTn id="1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14653 L -0.13594 0.23472 L -0.09879 0.26319 L 0.04132 0.17546 L 2.5E-6 0.14653 Z " pathEditMode="relative" rAng="0" ptsTypes="AAAAA">
                                      <p:cBhvr>
                                        <p:cTn id="7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583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12014 L 0.12396 0.1007 L 0.0559 0.09074 L -0.0493 0.10602 L 0.07865 0.21343 L 0.12257 0.17755 L 0.01597 0.09375 L -0.05069 0.15509 L 0.02535 0.2125 L 0.12257 0.18449 L -0.05191 0.1294 L -5.55556E-7 0.12014 Z " pathEditMode="relative" rAng="0" ptsTypes="AAAAAAAAAAAA">
                                      <p:cBhvr>
                                        <p:cTn id="7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319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6968 L 0.01753 0.09607 L 0.00017 0.11922 L -0.12118 0.0132 L -0.16111 0.06505 L -0.12118 0.11829 L -0.04792 0.01297 L 0.00017 0.06968 Z " pathEditMode="relative" rAng="0" ptsTypes="AAAAAAAA">
                                      <p:cBhvr>
                                        <p:cTn id="75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05" y="-37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8079 L 0.09739 0.14051 L 0.16805 0.10486 L 0.0493 0.02269 L -0.0092 0.07222 L 1.94444E-6 0.08079 Z " pathEditMode="relative" rAng="0" ptsTypes="AAAAAA">
                                      <p:cBhvr>
                                        <p:cTn id="77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34" y="6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-0.07066 -0.01667 L 0.104 -0.05185 L -0.06944 -0.07685 L 0.0132 -0.08959 L 0.10521 -0.07523 L -0.07465 -0.04792 L 0.10261 -0.00185 L 0.06389 0.01342 L -0.00538 -0.00047 L -4.44444E-6 2.22222E-6 Z " pathEditMode="relative" rAng="0" ptsTypes="AAAAAAAAAAA">
                                      <p:cBhvr>
                                        <p:cTn id="7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3819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.00625 L 0.01598 -0.08264 L 0.00122 -0.10578 L -0.0401 0.01088 L -0.06666 -0.1044 L -0.11059 0.01088 L -0.16389 -0.03125 L -0.01076 -0.10578 L 0.01736 -0.05 L -2.77778E-6 0.00625 Z " pathEditMode="relative" rAng="0" ptsTypes="AAAAAAAAAA">
                                      <p:cBhvr>
                                        <p:cTn id="81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6" grpId="0" animBg="1"/>
      <p:bldP spid="28" grpId="0" animBg="1"/>
      <p:bldP spid="38" grpId="0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9" grpId="0"/>
      <p:bldP spid="70" grpId="0"/>
      <p:bldP spid="73" grpId="0" animBg="1"/>
      <p:bldP spid="74" grpId="0"/>
      <p:bldP spid="75" grpId="0" animBg="1"/>
      <p:bldP spid="10" grpId="0" animBg="1"/>
      <p:bldP spid="67" grpId="0" animBg="1"/>
      <p:bldP spid="6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9513" y="1772817"/>
            <a:ext cx="8784976" cy="4536504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30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3240635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■ボイルの法則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テキスト ボックス 30"/>
          <p:cNvSpPr txBox="1">
            <a:spLocks noChangeArrowheads="1"/>
          </p:cNvSpPr>
          <p:nvPr/>
        </p:nvSpPr>
        <p:spPr bwMode="auto">
          <a:xfrm>
            <a:off x="180081" y="908052"/>
            <a:ext cx="5400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6422" y="2351782"/>
            <a:ext cx="6287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温度一定のとき，一定量の気体の</a:t>
            </a:r>
            <a:endParaRPr lang="en-US" altLang="ja-JP" sz="3200" dirty="0"/>
          </a:p>
          <a:p>
            <a:r>
              <a:rPr lang="ja-JP" altLang="en-US" sz="3200" dirty="0"/>
              <a:t>体積 </a:t>
            </a:r>
            <a:r>
              <a:rPr lang="en-US" altLang="ja-JP" sz="3200" i="1" dirty="0">
                <a:latin typeface="Cambria" panose="02040503050406030204" pitchFamily="18" charset="0"/>
              </a:rPr>
              <a:t>V </a:t>
            </a:r>
            <a:r>
              <a:rPr lang="ja-JP" altLang="en-US" sz="3200" dirty="0"/>
              <a:t>は圧力 </a:t>
            </a:r>
            <a:r>
              <a:rPr lang="en-US" altLang="ja-JP" sz="3200" i="1" dirty="0">
                <a:latin typeface="Cambria" panose="02040503050406030204" pitchFamily="18" charset="0"/>
              </a:rPr>
              <a:t>p </a:t>
            </a:r>
            <a:r>
              <a:rPr lang="ja-JP" altLang="en-US" sz="3200" dirty="0"/>
              <a:t>に</a:t>
            </a:r>
            <a:r>
              <a:rPr lang="ja-JP" altLang="en-US" sz="3200" dirty="0">
                <a:solidFill>
                  <a:srgbClr val="FF0000"/>
                </a:solidFill>
              </a:rPr>
              <a:t>反比例</a:t>
            </a:r>
            <a:r>
              <a:rPr lang="ja-JP" altLang="en-US" sz="3200" dirty="0"/>
              <a:t>する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4"/>
          <p:cNvSpPr txBox="1">
            <a:spLocks noChangeArrowheads="1"/>
          </p:cNvSpPr>
          <p:nvPr/>
        </p:nvSpPr>
        <p:spPr bwMode="auto">
          <a:xfrm>
            <a:off x="1428087" y="3429000"/>
            <a:ext cx="6287826" cy="2471446"/>
          </a:xfrm>
          <a:prstGeom prst="rect">
            <a:avLst/>
          </a:prstGeom>
          <a:solidFill>
            <a:srgbClr val="5BFB9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  <a:p>
            <a:pPr eaLnBrk="1" hangingPunct="1"/>
            <a:endParaRPr lang="en-US" altLang="ja-JP" sz="2000" b="1" dirty="0"/>
          </a:p>
        </p:txBody>
      </p:sp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1679977" y="4753889"/>
            <a:ext cx="5700335" cy="11387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 i="1" dirty="0">
                <a:latin typeface="Cambria" panose="02040503050406030204" pitchFamily="18" charset="0"/>
              </a:rPr>
              <a:t>V</a:t>
            </a:r>
            <a:r>
              <a:rPr lang="ja-JP" altLang="en-US" sz="3200" b="1" dirty="0"/>
              <a:t>：</a:t>
            </a:r>
            <a:r>
              <a:rPr lang="ja-JP" altLang="en-US" sz="2800" b="1" dirty="0"/>
              <a:t>気体の体積</a:t>
            </a:r>
            <a:r>
              <a:rPr lang="ja-JP" altLang="en-US" sz="3200" b="1" dirty="0"/>
              <a:t>　</a:t>
            </a:r>
            <a:r>
              <a:rPr lang="en-US" altLang="ja-JP" sz="3200" b="1" i="1" dirty="0">
                <a:latin typeface="Cambria" panose="02040503050406030204" pitchFamily="18" charset="0"/>
              </a:rPr>
              <a:t>p</a:t>
            </a:r>
            <a:r>
              <a:rPr lang="ja-JP" altLang="en-US" sz="3200" b="1" dirty="0"/>
              <a:t>：</a:t>
            </a:r>
            <a:r>
              <a:rPr lang="ja-JP" altLang="en-US" sz="2800" b="1" dirty="0"/>
              <a:t>気体の圧力</a:t>
            </a:r>
            <a:endParaRPr lang="en-US" altLang="ja-JP" sz="3200" b="1" dirty="0"/>
          </a:p>
          <a:p>
            <a:pPr eaLnBrk="1" hangingPunct="1"/>
            <a:r>
              <a:rPr lang="en-US" altLang="ja-JP" sz="3600" b="1" i="1" dirty="0">
                <a:latin typeface="Cambria" panose="02040503050406030204" pitchFamily="18" charset="0"/>
              </a:rPr>
              <a:t>a</a:t>
            </a:r>
            <a:r>
              <a:rPr lang="ja-JP" altLang="en-US" sz="3600" dirty="0"/>
              <a:t>：</a:t>
            </a:r>
            <a:r>
              <a:rPr lang="ja-JP" altLang="en-US" sz="2800" b="1" dirty="0"/>
              <a:t>温度と物質量によって決まる定数</a:t>
            </a:r>
            <a:endParaRPr lang="en-US" altLang="ja-JP" sz="2000" b="1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2143883" y="3501008"/>
            <a:ext cx="4856234" cy="1033103"/>
            <a:chOff x="1036059" y="4350590"/>
            <a:chExt cx="4856234" cy="10331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1036059" y="4350590"/>
                  <a:ext cx="3211513" cy="1033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 xmlns:m="http://schemas.openxmlformats.org/officeDocument/2006/math"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altLang="ja-JP" sz="4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altLang="ja-JP" sz="4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  <m:r>
                        <a:rPr lang="ja-JP" altLang="en-US" sz="4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　</m:t>
                      </m:r>
                    </m:oMath>
                  </a14:m>
                  <a:r>
                    <a:rPr lang="ja-JP" altLang="en-US" sz="2400" b="1" dirty="0"/>
                    <a:t>または</a:t>
                  </a:r>
                  <a:endParaRPr lang="ja-JP" altLang="en-US" sz="4000" b="1" dirty="0"/>
                </a:p>
              </p:txBody>
            </p:sp>
          </mc:Choice>
          <mc:Fallback xmlns="">
            <p:sp>
              <p:nvSpPr>
                <p:cNvPr id="18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36059" y="4350590"/>
                  <a:ext cx="3211513" cy="103310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3961418" y="4496911"/>
                  <a:ext cx="1930875" cy="7078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1pPr>
                  <a:lvl2pPr marL="742950" indent="-28575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2pPr>
                  <a:lvl3pPr marL="11430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3pPr>
                  <a:lvl4pPr marL="16002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4pPr>
                  <a:lvl5pPr marL="2057400" indent="-228600"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</a:defRPr>
                  </a:lvl9pPr>
                </a:lstStyle>
                <a:p>
                  <a:pPr algn="ctr" eaLnBrk="1" hangingPunct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𝒑𝑽</m:t>
                        </m:r>
                        <m:r>
                          <a:rPr lang="en-US" altLang="ja-JP" sz="4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4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oMath>
                    </m:oMathPara>
                  </a14:m>
                  <a:endParaRPr lang="ja-JP" altLang="en-US" sz="4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961418" y="4496911"/>
                  <a:ext cx="1930875" cy="707886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8246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619672" y="4437112"/>
            <a:ext cx="5832648" cy="1415138"/>
          </a:xfrm>
          <a:prstGeom prst="rect">
            <a:avLst/>
          </a:prstGeom>
          <a:solidFill>
            <a:srgbClr val="5BFB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79513" y="1772817"/>
            <a:ext cx="8784976" cy="4392488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E8DFD-3C92-42AC-A846-3D6C3AFD6E64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30" name="テキスト ボックス 3"/>
          <p:cNvSpPr txBox="1">
            <a:spLocks noChangeArrowheads="1"/>
          </p:cNvSpPr>
          <p:nvPr/>
        </p:nvSpPr>
        <p:spPr bwMode="auto">
          <a:xfrm>
            <a:off x="395261" y="1484784"/>
            <a:ext cx="3240635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0070C0"/>
                </a:solidFill>
              </a:rPr>
              <a:t> ■ボイルの法則</a:t>
            </a:r>
            <a:endParaRPr lang="en-US" altLang="ja-JP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テキスト ボックス 30"/>
          <p:cNvSpPr txBox="1">
            <a:spLocks noChangeArrowheads="1"/>
          </p:cNvSpPr>
          <p:nvPr/>
        </p:nvSpPr>
        <p:spPr bwMode="auto">
          <a:xfrm>
            <a:off x="180081" y="908052"/>
            <a:ext cx="5400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　</a:t>
            </a:r>
            <a:r>
              <a:rPr lang="ja-JP" altLang="en-US" sz="3200" b="1" dirty="0"/>
              <a:t>気体の体積と圧力の関係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9552" y="2303001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温度一定のとき，</a:t>
            </a:r>
            <a:endParaRPr lang="en-US" altLang="ja-JP" sz="3200" dirty="0"/>
          </a:p>
          <a:p>
            <a:r>
              <a:rPr lang="ja-JP" altLang="en-US" sz="3200" dirty="0"/>
              <a:t>圧力</a:t>
            </a:r>
            <a:r>
              <a:rPr lang="en-US" altLang="ja-JP" sz="3200" i="1" dirty="0">
                <a:latin typeface="Cambria" panose="02040503050406030204" pitchFamily="18" charset="0"/>
              </a:rPr>
              <a:t>p</a:t>
            </a:r>
            <a:r>
              <a:rPr lang="en-US" altLang="ja-JP" sz="3200" baseline="-25000" dirty="0"/>
              <a:t>1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1</a:t>
            </a:r>
            <a:r>
              <a:rPr lang="ja-JP" altLang="en-US" sz="3200" dirty="0"/>
              <a:t>の気体を</a:t>
            </a:r>
            <a:endParaRPr lang="en-US" altLang="ja-JP" sz="3200" dirty="0"/>
          </a:p>
          <a:p>
            <a:r>
              <a:rPr lang="ja-JP" altLang="en-US" sz="3200" dirty="0"/>
              <a:t>圧力</a:t>
            </a:r>
            <a:r>
              <a:rPr lang="en-US" altLang="ja-JP" sz="3200" i="1" dirty="0">
                <a:latin typeface="Cambria" panose="02040503050406030204" pitchFamily="18" charset="0"/>
              </a:rPr>
              <a:t>p</a:t>
            </a:r>
            <a:r>
              <a:rPr lang="en-US" altLang="ja-JP" sz="3200" baseline="-25000" dirty="0"/>
              <a:t>2</a:t>
            </a:r>
            <a:r>
              <a:rPr lang="ja-JP" altLang="en-US" sz="3200" dirty="0" err="1"/>
              <a:t>，</a:t>
            </a:r>
            <a:r>
              <a:rPr lang="ja-JP" altLang="en-US" sz="3200" dirty="0"/>
              <a:t>体積</a:t>
            </a:r>
            <a:r>
              <a:rPr lang="en-US" altLang="ja-JP" sz="3200" i="1" dirty="0">
                <a:latin typeface="Cambria" panose="02040503050406030204" pitchFamily="18" charset="0"/>
              </a:rPr>
              <a:t>V</a:t>
            </a:r>
            <a:r>
              <a:rPr lang="en-US" altLang="ja-JP" sz="3200" baseline="-25000" dirty="0"/>
              <a:t>2</a:t>
            </a:r>
            <a:r>
              <a:rPr lang="ja-JP" altLang="en-US" sz="3200" dirty="0"/>
              <a:t>に変化させたとき</a:t>
            </a:r>
            <a:endParaRPr lang="en-US" altLang="ja-JP" sz="3200" dirty="0"/>
          </a:p>
          <a:p>
            <a:r>
              <a:rPr lang="ja-JP" altLang="en-US" sz="3200" dirty="0"/>
              <a:t>次の関係がある。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2748015" y="4731956"/>
                <a:ext cx="3575961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4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altLang="ja-JP" sz="4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altLang="ja-JP" sz="4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ja-JP" altLang="en-US" sz="4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8015" y="4731956"/>
                <a:ext cx="3575961" cy="7694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35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/>
      <p:bldP spid="13" grpId="0"/>
    </p:bldLst>
  </p:timing>
</p:sld>
</file>

<file path=ppt/theme/theme1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tailEnd type="none" w="lg" len="lg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15735</TotalTime>
  <Words>2019</Words>
  <PresentationFormat>画面に合わせる (4:3)</PresentationFormat>
  <Paragraphs>406</Paragraphs>
  <Slides>34</Slides>
  <Notes>27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34</vt:i4>
      </vt:variant>
    </vt:vector>
  </HeadingPairs>
  <TitlesOfParts>
    <vt:vector size="46" baseType="lpstr">
      <vt:lpstr>ＭＳ Ｐゴシック</vt:lpstr>
      <vt:lpstr>Arial</vt:lpstr>
      <vt:lpstr>Calibri</vt:lpstr>
      <vt:lpstr>Cambria</vt:lpstr>
      <vt:lpstr>Cambria Math</vt:lpstr>
      <vt:lpstr>Times New Roman</vt:lpstr>
      <vt:lpstr>6_デザインの設定</vt:lpstr>
      <vt:lpstr>3_デザインの設定</vt:lpstr>
      <vt:lpstr>デザインの設定</vt:lpstr>
      <vt:lpstr>4_デザインの設定</vt:lpstr>
      <vt:lpstr>5_デザインの設定</vt:lpstr>
      <vt:lpstr>7_デザインの設定</vt:lpstr>
      <vt:lpstr>１ ボイル・シャルルの法則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2017-02-13T02:50:22Z</cp:lastPrinted>
  <dcterms:created xsi:type="dcterms:W3CDTF">2011-09-19T09:10:40Z</dcterms:created>
  <dcterms:modified xsi:type="dcterms:W3CDTF">2020-07-15T04:14:13Z</dcterms:modified>
</cp:coreProperties>
</file>