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6" r:id="rId1"/>
  </p:sldMasterIdLst>
  <p:notesMasterIdLst>
    <p:notesMasterId r:id="rId4"/>
  </p:notesMasterIdLst>
  <p:handoutMasterIdLst>
    <p:handoutMasterId r:id="rId5"/>
  </p:handoutMasterIdLst>
  <p:sldIdLst>
    <p:sldId id="487" r:id="rId2"/>
    <p:sldId id="533" r:id="rId3"/>
  </p:sldIdLst>
  <p:sldSz cx="6858000" cy="12192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  <p15:guide id="3" orient="horz" pos="2121" userDrawn="1">
          <p15:clr>
            <a:srgbClr val="A4A3A4"/>
          </p15:clr>
        </p15:guide>
        <p15:guide id="4" pos="310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石川 将" initials="石川" lastIdx="1" clrIdx="0">
    <p:extLst>
      <p:ext uri="{19B8F6BF-5375-455C-9EA6-DF929625EA0E}">
        <p15:presenceInfo xmlns:p15="http://schemas.microsoft.com/office/powerpoint/2012/main" userId="石川 将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652B85"/>
    <a:srgbClr val="742789"/>
    <a:srgbClr val="28C8DC"/>
    <a:srgbClr val="00B050"/>
    <a:srgbClr val="96E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4737" autoAdjust="0"/>
  </p:normalViewPr>
  <p:slideViewPr>
    <p:cSldViewPr>
      <p:cViewPr varScale="1">
        <p:scale>
          <a:sx n="40" d="100"/>
          <a:sy n="40" d="100"/>
        </p:scale>
        <p:origin x="2928" y="34"/>
      </p:cViewPr>
      <p:guideLst>
        <p:guide orient="horz" pos="384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1896" y="72"/>
      </p:cViewPr>
      <p:guideLst>
        <p:guide orient="horz" pos="3107"/>
        <p:guide pos="2121"/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587733" y="1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FDA42-AB2F-4A2C-84F9-F3D6EF8872BB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6397621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7733" y="6397621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91327-EDF6-4F91-A008-3ACB24E64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918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705AAE-2C75-441D-8ECA-06FB7F63A2A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0" y="504825"/>
            <a:ext cx="142081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5934" y="3199352"/>
            <a:ext cx="7894446" cy="30313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39762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7733" y="639762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A206C-96EA-4D7E-A7E5-1709A27865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807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A206C-96EA-4D7E-A7E5-1709A27865F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0874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問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650" y="1749485"/>
            <a:ext cx="6318702" cy="10109295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92FC03A-1AA7-413A-BCCC-3E04C372F84D}"/>
              </a:ext>
            </a:extLst>
          </p:cNvPr>
          <p:cNvSpPr txBox="1"/>
          <p:nvPr userDrawn="1"/>
        </p:nvSpPr>
        <p:spPr>
          <a:xfrm>
            <a:off x="195847" y="983432"/>
            <a:ext cx="164897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tx1"/>
                </a:solidFill>
              </a:rPr>
              <a:t>教 </a:t>
            </a:r>
            <a:r>
              <a:rPr kumimoji="1" lang="en-US" altLang="ja-JP" sz="3800" dirty="0"/>
              <a:t>p.</a:t>
            </a:r>
            <a:endParaRPr kumimoji="1" lang="ja-JP" altLang="en-US" sz="3800" dirty="0"/>
          </a:p>
        </p:txBody>
      </p:sp>
      <p:sp>
        <p:nvSpPr>
          <p:cNvPr id="4" name="テキスト プレースホルダー 9">
            <a:extLst>
              <a:ext uri="{FF2B5EF4-FFF2-40B4-BE49-F238E27FC236}">
                <a16:creationId xmlns:a16="http://schemas.microsoft.com/office/drawing/2014/main" id="{8310AA0C-EFCD-F015-3064-1981E0CBE3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657021" y="827534"/>
            <a:ext cx="676880" cy="886214"/>
          </a:xfrm>
        </p:spPr>
        <p:txBody>
          <a:bodyPr>
            <a:noAutofit/>
          </a:bodyPr>
          <a:lstStyle>
            <a:lvl1pPr marL="0" indent="0" algn="ctr">
              <a:buNone/>
              <a:defRPr sz="3600" baseline="0">
                <a:solidFill>
                  <a:srgbClr val="FF6600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100</a:t>
            </a:r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E41C706-4A83-8496-E076-0A1889D251B5}"/>
              </a:ext>
            </a:extLst>
          </p:cNvPr>
          <p:cNvSpPr/>
          <p:nvPr userDrawn="1"/>
        </p:nvSpPr>
        <p:spPr>
          <a:xfrm>
            <a:off x="2653256" y="1008562"/>
            <a:ext cx="700192" cy="648000"/>
          </a:xfrm>
          <a:prstGeom prst="rect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67A0059D-A33E-4357-D085-D53F95251078}"/>
              </a:ext>
            </a:extLst>
          </p:cNvPr>
          <p:cNvSpPr/>
          <p:nvPr userDrawn="1"/>
        </p:nvSpPr>
        <p:spPr>
          <a:xfrm>
            <a:off x="3609010" y="940460"/>
            <a:ext cx="1830903" cy="720080"/>
          </a:xfrm>
          <a:prstGeom prst="roundRect">
            <a:avLst/>
          </a:prstGeom>
          <a:solidFill>
            <a:srgbClr val="652B8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0DA474F-B7C0-3D6A-9C60-3A48421A7648}"/>
              </a:ext>
            </a:extLst>
          </p:cNvPr>
          <p:cNvSpPr txBox="1"/>
          <p:nvPr userDrawn="1"/>
        </p:nvSpPr>
        <p:spPr>
          <a:xfrm>
            <a:off x="3609010" y="1016719"/>
            <a:ext cx="1830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</a:rPr>
              <a:t>補充問題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14B02E82-A48B-E167-8B54-059E4DFBE1A4}"/>
              </a:ext>
            </a:extLst>
          </p:cNvPr>
          <p:cNvSpPr/>
          <p:nvPr userDrawn="1"/>
        </p:nvSpPr>
        <p:spPr>
          <a:xfrm>
            <a:off x="212084" y="1072377"/>
            <a:ext cx="557958" cy="504056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80A8073-C87D-665E-E8F5-893B1A0A1514}"/>
              </a:ext>
            </a:extLst>
          </p:cNvPr>
          <p:cNvSpPr txBox="1"/>
          <p:nvPr userDrawn="1"/>
        </p:nvSpPr>
        <p:spPr>
          <a:xfrm>
            <a:off x="2924943" y="11477462"/>
            <a:ext cx="3663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400" dirty="0"/>
              <a:t>解答は次ページ</a:t>
            </a:r>
          </a:p>
        </p:txBody>
      </p:sp>
      <p:sp>
        <p:nvSpPr>
          <p:cNvPr id="5" name="テキスト プレースホルダー 9">
            <a:extLst>
              <a:ext uri="{FF2B5EF4-FFF2-40B4-BE49-F238E27FC236}">
                <a16:creationId xmlns:a16="http://schemas.microsoft.com/office/drawing/2014/main" id="{BA266C7F-CA06-A447-98C4-E9850F6A6B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2176" y="827534"/>
            <a:ext cx="954847" cy="744505"/>
          </a:xfrm>
        </p:spPr>
        <p:txBody>
          <a:bodyPr>
            <a:noAutofit/>
          </a:bodyPr>
          <a:lstStyle>
            <a:lvl1pPr marL="0" indent="0" algn="l">
              <a:buNone/>
              <a:defRPr sz="36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100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B1E50A9-993E-0B39-51D3-BEAB67F35701}"/>
              </a:ext>
            </a:extLst>
          </p:cNvPr>
          <p:cNvSpPr txBox="1"/>
          <p:nvPr userDrawn="1"/>
        </p:nvSpPr>
        <p:spPr>
          <a:xfrm>
            <a:off x="2026276" y="1006871"/>
            <a:ext cx="637210" cy="646331"/>
          </a:xfrm>
          <a:prstGeom prst="rect">
            <a:avLst/>
          </a:prstGeom>
          <a:solidFill>
            <a:srgbClr val="FF6600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solidFill>
                  <a:schemeClr val="bg1"/>
                </a:solidFill>
              </a:rPr>
              <a:t>問</a:t>
            </a:r>
          </a:p>
        </p:txBody>
      </p:sp>
    </p:spTree>
    <p:extLst>
      <p:ext uri="{BB962C8B-B14F-4D97-AF65-F5344CB8AC3E}">
        <p14:creationId xmlns:p14="http://schemas.microsoft.com/office/powerpoint/2010/main" val="1460863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解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649" y="1747697"/>
            <a:ext cx="6318702" cy="10109295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>
                <a:latin typeface="+mn-ea"/>
                <a:ea typeface="+mn-ea"/>
              </a:defRPr>
            </a:lvl1pPr>
            <a:lvl2pPr>
              <a:defRPr>
                <a:latin typeface="+mn-ea"/>
                <a:ea typeface="+mn-ea"/>
              </a:defRPr>
            </a:lvl2pPr>
            <a:lvl3pPr>
              <a:defRPr>
                <a:latin typeface="+mn-ea"/>
                <a:ea typeface="+mn-ea"/>
              </a:defRPr>
            </a:lvl3pPr>
            <a:lvl4pPr>
              <a:defRPr>
                <a:latin typeface="+mn-ea"/>
                <a:ea typeface="+mn-ea"/>
              </a:defRPr>
            </a:lvl4pPr>
            <a:lvl5pPr>
              <a:defRPr>
                <a:latin typeface="+mn-ea"/>
                <a:ea typeface="+mn-ea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92FC03A-1AA7-413A-BCCC-3E04C372F84D}"/>
              </a:ext>
            </a:extLst>
          </p:cNvPr>
          <p:cNvSpPr txBox="1"/>
          <p:nvPr userDrawn="1"/>
        </p:nvSpPr>
        <p:spPr>
          <a:xfrm>
            <a:off x="194400" y="983432"/>
            <a:ext cx="148872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solidFill>
                  <a:schemeClr val="tx1"/>
                </a:solidFill>
              </a:rPr>
              <a:t>教 </a:t>
            </a:r>
            <a:r>
              <a:rPr kumimoji="1" lang="en-US" altLang="ja-JP" sz="3800" dirty="0"/>
              <a:t>p.</a:t>
            </a:r>
            <a:endParaRPr kumimoji="1" lang="ja-JP" altLang="en-US" sz="3800" dirty="0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F9E180AA-2904-461B-B103-2F7E3F40A0FC}"/>
              </a:ext>
            </a:extLst>
          </p:cNvPr>
          <p:cNvSpPr txBox="1">
            <a:spLocks/>
          </p:cNvSpPr>
          <p:nvPr userDrawn="1"/>
        </p:nvSpPr>
        <p:spPr>
          <a:xfrm>
            <a:off x="5517231" y="1031064"/>
            <a:ext cx="1064967" cy="552060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40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dirty="0">
                <a:solidFill>
                  <a:srgbClr val="FF0000"/>
                </a:solidFill>
                <a:latin typeface="+mn-ea"/>
                <a:ea typeface="+mn-ea"/>
              </a:rPr>
              <a:t>解答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1762B420-DB54-4F7E-C248-7C47F604EBCF}"/>
              </a:ext>
            </a:extLst>
          </p:cNvPr>
          <p:cNvSpPr/>
          <p:nvPr userDrawn="1"/>
        </p:nvSpPr>
        <p:spPr>
          <a:xfrm>
            <a:off x="3609010" y="940460"/>
            <a:ext cx="1830903" cy="720080"/>
          </a:xfrm>
          <a:prstGeom prst="roundRect">
            <a:avLst/>
          </a:prstGeom>
          <a:solidFill>
            <a:srgbClr val="652B8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64AF78B-A8CE-04BA-85C3-2B945D385DB2}"/>
              </a:ext>
            </a:extLst>
          </p:cNvPr>
          <p:cNvSpPr txBox="1"/>
          <p:nvPr userDrawn="1"/>
        </p:nvSpPr>
        <p:spPr>
          <a:xfrm>
            <a:off x="3609010" y="1016719"/>
            <a:ext cx="1830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solidFill>
                  <a:schemeClr val="bg1"/>
                </a:solidFill>
              </a:rPr>
              <a:t>補充問題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002B8D99-6BBB-43AE-7FC7-EA12E9BF7EFF}"/>
              </a:ext>
            </a:extLst>
          </p:cNvPr>
          <p:cNvSpPr/>
          <p:nvPr userDrawn="1"/>
        </p:nvSpPr>
        <p:spPr>
          <a:xfrm>
            <a:off x="212084" y="1072377"/>
            <a:ext cx="557958" cy="504056"/>
          </a:xfrm>
          <a:prstGeom prst="round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プレースホルダー 9">
            <a:extLst>
              <a:ext uri="{FF2B5EF4-FFF2-40B4-BE49-F238E27FC236}">
                <a16:creationId xmlns:a16="http://schemas.microsoft.com/office/drawing/2014/main" id="{FC884025-7DB5-7B5C-5AE9-F8AB09DCEB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657021" y="827534"/>
            <a:ext cx="676880" cy="886214"/>
          </a:xfrm>
        </p:spPr>
        <p:txBody>
          <a:bodyPr>
            <a:noAutofit/>
          </a:bodyPr>
          <a:lstStyle>
            <a:lvl1pPr marL="0" indent="0" algn="ctr">
              <a:buNone/>
              <a:defRPr sz="3600" baseline="0">
                <a:solidFill>
                  <a:srgbClr val="FF6600"/>
                </a:solidFill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100</a:t>
            </a:r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B3BF550-D8A2-D2BA-0422-918E95587EAE}"/>
              </a:ext>
            </a:extLst>
          </p:cNvPr>
          <p:cNvSpPr/>
          <p:nvPr userDrawn="1"/>
        </p:nvSpPr>
        <p:spPr>
          <a:xfrm>
            <a:off x="2653256" y="1008562"/>
            <a:ext cx="700192" cy="648000"/>
          </a:xfrm>
          <a:prstGeom prst="rect">
            <a:avLst/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9FCBEA5-3023-EAFB-846B-07427E46173A}"/>
              </a:ext>
            </a:extLst>
          </p:cNvPr>
          <p:cNvSpPr txBox="1"/>
          <p:nvPr userDrawn="1"/>
        </p:nvSpPr>
        <p:spPr>
          <a:xfrm>
            <a:off x="2026276" y="1006871"/>
            <a:ext cx="637210" cy="646331"/>
          </a:xfrm>
          <a:prstGeom prst="rect">
            <a:avLst/>
          </a:prstGeom>
          <a:solidFill>
            <a:srgbClr val="FF6600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dirty="0">
                <a:solidFill>
                  <a:schemeClr val="bg1"/>
                </a:solidFill>
              </a:rPr>
              <a:t>問</a:t>
            </a:r>
          </a:p>
        </p:txBody>
      </p:sp>
      <p:sp>
        <p:nvSpPr>
          <p:cNvPr id="17" name="テキスト プレースホルダー 9">
            <a:extLst>
              <a:ext uri="{FF2B5EF4-FFF2-40B4-BE49-F238E27FC236}">
                <a16:creationId xmlns:a16="http://schemas.microsoft.com/office/drawing/2014/main" id="{AA96E521-3A2E-53A4-FB18-C3B697EB4B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2176" y="827534"/>
            <a:ext cx="954847" cy="744505"/>
          </a:xfrm>
        </p:spPr>
        <p:txBody>
          <a:bodyPr>
            <a:noAutofit/>
          </a:bodyPr>
          <a:lstStyle>
            <a:lvl1pPr marL="0" indent="0" algn="l">
              <a:buNone/>
              <a:defRPr sz="3600" baseline="0">
                <a:latin typeface="+mn-ea"/>
                <a:ea typeface="+mn-ea"/>
              </a:defRPr>
            </a:lvl1pPr>
          </a:lstStyle>
          <a:p>
            <a:pPr lvl="0"/>
            <a:r>
              <a:rPr kumimoji="1" lang="en-US" altLang="ja-JP" dirty="0"/>
              <a:t>100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090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49" y="767408"/>
            <a:ext cx="6318702" cy="100466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3ADC4BCD-ACA4-4B8B-8F47-CD8ACB928108}"/>
              </a:ext>
            </a:extLst>
          </p:cNvPr>
          <p:cNvCxnSpPr>
            <a:cxnSpLocks/>
          </p:cNvCxnSpPr>
          <p:nvPr userDrawn="1"/>
        </p:nvCxnSpPr>
        <p:spPr>
          <a:xfrm>
            <a:off x="89843" y="695400"/>
            <a:ext cx="6651525" cy="0"/>
          </a:xfrm>
          <a:prstGeom prst="line">
            <a:avLst/>
          </a:prstGeom>
          <a:ln w="508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プレースホルダー 7">
            <a:extLst>
              <a:ext uri="{FF2B5EF4-FFF2-40B4-BE49-F238E27FC236}">
                <a16:creationId xmlns:a16="http://schemas.microsoft.com/office/drawing/2014/main" id="{51139DE1-E2F6-4ED0-94E3-3326A027E706}"/>
              </a:ext>
            </a:extLst>
          </p:cNvPr>
          <p:cNvSpPr txBox="1">
            <a:spLocks/>
          </p:cNvSpPr>
          <p:nvPr userDrawn="1"/>
        </p:nvSpPr>
        <p:spPr>
          <a:xfrm>
            <a:off x="269649" y="129810"/>
            <a:ext cx="6318701" cy="56559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marL="0" indent="0" algn="ctr" defTabSz="914400" rtl="0" eaLnBrk="1" latinLnBrk="0" hangingPunct="1">
              <a:lnSpc>
                <a:spcPts val="4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40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800" b="1" dirty="0">
                <a:solidFill>
                  <a:srgbClr val="FF6600"/>
                </a:solidFill>
                <a:latin typeface="+mj-ea"/>
                <a:ea typeface="+mj-ea"/>
              </a:rPr>
              <a:t>２章１節　関数とグラフ</a:t>
            </a:r>
          </a:p>
        </p:txBody>
      </p:sp>
    </p:spTree>
    <p:extLst>
      <p:ext uri="{BB962C8B-B14F-4D97-AF65-F5344CB8AC3E}">
        <p14:creationId xmlns:p14="http://schemas.microsoft.com/office/powerpoint/2010/main" val="279614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</p:sldLayoutIdLst>
  <p:txStyles>
    <p:titleStyle>
      <a:lvl1pPr algn="l" defTabSz="514356" rtl="0" eaLnBrk="1" latinLnBrk="0" hangingPunct="1">
        <a:lnSpc>
          <a:spcPct val="90000"/>
        </a:lnSpc>
        <a:spcBef>
          <a:spcPct val="0"/>
        </a:spcBef>
        <a:buNone/>
        <a:defRPr kumimoji="1" sz="2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9" indent="-128589" algn="l" defTabSz="514356" rtl="0" eaLnBrk="1" latinLnBrk="0" hangingPunct="1">
        <a:lnSpc>
          <a:spcPct val="150000"/>
        </a:lnSpc>
        <a:spcBef>
          <a:spcPts val="563"/>
        </a:spcBef>
        <a:buFont typeface="Arial" panose="020B0604020202020204" pitchFamily="34" charset="0"/>
        <a:buChar char="•"/>
        <a:defRPr kumimoji="1" sz="2475" kern="1200">
          <a:solidFill>
            <a:schemeClr val="tx1"/>
          </a:solidFill>
          <a:latin typeface="+mn-ea"/>
          <a:ea typeface="+mn-ea"/>
          <a:cs typeface="+mn-cs"/>
        </a:defRPr>
      </a:lvl1pPr>
      <a:lvl2pPr marL="385767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ea"/>
          <a:ea typeface="+mn-ea"/>
          <a:cs typeface="+mn-cs"/>
        </a:defRPr>
      </a:lvl2pPr>
      <a:lvl3pPr marL="642945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ea"/>
          <a:ea typeface="+mn-ea"/>
          <a:cs typeface="+mn-cs"/>
        </a:defRPr>
      </a:lvl3pPr>
      <a:lvl4pPr marL="900124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ea"/>
          <a:ea typeface="+mn-ea"/>
          <a:cs typeface="+mn-cs"/>
        </a:defRPr>
      </a:lvl4pPr>
      <a:lvl5pPr marL="1157302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ea"/>
          <a:ea typeface="+mn-ea"/>
          <a:cs typeface="+mn-cs"/>
        </a:defRPr>
      </a:lvl5pPr>
      <a:lvl6pPr marL="1414481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58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89" algn="l" defTabSz="514356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514356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81E34621-BF70-4B38-8604-B08857E2D2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ja-JP" altLang="en-US" sz="3200" dirty="0"/>
                  <a:t>次の</a:t>
                </a:r>
                <a14:m>
                  <m:oMath xmlns:m="http://schemas.openxmlformats.org/officeDocument/2006/math">
                    <m:r>
                      <a:rPr lang="en-US" altLang="ja-JP" sz="32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32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sz="32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sz="3200" dirty="0"/>
                  <a:t>次関数のグラフの頂点と軸を求め，そのグラフをかきなさい。</a:t>
                </a:r>
                <a:endParaRPr lang="en-US" altLang="ja-JP" sz="3200" dirty="0"/>
              </a:p>
              <a:p>
                <a:r>
                  <a:rPr lang="ja-JP" altLang="en-US" sz="3200" dirty="0"/>
                  <a:t>　</a:t>
                </a:r>
                <a:r>
                  <a:rPr lang="ja-JP" altLang="ja-JP" sz="3200" dirty="0"/>
                  <a:t>⑴　</a:t>
                </a:r>
                <a14:m>
                  <m:oMath xmlns:m="http://schemas.openxmlformats.org/officeDocument/2006/math">
                    <m:r>
                      <a:rPr lang="en-US" altLang="ja-JP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</m:e>
                        </m:d>
                      </m:e>
                      <m:sup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3200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n-US" altLang="ja-JP" sz="3200" dirty="0"/>
              </a:p>
              <a:p>
                <a:r>
                  <a:rPr lang="ja-JP" altLang="en-US" sz="3200" dirty="0"/>
                  <a:t>　</a:t>
                </a:r>
                <a:r>
                  <a:rPr lang="ja-JP" altLang="ja-JP" sz="3200" dirty="0"/>
                  <a:t>⑵　</a:t>
                </a:r>
                <a14:m>
                  <m:oMath xmlns:m="http://schemas.openxmlformats.org/officeDocument/2006/math">
                    <m:r>
                      <a:rPr lang="en-US" altLang="ja-JP" sz="32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3200" i="1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32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endParaRPr lang="en-US" altLang="ja-JP" sz="3200" dirty="0"/>
              </a:p>
            </p:txBody>
          </p:sp>
        </mc:Choice>
        <mc:Fallback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81E34621-BF70-4B38-8604-B08857E2D2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41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F53DAF-9BCA-4E9D-B8D7-527F5DCD3B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kumimoji="1" lang="en-US" altLang="ja-JP" dirty="0"/>
              <a:t>69</a:t>
            </a:r>
            <a:endParaRPr kumimoji="1"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D3E6706-9818-2BA8-558E-C36EE5B0BAC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altLang="ja-JP" dirty="0"/>
              <a:t>16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3303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3C2DBAB-6E6E-434F-8046-152D6AC25A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7967" y="1774387"/>
            <a:ext cx="3039409" cy="396044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7069AD6C-A0A0-4984-9590-B9FD07F089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736" y="7357296"/>
            <a:ext cx="3290802" cy="42506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コンテンツ プレースホルダー 1">
                <a:extLst>
                  <a:ext uri="{FF2B5EF4-FFF2-40B4-BE49-F238E27FC236}">
                    <a16:creationId xmlns:a16="http://schemas.microsoft.com/office/drawing/2014/main" id="{743CD69B-A2BC-4C30-A18E-12F226906D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ja-JP" altLang="en-US" sz="2800" dirty="0"/>
                  <a:t>　</a:t>
                </a:r>
                <a:r>
                  <a:rPr lang="ja-JP" altLang="ja-JP" sz="2800" dirty="0"/>
                  <a:t>⑴　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sz="2800" i="1">
                                <a:latin typeface="Cambria Math" panose="02040503050406030204" pitchFamily="18" charset="0"/>
                              </a:rPr>
                              <m:t>−4</m:t>
                            </m:r>
                          </m:e>
                        </m:d>
                      </m:e>
                      <m:sup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i="1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n-US" altLang="ja-JP" sz="2800" dirty="0"/>
              </a:p>
              <a:p>
                <a:r>
                  <a:rPr lang="ja-JP" altLang="en-US" sz="2800" dirty="0"/>
                  <a:t>　　頂点は　</a:t>
                </a:r>
                <a:r>
                  <a:rPr lang="ja-JP" altLang="en-US" sz="2800" b="1" dirty="0"/>
                  <a:t>点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ja-JP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b="1" i="1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altLang="ja-JP" sz="2800" b="1" i="1">
                            <a:latin typeface="Cambria Math" panose="02040503050406030204" pitchFamily="18" charset="0"/>
                          </a:rPr>
                          <m:t>,  −</m:t>
                        </m:r>
                        <m:r>
                          <a:rPr lang="en-US" altLang="ja-JP" sz="2800" b="1" i="1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d>
                  </m:oMath>
                </a14:m>
                <a:endParaRPr lang="en-US" altLang="ja-JP" sz="2800" b="1" dirty="0"/>
              </a:p>
              <a:p>
                <a:r>
                  <a:rPr lang="ja-JP" altLang="en-US" sz="2800" dirty="0"/>
                  <a:t>　　軸は　</a:t>
                </a:r>
                <a:r>
                  <a:rPr lang="ja-JP" altLang="en-US" sz="2800" b="1" dirty="0"/>
                  <a:t>直線</a:t>
                </a:r>
                <a:r>
                  <a:rPr lang="en-US" altLang="ja-JP" sz="2800" b="1" dirty="0"/>
                  <a:t>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ja-JP" sz="28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800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en-US" altLang="ja-JP" sz="2800" b="1" dirty="0"/>
              </a:p>
              <a:p>
                <a:endParaRPr lang="en-US" altLang="ja-JP" sz="2800" dirty="0"/>
              </a:p>
              <a:p>
                <a:endParaRPr lang="en-US" altLang="ja-JP" sz="2800" dirty="0"/>
              </a:p>
              <a:p>
                <a:endParaRPr lang="en-US" altLang="ja-JP" sz="1400" dirty="0"/>
              </a:p>
              <a:p>
                <a:r>
                  <a:rPr lang="ja-JP" altLang="en-US" sz="2800" dirty="0"/>
                  <a:t>　</a:t>
                </a:r>
                <a:r>
                  <a:rPr lang="ja-JP" altLang="ja-JP" sz="2800" dirty="0"/>
                  <a:t>⑵　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sz="2800" i="1">
                                <a:latin typeface="Cambria Math" panose="02040503050406030204" pitchFamily="18" charset="0"/>
                              </a:rPr>
                              <m:t>+3</m:t>
                            </m:r>
                          </m:e>
                        </m:d>
                      </m:e>
                      <m:sup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2800" i="1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endParaRPr lang="en-US" altLang="ja-JP" sz="2800" dirty="0"/>
              </a:p>
              <a:p>
                <a:r>
                  <a:rPr lang="ja-JP" altLang="en-US" sz="2800" dirty="0"/>
                  <a:t>　　頂点は　</a:t>
                </a:r>
                <a:r>
                  <a:rPr lang="ja-JP" altLang="en-US" sz="2800" b="1" dirty="0"/>
                  <a:t>点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ja-JP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 sz="28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altLang="ja-JP" sz="2800" b="1" i="1">
                            <a:latin typeface="Cambria Math" panose="02040503050406030204" pitchFamily="18" charset="0"/>
                          </a:rPr>
                          <m:t>,  </m:t>
                        </m:r>
                        <m:r>
                          <a:rPr lang="en-US" altLang="ja-JP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d>
                  </m:oMath>
                </a14:m>
                <a:endParaRPr lang="en-US" altLang="ja-JP" sz="2800" b="1" dirty="0"/>
              </a:p>
              <a:p>
                <a:r>
                  <a:rPr lang="ja-JP" altLang="en-US" sz="2800" dirty="0"/>
                  <a:t>　　軸は　</a:t>
                </a:r>
                <a:r>
                  <a:rPr lang="ja-JP" altLang="en-US" sz="2800" b="1" dirty="0"/>
                  <a:t>直線</a:t>
                </a:r>
                <a:r>
                  <a:rPr lang="en-US" altLang="ja-JP" sz="2800" b="1" dirty="0"/>
                  <a:t>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altLang="ja-JP" sz="2800" b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altLang="ja-JP" sz="28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altLang="ja-JP" sz="28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ja-JP" sz="2800" b="1" dirty="0"/>
              </a:p>
            </p:txBody>
          </p:sp>
        </mc:Choice>
        <mc:Fallback xmlns="">
          <p:sp>
            <p:nvSpPr>
              <p:cNvPr id="2" name="コンテンツ プレースホルダー 1">
                <a:extLst>
                  <a:ext uri="{FF2B5EF4-FFF2-40B4-BE49-F238E27FC236}">
                    <a16:creationId xmlns:a16="http://schemas.microsoft.com/office/drawing/2014/main" id="{743CD69B-A2BC-4C30-A18E-12F226906D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D9901A5B-B9E2-9664-6FF5-809128F4891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altLang="ja-JP" dirty="0"/>
              <a:t>16</a:t>
            </a:r>
            <a:endParaRPr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D2C018-E3D6-4734-AD09-B30BCEF3D1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ja-JP" dirty="0"/>
              <a:t>69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7878335"/>
      </p:ext>
    </p:extLst>
  </p:cSld>
  <p:clrMapOvr>
    <a:masterClrMapping/>
  </p:clrMapOvr>
</p:sld>
</file>

<file path=ppt/theme/theme1.xml><?xml version="1.0" encoding="utf-8"?>
<a:theme xmlns:a="http://schemas.openxmlformats.org/drawingml/2006/main" name="補充問題">
  <a:themeElements>
    <a:clrScheme name="ユーザー定義 1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00B050"/>
      </a:accent1>
      <a:accent2>
        <a:srgbClr val="7AA49F"/>
      </a:accent2>
      <a:accent3>
        <a:srgbClr val="FFCC66"/>
      </a:accent3>
      <a:accent4>
        <a:srgbClr val="7B93E1"/>
      </a:accent4>
      <a:accent5>
        <a:srgbClr val="FF0000"/>
      </a:accent5>
      <a:accent6>
        <a:srgbClr val="FFFF0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14833</TotalTime>
  <Words>79</Words>
  <PresentationFormat>ワイド画面</PresentationFormat>
  <Paragraphs>17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Cambria Math</vt:lpstr>
      <vt:lpstr>補充問題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2024-03-07T02:18:31Z</cp:lastPrinted>
  <dcterms:created xsi:type="dcterms:W3CDTF">2016-11-04T07:32:27Z</dcterms:created>
  <dcterms:modified xsi:type="dcterms:W3CDTF">2024-03-07T02:18:32Z</dcterms:modified>
</cp:coreProperties>
</file>