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  <p:sldMasterId id="2147483904" r:id="rId2"/>
    <p:sldMasterId id="2147483932" r:id="rId3"/>
    <p:sldMasterId id="2147483930" r:id="rId4"/>
    <p:sldMasterId id="2147483953" r:id="rId5"/>
    <p:sldMasterId id="2147483941" r:id="rId6"/>
    <p:sldMasterId id="2147483966" r:id="rId7"/>
    <p:sldMasterId id="2147483970" r:id="rId8"/>
  </p:sldMasterIdLst>
  <p:notesMasterIdLst>
    <p:notesMasterId r:id="rId74"/>
  </p:notesMasterIdLst>
  <p:handoutMasterIdLst>
    <p:handoutMasterId r:id="rId75"/>
  </p:handoutMasterIdLst>
  <p:sldIdLst>
    <p:sldId id="522" r:id="rId9"/>
    <p:sldId id="523" r:id="rId10"/>
    <p:sldId id="531" r:id="rId11"/>
    <p:sldId id="532" r:id="rId12"/>
    <p:sldId id="534" r:id="rId13"/>
    <p:sldId id="533" r:id="rId14"/>
    <p:sldId id="535" r:id="rId15"/>
    <p:sldId id="536" r:id="rId16"/>
    <p:sldId id="538" r:id="rId17"/>
    <p:sldId id="537" r:id="rId18"/>
    <p:sldId id="524" r:id="rId19"/>
    <p:sldId id="539" r:id="rId20"/>
    <p:sldId id="540" r:id="rId21"/>
    <p:sldId id="541" r:id="rId22"/>
    <p:sldId id="542" r:id="rId23"/>
    <p:sldId id="543" r:id="rId24"/>
    <p:sldId id="544" r:id="rId25"/>
    <p:sldId id="545" r:id="rId26"/>
    <p:sldId id="546" r:id="rId27"/>
    <p:sldId id="547" r:id="rId28"/>
    <p:sldId id="548" r:id="rId29"/>
    <p:sldId id="549" r:id="rId30"/>
    <p:sldId id="550" r:id="rId31"/>
    <p:sldId id="551" r:id="rId32"/>
    <p:sldId id="479" r:id="rId33"/>
    <p:sldId id="552" r:id="rId34"/>
    <p:sldId id="553" r:id="rId35"/>
    <p:sldId id="554" r:id="rId36"/>
    <p:sldId id="555" r:id="rId37"/>
    <p:sldId id="556" r:id="rId38"/>
    <p:sldId id="557" r:id="rId39"/>
    <p:sldId id="558" r:id="rId40"/>
    <p:sldId id="559" r:id="rId41"/>
    <p:sldId id="560" r:id="rId42"/>
    <p:sldId id="561" r:id="rId43"/>
    <p:sldId id="562" r:id="rId44"/>
    <p:sldId id="563" r:id="rId45"/>
    <p:sldId id="526" r:id="rId46"/>
    <p:sldId id="564" r:id="rId47"/>
    <p:sldId id="565" r:id="rId48"/>
    <p:sldId id="566" r:id="rId49"/>
    <p:sldId id="567" r:id="rId50"/>
    <p:sldId id="568" r:id="rId51"/>
    <p:sldId id="569" r:id="rId52"/>
    <p:sldId id="570" r:id="rId53"/>
    <p:sldId id="571" r:id="rId54"/>
    <p:sldId id="572" r:id="rId55"/>
    <p:sldId id="573" r:id="rId56"/>
    <p:sldId id="574" r:id="rId57"/>
    <p:sldId id="575" r:id="rId58"/>
    <p:sldId id="576" r:id="rId59"/>
    <p:sldId id="577" r:id="rId60"/>
    <p:sldId id="525" r:id="rId61"/>
    <p:sldId id="578" r:id="rId62"/>
    <p:sldId id="579" r:id="rId63"/>
    <p:sldId id="580" r:id="rId64"/>
    <p:sldId id="581" r:id="rId65"/>
    <p:sldId id="582" r:id="rId66"/>
    <p:sldId id="583" r:id="rId67"/>
    <p:sldId id="584" r:id="rId68"/>
    <p:sldId id="585" r:id="rId69"/>
    <p:sldId id="586" r:id="rId70"/>
    <p:sldId id="587" r:id="rId71"/>
    <p:sldId id="588" r:id="rId72"/>
    <p:sldId id="589" r:id="rId73"/>
  </p:sldIdLst>
  <p:sldSz cx="12192000" cy="6858000"/>
  <p:notesSz cx="9866313" cy="67357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1" userDrawn="1">
          <p15:clr>
            <a:srgbClr val="A4A3A4"/>
          </p15:clr>
        </p15:guide>
        <p15:guide id="2" pos="310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C75"/>
    <a:srgbClr val="7A8CCF"/>
    <a:srgbClr val="96E6F0"/>
    <a:srgbClr val="28C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64" autoAdjust="0"/>
    <p:restoredTop sz="94643" autoAdjust="0"/>
  </p:normalViewPr>
  <p:slideViewPr>
    <p:cSldViewPr>
      <p:cViewPr varScale="1">
        <p:scale>
          <a:sx n="78" d="100"/>
          <a:sy n="78" d="100"/>
        </p:scale>
        <p:origin x="326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90" y="-84"/>
      </p:cViewPr>
      <p:guideLst>
        <p:guide orient="horz" pos="2121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slide" Target="slides/slide58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3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587733" y="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FDA42-AB2F-4A2C-84F9-F3D6EF8872BB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81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91327-EDF6-4F91-A008-3ACB24E64D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491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05AAE-2C75-441D-8ECA-06FB7F63A2A1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504825"/>
            <a:ext cx="4494213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85934" y="3199352"/>
            <a:ext cx="7894446" cy="30313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A206C-96EA-4D7E-A7E5-1709A27865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5807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206C-96EA-4D7E-A7E5-1709A27865F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5951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A206C-96EA-4D7E-A7E5-1709A27865FD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34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090762"/>
            <a:ext cx="720080" cy="574675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D716AE29-827F-426F-86A0-E181DAF120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51753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判問題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512" y="116632"/>
            <a:ext cx="1080120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3-3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68024C31-FBD3-48B6-A591-FC17FDC038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76" y="1090762"/>
            <a:ext cx="576064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3575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判問題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512" y="116632"/>
            <a:ext cx="108012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3-3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3416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反復練習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0217"/>
            <a:ext cx="7272808" cy="759619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1624" y="1090762"/>
            <a:ext cx="792088" cy="574675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495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反復練習（１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0217"/>
            <a:ext cx="7272808" cy="759619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11624" y="1090761"/>
            <a:ext cx="701316" cy="574675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478F15E2-EDE7-496A-9B52-96A9BCCCA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2940" y="1090761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4811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124744"/>
            <a:ext cx="11233248" cy="505221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lang="ja-JP" altLang="en-US" smtClean="0">
                <a:solidFill>
                  <a:srgbClr val="000000"/>
                </a:solidFill>
              </a:rPr>
              <a:pPr/>
              <a:t>2026/2/13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6965153-484A-42C3-A0D1-B33B39EF5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03958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判問題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0217"/>
            <a:ext cx="7272808" cy="759619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lang="ja-JP" altLang="en-US" smtClean="0">
                <a:solidFill>
                  <a:srgbClr val="000000"/>
                </a:solidFill>
              </a:rPr>
              <a:pPr/>
              <a:t>2026/2/13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512" y="1090762"/>
            <a:ext cx="108012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3-3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0588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判問題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0217"/>
            <a:ext cx="7272808" cy="759619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lang="ja-JP" altLang="en-US" smtClean="0">
                <a:solidFill>
                  <a:srgbClr val="000000"/>
                </a:solidFill>
              </a:rPr>
              <a:pPr/>
              <a:t>2026/2/13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512" y="1090762"/>
            <a:ext cx="1080120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3-3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68024C31-FBD3-48B6-A591-FC17FDC038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27648" y="1090762"/>
            <a:ext cx="576064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8397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大判問題番号（１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68" y="10217"/>
            <a:ext cx="7272808" cy="759619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lang="ja-JP" altLang="en-US" smtClean="0">
                <a:solidFill>
                  <a:srgbClr val="000000"/>
                </a:solidFill>
              </a:rPr>
              <a:pPr/>
              <a:t>2026/2/13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512" y="1090762"/>
            <a:ext cx="1080120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3-3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68024C31-FBD3-48B6-A591-FC17FDC0380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963652" y="1090762"/>
            <a:ext cx="576064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B2193E46-FB1D-4122-B23A-A48821F197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6552" y="1092276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5466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124744"/>
            <a:ext cx="11233248" cy="505221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lang="ja-JP" altLang="en-US" smtClean="0">
                <a:solidFill>
                  <a:srgbClr val="000000"/>
                </a:solidFill>
              </a:rPr>
              <a:pPr/>
              <a:t>2026/2/13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C6965153-484A-42C3-A0D1-B33B39EF58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1794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番号無し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77194"/>
            <a:ext cx="7344816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124744"/>
            <a:ext cx="11233248" cy="505221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lang="ja-JP" altLang="en-US" smtClean="0">
                <a:solidFill>
                  <a:srgbClr val="000000"/>
                </a:solidFill>
              </a:rPr>
              <a:pPr/>
              <a:t>2026/2/13</a:t>
            </a:fld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lang="ja-JP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ja-JP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30177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60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（１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772816"/>
            <a:ext cx="11233248" cy="4829621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090761"/>
            <a:ext cx="720080" cy="574675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478F15E2-EDE7-496A-9B52-96A9BCCCA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91544" y="1090761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3" name="テキスト プレースホルダー 7">
            <a:extLst>
              <a:ext uri="{FF2B5EF4-FFF2-40B4-BE49-F238E27FC236}">
                <a16:creationId xmlns:a16="http://schemas.microsoft.com/office/drawing/2014/main" id="{4AF09DA4-D14A-457A-A56A-A795E81FAA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25168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512" y="1090762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4D78BD7A-66CF-4C3D-927C-5861D09575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6690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例題（１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03512" y="1090762"/>
            <a:ext cx="720080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478F15E2-EDE7-496A-9B52-96A9BCCCA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23592" y="1090762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3" name="テキスト プレースホルダー 7">
            <a:extLst>
              <a:ext uri="{FF2B5EF4-FFF2-40B4-BE49-F238E27FC236}">
                <a16:creationId xmlns:a16="http://schemas.microsoft.com/office/drawing/2014/main" id="{B877E837-7402-4E99-8322-186C66E4858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77194"/>
            <a:ext cx="720080" cy="574675"/>
          </a:xfrm>
          <a:solidFill>
            <a:srgbClr val="0070C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18312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448" y="1090762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6990DE7F-1BEB-42B6-A4B9-C345A3A710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3568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（１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7448" y="1087828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12" name="テキスト プレースホルダー 7">
            <a:extLst>
              <a:ext uri="{FF2B5EF4-FFF2-40B4-BE49-F238E27FC236}">
                <a16:creationId xmlns:a16="http://schemas.microsoft.com/office/drawing/2014/main" id="{478F15E2-EDE7-496A-9B52-96A9BCCCA83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7528" y="1087828"/>
            <a:ext cx="864096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13" name="テキスト プレースホルダー 7">
            <a:extLst>
              <a:ext uri="{FF2B5EF4-FFF2-40B4-BE49-F238E27FC236}">
                <a16:creationId xmlns:a16="http://schemas.microsoft.com/office/drawing/2014/main" id="{4D588C66-D5C9-463F-999D-010F619212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730904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例番号だ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71464" y="1090762"/>
            <a:ext cx="720080" cy="574675"/>
          </a:xfr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D716AE29-827F-426F-86A0-E181DAF120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9500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題番号あり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6552728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1748" y="1090762"/>
            <a:ext cx="936104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3406AD46-8F10-4DBF-87CE-94E6C70E49B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5360" y="177194"/>
            <a:ext cx="720080" cy="574675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4456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（１）解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177194"/>
            <a:ext cx="7344816" cy="592642"/>
          </a:xfrm>
        </p:spPr>
        <p:txBody>
          <a:bodyPr>
            <a:normAutofit/>
          </a:bodyPr>
          <a:lstStyle>
            <a:lvl1pPr>
              <a:defRPr sz="280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844824"/>
            <a:ext cx="11233248" cy="433213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>
              <a:defRPr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5A3348-F74C-49BD-89F1-E8E22F6341C9}" type="datetimeFigureOut">
              <a:rPr kumimoji="1" lang="ja-JP" altLang="en-US" smtClean="0"/>
              <a:t>2026/2/13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39709-BF6C-48B7-987E-8E3361EF5B7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テキスト プレースホルダー 9">
            <a:extLst>
              <a:ext uri="{FF2B5EF4-FFF2-40B4-BE49-F238E27FC236}">
                <a16:creationId xmlns:a16="http://schemas.microsoft.com/office/drawing/2014/main" id="{4254057E-E269-4AD2-A773-338B13C8C3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114384" y="203882"/>
            <a:ext cx="598240" cy="576262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100</a:t>
            </a:r>
            <a:endParaRPr kumimoji="1" lang="ja-JP" altLang="en-US" dirty="0"/>
          </a:p>
        </p:txBody>
      </p:sp>
      <p:sp>
        <p:nvSpPr>
          <p:cNvPr id="10" name="テキスト プレースホルダー 7">
            <a:extLst>
              <a:ext uri="{FF2B5EF4-FFF2-40B4-BE49-F238E27FC236}">
                <a16:creationId xmlns:a16="http://schemas.microsoft.com/office/drawing/2014/main" id="{DE990E45-0E54-4F28-B2FF-D4B5EA4D81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1748" y="1090762"/>
            <a:ext cx="936104" cy="574675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ts val="4000"/>
              </a:lnSpc>
              <a:buNone/>
              <a:defRPr sz="4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</a:lstStyle>
          <a:p>
            <a:pPr lvl="0"/>
            <a:r>
              <a:rPr kumimoji="1" lang="en-US" altLang="ja-JP" dirty="0"/>
              <a:t>(1)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58621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教科書</a:t>
            </a:r>
            <a:r>
              <a:rPr lang="en-US" altLang="ja-JP" dirty="0"/>
              <a:t>p.</a:t>
            </a:r>
            <a:endParaRPr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1090762"/>
            <a:ext cx="793280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184381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教科書</a:t>
            </a:r>
            <a:r>
              <a:rPr lang="en-US" altLang="ja-JP" dirty="0"/>
              <a:t>p.</a:t>
            </a:r>
            <a:endParaRPr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1090762"/>
            <a:ext cx="1225328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bg2"/>
                </a:solidFill>
              </a:rPr>
              <a:t>例題</a:t>
            </a:r>
          </a:p>
        </p:txBody>
      </p:sp>
    </p:spTree>
    <p:extLst>
      <p:ext uri="{BB962C8B-B14F-4D97-AF65-F5344CB8AC3E}">
        <p14:creationId xmlns:p14="http://schemas.microsoft.com/office/powerpoint/2010/main" val="39263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1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教科書</a:t>
            </a:r>
            <a:r>
              <a:rPr lang="en-US" altLang="ja-JP" dirty="0"/>
              <a:t>p.</a:t>
            </a:r>
            <a:endParaRPr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1090762"/>
            <a:ext cx="649264" cy="5746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accent1"/>
                </a:solidFill>
              </a:rPr>
              <a:t>問</a:t>
            </a:r>
          </a:p>
        </p:txBody>
      </p:sp>
    </p:spTree>
    <p:extLst>
      <p:ext uri="{BB962C8B-B14F-4D97-AF65-F5344CB8AC3E}">
        <p14:creationId xmlns:p14="http://schemas.microsoft.com/office/powerpoint/2010/main" val="243554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6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教科書</a:t>
            </a:r>
            <a:r>
              <a:rPr lang="en-US" altLang="ja-JP" dirty="0"/>
              <a:t>p.</a:t>
            </a:r>
            <a:endParaRPr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1090762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解答</a:t>
            </a:r>
          </a:p>
        </p:txBody>
      </p:sp>
    </p:spTree>
    <p:extLst>
      <p:ext uri="{BB962C8B-B14F-4D97-AF65-F5344CB8AC3E}">
        <p14:creationId xmlns:p14="http://schemas.microsoft.com/office/powerpoint/2010/main" val="13891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6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教科書</a:t>
            </a:r>
            <a:r>
              <a:rPr lang="en-US" altLang="ja-JP" dirty="0"/>
              <a:t>p.</a:t>
            </a:r>
            <a:endParaRPr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9376" y="116632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問題</a:t>
            </a:r>
          </a:p>
        </p:txBody>
      </p:sp>
    </p:spTree>
    <p:extLst>
      <p:ext uri="{BB962C8B-B14F-4D97-AF65-F5344CB8AC3E}">
        <p14:creationId xmlns:p14="http://schemas.microsoft.com/office/powerpoint/2010/main" val="46536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教科書</a:t>
            </a:r>
            <a:r>
              <a:rPr lang="en-US" altLang="ja-JP" dirty="0"/>
              <a:t>p.</a:t>
            </a:r>
            <a:endParaRPr lang="ja-JP" altLang="en-US" dirty="0"/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1090762"/>
            <a:ext cx="2233440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反復問題</a:t>
            </a:r>
          </a:p>
        </p:txBody>
      </p:sp>
    </p:spTree>
    <p:extLst>
      <p:ext uri="{BB962C8B-B14F-4D97-AF65-F5344CB8AC3E}">
        <p14:creationId xmlns:p14="http://schemas.microsoft.com/office/powerpoint/2010/main" val="248842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7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916832"/>
            <a:ext cx="11233248" cy="426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24545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000000"/>
                </a:solidFill>
              </a:rPr>
              <a:t>教科書</a:t>
            </a:r>
            <a:r>
              <a:rPr lang="en-US" altLang="ja-JP" dirty="0">
                <a:solidFill>
                  <a:srgbClr val="000000"/>
                </a:solidFill>
              </a:rPr>
              <a:t>p.</a:t>
            </a:r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9" name="テキスト プレースホルダー 7">
            <a:extLst>
              <a:ext uri="{FF2B5EF4-FFF2-40B4-BE49-F238E27FC236}">
                <a16:creationId xmlns:a16="http://schemas.microsoft.com/office/drawing/2014/main" id="{51139DE1-E2F6-4ED0-94E3-3326A027E706}"/>
              </a:ext>
            </a:extLst>
          </p:cNvPr>
          <p:cNvSpPr txBox="1">
            <a:spLocks/>
          </p:cNvSpPr>
          <p:nvPr userDrawn="1"/>
        </p:nvSpPr>
        <p:spPr>
          <a:xfrm>
            <a:off x="478184" y="1090762"/>
            <a:ext cx="1225328" cy="5746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rgbClr val="000000"/>
                </a:solidFill>
              </a:rPr>
              <a:t>問題</a:t>
            </a:r>
          </a:p>
        </p:txBody>
      </p:sp>
    </p:spTree>
    <p:extLst>
      <p:ext uri="{BB962C8B-B14F-4D97-AF65-F5344CB8AC3E}">
        <p14:creationId xmlns:p14="http://schemas.microsoft.com/office/powerpoint/2010/main" val="339425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ゴシック" panose="020B0609070205080204" pitchFamily="49" charset="-128"/>
          <a:ea typeface="ＭＳ ゴシック" panose="020B0609070205080204" pitchFamily="49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76" y="188640"/>
            <a:ext cx="10515600" cy="687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76" y="1124744"/>
            <a:ext cx="11233248" cy="5052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4352" y="623731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DC4BCD-ACA4-4B8B-8F47-CD8ACB928108}"/>
              </a:ext>
            </a:extLst>
          </p:cNvPr>
          <p:cNvCxnSpPr/>
          <p:nvPr userDrawn="1"/>
        </p:nvCxnSpPr>
        <p:spPr>
          <a:xfrm>
            <a:off x="324464" y="836712"/>
            <a:ext cx="1155290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プレースホルダー 9">
            <a:extLst>
              <a:ext uri="{FF2B5EF4-FFF2-40B4-BE49-F238E27FC236}">
                <a16:creationId xmlns:a16="http://schemas.microsoft.com/office/drawing/2014/main" id="{FC48FE42-0E3C-47A8-8858-D7CFE5B560F1}"/>
              </a:ext>
            </a:extLst>
          </p:cNvPr>
          <p:cNvSpPr txBox="1">
            <a:spLocks/>
          </p:cNvSpPr>
          <p:nvPr userDrawn="1"/>
        </p:nvSpPr>
        <p:spPr>
          <a:xfrm>
            <a:off x="10095892" y="230177"/>
            <a:ext cx="1080119" cy="576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000" kern="1200" baseline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solidFill>
                  <a:schemeClr val="tx1"/>
                </a:solidFill>
              </a:rPr>
              <a:t>教科書</a:t>
            </a:r>
            <a:r>
              <a:rPr lang="en-US" altLang="ja-JP" dirty="0">
                <a:solidFill>
                  <a:schemeClr val="tx1"/>
                </a:solidFill>
              </a:rPr>
              <a:t>p.</a:t>
            </a:r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8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kumimoji="1" sz="4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ＭＳ Ｐゴシック" panose="020B0600070205080204" pitchFamily="50" charset="-128"/>
          <a:ea typeface="ＭＳ Ｐゴシック" panose="020B060007020508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74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image" Target="../media/image76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4" Type="http://schemas.openxmlformats.org/officeDocument/2006/relationships/image" Target="../media/image75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8712968" cy="59264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因数分解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368" y="1124744"/>
            <a:ext cx="11233248" cy="1656184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/>
              <a:t>⑥因数分解　</a:t>
            </a:r>
            <a:endParaRPr lang="en-US" altLang="ja-JP" sz="54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11042376" y="230177"/>
            <a:ext cx="958280" cy="576262"/>
          </a:xfrm>
        </p:spPr>
        <p:txBody>
          <a:bodyPr/>
          <a:lstStyle/>
          <a:p>
            <a:r>
              <a:rPr kumimoji="1" lang="en-US" altLang="ja-JP" dirty="0"/>
              <a:t>25</a:t>
            </a:r>
            <a:r>
              <a:rPr kumimoji="1" lang="ja-JP" altLang="en-US" dirty="0"/>
              <a:t>～</a:t>
            </a:r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43B28E5-DFBE-1CC7-82AA-793038B609AC}"/>
              </a:ext>
            </a:extLst>
          </p:cNvPr>
          <p:cNvSpPr txBox="1">
            <a:spLocks/>
          </p:cNvSpPr>
          <p:nvPr/>
        </p:nvSpPr>
        <p:spPr>
          <a:xfrm>
            <a:off x="1703512" y="3099233"/>
            <a:ext cx="8784976" cy="3581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/>
              <a:t>・因数分解，共通な因数を取り出す因数分解</a:t>
            </a:r>
            <a:endParaRPr lang="en-US" altLang="ja-JP" sz="3600" dirty="0"/>
          </a:p>
          <a:p>
            <a:r>
              <a:rPr lang="ja-JP" altLang="en-US" sz="3600" dirty="0"/>
              <a:t>・因数分解の公式１～４</a:t>
            </a:r>
            <a:endParaRPr lang="en-US" altLang="ja-JP" sz="3600" dirty="0"/>
          </a:p>
          <a:p>
            <a:r>
              <a:rPr lang="ja-JP" altLang="en-US" sz="3600" dirty="0"/>
              <a:t>・いろいろな因数分解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2529130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56135-9114-3748-DD5B-16B5BA04B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3C40465-4BEC-F317-122F-AC3CA5D016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⑸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endParaRPr lang="en-US" altLang="ja-JP" sz="3600" dirty="0">
                  <a:effectLst/>
                  <a:cs typeface="ＭＳ 明朝" panose="02020609040205080304" pitchFamily="17" charset="-128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𝑎𝑏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×2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𝑎𝑏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×1</m:t>
                      </m:r>
                    </m:oMath>
                  </m:oMathPara>
                </a14:m>
                <a:br>
                  <a:rPr lang="en-US" altLang="ja-JP" sz="3600" i="1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i="1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𝒂𝒃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600" dirty="0">
                  <a:solidFill>
                    <a:schemeClr val="accent2"/>
                  </a:solidFill>
                  <a:effectLst/>
                  <a:cs typeface="ＭＳ 明朝" panose="02020609040205080304" pitchFamily="17" charset="-128"/>
                </a:endParaRPr>
              </a:p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⑹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endParaRPr lang="en-US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×4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𝑥𝑦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×3</m:t>
                      </m:r>
                    </m:oMath>
                  </m:oMathPara>
                </a14:m>
                <a:br>
                  <a:rPr lang="en-US" altLang="ja-JP" sz="3600" i="1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i="1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𝒙𝒚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ja-JP" altLang="ja-JP" sz="3600" dirty="0">
                  <a:solidFill>
                    <a:schemeClr val="accent2"/>
                  </a:solidFill>
                  <a:effectLst/>
                  <a:latin typeface="本文・小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3C40465-4BEC-F317-122F-AC3CA5D016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 b="-11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7DF5904A-C1B2-DA23-3D42-A7486F47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77799"/>
            <a:ext cx="7129115" cy="601663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共通</a:t>
            </a:r>
            <a:r>
              <a:rPr lang="ja-JP" altLang="en-US" dirty="0"/>
              <a:t>な</a:t>
            </a:r>
            <a:r>
              <a:rPr lang="ja-JP" altLang="ja-JP" dirty="0"/>
              <a:t>因数を取り出す因数分解</a:t>
            </a:r>
            <a:endParaRPr kumimoji="1" lang="ja-JP" altLang="en-US" dirty="0"/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A43BA24B-7BE7-24CF-6E4C-FFF16FEB5B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F6B78A4F-139D-7033-A52E-6FD0D56715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87438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58C9F330-CEE3-42AA-99CA-BC23E33A5D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DB45FB-62F6-17E6-4E07-17B192E30EA6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037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8712968" cy="59264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因数分解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368" y="1124744"/>
            <a:ext cx="11233248" cy="1656184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/>
              <a:t>⑥因数分解　</a:t>
            </a:r>
            <a:endParaRPr lang="en-US" altLang="ja-JP" sz="54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11136560" y="230177"/>
            <a:ext cx="864096" cy="576262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DDEE4F2-5B1D-7BED-CBCA-C6E025EE0C04}"/>
              </a:ext>
            </a:extLst>
          </p:cNvPr>
          <p:cNvSpPr txBox="1">
            <a:spLocks/>
          </p:cNvSpPr>
          <p:nvPr/>
        </p:nvSpPr>
        <p:spPr>
          <a:xfrm>
            <a:off x="1703512" y="3099233"/>
            <a:ext cx="8784976" cy="3581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/>
              <a:t>・因数分解，共通な因数を取り出す因数分解</a:t>
            </a:r>
            <a:endParaRPr lang="en-US" altLang="ja-JP" sz="3600" dirty="0"/>
          </a:p>
          <a:p>
            <a:r>
              <a:rPr lang="ja-JP" altLang="en-US" sz="3600" dirty="0">
                <a:solidFill>
                  <a:schemeClr val="accent2"/>
                </a:solidFill>
              </a:rPr>
              <a:t>・因数分解の公式１～４</a:t>
            </a:r>
            <a:endParaRPr lang="en-US" altLang="ja-JP" sz="3600" dirty="0">
              <a:solidFill>
                <a:schemeClr val="accent2"/>
              </a:solidFill>
            </a:endParaRPr>
          </a:p>
          <a:p>
            <a:r>
              <a:rPr lang="ja-JP" altLang="en-US" sz="3600" dirty="0"/>
              <a:t>・いろいろな因数分解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630528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9C18C89-CE4D-4581-8D6E-77D7DF473E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ja-JP" altLang="ja-JP" sz="4000" dirty="0">
                            <a:cs typeface="Times New Roman" panose="02020603050405020304" pitchFamily="18" charset="0"/>
                          </a:rPr>
                          <m:t>１</m:t>
                        </m:r>
                      </m:e>
                    </m:borderBox>
                  </m:oMath>
                </a14:m>
                <a:r>
                  <a:rPr lang="ja-JP" altLang="ja-JP" sz="4000" b="1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1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p>
                        <m:r>
                          <a:rPr lang="en-US" altLang="ja-JP" sz="4000" b="1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ja-JP" altLang="ja-JP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1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  <m:sup>
                        <m:r>
                          <a:rPr lang="en-US" altLang="ja-JP" sz="4000" b="1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40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ja-JP" sz="40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ja-JP" sz="40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ja-JP" sz="40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9C18C89-CE4D-4581-8D6E-77D7DF473E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1D834468-7469-33DE-5A5F-7FD333ADBF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4C2976A1-D1B3-CC37-6079-488073F3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因数分解の公式</a:t>
            </a:r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9663A825-841A-1D13-3E19-13AC6DFB82B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30188"/>
            <a:ext cx="598487" cy="576262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p:pic>
        <p:nvPicPr>
          <p:cNvPr id="10" name="図 9" descr="グラフ&#10;&#10;自動的に生成された説明">
            <a:extLst>
              <a:ext uri="{FF2B5EF4-FFF2-40B4-BE49-F238E27FC236}">
                <a16:creationId xmlns:a16="http://schemas.microsoft.com/office/drawing/2014/main" id="{9DD06F68-23C4-FDE2-0646-4B60BAEA49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649" y="3717032"/>
            <a:ext cx="3376635" cy="245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4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A0E8B57-AD0C-2A41-1B86-2C4FD76260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/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因数分解の公式</a:t>
                </a:r>
                <a14:m>
                  <m:oMath xmlns:m="http://schemas.openxmlformats.org/officeDocument/2006/math"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borderBox>
                      <m:borderBoxPr>
                        <m:ctrlPr>
                          <a:rPr lang="en-US" altLang="ja-JP" sz="400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ja-JP" altLang="ja-JP" sz="4000" dirty="0">
                            <a:cs typeface="Times New Roman" panose="02020603050405020304" pitchFamily="18" charset="0"/>
                          </a:rPr>
                          <m:t>１</m:t>
                        </m:r>
                      </m:e>
                    </m:borderBox>
                    <m:r>
                      <a:rPr lang="ja-JP" altLang="ja-JP" sz="4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を用いて因数分解してみよう。</a:t>
                </a:r>
              </a:p>
              <a:p>
                <a:pPr marL="7159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 smtClean="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4</m:t>
                      </m:r>
                      <m:sSup>
                        <m:sSupPr>
                          <m:ctrlPr>
                            <a:rPr lang="ja-JP" altLang="ja-JP" sz="4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i="1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4000" i="1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−9</m:t>
                      </m:r>
                      <m:r>
                        <a:rPr lang="en-US" altLang="ja-JP" sz="400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40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altLang="ja-JP" sz="40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ja-JP" altLang="ja-JP" sz="4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i="1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4000" i="1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40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i="1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4000" i="1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altLang="ja-JP" sz="4000" b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sz="4000" dirty="0"/>
              </a:p>
              <a:p>
                <a:pPr marL="3498850">
                  <a:lnSpc>
                    <a:spcPct val="100000"/>
                  </a:lnSpc>
                  <a:tabLst>
                    <a:tab pos="4929188" algn="l"/>
                    <a:tab pos="5029200" algn="l"/>
                    <a:tab pos="6462713" algn="l"/>
                    <a:tab pos="7534275" algn="l"/>
                    <a:tab pos="8343900" algn="l"/>
                    <a:tab pos="9421813" algn="l"/>
                  </a:tabLst>
                </a:pPr>
                <a:r>
                  <a:rPr lang="ja-JP" altLang="ja-JP" sz="4000" dirty="0">
                    <a:solidFill>
                      <a:srgbClr val="7A8CCF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↓</a:t>
                </a:r>
                <a:r>
                  <a:rPr lang="en-US" altLang="ja-JP" sz="4000" dirty="0"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	</a:t>
                </a:r>
                <a:r>
                  <a:rPr lang="ja-JP" altLang="ja-JP" sz="4000" dirty="0">
                    <a:solidFill>
                      <a:srgbClr val="F29C75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↓</a:t>
                </a:r>
                <a:r>
                  <a:rPr lang="en-US" altLang="ja-JP" sz="4000" dirty="0"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	</a:t>
                </a:r>
                <a:r>
                  <a:rPr lang="ja-JP" altLang="en-US" sz="4000" dirty="0">
                    <a:solidFill>
                      <a:srgbClr val="7A8CCF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↑</a:t>
                </a:r>
                <a:r>
                  <a:rPr lang="en-US" altLang="ja-JP" sz="4000" dirty="0"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	</a:t>
                </a:r>
                <a:r>
                  <a:rPr lang="ja-JP" altLang="en-US" sz="4000" dirty="0">
                    <a:solidFill>
                      <a:srgbClr val="F29C75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↑</a:t>
                </a:r>
                <a:r>
                  <a:rPr lang="en-US" altLang="ja-JP" sz="4000" dirty="0"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	</a:t>
                </a:r>
                <a:r>
                  <a:rPr lang="ja-JP" altLang="en-US" sz="4000" dirty="0">
                    <a:solidFill>
                      <a:srgbClr val="7A8CCF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↑</a:t>
                </a:r>
                <a:r>
                  <a:rPr lang="en-US" altLang="ja-JP" sz="4000" dirty="0"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	</a:t>
                </a:r>
                <a:r>
                  <a:rPr lang="ja-JP" altLang="en-US" sz="4000" dirty="0">
                    <a:solidFill>
                      <a:srgbClr val="F29C75"/>
                    </a:solidFill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↑</a:t>
                </a:r>
                <a:r>
                  <a:rPr lang="ja-JP" altLang="en-US" sz="4000" dirty="0"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endParaRPr lang="en-US" altLang="ja-JP" sz="40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39883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ja-JP" altLang="en-US" sz="4000" i="1" dirty="0" smtClean="0">
                              <a:solidFill>
                                <a:srgbClr val="7A8CC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●</m:t>
                          </m:r>
                        </m:e>
                        <m:sup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 b="0" i="1" smtClean="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  </m:t>
                      </m:r>
                      <m:r>
                        <a:rPr lang="en-US" altLang="ja-JP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ja-JP" altLang="en-US" sz="4000" i="1" smtClean="0">
                              <a:solidFill>
                                <a:srgbClr val="F29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■</m:t>
                          </m:r>
                        </m:e>
                        <m:sup>
                          <m:r>
                            <a:rPr lang="en-US" altLang="ja-JP" sz="40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400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sz="4000" i="1" dirty="0" smtClean="0">
                              <a:solidFill>
                                <a:srgbClr val="7A8CC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●</m:t>
                          </m:r>
                          <m:r>
                            <a:rPr lang="en-US" altLang="ja-JP" sz="4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ja-JP" altLang="en-US" sz="4000" i="1" smtClean="0">
                              <a:solidFill>
                                <a:srgbClr val="F29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■</m:t>
                          </m:r>
                        </m:e>
                      </m:d>
                      <m:d>
                        <m:dPr>
                          <m:ctrlPr>
                            <a:rPr lang="en-US" altLang="ja-JP" sz="4000" i="1" smtClean="0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ja-JP" altLang="en-US" sz="4000" i="1" dirty="0" smtClean="0">
                              <a:solidFill>
                                <a:srgbClr val="7A8CC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●</m:t>
                          </m:r>
                          <m:r>
                            <a:rPr lang="ja-JP" altLang="en-US" sz="40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ja-JP" altLang="en-US" sz="4000" i="1" smtClean="0">
                              <a:solidFill>
                                <a:srgbClr val="F29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■</m:t>
                          </m:r>
                        </m:e>
                      </m:d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A0E8B57-AD0C-2A41-1B86-2C4FD76260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51A1828B-496D-F97F-51E2-2314AF667E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4940C55F-06AC-B8C8-B451-BD2FA948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因数分解の公式</a:t>
            </a:r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2BD102A-94EE-AA8C-4256-C5B1AE30F2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1588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20</a:t>
            </a:r>
            <a:endParaRPr kumimoji="1" lang="ja-JP" altLang="en-US" dirty="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ED891193-6B3A-3E65-C09F-3AEBB6D3F03D}"/>
              </a:ext>
            </a:extLst>
          </p:cNvPr>
          <p:cNvSpPr/>
          <p:nvPr/>
        </p:nvSpPr>
        <p:spPr>
          <a:xfrm>
            <a:off x="3889617" y="3222011"/>
            <a:ext cx="539973" cy="538667"/>
          </a:xfrm>
          <a:prstGeom prst="ellipse">
            <a:avLst/>
          </a:prstGeom>
          <a:solidFill>
            <a:srgbClr val="7A8C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291070F-D29D-0839-54C5-818020126C89}"/>
              </a:ext>
            </a:extLst>
          </p:cNvPr>
          <p:cNvSpPr/>
          <p:nvPr/>
        </p:nvSpPr>
        <p:spPr>
          <a:xfrm>
            <a:off x="5447928" y="3150653"/>
            <a:ext cx="346707" cy="556693"/>
          </a:xfrm>
          <a:prstGeom prst="rect">
            <a:avLst/>
          </a:prstGeom>
          <a:solidFill>
            <a:srgbClr val="F29C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086B2D20-C132-4E78-6E31-BBC06B9B12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167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62299AA-26AF-9A0B-E483-8ADCBD2BD7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次の式を因数分解しなさい。</a:t>
                </a:r>
                <a:endParaRPr lang="en-US" altLang="ja-JP" sz="4000" dirty="0">
                  <a:effectLst/>
                  <a:cs typeface="Times New Roman" panose="02020603050405020304" pitchFamily="18" charset="0"/>
                </a:endParaRPr>
              </a:p>
              <a:p>
                <a:pPr>
                  <a:spcAft>
                    <a:spcPts val="1050"/>
                  </a:spcAft>
                  <a:buNone/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ja-JP" altLang="ja-JP" sz="40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algn="just">
                  <a:buNone/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16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25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62299AA-26AF-9A0B-E483-8ADCBD2BD7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 b="-14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56EDC1B5-AEE7-907F-42B5-0C6625171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因数分解の公式</a:t>
            </a:r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C5CCD43D-7857-EDEB-9DBB-A6088B18069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23</a:t>
            </a:r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898E68EF-05D3-969B-54FD-E46938EF7C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3DC9842-A18A-462D-FA0D-9B2585B630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altLang="ja-JP" dirty="0"/>
              <a:t>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272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BC1C9-8F1C-E14E-0F68-995801576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2CB500A-7BB6-E246-4A32-CD12798177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ja-JP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357188" algn="just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altLang="ja-JP" sz="3600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 algn="just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600" kern="100" dirty="0">
                  <a:solidFill>
                    <a:schemeClr val="accent2"/>
                  </a:solidFill>
                  <a:effectLst/>
                  <a:cs typeface="ＭＳ 明朝" panose="02020609040205080304" pitchFamily="17" charset="-128"/>
                </a:endParaRPr>
              </a:p>
              <a:p>
                <a:pPr algn="just">
                  <a:lnSpc>
                    <a:spcPct val="130000"/>
                  </a:lnSpc>
                  <a:buNone/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16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(4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altLang="ja-JP" sz="3600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600" dirty="0">
                  <a:solidFill>
                    <a:schemeClr val="accent2"/>
                  </a:solidFill>
                  <a:effectLst/>
                  <a:cs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2CB500A-7BB6-E246-4A32-CD12798177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 b="-11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E5A04C6B-D1DD-EDF5-B400-3BB57E10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因数分解の公式</a:t>
            </a:r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6B89F39A-4519-1497-3F95-4818E5A482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904550F6-B9B6-7520-F9E7-BA4C56B5A71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23</a:t>
            </a:r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3510BCF4-EBA8-A118-621B-797D8F7482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030E314-14F6-5132-440C-91549816503D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4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C8510-7B81-2BB8-9403-10C13D1EE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05AC607-B9BB-FE43-083E-E53A32E4F8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25</m:t>
                    </m:r>
                  </m:oMath>
                </a14:m>
                <a:endParaRPr kumimoji="1" lang="en-US" altLang="ja-JP" sz="3600" dirty="0"/>
              </a:p>
              <a:p>
                <a:pPr marL="3571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(3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altLang="ja-JP" sz="3600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05AC607-B9BB-FE43-083E-E53A32E4F8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6DF571C8-F118-756D-F950-5ECA1682E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因数分解の公式</a:t>
            </a:r>
            <a:r>
              <a:rPr lang="ja-JP" altLang="en-US" dirty="0"/>
              <a:t>１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5E016F8B-F3C1-F08D-C559-B0E266A51F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860A4F79-C92A-22AB-D39E-02B8BF379E7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23</a:t>
            </a:r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D1A1906C-C777-EC8E-B5A3-278B87A766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65B1E0B-D53C-A834-755E-69E2DFC10F51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0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1BC5A9D-2A1A-E803-1BA3-72E7E7C360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0731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4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b="1" i="1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4000" b="1" i="1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𝒂𝒃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4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b="1" i="1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ja-JP" sz="4000" b="1" i="1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4000" b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ja-JP" altLang="ja-JP" sz="4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b="1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4000" b="1" i="1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en-US" altLang="ja-JP" sz="4000" dirty="0"/>
              </a:p>
              <a:p>
                <a:pPr marL="10731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4000" b="1" i="1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b="1" i="1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altLang="ja-JP" sz="4000" b="1" i="1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𝒂𝒃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4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b="1" i="1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𝒃</m:t>
                          </m:r>
                        </m:e>
                        <m:sup>
                          <m:r>
                            <a:rPr lang="en-US" altLang="ja-JP" sz="4000" b="1" i="1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altLang="ja-JP" sz="4000" b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ゴシック" panose="020B0609070205080204" pitchFamily="49" charset="-128"/>
                          <a:cs typeface="Times New Roman" panose="02020603050405020304" pitchFamily="18" charset="0"/>
                        </a:rPr>
                        <m:t>𝒃</m:t>
                      </m:r>
                      <m:sSup>
                        <m:sSupPr>
                          <m:ctrlPr>
                            <a:rPr lang="ja-JP" altLang="ja-JP" sz="4000" b="1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4000" b="1" i="1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4000" b="1" i="1">
                              <a:effectLst/>
                              <a:latin typeface="Cambria Math" panose="02040503050406030204" pitchFamily="18" charset="0"/>
                              <a:ea typeface="ＭＳ ゴシック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1BC5A9D-2A1A-E803-1BA3-72E7E7C360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8393D244-AA5F-D1B4-4F3F-81D034D3A3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C16E58FF-9DB4-4736-D2FE-D3AD5B68F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因数分解の公式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75F178CF-BB13-DCF9-2647-A0B0550610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30188"/>
            <a:ext cx="598487" cy="576262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2">
                <a:extLst>
                  <a:ext uri="{FF2B5EF4-FFF2-40B4-BE49-F238E27FC236}">
                    <a16:creationId xmlns:a16="http://schemas.microsoft.com/office/drawing/2014/main" id="{4AEC6402-61B6-92A6-9FF9-EAC888AB96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9376" y="1772816"/>
                <a:ext cx="720725" cy="824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n-US" altLang="ja-JP" sz="40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borderBoxPr>
                        <m:e>
                          <m:r>
                            <a:rPr lang="ja-JP" altLang="en-US" sz="4000" i="1" dirty="0"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Times New Roman" panose="02020603050405020304" pitchFamily="18" charset="0"/>
                            </a:rPr>
                            <m:t>２</m:t>
                          </m:r>
                        </m:e>
                      </m:borderBox>
                    </m:oMath>
                  </m:oMathPara>
                </a14:m>
                <a:endParaRPr 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テキスト ボックス 2">
                <a:extLst>
                  <a:ext uri="{FF2B5EF4-FFF2-40B4-BE49-F238E27FC236}">
                    <a16:creationId xmlns:a16="http://schemas.microsoft.com/office/drawing/2014/main" id="{4AEC6402-61B6-92A6-9FF9-EAC888AB9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376" y="1772816"/>
                <a:ext cx="720725" cy="8240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 descr="グラフ&#10;&#10;自動的に生成された説明">
            <a:extLst>
              <a:ext uri="{FF2B5EF4-FFF2-40B4-BE49-F238E27FC236}">
                <a16:creationId xmlns:a16="http://schemas.microsoft.com/office/drawing/2014/main" id="{ECED94AD-2734-A070-3ACF-8AE019A1D5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3670159"/>
            <a:ext cx="3096295" cy="250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0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8D8A4FD-4E8D-220B-CECF-3A6C20AE369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>
                  <a:lnSpc>
                    <a:spcPct val="95000"/>
                  </a:lnSpc>
                </a:pP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因数分解の公式</a:t>
                </a:r>
                <a14:m>
                  <m:oMath xmlns:m="http://schemas.openxmlformats.org/officeDocument/2006/math">
                    <m:r>
                      <a:rPr lang="en-US" altLang="ja-JP" sz="3600" b="0" i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borderBox>
                      <m:borderBoxPr>
                        <m:ctrlPr>
                          <a:rPr lang="en-US" altLang="ja-JP" sz="36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a:rPr lang="ja-JP" altLang="en-US" sz="36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２</m:t>
                        </m:r>
                      </m:e>
                    </m:borderBox>
                    <m:r>
                      <a:rPr lang="en-US" altLang="ja-JP" sz="36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を用いて因数分解してみよう。</a:t>
                </a:r>
              </a:p>
              <a:p>
                <a:pPr>
                  <a:lnSpc>
                    <a:spcPct val="95000"/>
                  </a:lnSpc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+8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+16=</m:t>
                    </m:r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+2× 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 +</m:t>
                    </m:r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 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36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ja-JP" sz="36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ja-JP" altLang="ja-JP" sz="3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b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 b="1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kumimoji="1" lang="en-US" altLang="ja-JP" sz="3600" dirty="0"/>
              </a:p>
              <a:p>
                <a:pPr marL="3856038">
                  <a:lnSpc>
                    <a:spcPct val="100000"/>
                  </a:lnSpc>
                  <a:spcBef>
                    <a:spcPts val="0"/>
                  </a:spcBef>
                  <a:tabLst>
                    <a:tab pos="5745163" algn="l"/>
                    <a:tab pos="6638925" algn="l"/>
                    <a:tab pos="6818313" algn="l"/>
                    <a:tab pos="7534275" algn="l"/>
                    <a:tab pos="7613650" algn="l"/>
                    <a:tab pos="8964613" algn="l"/>
                    <a:tab pos="9780588" algn="l"/>
                  </a:tabLst>
                </a:pPr>
                <a:r>
                  <a:rPr lang="ja-JP" altLang="ja-JP" sz="3600" dirty="0">
                    <a:solidFill>
                      <a:srgbClr val="7A8CCF"/>
                    </a:solidFill>
                    <a:cs typeface="Times New Roman" panose="02020603050405020304" pitchFamily="18" charset="0"/>
                  </a:rPr>
                  <a:t>↓</a:t>
                </a:r>
                <a:r>
                  <a:rPr lang="en-US" altLang="ja-JP" sz="3600" dirty="0">
                    <a:cs typeface="Times New Roman" panose="02020603050405020304" pitchFamily="18" charset="0"/>
                  </a:rPr>
                  <a:t>	</a:t>
                </a:r>
                <a:r>
                  <a:rPr lang="ja-JP" altLang="ja-JP" sz="3600" dirty="0">
                    <a:solidFill>
                      <a:srgbClr val="7A8CCF"/>
                    </a:solidFill>
                    <a:cs typeface="Times New Roman" panose="02020603050405020304" pitchFamily="18" charset="0"/>
                  </a:rPr>
                  <a:t>↓</a:t>
                </a:r>
                <a:r>
                  <a:rPr lang="ja-JP" altLang="ja-JP" sz="3600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sz="3600" dirty="0">
                    <a:cs typeface="Times New Roman" panose="02020603050405020304" pitchFamily="18" charset="0"/>
                  </a:rPr>
                  <a:t>	</a:t>
                </a:r>
                <a:r>
                  <a:rPr lang="ja-JP" altLang="ja-JP" sz="3600" dirty="0">
                    <a:solidFill>
                      <a:srgbClr val="F29C75"/>
                    </a:solidFill>
                    <a:cs typeface="Times New Roman" panose="02020603050405020304" pitchFamily="18" charset="0"/>
                  </a:rPr>
                  <a:t>↓</a:t>
                </a:r>
                <a:r>
                  <a:rPr lang="ja-JP" altLang="ja-JP" sz="3600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sz="3600" dirty="0">
                    <a:cs typeface="Times New Roman" panose="02020603050405020304" pitchFamily="18" charset="0"/>
                  </a:rPr>
                  <a:t>	</a:t>
                </a:r>
                <a:r>
                  <a:rPr lang="ja-JP" altLang="ja-JP" sz="3600" dirty="0">
                    <a:solidFill>
                      <a:srgbClr val="F29C75"/>
                    </a:solidFill>
                    <a:cs typeface="Times New Roman" panose="02020603050405020304" pitchFamily="18" charset="0"/>
                  </a:rPr>
                  <a:t>↓</a:t>
                </a:r>
                <a:r>
                  <a:rPr lang="ja-JP" altLang="ja-JP" sz="3600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sz="3600" dirty="0">
                    <a:cs typeface="Times New Roman" panose="02020603050405020304" pitchFamily="18" charset="0"/>
                  </a:rPr>
                  <a:t>	</a:t>
                </a:r>
                <a:r>
                  <a:rPr lang="ja-JP" altLang="en-US" sz="3600" dirty="0">
                    <a:solidFill>
                      <a:srgbClr val="7A8CCF"/>
                    </a:solidFill>
                    <a:cs typeface="Times New Roman" panose="02020603050405020304" pitchFamily="18" charset="0"/>
                  </a:rPr>
                  <a:t>↑</a:t>
                </a:r>
                <a:r>
                  <a:rPr lang="en-US" altLang="ja-JP" sz="3600" dirty="0">
                    <a:cs typeface="Times New Roman" panose="02020603050405020304" pitchFamily="18" charset="0"/>
                  </a:rPr>
                  <a:t>	</a:t>
                </a:r>
                <a:r>
                  <a:rPr lang="ja-JP" altLang="en-US" sz="3600" dirty="0">
                    <a:solidFill>
                      <a:srgbClr val="F29C75"/>
                    </a:solidFill>
                    <a:cs typeface="Times New Roman" panose="02020603050405020304" pitchFamily="18" charset="0"/>
                  </a:rPr>
                  <a:t>↑</a:t>
                </a:r>
                <a:endParaRPr lang="en-US" altLang="ja-JP" sz="3600" dirty="0">
                  <a:solidFill>
                    <a:srgbClr val="F29C75"/>
                  </a:solidFill>
                  <a:cs typeface="Times New Roman" panose="02020603050405020304" pitchFamily="18" charset="0"/>
                </a:endParaRPr>
              </a:p>
              <a:p>
                <a:pPr marL="3856038">
                  <a:lnSpc>
                    <a:spcPct val="95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ja-JP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ja-JP" altLang="en-US" sz="3600" i="1" dirty="0" smtClean="0">
                              <a:solidFill>
                                <a:srgbClr val="7A8CC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●</m:t>
                          </m:r>
                        </m:e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2×</m:t>
                      </m:r>
                      <m:r>
                        <a:rPr lang="ja-JP" altLang="en-US" sz="3600" i="1" dirty="0" smtClean="0">
                          <a:solidFill>
                            <a:srgbClr val="7A8CC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●</m:t>
                      </m:r>
                      <m:r>
                        <a:rPr lang="en-US" altLang="ja-JP" sz="36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ja-JP" altLang="en-US" sz="3600" i="1" smtClean="0">
                          <a:solidFill>
                            <a:srgbClr val="F29C7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■</m:t>
                      </m:r>
                      <m:r>
                        <a:rPr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ja-JP" altLang="en-US" sz="3600" i="1" smtClean="0">
                              <a:solidFill>
                                <a:srgbClr val="F29C7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■</m:t>
                          </m:r>
                        </m:e>
                        <m:sup>
                          <m:r>
                            <a:rPr lang="en-US" altLang="ja-JP" sz="3600" i="1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3600" i="1" smtClean="0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3600" i="1"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3600" i="1" dirty="0" smtClean="0">
                                  <a:solidFill>
                                    <a:srgbClr val="7A8CC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●</m:t>
                              </m:r>
                              <m:r>
                                <a:rPr lang="en-US" altLang="ja-JP" sz="36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ja-JP" altLang="en-US" sz="3600" i="1" smtClean="0">
                                  <a:solidFill>
                                    <a:srgbClr val="F29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■</m:t>
                              </m:r>
                            </m:e>
                          </m:d>
                        </m:e>
                        <m:sup>
                          <m:r>
                            <a:rPr lang="en-US" altLang="ja-JP" sz="3600" b="0" i="1" smtClean="0"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3600" dirty="0"/>
              </a:p>
              <a:p>
                <a:pPr>
                  <a:lnSpc>
                    <a:spcPct val="95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+9=</m:t>
                    </m:r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 </m:t>
                    </m:r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b="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ja-JP" sz="3600" b="0" i="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36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b="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 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altLang="ja-JP" sz="36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ja-JP" altLang="ja-JP" sz="36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b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 b="1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ja-JP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3856038">
                  <a:lnSpc>
                    <a:spcPct val="100000"/>
                  </a:lnSpc>
                  <a:spcBef>
                    <a:spcPts val="0"/>
                  </a:spcBef>
                  <a:tabLst>
                    <a:tab pos="3956050" algn="l"/>
                    <a:tab pos="5745163" algn="l"/>
                    <a:tab pos="6461125" algn="l"/>
                    <a:tab pos="6638925" algn="l"/>
                    <a:tab pos="7354888" algn="l"/>
                    <a:tab pos="7712075" algn="l"/>
                    <a:tab pos="8250238" algn="l"/>
                    <a:tab pos="8964613" algn="l"/>
                    <a:tab pos="9859963" algn="l"/>
                  </a:tabLst>
                </a:pPr>
                <a:r>
                  <a:rPr lang="ja-JP" altLang="ja-JP" sz="3600" dirty="0">
                    <a:solidFill>
                      <a:srgbClr val="7A8CCF"/>
                    </a:solidFill>
                    <a:cs typeface="Times New Roman" panose="02020603050405020304" pitchFamily="18" charset="0"/>
                  </a:rPr>
                  <a:t>↓</a:t>
                </a:r>
                <a:r>
                  <a:rPr lang="en-US" altLang="ja-JP" sz="3600" dirty="0">
                    <a:cs typeface="Times New Roman" panose="02020603050405020304" pitchFamily="18" charset="0"/>
                  </a:rPr>
                  <a:t>	</a:t>
                </a:r>
                <a:r>
                  <a:rPr lang="ja-JP" altLang="ja-JP" sz="3600" dirty="0">
                    <a:solidFill>
                      <a:srgbClr val="7A8CCF"/>
                    </a:solidFill>
                    <a:cs typeface="Times New Roman" panose="02020603050405020304" pitchFamily="18" charset="0"/>
                  </a:rPr>
                  <a:t>↓ </a:t>
                </a:r>
                <a:r>
                  <a:rPr lang="en-US" altLang="ja-JP" sz="3600" dirty="0">
                    <a:cs typeface="Times New Roman" panose="02020603050405020304" pitchFamily="18" charset="0"/>
                  </a:rPr>
                  <a:t>		</a:t>
                </a:r>
                <a:r>
                  <a:rPr lang="ja-JP" altLang="ja-JP" sz="3600" dirty="0">
                    <a:solidFill>
                      <a:srgbClr val="F29C75"/>
                    </a:solidFill>
                    <a:cs typeface="Times New Roman" panose="02020603050405020304" pitchFamily="18" charset="0"/>
                  </a:rPr>
                  <a:t>↓</a:t>
                </a:r>
                <a:r>
                  <a:rPr lang="ja-JP" altLang="ja-JP" sz="3600" dirty="0">
                    <a:cs typeface="Times New Roman" panose="02020603050405020304" pitchFamily="18" charset="0"/>
                  </a:rPr>
                  <a:t> </a:t>
                </a:r>
                <a:r>
                  <a:rPr lang="ja-JP" altLang="en-US" sz="3600" dirty="0">
                    <a:cs typeface="Times New Roman" panose="02020603050405020304" pitchFamily="18" charset="0"/>
                  </a:rPr>
                  <a:t>　</a:t>
                </a:r>
                <a:r>
                  <a:rPr lang="ja-JP" altLang="ja-JP" sz="3600" dirty="0">
                    <a:solidFill>
                      <a:srgbClr val="F29C75"/>
                    </a:solidFill>
                    <a:cs typeface="Times New Roman" panose="02020603050405020304" pitchFamily="18" charset="0"/>
                  </a:rPr>
                  <a:t>↓</a:t>
                </a:r>
                <a:r>
                  <a:rPr lang="ja-JP" altLang="ja-JP" sz="3600" dirty="0">
                    <a:cs typeface="Times New Roman" panose="02020603050405020304" pitchFamily="18" charset="0"/>
                  </a:rPr>
                  <a:t> </a:t>
                </a:r>
                <a:r>
                  <a:rPr lang="en-US" altLang="ja-JP" sz="3600" dirty="0">
                    <a:cs typeface="Times New Roman" panose="02020603050405020304" pitchFamily="18" charset="0"/>
                  </a:rPr>
                  <a:t>	     </a:t>
                </a:r>
                <a:r>
                  <a:rPr lang="ja-JP" altLang="en-US" sz="3600" dirty="0">
                    <a:solidFill>
                      <a:srgbClr val="7A8CCF"/>
                    </a:solidFill>
                    <a:cs typeface="Times New Roman" panose="02020603050405020304" pitchFamily="18" charset="0"/>
                  </a:rPr>
                  <a:t>↑</a:t>
                </a:r>
                <a:r>
                  <a:rPr lang="en-US" altLang="ja-JP" sz="3600" dirty="0">
                    <a:cs typeface="Times New Roman" panose="02020603050405020304" pitchFamily="18" charset="0"/>
                  </a:rPr>
                  <a:t>	</a:t>
                </a:r>
                <a:r>
                  <a:rPr lang="ja-JP" altLang="en-US" sz="3600" dirty="0">
                    <a:solidFill>
                      <a:srgbClr val="F29C75"/>
                    </a:solidFill>
                    <a:cs typeface="Times New Roman" panose="02020603050405020304" pitchFamily="18" charset="0"/>
                  </a:rPr>
                  <a:t>↑</a:t>
                </a:r>
                <a:endParaRPr lang="en-US" altLang="ja-JP" sz="3600" dirty="0">
                  <a:solidFill>
                    <a:srgbClr val="F29C75"/>
                  </a:solidFill>
                  <a:cs typeface="Times New Roman" panose="02020603050405020304" pitchFamily="18" charset="0"/>
                </a:endParaRPr>
              </a:p>
              <a:p>
                <a:pPr marL="3856038" lvl="0">
                  <a:lnSpc>
                    <a:spcPct val="95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ja-JP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36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7A8CC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●</m:t>
                          </m:r>
                        </m:e>
                        <m:sup>
                          <m:r>
                            <a:rPr kumimoji="1" lang="en-US" altLang="ja-JP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3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kumimoji="1" lang="en-US" altLang="ja-JP" sz="3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ja-JP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ja-JP" altLang="en-US" sz="3600" i="1" dirty="0" smtClean="0">
                          <a:solidFill>
                            <a:srgbClr val="7A8CC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●</m:t>
                      </m:r>
                      <m:r>
                        <a:rPr lang="en-US" altLang="ja-JP" sz="36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ja-JP" altLang="en-US" sz="3600" i="1" smtClean="0">
                          <a:solidFill>
                            <a:srgbClr val="F29C75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■</m:t>
                      </m:r>
                      <m:r>
                        <a:rPr lang="en-US" altLang="ja-JP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kumimoji="1" lang="ja-JP" altLang="ja-JP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kumimoji="1" lang="ja-JP" altLang="en-US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29C75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■</m:t>
                          </m:r>
                        </m:e>
                        <m:sup>
                          <m:r>
                            <a:rPr kumimoji="1" lang="en-US" altLang="ja-JP" sz="3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3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3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ＭＳ 明朝" panose="02020609040205080304" pitchFamily="17" charset="-128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ja-JP" altLang="en-US" sz="3600" i="1" dirty="0" smtClean="0">
                                  <a:solidFill>
                                    <a:srgbClr val="7A8CC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●</m:t>
                              </m:r>
                              <m:r>
                                <a:rPr lang="ja-JP" altLang="en-US" sz="36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ja-JP" altLang="en-US" sz="3600" i="1" smtClean="0">
                                  <a:solidFill>
                                    <a:srgbClr val="F29C75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■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sz="3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1" lang="ja-JP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  <a:p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8D8A4FD-4E8D-220B-CECF-3A6C20AE369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25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A43FF59A-97C3-792E-298B-A1E09F1A5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因数分解の公式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65436FCF-5F9A-AE33-6415-8CFC995ED00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76E86A0C-E64C-53AF-CA76-174CC684B2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1588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21</a:t>
            </a:r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1B3CE429-8403-125D-D168-C998557AE4E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7B6EE5A4-1BE0-4AE4-2988-9E2C89F64C54}"/>
              </a:ext>
            </a:extLst>
          </p:cNvPr>
          <p:cNvSpPr/>
          <p:nvPr/>
        </p:nvSpPr>
        <p:spPr>
          <a:xfrm>
            <a:off x="6260863" y="4387522"/>
            <a:ext cx="428521" cy="538667"/>
          </a:xfrm>
          <a:prstGeom prst="ellipse">
            <a:avLst/>
          </a:prstGeom>
          <a:solidFill>
            <a:srgbClr val="7A8C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57951AF-ED65-96BA-9FB5-A407FBF92390}"/>
              </a:ext>
            </a:extLst>
          </p:cNvPr>
          <p:cNvSpPr/>
          <p:nvPr/>
        </p:nvSpPr>
        <p:spPr>
          <a:xfrm>
            <a:off x="4341468" y="4397913"/>
            <a:ext cx="418715" cy="538667"/>
          </a:xfrm>
          <a:prstGeom prst="ellipse">
            <a:avLst/>
          </a:prstGeom>
          <a:solidFill>
            <a:srgbClr val="7A8C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A009C0B2-DDFF-EBA5-B052-4DF87BEA1C89}"/>
              </a:ext>
            </a:extLst>
          </p:cNvPr>
          <p:cNvSpPr/>
          <p:nvPr/>
        </p:nvSpPr>
        <p:spPr>
          <a:xfrm>
            <a:off x="6312024" y="2654937"/>
            <a:ext cx="428521" cy="538667"/>
          </a:xfrm>
          <a:prstGeom prst="ellipse">
            <a:avLst/>
          </a:prstGeom>
          <a:solidFill>
            <a:srgbClr val="7A8C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6EA1BB71-7E3B-693B-1A58-475486C26B93}"/>
              </a:ext>
            </a:extLst>
          </p:cNvPr>
          <p:cNvSpPr/>
          <p:nvPr/>
        </p:nvSpPr>
        <p:spPr>
          <a:xfrm>
            <a:off x="4403724" y="2667279"/>
            <a:ext cx="418715" cy="538667"/>
          </a:xfrm>
          <a:prstGeom prst="ellipse">
            <a:avLst/>
          </a:prstGeom>
          <a:solidFill>
            <a:srgbClr val="7A8C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F8AED24-3677-AA19-5AAE-6054BC4A65EB}"/>
              </a:ext>
            </a:extLst>
          </p:cNvPr>
          <p:cNvSpPr/>
          <p:nvPr/>
        </p:nvSpPr>
        <p:spPr>
          <a:xfrm>
            <a:off x="8178756" y="4344397"/>
            <a:ext cx="351406" cy="556693"/>
          </a:xfrm>
          <a:prstGeom prst="rect">
            <a:avLst/>
          </a:prstGeom>
          <a:solidFill>
            <a:srgbClr val="F29C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3F9450-C272-79EC-EDA9-B2F232CC3880}"/>
              </a:ext>
            </a:extLst>
          </p:cNvPr>
          <p:cNvSpPr/>
          <p:nvPr/>
        </p:nvSpPr>
        <p:spPr>
          <a:xfrm>
            <a:off x="7283944" y="4344396"/>
            <a:ext cx="351406" cy="556693"/>
          </a:xfrm>
          <a:prstGeom prst="rect">
            <a:avLst/>
          </a:prstGeom>
          <a:solidFill>
            <a:srgbClr val="F29C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5F1666A-511C-8BC5-C980-6919B9B94436}"/>
              </a:ext>
            </a:extLst>
          </p:cNvPr>
          <p:cNvSpPr/>
          <p:nvPr/>
        </p:nvSpPr>
        <p:spPr>
          <a:xfrm>
            <a:off x="8125484" y="2619313"/>
            <a:ext cx="351405" cy="556693"/>
          </a:xfrm>
          <a:prstGeom prst="rect">
            <a:avLst/>
          </a:prstGeom>
          <a:solidFill>
            <a:srgbClr val="F29C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186A28BE-0C61-4103-AEFC-5604DEE194AF}"/>
              </a:ext>
            </a:extLst>
          </p:cNvPr>
          <p:cNvSpPr/>
          <p:nvPr/>
        </p:nvSpPr>
        <p:spPr>
          <a:xfrm>
            <a:off x="7283944" y="2619313"/>
            <a:ext cx="351406" cy="556693"/>
          </a:xfrm>
          <a:prstGeom prst="rect">
            <a:avLst/>
          </a:prstGeom>
          <a:solidFill>
            <a:srgbClr val="F29C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521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1B15FCD-8514-F389-3234-40F3204F3D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次の式を因数分解しなさい。</a:t>
                </a:r>
                <a:endParaRPr lang="en-US" altLang="ja-JP" sz="4000" dirty="0">
                  <a:effectLst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+10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+25</m:t>
                    </m:r>
                  </m:oMath>
                </a14:m>
                <a:endParaRPr lang="ja-JP" altLang="ja-JP" sz="40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+49</m:t>
                    </m:r>
                  </m:oMath>
                </a14:m>
                <a:endParaRPr lang="ja-JP" altLang="ja-JP" sz="40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+36</m:t>
                    </m:r>
                  </m:oMath>
                </a14:m>
                <a:endParaRPr lang="ja-JP" altLang="ja-JP" sz="40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⑷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+64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1B15FCD-8514-F389-3234-40F3204F3D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 t="-845" b="-88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E8B1D5A9-690F-E543-D419-9C7C151AC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因数分解の公式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5DF0885A-6BFF-C924-A047-2B9E03D02C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EF28B3CE-6821-F03C-22F0-9123CE455B9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24</a:t>
            </a:r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4F1B6FF3-2DDA-FE9F-10C6-B80FDD9B35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8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27448" y="177194"/>
            <a:ext cx="8712968" cy="592642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因数分解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7368" y="1124744"/>
            <a:ext cx="11233248" cy="1656184"/>
          </a:xfrm>
        </p:spPr>
        <p:txBody>
          <a:bodyPr>
            <a:noAutofit/>
          </a:bodyPr>
          <a:lstStyle/>
          <a:p>
            <a:pPr algn="ctr"/>
            <a:r>
              <a:rPr lang="ja-JP" altLang="en-US" sz="5400" dirty="0"/>
              <a:t>⑥因数分解　</a:t>
            </a:r>
            <a:endParaRPr lang="en-US" altLang="ja-JP" sz="54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>
          <a:xfrm>
            <a:off x="11042376" y="230177"/>
            <a:ext cx="958280" cy="576262"/>
          </a:xfrm>
        </p:spPr>
        <p:txBody>
          <a:bodyPr/>
          <a:lstStyle/>
          <a:p>
            <a:r>
              <a:rPr kumimoji="1" lang="en-US" altLang="ja-JP" dirty="0"/>
              <a:t>25</a:t>
            </a:r>
            <a:r>
              <a:rPr kumimoji="1" lang="ja-JP" altLang="en-US" dirty="0"/>
              <a:t>～</a:t>
            </a:r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51017ABB-2E14-AAA1-E5A4-0050EF377FB1}"/>
              </a:ext>
            </a:extLst>
          </p:cNvPr>
          <p:cNvSpPr txBox="1">
            <a:spLocks/>
          </p:cNvSpPr>
          <p:nvPr/>
        </p:nvSpPr>
        <p:spPr>
          <a:xfrm>
            <a:off x="1703512" y="3099233"/>
            <a:ext cx="8784976" cy="3581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>
                <a:solidFill>
                  <a:schemeClr val="accent2"/>
                </a:solidFill>
              </a:rPr>
              <a:t>・因数分解，共通な因数を取り出す因数分解</a:t>
            </a:r>
            <a:endParaRPr lang="en-US" altLang="ja-JP" sz="3600" dirty="0">
              <a:solidFill>
                <a:schemeClr val="accent2"/>
              </a:solidFill>
            </a:endParaRPr>
          </a:p>
          <a:p>
            <a:r>
              <a:rPr lang="ja-JP" altLang="en-US" sz="3600" dirty="0"/>
              <a:t>・因数分解の公式１～４</a:t>
            </a:r>
            <a:endParaRPr lang="en-US" altLang="ja-JP" sz="3600" dirty="0"/>
          </a:p>
          <a:p>
            <a:r>
              <a:rPr lang="ja-JP" altLang="en-US" sz="3600" dirty="0"/>
              <a:t>・いろいろな因数分解</a:t>
            </a:r>
            <a:endParaRPr lang="en-US" altLang="ja-JP" sz="3600" dirty="0"/>
          </a:p>
        </p:txBody>
      </p:sp>
    </p:spTree>
    <p:extLst>
      <p:ext uri="{BB962C8B-B14F-4D97-AF65-F5344CB8AC3E}">
        <p14:creationId xmlns:p14="http://schemas.microsoft.com/office/powerpoint/2010/main" val="107466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AB528-CEC7-2050-31DD-2C22D19D5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DE7B275-5D40-EF3C-810D-A80D7A8629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+10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+25</m:t>
                    </m:r>
                  </m:oMath>
                </a14:m>
                <a:endParaRPr lang="ja-JP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+2×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×5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altLang="ja-JP" sz="3600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ja-JP" sz="3600" dirty="0">
                  <a:solidFill>
                    <a:schemeClr val="accent2"/>
                  </a:solidFill>
                  <a:effectLst/>
                  <a:cs typeface="ＭＳ 明朝" panose="02020609040205080304" pitchFamily="17" charset="-128"/>
                </a:endParaRPr>
              </a:p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+14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+49</m:t>
                    </m:r>
                  </m:oMath>
                </a14:m>
                <a:endParaRPr lang="en-US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+2×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×7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7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altLang="ja-JP" sz="3600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ja-JP" sz="3600" dirty="0">
                  <a:solidFill>
                    <a:schemeClr val="accent2"/>
                  </a:solidFill>
                  <a:effectLst/>
                  <a:latin typeface="本文・小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DE7B275-5D40-EF3C-810D-A80D7A8629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 b="-16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5A4443C3-9ECC-9AE8-80CD-AE739B4CB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因数分解の公式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CE47BCAB-9A3B-949D-6EC5-DCEBDCD2FF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5ABBCB5C-BF8A-6D2D-6AFE-0B99EA8832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24</a:t>
            </a:r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4A8CDB2C-8C0C-48B0-6EBE-F34B5B454ED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E5FEDAE-19FB-035A-BAF6-D0C8DBD68F50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32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8AC4B-60CE-6DE9-2893-C02533EBF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86DA89B-E783-7FE5-1BBB-CDE305B002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12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+36</m:t>
                    </m:r>
                  </m:oMath>
                </a14:m>
                <a:endParaRPr lang="ja-JP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3571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2×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×6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altLang="ja-JP" sz="3600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ja-JP" sz="3600" dirty="0">
                  <a:solidFill>
                    <a:schemeClr val="accent2"/>
                  </a:solidFill>
                  <a:effectLst/>
                  <a:cs typeface="ＭＳ 明朝" panose="02020609040205080304" pitchFamily="17" charset="-128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⑷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+64</m:t>
                    </m:r>
                  </m:oMath>
                </a14:m>
                <a:endParaRPr kumimoji="1" lang="en-US" altLang="ja-JP" sz="3600" dirty="0"/>
              </a:p>
              <a:p>
                <a:pPr marL="3571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2×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×8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8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altLang="ja-JP" sz="3600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𝟖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86DA89B-E783-7FE5-1BBB-CDE305B002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 b="-16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9D5FF8D3-19C3-0224-E1D3-1A89831C8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因数分解の公式</a:t>
            </a:r>
            <a:r>
              <a:rPr lang="ja-JP" altLang="en-US" dirty="0"/>
              <a:t>２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27D41535-F81F-AF75-73B1-ADD498C402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E9F71CAD-5BFF-6D57-A78A-530D2EF183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24</a:t>
            </a:r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BECB004D-B938-647F-1344-3E7975FA955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DDA569-5668-431A-1788-9D364BBC2E67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47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185D2DD-9A43-8D15-710F-DCBA953703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次の式を因数分解しなさい。</a:t>
                </a:r>
                <a:endParaRPr lang="en-US" altLang="ja-JP" sz="4000" dirty="0">
                  <a:effectLst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endParaRPr lang="ja-JP" altLang="ja-JP" sz="40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cs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cs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cs typeface="ＭＳ Ｐゴシック" panose="020B0600070205080204" pitchFamily="50" charset="-128"/>
                      </a:rPr>
                      <m:t>−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cs typeface="ＭＳ Ｐゴシック" panose="020B0600070205080204" pitchFamily="50" charset="-128"/>
                      </a:rPr>
                      <m:t>16</m:t>
                    </m:r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cs typeface="ＭＳ Ｐゴシック" panose="020B0600070205080204" pitchFamily="50" charset="-128"/>
                          </a:rPr>
                          <m:t>𝑦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cs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40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endParaRPr lang="en-US" altLang="ja-JP" sz="40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⑷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40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185D2DD-9A43-8D15-710F-DCBA953703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 t="-845" b="-88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7585B18-F062-2FC1-D7EA-74D9FAC6E2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67E1448C-2897-FBDE-3145-ED9A83270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525"/>
            <a:ext cx="7272337" cy="760413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因数分解の公式</a:t>
            </a:r>
            <a:r>
              <a:rPr lang="ja-JP" altLang="en-US" dirty="0"/>
              <a:t>２</a:t>
            </a:r>
            <a:r>
              <a:rPr lang="ja-JP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7E13DEE9-06A6-F235-D167-6DCAEEA553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11450" y="1090613"/>
            <a:ext cx="792163" cy="574675"/>
          </a:xfrm>
        </p:spPr>
        <p:txBody>
          <a:bodyPr/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347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5D52C-AE92-8C61-CED1-900096F4B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CA7DA2F-8F4A-BD5F-916C-C024BCCA90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9</m:t>
                    </m:r>
                  </m:oMath>
                </a14:m>
                <a:endParaRPr lang="ja-JP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altLang="ja-JP" sz="3600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altLang="ja-JP" sz="3600" dirty="0">
                  <a:effectLst/>
                  <a:cs typeface="ＭＳ 明朝" panose="02020609040205080304" pitchFamily="17" charset="-128"/>
                </a:endParaRPr>
              </a:p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cs typeface="ＭＳ Ｐゴシック" panose="020B0600070205080204" pitchFamily="50" charset="-128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cs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cs typeface="ＭＳ Ｐゴシック" panose="020B0600070205080204" pitchFamily="50" charset="-128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cs typeface="ＭＳ Ｐゴシック" panose="020B0600070205080204" pitchFamily="50" charset="-128"/>
                      </a:rPr>
                      <m:t>16</m:t>
                    </m:r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ＭＳ Ｐゴシック" panose="020B0600070205080204" pitchFamily="50" charset="-128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cs typeface="ＭＳ Ｐゴシック" panose="020B0600070205080204" pitchFamily="50" charset="-128"/>
                          </a:rPr>
                          <m:t>𝑦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cs typeface="ＭＳ Ｐゴシック" panose="020B0600070205080204" pitchFamily="50" charset="-128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3600" dirty="0">
                  <a:latin typeface="本文・小"/>
                  <a:cs typeface="ＭＳ Ｐゴシック" panose="020B0600070205080204" pitchFamily="50" charset="-128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altLang="ja-JP" sz="3600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ja-JP" altLang="ja-JP" sz="3600" dirty="0">
                  <a:solidFill>
                    <a:schemeClr val="accent2"/>
                  </a:solidFill>
                  <a:effectLst/>
                  <a:latin typeface="本文・小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CA7DA2F-8F4A-BD5F-916C-C024BCCA90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 b="-5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タイトル 1">
            <a:extLst>
              <a:ext uri="{FF2B5EF4-FFF2-40B4-BE49-F238E27FC236}">
                <a16:creationId xmlns:a16="http://schemas.microsoft.com/office/drawing/2014/main" id="{B766CFFD-780C-634F-19D0-55C464AA9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525"/>
            <a:ext cx="7272337" cy="760413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因数分解の公式</a:t>
            </a:r>
            <a:r>
              <a:rPr lang="ja-JP" altLang="en-US" dirty="0"/>
              <a:t>２</a:t>
            </a:r>
            <a:r>
              <a:rPr lang="ja-JP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D1C3D83-C02B-8840-CDB1-270E8216159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11450" y="1090613"/>
            <a:ext cx="792163" cy="574675"/>
          </a:xfrm>
        </p:spPr>
        <p:txBody>
          <a:bodyPr/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37A2B1C-C99B-5789-98B6-F7AFC7AC30BE}"/>
              </a:ext>
            </a:extLst>
          </p:cNvPr>
          <p:cNvSpPr txBox="1"/>
          <p:nvPr/>
        </p:nvSpPr>
        <p:spPr>
          <a:xfrm>
            <a:off x="3503712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プレースホルダー 3">
            <a:extLst>
              <a:ext uri="{FF2B5EF4-FFF2-40B4-BE49-F238E27FC236}">
                <a16:creationId xmlns:a16="http://schemas.microsoft.com/office/drawing/2014/main" id="{395BB822-E134-4F1A-8014-04C018B3DB9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748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1D1F77-80E0-FA2D-8F18-12A0CF18E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8B157E1-1C34-78BB-4C0D-289DCFFA775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+9</m:t>
                    </m:r>
                  </m:oMath>
                </a14:m>
                <a:endParaRPr lang="en-US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45720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+2×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×3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altLang="ja-JP" sz="3600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altLang="ja-JP" sz="3600" dirty="0">
                  <a:solidFill>
                    <a:schemeClr val="accent2"/>
                  </a:solidFill>
                  <a:effectLst/>
                  <a:cs typeface="ＭＳ 明朝" panose="02020609040205080304" pitchFamily="17" charset="-128"/>
                </a:endParaRPr>
              </a:p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⑷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+4</m:t>
                    </m:r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45720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2×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×2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(2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altLang="ja-JP" sz="3600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𝒚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ja-JP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8B157E1-1C34-78BB-4C0D-289DCFFA775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 b="-16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タイトル 1">
            <a:extLst>
              <a:ext uri="{FF2B5EF4-FFF2-40B4-BE49-F238E27FC236}">
                <a16:creationId xmlns:a16="http://schemas.microsoft.com/office/drawing/2014/main" id="{4B285FCA-47E9-E418-51B5-EC504EF41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525"/>
            <a:ext cx="7272337" cy="760413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因数分解の公式</a:t>
            </a:r>
            <a:r>
              <a:rPr lang="ja-JP" altLang="en-US" dirty="0"/>
              <a:t>２</a:t>
            </a:r>
            <a:r>
              <a:rPr lang="ja-JP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977BD7BB-A613-5E2C-B5EC-E223A2466A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11450" y="1090613"/>
            <a:ext cx="792163" cy="574675"/>
          </a:xfrm>
        </p:spPr>
        <p:txBody>
          <a:bodyPr/>
          <a:lstStyle/>
          <a:p>
            <a:r>
              <a:rPr lang="en-US" altLang="ja-JP" dirty="0"/>
              <a:t>5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03BB2DA-5C6B-40E1-46E3-15077B911CE9}"/>
              </a:ext>
            </a:extLst>
          </p:cNvPr>
          <p:cNvSpPr txBox="1"/>
          <p:nvPr/>
        </p:nvSpPr>
        <p:spPr>
          <a:xfrm>
            <a:off x="3503712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959AAC26-63A1-44C9-B06B-C2E232A12A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44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因数分解の公式</a:t>
            </a:r>
            <a:r>
              <a:rPr lang="ja-JP" altLang="en-US" dirty="0"/>
              <a:t>３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a:rPr lang="ja-JP" altLang="en-US" sz="4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２</m:t>
                        </m:r>
                      </m:e>
                    </m:borderBox>
                  </m:oMath>
                </a14:m>
                <a:r>
                  <a:rPr lang="ja-JP" altLang="en-US" sz="4000" b="1" i="1" dirty="0"/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𝒂𝒃</m:t>
                    </m:r>
                    <m:r>
                      <a:rPr lang="ja-JP" altLang="ja-JP" sz="4000" b="1" smtClean="0">
                        <a:latin typeface="Cambria Math" panose="02040503050406030204" pitchFamily="18" charset="0"/>
                      </a:rPr>
                      <m:t>＝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ja-JP" sz="40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altLang="ja-JP" sz="40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ja-JP" altLang="ja-JP" sz="4000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27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kumimoji="1" lang="en-US" altLang="ja-JP" dirty="0"/>
              <a:t>6</a:t>
            </a:r>
            <a:endParaRPr kumimoji="1" lang="ja-JP" altLang="en-US" dirty="0"/>
          </a:p>
        </p:txBody>
      </p:sp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61428D08-F0A8-DEEB-B99A-F2B08A4645B2}"/>
              </a:ext>
            </a:extLst>
          </p:cNvPr>
          <p:cNvSpPr txBox="1">
            <a:spLocks/>
          </p:cNvSpPr>
          <p:nvPr/>
        </p:nvSpPr>
        <p:spPr>
          <a:xfrm>
            <a:off x="334963" y="177800"/>
            <a:ext cx="720725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6</a:t>
            </a:r>
          </a:p>
        </p:txBody>
      </p:sp>
      <p:pic>
        <p:nvPicPr>
          <p:cNvPr id="7" name="図 6" descr="概略図&#10;&#10;自動的に生成された説明">
            <a:extLst>
              <a:ext uri="{FF2B5EF4-FFF2-40B4-BE49-F238E27FC236}">
                <a16:creationId xmlns:a16="http://schemas.microsoft.com/office/drawing/2014/main" id="{E47DC896-EC04-F1F5-1255-0BC5610811B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4422764"/>
            <a:ext cx="3663145" cy="176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9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C6BCFBC-F265-50B8-C8EA-4F76949BE4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4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4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4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+7 </m:t>
                    </m:r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を因数分解してみよう。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公式</a:t>
                </a:r>
                <a14:m>
                  <m:oMath xmlns:m="http://schemas.openxmlformats.org/officeDocument/2006/math">
                    <m:r>
                      <a:rPr lang="en-US" altLang="ja-JP" sz="3400" b="0" i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borderBox>
                      <m:borderBoxPr>
                        <m:ctrlPr>
                          <a:rPr lang="en-US" altLang="ja-JP" sz="34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ja-JP" altLang="ja-JP" sz="3400" kern="100" dirty="0">
                            <a:cs typeface="Times New Roman" panose="02020603050405020304" pitchFamily="18" charset="0"/>
                          </a:rPr>
                          <m:t>３</m:t>
                        </m:r>
                      </m:e>
                    </m:borderBox>
                    <m:r>
                      <a:rPr lang="en-US" altLang="ja-JP" sz="3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r>
                      <a:rPr lang="ja-JP" altLang="ja-JP" sz="3400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である。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ja-JP" sz="34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ja-JP" altLang="ja-JP" sz="3400" dirty="0">
                            <a:cs typeface="Times New Roman" panose="02020603050405020304" pitchFamily="18" charset="0"/>
                          </a:rPr>
                          <m:t>１</m:t>
                        </m:r>
                      </m:e>
                    </m:borderBox>
                  </m:oMath>
                </a14:m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altLang="ja-JP" sz="34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=7 </m:t>
                    </m:r>
                  </m:oMath>
                </a14:m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だから，</a:t>
                </a:r>
                <a14:m>
                  <m:oMath xmlns:m="http://schemas.openxmlformats.org/officeDocument/2006/math"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ja-JP" altLang="ja-JP" sz="3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の組は</a:t>
                </a:r>
                <a:endParaRPr lang="en-US" altLang="ja-JP" sz="3400" dirty="0">
                  <a:effectLst/>
                  <a:cs typeface="Times New Roman" panose="02020603050405020304" pitchFamily="18" charset="0"/>
                </a:endParaRPr>
              </a:p>
              <a:p>
                <a:pPr marL="107315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ja-JP" sz="3400" i="1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kern="100" dirty="0">
                    <a:effectLst/>
                    <a:latin typeface="ＭＳ ゴシック" panose="020B0609070205080204" pitchFamily="49" charset="-128"/>
                    <a:ea typeface="ＭＳ ゴシック" panose="020B0609070205080204" pitchFamily="49" charset="-128"/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i="1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，　</a:t>
                </a:r>
                <a14:m>
                  <m:oMath xmlns:m="http://schemas.openxmlformats.org/officeDocument/2006/math"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400" kern="100" dirty="0">
                    <a:effectLst/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ja-JP" altLang="ja-JP" sz="3400" kern="100" dirty="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　</a:t>
                </a:r>
              </a:p>
              <a:p>
                <a:pPr marL="715963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2 </m:t>
                    </m:r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通りが考えられる。</a:t>
                </a: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ja-JP" sz="34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a:rPr lang="ja-JP" altLang="en-US" sz="3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２</m:t>
                        </m:r>
                      </m:e>
                    </m:borderBox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　このうち，</a:t>
                </a:r>
                <a14:m>
                  <m:oMath xmlns:m="http://schemas.openxmlformats.org/officeDocument/2006/math"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となるのは</a:t>
                </a:r>
              </a:p>
              <a:p>
                <a:pPr marL="1073150"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ja-JP" sz="3400" i="1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endParaRPr lang="ja-JP" altLang="ja-JP" sz="34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715963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よって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4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4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4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+7=</m:t>
                    </m:r>
                    <m:r>
                      <a:rPr lang="en-US" altLang="ja-JP" sz="34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34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34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ja-JP" sz="34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altLang="ja-JP" sz="34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34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𝟕</m:t>
                    </m:r>
                    <m:r>
                      <a:rPr lang="en-US" altLang="ja-JP" sz="34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ja-JP" altLang="en-US" sz="3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C6BCFBC-F265-50B8-C8EA-4F76949BE4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0" t="-2535" b="-74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DEC66EA7-6E8A-0CC0-BBAB-4D1C5628221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1588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F5E5FBB-37C9-C119-DD0F-26F817FAD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式３</a:t>
            </a:r>
            <a:endParaRPr kumimoji="1" lang="ja-JP" altLang="en-US" dirty="0"/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2C19B33A-9E85-B93E-A74E-D32201E8D697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6</a:t>
            </a:r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09A1EEDF-B688-4150-2193-AEEC2ACD31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lang="en-US" altLang="ja-JP" dirty="0"/>
              <a:t>27</a:t>
            </a:r>
            <a:endParaRPr kumimoji="1" lang="ja-JP" altLang="en-US" dirty="0"/>
          </a:p>
        </p:txBody>
      </p:sp>
      <p:pic>
        <p:nvPicPr>
          <p:cNvPr id="13" name="図 12" descr="テキスト が含まれている画像&#10;&#10;自動的に生成された説明">
            <a:extLst>
              <a:ext uri="{FF2B5EF4-FFF2-40B4-BE49-F238E27FC236}">
                <a16:creationId xmlns:a16="http://schemas.microsoft.com/office/drawing/2014/main" id="{5A614BCE-755E-1C3D-8E10-04061C97168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256" y="3241278"/>
            <a:ext cx="3312320" cy="2939539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AAC05272-F4C3-8017-4E81-828B69D56B7C}"/>
              </a:ext>
            </a:extLst>
          </p:cNvPr>
          <p:cNvSpPr/>
          <p:nvPr/>
        </p:nvSpPr>
        <p:spPr>
          <a:xfrm>
            <a:off x="1271588" y="3068960"/>
            <a:ext cx="1440036" cy="556693"/>
          </a:xfrm>
          <a:prstGeom prst="roundRect">
            <a:avLst/>
          </a:prstGeom>
          <a:solidFill>
            <a:srgbClr val="9CCB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6D8932A-48E5-CD46-B45B-7EA1154EA825}"/>
              </a:ext>
            </a:extLst>
          </p:cNvPr>
          <p:cNvSpPr/>
          <p:nvPr/>
        </p:nvSpPr>
        <p:spPr>
          <a:xfrm>
            <a:off x="3071664" y="4653136"/>
            <a:ext cx="2232247" cy="556693"/>
          </a:xfrm>
          <a:prstGeom prst="rect">
            <a:avLst/>
          </a:prstGeom>
          <a:solidFill>
            <a:srgbClr val="F29C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151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9CF3953-FC52-E75A-4D7C-42D5B0EFA6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次の式を因数分解しなさい。</a:t>
                </a:r>
                <a:endParaRPr lang="en-US" altLang="ja-JP" sz="4000" dirty="0">
                  <a:effectLst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⑷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9CF3953-FC52-E75A-4D7C-42D5B0EFA6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 t="-845" b="-88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C3F4D455-CF6B-8E40-B6A4-DA2D9143E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式３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9C295F18-13F0-0046-F76C-81627A8BF1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100C17E8-CF7C-4CB2-E4BD-A012BA8B6E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27</a:t>
            </a:r>
            <a:endParaRPr kumimoji="1" lang="ja-JP" altLang="en-US" dirty="0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CAC24BB1-761C-85E0-4B38-A6CBD41C3BFD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6</a:t>
            </a:r>
          </a:p>
        </p:txBody>
      </p:sp>
      <p:pic>
        <p:nvPicPr>
          <p:cNvPr id="11" name="図 10" descr="テキスト&#10;&#10;自動的に生成された説明">
            <a:extLst>
              <a:ext uri="{FF2B5EF4-FFF2-40B4-BE49-F238E27FC236}">
                <a16:creationId xmlns:a16="http://schemas.microsoft.com/office/drawing/2014/main" id="{CD774938-7D01-6720-08E9-A3E7915A47E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4112362"/>
            <a:ext cx="3744367" cy="206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06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77E237-8BE6-7C0F-C6DA-75E9F3D97A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9B7ADC5-45E9-62A6-83B1-FDF265E05F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>
                  <a:lnSpc>
                    <a:spcPct val="130000"/>
                  </a:lnSpc>
                  <a:buNone/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 algn="just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altLang="ja-JP" sz="3600" kern="100" dirty="0">
                  <a:effectLst/>
                  <a:cs typeface="ＭＳ 明朝" panose="02020609040205080304" pitchFamily="17" charset="-128"/>
                </a:endParaRPr>
              </a:p>
              <a:p>
                <a:pPr algn="just">
                  <a:lnSpc>
                    <a:spcPct val="130000"/>
                  </a:lnSpc>
                  <a:buNone/>
                </a:pPr>
                <a:endParaRPr lang="en-US" altLang="ja-JP" sz="3600" kern="100" dirty="0">
                  <a:effectLst/>
                  <a:cs typeface="ＭＳ 明朝" panose="02020609040205080304" pitchFamily="17" charset="-128"/>
                </a:endParaRPr>
              </a:p>
              <a:p>
                <a:pPr algn="just">
                  <a:lnSpc>
                    <a:spcPct val="130000"/>
                  </a:lnSpc>
                  <a:buNone/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 algn="just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ja-JP" altLang="ja-JP" sz="3600" kern="100" dirty="0">
                  <a:solidFill>
                    <a:schemeClr val="accent2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9B7ADC5-45E9-62A6-83B1-FDF265E05F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39DC24D6-6926-EE34-6233-73D86914C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式３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A7B6544A-6058-F4F2-323A-C1DCA3FEFC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FDC3607D-762B-64EF-92BA-1BDDA1EB04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27</a:t>
            </a:r>
            <a:endParaRPr kumimoji="1" lang="ja-JP" altLang="en-US" dirty="0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506F306C-3AE9-A359-65DB-4BD00E04A759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6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9C0586B-E72D-A99A-E023-8A84D16AAF90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0D677FE-A1B0-0D74-A163-FB5DE06DD2AF}"/>
                  </a:ext>
                </a:extLst>
              </p:cNvPr>
              <p:cNvSpPr txBox="1"/>
              <p:nvPr/>
            </p:nvSpPr>
            <p:spPr>
              <a:xfrm>
                <a:off x="6311869" y="1988840"/>
                <a:ext cx="5398784" cy="65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かけて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→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en-US" sz="2800" dirty="0" err="1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altLang="ja-JP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60D677FE-A1B0-0D74-A163-FB5DE06DD2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869" y="1988840"/>
                <a:ext cx="5398784" cy="653449"/>
              </a:xfrm>
              <a:prstGeom prst="rect">
                <a:avLst/>
              </a:prstGeom>
              <a:blipFill>
                <a:blip r:embed="rId3"/>
                <a:stretch>
                  <a:fillRect l="-2257" b="-233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73854CB-5EA4-AB89-098C-1C660B91674C}"/>
              </a:ext>
            </a:extLst>
          </p:cNvPr>
          <p:cNvSpPr txBox="1"/>
          <p:nvPr/>
        </p:nvSpPr>
        <p:spPr>
          <a:xfrm>
            <a:off x="6313790" y="2727504"/>
            <a:ext cx="5398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たして　 </a:t>
            </a:r>
            <a:r>
              <a:rPr lang="en-US" altLang="ja-JP" sz="2800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ja-JP" altLang="en-US" sz="28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→　　○　　　  　</a:t>
            </a:r>
            <a:r>
              <a:rPr lang="en-US" altLang="ja-JP" sz="28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×</a:t>
            </a:r>
            <a:endParaRPr lang="ja-JP" altLang="en-US" sz="2800" dirty="0">
              <a:solidFill>
                <a:schemeClr val="accent2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4EB3777-5DB3-5648-BD17-0AD88D7F69E2}"/>
                  </a:ext>
                </a:extLst>
              </p:cNvPr>
              <p:cNvSpPr txBox="1"/>
              <p:nvPr/>
            </p:nvSpPr>
            <p:spPr>
              <a:xfrm>
                <a:off x="6313790" y="4202504"/>
                <a:ext cx="5398784" cy="65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かけて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3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→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ja-JP" altLang="en-US" sz="2800" dirty="0" err="1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altLang="ja-JP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94EB3777-5DB3-5648-BD17-0AD88D7F6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90" y="4202504"/>
                <a:ext cx="5398784" cy="653449"/>
              </a:xfrm>
              <a:prstGeom prst="rect">
                <a:avLst/>
              </a:prstGeom>
              <a:blipFill>
                <a:blip r:embed="rId4"/>
                <a:stretch>
                  <a:fillRect l="-2373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3BCCAA5-44A2-5FCA-3348-3F1CE5686CEF}"/>
                  </a:ext>
                </a:extLst>
              </p:cNvPr>
              <p:cNvSpPr txBox="1"/>
              <p:nvPr/>
            </p:nvSpPr>
            <p:spPr>
              <a:xfrm>
                <a:off x="6313791" y="4941166"/>
                <a:ext cx="53987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たして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−4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→　  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×</a:t>
                </a:r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　　　○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E3BCCAA5-44A2-5FCA-3348-3F1CE5686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3791" y="4941166"/>
                <a:ext cx="5398784" cy="523220"/>
              </a:xfrm>
              <a:prstGeom prst="rect">
                <a:avLst/>
              </a:prstGeom>
              <a:blipFill>
                <a:blip r:embed="rId5"/>
                <a:stretch>
                  <a:fillRect l="-2373"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327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843382-61C4-F32F-AB27-F121205BE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BC9A2F6-4D93-5D42-23E1-95DDA01A52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>
                  <a:lnSpc>
                    <a:spcPct val="130000"/>
                  </a:lnSpc>
                  <a:buNone/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e>
                      </m:d>
                    </m:oMath>
                  </m:oMathPara>
                </a14:m>
                <a:endParaRPr lang="en-US" altLang="ja-JP" sz="3600" dirty="0">
                  <a:effectLst/>
                  <a:cs typeface="ＭＳ 明朝" panose="02020609040205080304" pitchFamily="17" charset="-128"/>
                </a:endParaRPr>
              </a:p>
              <a:p>
                <a:pPr>
                  <a:lnSpc>
                    <a:spcPct val="130000"/>
                  </a:lnSpc>
                </a:pPr>
                <a:endParaRPr lang="en-US" altLang="ja-JP" sz="3600" dirty="0">
                  <a:effectLst/>
                  <a:cs typeface="ＭＳ 明朝" panose="02020609040205080304" pitchFamily="17" charset="-128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⑷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kumimoji="1" lang="en-US" altLang="ja-JP" sz="3600" dirty="0"/>
              </a:p>
              <a:p>
                <a:pPr marL="3571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BC9A2F6-4D93-5D42-23E1-95DDA01A52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6C0A231B-C137-D0EF-4D4D-63535B81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式３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863D550A-2966-9322-ACFE-6F13B35E2F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F7AA3FBE-D78C-37C2-A76C-EBF525E35C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27</a:t>
            </a:r>
            <a:endParaRPr kumimoji="1" lang="ja-JP" altLang="en-US" dirty="0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C0A149D3-03F8-67E1-2C26-9AA39A93E6B0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6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DD259DC-CE46-E870-78BB-C4FE0034C3A3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37AB531-FB45-9330-E54C-CA681ADC7DC2}"/>
                  </a:ext>
                </a:extLst>
              </p:cNvPr>
              <p:cNvSpPr txBox="1"/>
              <p:nvPr/>
            </p:nvSpPr>
            <p:spPr>
              <a:xfrm>
                <a:off x="6168008" y="1988840"/>
                <a:ext cx="5544567" cy="65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かけて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→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ja-JP" altLang="en-US" sz="2800" dirty="0" err="1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altLang="ja-JP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B37AB531-FB45-9330-E54C-CA681ADC7D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1988840"/>
                <a:ext cx="5544567" cy="653449"/>
              </a:xfrm>
              <a:prstGeom prst="rect">
                <a:avLst/>
              </a:prstGeom>
              <a:blipFill>
                <a:blip r:embed="rId3"/>
                <a:stretch>
                  <a:fillRect l="-2310" b="-233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88B97CD-94BF-A20A-9BBD-11FCE6EF992B}"/>
                  </a:ext>
                </a:extLst>
              </p:cNvPr>
              <p:cNvSpPr txBox="1"/>
              <p:nvPr/>
            </p:nvSpPr>
            <p:spPr>
              <a:xfrm>
                <a:off x="6168010" y="2718368"/>
                <a:ext cx="55445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たして　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 →　　 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×</a:t>
                </a:r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　   　　 ○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88B97CD-94BF-A20A-9BBD-11FCE6EF9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10" y="2718368"/>
                <a:ext cx="5544566" cy="523220"/>
              </a:xfrm>
              <a:prstGeom prst="rect">
                <a:avLst/>
              </a:prstGeom>
              <a:blipFill>
                <a:blip r:embed="rId4"/>
                <a:stretch>
                  <a:fillRect l="-2310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EBBB267-F317-4A3E-D6A5-73EB11A55484}"/>
                  </a:ext>
                </a:extLst>
              </p:cNvPr>
              <p:cNvSpPr txBox="1"/>
              <p:nvPr/>
            </p:nvSpPr>
            <p:spPr>
              <a:xfrm>
                <a:off x="6240017" y="4202504"/>
                <a:ext cx="5472558" cy="653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かけて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→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ja-JP" altLang="en-US" sz="2800" dirty="0" err="1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altLang="ja-JP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EBBB267-F317-4A3E-D6A5-73EB11A55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7" y="4202504"/>
                <a:ext cx="5472558" cy="653449"/>
              </a:xfrm>
              <a:prstGeom prst="rect">
                <a:avLst/>
              </a:prstGeom>
              <a:blipFill>
                <a:blip r:embed="rId5"/>
                <a:stretch>
                  <a:fillRect l="-2341" b="-222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05CE3E4-FF60-D7A0-A887-0BB99929873F}"/>
                  </a:ext>
                </a:extLst>
              </p:cNvPr>
              <p:cNvSpPr txBox="1"/>
              <p:nvPr/>
            </p:nvSpPr>
            <p:spPr>
              <a:xfrm>
                <a:off x="6240018" y="4941168"/>
                <a:ext cx="54725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たして　</a:t>
                </a:r>
                <a14:m>
                  <m:oMath xmlns:m="http://schemas.openxmlformats.org/officeDocument/2006/math">
                    <m:r>
                      <a:rPr lang="en-US" altLang="ja-JP" sz="2800" b="0" i="0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→　   ○　　　　　　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×</a:t>
                </a:r>
                <a:endPara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05CE3E4-FF60-D7A0-A887-0BB999298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018" y="4941168"/>
                <a:ext cx="5472557" cy="523220"/>
              </a:xfrm>
              <a:prstGeom prst="rect">
                <a:avLst/>
              </a:prstGeom>
              <a:blipFill>
                <a:blip r:embed="rId6"/>
                <a:stretch>
                  <a:fillRect l="-2341"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47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A4EBAF3-F693-16A3-57B1-E1AFF7A595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715963">
                  <a:buNone/>
                </a:pPr>
                <a14:m>
                  <m:oMath xmlns:m="http://schemas.openxmlformats.org/officeDocument/2006/math">
                    <m:r>
                      <a:rPr lang="en-US" altLang="ja-JP" sz="400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+1)(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+2)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と展開した式の左辺と右辺を入れかえた式は</a:t>
                </a:r>
              </a:p>
              <a:p>
                <a:pPr marL="1073150" algn="just"/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+1)(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2)</m:t>
                    </m:r>
                  </m:oMath>
                </a14:m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　</a:t>
                </a:r>
                <a14:m>
                  <m:oMath xmlns:m="http://schemas.openxmlformats.org/officeDocument/2006/math">
                    <m:r>
                      <a:rPr lang="en-US" altLang="ja-JP" sz="4000" i="1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⋯⋯</m:t>
                    </m:r>
                    <m:r>
                      <a:rPr lang="en-US" altLang="ja-JP" sz="4000" b="0" i="0" kern="10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①</a:t>
                </a:r>
                <a:endParaRPr lang="ja-JP" altLang="ja-JP" sz="4000" kern="100" dirty="0">
                  <a:effectLst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よって，左辺の整式は</a:t>
                </a:r>
                <a14:m>
                  <m:oMath xmlns:m="http://schemas.openxmlformats.org/officeDocument/2006/math"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2 </m:t>
                    </m:r>
                  </m:oMath>
                </a14:m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つの整式</a:t>
                </a:r>
                <a14:m>
                  <m:oMath xmlns:m="http://schemas.openxmlformats.org/officeDocument/2006/math">
                    <m:r>
                      <a:rPr lang="en-US" altLang="ja-JP" sz="40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+1 </m:t>
                    </m:r>
                  </m:oMath>
                </a14:m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40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40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の積の形で表すことができる。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A4EBAF3-F693-16A3-57B1-E1AFF7A595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 r="-3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タイトル 1">
            <a:extLst>
              <a:ext uri="{FF2B5EF4-FFF2-40B4-BE49-F238E27FC236}">
                <a16:creationId xmlns:a16="http://schemas.microsoft.com/office/drawing/2014/main" id="{FC3DF785-4F1C-453F-9C89-09C5AFCAE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</a:t>
            </a:r>
            <a:r>
              <a:rPr lang="ja-JP" altLang="en-US" dirty="0"/>
              <a:t>・因数分解</a:t>
            </a:r>
            <a:endParaRPr kumimoji="1" lang="ja-JP" altLang="en-US" dirty="0"/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FFCAF62A-5B43-1857-5272-5218EEB2D2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30188"/>
            <a:ext cx="598487" cy="576262"/>
          </a:xfrm>
        </p:spPr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p:sp>
        <p:nvSpPr>
          <p:cNvPr id="11" name="テキスト プレースホルダー 4">
            <a:extLst>
              <a:ext uri="{FF2B5EF4-FFF2-40B4-BE49-F238E27FC236}">
                <a16:creationId xmlns:a16="http://schemas.microsoft.com/office/drawing/2014/main" id="{F39B20E1-A874-3B77-0D98-C84B0353C5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8307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4F2A512-52B8-DB38-BA8A-9AC06039BD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400" i="1" kern="100" smtClean="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4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4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15 </m:t>
                    </m:r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を因数分解してみよう。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公式</a:t>
                </a:r>
                <a14:m>
                  <m:oMath xmlns:m="http://schemas.openxmlformats.org/officeDocument/2006/math">
                    <m:r>
                      <a:rPr lang="en-US" altLang="ja-JP" sz="3400" b="0" i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borderBox>
                      <m:borderBoxPr>
                        <m:ctrlPr>
                          <a:rPr lang="en-US" altLang="ja-JP" sz="34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ja-JP" altLang="ja-JP" sz="3400" kern="100" dirty="0">
                            <a:cs typeface="Times New Roman" panose="02020603050405020304" pitchFamily="18" charset="0"/>
                          </a:rPr>
                          <m:t>３</m:t>
                        </m:r>
                      </m:e>
                    </m:borderBox>
                    <m:r>
                      <a:rPr lang="en-US" altLang="ja-JP" sz="3400" b="0" i="1" kern="10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3400" b="0" i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3400" b="0" i="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が</a:t>
                </a:r>
                <a14:m>
                  <m:oMath xmlns:m="http://schemas.openxmlformats.org/officeDocument/2006/math">
                    <m:r>
                      <a:rPr lang="en-US" altLang="ja-JP" sz="3400" b="0" i="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altLang="ja-JP" sz="3400" b="0" i="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である。</a:t>
                </a:r>
                <a:endParaRPr lang="en-US" altLang="ja-JP" sz="3400" dirty="0">
                  <a:effectLst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ja-JP" sz="34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ja-JP" altLang="ja-JP" sz="3400" dirty="0">
                            <a:cs typeface="Times New Roman" panose="02020603050405020304" pitchFamily="18" charset="0"/>
                          </a:rPr>
                          <m:t>１</m:t>
                        </m:r>
                      </m:e>
                    </m:borderBox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15 </m:t>
                    </m:r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だから，</a:t>
                </a:r>
                <a14:m>
                  <m:oMath xmlns:m="http://schemas.openxmlformats.org/officeDocument/2006/math"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ja-JP" altLang="ja-JP" sz="3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の組は</a:t>
                </a:r>
              </a:p>
              <a:p>
                <a:pPr marL="1073150" algn="just"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altLang="ja-JP" sz="340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400" kern="100" dirty="0"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15</m:t>
                    </m:r>
                  </m:oMath>
                </a14:m>
                <a:r>
                  <a:rPr lang="ja-JP" altLang="ja-JP" sz="3400" kern="100" dirty="0">
                    <a:effectLst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400" kern="100" dirty="0">
                    <a:effectLst/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15</m:t>
                    </m:r>
                  </m:oMath>
                </a14:m>
                <a:r>
                  <a:rPr lang="ja-JP" altLang="ja-JP" sz="3400" kern="100" dirty="0"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400" kern="100" dirty="0"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ja-JP" altLang="ja-JP" sz="3400" kern="100" dirty="0"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4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3400" kern="100" dirty="0"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3400" b="0" i="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ja-JP" altLang="ja-JP" sz="34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715963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の</a:t>
                </a:r>
                <a14:m>
                  <m:oMath xmlns:m="http://schemas.openxmlformats.org/officeDocument/2006/math"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4 </m:t>
                    </m:r>
                  </m:oMath>
                </a14:m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通りが考えられる。</a:t>
                </a:r>
                <a:endParaRPr lang="ja-JP" altLang="ja-JP" sz="3400" dirty="0">
                  <a:effectLst/>
                  <a:cs typeface="ＭＳ Ｐゴシック" panose="020B0600070205080204" pitchFamily="50" charset="-128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ja-JP" sz="34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a:rPr lang="ja-JP" altLang="en-US" sz="34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２</m:t>
                        </m:r>
                      </m:e>
                    </m:borderBox>
                  </m:oMath>
                </a14:m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　このうち，</a:t>
                </a:r>
                <a14:m>
                  <m:oMath xmlns:m="http://schemas.openxmlformats.org/officeDocument/2006/math"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34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400" b="0" i="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となるのは</a:t>
                </a:r>
                <a:endParaRPr lang="ja-JP" altLang="ja-JP" sz="3400" dirty="0">
                  <a:effectLst/>
                  <a:cs typeface="ＭＳ Ｐゴシック" panose="020B0600070205080204" pitchFamily="50" charset="-128"/>
                </a:endParaRPr>
              </a:p>
              <a:p>
                <a:pPr marL="1073150">
                  <a:lnSpc>
                    <a:spcPct val="100000"/>
                  </a:lnSpc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altLang="ja-JP" sz="34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3400" b="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と</a:t>
                </a:r>
                <a14:m>
                  <m:oMath xmlns:m="http://schemas.openxmlformats.org/officeDocument/2006/math">
                    <m:r>
                      <a:rPr lang="en-US" altLang="ja-JP" sz="3400" b="0" i="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endParaRPr lang="ja-JP" altLang="ja-JP" sz="34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715963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ja-JP" sz="3400" dirty="0">
                    <a:effectLst/>
                    <a:cs typeface="Times New Roman" panose="02020603050405020304" pitchFamily="18" charset="0"/>
                  </a:rPr>
                  <a:t>よって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4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4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4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4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15=</m:t>
                    </m:r>
                    <m:r>
                      <a:rPr lang="en-US" altLang="ja-JP" sz="34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34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34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4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altLang="ja-JP" sz="34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altLang="ja-JP" sz="34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34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4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altLang="ja-JP" sz="34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ja-JP" altLang="en-US" sz="34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4F2A512-52B8-DB38-BA8A-9AC06039BD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0" t="-2535" b="-74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64B7F735-1735-52D7-4D29-2EF28914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式３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B514884B-45BA-2258-15D2-07EA6D3BA6D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1588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23</a:t>
            </a:r>
            <a:endParaRPr kumimoji="1" lang="ja-JP" altLang="en-US" dirty="0"/>
          </a:p>
        </p:txBody>
      </p:sp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89436942-9270-7814-0DC3-4C4A996A77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lang="en-US" altLang="ja-JP" dirty="0"/>
              <a:t>27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32DC56DA-9C02-73F4-8521-1353F6798838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6</a:t>
            </a:r>
          </a:p>
        </p:txBody>
      </p:sp>
      <p:pic>
        <p:nvPicPr>
          <p:cNvPr id="11" name="図 10" descr="カレンダー が含まれている画像&#10;&#10;自動的に生成された説明">
            <a:extLst>
              <a:ext uri="{FF2B5EF4-FFF2-40B4-BE49-F238E27FC236}">
                <a16:creationId xmlns:a16="http://schemas.microsoft.com/office/drawing/2014/main" id="{12FD4696-92E7-C5F4-5DE9-2F6C34A8B58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12" y="3079364"/>
            <a:ext cx="2789467" cy="3095774"/>
          </a:xfrm>
          <a:prstGeom prst="rect">
            <a:avLst/>
          </a:prstGeom>
        </p:spPr>
      </p:pic>
      <p:sp>
        <p:nvSpPr>
          <p:cNvPr id="2" name="四角形: 角を丸くする 1">
            <a:extLst>
              <a:ext uri="{FF2B5EF4-FFF2-40B4-BE49-F238E27FC236}">
                <a16:creationId xmlns:a16="http://schemas.microsoft.com/office/drawing/2014/main" id="{BCEE59EE-D709-284A-65C9-12370D7840AC}"/>
              </a:ext>
            </a:extLst>
          </p:cNvPr>
          <p:cNvSpPr/>
          <p:nvPr/>
        </p:nvSpPr>
        <p:spPr>
          <a:xfrm>
            <a:off x="1289628" y="3079364"/>
            <a:ext cx="1998061" cy="556693"/>
          </a:xfrm>
          <a:prstGeom prst="roundRect">
            <a:avLst/>
          </a:prstGeom>
          <a:solidFill>
            <a:srgbClr val="9CCB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AD811BDB-C0B9-0B3B-999A-D3024F812DF8}"/>
              </a:ext>
            </a:extLst>
          </p:cNvPr>
          <p:cNvSpPr/>
          <p:nvPr/>
        </p:nvSpPr>
        <p:spPr>
          <a:xfrm>
            <a:off x="3071664" y="4653136"/>
            <a:ext cx="2232248" cy="556693"/>
          </a:xfrm>
          <a:prstGeom prst="rect">
            <a:avLst/>
          </a:prstGeom>
          <a:solidFill>
            <a:srgbClr val="F29C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6454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071361C-29A1-B63B-0EE7-EB22A0D141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次の式を因数分解しなさい。</a:t>
                </a:r>
                <a:endParaRPr lang="en-US" altLang="ja-JP" sz="4000" dirty="0">
                  <a:effectLst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30000"/>
                  </a:lnSpc>
                  <a:buNone/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⑷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071361C-29A1-B63B-0EE7-EB22A0D141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 t="-845" b="-88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70F318F6-1FD2-BD34-CF76-B087B3958347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6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7AFCDE4C-677C-4BD2-70B9-53FCEECF3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式３</a:t>
            </a:r>
            <a:endParaRPr kumimoji="1" lang="ja-JP" altLang="en-US" dirty="0"/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47D253DB-BED0-79F7-3A46-6CFD879989C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48C47B91-6BA5-F67B-B6C8-F5AB320BA8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27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952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599CD-63E0-0C44-6CF6-30A699741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877F4A3-1C69-DCF9-ED51-D846198C0F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>
                  <a:lnSpc>
                    <a:spcPct val="130000"/>
                  </a:lnSpc>
                  <a:buNone/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 algn="just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ja-JP" altLang="ja-JP" sz="3600" kern="100" dirty="0">
                  <a:solidFill>
                    <a:schemeClr val="accent2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</a:pPr>
                <a:endParaRPr lang="en-US" altLang="ja-JP" sz="3600" kern="100" dirty="0">
                  <a:effectLst/>
                  <a:cs typeface="ＭＳ 明朝" panose="02020609040205080304" pitchFamily="17" charset="-128"/>
                </a:endParaRPr>
              </a:p>
              <a:p>
                <a:pPr algn="just">
                  <a:lnSpc>
                    <a:spcPct val="130000"/>
                  </a:lnSpc>
                  <a:buNone/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 algn="l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877F4A3-1C69-DCF9-ED51-D846198C0F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1B3B413C-C8AF-4E83-FA95-11EEF40FA952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6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2680CD0A-851C-C2FF-2FDD-1B765FC1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式３</a:t>
            </a:r>
            <a:endParaRPr kumimoji="1" lang="ja-JP" altLang="en-US" dirty="0"/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C6CB1C9D-920E-8893-55DC-DFB8252730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0449DE0B-6569-18C6-25F8-D241929EFB4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27</a:t>
            </a:r>
          </a:p>
          <a:p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E04F295-268D-9A86-1005-246751A102AF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2F7C9D0-2265-B678-D356-EF673B2B0AC8}"/>
                  </a:ext>
                </a:extLst>
              </p:cNvPr>
              <p:cNvSpPr txBox="1"/>
              <p:nvPr/>
            </p:nvSpPr>
            <p:spPr>
              <a:xfrm>
                <a:off x="5173418" y="1835299"/>
                <a:ext cx="6984776" cy="1299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かけて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b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→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en-US" sz="2800" dirty="0" err="1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endParaRPr lang="en-US" altLang="ja-JP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C2F7C9D0-2265-B678-D356-EF673B2B0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3418" y="1835299"/>
                <a:ext cx="6984776" cy="1299779"/>
              </a:xfrm>
              <a:prstGeom prst="rect">
                <a:avLst/>
              </a:prstGeom>
              <a:blipFill>
                <a:blip r:embed="rId3"/>
                <a:stretch>
                  <a:fillRect l="-1834" b="-11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39DBC16-B8F0-6AC7-C34D-445B2656A335}"/>
              </a:ext>
            </a:extLst>
          </p:cNvPr>
          <p:cNvSpPr txBox="1"/>
          <p:nvPr/>
        </p:nvSpPr>
        <p:spPr>
          <a:xfrm>
            <a:off x="5173418" y="3281446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たして　</a:t>
            </a:r>
            <a:r>
              <a:rPr lang="en-US" altLang="ja-JP" sz="2800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ja-JP" altLang="en-US" sz="2800" dirty="0">
              <a:solidFill>
                <a:schemeClr val="accent2"/>
              </a:solidFill>
              <a:latin typeface="Cambria Math" panose="02040503050406030204" pitchFamily="18" charset="0"/>
              <a:ea typeface="ＭＳ Ｐゴシック" panose="020B0600070205080204" pitchFamily="50" charset="-128"/>
            </a:endParaRPr>
          </a:p>
        </p:txBody>
      </p: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6E3093DF-8AA2-D48A-8764-0BCD53170921}"/>
              </a:ext>
            </a:extLst>
          </p:cNvPr>
          <p:cNvCxnSpPr>
            <a:cxnSpLocks/>
          </p:cNvCxnSpPr>
          <p:nvPr/>
        </p:nvCxnSpPr>
        <p:spPr>
          <a:xfrm flipV="1">
            <a:off x="6325546" y="3028201"/>
            <a:ext cx="0" cy="432048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2B4BF9A-65D4-2714-06C8-1A3C21F9E9CD}"/>
                  </a:ext>
                </a:extLst>
              </p:cNvPr>
              <p:cNvSpPr txBox="1"/>
              <p:nvPr/>
            </p:nvSpPr>
            <p:spPr>
              <a:xfrm>
                <a:off x="5279232" y="4328609"/>
                <a:ext cx="6912768" cy="1299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かけて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b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→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altLang="ja-JP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2B4BF9A-65D4-2714-06C8-1A3C21F9E9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32" y="4328609"/>
                <a:ext cx="6912768" cy="1299779"/>
              </a:xfrm>
              <a:prstGeom prst="rect">
                <a:avLst/>
              </a:prstGeom>
              <a:blipFill>
                <a:blip r:embed="rId4"/>
                <a:stretch>
                  <a:fillRect l="-1764" b="-11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4135A48-BFE7-7F6B-FFD5-A5A59E0F23FA}"/>
                  </a:ext>
                </a:extLst>
              </p:cNvPr>
              <p:cNvSpPr txBox="1"/>
              <p:nvPr/>
            </p:nvSpPr>
            <p:spPr>
              <a:xfrm>
                <a:off x="5279232" y="5628388"/>
                <a:ext cx="45365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たして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ja-JP" sz="280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4135A48-BFE7-7F6B-FFD5-A5A59E0F2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32" y="5628388"/>
                <a:ext cx="4536504" cy="523220"/>
              </a:xfrm>
              <a:prstGeom prst="rect">
                <a:avLst/>
              </a:prstGeom>
              <a:blipFill>
                <a:blip r:embed="rId5"/>
                <a:stretch>
                  <a:fillRect l="-2688" t="-13953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AA0D6F32-93F5-C642-0AB8-9282AF523C7B}"/>
              </a:ext>
            </a:extLst>
          </p:cNvPr>
          <p:cNvCxnSpPr>
            <a:cxnSpLocks/>
          </p:cNvCxnSpPr>
          <p:nvPr/>
        </p:nvCxnSpPr>
        <p:spPr>
          <a:xfrm flipV="1">
            <a:off x="7079432" y="5628388"/>
            <a:ext cx="2387123" cy="355354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47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11" grpId="0"/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BD5628-6B47-69AB-DD55-D02C6C73E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2BBAB8A-3D56-1023-DEBD-4438FEF3206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l">
                  <a:lnSpc>
                    <a:spcPct val="130000"/>
                  </a:lnSpc>
                  <a:buNone/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en-US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 algn="l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ja-JP" altLang="ja-JP" sz="3600" kern="100" dirty="0">
                  <a:solidFill>
                    <a:schemeClr val="accent2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lnSpc>
                    <a:spcPct val="130000"/>
                  </a:lnSpc>
                </a:pPr>
                <a:endParaRPr lang="en-US" altLang="ja-JP" sz="3600" dirty="0">
                  <a:effectLst/>
                  <a:cs typeface="ＭＳ 明朝" panose="02020609040205080304" pitchFamily="17" charset="-128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⑷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+8</m:t>
                    </m:r>
                  </m:oMath>
                </a14:m>
                <a:endParaRPr kumimoji="1" lang="en-US" altLang="ja-JP" sz="3600" dirty="0"/>
              </a:p>
              <a:p>
                <a:pPr marL="3571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2BBAB8A-3D56-1023-DEBD-4438FEF3206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37C78B3A-55A2-D40A-C38D-144C411C472B}"/>
              </a:ext>
            </a:extLst>
          </p:cNvPr>
          <p:cNvSpPr txBox="1"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6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9D3F4941-DDC0-AC96-4798-07A2DE4C1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式３</a:t>
            </a:r>
            <a:endParaRPr kumimoji="1" lang="ja-JP" altLang="en-US" dirty="0"/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187A2C12-A64B-5856-1E88-DB243A6F567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26</a:t>
            </a:r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0B0415EC-EF90-9F6C-2482-75B8CC7E77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27</a:t>
            </a:r>
          </a:p>
          <a:p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EC9C44-C785-9ECE-7F17-46AC96337B27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F3F639F-26A4-2903-B27F-3136D467D598}"/>
                  </a:ext>
                </a:extLst>
              </p:cNvPr>
              <p:cNvSpPr txBox="1"/>
              <p:nvPr/>
            </p:nvSpPr>
            <p:spPr>
              <a:xfrm>
                <a:off x="5087888" y="1894324"/>
                <a:ext cx="7104112" cy="1299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かけて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−10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b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→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−</m:t>
                    </m:r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10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 </a:t>
                </a:r>
                <a14:m>
                  <m:oMath xmlns:m="http://schemas.openxmlformats.org/officeDocument/2006/math">
                    <m:r>
                      <a:rPr lang="en-US" altLang="ja-JP" sz="2800" b="0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altLang="ja-JP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4F3F639F-26A4-2903-B27F-3136D467D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8" y="1894324"/>
                <a:ext cx="7104112" cy="1299779"/>
              </a:xfrm>
              <a:prstGeom prst="rect">
                <a:avLst/>
              </a:prstGeom>
              <a:blipFill>
                <a:blip r:embed="rId3"/>
                <a:stretch>
                  <a:fillRect l="-1803" b="-11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7AF1304-D579-C1E4-98F9-953E937E21E0}"/>
                  </a:ext>
                </a:extLst>
              </p:cNvPr>
              <p:cNvSpPr txBox="1"/>
              <p:nvPr/>
            </p:nvSpPr>
            <p:spPr>
              <a:xfrm>
                <a:off x="5087888" y="3301503"/>
                <a:ext cx="48255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たして　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kumimoji="1" lang="ja-JP" altLang="en-US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7AF1304-D579-C1E4-98F9-953E937E2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8" y="3301503"/>
                <a:ext cx="4825510" cy="523220"/>
              </a:xfrm>
              <a:prstGeom prst="rect">
                <a:avLst/>
              </a:prstGeom>
              <a:blipFill>
                <a:blip r:embed="rId4"/>
                <a:stretch>
                  <a:fillRect l="-2655" t="-15294" b="-305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2FF175D8-254A-8A6E-A987-EB4D45B9363F}"/>
              </a:ext>
            </a:extLst>
          </p:cNvPr>
          <p:cNvCxnSpPr>
            <a:cxnSpLocks/>
          </p:cNvCxnSpPr>
          <p:nvPr/>
        </p:nvCxnSpPr>
        <p:spPr>
          <a:xfrm flipV="1">
            <a:off x="6816080" y="3194103"/>
            <a:ext cx="4464496" cy="369010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86C1CD5-7133-FA91-8417-BA8E4085E1C2}"/>
                  </a:ext>
                </a:extLst>
              </p:cNvPr>
              <p:cNvSpPr txBox="1"/>
              <p:nvPr/>
            </p:nvSpPr>
            <p:spPr>
              <a:xfrm>
                <a:off x="5159896" y="4213002"/>
                <a:ext cx="7032104" cy="1299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かけて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</a:t>
                </a:r>
                <a:b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</a:br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→　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r>
                  <a:rPr lang="ja-JP" altLang="en-US" sz="2800" dirty="0" err="1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，</a:t>
                </a:r>
                <a:r>
                  <a:rPr lang="en-US" altLang="ja-JP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 と 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altLang="ja-JP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86C1CD5-7133-FA91-8417-BA8E4085E1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96" y="4213002"/>
                <a:ext cx="7032104" cy="1299779"/>
              </a:xfrm>
              <a:prstGeom prst="rect">
                <a:avLst/>
              </a:prstGeom>
              <a:blipFill>
                <a:blip r:embed="rId5"/>
                <a:stretch>
                  <a:fillRect l="-1733" b="-11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E214F4E-B1E3-38AC-BA84-315CE82EF2C3}"/>
                  </a:ext>
                </a:extLst>
              </p:cNvPr>
              <p:cNvSpPr txBox="1"/>
              <p:nvPr/>
            </p:nvSpPr>
            <p:spPr>
              <a:xfrm>
                <a:off x="5159896" y="5656778"/>
                <a:ext cx="475350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800" dirty="0">
                    <a:solidFill>
                      <a:schemeClr val="accent2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たして　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2E214F4E-B1E3-38AC-BA84-315CE82EF2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9896" y="5656778"/>
                <a:ext cx="4753502" cy="523220"/>
              </a:xfrm>
              <a:prstGeom prst="rect">
                <a:avLst/>
              </a:prstGeom>
              <a:blipFill>
                <a:blip r:embed="rId6"/>
                <a:stretch>
                  <a:fillRect l="-2564" t="-15116" b="-290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E2C29F2A-2BBF-9A22-B146-1529CEB9DEE2}"/>
              </a:ext>
            </a:extLst>
          </p:cNvPr>
          <p:cNvCxnSpPr>
            <a:cxnSpLocks/>
          </p:cNvCxnSpPr>
          <p:nvPr/>
        </p:nvCxnSpPr>
        <p:spPr>
          <a:xfrm flipV="1">
            <a:off x="7032104" y="5512781"/>
            <a:ext cx="3456384" cy="405607"/>
          </a:xfrm>
          <a:prstGeom prst="straightConnector1">
            <a:avLst/>
          </a:prstGeom>
          <a:ln w="38100">
            <a:solidFill>
              <a:schemeClr val="accent2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1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11" grpId="0"/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38C792-0EAA-05B3-3337-BBA4CED4A0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buNone/>
                </a:pP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次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の式を因数分解しなさい。</a:t>
                </a:r>
              </a:p>
              <a:p>
                <a:pPr algn="just">
                  <a:buNone/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buNone/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−12</m:t>
                    </m:r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B38C792-0EAA-05B3-3337-BBA4CED4A0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タイトル 1">
            <a:extLst>
              <a:ext uri="{FF2B5EF4-FFF2-40B4-BE49-F238E27FC236}">
                <a16:creationId xmlns:a16="http://schemas.microsoft.com/office/drawing/2014/main" id="{0D348EB7-201F-0EF0-3F2C-6957F1D83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525"/>
            <a:ext cx="7272337" cy="760413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式３</a:t>
            </a:r>
            <a:endParaRPr kumimoji="1" lang="ja-JP" altLang="en-US" dirty="0"/>
          </a:p>
        </p:txBody>
      </p:sp>
      <p:sp>
        <p:nvSpPr>
          <p:cNvPr id="7" name="テキスト プレースホルダー 3">
            <a:extLst>
              <a:ext uri="{FF2B5EF4-FFF2-40B4-BE49-F238E27FC236}">
                <a16:creationId xmlns:a16="http://schemas.microsoft.com/office/drawing/2014/main" id="{7B3E7F64-2839-DFB8-1AA1-194A0C2D27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lang="en-US" altLang="ja-JP" dirty="0"/>
              <a:t>27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7DCEDA46-07EC-9CE3-BB3E-985F41C05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11450" y="1090613"/>
            <a:ext cx="792163" cy="574675"/>
          </a:xfrm>
        </p:spPr>
        <p:txBody>
          <a:bodyPr/>
          <a:lstStyle/>
          <a:p>
            <a:r>
              <a:rPr lang="en-US" altLang="ja-JP" dirty="0"/>
              <a:t>6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6961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9DE8E-FED0-402E-A819-AA0C15B70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63A2AC6-C4AF-AD6D-E788-4964C46E17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>
                  <a:lnSpc>
                    <a:spcPct val="120000"/>
                  </a:lnSpc>
                  <a:buNone/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600" kern="100" dirty="0">
                  <a:solidFill>
                    <a:schemeClr val="accent2"/>
                  </a:solidFill>
                  <a:effectLst/>
                  <a:cs typeface="ＭＳ 明朝" panose="02020609040205080304" pitchFamily="17" charset="-128"/>
                </a:endParaRP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altLang="ja-JP" sz="3600" dirty="0">
                  <a:effectLst/>
                  <a:cs typeface="ＭＳ 明朝" panose="02020609040205080304" pitchFamily="17" charset="-128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−12</m:t>
                    </m:r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sz="3600" dirty="0"/>
              </a:p>
              <a:p>
                <a:pPr marL="357188"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63A2AC6-C4AF-AD6D-E788-4964C46E17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169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タイトル 1">
            <a:extLst>
              <a:ext uri="{FF2B5EF4-FFF2-40B4-BE49-F238E27FC236}">
                <a16:creationId xmlns:a16="http://schemas.microsoft.com/office/drawing/2014/main" id="{8ED0080A-08A8-6335-7F7D-736706D49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525"/>
            <a:ext cx="7272337" cy="760413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式３</a:t>
            </a:r>
            <a:endParaRPr kumimoji="1" lang="ja-JP" altLang="en-US" dirty="0"/>
          </a:p>
        </p:txBody>
      </p:sp>
      <p:sp>
        <p:nvSpPr>
          <p:cNvPr id="7" name="テキスト プレースホルダー 3">
            <a:extLst>
              <a:ext uri="{FF2B5EF4-FFF2-40B4-BE49-F238E27FC236}">
                <a16:creationId xmlns:a16="http://schemas.microsoft.com/office/drawing/2014/main" id="{FE5D42F7-CBAF-9416-19A6-13EBBAFC6E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lang="en-US" altLang="ja-JP" dirty="0"/>
              <a:t>27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143F2B19-A1D2-1989-EA29-A92B97971E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11450" y="1090613"/>
            <a:ext cx="792163" cy="574675"/>
          </a:xfrm>
        </p:spPr>
        <p:txBody>
          <a:bodyPr/>
          <a:lstStyle/>
          <a:p>
            <a:r>
              <a:rPr lang="en-US" altLang="ja-JP" dirty="0"/>
              <a:t>6</a:t>
            </a:r>
            <a:endParaRPr kumimoji="1" lang="en-US" altLang="ja-JP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6627B4E-0EBB-18B7-6745-CB794AF26B5E}"/>
              </a:ext>
            </a:extLst>
          </p:cNvPr>
          <p:cNvSpPr txBox="1"/>
          <p:nvPr/>
        </p:nvSpPr>
        <p:spPr>
          <a:xfrm>
            <a:off x="3503712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677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9B0E79E-8132-98DB-8DBE-7F7011BF6B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borderBox>
                      <m:borderBoxPr>
                        <m:ctrlPr>
                          <a:rPr lang="en-US" altLang="ja-JP" sz="40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ja-JP" altLang="ja-JP" sz="4000" dirty="0">
                            <a:cs typeface="Times New Roman" panose="02020603050405020304" pitchFamily="18" charset="0"/>
                          </a:rPr>
                          <m:t>４</m:t>
                        </m:r>
                      </m:e>
                    </m:borderBox>
                  </m:oMath>
                </a14:m>
                <a:r>
                  <a:rPr lang="ja-JP" altLang="ja-JP" sz="4000" b="1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𝒂𝒄</m:t>
                    </m:r>
                    <m:sSup>
                      <m:sSupPr>
                        <m:ctrlPr>
                          <a:rPr lang="ja-JP" altLang="ja-JP" sz="40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b="1" i="1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ja-JP" sz="4000" b="1" i="1">
                            <a:effectLst/>
                            <a:latin typeface="Cambria Math" panose="02040503050406030204" pitchFamily="18" charset="0"/>
                            <a:ea typeface="ＭＳ ゴシック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ja-JP" sz="4000" b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𝒂𝒅</m:t>
                    </m:r>
                    <m:r>
                      <a:rPr lang="en-US" altLang="ja-JP" sz="4000" b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𝒃𝒄</m:t>
                    </m:r>
                    <m:r>
                      <a:rPr lang="en-US" altLang="ja-JP" sz="4000" b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4000" b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𝒃𝒅</m:t>
                    </m:r>
                    <m:r>
                      <a:rPr lang="en-US" altLang="ja-JP" sz="4000" b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en-US" altLang="ja-JP" sz="4000" b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altLang="ja-JP" sz="4000" b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𝒄𝒙</m:t>
                    </m:r>
                    <m:r>
                      <a:rPr lang="en-US" altLang="ja-JP" sz="4000" b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𝒅</m:t>
                    </m:r>
                    <m:r>
                      <a:rPr lang="en-US" altLang="ja-JP" sz="4000" b="1">
                        <a:effectLst/>
                        <a:latin typeface="Cambria Math" panose="02040503050406030204" pitchFamily="18" charset="0"/>
                        <a:ea typeface="ＭＳ ゴシック" panose="020B0609070205080204" pitchFamily="49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9B0E79E-8132-98DB-8DBE-7F7011BF6B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DD3C3883-7CB6-87A2-CF23-8771504B851B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334963" y="177800"/>
            <a:ext cx="720725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6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75CB951-F879-0A87-F6C9-FBBAC4BE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1110FC77-926E-03D0-B697-2FDC1C354D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30188"/>
            <a:ext cx="598487" cy="576262"/>
          </a:xfrm>
        </p:spPr>
        <p:txBody>
          <a:bodyPr/>
          <a:lstStyle/>
          <a:p>
            <a:r>
              <a:rPr lang="en-US" altLang="ja-JP" dirty="0"/>
              <a:t>28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434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EF9E44E-DCD7-14DC-76FC-AC5F99134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altLang="ja-JP" sz="400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2=</m:t>
                    </m:r>
                    <m:d>
                      <m:d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𝑎𝑥</m:t>
                        </m:r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  <m:d>
                      <m:d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𝑐𝑥</m:t>
                        </m:r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</m:d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と因数分解</a:t>
                </a:r>
                <a:br>
                  <a:rPr lang="en-US" altLang="ja-JP" sz="4000" kern="100" dirty="0">
                    <a:effectLst/>
                    <a:cs typeface="Times New Roman" panose="02020603050405020304" pitchFamily="18" charset="0"/>
                  </a:rPr>
                </a:b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できる</a:t>
                </a:r>
                <a14:m>
                  <m:oMath xmlns:m="http://schemas.openxmlformats.org/officeDocument/2006/math">
                    <m:r>
                      <a:rPr lang="en-US" altLang="ja-JP" sz="4000" b="0" i="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の組をみつけてみよう。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EF9E44E-DCD7-14DC-76FC-AC5F99134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FC73E1AA-83B5-5C51-9EDA-E0677E605B34}"/>
              </a:ext>
            </a:extLst>
          </p:cNvPr>
          <p:cNvSpPr txBox="1">
            <a:spLocks noGrp="1"/>
          </p:cNvSpPr>
          <p:nvPr>
            <p:ph type="body" sz="quarter" idx="17"/>
          </p:nvPr>
        </p:nvSpPr>
        <p:spPr>
          <a:xfrm>
            <a:off x="334963" y="177800"/>
            <a:ext cx="720725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6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9540C18-D932-47B4-7D1C-7286B0E5A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578BFC22-F0F1-A597-2F1C-4341982A7F7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30188"/>
            <a:ext cx="598487" cy="576262"/>
          </a:xfrm>
        </p:spPr>
        <p:txBody>
          <a:bodyPr/>
          <a:lstStyle/>
          <a:p>
            <a:r>
              <a:rPr lang="en-US" altLang="ja-JP" dirty="0"/>
              <a:t>28</a:t>
            </a:r>
            <a:endParaRPr kumimoji="1" lang="ja-JP" altLang="en-US" dirty="0"/>
          </a:p>
        </p:txBody>
      </p:sp>
      <p:pic>
        <p:nvPicPr>
          <p:cNvPr id="9" name="図 8" descr="時計と文字の加工写真&#10;&#10;中程度の精度で自動的に生成された説明">
            <a:extLst>
              <a:ext uri="{FF2B5EF4-FFF2-40B4-BE49-F238E27FC236}">
                <a16:creationId xmlns:a16="http://schemas.microsoft.com/office/drawing/2014/main" id="{DF19DA20-C246-2281-FEA1-D7A68247C6A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87498"/>
            <a:ext cx="5616575" cy="287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7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28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3CF17F33-95FF-4956-8101-978056276E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76" y="960091"/>
                <a:ext cx="11233248" cy="5196235"/>
              </a:xfrm>
            </p:spPr>
            <p:txBody>
              <a:bodyPr>
                <a:normAutofit/>
              </a:bodyPr>
              <a:lstStyle/>
              <a:p>
                <a:endParaRPr lang="en-US" altLang="ja-JP" sz="3600" dirty="0"/>
              </a:p>
              <a:p>
                <a:endParaRPr lang="en-US" altLang="ja-JP" sz="3600" dirty="0"/>
              </a:p>
              <a:p>
                <a:pPr marL="715963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altLang="ja-JP" sz="34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𝑎𝑑</m:t>
                    </m:r>
                    <m:r>
                      <a:rPr lang="en-US" altLang="ja-JP" sz="34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4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𝑏𝑐</m:t>
                    </m:r>
                    <m:r>
                      <a:rPr lang="en-US" altLang="ja-JP" sz="34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dirty="0">
                    <a:cs typeface="Times New Roman" panose="02020603050405020304" pitchFamily="18" charset="0"/>
                  </a:rPr>
                  <a:t>を計算して，</a:t>
                </a:r>
                <a14:m>
                  <m:oMath xmlns:m="http://schemas.openxmlformats.org/officeDocument/2006/math">
                    <m:r>
                      <a:rPr lang="en-US" altLang="ja-JP" sz="34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ja-JP" altLang="ja-JP" sz="3400" dirty="0"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4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ja-JP" altLang="ja-JP" sz="3400" dirty="0"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4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ja-JP" altLang="ja-JP" sz="3400" dirty="0">
                    <a:cs typeface="Times New Roman" panose="02020603050405020304" pitchFamily="18" charset="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ja-JP" sz="34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ja-JP" sz="34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400" dirty="0">
                    <a:cs typeface="Times New Roman" panose="02020603050405020304" pitchFamily="18" charset="0"/>
                  </a:rPr>
                  <a:t>の組をみつける</a:t>
                </a:r>
                <a:endParaRPr lang="en-US" altLang="ja-JP" sz="3400" dirty="0"/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3CF17F33-95FF-4956-8101-978056276E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960091"/>
                <a:ext cx="11233248" cy="519623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プレースホルダー 4">
            <a:extLst>
              <a:ext uri="{FF2B5EF4-FFF2-40B4-BE49-F238E27FC236}">
                <a16:creationId xmlns:a16="http://schemas.microsoft.com/office/drawing/2014/main" id="{FB2BC4B7-FCB7-718B-2AC2-1FF364C6B9B6}"/>
              </a:ext>
            </a:extLst>
          </p:cNvPr>
          <p:cNvSpPr txBox="1">
            <a:spLocks/>
          </p:cNvSpPr>
          <p:nvPr/>
        </p:nvSpPr>
        <p:spPr>
          <a:xfrm>
            <a:off x="334963" y="177800"/>
            <a:ext cx="720725" cy="57467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000" kern="1200">
                <a:solidFill>
                  <a:schemeClr val="bg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6</a:t>
            </a:r>
          </a:p>
        </p:txBody>
      </p:sp>
      <p:pic>
        <p:nvPicPr>
          <p:cNvPr id="7" name="図 6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04BFD087-8339-B2FB-3C07-7548217AF25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511" y="944658"/>
            <a:ext cx="2900037" cy="1641530"/>
          </a:xfrm>
          <a:prstGeom prst="rect">
            <a:avLst/>
          </a:prstGeom>
        </p:spPr>
      </p:pic>
      <p:pic>
        <p:nvPicPr>
          <p:cNvPr id="10" name="図 9" descr="時計と文字の加工写真&#10;&#10;中程度の精度で自動的に生成された説明">
            <a:extLst>
              <a:ext uri="{FF2B5EF4-FFF2-40B4-BE49-F238E27FC236}">
                <a16:creationId xmlns:a16="http://schemas.microsoft.com/office/drawing/2014/main" id="{9601453D-F267-D0AC-7842-772CEE74BB5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719" y="913623"/>
            <a:ext cx="3742689" cy="2019083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E440478-82B8-1BE3-9279-59A7F42AB5F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8" y="3018123"/>
            <a:ext cx="390946" cy="410877"/>
          </a:xfrm>
          <a:prstGeom prst="rect">
            <a:avLst/>
          </a:prstGeom>
        </p:spPr>
      </p:pic>
      <p:pic>
        <p:nvPicPr>
          <p:cNvPr id="12" name="図 11" descr="時計と文字の加工写真&#10;&#10;低い精度で自動的に生成された説明">
            <a:extLst>
              <a:ext uri="{FF2B5EF4-FFF2-40B4-BE49-F238E27FC236}">
                <a16:creationId xmlns:a16="http://schemas.microsoft.com/office/drawing/2014/main" id="{981C93F5-C6E3-6791-8B78-CC85375A77B4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58" y="3581414"/>
            <a:ext cx="2743835" cy="1360772"/>
          </a:xfrm>
          <a:prstGeom prst="rect">
            <a:avLst/>
          </a:prstGeom>
        </p:spPr>
      </p:pic>
      <p:pic>
        <p:nvPicPr>
          <p:cNvPr id="13" name="図 12" descr="時計と文字の加工写真&#10;&#10;中程度の精度で自動的に生成された説明">
            <a:extLst>
              <a:ext uri="{FF2B5EF4-FFF2-40B4-BE49-F238E27FC236}">
                <a16:creationId xmlns:a16="http://schemas.microsoft.com/office/drawing/2014/main" id="{7F552D81-B9A5-A298-9B50-5C922BD9EA14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258" y="5046825"/>
            <a:ext cx="2743835" cy="1360772"/>
          </a:xfrm>
          <a:prstGeom prst="rect">
            <a:avLst/>
          </a:prstGeom>
        </p:spPr>
      </p:pic>
      <p:pic>
        <p:nvPicPr>
          <p:cNvPr id="14" name="図 13" descr="時計と文字の加工写真&#10;&#10;低い精度で自動的に生成された説明">
            <a:extLst>
              <a:ext uri="{FF2B5EF4-FFF2-40B4-BE49-F238E27FC236}">
                <a16:creationId xmlns:a16="http://schemas.microsoft.com/office/drawing/2014/main" id="{D3CC21F9-DD1B-EC1B-D8CB-5F7349B02A42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907" y="3577488"/>
            <a:ext cx="2743835" cy="1360772"/>
          </a:xfrm>
          <a:prstGeom prst="rect">
            <a:avLst/>
          </a:prstGeom>
        </p:spPr>
      </p:pic>
      <p:pic>
        <p:nvPicPr>
          <p:cNvPr id="15" name="図 14" descr="時計と文字の加工写真&#10;&#10;低い精度で自動的に生成された説明">
            <a:extLst>
              <a:ext uri="{FF2B5EF4-FFF2-40B4-BE49-F238E27FC236}">
                <a16:creationId xmlns:a16="http://schemas.microsoft.com/office/drawing/2014/main" id="{00D5729B-5EA8-A3E8-7CBB-D2F80B046D4C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17" y="5005199"/>
            <a:ext cx="2743835" cy="1360772"/>
          </a:xfrm>
          <a:prstGeom prst="rect">
            <a:avLst/>
          </a:prstGeom>
        </p:spPr>
      </p:pic>
      <p:pic>
        <p:nvPicPr>
          <p:cNvPr id="16" name="図 15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7BD88000-9BF7-5B60-A218-C5B2C04C40C5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764" y="4258427"/>
            <a:ext cx="2439860" cy="157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4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35EFC3-7925-1399-D734-017983A37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470632-2FA5-84C8-5A6E-DD7FC635B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14379A4-A813-B260-7A64-771832F710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kumimoji="1" lang="en-US" altLang="ja-JP" dirty="0"/>
              <a:t>28</a:t>
            </a: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C4C27DA-7007-DF9E-1696-89652F3167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AE878907-3B7C-7597-EBAB-AE940D63AE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76" y="980728"/>
                <a:ext cx="11377264" cy="5196235"/>
              </a:xfrm>
            </p:spPr>
            <p:txBody>
              <a:bodyPr>
                <a:normAutofit/>
              </a:bodyPr>
              <a:lstStyle/>
              <a:p>
                <a:r>
                  <a:rPr lang="ja-JP" altLang="ja-JP" sz="4000" kern="100" dirty="0">
                    <a:cs typeface="Times New Roman" panose="02020603050405020304" pitchFamily="18" charset="0"/>
                  </a:rPr>
                  <a:t>以上のことから，㋓の</a:t>
                </a:r>
                <a14:m>
                  <m:oMath xmlns:m="http://schemas.openxmlformats.org/officeDocument/2006/math">
                    <m:r>
                      <a:rPr lang="en-US" altLang="ja-JP" sz="4000" b="0" i="0" kern="10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4000" i="1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4000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=1</m:t>
                    </m:r>
                    <m:r>
                      <m:rPr>
                        <m:nor/>
                      </m:rPr>
                      <a:rPr lang="ja-JP" altLang="ja-JP" sz="4000" kern="100"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4000" i="1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4000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m:rPr>
                        <m:nor/>
                      </m:rPr>
                      <a:rPr lang="ja-JP" altLang="ja-JP" sz="4000" kern="100"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4000" i="1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ja-JP" sz="4000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=3</m:t>
                    </m:r>
                    <m:r>
                      <m:rPr>
                        <m:nor/>
                      </m:rPr>
                      <a:rPr lang="ja-JP" altLang="ja-JP" sz="4000" kern="100"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ja-JP" sz="4000" i="1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altLang="ja-JP" sz="4000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4000" i="1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ja-JP" sz="4000" kern="100" dirty="0">
                    <a:cs typeface="Times New Roman" panose="02020603050405020304" pitchFamily="18" charset="0"/>
                  </a:rPr>
                  <a:t>が適する。</a:t>
                </a:r>
              </a:p>
              <a:p>
                <a:r>
                  <a:rPr lang="ja-JP" altLang="ja-JP" sz="4000" dirty="0">
                    <a:cs typeface="Times New Roman" panose="02020603050405020304" pitchFamily="18" charset="0"/>
                  </a:rPr>
                  <a:t>よって</a:t>
                </a:r>
                <a14:m>
                  <m:oMath xmlns:m="http://schemas.openxmlformats.org/officeDocument/2006/math"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40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40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2=(</m:t>
                    </m:r>
                    <m:r>
                      <a:rPr lang="en-US" altLang="ja-JP" sz="40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+2)(3</m:t>
                    </m:r>
                    <m:r>
                      <a:rPr lang="en-US" altLang="ja-JP" sz="40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1)</m:t>
                    </m:r>
                    <m:r>
                      <a:rPr lang="en-US" altLang="ja-JP" sz="4000" b="0" i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4000" dirty="0">
                    <a:cs typeface="Times New Roman" panose="02020603050405020304" pitchFamily="18" charset="0"/>
                  </a:rPr>
                  <a:t>と因数分解できる。</a:t>
                </a:r>
                <a:endParaRPr lang="ja-JP" altLang="ja-JP" sz="4000" dirty="0"/>
              </a:p>
            </p:txBody>
          </p:sp>
        </mc:Choice>
        <mc:Fallback xmlns="">
          <p:sp>
            <p:nvSpPr>
              <p:cNvPr id="6" name="コンテンツ プレースホルダー 2">
                <a:extLst>
                  <a:ext uri="{FF2B5EF4-FFF2-40B4-BE49-F238E27FC236}">
                    <a16:creationId xmlns:a16="http://schemas.microsoft.com/office/drawing/2014/main" id="{AE878907-3B7C-7597-EBAB-AE940D63AE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980728"/>
                <a:ext cx="11377264" cy="5196235"/>
              </a:xfrm>
              <a:blipFill>
                <a:blip r:embed="rId2"/>
                <a:stretch>
                  <a:fillRect l="-19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図 6" descr="テキスト, ホワイトボード&#10;&#10;自動的に生成された説明">
            <a:extLst>
              <a:ext uri="{FF2B5EF4-FFF2-40B4-BE49-F238E27FC236}">
                <a16:creationId xmlns:a16="http://schemas.microsoft.com/office/drawing/2014/main" id="{8EE8D380-EAF6-68F2-864B-7BB733F6EB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867010"/>
            <a:ext cx="4248472" cy="230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4BED5-B2F1-DF00-F6A3-4A385A230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CAB0C61-57F9-B071-5DC0-4D935392ED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357188"/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①のように，</a:t>
                </a:r>
                <a14:m>
                  <m:oMath xmlns:m="http://schemas.openxmlformats.org/officeDocument/2006/math"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1 </m:t>
                    </m:r>
                  </m:oMath>
                </a14:m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つの整式を</a:t>
                </a:r>
                <a14:m>
                  <m:oMath xmlns:m="http://schemas.openxmlformats.org/officeDocument/2006/math"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2 </m:t>
                    </m:r>
                  </m:oMath>
                </a14:m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つ以上の整式の積の</a:t>
                </a:r>
                <a:endParaRPr lang="en-US" altLang="ja-JP" sz="4000" dirty="0">
                  <a:effectLst/>
                  <a:cs typeface="Times New Roman" panose="02020603050405020304" pitchFamily="18" charset="0"/>
                </a:endParaRPr>
              </a:p>
              <a:p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形で表すことを（　</a:t>
                </a:r>
                <a:r>
                  <a:rPr lang="ja-JP" altLang="ja-JP" sz="4000" b="1" dirty="0">
                    <a:solidFill>
                      <a:schemeClr val="accent2"/>
                    </a:solidFill>
                    <a:effectLst/>
                    <a:cs typeface="Times New Roman" panose="02020603050405020304" pitchFamily="18" charset="0"/>
                  </a:rPr>
                  <a:t>因数分解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）するという。</a:t>
                </a:r>
                <a:endParaRPr lang="en-US" altLang="ja-JP" sz="4000" dirty="0">
                  <a:effectLst/>
                  <a:cs typeface="Times New Roman" panose="02020603050405020304" pitchFamily="18" charset="0"/>
                </a:endParaRPr>
              </a:p>
              <a:p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このとき，</a:t>
                </a:r>
                <a14:m>
                  <m:oMath xmlns:m="http://schemas.openxmlformats.org/officeDocument/2006/math"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en-US" altLang="ja-JP" sz="4000" dirty="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や</a:t>
                </a:r>
                <a:r>
                  <a:rPr lang="ja-JP" altLang="ja-JP" sz="4000" dirty="0">
                    <a:effectLst/>
                    <a:ea typeface="Century" panose="020406040505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altLang="ja-JP" sz="4000" dirty="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を</a:t>
                </a:r>
                <a:r>
                  <a:rPr lang="ja-JP" altLang="ja-JP" sz="4000" dirty="0">
                    <a:effectLst/>
                    <a:ea typeface="Century" panose="020406040505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altLang="ja-JP" sz="4000" dirty="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の</a:t>
                </a:r>
                <a:endParaRPr lang="en-US" altLang="ja-JP" sz="4000" dirty="0">
                  <a:effectLst/>
                  <a:cs typeface="Times New Roman" panose="02020603050405020304" pitchFamily="18" charset="0"/>
                </a:endParaRPr>
              </a:p>
              <a:p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（　</a:t>
                </a:r>
                <a:r>
                  <a:rPr lang="ja-JP" altLang="ja-JP" sz="4000" b="1" dirty="0">
                    <a:solidFill>
                      <a:schemeClr val="accent2"/>
                    </a:solidFill>
                    <a:effectLst/>
                    <a:cs typeface="Times New Roman" panose="02020603050405020304" pitchFamily="18" charset="0"/>
                  </a:rPr>
                  <a:t>因数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）</a:t>
                </a:r>
                <a:r>
                  <a:rPr lang="ja-JP" altLang="en-US" sz="4000" dirty="0">
                    <a:effectLst/>
                    <a:cs typeface="Times New Roman" panose="02020603050405020304" pitchFamily="18" charset="0"/>
                  </a:rPr>
                  <a:t>と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いう。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CAB0C61-57F9-B071-5DC0-4D935392ED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 r="-1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47C40C33-E9F9-9613-8FC4-6F7A9EA33E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30188"/>
            <a:ext cx="598487" cy="576262"/>
          </a:xfrm>
        </p:spPr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p:sp>
        <p:nvSpPr>
          <p:cNvPr id="2" name="メモ 5">
            <a:extLst>
              <a:ext uri="{FF2B5EF4-FFF2-40B4-BE49-F238E27FC236}">
                <a16:creationId xmlns:a16="http://schemas.microsoft.com/office/drawing/2014/main" id="{F7C98FBF-3AA4-7211-36B0-FC55BE2B26AE}"/>
              </a:ext>
            </a:extLst>
          </p:cNvPr>
          <p:cNvSpPr/>
          <p:nvPr/>
        </p:nvSpPr>
        <p:spPr>
          <a:xfrm>
            <a:off x="4079776" y="2348880"/>
            <a:ext cx="2592288" cy="69621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メモ 6">
            <a:extLst>
              <a:ext uri="{FF2B5EF4-FFF2-40B4-BE49-F238E27FC236}">
                <a16:creationId xmlns:a16="http://schemas.microsoft.com/office/drawing/2014/main" id="{7B0CE88C-0419-B29D-6DDE-BA7D4BB85E0A}"/>
              </a:ext>
            </a:extLst>
          </p:cNvPr>
          <p:cNvSpPr/>
          <p:nvPr/>
        </p:nvSpPr>
        <p:spPr>
          <a:xfrm>
            <a:off x="911424" y="4437112"/>
            <a:ext cx="1512168" cy="731739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25C3F31-64E9-E713-AA7E-548F1282390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1C66913-E937-C70F-12DE-42BD7B23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</a:t>
            </a:r>
            <a:r>
              <a:rPr lang="ja-JP" altLang="en-US" dirty="0"/>
              <a:t>・因数分解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8780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2" grpId="1" animBg="1"/>
      <p:bldP spid="4" grpId="0" animBg="1"/>
      <p:bldP spid="4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2B38CE3-0D36-CC7C-B948-20E3BB6EEFA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次の式を因数分解してみよう。</a:t>
                </a:r>
                <a:endParaRPr lang="en-US" altLang="ja-JP" sz="4000" dirty="0">
                  <a:effectLst/>
                  <a:cs typeface="Times New Roman" panose="02020603050405020304" pitchFamily="18" charset="0"/>
                </a:endParaRPr>
              </a:p>
              <a:p>
                <a:pPr algn="l">
                  <a:buNone/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16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buNone/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+11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2B38CE3-0D36-CC7C-B948-20E3BB6EEF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E38453BB-0461-E20B-CD31-8F841D9617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1588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24</a:t>
            </a:r>
            <a:endParaRPr kumimoji="1"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A04457DB-2039-108B-B081-3B4C8E47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CAD1986B-B64F-FC10-9F40-88E33C70AE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19974461-69A5-34E8-BDD6-C4015B93DC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400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34EF4D-73C0-F8CE-FD1E-08963E271C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ja-JP" altLang="ja-JP" sz="3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ＭＳ 明朝" panose="02020609040205080304" pitchFamily="17" charset="-128"/>
                  </a:rPr>
                  <a:t>⑴</a:t>
                </a:r>
                <a:r>
                  <a:rPr kumimoji="1" lang="ja-JP" altLang="ja-JP" sz="3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3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kumimoji="1" lang="ja-JP" altLang="ja-JP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3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kumimoji="1" lang="en-US" altLang="ja-JP" sz="3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16</m:t>
                    </m:r>
                    <m:r>
                      <a:rPr kumimoji="1" lang="en-US" altLang="ja-JP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1" lang="en-US" altLang="ja-JP" sz="3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kumimoji="1" lang="ja-JP" altLang="ja-JP" sz="3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buNone/>
                </a:pP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pPr algn="l">
                  <a:buNone/>
                </a:pPr>
                <a:endParaRPr lang="en-US" altLang="ja-JP" sz="3600" kern="100" dirty="0">
                  <a:cs typeface="Times New Roman" panose="02020603050405020304" pitchFamily="18" charset="0"/>
                </a:endParaRPr>
              </a:p>
              <a:p>
                <a:pPr marL="357188" algn="l">
                  <a:buNone/>
                </a:pP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よって</a:t>
                </a:r>
              </a:p>
              <a:p>
                <a:pPr marL="10731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5</m:t>
                      </m:r>
                      <m:sSup>
                        <m:sSupPr>
                          <m:ctrlPr>
                            <a:rPr lang="ja-JP" altLang="ja-JP" sz="3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16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+3=</m:t>
                      </m:r>
                      <m:r>
                        <a:rPr lang="en-US" altLang="ja-JP" sz="3600" b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altLang="ja-JP" sz="3600" b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altLang="ja-JP" sz="36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ja-JP" sz="3600" b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C34EF4D-73C0-F8CE-FD1E-08963E271C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C03BDECB-8378-BC27-FE14-E410B8B5A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9B9CCAF4-7772-7513-65BB-ABDEFBDDDE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1588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24</a:t>
            </a:r>
            <a:endParaRPr kumimoji="1" lang="ja-JP" altLang="en-US" dirty="0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24BBA2AB-E696-18A4-1BD7-53DF04C6D87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285D342F-413D-C0CA-42A5-6686D81018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29</a:t>
            </a:r>
            <a:endParaRPr kumimoji="1" lang="ja-JP" altLang="en-US" dirty="0"/>
          </a:p>
        </p:txBody>
      </p:sp>
      <p:pic>
        <p:nvPicPr>
          <p:cNvPr id="12" name="図 11" descr="時計と文字の加工写真&#10;&#10;低い精度で自動的に生成された説明">
            <a:extLst>
              <a:ext uri="{FF2B5EF4-FFF2-40B4-BE49-F238E27FC236}">
                <a16:creationId xmlns:a16="http://schemas.microsoft.com/office/drawing/2014/main" id="{2668EB03-3B69-0D71-83BC-FF977F65B6A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2692710"/>
            <a:ext cx="4130467" cy="20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488C7E-E07D-F36B-E682-35D1FA6AC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7F869B3-EB79-3392-0DB8-AD1AC88327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1" lang="ja-JP" altLang="ja-JP" sz="3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ＭＳ 明朝" panose="02020609040205080304" pitchFamily="17" charset="-128"/>
                  </a:rPr>
                  <a:t>⑵</a:t>
                </a:r>
                <a:r>
                  <a:rPr kumimoji="1" lang="ja-JP" altLang="ja-JP" sz="3600" b="0" i="0" u="none" strike="noStrike" kern="1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kumimoji="1" lang="en-US" altLang="ja-JP" sz="3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kumimoji="1" lang="ja-JP" altLang="ja-JP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kumimoji="1" lang="en-US" altLang="ja-JP" sz="3600" b="0" i="1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kumimoji="1" lang="en-US" altLang="ja-JP" sz="3600" b="0" i="0" u="none" strike="noStrike" kern="1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3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+11</m:t>
                    </m:r>
                    <m:r>
                      <a:rPr kumimoji="1" lang="en-US" altLang="ja-JP" sz="3600" b="0" i="1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kumimoji="1" lang="en-US" altLang="ja-JP" sz="3600" b="0" i="0" u="none" strike="noStrike" kern="1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kumimoji="1" lang="ja-JP" altLang="ja-JP" sz="3600" b="0" i="0" u="none" strike="noStrike" kern="1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buNone/>
                </a:pP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pPr algn="just">
                  <a:buNone/>
                </a:pPr>
                <a:endParaRPr lang="en-US" altLang="ja-JP" sz="3600" kern="100" dirty="0">
                  <a:cs typeface="Times New Roman" panose="02020603050405020304" pitchFamily="18" charset="0"/>
                </a:endParaRPr>
              </a:p>
              <a:p>
                <a:pPr marL="357188" algn="just">
                  <a:buNone/>
                </a:pP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よって</a:t>
                </a:r>
              </a:p>
              <a:p>
                <a:pPr marL="10731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3</m:t>
                      </m:r>
                      <m:sSup>
                        <m:sSupPr>
                          <m:ctrlPr>
                            <a:rPr lang="ja-JP" altLang="ja-JP" sz="3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ja-JP" sz="3600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+11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+6=</m:t>
                      </m:r>
                      <m:r>
                        <a:rPr lang="en-US" altLang="ja-JP" sz="3600" b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altLang="ja-JP" sz="3600" b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altLang="ja-JP" sz="36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7F869B3-EB79-3392-0DB8-AD1AC88327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6DA630F5-5B84-0C4F-7394-D13B4F20C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ACD5BC9B-CBC3-2AA0-F7C6-C1EC3ED5FA8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1588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24</a:t>
            </a:r>
            <a:endParaRPr kumimoji="1" lang="ja-JP" altLang="en-US" dirty="0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A76F8245-3763-5D06-76FD-C7A3E04700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1F4EF1A6-65B8-294C-10DF-11611060382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29</a:t>
            </a:r>
            <a:endParaRPr kumimoji="1" lang="ja-JP" altLang="en-US" dirty="0"/>
          </a:p>
        </p:txBody>
      </p:sp>
      <p:pic>
        <p:nvPicPr>
          <p:cNvPr id="13" name="図 12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EFE79C5A-103D-8535-17EC-81918E7142F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2653570"/>
            <a:ext cx="4130467" cy="203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1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42B5DB-B314-1C3E-0AD2-82EE84397C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11377264" cy="433213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ja-JP" altLang="ja-JP" sz="3200" dirty="0">
                    <a:effectLst/>
                    <a:cs typeface="Times New Roman" panose="02020603050405020304" pitchFamily="18" charset="0"/>
                  </a:rPr>
                  <a:t>次の</a:t>
                </a:r>
                <a14:m>
                  <m:oMath xmlns:m="http://schemas.openxmlformats.org/officeDocument/2006/math">
                    <m:r>
                      <a:rPr lang="en-US" altLang="ja-JP" sz="3200" b="0" i="0" smtClean="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  <m:borderBox>
                      <m:borderBoxPr>
                        <m:ctrlPr>
                          <a:rPr lang="en-US" altLang="ja-JP" sz="32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a:rPr lang="ja-JP" altLang="en-US" sz="320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　</m:t>
                        </m:r>
                        <m:r>
                          <a:rPr lang="en-US" altLang="ja-JP" sz="3200" b="0" i="1" smtClean="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   </m:t>
                        </m:r>
                      </m:e>
                    </m:borderBox>
                    <m:r>
                      <a:rPr lang="ja-JP" altLang="ja-JP" sz="3200" i="1" kern="100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200" dirty="0">
                    <a:effectLst/>
                    <a:cs typeface="Times New Roman" panose="02020603050405020304" pitchFamily="18" charset="0"/>
                  </a:rPr>
                  <a:t>にあてはまる数や式を入れて因数分解しなさい。</a:t>
                </a:r>
                <a:endParaRPr lang="en-US" altLang="ja-JP" sz="3200" dirty="0">
                  <a:effectLst/>
                  <a:cs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tabLst>
                    <a:tab pos="5386388" algn="l"/>
                  </a:tabLst>
                </a:pPr>
                <a:r>
                  <a:rPr lang="ja-JP" altLang="ja-JP" sz="32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2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2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altLang="ja-JP" sz="3200" dirty="0">
                    <a:effectLst/>
                    <a:cs typeface="ＭＳ 明朝" panose="02020609040205080304" pitchFamily="17" charset="-128"/>
                  </a:rPr>
                  <a:t>	</a:t>
                </a:r>
                <a:r>
                  <a:rPr lang="ja-JP" altLang="ja-JP" sz="32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2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2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kumimoji="1" lang="en-US" altLang="ja-JP" sz="32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tabLst>
                    <a:tab pos="5386388" algn="l"/>
                  </a:tabLst>
                </a:pPr>
                <a:endParaRPr lang="en-US" altLang="ja-JP" sz="32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tabLst>
                    <a:tab pos="5386388" algn="l"/>
                  </a:tabLst>
                </a:pPr>
                <a:endParaRPr kumimoji="1" lang="en-US" altLang="ja-JP" sz="32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tabLst>
                    <a:tab pos="5386388" algn="l"/>
                  </a:tabLst>
                </a:pPr>
                <a:endParaRPr lang="en-US" altLang="ja-JP" sz="3200" dirty="0"/>
              </a:p>
              <a:p>
                <a:pPr marL="357188">
                  <a:lnSpc>
                    <a:spcPct val="100000"/>
                  </a:lnSpc>
                  <a:spcBef>
                    <a:spcPts val="0"/>
                  </a:spcBef>
                  <a:tabLst>
                    <a:tab pos="6102350" algn="l"/>
                  </a:tabLst>
                </a:pPr>
                <a:endParaRPr lang="en-US" altLang="ja-JP" sz="3200" dirty="0"/>
              </a:p>
              <a:p>
                <a:pPr marL="357188">
                  <a:lnSpc>
                    <a:spcPct val="100000"/>
                  </a:lnSpc>
                  <a:spcBef>
                    <a:spcPts val="0"/>
                  </a:spcBef>
                  <a:tabLst>
                    <a:tab pos="6102350" algn="l"/>
                  </a:tabLst>
                </a:pPr>
                <a:r>
                  <a:rPr lang="ja-JP" altLang="ja-JP" sz="3200" dirty="0"/>
                  <a:t>よって</a:t>
                </a:r>
                <a:r>
                  <a:rPr lang="en-US" altLang="ja-JP" sz="3200" dirty="0"/>
                  <a:t>	</a:t>
                </a:r>
                <a:r>
                  <a:rPr lang="ja-JP" altLang="ja-JP" sz="3200" dirty="0"/>
                  <a:t>よって</a:t>
                </a:r>
                <a:endParaRPr lang="en-US" altLang="ja-JP" sz="3200" dirty="0"/>
              </a:p>
              <a:p>
                <a:pPr marL="357188">
                  <a:lnSpc>
                    <a:spcPct val="100000"/>
                  </a:lnSpc>
                  <a:spcBef>
                    <a:spcPts val="0"/>
                  </a:spcBef>
                  <a:tabLst>
                    <a:tab pos="6102350" algn="l"/>
                  </a:tabLst>
                </a:pPr>
                <a14:m>
                  <m:oMath xmlns:m="http://schemas.openxmlformats.org/officeDocument/2006/math">
                    <m:r>
                      <a:rPr lang="en-US" altLang="ja-JP" sz="32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2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7=(</m:t>
                    </m:r>
                    <m:borderBox>
                      <m:borderBoxPr>
                        <m:ctrlPr>
                          <a:rPr lang="ja-JP" altLang="ja-JP" sz="32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ja-JP" alt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　</m:t>
                        </m:r>
                        <m:r>
                          <a:rPr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e>
                    </m:borderBox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)(</m:t>
                    </m:r>
                    <m:borderBox>
                      <m:borderBoxPr>
                        <m:ctrlPr>
                          <a:rPr lang="ja-JP" altLang="ja-JP" sz="32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ja-JP" alt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　</m:t>
                        </m:r>
                        <m:r>
                          <a:rPr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e>
                    </m:borderBox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3200" dirty="0"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20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2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6=(</m:t>
                    </m:r>
                    <m:borderBox>
                      <m:borderBoxPr>
                        <m:ctrlPr>
                          <a:rPr lang="ja-JP" altLang="ja-JP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ja-JP" alt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　</m:t>
                        </m:r>
                        <m:r>
                          <a:rPr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e>
                    </m:borderBox>
                    <m:r>
                      <a:rPr lang="en-US" altLang="ja-JP" sz="32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)(</m:t>
                    </m:r>
                    <m:borderBox>
                      <m:borderBoxPr>
                        <m:ctrlPr>
                          <a:rPr lang="ja-JP" altLang="ja-JP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ja-JP" alt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　</m:t>
                        </m:r>
                        <m:r>
                          <a:rPr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e>
                    </m:borderBox>
                    <m:r>
                      <a:rPr lang="en-US" altLang="ja-JP" sz="32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B42B5DB-B314-1C3E-0AD2-82EE84397C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11377264" cy="4332139"/>
              </a:xfrm>
              <a:blipFill>
                <a:blip r:embed="rId2"/>
                <a:stretch>
                  <a:fillRect l="-1393" b="-323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F4656298-F9B4-D365-14FC-6D468DF76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FE9AC918-ABB4-C665-0311-0BC050A50E9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FDA2985F-A49F-C666-9406-08C9B9EABD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29</a:t>
            </a:r>
            <a:endParaRPr kumimoji="1" lang="ja-JP" altLang="en-US" dirty="0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815C2E0C-C391-1773-B3D0-7CB334B255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27</a:t>
            </a:r>
          </a:p>
          <a:p>
            <a:r>
              <a:rPr kumimoji="1" lang="ja-JP" altLang="en-US" dirty="0"/>
              <a:t> </a:t>
            </a:r>
          </a:p>
        </p:txBody>
      </p:sp>
      <p:pic>
        <p:nvPicPr>
          <p:cNvPr id="11" name="図 10" descr="図形&#10;&#10;中程度の精度で自動的に生成された説明">
            <a:extLst>
              <a:ext uri="{FF2B5EF4-FFF2-40B4-BE49-F238E27FC236}">
                <a16:creationId xmlns:a16="http://schemas.microsoft.com/office/drawing/2014/main" id="{646898C5-2D95-A867-C2D1-1403F64940E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1"/>
          <a:stretch>
            <a:fillRect/>
          </a:stretch>
        </p:blipFill>
        <p:spPr>
          <a:xfrm>
            <a:off x="1375739" y="3212975"/>
            <a:ext cx="4064184" cy="1990897"/>
          </a:xfrm>
          <a:prstGeom prst="rect">
            <a:avLst/>
          </a:prstGeom>
        </p:spPr>
      </p:pic>
      <p:pic>
        <p:nvPicPr>
          <p:cNvPr id="12" name="図 11" descr="図形&#10;&#10;自動的に生成された説明">
            <a:extLst>
              <a:ext uri="{FF2B5EF4-FFF2-40B4-BE49-F238E27FC236}">
                <a16:creationId xmlns:a16="http://schemas.microsoft.com/office/drawing/2014/main" id="{C645160A-2C68-55C5-4D0C-BDB3A25746D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8"/>
          <a:stretch>
            <a:fillRect/>
          </a:stretch>
        </p:blipFill>
        <p:spPr>
          <a:xfrm>
            <a:off x="6825034" y="3212976"/>
            <a:ext cx="4064184" cy="201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1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0A5D6-DBF2-F166-F4A1-C627FE66E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7042ED1-602E-3806-3891-CD6A18B3228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11377264" cy="4332139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spcBef>
                    <a:spcPts val="0"/>
                  </a:spcBef>
                  <a:tabLst>
                    <a:tab pos="5386388" algn="l"/>
                  </a:tabLst>
                </a:pPr>
                <a:r>
                  <a:rPr lang="ja-JP" altLang="ja-JP" sz="32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2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2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</m:t>
                    </m:r>
                  </m:oMath>
                </a14:m>
                <a:r>
                  <a:rPr lang="en-US" altLang="ja-JP" sz="3200" dirty="0">
                    <a:effectLst/>
                    <a:cs typeface="ＭＳ 明朝" panose="02020609040205080304" pitchFamily="17" charset="-128"/>
                  </a:rPr>
                  <a:t>	</a:t>
                </a:r>
                <a:r>
                  <a:rPr lang="ja-JP" altLang="ja-JP" sz="32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2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2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kumimoji="1" lang="en-US" altLang="ja-JP" sz="32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tabLst>
                    <a:tab pos="5386388" algn="l"/>
                  </a:tabLst>
                </a:pPr>
                <a:endParaRPr lang="en-US" altLang="ja-JP" sz="32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tabLst>
                    <a:tab pos="5386388" algn="l"/>
                  </a:tabLst>
                </a:pPr>
                <a:endParaRPr kumimoji="1" lang="en-US" altLang="ja-JP" sz="32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tabLst>
                    <a:tab pos="5386388" algn="l"/>
                  </a:tabLst>
                </a:pPr>
                <a:endParaRPr lang="en-US" altLang="ja-JP" sz="3200" dirty="0"/>
              </a:p>
              <a:p>
                <a:pPr marL="357188">
                  <a:lnSpc>
                    <a:spcPct val="100000"/>
                  </a:lnSpc>
                  <a:spcBef>
                    <a:spcPts val="0"/>
                  </a:spcBef>
                  <a:tabLst>
                    <a:tab pos="6102350" algn="l"/>
                  </a:tabLst>
                </a:pPr>
                <a:endParaRPr lang="en-US" altLang="ja-JP" sz="3200" dirty="0"/>
              </a:p>
              <a:p>
                <a:pPr marL="357188">
                  <a:lnSpc>
                    <a:spcPct val="100000"/>
                  </a:lnSpc>
                  <a:spcBef>
                    <a:spcPts val="0"/>
                  </a:spcBef>
                  <a:tabLst>
                    <a:tab pos="6102350" algn="l"/>
                  </a:tabLst>
                </a:pPr>
                <a:endParaRPr lang="en-US" altLang="ja-JP" sz="3200" dirty="0"/>
              </a:p>
              <a:p>
                <a:pPr marL="357188">
                  <a:lnSpc>
                    <a:spcPct val="100000"/>
                  </a:lnSpc>
                  <a:spcBef>
                    <a:spcPts val="0"/>
                  </a:spcBef>
                  <a:tabLst>
                    <a:tab pos="6102350" algn="l"/>
                  </a:tabLst>
                </a:pPr>
                <a:r>
                  <a:rPr lang="ja-JP" altLang="ja-JP" sz="3200" dirty="0"/>
                  <a:t>よって</a:t>
                </a:r>
                <a:r>
                  <a:rPr lang="en-US" altLang="ja-JP" sz="3200" dirty="0"/>
                  <a:t>	</a:t>
                </a:r>
                <a:r>
                  <a:rPr lang="ja-JP" altLang="ja-JP" sz="3200" dirty="0"/>
                  <a:t>よって</a:t>
                </a:r>
                <a:endParaRPr lang="en-US" altLang="ja-JP" sz="3200" dirty="0"/>
              </a:p>
              <a:p>
                <a:pPr marL="357188">
                  <a:lnSpc>
                    <a:spcPct val="100000"/>
                  </a:lnSpc>
                  <a:spcBef>
                    <a:spcPts val="0"/>
                  </a:spcBef>
                  <a:tabLst>
                    <a:tab pos="6102350" algn="l"/>
                  </a:tabLst>
                </a:pPr>
                <a14:m>
                  <m:oMath xmlns:m="http://schemas.openxmlformats.org/officeDocument/2006/math">
                    <m:r>
                      <a:rPr lang="en-US" altLang="ja-JP" sz="32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32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2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2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7=(</m:t>
                    </m:r>
                    <m:borderBox>
                      <m:borderBoxPr>
                        <m:ctrlPr>
                          <a:rPr lang="ja-JP" altLang="ja-JP" sz="32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ja-JP" alt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　</m:t>
                        </m:r>
                        <m:r>
                          <a:rPr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e>
                    </m:borderBox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)(</m:t>
                    </m:r>
                    <m:borderBox>
                      <m:borderBoxPr>
                        <m:ctrlPr>
                          <a:rPr lang="ja-JP" altLang="ja-JP" sz="3200" b="1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ja-JP" altLang="en-US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　</m:t>
                        </m:r>
                        <m:r>
                          <a:rPr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e>
                    </m:borderBox>
                    <m:r>
                      <a:rPr lang="en-US" altLang="ja-JP" sz="32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3200" dirty="0"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 	</a:t>
                </a:r>
                <a14:m>
                  <m:oMath xmlns:m="http://schemas.openxmlformats.org/officeDocument/2006/math">
                    <m:r>
                      <a:rPr lang="en-US" altLang="ja-JP" sz="32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20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2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200" i="1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2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6=(</m:t>
                    </m:r>
                    <m:borderBox>
                      <m:borderBoxPr>
                        <m:ctrlPr>
                          <a:rPr lang="ja-JP" altLang="ja-JP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ja-JP" alt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　</m:t>
                        </m:r>
                        <m:r>
                          <a:rPr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e>
                    </m:borderBox>
                    <m:r>
                      <a:rPr lang="en-US" altLang="ja-JP" sz="32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)(</m:t>
                    </m:r>
                    <m:borderBox>
                      <m:borderBoxPr>
                        <m:ctrlPr>
                          <a:rPr lang="ja-JP" altLang="ja-JP" sz="3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rderBoxPr>
                      <m:e>
                        <m:r>
                          <a:rPr lang="ja-JP" altLang="en-US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　</m:t>
                        </m:r>
                        <m:r>
                          <a:rPr lang="en-US" altLang="ja-JP" sz="3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</m:t>
                        </m:r>
                      </m:e>
                    </m:borderBox>
                    <m:r>
                      <a:rPr lang="en-US" altLang="ja-JP" sz="3200"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7042ED1-602E-3806-3891-CD6A18B3228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11377264" cy="4332139"/>
              </a:xfrm>
              <a:blipFill>
                <a:blip r:embed="rId2"/>
                <a:stretch>
                  <a:fillRect l="-1393" t="-22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85B77A82-47D0-0581-09B1-D8AA99068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893B5937-6A40-9223-218B-03097349EA1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89236680-572B-C120-5A58-8B2ED7E642C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29</a:t>
            </a:r>
            <a:endParaRPr kumimoji="1" lang="ja-JP" altLang="en-US" dirty="0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3AD29277-09FB-EF78-F851-386C548C57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27</a:t>
            </a:r>
          </a:p>
          <a:p>
            <a:r>
              <a:rPr kumimoji="1" lang="ja-JP" altLang="en-US" dirty="0"/>
              <a:t> </a:t>
            </a:r>
          </a:p>
        </p:txBody>
      </p:sp>
      <p:pic>
        <p:nvPicPr>
          <p:cNvPr id="11" name="図 10" descr="図形&#10;&#10;中程度の精度で自動的に生成された説明">
            <a:extLst>
              <a:ext uri="{FF2B5EF4-FFF2-40B4-BE49-F238E27FC236}">
                <a16:creationId xmlns:a16="http://schemas.microsoft.com/office/drawing/2014/main" id="{A0E93F28-75AF-7867-5098-992B845AE13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1"/>
          <a:stretch>
            <a:fillRect/>
          </a:stretch>
        </p:blipFill>
        <p:spPr>
          <a:xfrm>
            <a:off x="1294777" y="2494241"/>
            <a:ext cx="4680520" cy="2292817"/>
          </a:xfrm>
          <a:prstGeom prst="rect">
            <a:avLst/>
          </a:prstGeom>
        </p:spPr>
      </p:pic>
      <p:pic>
        <p:nvPicPr>
          <p:cNvPr id="12" name="図 11" descr="図形&#10;&#10;自動的に生成された説明">
            <a:extLst>
              <a:ext uri="{FF2B5EF4-FFF2-40B4-BE49-F238E27FC236}">
                <a16:creationId xmlns:a16="http://schemas.microsoft.com/office/drawing/2014/main" id="{0D25A5A8-9941-EA41-179E-BA104727555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68"/>
          <a:stretch>
            <a:fillRect/>
          </a:stretch>
        </p:blipFill>
        <p:spPr>
          <a:xfrm>
            <a:off x="6744072" y="2492895"/>
            <a:ext cx="4680520" cy="23219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9CC24BD-6D71-0FE8-516E-FB13A707E45A}"/>
                  </a:ext>
                </a:extLst>
              </p:cNvPr>
              <p:cNvSpPr txBox="1"/>
              <p:nvPr/>
            </p:nvSpPr>
            <p:spPr>
              <a:xfrm>
                <a:off x="2257341" y="2996952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1" lang="ja-JP" altLang="en-US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69CC24BD-6D71-0FE8-516E-FB13A707E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341" y="2996952"/>
                <a:ext cx="9144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581995D-9348-3ED5-1CCD-F3B023EE96B7}"/>
                  </a:ext>
                </a:extLst>
              </p:cNvPr>
              <p:cNvSpPr txBox="1"/>
              <p:nvPr/>
            </p:nvSpPr>
            <p:spPr>
              <a:xfrm>
                <a:off x="2204544" y="3640053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kumimoji="1" lang="ja-JP" altLang="en-US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1581995D-9348-3ED5-1CCD-F3B023EE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544" y="3640053"/>
                <a:ext cx="9144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C1D301A-6EEF-E413-5424-34047F33EA30}"/>
                  </a:ext>
                </a:extLst>
              </p:cNvPr>
              <p:cNvSpPr txBox="1"/>
              <p:nvPr/>
            </p:nvSpPr>
            <p:spPr>
              <a:xfrm>
                <a:off x="4088394" y="3616315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kumimoji="1" lang="ja-JP" altLang="en-US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C1D301A-6EEF-E413-5424-34047F33E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94" y="3616315"/>
                <a:ext cx="9144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C24351-3F77-B758-4E6F-BA21141F5A9C}"/>
                  </a:ext>
                </a:extLst>
              </p:cNvPr>
              <p:cNvSpPr txBox="1"/>
              <p:nvPr/>
            </p:nvSpPr>
            <p:spPr>
              <a:xfrm>
                <a:off x="4088394" y="3055278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kumimoji="1" lang="ja-JP" altLang="en-US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B6C24351-3F77-B758-4E6F-BA21141F5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394" y="3055278"/>
                <a:ext cx="9144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33857E7-1FBE-D023-D68F-F1DF7EF275BB}"/>
                  </a:ext>
                </a:extLst>
              </p:cNvPr>
              <p:cNvSpPr txBox="1"/>
              <p:nvPr/>
            </p:nvSpPr>
            <p:spPr>
              <a:xfrm>
                <a:off x="7753867" y="3010856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kumimoji="1" lang="ja-JP" altLang="en-US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033857E7-1FBE-D023-D68F-F1DF7EF275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867" y="3010856"/>
                <a:ext cx="9144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41C929C-4A6C-2296-9762-EAD2EDCC003E}"/>
                  </a:ext>
                </a:extLst>
              </p:cNvPr>
              <p:cNvSpPr txBox="1"/>
              <p:nvPr/>
            </p:nvSpPr>
            <p:spPr>
              <a:xfrm>
                <a:off x="7714667" y="3636340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kumimoji="1" lang="ja-JP" altLang="en-US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341C929C-4A6C-2296-9762-EAD2EDCC0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667" y="3636340"/>
                <a:ext cx="914400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C1C04C3-E01F-72DD-657A-20C0DDF8CB6C}"/>
                  </a:ext>
                </a:extLst>
              </p:cNvPr>
              <p:cNvSpPr txBox="1"/>
              <p:nvPr/>
            </p:nvSpPr>
            <p:spPr>
              <a:xfrm>
                <a:off x="9599661" y="3653887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kumimoji="1" lang="ja-JP" altLang="en-US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EC1C04C3-E01F-72DD-657A-20C0DDF8C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661" y="3653887"/>
                <a:ext cx="914400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95C1327-5520-97D5-5DAD-41FBE8BC4A4A}"/>
                  </a:ext>
                </a:extLst>
              </p:cNvPr>
              <p:cNvSpPr txBox="1"/>
              <p:nvPr/>
            </p:nvSpPr>
            <p:spPr>
              <a:xfrm>
                <a:off x="9599661" y="3069182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32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3200" b="1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kumimoji="1" lang="ja-JP" altLang="en-US" sz="3200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F95C1327-5520-97D5-5DAD-41FBE8BC4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9661" y="3069182"/>
                <a:ext cx="914400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119C8FD-83F4-ED4F-37BB-3763E6229FCC}"/>
                  </a:ext>
                </a:extLst>
              </p:cNvPr>
              <p:cNvSpPr txBox="1"/>
              <p:nvPr/>
            </p:nvSpPr>
            <p:spPr>
              <a:xfrm>
                <a:off x="3913083" y="5457774"/>
                <a:ext cx="85565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500" b="1" i="1" spc="-3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500" b="1" i="1" spc="-3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500" b="1" i="1" spc="-3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ja-JP" altLang="en-US" sz="2500" b="1" spc="-3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119C8FD-83F4-ED4F-37BB-3763E6229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083" y="5457774"/>
                <a:ext cx="85565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A313329-8B41-393C-0F63-28CE5A814DCF}"/>
                  </a:ext>
                </a:extLst>
              </p:cNvPr>
              <p:cNvSpPr txBox="1"/>
              <p:nvPr/>
            </p:nvSpPr>
            <p:spPr>
              <a:xfrm>
                <a:off x="5058440" y="5468905"/>
                <a:ext cx="110956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500" b="1" i="1" spc="-3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altLang="ja-JP" sz="2500" b="1" i="1" spc="-3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ja-JP" sz="2500" b="1" i="1" spc="-3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ja-JP" sz="2500" b="1" i="1" spc="-3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kumimoji="1" lang="ja-JP" altLang="en-US" sz="2500" b="1" spc="-3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EA313329-8B41-393C-0F63-28CE5A814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440" y="5468905"/>
                <a:ext cx="1109568" cy="492443"/>
              </a:xfrm>
              <a:prstGeom prst="rect">
                <a:avLst/>
              </a:prstGeom>
              <a:blipFill>
                <a:blip r:embed="rId14"/>
                <a:stretch>
                  <a:fillRect l="-16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09390AC-F7C5-F9A3-E6C2-3D2EFEF89779}"/>
                  </a:ext>
                </a:extLst>
              </p:cNvPr>
              <p:cNvSpPr txBox="1"/>
              <p:nvPr/>
            </p:nvSpPr>
            <p:spPr>
              <a:xfrm>
                <a:off x="10559304" y="5468905"/>
                <a:ext cx="1109568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500" b="1" i="1" spc="-3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altLang="ja-JP" sz="2500" b="1" i="1" spc="-3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2500" b="1" i="1" spc="-3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2500" b="1" i="1" spc="-3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𝟔</m:t>
                      </m:r>
                    </m:oMath>
                  </m:oMathPara>
                </a14:m>
                <a:endParaRPr kumimoji="1" lang="ja-JP" altLang="en-US" sz="2500" b="1" spc="-3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E09390AC-F7C5-F9A3-E6C2-3D2EFEF89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9304" y="5468905"/>
                <a:ext cx="1109568" cy="492443"/>
              </a:xfrm>
              <a:prstGeom prst="rect">
                <a:avLst/>
              </a:prstGeom>
              <a:blipFill>
                <a:blip r:embed="rId15"/>
                <a:stretch>
                  <a:fillRect l="-219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7D16F4F-81DA-8B07-E136-1C493E6E7E6A}"/>
                  </a:ext>
                </a:extLst>
              </p:cNvPr>
              <p:cNvSpPr txBox="1"/>
              <p:nvPr/>
            </p:nvSpPr>
            <p:spPr>
              <a:xfrm>
                <a:off x="9408368" y="5457775"/>
                <a:ext cx="85566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500" b="1" i="1" spc="-3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2500" b="1" i="1" spc="-3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2500" b="1" i="1" spc="-30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kumimoji="1" lang="ja-JP" altLang="en-US" sz="2500" b="1" spc="-3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07D16F4F-81DA-8B07-E136-1C493E6E7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368" y="5457775"/>
                <a:ext cx="855660" cy="49244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2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13" grpId="0"/>
      <p:bldP spid="14" grpId="0"/>
      <p:bldP spid="15" grpId="0"/>
      <p:bldP spid="16" grpId="0"/>
      <p:bldP spid="17" grpId="0"/>
      <p:bldP spid="18" grpId="0"/>
      <p:bldP spid="21" grpId="0"/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E5F8083-307A-1FAC-DC91-EDEBE3BCE7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次の式を因数分解しなさい。</a:t>
                </a:r>
                <a:endParaRPr lang="en-US" altLang="ja-JP" sz="4000" dirty="0">
                  <a:effectLst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  <a:tabLst>
                    <a:tab pos="5386388" algn="l"/>
                  </a:tabLst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r>
                  <a:rPr lang="en-US" altLang="ja-JP" sz="4000" kern="100" dirty="0">
                    <a:effectLst/>
                    <a:cs typeface="Times New Roman" panose="02020603050405020304" pitchFamily="18" charset="0"/>
                  </a:rPr>
                  <a:t>	⑵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  <a:tabLst>
                    <a:tab pos="5386388" algn="l"/>
                  </a:tabLst>
                </a:pPr>
                <a:r>
                  <a:rPr lang="en-US" altLang="ja-JP" sz="4000" kern="100" dirty="0">
                    <a:effectLst/>
                    <a:cs typeface="Times New Roman" panose="02020603050405020304" pitchFamily="18" charset="0"/>
                  </a:rPr>
                  <a:t>⑶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altLang="ja-JP" sz="4000" kern="100" dirty="0">
                    <a:effectLst/>
                    <a:cs typeface="Times New Roman" panose="02020603050405020304" pitchFamily="18" charset="0"/>
                  </a:rPr>
                  <a:t>	⑷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  <a:tabLst>
                    <a:tab pos="5386388" algn="l"/>
                  </a:tabLst>
                </a:pPr>
                <a:r>
                  <a:rPr lang="en-US" altLang="ja-JP" sz="4000" kern="100" dirty="0">
                    <a:effectLst/>
                    <a:cs typeface="Times New Roman" panose="02020603050405020304" pitchFamily="18" charset="0"/>
                  </a:rPr>
                  <a:t>⑸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+9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r>
                  <a:rPr lang="en-US" altLang="ja-JP" sz="4000" kern="100" dirty="0">
                    <a:effectLst/>
                    <a:cs typeface="Times New Roman" panose="02020603050405020304" pitchFamily="18" charset="0"/>
                  </a:rPr>
                  <a:t>	⑹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  <a:tabLst>
                    <a:tab pos="5386388" algn="l"/>
                  </a:tabLst>
                </a:pP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⑺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+8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r>
                  <a:rPr lang="en-US" altLang="ja-JP" sz="4000" kern="100" dirty="0">
                    <a:effectLst/>
                    <a:cs typeface="Times New Roman" panose="02020603050405020304" pitchFamily="18" charset="0"/>
                  </a:rPr>
                  <a:t>	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⑻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13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E5F8083-307A-1FAC-DC91-EDEBE3BCE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 t="-845" b="-88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BC6A110E-9B19-A650-6EF9-7E8B49B4A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2CECC439-729B-3030-9CAC-33DC161B312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F512BFB2-25F6-370C-F2BA-517C521B80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28</a:t>
            </a:r>
          </a:p>
          <a:p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6FEC597A-9B0F-FF9E-7060-484B1CC16B9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lang="en-US" altLang="ja-JP" dirty="0"/>
              <a:t>29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764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65D208-6C8D-5693-4F8C-95335B2E5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FDA8952-2A71-4072-62E1-553B3F2399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>
                  <a:lnSpc>
                    <a:spcPct val="130000"/>
                  </a:lnSpc>
                  <a:buNone/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pPr marL="357188" algn="just">
                  <a:lnSpc>
                    <a:spcPct val="130000"/>
                  </a:lnSpc>
                  <a:buNone/>
                  <a:tabLst>
                    <a:tab pos="53863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600" kern="100" dirty="0">
                  <a:solidFill>
                    <a:schemeClr val="accent2"/>
                  </a:solidFill>
                  <a:effectLst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  <a:tabLst>
                    <a:tab pos="5386388" algn="l"/>
                  </a:tabLst>
                </a:pP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  <a:tabLst>
                    <a:tab pos="5386388" algn="l"/>
                  </a:tabLst>
                </a:pPr>
                <a: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  <a:t>⑵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EFDA8952-2A71-4072-62E1-553B3F2399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A3D42A73-16AA-D7C2-36F9-B4DFAEB38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0F2FE86E-DDD8-DC18-DD7A-2488C79EE82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3AD5AB82-15BA-264F-F04D-292A78B38C3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28</a:t>
            </a:r>
          </a:p>
          <a:p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38418A35-51AD-FC12-7FDC-598B92BBC98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lang="en-US" altLang="ja-JP" dirty="0"/>
              <a:t>29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14D372-703B-C805-632C-A36FE1C91BFC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B6D7554D-43E4-08DD-158C-F179414B6DB4}"/>
              </a:ext>
            </a:extLst>
          </p:cNvPr>
          <p:cNvGrpSpPr/>
          <p:nvPr/>
        </p:nvGrpSpPr>
        <p:grpSpPr>
          <a:xfrm>
            <a:off x="7989424" y="2001519"/>
            <a:ext cx="3447216" cy="1815882"/>
            <a:chOff x="7977272" y="1561165"/>
            <a:chExt cx="3447216" cy="1639002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9CD1685-55D0-F2DD-4F2C-BB18E6ADC81D}"/>
                </a:ext>
              </a:extLst>
            </p:cNvPr>
            <p:cNvSpPr txBox="1"/>
            <p:nvPr/>
          </p:nvSpPr>
          <p:spPr>
            <a:xfrm>
              <a:off x="7977272" y="1561165"/>
              <a:ext cx="3447216" cy="1639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→　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n-US" altLang="ja-JP" sz="28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→　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 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（＋</a:t>
              </a:r>
              <a:endParaRPr kumimoji="1" lang="en-US" altLang="ja-JP" sz="28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</a:t>
              </a:r>
              <a:r>
                <a:rPr lang="en-US" altLang="ja-JP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  <a:endParaRPr kumimoji="1" lang="ja-JP" altLang="en-US" sz="28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DC8E61B7-66C2-8803-E745-50EEE1792E46}"/>
                </a:ext>
              </a:extLst>
            </p:cNvPr>
            <p:cNvCxnSpPr/>
            <p:nvPr/>
          </p:nvCxnSpPr>
          <p:spPr>
            <a:xfrm>
              <a:off x="8256240" y="1947182"/>
              <a:ext cx="432048" cy="43204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584FAAB6-1609-432F-D2C5-89E6E51CB61C}"/>
                </a:ext>
              </a:extLst>
            </p:cNvPr>
            <p:cNvCxnSpPr/>
            <p:nvPr/>
          </p:nvCxnSpPr>
          <p:spPr>
            <a:xfrm flipH="1">
              <a:off x="8328248" y="1958490"/>
              <a:ext cx="432048" cy="43204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000EBE42-C5E4-F3E6-B914-F33D45B939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00880" y="2655573"/>
              <a:ext cx="672480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C0CC08E2-0DB8-A6A7-6DB1-8D40119CBCCF}"/>
              </a:ext>
            </a:extLst>
          </p:cNvPr>
          <p:cNvGrpSpPr/>
          <p:nvPr/>
        </p:nvGrpSpPr>
        <p:grpSpPr>
          <a:xfrm>
            <a:off x="7989424" y="4180819"/>
            <a:ext cx="4095392" cy="1815882"/>
            <a:chOff x="7977272" y="4118906"/>
            <a:chExt cx="4095392" cy="1497420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B4939AA-3F8F-90A4-9727-E81443CA794B}"/>
                </a:ext>
              </a:extLst>
            </p:cNvPr>
            <p:cNvSpPr txBox="1"/>
            <p:nvPr/>
          </p:nvSpPr>
          <p:spPr>
            <a:xfrm>
              <a:off x="7977272" y="4118906"/>
              <a:ext cx="4095392" cy="1497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   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→　　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en-US" altLang="ja-JP" sz="28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pPr>
                <a:lnSpc>
                  <a:spcPct val="200000"/>
                </a:lnSpc>
              </a:pP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   </a:t>
              </a:r>
              <a:r>
                <a:rPr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→  </a:t>
              </a:r>
              <a:r>
                <a:rPr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（＋</a:t>
              </a:r>
              <a:endParaRPr kumimoji="1" lang="en-US" altLang="ja-JP" sz="28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   　   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kumimoji="1" lang="ja-JP" altLang="en-US" sz="2800" dirty="0">
                <a:solidFill>
                  <a:schemeClr val="accent2"/>
                </a:solidFill>
                <a:latin typeface="Cambria Math" panose="02040503050406030204" pitchFamily="18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4A53B6B8-9B73-03E7-873B-FD19A7B326C9}"/>
                </a:ext>
              </a:extLst>
            </p:cNvPr>
            <p:cNvCxnSpPr/>
            <p:nvPr/>
          </p:nvCxnSpPr>
          <p:spPr>
            <a:xfrm>
              <a:off x="8328248" y="4457193"/>
              <a:ext cx="432048" cy="43204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8EFCFF7B-FF50-1626-7C3D-A606CA491552}"/>
                </a:ext>
              </a:extLst>
            </p:cNvPr>
            <p:cNvCxnSpPr/>
            <p:nvPr/>
          </p:nvCxnSpPr>
          <p:spPr>
            <a:xfrm flipH="1">
              <a:off x="8328248" y="4457194"/>
              <a:ext cx="432048" cy="43204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33DE4079-A575-671B-3535-8D480BA7B1AC}"/>
                </a:ext>
              </a:extLst>
            </p:cNvPr>
            <p:cNvCxnSpPr>
              <a:cxnSpLocks/>
            </p:cNvCxnSpPr>
            <p:nvPr/>
          </p:nvCxnSpPr>
          <p:spPr>
            <a:xfrm>
              <a:off x="10128448" y="5178997"/>
              <a:ext cx="792088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48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CC64F4-0DB5-A883-9C33-491660FE4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0ACC3AA-CD36-389A-5361-C577660A30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>
                  <a:lnSpc>
                    <a:spcPct val="130000"/>
                  </a:lnSpc>
                  <a:buNone/>
                  <a:tabLst>
                    <a:tab pos="5386388" algn="l"/>
                  </a:tabLst>
                </a:pPr>
                <a: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  <a:t>⑶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pPr marL="357188" algn="just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600" kern="100" dirty="0">
                  <a:solidFill>
                    <a:schemeClr val="accent2"/>
                  </a:solidFill>
                  <a:effectLst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</a:pP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</a:pPr>
                <a: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  <a:t>⑷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kumimoji="1" lang="ja-JP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0ACC3AA-CD36-389A-5361-C577660A30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E1F752BA-B5A0-5F28-F465-D1A32063E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4C800866-66F3-089E-022C-BF6A6E623CC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60803F0F-70EC-778B-1D03-FD147B7D84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28</a:t>
            </a:r>
          </a:p>
          <a:p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D350C31A-31AA-640F-2880-D9D7C6AD00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lang="en-US" altLang="ja-JP" dirty="0"/>
              <a:t>29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C13B25-5E53-9CF1-1A61-B4E9FA53D6E5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D5A1B50D-CB2A-02EF-7405-FD297C45488D}"/>
              </a:ext>
            </a:extLst>
          </p:cNvPr>
          <p:cNvGrpSpPr/>
          <p:nvPr/>
        </p:nvGrpSpPr>
        <p:grpSpPr>
          <a:xfrm>
            <a:off x="7992352" y="1995606"/>
            <a:ext cx="4176464" cy="1815882"/>
            <a:chOff x="7977272" y="1561165"/>
            <a:chExt cx="3447216" cy="1815882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A026B79-DCEB-5073-8CC7-296D9A433DB8}"/>
                </a:ext>
              </a:extLst>
            </p:cNvPr>
            <p:cNvSpPr txBox="1"/>
            <p:nvPr/>
          </p:nvSpPr>
          <p:spPr>
            <a:xfrm>
              <a:off x="7977272" y="1561165"/>
              <a:ext cx="344721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 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→　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  <a:endParaRPr lang="en-US" altLang="ja-JP" sz="2800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  </a:t>
              </a:r>
              <a:r>
                <a:rPr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→　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  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（＋</a:t>
              </a:r>
              <a:endParaRPr kumimoji="1" lang="en-US" altLang="ja-JP" sz="28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　   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7</a:t>
              </a:r>
              <a:endParaRPr kumimoji="1" lang="ja-JP" altLang="en-US" sz="2800" dirty="0">
                <a:solidFill>
                  <a:schemeClr val="accent2"/>
                </a:solidFill>
                <a:latin typeface="Cambria Math" panose="02040503050406030204" pitchFamily="18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36A60E77-3693-50AD-41EE-C31DE604AD42}"/>
                </a:ext>
              </a:extLst>
            </p:cNvPr>
            <p:cNvCxnSpPr>
              <a:cxnSpLocks/>
            </p:cNvCxnSpPr>
            <p:nvPr/>
          </p:nvCxnSpPr>
          <p:spPr>
            <a:xfrm>
              <a:off x="8282408" y="1974316"/>
              <a:ext cx="275199" cy="453669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208B2B17-4AA6-58BA-B79B-45591236A3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82408" y="1974316"/>
              <a:ext cx="275199" cy="474317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3C54BDE4-9FF8-E786-0537-9639147830B7}"/>
                </a:ext>
              </a:extLst>
            </p:cNvPr>
            <p:cNvCxnSpPr>
              <a:cxnSpLocks/>
            </p:cNvCxnSpPr>
            <p:nvPr/>
          </p:nvCxnSpPr>
          <p:spPr>
            <a:xfrm>
              <a:off x="9686867" y="2780928"/>
              <a:ext cx="772652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B99FC19-6360-D6DA-2812-7B12F8646075}"/>
              </a:ext>
            </a:extLst>
          </p:cNvPr>
          <p:cNvGrpSpPr/>
          <p:nvPr/>
        </p:nvGrpSpPr>
        <p:grpSpPr>
          <a:xfrm>
            <a:off x="8015911" y="4224639"/>
            <a:ext cx="4095392" cy="1815882"/>
            <a:chOff x="7977272" y="4118906"/>
            <a:chExt cx="4095392" cy="1815882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DBF312EE-76BD-BCD2-CFCA-9D34EF644D7C}"/>
                </a:ext>
              </a:extLst>
            </p:cNvPr>
            <p:cNvSpPr txBox="1"/>
            <p:nvPr/>
          </p:nvSpPr>
          <p:spPr>
            <a:xfrm>
              <a:off x="7977272" y="4118906"/>
              <a:ext cx="40953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 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→　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  <a:endParaRPr lang="en-US" altLang="ja-JP" sz="2800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  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→   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  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（＋</a:t>
              </a:r>
              <a:endParaRPr kumimoji="1" lang="en-US" altLang="ja-JP" sz="28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　    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9</a:t>
              </a:r>
              <a:endParaRPr kumimoji="1" lang="ja-JP" altLang="en-US" sz="2800" dirty="0">
                <a:solidFill>
                  <a:schemeClr val="accent2"/>
                </a:solidFill>
                <a:latin typeface="Cambria Math" panose="02040503050406030204" pitchFamily="18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34266A1F-8D5F-FA5D-38C0-BEBFEFE9666D}"/>
                </a:ext>
              </a:extLst>
            </p:cNvPr>
            <p:cNvCxnSpPr>
              <a:cxnSpLocks/>
            </p:cNvCxnSpPr>
            <p:nvPr/>
          </p:nvCxnSpPr>
          <p:spPr>
            <a:xfrm>
              <a:off x="8323400" y="4574151"/>
              <a:ext cx="333417" cy="452696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6FE1DB3B-E8A8-E0F4-840C-FBFA54D8FE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8248" y="4574151"/>
              <a:ext cx="328569" cy="452696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EAECEA43-A50B-2D88-A92B-F9998C709B40}"/>
                </a:ext>
              </a:extLst>
            </p:cNvPr>
            <p:cNvCxnSpPr>
              <a:cxnSpLocks/>
            </p:cNvCxnSpPr>
            <p:nvPr/>
          </p:nvCxnSpPr>
          <p:spPr>
            <a:xfrm>
              <a:off x="10024968" y="5337213"/>
              <a:ext cx="1063143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9586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9ABEE-7E14-08C0-C55E-3DE082321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177C96D-1D76-BC1A-D56F-7FFFB7F028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>
                  <a:lnSpc>
                    <a:spcPct val="130000"/>
                  </a:lnSpc>
                  <a:buNone/>
                  <a:tabLst>
                    <a:tab pos="5386388" algn="l"/>
                  </a:tabLst>
                </a:pPr>
                <a: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  <a:t>⑸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+9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pPr marL="357188" algn="just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600" kern="100" dirty="0">
                  <a:solidFill>
                    <a:schemeClr val="accent2"/>
                  </a:solidFill>
                  <a:effectLst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</a:pP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</a:pPr>
                <a:r>
                  <a:rPr lang="en-US" altLang="ja-JP" sz="3600" kern="100" dirty="0">
                    <a:effectLst/>
                    <a:cs typeface="Times New Roman" panose="02020603050405020304" pitchFamily="18" charset="0"/>
                  </a:rPr>
                  <a:t>⑹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−5</m:t>
                    </m:r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177C96D-1D76-BC1A-D56F-7FFFB7F028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046A4DF9-26AB-C74B-3B09-28E19281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1F9EE4A2-8BF5-B079-6891-A2358DEC087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3E0422DB-2D1E-BE8A-879B-7BA8C6CCD7E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28</a:t>
            </a:r>
          </a:p>
          <a:p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C0699328-BD98-2497-7C89-063D8FBE29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lang="en-US" altLang="ja-JP" dirty="0"/>
              <a:t>29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F8177BD-E7DB-2160-C823-024BFF4CFCF7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A72B4856-2722-75BF-97DB-5E96690EC986}"/>
              </a:ext>
            </a:extLst>
          </p:cNvPr>
          <p:cNvGrpSpPr/>
          <p:nvPr/>
        </p:nvGrpSpPr>
        <p:grpSpPr>
          <a:xfrm>
            <a:off x="7988424" y="2011130"/>
            <a:ext cx="4176464" cy="1815882"/>
            <a:chOff x="7977272" y="1561165"/>
            <a:chExt cx="3447216" cy="1815882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74297C75-5D0C-EEAA-4DE2-38110555E53D}"/>
                </a:ext>
              </a:extLst>
            </p:cNvPr>
            <p:cNvSpPr txBox="1"/>
            <p:nvPr/>
          </p:nvSpPr>
          <p:spPr>
            <a:xfrm>
              <a:off x="7977272" y="1561165"/>
              <a:ext cx="344721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    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 →　  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10</a:t>
              </a:r>
              <a:endParaRPr lang="en-US" altLang="ja-JP" sz="2800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  </a:t>
              </a:r>
              <a:r>
                <a:rPr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→  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  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（＋</a:t>
              </a:r>
              <a:endParaRPr kumimoji="1" lang="en-US" altLang="ja-JP" sz="28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　       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9</a:t>
              </a:r>
              <a:endParaRPr kumimoji="1" lang="ja-JP" altLang="en-US" sz="2800" dirty="0">
                <a:solidFill>
                  <a:schemeClr val="accent2"/>
                </a:solidFill>
                <a:latin typeface="Cambria Math" panose="02040503050406030204" pitchFamily="18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9BF0E8D3-35D2-E62E-C38C-8407D7FBCBC2}"/>
                </a:ext>
              </a:extLst>
            </p:cNvPr>
            <p:cNvCxnSpPr>
              <a:cxnSpLocks/>
            </p:cNvCxnSpPr>
            <p:nvPr/>
          </p:nvCxnSpPr>
          <p:spPr>
            <a:xfrm>
              <a:off x="8300423" y="1916832"/>
              <a:ext cx="271197" cy="504056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295CD41B-E59C-A454-92EC-548FD1B596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0423" y="1916832"/>
              <a:ext cx="271196" cy="504056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10715552-798E-CC63-4E03-C3AD1495DAA4}"/>
                </a:ext>
              </a:extLst>
            </p:cNvPr>
            <p:cNvCxnSpPr>
              <a:cxnSpLocks/>
            </p:cNvCxnSpPr>
            <p:nvPr/>
          </p:nvCxnSpPr>
          <p:spPr>
            <a:xfrm>
              <a:off x="9700880" y="2793993"/>
              <a:ext cx="832087" cy="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2EADBBE7-9E91-DCC5-86FD-BF2F81DBD2DE}"/>
              </a:ext>
            </a:extLst>
          </p:cNvPr>
          <p:cNvGrpSpPr/>
          <p:nvPr/>
        </p:nvGrpSpPr>
        <p:grpSpPr>
          <a:xfrm>
            <a:off x="8028960" y="4237798"/>
            <a:ext cx="4095392" cy="1815882"/>
            <a:chOff x="7977272" y="4118906"/>
            <a:chExt cx="4095392" cy="1815882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78DB2AAF-AE8B-D3E7-7ABF-D18F701ED24C}"/>
                </a:ext>
              </a:extLst>
            </p:cNvPr>
            <p:cNvSpPr txBox="1"/>
            <p:nvPr/>
          </p:nvSpPr>
          <p:spPr>
            <a:xfrm>
              <a:off x="7977272" y="4118906"/>
              <a:ext cx="409539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    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→　  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n-US" altLang="ja-JP" sz="2800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 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→　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5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（＋</a:t>
              </a:r>
              <a:endParaRPr kumimoji="1" lang="en-US" altLang="ja-JP" sz="28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　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	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kumimoji="1" lang="ja-JP" altLang="en-US" sz="2800" dirty="0">
                <a:solidFill>
                  <a:schemeClr val="accent2"/>
                </a:solidFill>
                <a:latin typeface="Cambria Math" panose="02040503050406030204" pitchFamily="18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CC0EA551-03FC-E9D1-B093-84B19BBE94F4}"/>
                </a:ext>
              </a:extLst>
            </p:cNvPr>
            <p:cNvCxnSpPr>
              <a:cxnSpLocks/>
            </p:cNvCxnSpPr>
            <p:nvPr/>
          </p:nvCxnSpPr>
          <p:spPr>
            <a:xfrm>
              <a:off x="8328248" y="4473117"/>
              <a:ext cx="432048" cy="553730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5B2E21B4-5F4A-C148-09B9-D5BC67C067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8248" y="4473117"/>
              <a:ext cx="432048" cy="56026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F419D08F-F67B-39FF-8229-0E2B91E3BC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19196" y="5350573"/>
              <a:ext cx="966500" cy="5081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0772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2508FD-97D1-6068-D053-41A3CD677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D28F7BF-DB42-B5B7-5B63-7F66F98B22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>
                  <a:lnSpc>
                    <a:spcPct val="130000"/>
                  </a:lnSpc>
                  <a:buNone/>
                </a:pP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⑺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+8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pPr marL="357188" algn="just">
                  <a:lnSpc>
                    <a:spcPct val="130000"/>
                  </a:lnSpc>
                  <a:buNone/>
                  <a:tabLst>
                    <a:tab pos="53863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600" kern="100" dirty="0">
                  <a:solidFill>
                    <a:schemeClr val="accent2"/>
                  </a:solidFill>
                  <a:effectLst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  <a:tabLst>
                    <a:tab pos="5386388" algn="l"/>
                  </a:tabLst>
                </a:pPr>
                <a:endParaRPr lang="en-US" altLang="ja-JP" sz="3600" kern="100" dirty="0">
                  <a:effectLst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buNone/>
                  <a:tabLst>
                    <a:tab pos="5386388" algn="l"/>
                  </a:tabLst>
                </a:pP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⑻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13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𝟔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D28F7BF-DB42-B5B7-5B63-7F66F98B22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80BE8E29-AF16-7756-5383-F25B2B14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B2CBC9B4-372E-5BF3-A5CA-1C3105320F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22DF3DE0-C0F9-D03F-B0BE-8F3D184C016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28</a:t>
            </a:r>
          </a:p>
          <a:p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3714C09D-BB58-F7BB-3F0F-16FCD0359D8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lang="en-US" altLang="ja-JP" dirty="0"/>
              <a:t>29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9515FA-980A-B54D-E639-8447D4805259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086D031F-50B9-8794-2D3F-2DC88E0033A1}"/>
              </a:ext>
            </a:extLst>
          </p:cNvPr>
          <p:cNvGrpSpPr/>
          <p:nvPr/>
        </p:nvGrpSpPr>
        <p:grpSpPr>
          <a:xfrm>
            <a:off x="7885119" y="1993790"/>
            <a:ext cx="4176464" cy="1815882"/>
            <a:chOff x="7977272" y="1561165"/>
            <a:chExt cx="3447216" cy="1699842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E742C282-AD91-8F9D-1773-58623BFEDDFF}"/>
                </a:ext>
              </a:extLst>
            </p:cNvPr>
            <p:cNvSpPr txBox="1"/>
            <p:nvPr/>
          </p:nvSpPr>
          <p:spPr>
            <a:xfrm>
              <a:off x="7977272" y="1561165"/>
              <a:ext cx="3447216" cy="1699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     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→　 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6</a:t>
              </a:r>
              <a:endParaRPr lang="en-US" altLang="ja-JP" sz="2800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 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→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（＋</a:t>
              </a:r>
              <a:endParaRPr kumimoji="1" lang="en-US" altLang="ja-JP" sz="28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　    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8</a:t>
              </a:r>
              <a:endParaRPr kumimoji="1" lang="ja-JP" altLang="en-US" sz="2800" dirty="0">
                <a:solidFill>
                  <a:schemeClr val="accent2"/>
                </a:solidFill>
                <a:latin typeface="Cambria Math" panose="02040503050406030204" pitchFamily="18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44C8E524-3737-9286-61D7-CF497DD79CCA}"/>
                </a:ext>
              </a:extLst>
            </p:cNvPr>
            <p:cNvCxnSpPr>
              <a:cxnSpLocks/>
            </p:cNvCxnSpPr>
            <p:nvPr/>
          </p:nvCxnSpPr>
          <p:spPr>
            <a:xfrm>
              <a:off x="8265300" y="1935315"/>
              <a:ext cx="432048" cy="449969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8A0696E7-EF18-F3F2-9E01-3E1C8E3121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65300" y="1935315"/>
              <a:ext cx="432048" cy="449969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E54954CF-184B-D2B3-DD64-AA3716313CF5}"/>
                </a:ext>
              </a:extLst>
            </p:cNvPr>
            <p:cNvCxnSpPr/>
            <p:nvPr/>
          </p:nvCxnSpPr>
          <p:spPr>
            <a:xfrm flipV="1">
              <a:off x="9403706" y="2722316"/>
              <a:ext cx="859616" cy="13065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60BA0A2-8BD5-296D-2345-E1800288806A}"/>
              </a:ext>
            </a:extLst>
          </p:cNvPr>
          <p:cNvGrpSpPr/>
          <p:nvPr/>
        </p:nvGrpSpPr>
        <p:grpSpPr>
          <a:xfrm>
            <a:off x="7885119" y="4209363"/>
            <a:ext cx="4176464" cy="1815882"/>
            <a:chOff x="7977272" y="1561165"/>
            <a:chExt cx="3447216" cy="1815882"/>
          </a:xfrm>
        </p:grpSpPr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7C315E19-FA10-02A6-4BCF-86B098DD3318}"/>
                </a:ext>
              </a:extLst>
            </p:cNvPr>
            <p:cNvSpPr txBox="1"/>
            <p:nvPr/>
          </p:nvSpPr>
          <p:spPr>
            <a:xfrm>
              <a:off x="7977272" y="1561165"/>
              <a:ext cx="344721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   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6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→　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12</a:t>
              </a:r>
              <a:endParaRPr lang="en-US" altLang="ja-JP" sz="2800" dirty="0">
                <a:solidFill>
                  <a:schemeClr val="accent2"/>
                </a:solidFill>
                <a:latin typeface="Cambria Math" panose="02040503050406030204" pitchFamily="18" charset="0"/>
                <a:ea typeface="Cambria Math" panose="02040503050406030204" pitchFamily="18" charset="0"/>
              </a:endParaRPr>
            </a:p>
            <a:p>
              <a:pPr>
                <a:lnSpc>
                  <a:spcPct val="200000"/>
                </a:lnSpc>
              </a:pP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 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</a:t>
              </a:r>
              <a:r>
                <a:rPr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→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   </a:t>
              </a:r>
              <a:r>
                <a:rPr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r>
                <a:rPr lang="en-US" altLang="ja-JP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（＋</a:t>
              </a:r>
              <a:endParaRPr kumimoji="1" lang="en-US" altLang="ja-JP" sz="2800" dirty="0">
                <a:solidFill>
                  <a:schemeClr val="accent2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  <a:p>
              <a:r>
                <a:rPr kumimoji="1" lang="ja-JP" altLang="en-US" sz="28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　　　　　　　    </a:t>
              </a:r>
              <a:r>
                <a:rPr kumimoji="1" lang="ja-JP" altLang="en-US" sz="1600" dirty="0">
                  <a:solidFill>
                    <a:schemeClr val="accent2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ja-JP" altLang="en-US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</a:rPr>
                <a:t>－</a:t>
              </a:r>
              <a:r>
                <a:rPr kumimoji="1" lang="en-US" altLang="ja-JP" sz="2800" dirty="0">
                  <a:solidFill>
                    <a:schemeClr val="accent2"/>
                  </a:solidFill>
                  <a:latin typeface="Cambria Math" panose="02040503050406030204" pitchFamily="18" charset="0"/>
                  <a:ea typeface="Cambria Math" panose="02040503050406030204" pitchFamily="18" charset="0"/>
                </a:rPr>
                <a:t>13</a:t>
              </a:r>
              <a:endParaRPr kumimoji="1" lang="ja-JP" altLang="en-US" sz="2800" dirty="0">
                <a:solidFill>
                  <a:schemeClr val="accent2"/>
                </a:solidFill>
                <a:latin typeface="Cambria Math" panose="02040503050406030204" pitchFamily="18" charset="0"/>
                <a:ea typeface="ＭＳ Ｐゴシック" panose="020B0600070205080204" pitchFamily="50" charset="-128"/>
              </a:endParaRPr>
            </a:p>
          </p:txBody>
        </p: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78CE7377-67A1-0BEA-D751-85D37B09617B}"/>
                </a:ext>
              </a:extLst>
            </p:cNvPr>
            <p:cNvCxnSpPr>
              <a:cxnSpLocks/>
            </p:cNvCxnSpPr>
            <p:nvPr/>
          </p:nvCxnSpPr>
          <p:spPr>
            <a:xfrm>
              <a:off x="8265300" y="2006178"/>
              <a:ext cx="365755" cy="43204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25BE5717-219D-1E04-79E4-BA842DA4F3C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65300" y="2006178"/>
              <a:ext cx="365755" cy="432048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C33DEA31-0179-A3C5-B233-1B9845509804}"/>
                </a:ext>
              </a:extLst>
            </p:cNvPr>
            <p:cNvCxnSpPr/>
            <p:nvPr/>
          </p:nvCxnSpPr>
          <p:spPr>
            <a:xfrm flipV="1">
              <a:off x="9833514" y="2760327"/>
              <a:ext cx="859616" cy="13065"/>
            </a:xfrm>
            <a:prstGeom prst="line">
              <a:avLst/>
            </a:prstGeom>
            <a:ln w="349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5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2E94AA5-A054-4359-BD98-985FED779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ja-JP" sz="4000" dirty="0">
                <a:effectLst/>
                <a:cs typeface="Times New Roman" panose="02020603050405020304" pitchFamily="18" charset="0"/>
              </a:rPr>
              <a:t>整式のすべての項に共通な因数があるときは，</a:t>
            </a:r>
            <a:br>
              <a:rPr lang="en-US" altLang="ja-JP" sz="4000" dirty="0">
                <a:effectLst/>
                <a:cs typeface="Times New Roman" panose="02020603050405020304" pitchFamily="18" charset="0"/>
              </a:rPr>
            </a:br>
            <a:r>
              <a:rPr lang="ja-JP" altLang="ja-JP" sz="4000" dirty="0">
                <a:effectLst/>
                <a:cs typeface="Times New Roman" panose="02020603050405020304" pitchFamily="18" charset="0"/>
              </a:rPr>
              <a:t>その因数を取り出して因数分解する。</a:t>
            </a:r>
            <a:endParaRPr kumimoji="1" lang="ja-JP" altLang="en-US" sz="4000" dirty="0"/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E80F5331-B040-5F49-4499-6D3EFCCAC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77800"/>
            <a:ext cx="7129115" cy="628650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共通</a:t>
            </a:r>
            <a:r>
              <a:rPr lang="ja-JP" altLang="en-US" dirty="0"/>
              <a:t>な</a:t>
            </a:r>
            <a:r>
              <a:rPr lang="ja-JP" altLang="ja-JP" dirty="0"/>
              <a:t>因数を取り出す因数分解</a:t>
            </a:r>
            <a:endParaRPr kumimoji="1" lang="ja-JP" altLang="en-US" dirty="0"/>
          </a:p>
        </p:txBody>
      </p:sp>
      <p:sp>
        <p:nvSpPr>
          <p:cNvPr id="7" name="テキスト プレースホルダー 3">
            <a:extLst>
              <a:ext uri="{FF2B5EF4-FFF2-40B4-BE49-F238E27FC236}">
                <a16:creationId xmlns:a16="http://schemas.microsoft.com/office/drawing/2014/main" id="{66B8DC98-4340-FB65-AF69-321AFDC44E5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30188"/>
            <a:ext cx="598487" cy="576262"/>
          </a:xfrm>
        </p:spPr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AA95A6FB-47CC-FC76-52B5-9AEF941176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70074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2A6B095-1913-A761-3165-79887E0505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次の式を因数分解しなさい。</a:t>
                </a:r>
                <a:endParaRPr lang="en-US" altLang="ja-JP" sz="4000" dirty="0">
                  <a:effectLst/>
                  <a:cs typeface="Times New Roman" panose="02020603050405020304" pitchFamily="18" charset="0"/>
                </a:endParaRPr>
              </a:p>
              <a:p>
                <a:pPr algn="l">
                  <a:buNone/>
                  <a:tabLst>
                    <a:tab pos="5386388" algn="l"/>
                  </a:tabLst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r>
                  <a:rPr lang="en-US" altLang="ja-JP" sz="4000" kern="100" dirty="0">
                    <a:effectLst/>
                    <a:cs typeface="ＭＳ 明朝" panose="02020609040205080304" pitchFamily="17" charset="-128"/>
                  </a:rPr>
                  <a:t>	</a:t>
                </a: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buNone/>
                  <a:tabLst>
                    <a:tab pos="5386388" algn="l"/>
                  </a:tabLst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15</m:t>
                    </m:r>
                  </m:oMath>
                </a14:m>
                <a:r>
                  <a:rPr lang="en-US" altLang="ja-JP" sz="4000" kern="100" dirty="0">
                    <a:effectLst/>
                    <a:cs typeface="ＭＳ 明朝" panose="02020609040205080304" pitchFamily="17" charset="-128"/>
                  </a:rPr>
                  <a:t>	</a:t>
                </a: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⑷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buNone/>
                  <a:tabLst>
                    <a:tab pos="5386388" algn="l"/>
                  </a:tabLst>
                </a:pP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⑸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+17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r>
                  <a:rPr lang="en-US" altLang="ja-JP" sz="4000" dirty="0">
                    <a:effectLst/>
                    <a:cs typeface="ＭＳ 明朝" panose="02020609040205080304" pitchFamily="17" charset="-128"/>
                  </a:rPr>
                  <a:t>	</a:t>
                </a: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⑹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2A6B095-1913-A761-3165-79887E0505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0626EA37-7E4A-F881-9DB4-D0174F58D32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11450" y="1090613"/>
            <a:ext cx="792163" cy="574675"/>
          </a:xfrm>
        </p:spPr>
        <p:txBody>
          <a:bodyPr/>
          <a:lstStyle/>
          <a:p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7F52190B-22C8-C4F2-84CE-0B7A04D6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525"/>
            <a:ext cx="7272337" cy="760413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259BBB38-0918-CDB3-CB4D-D3C7F24BB5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29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657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A3D9F-4E6B-B106-B2DA-27AD71AEA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8B96C23-933B-714F-F364-D6FA9F5BFF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l">
                  <a:lnSpc>
                    <a:spcPct val="125000"/>
                  </a:lnSpc>
                  <a:buNone/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15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en-US" altLang="ja-JP" sz="3600" kern="100" dirty="0">
                  <a:effectLst/>
                  <a:cs typeface="ＭＳ 明朝" panose="02020609040205080304" pitchFamily="17" charset="-128"/>
                </a:endParaRPr>
              </a:p>
              <a:p>
                <a:pPr marL="357188" algn="l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altLang="ja-JP" sz="3600" kern="100" dirty="0">
                  <a:effectLst/>
                  <a:cs typeface="ＭＳ 明朝" panose="02020609040205080304" pitchFamily="17" charset="-128"/>
                </a:endParaRPr>
              </a:p>
              <a:p>
                <a:pPr algn="l">
                  <a:lnSpc>
                    <a:spcPct val="125000"/>
                  </a:lnSpc>
                  <a:buNone/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 algn="l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ja-JP" altLang="ja-JP" sz="3600" kern="100" dirty="0">
                  <a:solidFill>
                    <a:schemeClr val="accent2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5000"/>
                  </a:lnSpc>
                  <a:buNone/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15</m:t>
                    </m:r>
                  </m:oMath>
                </a14:m>
                <a:endParaRPr lang="en-US" altLang="ja-JP" sz="3600" kern="100" dirty="0">
                  <a:effectLst/>
                  <a:cs typeface="ＭＳ 明朝" panose="02020609040205080304" pitchFamily="17" charset="-128"/>
                </a:endParaRPr>
              </a:p>
              <a:p>
                <a:pPr marL="357188" algn="l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altLang="ja-JP" sz="3600" kern="100" dirty="0">
                  <a:effectLst/>
                  <a:cs typeface="ＭＳ 明朝" panose="02020609040205080304" pitchFamily="17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8B96C23-933B-714F-F364-D6FA9F5BFF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126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85D0A251-AC7C-851A-748B-7DBC776BB5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11450" y="1090613"/>
            <a:ext cx="792163" cy="574675"/>
          </a:xfrm>
        </p:spPr>
        <p:txBody>
          <a:bodyPr/>
          <a:lstStyle/>
          <a:p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02A5DE3C-1818-78E7-FBFF-D02D31CF7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525"/>
            <a:ext cx="7272337" cy="760413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434407D0-F129-0007-5D57-0C809EC4B1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29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C3561F-B2C0-3EC6-A27C-89FDAD1DE1C4}"/>
              </a:ext>
            </a:extLst>
          </p:cNvPr>
          <p:cNvSpPr txBox="1"/>
          <p:nvPr/>
        </p:nvSpPr>
        <p:spPr>
          <a:xfrm>
            <a:off x="3503712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526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3822E-1118-4515-F565-1956E486B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53CADF5-D9ED-A3C6-A104-965A5FE104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l">
                  <a:lnSpc>
                    <a:spcPct val="125000"/>
                  </a:lnSpc>
                  <a:buNone/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⑷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US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 algn="l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algn="l">
                  <a:lnSpc>
                    <a:spcPct val="125000"/>
                  </a:lnSpc>
                  <a:buNone/>
                </a:pP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⑸　</a:t>
                </a:r>
                <a14:m>
                  <m:oMath xmlns:m="http://schemas.openxmlformats.org/officeDocument/2006/math"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ja-JP" altLang="ja-JP" sz="36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+17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+5</m:t>
                    </m:r>
                  </m:oMath>
                </a14:m>
                <a:endParaRPr lang="en-US" altLang="ja-JP" sz="3600" dirty="0">
                  <a:effectLst/>
                  <a:cs typeface="ＭＳ 明朝" panose="02020609040205080304" pitchFamily="17" charset="-128"/>
                </a:endParaRPr>
              </a:p>
              <a:p>
                <a:pPr marL="357188" algn="l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altLang="ja-JP" sz="3600" dirty="0">
                  <a:effectLst/>
                  <a:cs typeface="ＭＳ 明朝" panose="02020609040205080304" pitchFamily="17" charset="-128"/>
                </a:endParaRPr>
              </a:p>
              <a:p>
                <a:pPr algn="l">
                  <a:lnSpc>
                    <a:spcPct val="125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⑹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5</m:t>
                    </m:r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1" lang="en-US" altLang="ja-JP" sz="3600" dirty="0"/>
              </a:p>
              <a:p>
                <a:pPr marL="357188" algn="l">
                  <a:lnSpc>
                    <a:spcPct val="12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  <m:d>
                        <m:dPr>
                          <m:ctrlPr>
                            <a:rPr lang="ja-JP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altLang="ja-JP" sz="3600" b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altLang="ja-JP" sz="3600" b="1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kumimoji="1" lang="ja-JP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53CADF5-D9ED-A3C6-A104-965A5FE104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1268" b="-4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A999534F-B129-E5AF-1119-0D487B26E3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11450" y="1090613"/>
            <a:ext cx="792163" cy="574675"/>
          </a:xfrm>
        </p:spPr>
        <p:txBody>
          <a:bodyPr/>
          <a:lstStyle/>
          <a:p>
            <a:r>
              <a:rPr lang="en-US" altLang="ja-JP" dirty="0"/>
              <a:t>7</a:t>
            </a:r>
            <a:endParaRPr kumimoji="1"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941BAE92-9BAC-C763-9943-D1FF4B79E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9525"/>
            <a:ext cx="7272337" cy="760413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因数分解の公</a:t>
            </a:r>
            <a:r>
              <a:rPr lang="ja-JP" altLang="en-US" dirty="0"/>
              <a:t>式４</a:t>
            </a:r>
            <a:endParaRPr kumimoji="1" lang="ja-JP" altLang="en-US" dirty="0"/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8ADDA112-CA7D-9979-1FDC-8BC7290D23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29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81546E-73BB-6DB9-06F0-594F3A13202E}"/>
              </a:ext>
            </a:extLst>
          </p:cNvPr>
          <p:cNvSpPr txBox="1"/>
          <p:nvPr/>
        </p:nvSpPr>
        <p:spPr>
          <a:xfrm>
            <a:off x="3503712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90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/>
              <a:t>因数分解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ja-JP" altLang="en-US" sz="5400" dirty="0"/>
              <a:t>⑥因数分解　</a:t>
            </a:r>
            <a:endParaRPr lang="en-US" altLang="ja-JP" sz="540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88041EF7-589E-2107-7AA1-C7F62E708387}"/>
              </a:ext>
            </a:extLst>
          </p:cNvPr>
          <p:cNvSpPr txBox="1">
            <a:spLocks/>
          </p:cNvSpPr>
          <p:nvPr/>
        </p:nvSpPr>
        <p:spPr>
          <a:xfrm>
            <a:off x="1703512" y="3099233"/>
            <a:ext cx="8784976" cy="35815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4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3600" dirty="0"/>
              <a:t>・因数分解，共通な因数を取り出す因数分解</a:t>
            </a:r>
            <a:endParaRPr lang="en-US" altLang="ja-JP" sz="3600" dirty="0"/>
          </a:p>
          <a:p>
            <a:r>
              <a:rPr lang="ja-JP" altLang="en-US" sz="3600" dirty="0"/>
              <a:t>・因数分解の公式１～４</a:t>
            </a:r>
            <a:endParaRPr lang="en-US" altLang="ja-JP" sz="3600" dirty="0"/>
          </a:p>
          <a:p>
            <a:r>
              <a:rPr lang="ja-JP" altLang="en-US" sz="3600" dirty="0">
                <a:solidFill>
                  <a:schemeClr val="accent2"/>
                </a:solidFill>
              </a:rPr>
              <a:t>・いろいろな因数分解</a:t>
            </a:r>
            <a:endParaRPr lang="en-US" altLang="ja-JP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8763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70D125E-DC52-43B4-0B0A-F69CC92C0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式の一部を</a:t>
                </a:r>
                <a14:m>
                  <m:oMath xmlns:m="http://schemas.openxmlformats.org/officeDocument/2006/math"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1 </m:t>
                    </m:r>
                  </m:oMath>
                </a14:m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つの文字でおきかえることで，</a:t>
                </a:r>
                <a:br>
                  <a:rPr lang="en-US" altLang="ja-JP" sz="4000" dirty="0">
                    <a:effectLst/>
                    <a:cs typeface="Times New Roman" panose="02020603050405020304" pitchFamily="18" charset="0"/>
                  </a:rPr>
                </a:b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公式を利用した因数分解ができる</a:t>
                </a:r>
                <a:r>
                  <a:rPr lang="ja-JP" altLang="en-US" sz="4000" dirty="0">
                    <a:effectLst/>
                    <a:cs typeface="Times New Roman" panose="02020603050405020304" pitchFamily="18" charset="0"/>
                  </a:rPr>
                  <a:t>。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70D125E-DC52-43B4-0B0A-F69CC92C0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プレースホルダー 4">
            <a:extLst>
              <a:ext uri="{FF2B5EF4-FFF2-40B4-BE49-F238E27FC236}">
                <a16:creationId xmlns:a16="http://schemas.microsoft.com/office/drawing/2014/main" id="{72110B59-525B-256D-E94A-C56D64A4A04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8444F589-AA51-4F5C-6D55-4AF3D2EA2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いろいろな因数分解</a:t>
            </a:r>
            <a:endParaRPr kumimoji="1" lang="ja-JP" altLang="en-US" dirty="0"/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ACBCA365-4A1D-8C4B-F063-7E438663AD0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30188"/>
            <a:ext cx="598487" cy="576262"/>
          </a:xfrm>
        </p:spPr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831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3DA712C-B1F9-88E9-AD31-4A468D57E4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buNone/>
                </a:pP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次の式を因数分解しなさい。</a:t>
                </a:r>
              </a:p>
              <a:p>
                <a:pPr algn="just">
                  <a:buNone/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40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000" kern="1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>
                  <a:buNone/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(2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+(2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3DA712C-B1F9-88E9-AD31-4A468D57E4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FFE1823E-6D8E-7E0A-CA2B-BA8929542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いろいろな因数分解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C9525C97-769B-685A-0B2B-ABB9C70C5C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A504BF24-0E3F-651C-823B-054CE80F94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03388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4</a:t>
            </a:r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A3161148-360E-8528-633F-9AE0FCECF7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7456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728497D-F6C6-01CA-4754-6ADDCCDCF1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11521280" cy="4332139"/>
              </a:xfrm>
            </p:spPr>
            <p:txBody>
              <a:bodyPr>
                <a:normAutofit/>
              </a:bodyPr>
              <a:lstStyle/>
              <a:p>
                <a:pPr algn="just">
                  <a:buNone/>
                </a:pPr>
                <a14:m>
                  <m:oMath xmlns:m="http://schemas.openxmlformats.org/officeDocument/2006/math"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i="1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とおくと</a:t>
                </a:r>
              </a:p>
              <a:p>
                <a:pPr marL="715963">
                  <a:spcAft>
                    <a:spcPts val="105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ja-JP" altLang="ja-JP" sz="3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i="1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16=</m:t>
                      </m:r>
                      <m:sSup>
                        <m:sSupPr>
                          <m:ctrlPr>
                            <a:rPr lang="ja-JP" altLang="ja-JP" sz="3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3600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3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altLang="ja-JP" sz="3600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3578225">
                  <a:tabLst>
                    <a:tab pos="7991475" algn="l"/>
                  </a:tabLst>
                </a:pPr>
                <a14:m>
                  <m:oMath xmlns:m="http://schemas.openxmlformats.org/officeDocument/2006/math">
                    <m:r>
                      <a:rPr lang="en-US" altLang="ja-JP" sz="36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+4)(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4)</m:t>
                    </m:r>
                  </m:oMath>
                </a14:m>
                <a:r>
                  <a:rPr lang="en-US" altLang="ja-JP" sz="3600" dirty="0"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	</a:t>
                </a:r>
                <a:r>
                  <a:rPr lang="ja-JP" altLang="ja-JP" sz="2000" dirty="0">
                    <a:effectLst/>
                    <a:cs typeface="Times New Roman" panose="02020603050405020304" pitchFamily="18" charset="0"/>
                  </a:rPr>
                  <a:t>←因数分解の公式</a:t>
                </a:r>
                <a14:m>
                  <m:oMath xmlns:m="http://schemas.openxmlformats.org/officeDocument/2006/math">
                    <m: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borderBox>
                      <m:borderBoxPr>
                        <m:ctrlPr>
                          <a:rPr lang="en-US" altLang="ja-JP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ja-JP" altLang="ja-JP" sz="2000" dirty="0">
                            <a:cs typeface="Times New Roman" panose="02020603050405020304" pitchFamily="18" charset="0"/>
                          </a:rPr>
                          <m:t>１</m:t>
                        </m:r>
                      </m:e>
                    </m:borderBox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dirty="0">
                    <a:effectLst/>
                    <a:cs typeface="Times New Roman" panose="02020603050405020304" pitchFamily="18" charset="0"/>
                  </a:rPr>
                  <a:t>を利用</a:t>
                </a:r>
                <a:endParaRPr lang="en-US" altLang="ja-JP" sz="2000" dirty="0">
                  <a:effectLst/>
                  <a:cs typeface="Times New Roman" panose="02020603050405020304" pitchFamily="18" charset="0"/>
                </a:endParaRPr>
              </a:p>
              <a:p>
                <a:pPr marL="3578225">
                  <a:tabLst>
                    <a:tab pos="8786813" algn="l"/>
                  </a:tabLst>
                </a:pPr>
                <a14:m>
                  <m:oMath xmlns:m="http://schemas.openxmlformats.org/officeDocument/2006/math">
                    <m:r>
                      <a:rPr lang="en-US" altLang="ja-JP" sz="36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altLang="ja-JP" sz="36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3600" dirty="0"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	</a:t>
                </a:r>
                <a:r>
                  <a:rPr lang="ja-JP" altLang="ja-JP" sz="2000" dirty="0">
                    <a:effectLst/>
                    <a:cs typeface="Times New Roman" panose="02020603050405020304" pitchFamily="18" charset="0"/>
                  </a:rPr>
                  <a:t>←</a:t>
                </a:r>
                <a14:m>
                  <m:oMath xmlns:m="http://schemas.openxmlformats.org/officeDocument/2006/math"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dirty="0">
                    <a:effectLst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ja-JP" altLang="ja-JP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dirty="0">
                    <a:effectLst/>
                    <a:cs typeface="Times New Roman" panose="02020603050405020304" pitchFamily="18" charset="0"/>
                  </a:rPr>
                  <a:t>にもどす。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728497D-F6C6-01CA-4754-6ADDCCDCF1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11521280" cy="4332139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4E8B0416-B95D-A6BF-7A1B-9059478509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41488" y="1090613"/>
            <a:ext cx="936625" cy="574675"/>
          </a:xfrm>
        </p:spPr>
        <p:txBody>
          <a:bodyPr/>
          <a:lstStyle/>
          <a:p>
            <a:r>
              <a:rPr kumimoji="1" lang="en-US" altLang="ja-JP" dirty="0"/>
              <a:t>(1)</a:t>
            </a:r>
            <a:endParaRPr kumimoji="1" lang="ja-JP" altLang="en-US" dirty="0"/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0B40A4AF-8F60-0D40-073B-A116A1E4A9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E94E88C2-547E-F256-FF69-DAE6E21B0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いろいろな因数分解</a:t>
            </a:r>
            <a:endParaRPr kumimoji="1" lang="ja-JP" altLang="en-US" dirty="0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B40968CA-261E-06DA-988F-8E533CA1EC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A80D7D8F-08AE-C0A1-EDED-5083F08B9919}"/>
              </a:ext>
            </a:extLst>
          </p:cNvPr>
          <p:cNvSpPr/>
          <p:nvPr/>
        </p:nvSpPr>
        <p:spPr>
          <a:xfrm>
            <a:off x="1487488" y="2963372"/>
            <a:ext cx="1080120" cy="556693"/>
          </a:xfrm>
          <a:prstGeom prst="rect">
            <a:avLst/>
          </a:prstGeom>
          <a:solidFill>
            <a:srgbClr val="7A8C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D78C935-48DD-1788-11F8-738884E17A9F}"/>
              </a:ext>
            </a:extLst>
          </p:cNvPr>
          <p:cNvSpPr/>
          <p:nvPr/>
        </p:nvSpPr>
        <p:spPr>
          <a:xfrm>
            <a:off x="4511824" y="2963372"/>
            <a:ext cx="360040" cy="556693"/>
          </a:xfrm>
          <a:prstGeom prst="rect">
            <a:avLst/>
          </a:prstGeom>
          <a:solidFill>
            <a:srgbClr val="7A8C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4019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1" grpId="0" animBg="1"/>
      <p:bldP spid="1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875BAB-72E8-7707-35CA-83C393005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543D31F-4791-1B5F-8B35-2617B991C8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>
                  <a:lnSpc>
                    <a:spcPct val="14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altLang="ja-JP" sz="360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とおくと</a:t>
                </a:r>
              </a:p>
              <a:p>
                <a:pPr marL="715963">
                  <a:lnSpc>
                    <a:spcPct val="140000"/>
                  </a:lnSpc>
                  <a:spcAft>
                    <a:spcPts val="105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ja-JP" altLang="ja-JP" sz="3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+(2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360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ja-JP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357188">
                  <a:lnSpc>
                    <a:spcPct val="140000"/>
                  </a:lnSpc>
                  <a:spcAft>
                    <a:spcPts val="105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smtClean="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3600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ja-JP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357188">
                  <a:lnSpc>
                    <a:spcPct val="140000"/>
                  </a:lnSpc>
                  <a:tabLst>
                    <a:tab pos="6818313" algn="l"/>
                  </a:tabLst>
                </a:pPr>
                <a14:m>
                  <m:oMath xmlns:m="http://schemas.openxmlformats.org/officeDocument/2006/math">
                    <m:r>
                      <a:rPr lang="en-US" altLang="ja-JP" sz="36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+3)(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2)</m:t>
                    </m:r>
                  </m:oMath>
                </a14:m>
                <a:r>
                  <a:rPr lang="en-US" altLang="ja-JP" sz="3600" dirty="0"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ＭＳ Ｐゴシック" panose="020B0600070205080204" pitchFamily="50" charset="-128"/>
                  </a:rPr>
                  <a:t>	</a:t>
                </a:r>
                <a:r>
                  <a:rPr lang="ja-JP" altLang="ja-JP" sz="2000" dirty="0">
                    <a:effectLst/>
                    <a:cs typeface="Times New Roman" panose="02020603050405020304" pitchFamily="18" charset="0"/>
                  </a:rPr>
                  <a:t>←因数分解の公式</a:t>
                </a:r>
                <a14:m>
                  <m:oMath xmlns:m="http://schemas.openxmlformats.org/officeDocument/2006/math">
                    <m: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borderBox>
                      <m:borderBox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borderBoxPr>
                      <m:e>
                        <m:r>
                          <m:rPr>
                            <m:nor/>
                          </m:rPr>
                          <a:rPr lang="ja-JP" altLang="ja-JP" sz="2000" dirty="0">
                            <a:cs typeface="Times New Roman" panose="02020603050405020304" pitchFamily="18" charset="0"/>
                          </a:rPr>
                          <m:t>３</m:t>
                        </m:r>
                      </m:e>
                    </m:borderBox>
                    <m:r>
                      <a:rPr lang="ja-JP" altLang="ja-JP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dirty="0">
                    <a:effectLst/>
                    <a:cs typeface="Times New Roman" panose="02020603050405020304" pitchFamily="18" charset="0"/>
                  </a:rPr>
                  <a:t>を利用</a:t>
                </a:r>
                <a:endParaRPr lang="ja-JP" altLang="ja-JP" sz="2000" dirty="0">
                  <a:effectLst/>
                  <a:cs typeface="ＭＳ Ｐゴシック" panose="020B0600070205080204" pitchFamily="50" charset="-128"/>
                </a:endParaRPr>
              </a:p>
              <a:p>
                <a:pPr marL="357188" algn="just">
                  <a:lnSpc>
                    <a:spcPct val="140000"/>
                  </a:lnSpc>
                  <a:buNone/>
                  <a:tabLst>
                    <a:tab pos="3689350" algn="l"/>
                    <a:tab pos="6818313" algn="l"/>
                  </a:tabLst>
                </a:pPr>
                <a14:m>
                  <m:oMath xmlns:m="http://schemas.openxmlformats.org/officeDocument/2006/math">
                    <m:r>
                      <a:rPr lang="en-US" altLang="ja-JP" sz="3600" kern="1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b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3600" b="1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sz="3600" b="1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3600" b="1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b="1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3600" b="1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b="1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altLang="ja-JP" sz="3600" b="1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altLang="ja-JP" sz="3600" b="1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sz="3600" b="1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3600" b="1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b="1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3600" b="1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b="1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ja-JP" sz="3600" b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3600" kern="100" dirty="0">
                    <a:effectLst/>
                    <a:latin typeface="Century" panose="020406040505050203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  <a:t>	</a:t>
                </a:r>
                <a:r>
                  <a:rPr lang="ja-JP" altLang="ja-JP" sz="2000" kern="100" dirty="0">
                    <a:effectLst/>
                    <a:cs typeface="Times New Roman" panose="02020603050405020304" pitchFamily="18" charset="0"/>
                  </a:rPr>
                  <a:t>←</a:t>
                </a:r>
                <a14:m>
                  <m:oMath xmlns:m="http://schemas.openxmlformats.org/officeDocument/2006/math"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kern="100" dirty="0">
                    <a:effectLst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ja-JP" altLang="ja-JP" sz="2000" i="1" kern="10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000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kern="100" dirty="0">
                    <a:effectLst/>
                    <a:cs typeface="Times New Roman" panose="02020603050405020304" pitchFamily="18" charset="0"/>
                  </a:rPr>
                  <a:t>にもどす。</a:t>
                </a:r>
              </a:p>
              <a:p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543D31F-4791-1B5F-8B35-2617B991C8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b="-22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5A65E80A-668C-7FBD-28C7-A8D0C5FC70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E2B80913-8EDC-1682-C84E-17EBAB786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いろいろな因数分解</a:t>
            </a:r>
            <a:endParaRPr kumimoji="1" lang="ja-JP" altLang="en-US" dirty="0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FE5D2561-3D96-377A-E912-3FF2138C984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2" name="テキスト プレースホルダー 4">
            <a:extLst>
              <a:ext uri="{FF2B5EF4-FFF2-40B4-BE49-F238E27FC236}">
                <a16:creationId xmlns:a16="http://schemas.microsoft.com/office/drawing/2014/main" id="{267EB67C-ED0A-55A0-930C-73A9136182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41488" y="1090613"/>
            <a:ext cx="936625" cy="574675"/>
          </a:xfrm>
        </p:spPr>
        <p:txBody>
          <a:bodyPr/>
          <a:lstStyle/>
          <a:p>
            <a:r>
              <a:rPr kumimoji="1" lang="en-US" altLang="ja-JP" dirty="0"/>
              <a:t>(2)</a:t>
            </a:r>
            <a:endParaRPr kumimoji="1" lang="ja-JP" altLang="en-US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FB799653-DBC7-B4F4-698B-D37DF9385753}"/>
              </a:ext>
            </a:extLst>
          </p:cNvPr>
          <p:cNvSpPr/>
          <p:nvPr/>
        </p:nvSpPr>
        <p:spPr>
          <a:xfrm>
            <a:off x="2364917" y="3732546"/>
            <a:ext cx="418715" cy="556693"/>
          </a:xfrm>
          <a:prstGeom prst="rect">
            <a:avLst/>
          </a:prstGeom>
          <a:solidFill>
            <a:srgbClr val="F29C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234EAFB-315E-447A-8B92-C56D5AA49161}"/>
              </a:ext>
            </a:extLst>
          </p:cNvPr>
          <p:cNvSpPr/>
          <p:nvPr/>
        </p:nvSpPr>
        <p:spPr>
          <a:xfrm>
            <a:off x="1289795" y="3732546"/>
            <a:ext cx="418715" cy="556693"/>
          </a:xfrm>
          <a:prstGeom prst="rect">
            <a:avLst/>
          </a:prstGeom>
          <a:solidFill>
            <a:srgbClr val="F29C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D3F9C78-DACC-340D-189A-0A3AC05D6261}"/>
              </a:ext>
            </a:extLst>
          </p:cNvPr>
          <p:cNvSpPr/>
          <p:nvPr/>
        </p:nvSpPr>
        <p:spPr>
          <a:xfrm>
            <a:off x="3935760" y="2825990"/>
            <a:ext cx="1296143" cy="556693"/>
          </a:xfrm>
          <a:prstGeom prst="rect">
            <a:avLst/>
          </a:prstGeom>
          <a:solidFill>
            <a:srgbClr val="F29C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8BB1659-8E10-F58E-C741-841261B96D95}"/>
              </a:ext>
            </a:extLst>
          </p:cNvPr>
          <p:cNvSpPr/>
          <p:nvPr/>
        </p:nvSpPr>
        <p:spPr>
          <a:xfrm>
            <a:off x="1487488" y="2825990"/>
            <a:ext cx="1296144" cy="556693"/>
          </a:xfrm>
          <a:prstGeom prst="rect">
            <a:avLst/>
          </a:prstGeom>
          <a:solidFill>
            <a:srgbClr val="F29C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6661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A956BCB-6708-3E4E-5EA8-1F115425E68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buNone/>
                </a:pP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次の式を因数分解しなさい。</a:t>
                </a:r>
              </a:p>
              <a:p>
                <a:pPr>
                  <a:spcAft>
                    <a:spcPts val="1050"/>
                  </a:spcAft>
                  <a:buNone/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ja-JP" altLang="ja-JP" sz="40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(2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d>
                      <m:d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A956BCB-6708-3E4E-5EA8-1F115425E68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7CE1BA91-49E8-1286-F64C-60A237F69E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29</a:t>
            </a:r>
            <a:endParaRPr kumimoji="1" lang="ja-JP" altLang="en-US" dirty="0"/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BF95CD2A-B615-F850-A9E0-098B2AA154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9BEDB9C4-2223-337D-E90E-6FDB012AB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いろいろな因数分解</a:t>
            </a:r>
            <a:endParaRPr kumimoji="1" lang="ja-JP" altLang="en-US" dirty="0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6CAA6434-13E1-BE83-DA80-CBC80C6206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2292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009A6-7463-0CE4-2ACE-AD448657C5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AAE8CD4-86C7-23E5-22CA-3A1CD905C85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−4</m:t>
                    </m:r>
                  </m:oMath>
                </a14:m>
                <a:endParaRPr lang="en-US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357188">
                  <a:buNone/>
                </a:pPr>
                <a14:m>
                  <m:oMath xmlns:m="http://schemas.openxmlformats.org/officeDocument/2006/math">
                    <m:r>
                      <a:rPr lang="en-US" altLang="ja-JP" sz="3600" i="1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3600" b="0" i="0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solidFill>
                      <a:schemeClr val="accent2"/>
                    </a:solidFill>
                    <a:effectLst/>
                    <a:cs typeface="Times New Roman" panose="02020603050405020304" pitchFamily="18" charset="0"/>
                  </a:rPr>
                  <a:t>とおくと</a:t>
                </a:r>
                <a:endParaRPr lang="ja-JP" altLang="ja-JP" sz="3600" dirty="0">
                  <a:solidFill>
                    <a:schemeClr val="accent2"/>
                  </a:solidFill>
                  <a:effectLst/>
                  <a:cs typeface="ＭＳ Ｐゴシック" panose="020B0600070205080204" pitchFamily="50" charset="-128"/>
                </a:endParaRPr>
              </a:p>
              <a:p>
                <a:pPr marL="357188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−4</m:t>
                      </m:r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ja-JP" sz="3600" i="1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2962275" indent="357188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d>
                        <m:d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br>
                  <a:rPr lang="en-US" altLang="ja-JP" sz="3600" i="1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i="1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2962275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ja-JP" altLang="ja-JP" sz="3600" dirty="0">
                  <a:solidFill>
                    <a:schemeClr val="accent2"/>
                  </a:solidFill>
                  <a:effectLst/>
                  <a:latin typeface="本文・小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AAE8CD4-86C7-23E5-22CA-3A1CD905C8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2ACD4166-3FCB-ABFB-B86F-AFBE712E7B3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29</a:t>
            </a:r>
            <a:endParaRPr kumimoji="1" lang="ja-JP" altLang="en-US" dirty="0"/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30AF6273-2FC3-D250-1846-3BA49C84DF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4D553FF4-8E09-020E-F18D-EA83908A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いろいろな因数分解</a:t>
            </a:r>
            <a:endParaRPr kumimoji="1" lang="ja-JP" altLang="en-US" dirty="0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B19B5777-9B2C-00CC-0E3A-5274051970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5B8CC39-90CA-A211-70B2-3128719E9111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999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EF3BF6E-585F-B378-C350-5BC2848B0D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共通な因数を取り出して因数分解してみよう。</a:t>
                </a:r>
                <a:endParaRPr lang="en-US" altLang="ja-JP" sz="4000" dirty="0">
                  <a:effectLst/>
                  <a:cs typeface="Times New Roman" panose="02020603050405020304" pitchFamily="18" charset="0"/>
                </a:endParaRPr>
              </a:p>
              <a:p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+3×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40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altLang="ja-JP" sz="40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kumimoji="1" lang="en-US" altLang="ja-JP" sz="4000" dirty="0"/>
              </a:p>
              <a:p>
                <a:pPr>
                  <a:spcAft>
                    <a:spcPts val="1050"/>
                  </a:spcAft>
                  <a:buNone/>
                  <a:tabLst>
                    <a:tab pos="2790825" algn="l"/>
                  </a:tabLst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×3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×2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endParaRPr lang="ja-JP" altLang="ja-JP" sz="40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37766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400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𝒂𝒃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4000" b="1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altLang="ja-JP" sz="4000" b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1EF3BF6E-585F-B378-C350-5BC2848B0D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89D47B54-8547-956A-B59C-4DA11CF1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77799"/>
            <a:ext cx="7273131" cy="601663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共通</a:t>
            </a:r>
            <a:r>
              <a:rPr lang="ja-JP" altLang="en-US" dirty="0"/>
              <a:t>な</a:t>
            </a:r>
            <a:r>
              <a:rPr lang="ja-JP" altLang="ja-JP" dirty="0"/>
              <a:t>因数を取り出す因数分解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3E8E43BD-CBA1-48B3-4348-F79CDED317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34539FD6-EE9D-4BCF-5F45-1BBCD33948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p:sp>
        <p:nvSpPr>
          <p:cNvPr id="11" name="テキスト プレースホルダー 4">
            <a:extLst>
              <a:ext uri="{FF2B5EF4-FFF2-40B4-BE49-F238E27FC236}">
                <a16:creationId xmlns:a16="http://schemas.microsoft.com/office/drawing/2014/main" id="{F6CF6A59-703B-8C8A-CBA9-3C6513E67AE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71588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19</a:t>
            </a:r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18E687B-59D1-1BCB-C171-F6DB6F861D38}"/>
              </a:ext>
            </a:extLst>
          </p:cNvPr>
          <p:cNvSpPr txBox="1"/>
          <p:nvPr/>
        </p:nvSpPr>
        <p:spPr>
          <a:xfrm>
            <a:off x="9408319" y="5161300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←</a:t>
            </a:r>
            <a:r>
              <a:rPr lang="ja-JP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数も含めて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ja-JP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すべての共通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　</a:t>
            </a: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 </a:t>
            </a:r>
            <a:r>
              <a:rPr lang="ja-JP" altLang="ja-JP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因数を取り出す</a:t>
            </a:r>
            <a:r>
              <a:rPr lang="ja-JP" altLang="en-US" sz="2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。</a:t>
            </a:r>
            <a:endParaRPr lang="ja-JP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694C4CB-B887-8B37-7175-F4D5F891F4CF}"/>
                  </a:ext>
                </a:extLst>
              </p:cNvPr>
              <p:cNvSpPr txBox="1"/>
              <p:nvPr/>
            </p:nvSpPr>
            <p:spPr>
              <a:xfrm>
                <a:off x="9408319" y="3241168"/>
                <a:ext cx="23042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←</a:t>
                </a:r>
                <a14:m>
                  <m:oMath xmlns:m="http://schemas.openxmlformats.org/officeDocument/2006/math">
                    <m:r>
                      <a:rPr lang="en-US" altLang="ja-JP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000" b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altLang="ja-JP" sz="2000" b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altLang="ja-JP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と</a:t>
                </a:r>
                <a:endParaRPr lang="en-US" altLang="ja-JP" sz="200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  <a:p>
                <a:r>
                  <a:rPr lang="ja-JP" altLang="en-US" sz="200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　 かいてもよい。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2694C4CB-B887-8B37-7175-F4D5F891F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319" y="3241168"/>
                <a:ext cx="2304256" cy="707886"/>
              </a:xfrm>
              <a:prstGeom prst="rect">
                <a:avLst/>
              </a:prstGeom>
              <a:blipFill>
                <a:blip r:embed="rId3"/>
                <a:stretch>
                  <a:fillRect l="-2646" t="-6897" b="-1206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楕円 1">
            <a:extLst>
              <a:ext uri="{FF2B5EF4-FFF2-40B4-BE49-F238E27FC236}">
                <a16:creationId xmlns:a16="http://schemas.microsoft.com/office/drawing/2014/main" id="{5FCB33CA-BDDC-ADFB-54DC-11B07ECFAD68}"/>
              </a:ext>
            </a:extLst>
          </p:cNvPr>
          <p:cNvSpPr/>
          <p:nvPr/>
        </p:nvSpPr>
        <p:spPr>
          <a:xfrm>
            <a:off x="7261203" y="3241166"/>
            <a:ext cx="428521" cy="538667"/>
          </a:xfrm>
          <a:prstGeom prst="ellipse">
            <a:avLst/>
          </a:prstGeom>
          <a:solidFill>
            <a:srgbClr val="F29C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36792C6-CC0F-2269-E5DA-50F38B60B469}"/>
              </a:ext>
            </a:extLst>
          </p:cNvPr>
          <p:cNvSpPr/>
          <p:nvPr/>
        </p:nvSpPr>
        <p:spPr>
          <a:xfrm>
            <a:off x="6331888" y="3241167"/>
            <a:ext cx="428521" cy="538667"/>
          </a:xfrm>
          <a:prstGeom prst="ellipse">
            <a:avLst/>
          </a:prstGeom>
          <a:solidFill>
            <a:srgbClr val="F29C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8B2CF71-B5CE-16BB-5340-CFBBBA4D6489}"/>
              </a:ext>
            </a:extLst>
          </p:cNvPr>
          <p:cNvSpPr/>
          <p:nvPr/>
        </p:nvSpPr>
        <p:spPr>
          <a:xfrm>
            <a:off x="4560919" y="3241167"/>
            <a:ext cx="428521" cy="538667"/>
          </a:xfrm>
          <a:prstGeom prst="ellipse">
            <a:avLst/>
          </a:prstGeom>
          <a:solidFill>
            <a:srgbClr val="F29C75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F97123F-7E6D-5BA5-0E65-DE04AFD16435}"/>
              </a:ext>
            </a:extLst>
          </p:cNvPr>
          <p:cNvSpPr/>
          <p:nvPr/>
        </p:nvSpPr>
        <p:spPr>
          <a:xfrm>
            <a:off x="4871863" y="5317913"/>
            <a:ext cx="924791" cy="501889"/>
          </a:xfrm>
          <a:prstGeom prst="roundRect">
            <a:avLst/>
          </a:prstGeom>
          <a:solidFill>
            <a:srgbClr val="7A8C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D82F4F50-4F50-7403-6261-9B2BD75D31D4}"/>
              </a:ext>
            </a:extLst>
          </p:cNvPr>
          <p:cNvSpPr/>
          <p:nvPr/>
        </p:nvSpPr>
        <p:spPr>
          <a:xfrm>
            <a:off x="7475464" y="4225564"/>
            <a:ext cx="924791" cy="501889"/>
          </a:xfrm>
          <a:prstGeom prst="roundRect">
            <a:avLst/>
          </a:prstGeom>
          <a:solidFill>
            <a:srgbClr val="7A8C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923621AA-ED44-27BA-2CE9-571AB01EEF28}"/>
              </a:ext>
            </a:extLst>
          </p:cNvPr>
          <p:cNvSpPr/>
          <p:nvPr/>
        </p:nvSpPr>
        <p:spPr>
          <a:xfrm>
            <a:off x="4871864" y="4225564"/>
            <a:ext cx="924791" cy="501889"/>
          </a:xfrm>
          <a:prstGeom prst="roundRect">
            <a:avLst/>
          </a:prstGeom>
          <a:solidFill>
            <a:srgbClr val="7A8C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33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3" grpId="0"/>
      <p:bldP spid="2" grpId="0" animBg="1"/>
      <p:bldP spid="4" grpId="0" animBg="1"/>
      <p:bldP spid="5" grpId="0" animBg="1"/>
      <p:bldP spid="6" grpId="0" animBg="1"/>
      <p:bldP spid="10" grpId="0" animBg="1"/>
      <p:bldP spid="1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DDE1DE-1BB1-498B-C01A-01AF441F17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04EB894-CFD1-F365-E4B9-2AC9CC3D25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9376" y="1844824"/>
                <a:ext cx="11449272" cy="4332139"/>
              </a:xfrm>
            </p:spPr>
            <p:txBody>
              <a:bodyPr>
                <a:noAutofit/>
              </a:bodyPr>
              <a:lstStyle/>
              <a:p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(2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+3</m:t>
                    </m:r>
                    <m:d>
                      <m:d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en-US" altLang="ja-JP" sz="3600" dirty="0">
                  <a:effectLst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buNone/>
                </a:pPr>
                <a14:m>
                  <m:oMath xmlns:m="http://schemas.openxmlformats.org/officeDocument/2006/math">
                    <m:r>
                      <a:rPr lang="en-US" altLang="ja-JP" sz="3600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i="1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3600" b="0" i="0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solidFill>
                      <a:schemeClr val="accent2"/>
                    </a:solidFill>
                    <a:effectLst/>
                    <a:cs typeface="Times New Roman" panose="02020603050405020304" pitchFamily="18" charset="0"/>
                  </a:rPr>
                  <a:t>とおくと</a:t>
                </a:r>
                <a:endParaRPr lang="ja-JP" altLang="ja-JP" sz="3600" dirty="0">
                  <a:solidFill>
                    <a:schemeClr val="accent2"/>
                  </a:solidFill>
                  <a:effectLst/>
                  <a:cs typeface="ＭＳ Ｐゴシック" panose="020B0600070205080204" pitchFamily="50" charset="-128"/>
                </a:endParaRPr>
              </a:p>
              <a:p>
                <a:pPr marL="357188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(2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+3</m:t>
                      </m:r>
                      <m:d>
                        <m:d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+2</m:t>
                      </m:r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+3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+2</m:t>
                      </m:r>
                    </m:oMath>
                  </m:oMathPara>
                </a14:m>
                <a:br>
                  <a:rPr lang="en-US" altLang="ja-JP" sz="3600" i="1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i="1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564515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+1)(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+2)</m:t>
                      </m:r>
                    </m:oMath>
                  </m:oMathPara>
                </a14:m>
                <a:br>
                  <a:rPr lang="en-US" altLang="ja-JP" sz="3600" i="1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i="1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564515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04EB894-CFD1-F365-E4B9-2AC9CC3D25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844824"/>
                <a:ext cx="11449272" cy="4332139"/>
              </a:xfrm>
              <a:blipFill>
                <a:blip r:embed="rId2"/>
                <a:stretch>
                  <a:fillRect l="-16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8D6871AE-4A2C-D454-41D1-3A2362DF552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29</a:t>
            </a:r>
            <a:endParaRPr kumimoji="1" lang="ja-JP" altLang="en-US" dirty="0"/>
          </a:p>
        </p:txBody>
      </p:sp>
      <p:sp>
        <p:nvSpPr>
          <p:cNvPr id="8" name="テキスト プレースホルダー 3">
            <a:extLst>
              <a:ext uri="{FF2B5EF4-FFF2-40B4-BE49-F238E27FC236}">
                <a16:creationId xmlns:a16="http://schemas.microsoft.com/office/drawing/2014/main" id="{58BF667C-1762-0367-78C9-C6CBC6C011A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89F636DC-1A56-5AC0-86BA-1F66D53D4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いろいろな因数分解</a:t>
            </a:r>
            <a:endParaRPr kumimoji="1" lang="ja-JP" altLang="en-US" dirty="0"/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1BA27E7E-61F5-159E-4487-37D268E5D4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EA6128-13BE-B3B6-74FB-0430DD3408DA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3163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F35B865-967D-300F-1DA9-02177323DA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40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40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40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−1 </m:t>
                    </m:r>
                  </m:oMath>
                </a14:m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を因数分解しなさい。</a:t>
                </a:r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F35B865-967D-300F-1DA9-02177323DA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62C9CE89-D78B-E9A8-6136-543596789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いろいろな因数分解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905DC8DB-4D1E-A169-82CF-BA20461CD4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03388" y="1090613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5</a:t>
            </a:r>
            <a:endParaRPr kumimoji="1" lang="ja-JP" altLang="en-US" dirty="0"/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43168B84-4692-DC41-EC32-553847E0AFF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B43F6BCE-587C-BCEC-3ECE-2BA63EC623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070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F945D40-733C-91CB-C6D6-8AF4FEFBF2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buNone/>
                  <a:tabLst>
                    <a:tab pos="7812088" algn="l"/>
                  </a:tabLst>
                </a:pPr>
                <a14:m>
                  <m:oMath xmlns:m="http://schemas.openxmlformats.org/officeDocument/2006/math">
                    <m:r>
                      <a:rPr lang="en-US" altLang="ja-JP" sz="36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36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−1=</m:t>
                    </m:r>
                    <m:d>
                      <m:d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𝑥𝑦</m:t>
                        </m:r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−1)</m:t>
                    </m:r>
                  </m:oMath>
                </a14:m>
                <a:r>
                  <a:rPr lang="en-US" altLang="ja-JP" sz="3600" dirty="0"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ＭＳ Ｐゴシック" panose="020B0600070205080204" pitchFamily="50" charset="-128"/>
                  </a:rPr>
                  <a:t>	</a:t>
                </a:r>
                <a:r>
                  <a:rPr lang="ja-JP" altLang="ja-JP" sz="2000" dirty="0">
                    <a:effectLst/>
                    <a:cs typeface="Times New Roman" panose="02020603050405020304" pitchFamily="18" charset="0"/>
                  </a:rPr>
                  <a:t>←</a:t>
                </a:r>
                <a14:m>
                  <m:oMath xmlns:m="http://schemas.openxmlformats.org/officeDocument/2006/math"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dirty="0">
                    <a:effectLst/>
                    <a:cs typeface="Times New Roman" panose="02020603050405020304" pitchFamily="18" charset="0"/>
                  </a:rPr>
                  <a:t>を含む項に着目する。</a:t>
                </a:r>
                <a:endParaRPr lang="ja-JP" altLang="ja-JP" sz="2000" dirty="0">
                  <a:effectLst/>
                  <a:cs typeface="ＭＳ Ｐゴシック" panose="020B0600070205080204" pitchFamily="50" charset="-128"/>
                </a:endParaRPr>
              </a:p>
              <a:p>
                <a:pPr marL="304165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i="1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3600" i="1"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+(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altLang="ja-JP" sz="3600" i="1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−1</m:t>
                      </m:r>
                      <m:r>
                        <a:rPr lang="en-US" altLang="ja-JP" sz="3600"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ja-JP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>
                  <a:buNone/>
                </a:pP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ここで，</a:t>
                </a:r>
                <a14:m>
                  <m:oMath xmlns:m="http://schemas.openxmlformats.org/officeDocument/2006/math"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−1=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3600" b="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とおくと</a:t>
                </a:r>
                <a:endParaRPr lang="ja-JP" altLang="ja-JP" sz="3600" dirty="0">
                  <a:effectLst/>
                  <a:cs typeface="ＭＳ Ｐゴシック" panose="020B0600070205080204" pitchFamily="50" charset="-128"/>
                </a:endParaRPr>
              </a:p>
              <a:p>
                <a:pPr marL="1173163">
                  <a:buNone/>
                  <a:tabLst>
                    <a:tab pos="7812088" algn="l"/>
                  </a:tabLst>
                </a:pPr>
                <a14:m>
                  <m:oMath xmlns:m="http://schemas.openxmlformats.org/officeDocument/2006/math">
                    <m:r>
                      <a:rPr lang="en-US" altLang="ja-JP" sz="36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𝐴𝑥</m:t>
                    </m:r>
                    <m:r>
                      <a:rPr lang="en-US" altLang="ja-JP" sz="36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36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altLang="ja-JP" sz="3600" i="1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+1)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altLang="ja-JP" sz="3600" dirty="0"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  <a:cs typeface="ＭＳ Ｐゴシック" panose="020B0600070205080204" pitchFamily="50" charset="-128"/>
                  </a:rPr>
                  <a:t>	</a:t>
                </a:r>
                <a:r>
                  <a:rPr lang="ja-JP" altLang="ja-JP" sz="2000" dirty="0">
                    <a:effectLst/>
                    <a:cs typeface="Times New Roman" panose="02020603050405020304" pitchFamily="18" charset="0"/>
                  </a:rPr>
                  <a:t>←共通な因数</a:t>
                </a:r>
                <a14:m>
                  <m:oMath xmlns:m="http://schemas.openxmlformats.org/officeDocument/2006/math">
                    <m:r>
                      <a:rPr lang="ja-JP" altLang="ja-JP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dirty="0">
                    <a:effectLst/>
                    <a:cs typeface="Times New Roman" panose="02020603050405020304" pitchFamily="18" charset="0"/>
                  </a:rPr>
                  <a:t>を取り出す。</a:t>
                </a:r>
                <a:endParaRPr lang="ja-JP" altLang="ja-JP" sz="2000" dirty="0">
                  <a:effectLst/>
                  <a:cs typeface="ＭＳ Ｐゴシック" panose="020B0600070205080204" pitchFamily="50" charset="-128"/>
                </a:endParaRPr>
              </a:p>
              <a:p>
                <a:pPr marL="2682875">
                  <a:tabLst>
                    <a:tab pos="7812088" algn="l"/>
                  </a:tabLst>
                </a:pPr>
                <a14:m>
                  <m:oMath xmlns:m="http://schemas.openxmlformats.org/officeDocument/2006/math">
                    <m:r>
                      <a:rPr lang="en-US" altLang="ja-JP" sz="3600" smtClean="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ja-JP" sz="36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ja-JP" sz="36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)(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b="1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altLang="ja-JP" sz="3600" b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ja-JP" sz="3600" dirty="0">
                    <a:effectLst/>
                    <a:latin typeface="Times New Roman" panose="02020603050405020304" pitchFamily="18" charset="0"/>
                    <a:ea typeface="ＭＳ 明朝" panose="02020609040205080304" pitchFamily="17" charset="-128"/>
                  </a:rPr>
                  <a:t>	</a:t>
                </a:r>
                <a:r>
                  <a:rPr lang="ja-JP" altLang="ja-JP" sz="2000" dirty="0">
                    <a:effectLst/>
                    <a:cs typeface="Times New Roman" panose="02020603050405020304" pitchFamily="18" charset="0"/>
                  </a:rPr>
                  <a:t>←</a:t>
                </a:r>
                <a14:m>
                  <m:oMath xmlns:m="http://schemas.openxmlformats.org/officeDocument/2006/math"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2000" dirty="0">
                    <a:effectLst/>
                    <a:cs typeface="Times New Roman" panose="02020603050405020304" pitchFamily="18" charset="0"/>
                  </a:rPr>
                  <a:t>を</a:t>
                </a:r>
                <a14:m>
                  <m:oMath xmlns:m="http://schemas.openxmlformats.org/officeDocument/2006/math">
                    <m:r>
                      <a:rPr lang="ja-JP" altLang="ja-JP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2000" i="1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−1 </m:t>
                    </m:r>
                  </m:oMath>
                </a14:m>
                <a:r>
                  <a:rPr lang="ja-JP" altLang="ja-JP" sz="2000" dirty="0">
                    <a:effectLst/>
                    <a:cs typeface="Times New Roman" panose="02020603050405020304" pitchFamily="18" charset="0"/>
                  </a:rPr>
                  <a:t>にもどす。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BF945D40-733C-91CB-C6D6-8AF4FEFBF2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b="-4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プレースホルダー 4">
            <a:extLst>
              <a:ext uri="{FF2B5EF4-FFF2-40B4-BE49-F238E27FC236}">
                <a16:creationId xmlns:a16="http://schemas.microsoft.com/office/drawing/2014/main" id="{C7C33799-2BB7-A3A4-415E-2269A704AB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4BBF2908-0B46-C286-FD12-EC88A79CA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いろいろな因数分解</a:t>
            </a:r>
            <a:endParaRPr kumimoji="1" lang="ja-JP" altLang="en-US" dirty="0"/>
          </a:p>
        </p:txBody>
      </p:sp>
      <p:sp>
        <p:nvSpPr>
          <p:cNvPr id="9" name="テキスト プレースホルダー 3">
            <a:extLst>
              <a:ext uri="{FF2B5EF4-FFF2-40B4-BE49-F238E27FC236}">
                <a16:creationId xmlns:a16="http://schemas.microsoft.com/office/drawing/2014/main" id="{6477FE72-9937-A94C-E413-203D3DA85C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15426830-E873-72A6-69B8-C0C9F8DF06C0}"/>
              </a:ext>
            </a:extLst>
          </p:cNvPr>
          <p:cNvSpPr/>
          <p:nvPr/>
        </p:nvSpPr>
        <p:spPr>
          <a:xfrm>
            <a:off x="5512164" y="2928138"/>
            <a:ext cx="288033" cy="538667"/>
          </a:xfrm>
          <a:prstGeom prst="ellipse">
            <a:avLst/>
          </a:prstGeom>
          <a:solidFill>
            <a:srgbClr val="7A8C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CCC05FE-1B7C-CE15-7D80-008398272677}"/>
              </a:ext>
            </a:extLst>
          </p:cNvPr>
          <p:cNvSpPr/>
          <p:nvPr/>
        </p:nvSpPr>
        <p:spPr>
          <a:xfrm>
            <a:off x="5302064" y="2105664"/>
            <a:ext cx="288033" cy="538667"/>
          </a:xfrm>
          <a:prstGeom prst="ellipse">
            <a:avLst/>
          </a:prstGeom>
          <a:solidFill>
            <a:srgbClr val="7A8C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89E2F1B-D83E-E5EA-619E-01B48C448C0A}"/>
              </a:ext>
            </a:extLst>
          </p:cNvPr>
          <p:cNvSpPr/>
          <p:nvPr/>
        </p:nvSpPr>
        <p:spPr>
          <a:xfrm>
            <a:off x="4223791" y="2105663"/>
            <a:ext cx="288033" cy="538667"/>
          </a:xfrm>
          <a:prstGeom prst="ellipse">
            <a:avLst/>
          </a:prstGeom>
          <a:solidFill>
            <a:srgbClr val="7A8CC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6B6F55F-6FD3-4DD0-9097-1290B554A477}"/>
              </a:ext>
            </a:extLst>
          </p:cNvPr>
          <p:cNvSpPr/>
          <p:nvPr/>
        </p:nvSpPr>
        <p:spPr>
          <a:xfrm>
            <a:off x="1694259" y="4797152"/>
            <a:ext cx="369294" cy="556693"/>
          </a:xfrm>
          <a:prstGeom prst="rect">
            <a:avLst/>
          </a:prstGeom>
          <a:solidFill>
            <a:srgbClr val="9CCB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97BFD4F-0364-76EA-03FC-F36CB67D8274}"/>
              </a:ext>
            </a:extLst>
          </p:cNvPr>
          <p:cNvSpPr/>
          <p:nvPr/>
        </p:nvSpPr>
        <p:spPr>
          <a:xfrm>
            <a:off x="2823775" y="4797151"/>
            <a:ext cx="369295" cy="556693"/>
          </a:xfrm>
          <a:prstGeom prst="rect">
            <a:avLst/>
          </a:prstGeom>
          <a:solidFill>
            <a:srgbClr val="9CCB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84040B42-A4F4-500A-53EC-3D8F8EC746B9}"/>
              </a:ext>
            </a:extLst>
          </p:cNvPr>
          <p:cNvSpPr/>
          <p:nvPr/>
        </p:nvSpPr>
        <p:spPr>
          <a:xfrm>
            <a:off x="5142869" y="4797151"/>
            <a:ext cx="369295" cy="556693"/>
          </a:xfrm>
          <a:prstGeom prst="rect">
            <a:avLst/>
          </a:prstGeom>
          <a:solidFill>
            <a:srgbClr val="9CCB6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479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84CE20C-5D61-1347-3B17-25DBFA5CA6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algn="just">
                  <a:buNone/>
                </a:pP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次の式を因数分解しなさい。</a:t>
                </a:r>
              </a:p>
              <a:p>
                <a:pPr algn="just">
                  <a:buNone/>
                </a:pPr>
                <a:r>
                  <a:rPr lang="ja-JP" altLang="ja-JP" sz="40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40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40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ja-JP" altLang="ja-JP" sz="40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kumimoji="1" lang="ja-JP" altLang="en-US" sz="4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884CE20C-5D61-1347-3B17-25DBFA5CA6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DE520EBA-21E7-B777-EB20-EBDB5C3CE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いろいろな因数分解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E0B53A25-2930-61E0-1C53-56943E636FC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8B9FCB4D-0F54-7D9D-81F2-FA0F89936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367B4F8F-B8F8-8E15-F05A-E7CEA3A7CAC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8463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B5526C-C0F1-CD42-688E-3AD7F8A798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B2832BF-0C14-F2C7-7D62-17D3FB3323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algn="just">
                  <a:lnSpc>
                    <a:spcPct val="130000"/>
                  </a:lnSpc>
                  <a:buNone/>
                </a:pPr>
                <a:r>
                  <a:rPr lang="ja-JP" altLang="ja-JP" sz="3600" kern="1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600" kern="1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 kern="1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</m:t>
                    </m:r>
                  </m:oMath>
                </a14:m>
                <a:endParaRPr lang="en-US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 algn="just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𝑥𝑦</m:t>
                          </m:r>
                          <m:r>
                            <a:rPr lang="en-US" altLang="ja-JP" sz="3600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+2</m:t>
                          </m:r>
                          <m:r>
                            <a:rPr lang="en-US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3600" kern="1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ja-JP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3600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br>
                  <a:rPr lang="en-US" altLang="ja-JP" sz="3600" kern="100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kern="100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 algn="just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kern="1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3600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  <m:r>
                        <a:rPr lang="en-US" altLang="ja-JP" sz="3600" i="1" kern="1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kern="1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ja-JP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3600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lang="ja-JP" altLang="ja-JP" sz="3600" kern="100" dirty="0">
                  <a:solidFill>
                    <a:schemeClr val="accent2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 algn="just">
                  <a:lnSpc>
                    <a:spcPct val="130000"/>
                  </a:lnSpc>
                  <a:buNone/>
                </a:pPr>
                <a:r>
                  <a:rPr lang="ja-JP" altLang="ja-JP" sz="3600" kern="100" dirty="0">
                    <a:solidFill>
                      <a:schemeClr val="accent2"/>
                    </a:solidFill>
                    <a:effectLst/>
                    <a:cs typeface="Times New Roman" panose="02020603050405020304" pitchFamily="18" charset="0"/>
                  </a:rPr>
                  <a:t>ここで，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 kern="10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+2=</m:t>
                    </m:r>
                    <m:r>
                      <a:rPr lang="en-US" altLang="ja-JP" sz="3600" i="1" kern="10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3600" b="0" i="0" kern="100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solidFill>
                      <a:schemeClr val="accent2"/>
                    </a:solidFill>
                    <a:effectLst/>
                    <a:cs typeface="Times New Roman" panose="02020603050405020304" pitchFamily="18" charset="0"/>
                  </a:rPr>
                  <a:t>とおくと</a:t>
                </a:r>
              </a:p>
              <a:p>
                <a:pPr marL="357188" algn="just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𝐴𝑥</m:t>
                      </m:r>
                      <m:r>
                        <a:rPr lang="en-US" altLang="ja-JP" sz="3600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i="1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𝐴</m:t>
                      </m:r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+1</m:t>
                          </m:r>
                        </m:e>
                      </m:d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1889125" algn="just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ja-JP" altLang="ja-JP" sz="3600" kern="100" dirty="0"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B2832BF-0C14-F2C7-7D62-17D3FB3323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 b="-11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DE3D4284-05A3-3DCA-FECA-540DC2C16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いろいろな因数分解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63692426-4614-64D5-789C-CE8D0794176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EE362D8C-56C5-0D53-00D0-5A67FBE0DA6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CB0CC3A7-ACEB-C449-DA40-BEDCCDF8D78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930E0AF-A724-5FBF-59B8-7B0A7118A252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03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BED28-0574-7D81-0DFA-39D7D3726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7B081F1-FC48-83BB-8B9D-C930A890EC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+6</m:t>
                    </m:r>
                  </m:oMath>
                </a14:m>
                <a:endParaRPr kumimoji="1" lang="en-US" altLang="ja-JP" sz="3600" dirty="0"/>
              </a:p>
              <a:p>
                <a:pPr marL="357188" algn="just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kern="1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𝑥𝑦</m:t>
                          </m:r>
                          <m:r>
                            <a:rPr lang="en-US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  <m:r>
                            <a:rPr lang="en-US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ja-JP" sz="3600" i="1" kern="1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ja-JP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en-US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br>
                  <a:rPr lang="en-US" altLang="ja-JP" sz="3600" kern="100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kern="100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 algn="just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kern="1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  <m:r>
                        <a:rPr lang="en-US" altLang="ja-JP" sz="3600" i="1" kern="1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 kern="1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kern="1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2</m:t>
                      </m:r>
                      <m:d>
                        <m:dPr>
                          <m:ctrlPr>
                            <a:rPr lang="ja-JP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altLang="ja-JP" sz="3600" i="1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ja-JP" sz="3600" kern="100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ja-JP" altLang="ja-JP" sz="3600" kern="100" dirty="0">
                  <a:solidFill>
                    <a:schemeClr val="accent2"/>
                  </a:solidFill>
                  <a:effectLst/>
                  <a:latin typeface="Century" panose="020406040505050203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 algn="just">
                  <a:lnSpc>
                    <a:spcPct val="130000"/>
                  </a:lnSpc>
                  <a:buNone/>
                </a:pPr>
                <a:r>
                  <a:rPr lang="ja-JP" altLang="ja-JP" sz="3600" kern="100" dirty="0">
                    <a:solidFill>
                      <a:schemeClr val="accent2"/>
                    </a:solidFill>
                    <a:effectLst/>
                    <a:cs typeface="Times New Roman" panose="02020603050405020304" pitchFamily="18" charset="0"/>
                  </a:rPr>
                  <a:t>ここで，</a:t>
                </a:r>
                <a14:m>
                  <m:oMath xmlns:m="http://schemas.openxmlformats.org/officeDocument/2006/math">
                    <m:r>
                      <a:rPr lang="en-US" altLang="ja-JP" sz="3600" i="1" kern="10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3600" i="1" kern="10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−3=</m:t>
                    </m:r>
                    <m:r>
                      <a:rPr lang="en-US" altLang="ja-JP" sz="3600" i="1" kern="10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ja-JP" sz="3600" b="0" i="0" kern="100" smtClean="0">
                        <a:solidFill>
                          <a:schemeClr val="accent2"/>
                        </a:solidFill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ja-JP" altLang="ja-JP" sz="3600" kern="100" dirty="0">
                    <a:solidFill>
                      <a:schemeClr val="accent2"/>
                    </a:solidFill>
                    <a:effectLst/>
                    <a:cs typeface="Times New Roman" panose="02020603050405020304" pitchFamily="18" charset="0"/>
                  </a:rPr>
                  <a:t>とおくと</a:t>
                </a:r>
              </a:p>
              <a:p>
                <a:pPr marL="357188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𝐴𝑥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𝐴</m:t>
                      </m:r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ja-JP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altLang="ja-JP" sz="3600" i="1">
                              <a:solidFill>
                                <a:schemeClr val="accent2"/>
                              </a:solidFill>
                              <a:effectLst/>
                              <a:latin typeface="Cambria Math" panose="02040503050406030204" pitchFamily="18" charset="0"/>
                              <a:ea typeface="ＭＳ 明朝" panose="02020609040205080304" pitchFamily="17" charset="-128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𝐴</m:t>
                      </m:r>
                    </m:oMath>
                  </m:oMathPara>
                </a14:m>
                <a:endParaRPr lang="en-US" altLang="ja-JP" sz="3600" i="1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2146300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7B081F1-FC48-83BB-8B9D-C930A890EC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 b="-11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タイトル 1">
            <a:extLst>
              <a:ext uri="{FF2B5EF4-FFF2-40B4-BE49-F238E27FC236}">
                <a16:creationId xmlns:a16="http://schemas.microsoft.com/office/drawing/2014/main" id="{DE73BB10-5CA6-BBB8-5EEE-BAE9CA23A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177800"/>
            <a:ext cx="6553200" cy="592138"/>
          </a:xfrm>
        </p:spPr>
        <p:txBody>
          <a:bodyPr/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いろいろな因数分解</a:t>
            </a:r>
            <a:endParaRPr kumimoji="1" lang="ja-JP" altLang="en-US" dirty="0"/>
          </a:p>
        </p:txBody>
      </p:sp>
      <p:sp>
        <p:nvSpPr>
          <p:cNvPr id="8" name="テキスト プレースホルダー 4">
            <a:extLst>
              <a:ext uri="{FF2B5EF4-FFF2-40B4-BE49-F238E27FC236}">
                <a16:creationId xmlns:a16="http://schemas.microsoft.com/office/drawing/2014/main" id="{500E1015-3B18-6A9C-9E77-71BE4A1A8DA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3D1137A6-0853-352D-F9D4-514D570382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90613"/>
            <a:ext cx="720725" cy="574675"/>
          </a:xfrm>
        </p:spPr>
        <p:txBody>
          <a:bodyPr/>
          <a:lstStyle/>
          <a:p>
            <a:r>
              <a:rPr lang="en-US" altLang="ja-JP" dirty="0"/>
              <a:t>30</a:t>
            </a:r>
            <a:endParaRPr kumimoji="1" lang="ja-JP" altLang="en-US" dirty="0"/>
          </a:p>
        </p:txBody>
      </p:sp>
      <p:sp>
        <p:nvSpPr>
          <p:cNvPr id="10" name="テキスト プレースホルダー 3">
            <a:extLst>
              <a:ext uri="{FF2B5EF4-FFF2-40B4-BE49-F238E27FC236}">
                <a16:creationId xmlns:a16="http://schemas.microsoft.com/office/drawing/2014/main" id="{3DCAB7DE-6371-8DFE-51B3-361658AEA35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30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36EEEDC-3E21-CDB9-4965-6B311DEB30C2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095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CF50733-B376-1F1B-C672-6426AE2578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次の式を因数分解しなさい。</a:t>
                </a:r>
                <a:endParaRPr lang="en-US" altLang="ja-JP" sz="4000" dirty="0">
                  <a:effectLst/>
                  <a:cs typeface="Times New Roman" panose="02020603050405020304" pitchFamily="18" charset="0"/>
                </a:endParaRPr>
              </a:p>
              <a:p>
                <a:pPr>
                  <a:spcAft>
                    <a:spcPts val="1050"/>
                  </a:spcAft>
                  <a:buNone/>
                  <a:tabLst>
                    <a:tab pos="5386388" algn="l"/>
                  </a:tabLst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ja-JP" sz="4000" dirty="0">
                    <a:effectLst/>
                    <a:cs typeface="ＭＳ 明朝" panose="02020609040205080304" pitchFamily="17" charset="-128"/>
                  </a:rPr>
                  <a:t>	</a:t>
                </a: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ja-JP" altLang="ja-JP" sz="40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>
                  <a:spcAft>
                    <a:spcPts val="1050"/>
                  </a:spcAft>
                  <a:buNone/>
                  <a:tabLst>
                    <a:tab pos="5386388" algn="l"/>
                  </a:tabLst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𝑎𝑐</m:t>
                    </m:r>
                  </m:oMath>
                </a14:m>
                <a:r>
                  <a:rPr lang="en-US" altLang="ja-JP" sz="4000" dirty="0">
                    <a:effectLst/>
                    <a:cs typeface="ＭＳ 明朝" panose="02020609040205080304" pitchFamily="17" charset="-128"/>
                  </a:rPr>
                  <a:t>	</a:t>
                </a: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⑷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ja-JP" altLang="ja-JP" sz="40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>
                  <a:spcAft>
                    <a:spcPts val="1050"/>
                  </a:spcAft>
                  <a:buNone/>
                  <a:tabLst>
                    <a:tab pos="5386388" algn="l"/>
                  </a:tabLst>
                </a:pP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⑸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𝑎𝑏</m:t>
                    </m:r>
                  </m:oMath>
                </a14:m>
                <a:r>
                  <a:rPr lang="en-US" altLang="ja-JP" sz="4000" dirty="0">
                    <a:effectLst/>
                    <a:cs typeface="ＭＳ 明朝" panose="02020609040205080304" pitchFamily="17" charset="-128"/>
                  </a:rPr>
                  <a:t>	</a:t>
                </a:r>
                <a:r>
                  <a:rPr lang="ja-JP" altLang="ja-JP" sz="4000" dirty="0">
                    <a:effectLst/>
                    <a:cs typeface="ＭＳ 明朝" panose="02020609040205080304" pitchFamily="17" charset="-128"/>
                  </a:rPr>
                  <a:t>⑹</a:t>
                </a:r>
                <a:r>
                  <a:rPr lang="ja-JP" altLang="ja-JP" sz="40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8</m:t>
                    </m:r>
                    <m:sSup>
                      <m:sSupPr>
                        <m:ctrlPr>
                          <a:rPr lang="ja-JP" altLang="ja-JP" sz="40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40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40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40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altLang="ja-JP" sz="40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endParaRPr lang="ja-JP" altLang="ja-JP" sz="40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CF50733-B376-1F1B-C672-6426AE2578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954" b="-464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9A451919-C139-6760-FB5F-C50203507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77799"/>
            <a:ext cx="7129115" cy="601663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共通</a:t>
            </a:r>
            <a:r>
              <a:rPr lang="ja-JP" altLang="en-US" dirty="0"/>
              <a:t>な</a:t>
            </a:r>
            <a:r>
              <a:rPr lang="ja-JP" altLang="ja-JP" dirty="0"/>
              <a:t>因数を取り出す因数分解</a:t>
            </a:r>
            <a:endParaRPr kumimoji="1" lang="ja-JP" altLang="en-US" dirty="0"/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F69D78EB-28D6-34D4-24DF-75103CA0EE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ED96CBC6-BFAA-8414-B1D0-6F97C2B524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87438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BBAF10AB-BFC0-0C5A-A77F-7584448059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5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37051-CE66-FC90-23B2-E0C520D50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8A6B8D1-2100-9EDE-52A9-9A710B7648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⑴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ja-JP" sz="3600" dirty="0">
                  <a:effectLst/>
                  <a:cs typeface="ＭＳ 明朝" panose="02020609040205080304" pitchFamily="17" charset="-128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+5×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</m:oMath>
                  </m:oMathPara>
                </a14:m>
                <a:br>
                  <a:rPr lang="en-US" altLang="ja-JP" sz="3600" i="1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i="1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𝟓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600" dirty="0">
                  <a:solidFill>
                    <a:schemeClr val="accent2"/>
                  </a:solidFill>
                  <a:effectLst/>
                  <a:cs typeface="ＭＳ 明朝" panose="02020609040205080304" pitchFamily="17" charset="-128"/>
                </a:endParaRPr>
              </a:p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⑵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×1</m:t>
                      </m:r>
                    </m:oMath>
                  </m:oMathPara>
                </a14:m>
                <a:br>
                  <a:rPr lang="en-US" altLang="ja-JP" sz="3600" i="1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i="1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ja-JP" altLang="ja-JP" sz="3600" dirty="0">
                  <a:solidFill>
                    <a:schemeClr val="accent2"/>
                  </a:solidFill>
                  <a:effectLst/>
                  <a:latin typeface="本文・小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8A6B8D1-2100-9EDE-52A9-9A710B7648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 b="-11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23E82F6D-D335-F585-8C9C-23F5D969C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77799"/>
            <a:ext cx="7129115" cy="601663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共通</a:t>
            </a:r>
            <a:r>
              <a:rPr lang="ja-JP" altLang="en-US" dirty="0"/>
              <a:t>な</a:t>
            </a:r>
            <a:r>
              <a:rPr lang="ja-JP" altLang="ja-JP" dirty="0"/>
              <a:t>因数を取り出す因数分解</a:t>
            </a:r>
            <a:endParaRPr kumimoji="1" lang="ja-JP" altLang="en-US" dirty="0"/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5C2CFA6D-84C0-0F5D-F04E-7390C40A853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F5E05278-2AC8-F93A-7022-BA0B724430B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87438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CE2ACAA2-ECA9-90B1-5EFB-905FD08106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3A9C43C-87CF-E870-7D79-867BECDB5269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32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556135-9114-3748-DD5B-16B5BA04B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3C40465-4BEC-F317-122F-AC3CA5D016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⑶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𝑎𝑏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𝑎𝑐</m:t>
                    </m:r>
                  </m:oMath>
                </a14:m>
                <a:endParaRPr lang="en-US" altLang="ja-JP" sz="3600" dirty="0">
                  <a:effectLst/>
                  <a:cs typeface="ＭＳ 明朝" panose="02020609040205080304" pitchFamily="17" charset="-128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𝑐</m:t>
                      </m:r>
                    </m:oMath>
                  </m:oMathPara>
                </a14:m>
                <a:br>
                  <a:rPr lang="en-US" altLang="ja-JP" sz="3600" i="1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i="1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𝒃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altLang="ja-JP" sz="3600" dirty="0">
                  <a:solidFill>
                    <a:schemeClr val="accent2"/>
                  </a:solidFill>
                  <a:effectLst/>
                  <a:cs typeface="ＭＳ 明朝" panose="02020609040205080304" pitchFamily="17" charset="-128"/>
                </a:endParaRPr>
              </a:p>
              <a:p>
                <a:pPr>
                  <a:lnSpc>
                    <a:spcPct val="130000"/>
                  </a:lnSpc>
                  <a:buNone/>
                </a:pPr>
                <a:r>
                  <a:rPr lang="ja-JP" altLang="ja-JP" sz="3600" dirty="0">
                    <a:effectLst/>
                    <a:cs typeface="ＭＳ 明朝" panose="02020609040205080304" pitchFamily="17" charset="-128"/>
                  </a:rPr>
                  <a:t>⑷</a:t>
                </a:r>
                <a:r>
                  <a:rPr lang="ja-JP" altLang="ja-JP" sz="3600" dirty="0">
                    <a:effectLst/>
                    <a:cs typeface="Times New Roman" panose="02020603050405020304" pitchFamily="18" charset="0"/>
                  </a:rPr>
                  <a:t>　</a:t>
                </a:r>
                <a14:m>
                  <m:oMath xmlns:m="http://schemas.openxmlformats.org/officeDocument/2006/math">
                    <m:r>
                      <a:rPr lang="en-US" altLang="ja-JP" sz="3600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ja-JP" altLang="ja-JP" sz="3600" i="1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ja-JP" sz="3600" i="1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p>
                        <m:r>
                          <a:rPr lang="en-US" altLang="ja-JP" sz="3600">
                            <a:effectLst/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altLang="ja-JP" sz="3600" i="1">
                        <a:effectLst/>
                        <a:latin typeface="Cambria Math" panose="020405030504060302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endParaRPr lang="en-US" altLang="ja-JP" sz="3600" dirty="0">
                  <a:effectLst/>
                  <a:latin typeface="本文・小"/>
                  <a:cs typeface="ＭＳ Ｐゴシック" panose="020B0600070205080204" pitchFamily="50" charset="-128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 smtClean="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+2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𝑎</m:t>
                      </m:r>
                      <m:r>
                        <a:rPr lang="en-US" altLang="ja-JP" sz="3600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×2</m:t>
                      </m:r>
                    </m:oMath>
                  </m:oMathPara>
                </a14:m>
                <a:br>
                  <a:rPr lang="en-US" altLang="ja-JP" sz="3600" i="1" dirty="0">
                    <a:solidFill>
                      <a:schemeClr val="accent2"/>
                    </a:solidFill>
                    <a:effectLst/>
                    <a:latin typeface="Cambria Math" panose="02040503050406030204" pitchFamily="18" charset="0"/>
                    <a:ea typeface="ＭＳ 明朝" panose="02020609040205080304" pitchFamily="17" charset="-128"/>
                    <a:cs typeface="Times New Roman" panose="02020603050405020304" pitchFamily="18" charset="0"/>
                  </a:rPr>
                </a:br>
                <a:endParaRPr lang="en-US" altLang="ja-JP" sz="3600" i="1" dirty="0">
                  <a:solidFill>
                    <a:schemeClr val="accent2"/>
                  </a:solidFill>
                  <a:effectLst/>
                  <a:latin typeface="Cambria Math" panose="02040503050406030204" pitchFamily="18" charset="0"/>
                  <a:ea typeface="ＭＳ 明朝" panose="02020609040205080304" pitchFamily="17" charset="-128"/>
                  <a:cs typeface="Times New Roman" panose="02020603050405020304" pitchFamily="18" charset="0"/>
                </a:endParaRPr>
              </a:p>
              <a:p>
                <a:pPr marL="357188">
                  <a:lnSpc>
                    <a:spcPct val="13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ja-JP" sz="3600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altLang="ja-JP" sz="3600" b="1" i="1">
                          <a:solidFill>
                            <a:schemeClr val="accent2"/>
                          </a:solidFill>
                          <a:effectLst/>
                          <a:latin typeface="Cambria Math" panose="020405030504060302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ja-JP" altLang="ja-JP" sz="3600" dirty="0">
                  <a:solidFill>
                    <a:schemeClr val="accent2"/>
                  </a:solidFill>
                  <a:effectLst/>
                  <a:latin typeface="本文・小"/>
                  <a:cs typeface="ＭＳ Ｐゴシック" panose="020B0600070205080204" pitchFamily="50" charset="-128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C3C40465-4BEC-F317-122F-AC3CA5D016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83" t="-704" b="-11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タイトル 1">
            <a:extLst>
              <a:ext uri="{FF2B5EF4-FFF2-40B4-BE49-F238E27FC236}">
                <a16:creationId xmlns:a16="http://schemas.microsoft.com/office/drawing/2014/main" id="{7DF5904A-C1B2-DA23-3D42-A7486F471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4" y="177799"/>
            <a:ext cx="7129115" cy="601663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因数分解　　・</a:t>
            </a:r>
            <a:r>
              <a:rPr lang="ja-JP" altLang="ja-JP" dirty="0"/>
              <a:t>共通</a:t>
            </a:r>
            <a:r>
              <a:rPr lang="ja-JP" altLang="en-US" dirty="0"/>
              <a:t>な</a:t>
            </a:r>
            <a:r>
              <a:rPr lang="ja-JP" altLang="ja-JP" dirty="0"/>
              <a:t>因数を取り出す因数分解</a:t>
            </a:r>
            <a:endParaRPr kumimoji="1" lang="ja-JP" altLang="en-US" dirty="0"/>
          </a:p>
        </p:txBody>
      </p:sp>
      <p:sp>
        <p:nvSpPr>
          <p:cNvPr id="9" name="テキスト プレースホルダー 4">
            <a:extLst>
              <a:ext uri="{FF2B5EF4-FFF2-40B4-BE49-F238E27FC236}">
                <a16:creationId xmlns:a16="http://schemas.microsoft.com/office/drawing/2014/main" id="{A43BA24B-7BE7-24CF-6E4C-FFF16FEB5B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4963" y="177800"/>
            <a:ext cx="720725" cy="574675"/>
          </a:xfrm>
        </p:spPr>
        <p:txBody>
          <a:bodyPr/>
          <a:lstStyle/>
          <a:p>
            <a:r>
              <a:rPr lang="en-US" altLang="ja-JP" dirty="0"/>
              <a:t>6</a:t>
            </a:r>
          </a:p>
        </p:txBody>
      </p:sp>
      <p:sp>
        <p:nvSpPr>
          <p:cNvPr id="10" name="テキスト プレースホルダー 4">
            <a:extLst>
              <a:ext uri="{FF2B5EF4-FFF2-40B4-BE49-F238E27FC236}">
                <a16:creationId xmlns:a16="http://schemas.microsoft.com/office/drawing/2014/main" id="{F6B78A4F-139D-7033-A52E-6FD0D56715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1087438"/>
            <a:ext cx="720725" cy="574675"/>
          </a:xfrm>
        </p:spPr>
        <p:txBody>
          <a:bodyPr/>
          <a:lstStyle/>
          <a:p>
            <a:r>
              <a:rPr kumimoji="1" lang="en-US" altLang="ja-JP" dirty="0"/>
              <a:t>22</a:t>
            </a:r>
            <a:endParaRPr kumimoji="1" lang="ja-JP" altLang="en-US" dirty="0"/>
          </a:p>
        </p:txBody>
      </p:sp>
      <p:sp>
        <p:nvSpPr>
          <p:cNvPr id="11" name="テキスト プレースホルダー 3">
            <a:extLst>
              <a:ext uri="{FF2B5EF4-FFF2-40B4-BE49-F238E27FC236}">
                <a16:creationId xmlns:a16="http://schemas.microsoft.com/office/drawing/2014/main" id="{58C9F330-CEE3-42AA-99CA-BC23E33A5D0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114088" y="203200"/>
            <a:ext cx="598487" cy="576263"/>
          </a:xfrm>
        </p:spPr>
        <p:txBody>
          <a:bodyPr/>
          <a:lstStyle/>
          <a:p>
            <a:r>
              <a:rPr kumimoji="1" lang="en-US" altLang="ja-JP" dirty="0"/>
              <a:t>25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DB45FB-62F6-17E6-4E07-17B192E30EA6}"/>
              </a:ext>
            </a:extLst>
          </p:cNvPr>
          <p:cNvSpPr txBox="1"/>
          <p:nvPr/>
        </p:nvSpPr>
        <p:spPr>
          <a:xfrm>
            <a:off x="1991544" y="1024156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kumimoji="1"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解答</a:t>
            </a:r>
            <a:r>
              <a:rPr kumimoji="1" lang="en-US" altLang="ja-JP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kumimoji="1" lang="ja-JP" altLang="en-US"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30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例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例題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問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解答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大判問題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反復練習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大判問題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本文">
  <a:themeElements>
    <a:clrScheme name="ユーザー定義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3566</TotalTime>
  <Words>3609</Words>
  <PresentationFormat>ワイド画面</PresentationFormat>
  <Paragraphs>614</Paragraphs>
  <Slides>65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65</vt:i4>
      </vt:variant>
    </vt:vector>
  </HeadingPairs>
  <TitlesOfParts>
    <vt:vector size="83" baseType="lpstr">
      <vt:lpstr>ＭＳ Ｐゴシック</vt:lpstr>
      <vt:lpstr>ＭＳ ゴシック</vt:lpstr>
      <vt:lpstr>ＭＳ 明朝</vt:lpstr>
      <vt:lpstr>本文・小</vt:lpstr>
      <vt:lpstr>Arial</vt:lpstr>
      <vt:lpstr>Calibri</vt:lpstr>
      <vt:lpstr>Calibri Light</vt:lpstr>
      <vt:lpstr>Cambria Math</vt:lpstr>
      <vt:lpstr>Century</vt:lpstr>
      <vt:lpstr>Times New Roman</vt:lpstr>
      <vt:lpstr>例</vt:lpstr>
      <vt:lpstr>例題</vt:lpstr>
      <vt:lpstr>問</vt:lpstr>
      <vt:lpstr>解答</vt:lpstr>
      <vt:lpstr>大判問題</vt:lpstr>
      <vt:lpstr>反復練習</vt:lpstr>
      <vt:lpstr>1_大判問題</vt:lpstr>
      <vt:lpstr>本文</vt:lpstr>
      <vt:lpstr>因数分解</vt:lpstr>
      <vt:lpstr>因数分解</vt:lpstr>
      <vt:lpstr>因数分解　　・因数分解</vt:lpstr>
      <vt:lpstr>因数分解　　・因数分解</vt:lpstr>
      <vt:lpstr>因数分解　　・共通な因数を取り出す因数分解</vt:lpstr>
      <vt:lpstr>因数分解　　・共通な因数を取り出す因数分解</vt:lpstr>
      <vt:lpstr>因数分解　　・共通な因数を取り出す因数分解</vt:lpstr>
      <vt:lpstr>因数分解　　・共通な因数を取り出す因数分解</vt:lpstr>
      <vt:lpstr>因数分解　　・共通な因数を取り出す因数分解</vt:lpstr>
      <vt:lpstr>因数分解　　・共通な因数を取り出す因数分解</vt:lpstr>
      <vt:lpstr>因数分解</vt:lpstr>
      <vt:lpstr>因数分解　　・因数分解の公式１</vt:lpstr>
      <vt:lpstr>因数分解　　・因数分解の公式１</vt:lpstr>
      <vt:lpstr>因数分解　　・因数分解の公式１</vt:lpstr>
      <vt:lpstr>因数分解　　・因数分解の公式１</vt:lpstr>
      <vt:lpstr>因数分解　　・因数分解の公式１</vt:lpstr>
      <vt:lpstr>因数分解　　・因数分解の公式２</vt:lpstr>
      <vt:lpstr>因数分解　　・因数分解の公式２</vt:lpstr>
      <vt:lpstr>因数分解　　・因数分解の公式２</vt:lpstr>
      <vt:lpstr>因数分解　　・因数分解の公式２</vt:lpstr>
      <vt:lpstr>因数分解　　・因数分解の公式２</vt:lpstr>
      <vt:lpstr>因数分解　　・因数分解の公式２ </vt:lpstr>
      <vt:lpstr>因数分解　　・因数分解の公式２ </vt:lpstr>
      <vt:lpstr>因数分解　　・因数分解の公式２ </vt:lpstr>
      <vt:lpstr>因数分解　　・因数分解の公式３</vt:lpstr>
      <vt:lpstr>因数分解　　・因数分解の公式３</vt:lpstr>
      <vt:lpstr>因数分解　　・因数分解の公式３</vt:lpstr>
      <vt:lpstr>因数分解　　・因数分解の公式３</vt:lpstr>
      <vt:lpstr>因数分解　　・因数分解の公式３</vt:lpstr>
      <vt:lpstr>因数分解　　・因数分解の公式３</vt:lpstr>
      <vt:lpstr>因数分解　　・因数分解の公式３</vt:lpstr>
      <vt:lpstr>因数分解　　・因数分解の公式３</vt:lpstr>
      <vt:lpstr>因数分解　　・因数分解の公式３</vt:lpstr>
      <vt:lpstr>因数分解　　・因数分解の公式３</vt:lpstr>
      <vt:lpstr>因数分解　　・因数分解の公式３</vt:lpstr>
      <vt:lpstr>因数分解　　・因数分解の公式４</vt:lpstr>
      <vt:lpstr>因数分解　　・因数分解の公式４</vt:lpstr>
      <vt:lpstr>因数分解　　・因数分解の公式４</vt:lpstr>
      <vt:lpstr>因数分解　　・因数分解の公式４</vt:lpstr>
      <vt:lpstr>因数分解　　・因数分解の公式４</vt:lpstr>
      <vt:lpstr>因数分解　　・因数分解の公式４</vt:lpstr>
      <vt:lpstr>因数分解　　・因数分解の公式４</vt:lpstr>
      <vt:lpstr>因数分解　　・因数分解の公式４</vt:lpstr>
      <vt:lpstr>因数分解　　・因数分解の公式４</vt:lpstr>
      <vt:lpstr>因数分解　　・因数分解の公式４</vt:lpstr>
      <vt:lpstr>因数分解　　・因数分解の公式４</vt:lpstr>
      <vt:lpstr>因数分解　　・因数分解の公式４</vt:lpstr>
      <vt:lpstr>因数分解　　・因数分解の公式４</vt:lpstr>
      <vt:lpstr>因数分解　　・因数分解の公式４</vt:lpstr>
      <vt:lpstr>因数分解　　・因数分解の公式４</vt:lpstr>
      <vt:lpstr>因数分解　　・因数分解の公式４</vt:lpstr>
      <vt:lpstr>因数分解　　・因数分解の公式４</vt:lpstr>
      <vt:lpstr>因数分解</vt:lpstr>
      <vt:lpstr>因数分解　　・いろいろな因数分解</vt:lpstr>
      <vt:lpstr>因数分解　　・いろいろな因数分解</vt:lpstr>
      <vt:lpstr>因数分解　　・いろいろな因数分解</vt:lpstr>
      <vt:lpstr>因数分解　　・いろいろな因数分解</vt:lpstr>
      <vt:lpstr>因数分解　　・いろいろな因数分解</vt:lpstr>
      <vt:lpstr>因数分解　　・いろいろな因数分解</vt:lpstr>
      <vt:lpstr>因数分解　　・いろいろな因数分解</vt:lpstr>
      <vt:lpstr>因数分解　　・いろいろな因数分解</vt:lpstr>
      <vt:lpstr>因数分解　　・いろいろな因数分解</vt:lpstr>
      <vt:lpstr>因数分解　　・いろいろな因数分解</vt:lpstr>
      <vt:lpstr>因数分解　　・いろいろな因数分解</vt:lpstr>
      <vt:lpstr>因数分解　　・いろいろな因数分解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2017-12-15T11:28:37Z</cp:lastPrinted>
  <dcterms:created xsi:type="dcterms:W3CDTF">2016-11-04T07:32:27Z</dcterms:created>
  <dcterms:modified xsi:type="dcterms:W3CDTF">2026-02-13T02:05:29Z</dcterms:modified>
</cp:coreProperties>
</file>