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82"/>
  </p:notesMasterIdLst>
  <p:handoutMasterIdLst>
    <p:handoutMasterId r:id="rId83"/>
  </p:handoutMasterIdLst>
  <p:sldIdLst>
    <p:sldId id="285" r:id="rId2"/>
    <p:sldId id="288" r:id="rId3"/>
    <p:sldId id="289" r:id="rId4"/>
    <p:sldId id="290" r:id="rId5"/>
    <p:sldId id="292" r:id="rId6"/>
    <p:sldId id="293" r:id="rId7"/>
    <p:sldId id="295" r:id="rId8"/>
    <p:sldId id="296" r:id="rId9"/>
    <p:sldId id="297" r:id="rId10"/>
    <p:sldId id="298" r:id="rId11"/>
    <p:sldId id="354" r:id="rId12"/>
    <p:sldId id="355" r:id="rId13"/>
    <p:sldId id="356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268" r:id="rId24"/>
    <p:sldId id="357" r:id="rId25"/>
    <p:sldId id="256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309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19" r:id="rId52"/>
    <p:sldId id="320" r:id="rId53"/>
    <p:sldId id="321" r:id="rId54"/>
    <p:sldId id="323" r:id="rId55"/>
    <p:sldId id="322" r:id="rId56"/>
    <p:sldId id="325" r:id="rId57"/>
    <p:sldId id="327" r:id="rId58"/>
    <p:sldId id="326" r:id="rId59"/>
    <p:sldId id="328" r:id="rId60"/>
    <p:sldId id="329" r:id="rId61"/>
    <p:sldId id="330" r:id="rId62"/>
    <p:sldId id="331" r:id="rId63"/>
    <p:sldId id="332" r:id="rId64"/>
    <p:sldId id="333" r:id="rId65"/>
    <p:sldId id="335" r:id="rId66"/>
    <p:sldId id="336" r:id="rId67"/>
    <p:sldId id="338" r:id="rId68"/>
    <p:sldId id="339" r:id="rId69"/>
    <p:sldId id="340" r:id="rId70"/>
    <p:sldId id="341" r:id="rId71"/>
    <p:sldId id="342" r:id="rId72"/>
    <p:sldId id="343" r:id="rId73"/>
    <p:sldId id="344" r:id="rId74"/>
    <p:sldId id="345" r:id="rId75"/>
    <p:sldId id="347" r:id="rId76"/>
    <p:sldId id="348" r:id="rId77"/>
    <p:sldId id="350" r:id="rId78"/>
    <p:sldId id="351" r:id="rId79"/>
    <p:sldId id="352" r:id="rId80"/>
    <p:sldId id="353" r:id="rId81"/>
  </p:sldIdLst>
  <p:sldSz cx="12192000" cy="6858000"/>
  <p:notesSz cx="9866313" cy="6735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  <p15:guide id="3" orient="horz" pos="2121">
          <p15:clr>
            <a:srgbClr val="A4A3A4"/>
          </p15:clr>
        </p15:guide>
        <p15:guide id="4" pos="310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FD7"/>
    <a:srgbClr val="96E6F0"/>
    <a:srgbClr val="28C8DC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8" autoAdjust="0"/>
    <p:restoredTop sz="94577" autoAdjust="0"/>
  </p:normalViewPr>
  <p:slideViewPr>
    <p:cSldViewPr>
      <p:cViewPr varScale="1">
        <p:scale>
          <a:sx n="74" d="100"/>
          <a:sy n="74" d="100"/>
        </p:scale>
        <p:origin x="994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90" y="-84"/>
      </p:cViewPr>
      <p:guideLst>
        <p:guide orient="horz" pos="3107"/>
        <p:guide pos="2121"/>
        <p:guide orient="horz" pos="2121"/>
        <p:guide pos="31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6255" cy="338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87733" y="0"/>
            <a:ext cx="4276254" cy="338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FDA42-AB2F-4A2C-84F9-F3D6EF8872BB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397620"/>
            <a:ext cx="4276255" cy="338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87733" y="6397620"/>
            <a:ext cx="4276254" cy="338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91327-EDF6-4F91-A008-3ACB24E64D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4918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6255" cy="337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7733" y="1"/>
            <a:ext cx="4276254" cy="337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05AAE-2C75-441D-8ECA-06FB7F63A2A1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686050" y="504825"/>
            <a:ext cx="449421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5934" y="3199352"/>
            <a:ext cx="7894446" cy="30313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6397620"/>
            <a:ext cx="4276255" cy="337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7733" y="6397620"/>
            <a:ext cx="4276254" cy="337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A206C-96EA-4D7E-A7E5-1709A27865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5807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A206C-96EA-4D7E-A7E5-1709A27865FD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8939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A206C-96EA-4D7E-A7E5-1709A27865FD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1485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A206C-96EA-4D7E-A7E5-1709A27865FD}" type="slidenum">
              <a:rPr kumimoji="1" lang="ja-JP" altLang="en-US" smtClean="0"/>
              <a:t>73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4282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30177"/>
            <a:ext cx="612000" cy="5762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255E8C2-ECB8-494A-BF6B-26331AB72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080000"/>
            <a:ext cx="11520000" cy="5400000"/>
          </a:xfrm>
          <a:prstGeom prst="rect">
            <a:avLst/>
          </a:prstGeom>
        </p:spPr>
        <p:txBody>
          <a:bodyPr rIns="0"/>
          <a:lstStyle>
            <a:lvl1pPr marL="0" indent="0" defTabSz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+mn-ea"/>
                <a:ea typeface="+mn-ea"/>
              </a:defRPr>
            </a:lvl1pPr>
            <a:lvl2pPr marL="0" indent="457200" defTabSz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>
                <a:latin typeface="+mn-ea"/>
                <a:ea typeface="+mn-ea"/>
              </a:defRPr>
            </a:lvl2pPr>
            <a:lvl3pPr marL="0" indent="457200" defTabSz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>
                <a:latin typeface="+mn-ea"/>
                <a:ea typeface="+mn-ea"/>
              </a:defRPr>
            </a:lvl3pPr>
            <a:lvl4pPr marL="0" indent="457200" defTabSz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>
                <a:latin typeface="+mn-ea"/>
                <a:ea typeface="+mn-ea"/>
              </a:defRPr>
            </a:lvl4pPr>
            <a:lvl5pPr marL="0" indent="457200" defTabSz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FF48250D-B1BD-4820-92D3-3CF1319F5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000" y="118566"/>
            <a:ext cx="8283352" cy="687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CF2FE4A-955B-4326-A0C9-09626D5705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363" y="119063"/>
            <a:ext cx="982662" cy="68738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bg1"/>
                </a:solidFill>
                <a:latin typeface="+mj-ea"/>
                <a:ea typeface="+mj-ea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kumimoji="1" lang="en-US" altLang="ja-JP" dirty="0"/>
              <a:t>10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4206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520000" cy="4680000"/>
          </a:xfrm>
          <a:prstGeom prst="rect">
            <a:avLst/>
          </a:prstGeom>
        </p:spPr>
        <p:txBody>
          <a:bodyPr rIns="0"/>
          <a:lstStyle>
            <a:lvl1pPr marL="0" indent="0" defTabSz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+mn-ea"/>
                <a:ea typeface="+mn-ea"/>
              </a:defRPr>
            </a:lvl1pPr>
            <a:lvl2pPr marL="0" indent="0" defTabSz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>
                <a:latin typeface="+mn-ea"/>
                <a:ea typeface="+mn-ea"/>
              </a:defRPr>
            </a:lvl2pPr>
            <a:lvl3pPr marL="0" indent="0" defTabSz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>
                <a:latin typeface="+mn-ea"/>
                <a:ea typeface="+mn-ea"/>
              </a:defRPr>
            </a:lvl3pPr>
            <a:lvl4pPr marL="0" indent="0" defTabSz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>
                <a:latin typeface="+mn-ea"/>
                <a:ea typeface="+mn-ea"/>
              </a:defRPr>
            </a:lvl4pPr>
            <a:lvl5pPr marL="0" indent="0" defTabSz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A5539709-BF6C-48B7-987E-8E3361EF5B7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5" name="テキスト プレースホルダー 9">
            <a:extLst>
              <a:ext uri="{FF2B5EF4-FFF2-40B4-BE49-F238E27FC236}">
                <a16:creationId xmlns:a16="http://schemas.microsoft.com/office/drawing/2014/main" id="{2BB62835-10FB-444C-BEB1-7E327D04FC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30177"/>
            <a:ext cx="612000" cy="5762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6CC953A-488F-4D0B-A48F-3125EFF61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000" y="118566"/>
            <a:ext cx="8283352" cy="687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9" name="テキスト プレースホルダー 2">
            <a:extLst>
              <a:ext uri="{FF2B5EF4-FFF2-40B4-BE49-F238E27FC236}">
                <a16:creationId xmlns:a16="http://schemas.microsoft.com/office/drawing/2014/main" id="{5E1CAF2D-2B59-4D2B-A529-3D6C3B7EC4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363" y="119063"/>
            <a:ext cx="982662" cy="68738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bg1"/>
                </a:solidFill>
                <a:latin typeface="+mj-ea"/>
                <a:ea typeface="+mj-ea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kumimoji="1" lang="en-US" altLang="ja-JP" dirty="0"/>
              <a:t>10</a:t>
            </a:r>
            <a:endParaRPr kumimoji="1" lang="ja-JP" altLang="en-US" dirty="0"/>
          </a:p>
        </p:txBody>
      </p:sp>
      <p:sp>
        <p:nvSpPr>
          <p:cNvPr id="11" name="角丸四角形 9">
            <a:extLst>
              <a:ext uri="{FF2B5EF4-FFF2-40B4-BE49-F238E27FC236}">
                <a16:creationId xmlns:a16="http://schemas.microsoft.com/office/drawing/2014/main" id="{C6CB873B-1791-43DC-B9F3-EC35F2D2365D}"/>
              </a:ext>
            </a:extLst>
          </p:cNvPr>
          <p:cNvSpPr/>
          <p:nvPr userDrawn="1"/>
        </p:nvSpPr>
        <p:spPr>
          <a:xfrm>
            <a:off x="360000" y="1080000"/>
            <a:ext cx="1512000" cy="648072"/>
          </a:xfrm>
          <a:prstGeom prst="roundRect">
            <a:avLst/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72000" rtlCol="0" anchor="ctr"/>
          <a:lstStyle/>
          <a:p>
            <a:pPr algn="l">
              <a:lnSpc>
                <a:spcPts val="4000"/>
              </a:lnSpc>
            </a:pPr>
            <a:r>
              <a:rPr kumimoji="1" lang="ja-JP" altLang="en-US" sz="3600" dirty="0">
                <a:solidFill>
                  <a:schemeClr val="bg1"/>
                </a:solidFill>
                <a:latin typeface="+mj-ea"/>
                <a:ea typeface="+mj-ea"/>
              </a:rPr>
              <a:t>問</a:t>
            </a:r>
          </a:p>
        </p:txBody>
      </p:sp>
      <p:sp>
        <p:nvSpPr>
          <p:cNvPr id="12" name="テキスト プレースホルダー 8">
            <a:extLst>
              <a:ext uri="{FF2B5EF4-FFF2-40B4-BE49-F238E27FC236}">
                <a16:creationId xmlns:a16="http://schemas.microsoft.com/office/drawing/2014/main" id="{DE8DE04E-2C7B-4F85-AACA-F926ED57350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8000" y="1152000"/>
            <a:ext cx="756000" cy="504000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  <a:latin typeface="+mn-lt"/>
                <a:ea typeface="+mj-ea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20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44626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520000" cy="4680000"/>
          </a:xfrm>
          <a:prstGeom prst="rect">
            <a:avLst/>
          </a:prstGeom>
        </p:spPr>
        <p:txBody>
          <a:bodyPr rIns="0"/>
          <a:lstStyle>
            <a:lvl1pPr marL="0" indent="0" defTabSz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+mn-ea"/>
                <a:ea typeface="+mn-ea"/>
              </a:defRPr>
            </a:lvl1pPr>
            <a:lvl2pPr marL="0" indent="0" defTabSz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>
                <a:latin typeface="+mn-ea"/>
                <a:ea typeface="+mn-ea"/>
              </a:defRPr>
            </a:lvl2pPr>
            <a:lvl3pPr marL="0" indent="0" defTabSz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>
                <a:latin typeface="+mn-ea"/>
                <a:ea typeface="+mn-ea"/>
              </a:defRPr>
            </a:lvl3pPr>
            <a:lvl4pPr marL="0" indent="0" defTabSz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>
                <a:latin typeface="+mn-ea"/>
                <a:ea typeface="+mn-ea"/>
              </a:defRPr>
            </a:lvl4pPr>
            <a:lvl5pPr marL="0" indent="0" defTabSz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A5539709-BF6C-48B7-987E-8E3361EF5B7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5" name="テキスト プレースホルダー 9">
            <a:extLst>
              <a:ext uri="{FF2B5EF4-FFF2-40B4-BE49-F238E27FC236}">
                <a16:creationId xmlns:a16="http://schemas.microsoft.com/office/drawing/2014/main" id="{2BB62835-10FB-444C-BEB1-7E327D04FC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30177"/>
            <a:ext cx="612000" cy="5762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6CC953A-488F-4D0B-A48F-3125EFF61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000" y="118566"/>
            <a:ext cx="8283352" cy="687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70B1863-EC54-434F-B2B2-07C927A176D7}"/>
              </a:ext>
            </a:extLst>
          </p:cNvPr>
          <p:cNvSpPr/>
          <p:nvPr userDrawn="1"/>
        </p:nvSpPr>
        <p:spPr>
          <a:xfrm>
            <a:off x="2160000" y="1152000"/>
            <a:ext cx="1152000" cy="50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</a:rPr>
              <a:t>解答</a:t>
            </a:r>
          </a:p>
        </p:txBody>
      </p:sp>
      <p:sp>
        <p:nvSpPr>
          <p:cNvPr id="11" name="テキスト プレースホルダー 2">
            <a:extLst>
              <a:ext uri="{FF2B5EF4-FFF2-40B4-BE49-F238E27FC236}">
                <a16:creationId xmlns:a16="http://schemas.microsoft.com/office/drawing/2014/main" id="{AF78E284-B76C-4456-AE8C-4E555AA881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363" y="119063"/>
            <a:ext cx="982662" cy="68738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bg1"/>
                </a:solidFill>
                <a:latin typeface="+mj-ea"/>
                <a:ea typeface="+mj-ea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kumimoji="1" lang="en-US" altLang="ja-JP" dirty="0"/>
              <a:t>10</a:t>
            </a:r>
            <a:endParaRPr kumimoji="1" lang="ja-JP" altLang="en-US" dirty="0"/>
          </a:p>
        </p:txBody>
      </p:sp>
      <p:sp>
        <p:nvSpPr>
          <p:cNvPr id="12" name="角丸四角形 9">
            <a:extLst>
              <a:ext uri="{FF2B5EF4-FFF2-40B4-BE49-F238E27FC236}">
                <a16:creationId xmlns:a16="http://schemas.microsoft.com/office/drawing/2014/main" id="{DD155F14-4894-4A57-AA6A-D81B07EEF88B}"/>
              </a:ext>
            </a:extLst>
          </p:cNvPr>
          <p:cNvSpPr/>
          <p:nvPr userDrawn="1"/>
        </p:nvSpPr>
        <p:spPr>
          <a:xfrm>
            <a:off x="360000" y="1080000"/>
            <a:ext cx="1512000" cy="648072"/>
          </a:xfrm>
          <a:prstGeom prst="roundRect">
            <a:avLst/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72000" rtlCol="0" anchor="ctr"/>
          <a:lstStyle/>
          <a:p>
            <a:pPr algn="l">
              <a:lnSpc>
                <a:spcPts val="4000"/>
              </a:lnSpc>
            </a:pPr>
            <a:r>
              <a:rPr kumimoji="1" lang="ja-JP" altLang="en-US" sz="3600" dirty="0">
                <a:solidFill>
                  <a:schemeClr val="bg1"/>
                </a:solidFill>
                <a:latin typeface="+mj-ea"/>
                <a:ea typeface="+mj-ea"/>
              </a:rPr>
              <a:t>問</a:t>
            </a:r>
          </a:p>
        </p:txBody>
      </p:sp>
      <p:sp>
        <p:nvSpPr>
          <p:cNvPr id="14" name="テキスト プレースホルダー 8">
            <a:extLst>
              <a:ext uri="{FF2B5EF4-FFF2-40B4-BE49-F238E27FC236}">
                <a16:creationId xmlns:a16="http://schemas.microsoft.com/office/drawing/2014/main" id="{6864DDDE-D06A-4C99-87BC-EC13E7FB841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8000" y="1152000"/>
            <a:ext cx="756000" cy="504000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  <a:latin typeface="+mn-lt"/>
                <a:ea typeface="+mj-ea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20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40828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94A26F6D-CE3A-4925-865D-21D30DB8AE5A}"/>
              </a:ext>
            </a:extLst>
          </p:cNvPr>
          <p:cNvSpPr/>
          <p:nvPr userDrawn="1"/>
        </p:nvSpPr>
        <p:spPr>
          <a:xfrm>
            <a:off x="360000" y="1079999"/>
            <a:ext cx="3215720" cy="719727"/>
          </a:xfrm>
          <a:prstGeom prst="round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72000" rtlCol="0" anchor="ctr"/>
          <a:lstStyle/>
          <a:p>
            <a:pPr algn="l">
              <a:lnSpc>
                <a:spcPts val="4000"/>
              </a:lnSpc>
            </a:pPr>
            <a:r>
              <a:rPr kumimoji="1" lang="en-US" altLang="ja-JP" sz="3600" u="sng" dirty="0">
                <a:solidFill>
                  <a:schemeClr val="bg1"/>
                </a:solidFill>
                <a:latin typeface="+mj-ea"/>
                <a:ea typeface="+mj-ea"/>
              </a:rPr>
              <a:t>Introduction</a:t>
            </a:r>
            <a:endParaRPr kumimoji="1" lang="ja-JP" altLang="en-US" sz="3600" u="sng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520000" cy="4680000"/>
          </a:xfrm>
          <a:prstGeom prst="rect">
            <a:avLst/>
          </a:prstGeom>
          <a:noFill/>
          <a:ln w="3175" cap="rnd">
            <a:noFill/>
          </a:ln>
        </p:spPr>
        <p:txBody>
          <a:bodyPr rIns="0"/>
          <a:lstStyle>
            <a:lvl1pPr marL="0" indent="0" defTabSz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+mn-ea"/>
                <a:ea typeface="+mn-ea"/>
              </a:defRPr>
            </a:lvl1pPr>
            <a:lvl2pPr marL="0" indent="0" defTabSz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>
                <a:latin typeface="+mn-ea"/>
                <a:ea typeface="+mn-ea"/>
              </a:defRPr>
            </a:lvl2pPr>
            <a:lvl3pPr marL="0" indent="0" defTabSz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>
                <a:latin typeface="+mn-ea"/>
                <a:ea typeface="+mn-ea"/>
              </a:defRPr>
            </a:lvl3pPr>
            <a:lvl4pPr marL="0" indent="0" defTabSz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>
                <a:latin typeface="+mn-ea"/>
                <a:ea typeface="+mn-ea"/>
              </a:defRPr>
            </a:lvl4pPr>
            <a:lvl5pPr marL="0" indent="0" defTabSz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A5539709-BF6C-48B7-987E-8E3361EF5B7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5" name="テキスト プレースホルダー 9">
            <a:extLst>
              <a:ext uri="{FF2B5EF4-FFF2-40B4-BE49-F238E27FC236}">
                <a16:creationId xmlns:a16="http://schemas.microsoft.com/office/drawing/2014/main" id="{2BB62835-10FB-444C-BEB1-7E327D04FC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30177"/>
            <a:ext cx="612000" cy="5762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6CC953A-488F-4D0B-A48F-3125EFF61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000" y="118566"/>
            <a:ext cx="8283352" cy="687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9" name="テキスト プレースホルダー 2">
            <a:extLst>
              <a:ext uri="{FF2B5EF4-FFF2-40B4-BE49-F238E27FC236}">
                <a16:creationId xmlns:a16="http://schemas.microsoft.com/office/drawing/2014/main" id="{8B41383E-81EA-414B-BBB0-205B792838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363" y="119063"/>
            <a:ext cx="982662" cy="68738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bg1"/>
                </a:solidFill>
                <a:latin typeface="+mj-ea"/>
                <a:ea typeface="+mj-ea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kumimoji="1" lang="en-US" altLang="ja-JP" dirty="0"/>
              <a:t>10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39362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94A26F6D-CE3A-4925-865D-21D30DB8AE5A}"/>
              </a:ext>
            </a:extLst>
          </p:cNvPr>
          <p:cNvSpPr/>
          <p:nvPr userDrawn="1"/>
        </p:nvSpPr>
        <p:spPr>
          <a:xfrm>
            <a:off x="360000" y="1080000"/>
            <a:ext cx="1512000" cy="648072"/>
          </a:xfrm>
          <a:prstGeom prst="roundRect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72000" rtlCol="0" anchor="ctr"/>
          <a:lstStyle/>
          <a:p>
            <a:pPr algn="l">
              <a:lnSpc>
                <a:spcPts val="4000"/>
              </a:lnSpc>
            </a:pPr>
            <a:r>
              <a:rPr kumimoji="1" lang="ja-JP" altLang="en-US" sz="3600" dirty="0">
                <a:solidFill>
                  <a:schemeClr val="bg1"/>
                </a:solidFill>
                <a:latin typeface="+mj-ea"/>
                <a:ea typeface="+mj-ea"/>
              </a:rPr>
              <a:t>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520000" cy="4680000"/>
          </a:xfrm>
          <a:prstGeom prst="rect">
            <a:avLst/>
          </a:prstGeom>
        </p:spPr>
        <p:txBody>
          <a:bodyPr rIns="0"/>
          <a:lstStyle>
            <a:lvl1pPr marL="0" indent="0" defTabSz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+mn-ea"/>
                <a:ea typeface="+mn-ea"/>
              </a:defRPr>
            </a:lvl1pPr>
            <a:lvl2pPr marL="0" indent="0" defTabSz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>
                <a:latin typeface="+mn-ea"/>
                <a:ea typeface="+mn-ea"/>
              </a:defRPr>
            </a:lvl2pPr>
            <a:lvl3pPr marL="0" indent="0" defTabSz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>
                <a:latin typeface="+mn-ea"/>
                <a:ea typeface="+mn-ea"/>
              </a:defRPr>
            </a:lvl3pPr>
            <a:lvl4pPr marL="0" indent="0" defTabSz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>
                <a:latin typeface="+mn-ea"/>
                <a:ea typeface="+mn-ea"/>
              </a:defRPr>
            </a:lvl4pPr>
            <a:lvl5pPr marL="0" indent="0" defTabSz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A5539709-BF6C-48B7-987E-8E3361EF5B7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3" name="テキスト プレースホルダー 8"/>
          <p:cNvSpPr>
            <a:spLocks noGrp="1"/>
          </p:cNvSpPr>
          <p:nvPr>
            <p:ph type="body" sz="quarter" idx="19" hasCustomPrompt="1"/>
          </p:nvPr>
        </p:nvSpPr>
        <p:spPr>
          <a:xfrm>
            <a:off x="1008000" y="1152000"/>
            <a:ext cx="756000" cy="504000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  <a:latin typeface="+mn-lt"/>
                <a:ea typeface="+mj-ea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20</a:t>
            </a:r>
            <a:endParaRPr kumimoji="1" lang="ja-JP" altLang="en-US" dirty="0"/>
          </a:p>
        </p:txBody>
      </p:sp>
      <p:sp>
        <p:nvSpPr>
          <p:cNvPr id="15" name="テキスト プレースホルダー 9">
            <a:extLst>
              <a:ext uri="{FF2B5EF4-FFF2-40B4-BE49-F238E27FC236}">
                <a16:creationId xmlns:a16="http://schemas.microsoft.com/office/drawing/2014/main" id="{2BB62835-10FB-444C-BEB1-7E327D04FC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30177"/>
            <a:ext cx="612000" cy="5762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6CC953A-488F-4D0B-A48F-3125EFF61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000" y="118566"/>
            <a:ext cx="8283352" cy="687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9" name="テキスト プレースホルダー 2">
            <a:extLst>
              <a:ext uri="{FF2B5EF4-FFF2-40B4-BE49-F238E27FC236}">
                <a16:creationId xmlns:a16="http://schemas.microsoft.com/office/drawing/2014/main" id="{8B41383E-81EA-414B-BBB0-205B792838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363" y="119063"/>
            <a:ext cx="982662" cy="68738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bg1"/>
                </a:solidFill>
                <a:latin typeface="+mj-ea"/>
                <a:ea typeface="+mj-ea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kumimoji="1" lang="en-US" altLang="ja-JP" dirty="0"/>
              <a:t>10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0225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例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94A26F6D-CE3A-4925-865D-21D30DB8AE5A}"/>
              </a:ext>
            </a:extLst>
          </p:cNvPr>
          <p:cNvSpPr/>
          <p:nvPr userDrawn="1"/>
        </p:nvSpPr>
        <p:spPr>
          <a:xfrm>
            <a:off x="360000" y="1080000"/>
            <a:ext cx="1980000" cy="648072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72000" rtlCol="0" anchor="ctr"/>
          <a:lstStyle/>
          <a:p>
            <a:pPr algn="l">
              <a:lnSpc>
                <a:spcPts val="4000"/>
              </a:lnSpc>
            </a:pPr>
            <a:r>
              <a:rPr kumimoji="1" lang="ja-JP" altLang="en-US" sz="3600" dirty="0">
                <a:solidFill>
                  <a:schemeClr val="bg1"/>
                </a:solidFill>
                <a:latin typeface="+mj-ea"/>
                <a:ea typeface="+mj-ea"/>
              </a:rPr>
              <a:t>例題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520000" cy="4680000"/>
          </a:xfrm>
          <a:prstGeom prst="rect">
            <a:avLst/>
          </a:prstGeom>
        </p:spPr>
        <p:txBody>
          <a:bodyPr rIns="0"/>
          <a:lstStyle>
            <a:lvl1pPr marL="0" indent="0" defTabSz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+mn-ea"/>
                <a:ea typeface="+mn-ea"/>
              </a:defRPr>
            </a:lvl1pPr>
            <a:lvl2pPr marL="0" indent="0" defTabSz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>
                <a:latin typeface="+mn-ea"/>
                <a:ea typeface="+mn-ea"/>
              </a:defRPr>
            </a:lvl2pPr>
            <a:lvl3pPr marL="0" indent="0" defTabSz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>
                <a:latin typeface="+mn-ea"/>
                <a:ea typeface="+mn-ea"/>
              </a:defRPr>
            </a:lvl3pPr>
            <a:lvl4pPr marL="0" indent="0" defTabSz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>
                <a:latin typeface="+mn-ea"/>
                <a:ea typeface="+mn-ea"/>
              </a:defRPr>
            </a:lvl4pPr>
            <a:lvl5pPr marL="0" indent="0" defTabSz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A5539709-BF6C-48B7-987E-8E3361EF5B7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3" name="テキスト プレースホルダー 8"/>
          <p:cNvSpPr>
            <a:spLocks noGrp="1"/>
          </p:cNvSpPr>
          <p:nvPr>
            <p:ph type="body" sz="quarter" idx="19" hasCustomPrompt="1"/>
          </p:nvPr>
        </p:nvSpPr>
        <p:spPr>
          <a:xfrm>
            <a:off x="1440000" y="1152000"/>
            <a:ext cx="756000" cy="504000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10</a:t>
            </a:r>
            <a:endParaRPr kumimoji="1" lang="ja-JP" altLang="en-US" dirty="0"/>
          </a:p>
        </p:txBody>
      </p:sp>
      <p:sp>
        <p:nvSpPr>
          <p:cNvPr id="15" name="テキスト プレースホルダー 9">
            <a:extLst>
              <a:ext uri="{FF2B5EF4-FFF2-40B4-BE49-F238E27FC236}">
                <a16:creationId xmlns:a16="http://schemas.microsoft.com/office/drawing/2014/main" id="{2BB62835-10FB-444C-BEB1-7E327D04FC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30177"/>
            <a:ext cx="612000" cy="5762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6CC953A-488F-4D0B-A48F-3125EFF61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000" y="118566"/>
            <a:ext cx="8283352" cy="687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9" name="テキスト プレースホルダー 2">
            <a:extLst>
              <a:ext uri="{FF2B5EF4-FFF2-40B4-BE49-F238E27FC236}">
                <a16:creationId xmlns:a16="http://schemas.microsoft.com/office/drawing/2014/main" id="{EFF073A1-2881-4659-B3DF-A5411EF0F65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363" y="119063"/>
            <a:ext cx="982662" cy="68738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bg1"/>
                </a:solidFill>
                <a:latin typeface="+mj-ea"/>
                <a:ea typeface="+mj-ea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kumimoji="1" lang="en-US" altLang="ja-JP" dirty="0"/>
              <a:t>10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4021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例題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520000" cy="4680000"/>
          </a:xfrm>
          <a:prstGeom prst="rect">
            <a:avLst/>
          </a:prstGeom>
        </p:spPr>
        <p:txBody>
          <a:bodyPr rIns="0"/>
          <a:lstStyle>
            <a:lvl1pPr marL="0" indent="0" defTabSz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+mn-ea"/>
                <a:ea typeface="+mn-ea"/>
              </a:defRPr>
            </a:lvl1pPr>
            <a:lvl2pPr marL="0" indent="0" defTabSz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>
                <a:latin typeface="+mn-ea"/>
                <a:ea typeface="+mn-ea"/>
              </a:defRPr>
            </a:lvl2pPr>
            <a:lvl3pPr marL="0" indent="0" defTabSz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>
                <a:latin typeface="+mn-ea"/>
                <a:ea typeface="+mn-ea"/>
              </a:defRPr>
            </a:lvl3pPr>
            <a:lvl4pPr marL="0" indent="0" defTabSz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>
                <a:latin typeface="+mn-ea"/>
                <a:ea typeface="+mn-ea"/>
              </a:defRPr>
            </a:lvl4pPr>
            <a:lvl5pPr marL="0" indent="0" defTabSz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A5539709-BF6C-48B7-987E-8E3361EF5B7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5" name="テキスト プレースホルダー 9">
            <a:extLst>
              <a:ext uri="{FF2B5EF4-FFF2-40B4-BE49-F238E27FC236}">
                <a16:creationId xmlns:a16="http://schemas.microsoft.com/office/drawing/2014/main" id="{2BB62835-10FB-444C-BEB1-7E327D04FC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30177"/>
            <a:ext cx="612000" cy="5762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6CC953A-488F-4D0B-A48F-3125EFF61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000" y="118566"/>
            <a:ext cx="8283352" cy="687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736B26B-AFDD-4E91-857C-1ED4F384DB3C}"/>
              </a:ext>
            </a:extLst>
          </p:cNvPr>
          <p:cNvSpPr/>
          <p:nvPr userDrawn="1"/>
        </p:nvSpPr>
        <p:spPr>
          <a:xfrm>
            <a:off x="2520000" y="1152000"/>
            <a:ext cx="864000" cy="50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</a:rPr>
              <a:t>解</a:t>
            </a:r>
          </a:p>
        </p:txBody>
      </p:sp>
      <p:sp>
        <p:nvSpPr>
          <p:cNvPr id="11" name="テキスト プレースホルダー 2">
            <a:extLst>
              <a:ext uri="{FF2B5EF4-FFF2-40B4-BE49-F238E27FC236}">
                <a16:creationId xmlns:a16="http://schemas.microsoft.com/office/drawing/2014/main" id="{F7DACA80-F897-4F92-BA91-A3DA7F3F97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363" y="119063"/>
            <a:ext cx="982662" cy="68738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bg1"/>
                </a:solidFill>
                <a:latin typeface="+mj-ea"/>
                <a:ea typeface="+mj-ea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kumimoji="1" lang="en-US" altLang="ja-JP" dirty="0"/>
              <a:t>10</a:t>
            </a:r>
            <a:endParaRPr kumimoji="1" lang="ja-JP" altLang="en-US" dirty="0"/>
          </a:p>
        </p:txBody>
      </p:sp>
      <p:sp>
        <p:nvSpPr>
          <p:cNvPr id="12" name="角丸四角形 9">
            <a:extLst>
              <a:ext uri="{FF2B5EF4-FFF2-40B4-BE49-F238E27FC236}">
                <a16:creationId xmlns:a16="http://schemas.microsoft.com/office/drawing/2014/main" id="{CC86FCFE-FC45-473F-AD6F-D91CAAFEE1C9}"/>
              </a:ext>
            </a:extLst>
          </p:cNvPr>
          <p:cNvSpPr/>
          <p:nvPr userDrawn="1"/>
        </p:nvSpPr>
        <p:spPr>
          <a:xfrm>
            <a:off x="360000" y="1080000"/>
            <a:ext cx="1980000" cy="648072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72000" rtlCol="0" anchor="ctr"/>
          <a:lstStyle/>
          <a:p>
            <a:pPr algn="l">
              <a:lnSpc>
                <a:spcPts val="4000"/>
              </a:lnSpc>
            </a:pPr>
            <a:r>
              <a:rPr kumimoji="1" lang="ja-JP" altLang="en-US" sz="3600" dirty="0">
                <a:solidFill>
                  <a:schemeClr val="bg1"/>
                </a:solidFill>
                <a:latin typeface="+mj-ea"/>
                <a:ea typeface="+mj-ea"/>
              </a:rPr>
              <a:t>例題</a:t>
            </a:r>
          </a:p>
        </p:txBody>
      </p:sp>
      <p:sp>
        <p:nvSpPr>
          <p:cNvPr id="14" name="テキスト プレースホルダー 8">
            <a:extLst>
              <a:ext uri="{FF2B5EF4-FFF2-40B4-BE49-F238E27FC236}">
                <a16:creationId xmlns:a16="http://schemas.microsoft.com/office/drawing/2014/main" id="{EF45C3A8-4274-4A14-98F4-9DEDF01C57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40000" y="1152000"/>
            <a:ext cx="756000" cy="504000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0391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応用例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94A26F6D-CE3A-4925-865D-21D30DB8AE5A}"/>
              </a:ext>
            </a:extLst>
          </p:cNvPr>
          <p:cNvSpPr/>
          <p:nvPr userDrawn="1"/>
        </p:nvSpPr>
        <p:spPr>
          <a:xfrm>
            <a:off x="360000" y="1080000"/>
            <a:ext cx="2700000" cy="648072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72000" rtlCol="0" anchor="ctr"/>
          <a:lstStyle/>
          <a:p>
            <a:pPr algn="l">
              <a:lnSpc>
                <a:spcPts val="4000"/>
              </a:lnSpc>
            </a:pPr>
            <a:r>
              <a:rPr kumimoji="1" lang="ja-JP" altLang="en-US" sz="3200" dirty="0">
                <a:solidFill>
                  <a:schemeClr val="bg1"/>
                </a:solidFill>
                <a:latin typeface="+mj-ea"/>
                <a:ea typeface="+mj-ea"/>
              </a:rPr>
              <a:t>応用例題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520000" cy="4680000"/>
          </a:xfrm>
          <a:prstGeom prst="rect">
            <a:avLst/>
          </a:prstGeom>
        </p:spPr>
        <p:txBody>
          <a:bodyPr rIns="0"/>
          <a:lstStyle>
            <a:lvl1pPr marL="0" indent="0" defTabSz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+mn-ea"/>
                <a:ea typeface="+mn-ea"/>
              </a:defRPr>
            </a:lvl1pPr>
            <a:lvl2pPr marL="0" indent="0" defTabSz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>
                <a:latin typeface="+mn-ea"/>
                <a:ea typeface="+mn-ea"/>
              </a:defRPr>
            </a:lvl2pPr>
            <a:lvl3pPr marL="0" indent="0" defTabSz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>
                <a:latin typeface="+mn-ea"/>
                <a:ea typeface="+mn-ea"/>
              </a:defRPr>
            </a:lvl3pPr>
            <a:lvl4pPr marL="0" indent="0" defTabSz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>
                <a:latin typeface="+mn-ea"/>
                <a:ea typeface="+mn-ea"/>
              </a:defRPr>
            </a:lvl4pPr>
            <a:lvl5pPr marL="0" indent="0" defTabSz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A5539709-BF6C-48B7-987E-8E3361EF5B7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3" name="テキスト プレースホルダー 8"/>
          <p:cNvSpPr>
            <a:spLocks noGrp="1"/>
          </p:cNvSpPr>
          <p:nvPr>
            <p:ph type="body" sz="quarter" idx="19" hasCustomPrompt="1"/>
          </p:nvPr>
        </p:nvSpPr>
        <p:spPr>
          <a:xfrm>
            <a:off x="2160000" y="1152000"/>
            <a:ext cx="756000" cy="504000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10</a:t>
            </a:r>
            <a:endParaRPr kumimoji="1" lang="ja-JP" altLang="en-US" dirty="0"/>
          </a:p>
        </p:txBody>
      </p:sp>
      <p:sp>
        <p:nvSpPr>
          <p:cNvPr id="15" name="テキスト プレースホルダー 9">
            <a:extLst>
              <a:ext uri="{FF2B5EF4-FFF2-40B4-BE49-F238E27FC236}">
                <a16:creationId xmlns:a16="http://schemas.microsoft.com/office/drawing/2014/main" id="{2BB62835-10FB-444C-BEB1-7E327D04FC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30177"/>
            <a:ext cx="612000" cy="5762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6CC953A-488F-4D0B-A48F-3125EFF61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000" y="118566"/>
            <a:ext cx="8283352" cy="687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9" name="テキスト プレースホルダー 2">
            <a:extLst>
              <a:ext uri="{FF2B5EF4-FFF2-40B4-BE49-F238E27FC236}">
                <a16:creationId xmlns:a16="http://schemas.microsoft.com/office/drawing/2014/main" id="{1C8E5EE1-358E-45B3-B40D-638CD03B93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363" y="119063"/>
            <a:ext cx="982662" cy="68738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bg1"/>
                </a:solidFill>
                <a:latin typeface="+mj-ea"/>
                <a:ea typeface="+mj-ea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kumimoji="1" lang="en-US" altLang="ja-JP" dirty="0"/>
              <a:t>10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90383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応用例題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520000" cy="4680000"/>
          </a:xfrm>
          <a:prstGeom prst="rect">
            <a:avLst/>
          </a:prstGeom>
        </p:spPr>
        <p:txBody>
          <a:bodyPr rIns="0"/>
          <a:lstStyle>
            <a:lvl1pPr marL="0" indent="0" defTabSz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+mn-ea"/>
                <a:ea typeface="+mn-ea"/>
              </a:defRPr>
            </a:lvl1pPr>
            <a:lvl2pPr marL="0" indent="0" defTabSz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>
                <a:latin typeface="+mn-ea"/>
                <a:ea typeface="+mn-ea"/>
              </a:defRPr>
            </a:lvl2pPr>
            <a:lvl3pPr marL="0" indent="0" defTabSz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>
                <a:latin typeface="+mn-ea"/>
                <a:ea typeface="+mn-ea"/>
              </a:defRPr>
            </a:lvl3pPr>
            <a:lvl4pPr marL="0" indent="0" defTabSz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>
                <a:latin typeface="+mn-ea"/>
                <a:ea typeface="+mn-ea"/>
              </a:defRPr>
            </a:lvl4pPr>
            <a:lvl5pPr marL="0" indent="0" defTabSz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A5539709-BF6C-48B7-987E-8E3361EF5B7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5" name="テキスト プレースホルダー 9">
            <a:extLst>
              <a:ext uri="{FF2B5EF4-FFF2-40B4-BE49-F238E27FC236}">
                <a16:creationId xmlns:a16="http://schemas.microsoft.com/office/drawing/2014/main" id="{2BB62835-10FB-444C-BEB1-7E327D04FC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30177"/>
            <a:ext cx="612000" cy="5762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6CC953A-488F-4D0B-A48F-3125EFF61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000" y="118566"/>
            <a:ext cx="8283352" cy="687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06871C4-F1E9-4F45-8078-D377E4A193BA}"/>
              </a:ext>
            </a:extLst>
          </p:cNvPr>
          <p:cNvSpPr/>
          <p:nvPr userDrawn="1"/>
        </p:nvSpPr>
        <p:spPr>
          <a:xfrm>
            <a:off x="3240000" y="1152000"/>
            <a:ext cx="864000" cy="50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</a:rPr>
              <a:t>解</a:t>
            </a:r>
          </a:p>
        </p:txBody>
      </p:sp>
      <p:sp>
        <p:nvSpPr>
          <p:cNvPr id="12" name="テキスト プレースホルダー 2">
            <a:extLst>
              <a:ext uri="{FF2B5EF4-FFF2-40B4-BE49-F238E27FC236}">
                <a16:creationId xmlns:a16="http://schemas.microsoft.com/office/drawing/2014/main" id="{C8641470-27B3-4405-B388-3B51B76B53B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363" y="119063"/>
            <a:ext cx="982662" cy="68738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bg1"/>
                </a:solidFill>
                <a:latin typeface="+mj-ea"/>
                <a:ea typeface="+mj-ea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kumimoji="1" lang="en-US" altLang="ja-JP" dirty="0"/>
              <a:t>10</a:t>
            </a:r>
            <a:endParaRPr kumimoji="1" lang="ja-JP" altLang="en-US" dirty="0"/>
          </a:p>
        </p:txBody>
      </p:sp>
      <p:sp>
        <p:nvSpPr>
          <p:cNvPr id="14" name="角丸四角形 9">
            <a:extLst>
              <a:ext uri="{FF2B5EF4-FFF2-40B4-BE49-F238E27FC236}">
                <a16:creationId xmlns:a16="http://schemas.microsoft.com/office/drawing/2014/main" id="{8EA99124-A37B-41B8-AFE0-EF07F237D913}"/>
              </a:ext>
            </a:extLst>
          </p:cNvPr>
          <p:cNvSpPr/>
          <p:nvPr userDrawn="1"/>
        </p:nvSpPr>
        <p:spPr>
          <a:xfrm>
            <a:off x="360000" y="1080000"/>
            <a:ext cx="2700000" cy="648072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72000" rtlCol="0" anchor="ctr"/>
          <a:lstStyle/>
          <a:p>
            <a:pPr algn="l">
              <a:lnSpc>
                <a:spcPts val="4000"/>
              </a:lnSpc>
            </a:pPr>
            <a:r>
              <a:rPr kumimoji="1" lang="ja-JP" altLang="en-US" sz="3200" dirty="0">
                <a:solidFill>
                  <a:schemeClr val="bg1"/>
                </a:solidFill>
                <a:latin typeface="+mj-ea"/>
                <a:ea typeface="+mj-ea"/>
              </a:rPr>
              <a:t>応用例題</a:t>
            </a:r>
          </a:p>
        </p:txBody>
      </p:sp>
      <p:sp>
        <p:nvSpPr>
          <p:cNvPr id="16" name="テキスト プレースホルダー 8">
            <a:extLst>
              <a:ext uri="{FF2B5EF4-FFF2-40B4-BE49-F238E27FC236}">
                <a16:creationId xmlns:a16="http://schemas.microsoft.com/office/drawing/2014/main" id="{C03D6C41-534B-4EE2-AE5C-2640361116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60000" y="1152000"/>
            <a:ext cx="756000" cy="504000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10092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練習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C0382BAD-A4E9-4D2D-BAA3-8FCAA76DCDD0}"/>
              </a:ext>
            </a:extLst>
          </p:cNvPr>
          <p:cNvGrpSpPr/>
          <p:nvPr userDrawn="1"/>
        </p:nvGrpSpPr>
        <p:grpSpPr>
          <a:xfrm>
            <a:off x="360000" y="1080000"/>
            <a:ext cx="1980000" cy="648072"/>
            <a:chOff x="407504" y="1052736"/>
            <a:chExt cx="1980000" cy="648072"/>
          </a:xfrm>
        </p:grpSpPr>
        <p:sp>
          <p:nvSpPr>
            <p:cNvPr id="10" name="角丸四角形 9">
              <a:extLst>
                <a:ext uri="{FF2B5EF4-FFF2-40B4-BE49-F238E27FC236}">
                  <a16:creationId xmlns:a16="http://schemas.microsoft.com/office/drawing/2014/main" id="{94A26F6D-CE3A-4925-865D-21D30DB8AE5A}"/>
                </a:ext>
              </a:extLst>
            </p:cNvPr>
            <p:cNvSpPr/>
            <p:nvPr userDrawn="1"/>
          </p:nvSpPr>
          <p:spPr>
            <a:xfrm>
              <a:off x="407504" y="1052736"/>
              <a:ext cx="1980000" cy="648072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72000" rtlCol="0" anchor="ctr"/>
            <a:lstStyle/>
            <a:p>
              <a:pPr algn="l">
                <a:lnSpc>
                  <a:spcPts val="4000"/>
                </a:lnSpc>
              </a:pPr>
              <a:r>
                <a:rPr kumimoji="1" lang="ja-JP" altLang="en-US" sz="3600" dirty="0">
                  <a:solidFill>
                    <a:schemeClr val="tx1"/>
                  </a:solidFill>
                  <a:latin typeface="+mj-ea"/>
                  <a:ea typeface="+mj-ea"/>
                </a:rPr>
                <a:t>練習</a:t>
              </a:r>
            </a:p>
          </p:txBody>
        </p: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B00D7444-D300-4654-825A-44E14BA65AA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7504" y="1700808"/>
              <a:ext cx="1980000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520000" cy="4680000"/>
          </a:xfrm>
          <a:prstGeom prst="rect">
            <a:avLst/>
          </a:prstGeom>
        </p:spPr>
        <p:txBody>
          <a:bodyPr rIns="0"/>
          <a:lstStyle>
            <a:lvl1pPr marL="0" indent="0" defTabSz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+mn-ea"/>
                <a:ea typeface="+mn-ea"/>
              </a:defRPr>
            </a:lvl1pPr>
            <a:lvl2pPr marL="0" indent="0" defTabSz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>
                <a:latin typeface="+mn-ea"/>
                <a:ea typeface="+mn-ea"/>
              </a:defRPr>
            </a:lvl2pPr>
            <a:lvl3pPr marL="0" indent="0" defTabSz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>
                <a:latin typeface="+mn-ea"/>
                <a:ea typeface="+mn-ea"/>
              </a:defRPr>
            </a:lvl3pPr>
            <a:lvl4pPr marL="0" indent="0" defTabSz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>
                <a:latin typeface="+mn-ea"/>
                <a:ea typeface="+mn-ea"/>
              </a:defRPr>
            </a:lvl4pPr>
            <a:lvl5pPr marL="0" indent="0" defTabSz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A5539709-BF6C-48B7-987E-8E3361EF5B7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3" name="テキスト プレースホルダー 8"/>
          <p:cNvSpPr>
            <a:spLocks noGrp="1"/>
          </p:cNvSpPr>
          <p:nvPr>
            <p:ph type="body" sz="quarter" idx="19" hasCustomPrompt="1"/>
          </p:nvPr>
        </p:nvSpPr>
        <p:spPr>
          <a:xfrm>
            <a:off x="1440000" y="1152000"/>
            <a:ext cx="756000" cy="504000"/>
          </a:xfrm>
          <a:prstGeom prst="roundRect">
            <a:avLst>
              <a:gd name="adj" fmla="val 13255"/>
            </a:avLst>
          </a:prstGeom>
          <a:solidFill>
            <a:schemeClr val="accent3"/>
          </a:solidFill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ysClr val="windowText" lastClr="000000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20</a:t>
            </a:r>
            <a:endParaRPr kumimoji="1" lang="ja-JP" altLang="en-US" dirty="0"/>
          </a:p>
        </p:txBody>
      </p:sp>
      <p:sp>
        <p:nvSpPr>
          <p:cNvPr id="15" name="テキスト プレースホルダー 9">
            <a:extLst>
              <a:ext uri="{FF2B5EF4-FFF2-40B4-BE49-F238E27FC236}">
                <a16:creationId xmlns:a16="http://schemas.microsoft.com/office/drawing/2014/main" id="{2BB62835-10FB-444C-BEB1-7E327D04FC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30177"/>
            <a:ext cx="612000" cy="5762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0E14A34B-AA42-4FEF-B813-CFC1F75EC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000" y="118566"/>
            <a:ext cx="8283352" cy="687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14" name="テキスト プレースホルダー 2">
            <a:extLst>
              <a:ext uri="{FF2B5EF4-FFF2-40B4-BE49-F238E27FC236}">
                <a16:creationId xmlns:a16="http://schemas.microsoft.com/office/drawing/2014/main" id="{C3297708-D5D3-4F8E-9548-9597EBDCD4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363" y="119063"/>
            <a:ext cx="982662" cy="68738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bg1"/>
                </a:solidFill>
                <a:latin typeface="+mj-ea"/>
                <a:ea typeface="+mj-ea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kumimoji="1" lang="en-US" altLang="ja-JP" dirty="0"/>
              <a:t>10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2621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練習解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520000" cy="4680000"/>
          </a:xfrm>
          <a:prstGeom prst="rect">
            <a:avLst/>
          </a:prstGeom>
        </p:spPr>
        <p:txBody>
          <a:bodyPr rIns="0"/>
          <a:lstStyle>
            <a:lvl1pPr marL="0" indent="0" defTabSz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+mn-ea"/>
                <a:ea typeface="+mn-ea"/>
              </a:defRPr>
            </a:lvl1pPr>
            <a:lvl2pPr marL="0" indent="0" defTabSz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>
                <a:latin typeface="+mn-ea"/>
                <a:ea typeface="+mn-ea"/>
              </a:defRPr>
            </a:lvl2pPr>
            <a:lvl3pPr marL="0" indent="0" defTabSz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>
                <a:latin typeface="+mn-ea"/>
                <a:ea typeface="+mn-ea"/>
              </a:defRPr>
            </a:lvl3pPr>
            <a:lvl4pPr marL="0" indent="0" defTabSz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>
                <a:latin typeface="+mn-ea"/>
                <a:ea typeface="+mn-ea"/>
              </a:defRPr>
            </a:lvl4pPr>
            <a:lvl5pPr marL="0" indent="0" defTabSz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A5539709-BF6C-48B7-987E-8E3361EF5B7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5" name="テキスト プレースホルダー 9">
            <a:extLst>
              <a:ext uri="{FF2B5EF4-FFF2-40B4-BE49-F238E27FC236}">
                <a16:creationId xmlns:a16="http://schemas.microsoft.com/office/drawing/2014/main" id="{2BB62835-10FB-444C-BEB1-7E327D04FC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30177"/>
            <a:ext cx="612000" cy="5762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0E14A34B-AA42-4FEF-B813-CFC1F75EC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000" y="118566"/>
            <a:ext cx="8283352" cy="687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CA3C507-9BD0-4D4B-BC19-A2B4A1D0C847}"/>
              </a:ext>
            </a:extLst>
          </p:cNvPr>
          <p:cNvSpPr/>
          <p:nvPr userDrawn="1"/>
        </p:nvSpPr>
        <p:spPr>
          <a:xfrm>
            <a:off x="2520000" y="1152000"/>
            <a:ext cx="1152000" cy="50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</a:rPr>
              <a:t>解答</a:t>
            </a:r>
          </a:p>
        </p:txBody>
      </p:sp>
      <p:sp>
        <p:nvSpPr>
          <p:cNvPr id="14" name="テキスト プレースホルダー 2">
            <a:extLst>
              <a:ext uri="{FF2B5EF4-FFF2-40B4-BE49-F238E27FC236}">
                <a16:creationId xmlns:a16="http://schemas.microsoft.com/office/drawing/2014/main" id="{5F0D1870-ACCE-43A1-BE0A-0A7F0EEB29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363" y="119063"/>
            <a:ext cx="982662" cy="68738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bg1"/>
                </a:solidFill>
                <a:latin typeface="+mj-ea"/>
                <a:ea typeface="+mj-ea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kumimoji="1" lang="en-US" altLang="ja-JP" dirty="0"/>
              <a:t>10</a:t>
            </a:r>
            <a:endParaRPr kumimoji="1" lang="ja-JP" altLang="en-US" dirty="0"/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D406CF1B-8B2E-4E1E-8D7D-42025D87BF5F}"/>
              </a:ext>
            </a:extLst>
          </p:cNvPr>
          <p:cNvGrpSpPr/>
          <p:nvPr userDrawn="1"/>
        </p:nvGrpSpPr>
        <p:grpSpPr>
          <a:xfrm>
            <a:off x="360000" y="1080000"/>
            <a:ext cx="1980000" cy="648072"/>
            <a:chOff x="407504" y="1052736"/>
            <a:chExt cx="1980000" cy="648072"/>
          </a:xfrm>
        </p:grpSpPr>
        <p:sp>
          <p:nvSpPr>
            <p:cNvPr id="19" name="角丸四角形 9">
              <a:extLst>
                <a:ext uri="{FF2B5EF4-FFF2-40B4-BE49-F238E27FC236}">
                  <a16:creationId xmlns:a16="http://schemas.microsoft.com/office/drawing/2014/main" id="{44115381-E26F-4F5C-95F9-E3BABAC43B9B}"/>
                </a:ext>
              </a:extLst>
            </p:cNvPr>
            <p:cNvSpPr/>
            <p:nvPr userDrawn="1"/>
          </p:nvSpPr>
          <p:spPr>
            <a:xfrm>
              <a:off x="407504" y="1052736"/>
              <a:ext cx="1980000" cy="648072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72000" rtlCol="0" anchor="ctr"/>
            <a:lstStyle/>
            <a:p>
              <a:pPr algn="l">
                <a:lnSpc>
                  <a:spcPts val="4000"/>
                </a:lnSpc>
              </a:pPr>
              <a:r>
                <a:rPr kumimoji="1" lang="ja-JP" altLang="en-US" sz="3600" dirty="0">
                  <a:solidFill>
                    <a:schemeClr val="tx1"/>
                  </a:solidFill>
                  <a:latin typeface="+mj-ea"/>
                  <a:ea typeface="+mj-ea"/>
                </a:rPr>
                <a:t>練習</a:t>
              </a:r>
            </a:p>
          </p:txBody>
        </p: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5FD8D086-955B-4666-86F5-ACCAB7DADE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7504" y="1700808"/>
              <a:ext cx="1980000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テキスト プレースホルダー 8">
            <a:extLst>
              <a:ext uri="{FF2B5EF4-FFF2-40B4-BE49-F238E27FC236}">
                <a16:creationId xmlns:a16="http://schemas.microsoft.com/office/drawing/2014/main" id="{72503758-08E8-4CEF-BD0E-B7D78CD0303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40000" y="1152000"/>
            <a:ext cx="756000" cy="504000"/>
          </a:xfrm>
          <a:prstGeom prst="roundRect">
            <a:avLst>
              <a:gd name="adj" fmla="val 13255"/>
            </a:avLst>
          </a:prstGeom>
          <a:solidFill>
            <a:schemeClr val="accent3"/>
          </a:solidFill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ysClr val="windowText" lastClr="000000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20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18541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DE22285-B8D1-4773-933A-66BE4B5399ED}"/>
              </a:ext>
            </a:extLst>
          </p:cNvPr>
          <p:cNvSpPr/>
          <p:nvPr userDrawn="1"/>
        </p:nvSpPr>
        <p:spPr>
          <a:xfrm>
            <a:off x="0" y="0"/>
            <a:ext cx="12192000" cy="90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00" y="118566"/>
            <a:ext cx="8283352" cy="687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4352" y="6237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テキスト プレースホルダー 9">
            <a:extLst>
              <a:ext uri="{FF2B5EF4-FFF2-40B4-BE49-F238E27FC236}">
                <a16:creationId xmlns:a16="http://schemas.microsoft.com/office/drawing/2014/main" id="{FC48FE42-0E3C-47A8-8858-D7CFE5B560F1}"/>
              </a:ext>
            </a:extLst>
          </p:cNvPr>
          <p:cNvSpPr txBox="1">
            <a:spLocks/>
          </p:cNvSpPr>
          <p:nvPr userDrawn="1"/>
        </p:nvSpPr>
        <p:spPr>
          <a:xfrm>
            <a:off x="10095891" y="230177"/>
            <a:ext cx="1116000" cy="57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000" kern="1200" baseline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+mn-ea"/>
                <a:ea typeface="+mn-ea"/>
              </a:rPr>
              <a:t>教科書</a:t>
            </a:r>
            <a:r>
              <a:rPr lang="en-US" altLang="ja-JP" dirty="0">
                <a:latin typeface="+mn-ea"/>
                <a:ea typeface="+mn-ea"/>
              </a:rPr>
              <a:t>p.</a:t>
            </a:r>
            <a:endParaRPr lang="ja-JP" altLang="en-US" dirty="0">
              <a:latin typeface="+mn-ea"/>
              <a:ea typeface="+mn-ea"/>
            </a:endParaRPr>
          </a:p>
        </p:txBody>
      </p:sp>
      <p:sp>
        <p:nvSpPr>
          <p:cNvPr id="10" name="矢印: 五方向 9">
            <a:extLst>
              <a:ext uri="{FF2B5EF4-FFF2-40B4-BE49-F238E27FC236}">
                <a16:creationId xmlns:a16="http://schemas.microsoft.com/office/drawing/2014/main" id="{99CAC055-C67B-4DE7-B9C1-4BA219BC7EAF}"/>
              </a:ext>
            </a:extLst>
          </p:cNvPr>
          <p:cNvSpPr/>
          <p:nvPr userDrawn="1"/>
        </p:nvSpPr>
        <p:spPr>
          <a:xfrm>
            <a:off x="0" y="0"/>
            <a:ext cx="1836000" cy="900000"/>
          </a:xfrm>
          <a:prstGeom prst="homePlate">
            <a:avLst>
              <a:gd name="adj" fmla="val 38882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 anchorCtr="0"/>
          <a:lstStyle/>
          <a:p>
            <a:pPr algn="l"/>
            <a:endParaRPr kumimoji="1" lang="ja-JP" altLang="en-US" sz="2000" dirty="0">
              <a:latin typeface="+mn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7326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4020" r:id="rId2"/>
    <p:sldLayoutId id="2147484011" r:id="rId3"/>
    <p:sldLayoutId id="2147484013" r:id="rId4"/>
    <p:sldLayoutId id="2147484018" r:id="rId5"/>
    <p:sldLayoutId id="2147484015" r:id="rId6"/>
    <p:sldLayoutId id="2147484019" r:id="rId7"/>
    <p:sldLayoutId id="2147484010" r:id="rId8"/>
    <p:sldLayoutId id="2147484014" r:id="rId9"/>
    <p:sldLayoutId id="2147484016" r:id="rId10"/>
    <p:sldLayoutId id="21474840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kumimoji="1" sz="4400" kern="1200">
          <a:solidFill>
            <a:schemeClr val="tx1"/>
          </a:solidFill>
          <a:latin typeface="+mn-e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9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9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8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8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9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941BE39-9C8F-49BD-9A5B-A085330AFF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75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8327DE5E-B7EF-4E44-8B71-DE94FA36F6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0" y="1052736"/>
                <a:ext cx="11520000" cy="5427264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3600" b="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が</a:t>
                </a:r>
                <a14:m>
                  <m:oMath xmlns:m="http://schemas.openxmlformats.org/officeDocument/2006/math">
                    <m:r>
                      <a:rPr lang="en-US" altLang="ja-JP" sz="3600" b="0" i="0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600" b="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の関数で</a:t>
                </a:r>
              </a:p>
              <a:p>
                <a:pPr algn="ctr"/>
                <a:r>
                  <a:rPr lang="ja-JP" altLang="en-US" sz="3600" kern="100" dirty="0">
                    <a:effectLst/>
                    <a:ea typeface="Cambria Math" panose="020405030504060302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altLang="ja-JP" sz="36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b="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ja-JP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=3</m:t>
                    </m:r>
                    <m:sSup>
                      <m:sSupPr>
                        <m:ctrlPr>
                          <a:rPr lang="en-US" altLang="ja-JP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endParaRPr lang="ja-JP" altLang="ja-JP" sz="3600" kern="100" dirty="0">
                  <a:effectLst/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などのように，</a:t>
                </a:r>
                <a14:m>
                  <m:oMath xmlns:m="http://schemas.openxmlformats.org/officeDocument/2006/math"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3600" b="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が</a:t>
                </a:r>
                <a14:m>
                  <m:oMath xmlns:m="http://schemas.openxmlformats.org/officeDocument/2006/math">
                    <m:r>
                      <a:rPr lang="en-US" altLang="ja-JP" sz="3600" b="0" i="0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600" b="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の</a:t>
                </a:r>
                <a14:m>
                  <m:oMath xmlns:m="http://schemas.openxmlformats.org/officeDocument/2006/math">
                    <m:r>
                      <a:rPr lang="en-US" altLang="ja-JP" sz="3600" b="0" i="0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3600" b="0" i="0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次式で表されるとき，</a:t>
                </a:r>
                <a:endParaRPr lang="en-US" altLang="ja-JP" sz="3600" kern="100" dirty="0">
                  <a:effectLst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3600" b="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は</a:t>
                </a:r>
                <a14:m>
                  <m:oMath xmlns:m="http://schemas.openxmlformats.org/officeDocument/2006/math">
                    <m:r>
                      <a:rPr lang="en-US" altLang="ja-JP" sz="3600" b="0" i="0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600" b="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の</a:t>
                </a:r>
                <a:r>
                  <a:rPr lang="en-US" altLang="ja-JP" sz="3600" kern="100" dirty="0">
                    <a:effectLst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3600" b="1" i="0" kern="10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altLang="ja-JP" sz="3600" b="1" i="0" kern="100" smtClean="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b="1" i="0" kern="100" dirty="0">
                    <a:solidFill>
                      <a:schemeClr val="accent1"/>
                    </a:solidFill>
                    <a:effectLst/>
                    <a:cs typeface="Times New Roman" panose="02020603050405020304" pitchFamily="18" charset="0"/>
                  </a:rPr>
                  <a:t>次関数</a:t>
                </a:r>
                <a:r>
                  <a:rPr lang="en-US" altLang="ja-JP" kern="100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であるという。</a:t>
                </a:r>
                <a:endParaRPr lang="en-US" altLang="ja-JP" sz="3600" kern="100" dirty="0">
                  <a:effectLst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kern="100" dirty="0">
                    <a:cs typeface="Times New Roman" panose="02020603050405020304" pitchFamily="18" charset="0"/>
                  </a:rPr>
                  <a:t>の</a:t>
                </a:r>
                <a14:m>
                  <m:oMath xmlns:m="http://schemas.openxmlformats.org/officeDocument/2006/math">
                    <m:r>
                      <a:rPr lang="en-US" altLang="ja-JP" kern="1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2 </m:t>
                    </m:r>
                  </m:oMath>
                </a14:m>
                <a:r>
                  <a:rPr lang="ja-JP" altLang="ja-JP" kern="100" dirty="0">
                    <a:cs typeface="Times New Roman" panose="02020603050405020304" pitchFamily="18" charset="0"/>
                  </a:rPr>
                  <a:t>次関数は，一般に</a:t>
                </a:r>
                <a14:m>
                  <m:oMath xmlns:m="http://schemas.openxmlformats.org/officeDocument/2006/math">
                    <m:r>
                      <a:rPr lang="en-US" altLang="ja-JP" kern="1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ja-JP" altLang="ja-JP" kern="100" dirty="0"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ja-JP" altLang="ja-JP" kern="100" dirty="0"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kern="100" dirty="0">
                    <a:cs typeface="Times New Roman" panose="02020603050405020304" pitchFamily="18" charset="0"/>
                  </a:rPr>
                  <a:t>を定数，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kern="1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≠0 </m:t>
                    </m:r>
                  </m:oMath>
                </a14:m>
                <a:r>
                  <a:rPr lang="ja-JP" altLang="ja-JP" kern="100" dirty="0">
                    <a:cs typeface="Times New Roman" panose="02020603050405020304" pitchFamily="18" charset="0"/>
                  </a:rPr>
                  <a:t>として</a:t>
                </a:r>
              </a:p>
              <a:p>
                <a:pPr indent="266700"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ja-JP" i="1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ja-JP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i="1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ja-JP" altLang="ja-JP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ja-JP" i="1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𝑏𝑥</m:t>
                      </m:r>
                      <m:r>
                        <a:rPr lang="en-US" altLang="ja-JP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ja-JP" i="1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ja-JP" altLang="ja-JP" kern="100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ja-JP" altLang="ja-JP" kern="100" dirty="0">
                    <a:cs typeface="Times New Roman" panose="02020603050405020304" pitchFamily="18" charset="0"/>
                  </a:rPr>
                  <a:t>の形で表される。</a:t>
                </a:r>
                <a:endParaRPr lang="ja-JP" altLang="en-US" dirty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8327DE5E-B7EF-4E44-8B71-DE94FA36F6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052736"/>
                <a:ext cx="11520000" cy="5427264"/>
              </a:xfrm>
              <a:blipFill>
                <a:blip r:embed="rId2"/>
                <a:stretch>
                  <a:fillRect l="-1587" t="-2135" r="-423" b="-47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249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0397C747-AD82-4469-A4B0-C8D6703567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>
                  <a:tabLst>
                    <a:tab pos="3733800" algn="l"/>
                  </a:tabLst>
                </a:pPr>
                <a:r>
                  <a:rPr lang="ja-JP" altLang="en-US" sz="3600" dirty="0">
                    <a:effectLst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3600" dirty="0">
                    <a:effectLst/>
                    <a:cs typeface="Times New Roman" panose="02020603050405020304" pitchFamily="18" charset="0"/>
                  </a:rPr>
                  <a:t>次の</a:t>
                </a:r>
                <a14:m>
                  <m:oMath xmlns:m="http://schemas.openxmlformats.org/officeDocument/2006/math">
                    <m:r>
                      <a:rPr lang="en-US" altLang="ja-JP" sz="3600" b="0" i="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36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3600" b="0" i="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dirty="0">
                    <a:effectLst/>
                    <a:cs typeface="Times New Roman" panose="02020603050405020304" pitchFamily="18" charset="0"/>
                  </a:rPr>
                  <a:t>次関数のグラフをかけ。</a:t>
                </a:r>
                <a:endParaRPr lang="en-US" altLang="ja-JP" sz="3600" kern="100" dirty="0">
                  <a:effectLst/>
                  <a:cs typeface="ＭＳ 明朝" panose="02020609040205080304" pitchFamily="17" charset="-128"/>
                </a:endParaRPr>
              </a:p>
              <a:p>
                <a:pPr algn="l">
                  <a:tabLst>
                    <a:tab pos="3733800" algn="l"/>
                  </a:tabLst>
                </a:pPr>
                <a:r>
                  <a:rPr lang="ja-JP" altLang="ja-JP" sz="3600" kern="100" dirty="0">
                    <a:effectLst/>
                    <a:cs typeface="ＭＳ 明朝" panose="02020609040205080304" pitchFamily="17" charset="-128"/>
                  </a:rPr>
                  <a:t>⑴　</a:t>
                </a:r>
                <a14:m>
                  <m:oMath xmlns:m="http://schemas.openxmlformats.org/officeDocument/2006/math"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=3</m:t>
                    </m:r>
                    <m:sSup>
                      <m:sSupPr>
                        <m:ctrlPr>
                          <a:rPr lang="ja-JP" altLang="ja-JP" sz="3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i="1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　　</a:t>
                </a:r>
                <a:r>
                  <a:rPr lang="ja-JP" altLang="en-US" kern="100" dirty="0">
                    <a:cs typeface="Times New Roman" panose="02020603050405020304" pitchFamily="18" charset="0"/>
                  </a:rPr>
                  <a:t>　</a:t>
                </a:r>
                <a:r>
                  <a:rPr lang="ja-JP" altLang="ja-JP" sz="3600" kern="100" dirty="0">
                    <a:effectLst/>
                    <a:cs typeface="ＭＳ 明朝" panose="02020609040205080304" pitchFamily="17" charset="-128"/>
                  </a:rPr>
                  <a:t>⑵</a:t>
                </a:r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ja-JP" altLang="ja-JP" sz="3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i="1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　　</a:t>
                </a:r>
                <a:r>
                  <a:rPr lang="ja-JP" altLang="en-US" sz="3600" kern="100" dirty="0">
                    <a:effectLst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3600" kern="100" dirty="0">
                    <a:effectLst/>
                    <a:cs typeface="ＭＳ 明朝" panose="02020609040205080304" pitchFamily="17" charset="-128"/>
                  </a:rPr>
                  <a:t>⑶</a:t>
                </a:r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ja-JP" altLang="ja-JP" sz="3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3600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3600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ja-JP" altLang="ja-JP" sz="3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i="1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ja-JP" altLang="ja-JP" sz="3600" kern="100" dirty="0"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0397C747-AD82-4469-A4B0-C8D6703567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3A830D6-44B9-4B54-9421-6E439CE0007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7</a:t>
            </a:r>
            <a:endParaRPr kumimoji="1" lang="ja-JP" altLang="en-US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C13F4EB-B2AB-46CA-B17F-25F2FD570FF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76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タイトル 4">
                <a:extLst>
                  <a:ext uri="{FF2B5EF4-FFF2-40B4-BE49-F238E27FC236}">
                    <a16:creationId xmlns:a16="http://schemas.microsoft.com/office/drawing/2014/main" id="{26105FF2-68A7-408C-BD52-3EF424DBD12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/>
                  <a:t>のグラフ</a:t>
                </a:r>
              </a:p>
            </p:txBody>
          </p:sp>
        </mc:Choice>
        <mc:Fallback xmlns="">
          <p:sp>
            <p:nvSpPr>
              <p:cNvPr id="5" name="タイトル 4">
                <a:extLst>
                  <a:ext uri="{FF2B5EF4-FFF2-40B4-BE49-F238E27FC236}">
                    <a16:creationId xmlns:a16="http://schemas.microsoft.com/office/drawing/2014/main" id="{26105FF2-68A7-408C-BD52-3EF424DBD1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23894" b="-318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53FE8DCF-9AD5-4BC1-BFF4-46633E630B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１</a:t>
            </a:r>
          </a:p>
        </p:txBody>
      </p:sp>
    </p:spTree>
    <p:extLst>
      <p:ext uri="{BB962C8B-B14F-4D97-AF65-F5344CB8AC3E}">
        <p14:creationId xmlns:p14="http://schemas.microsoft.com/office/powerpoint/2010/main" val="3064814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98D82DD4-1A21-4EAD-BE8D-B7F945CD5C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>
                  <a:tabLst>
                    <a:tab pos="2000250" algn="l"/>
                    <a:tab pos="4000500" algn="l"/>
                  </a:tabLst>
                </a:pPr>
                <a:r>
                  <a:rPr lang="ja-JP" altLang="ja-JP" dirty="0">
                    <a:cs typeface="ＭＳ 明朝" panose="02020609040205080304" pitchFamily="17" charset="-128"/>
                  </a:rPr>
                  <a:t>⑴</a:t>
                </a:r>
                <a:r>
                  <a:rPr lang="ja-JP" altLang="ja-JP" dirty="0"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MSゴシック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>
                        <a:latin typeface="Cambria Math" panose="02040503050406030204" pitchFamily="18" charset="0"/>
                        <a:ea typeface="MSゴシック"/>
                        <a:cs typeface="Times New Roman" panose="02020603050405020304" pitchFamily="18" charset="0"/>
                      </a:rPr>
                      <m:t>=3</m:t>
                    </m:r>
                    <m:sSup>
                      <m:sSupPr>
                        <m:ctrlPr>
                          <a:rPr lang="ja-JP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MSゴシック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>
                            <a:latin typeface="Cambria Math" panose="02040503050406030204" pitchFamily="18" charset="0"/>
                            <a:ea typeface="MSゴシック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ja-JP" altLang="ja-JP" dirty="0"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98D82DD4-1A21-4EAD-BE8D-B7F945CD5C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3C44638-38EC-451C-88D1-0918E06A4D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76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タイトル 4">
                <a:extLst>
                  <a:ext uri="{FF2B5EF4-FFF2-40B4-BE49-F238E27FC236}">
                    <a16:creationId xmlns:a16="http://schemas.microsoft.com/office/drawing/2014/main" id="{F49CAF39-DF37-4FB4-82BF-93511DC80FC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MSゴシック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altLang="ja-JP" b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MSゴシック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MSゴシック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ja-JP" altLang="ja-JP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ja-JP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dirty="0">
                    <a:solidFill>
                      <a:schemeClr val="tx1"/>
                    </a:solidFill>
                    <a:effectLst/>
                    <a:latin typeface="+mj-ea"/>
                    <a:cs typeface="Times New Roman" panose="02020603050405020304" pitchFamily="18" charset="0"/>
                  </a:rPr>
                  <a:t>のグラフ</a:t>
                </a:r>
                <a:endParaRPr kumimoji="1" lang="ja-JP" altLang="en-US" dirty="0">
                  <a:solidFill>
                    <a:schemeClr val="tx1"/>
                  </a:solidFill>
                  <a:latin typeface="+mj-ea"/>
                </a:endParaRPr>
              </a:p>
            </p:txBody>
          </p:sp>
        </mc:Choice>
        <mc:Fallback xmlns="">
          <p:sp>
            <p:nvSpPr>
              <p:cNvPr id="5" name="タイトル 4">
                <a:extLst>
                  <a:ext uri="{FF2B5EF4-FFF2-40B4-BE49-F238E27FC236}">
                    <a16:creationId xmlns:a16="http://schemas.microsoft.com/office/drawing/2014/main" id="{F49CAF39-DF37-4FB4-82BF-93511DC80F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23894" b="-318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B1AB104-42DE-4F31-99F2-98A98CAC06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ja-JP" altLang="en-US" dirty="0"/>
              <a:t>１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B5134A33-7C91-46D8-A26D-46D2C5EEF5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ja-JP" dirty="0"/>
              <a:t>7</a:t>
            </a:r>
            <a:endParaRPr lang="ja-JP" altLang="en-US" dirty="0"/>
          </a:p>
        </p:txBody>
      </p:sp>
      <p:pic>
        <p:nvPicPr>
          <p:cNvPr id="7" name="図 6" descr="ダイアグラム&#10;&#10;自動的に生成された説明">
            <a:extLst>
              <a:ext uri="{FF2B5EF4-FFF2-40B4-BE49-F238E27FC236}">
                <a16:creationId xmlns:a16="http://schemas.microsoft.com/office/drawing/2014/main" id="{9B8D100A-551E-4FCD-B5BE-24AE566533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768" y="2924944"/>
            <a:ext cx="3163599" cy="340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6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98D82DD4-1A21-4EAD-BE8D-B7F945CD5C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>
                  <a:tabLst>
                    <a:tab pos="2000250" algn="l"/>
                    <a:tab pos="4000500" algn="l"/>
                  </a:tabLst>
                </a:pPr>
                <a:r>
                  <a:rPr lang="ja-JP" altLang="ja-JP" dirty="0">
                    <a:cs typeface="ＭＳ 明朝" panose="02020609040205080304" pitchFamily="17" charset="-128"/>
                  </a:rPr>
                  <a:t>⑵</a:t>
                </a:r>
                <a:r>
                  <a:rPr lang="ja-JP" altLang="ja-JP" dirty="0"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MSゴシック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>
                        <a:latin typeface="Cambria Math" panose="02040503050406030204" pitchFamily="18" charset="0"/>
                        <a:ea typeface="MSゴシック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MSゴシック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>
                        <a:latin typeface="Cambria Math" panose="02040503050406030204" pitchFamily="18" charset="0"/>
                        <a:ea typeface="MSゴシック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ja-JP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MSゴシック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>
                            <a:latin typeface="Cambria Math" panose="02040503050406030204" pitchFamily="18" charset="0"/>
                            <a:ea typeface="MSゴシック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ja-JP" altLang="ja-JP" dirty="0"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98D82DD4-1A21-4EAD-BE8D-B7F945CD5C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3C44638-38EC-451C-88D1-0918E06A4D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76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タイトル 4">
                <a:extLst>
                  <a:ext uri="{FF2B5EF4-FFF2-40B4-BE49-F238E27FC236}">
                    <a16:creationId xmlns:a16="http://schemas.microsoft.com/office/drawing/2014/main" id="{F49CAF39-DF37-4FB4-82BF-93511DC80FC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MSゴシック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altLang="ja-JP" b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MSゴシック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MSゴシック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ja-JP" altLang="ja-JP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ja-JP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dirty="0">
                    <a:solidFill>
                      <a:schemeClr val="tx1"/>
                    </a:solidFill>
                    <a:effectLst/>
                    <a:latin typeface="+mj-ea"/>
                    <a:cs typeface="Times New Roman" panose="02020603050405020304" pitchFamily="18" charset="0"/>
                  </a:rPr>
                  <a:t>のグラフ</a:t>
                </a:r>
                <a:endParaRPr kumimoji="1" lang="ja-JP" altLang="en-US" dirty="0">
                  <a:solidFill>
                    <a:schemeClr val="tx1"/>
                  </a:solidFill>
                  <a:latin typeface="+mj-ea"/>
                </a:endParaRPr>
              </a:p>
            </p:txBody>
          </p:sp>
        </mc:Choice>
        <mc:Fallback xmlns="">
          <p:sp>
            <p:nvSpPr>
              <p:cNvPr id="5" name="タイトル 4">
                <a:extLst>
                  <a:ext uri="{FF2B5EF4-FFF2-40B4-BE49-F238E27FC236}">
                    <a16:creationId xmlns:a16="http://schemas.microsoft.com/office/drawing/2014/main" id="{F49CAF39-DF37-4FB4-82BF-93511DC80F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23894" b="-318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B1AB104-42DE-4F31-99F2-98A98CAC06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ja-JP" altLang="en-US" dirty="0"/>
              <a:t>１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B5134A33-7C91-46D8-A26D-46D2C5EEF5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ja-JP" dirty="0"/>
              <a:t>7</a:t>
            </a:r>
            <a:endParaRPr lang="ja-JP" altLang="en-US" dirty="0"/>
          </a:p>
        </p:txBody>
      </p:sp>
      <p:pic>
        <p:nvPicPr>
          <p:cNvPr id="7" name="図 6" descr="ダイアグラム, 概略図&#10;&#10;自動的に生成された説明">
            <a:extLst>
              <a:ext uri="{FF2B5EF4-FFF2-40B4-BE49-F238E27FC236}">
                <a16:creationId xmlns:a16="http://schemas.microsoft.com/office/drawing/2014/main" id="{E74657BF-B627-43FB-B45C-499FE60BAF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778" y="2833304"/>
            <a:ext cx="3113094" cy="337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98D82DD4-1A21-4EAD-BE8D-B7F945CD5C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ja-JP" altLang="en-US" dirty="0">
                    <a:cs typeface="Times New Roman" panose="02020603050405020304" pitchFamily="18" charset="0"/>
                  </a:rPr>
                  <a:t>⑶　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MSゴシック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>
                        <a:latin typeface="Cambria Math" panose="02040503050406030204" pitchFamily="18" charset="0"/>
                        <a:ea typeface="MSゴシック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ja-JP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>
                            <a:latin typeface="Cambria Math" panose="02040503050406030204" pitchFamily="18" charset="0"/>
                            <a:ea typeface="MSゴシック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>
                            <a:latin typeface="Cambria Math" panose="02040503050406030204" pitchFamily="18" charset="0"/>
                            <a:ea typeface="MSゴシック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ja-JP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MSゴシック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>
                            <a:latin typeface="Cambria Math" panose="02040503050406030204" pitchFamily="18" charset="0"/>
                            <a:ea typeface="MSゴシック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ja-JP" altLang="ja-JP" dirty="0"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98D82DD4-1A21-4EAD-BE8D-B7F945CD5C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 t="-3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3C44638-38EC-451C-88D1-0918E06A4D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76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タイトル 4">
                <a:extLst>
                  <a:ext uri="{FF2B5EF4-FFF2-40B4-BE49-F238E27FC236}">
                    <a16:creationId xmlns:a16="http://schemas.microsoft.com/office/drawing/2014/main" id="{F49CAF39-DF37-4FB4-82BF-93511DC80FC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MSゴシック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altLang="ja-JP" b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MSゴシック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MSゴシック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ja-JP" altLang="ja-JP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ja-JP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dirty="0">
                    <a:solidFill>
                      <a:schemeClr val="tx1"/>
                    </a:solidFill>
                    <a:effectLst/>
                    <a:latin typeface="+mj-ea"/>
                    <a:cs typeface="Times New Roman" panose="02020603050405020304" pitchFamily="18" charset="0"/>
                  </a:rPr>
                  <a:t>のグラフ</a:t>
                </a:r>
                <a:endParaRPr kumimoji="1" lang="ja-JP" altLang="en-US" dirty="0">
                  <a:solidFill>
                    <a:schemeClr val="tx1"/>
                  </a:solidFill>
                  <a:latin typeface="+mj-ea"/>
                </a:endParaRPr>
              </a:p>
            </p:txBody>
          </p:sp>
        </mc:Choice>
        <mc:Fallback xmlns="">
          <p:sp>
            <p:nvSpPr>
              <p:cNvPr id="5" name="タイトル 4">
                <a:extLst>
                  <a:ext uri="{FF2B5EF4-FFF2-40B4-BE49-F238E27FC236}">
                    <a16:creationId xmlns:a16="http://schemas.microsoft.com/office/drawing/2014/main" id="{F49CAF39-DF37-4FB4-82BF-93511DC80F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23894" b="-318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B1AB104-42DE-4F31-99F2-98A98CAC06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ja-JP" altLang="en-US" dirty="0"/>
              <a:t>１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B5134A33-7C91-46D8-A26D-46D2C5EEF5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ja-JP" dirty="0"/>
              <a:t>7</a:t>
            </a:r>
            <a:endParaRPr lang="ja-JP" altLang="en-US" dirty="0"/>
          </a:p>
        </p:txBody>
      </p:sp>
      <p:pic>
        <p:nvPicPr>
          <p:cNvPr id="7" name="図 6" descr="ダイアグラム&#10;&#10;自動的に生成された説明">
            <a:extLst>
              <a:ext uri="{FF2B5EF4-FFF2-40B4-BE49-F238E27FC236}">
                <a16:creationId xmlns:a16="http://schemas.microsoft.com/office/drawing/2014/main" id="{123F773C-95F3-417E-9471-D3F4A56DEB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3284984"/>
            <a:ext cx="4095388" cy="297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51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811A780F-F7A1-48AF-9EE0-F34B5D0EFB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3600" b="0" i="0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つの</a:t>
                </a:r>
                <a14:m>
                  <m:oMath xmlns:m="http://schemas.openxmlformats.org/officeDocument/2006/math">
                    <m:r>
                      <a:rPr lang="en-US" altLang="ja-JP" sz="3600" b="0" i="0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3600" b="0" i="0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次関数</a:t>
                </a:r>
                <a:endParaRPr lang="en-US" altLang="ja-JP" sz="3600" b="0" i="0" kern="100" dirty="0">
                  <a:effectLst/>
                  <a:latin typeface="Cambria Math" panose="020405030504060302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ja-JP" altLang="ja-JP" sz="3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i="1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en-US" sz="3600" kern="100" dirty="0">
                    <a:effectLst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と</a:t>
                </a:r>
                <a:r>
                  <a:rPr lang="ja-JP" altLang="en-US" sz="3600" kern="1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ja-JP" altLang="ja-JP" sz="3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i="1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+4</m:t>
                    </m:r>
                  </m:oMath>
                </a14:m>
                <a:endParaRPr lang="en-US" altLang="ja-JP" sz="3600" kern="100" dirty="0">
                  <a:effectLst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について，</a:t>
                </a:r>
                <a14:m>
                  <m:oMath xmlns:m="http://schemas.openxmlformats.org/officeDocument/2006/math"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600" b="0" i="0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に対応する</a:t>
                </a:r>
                <a14:m>
                  <m:oMath xmlns:m="http://schemas.openxmlformats.org/officeDocument/2006/math">
                    <m:r>
                      <a:rPr lang="en-US" altLang="ja-JP" sz="3600" b="0" i="0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3600" b="0" i="1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の値を求めて，</a:t>
                </a:r>
                <a:r>
                  <a:rPr lang="ja-JP" altLang="en-US" kern="100" dirty="0">
                    <a:cs typeface="Times New Roman" panose="02020603050405020304" pitchFamily="18" charset="0"/>
                  </a:rPr>
                  <a:t>次</a:t>
                </a:r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のような表</a:t>
                </a:r>
                <a:endParaRPr lang="en-US" altLang="ja-JP" sz="3600" kern="100" dirty="0">
                  <a:effectLst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を</a:t>
                </a:r>
                <a:r>
                  <a:rPr lang="ja-JP" altLang="en-US" sz="3600" kern="100" dirty="0">
                    <a:effectLst/>
                    <a:cs typeface="Times New Roman" panose="02020603050405020304" pitchFamily="18" charset="0"/>
                  </a:rPr>
                  <a:t>つく</a:t>
                </a:r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る。</a:t>
                </a:r>
                <a:endParaRPr kumimoji="1" lang="ja-JP" altLang="en-US" dirty="0"/>
              </a:p>
            </p:txBody>
          </p:sp>
        </mc:Choice>
        <mc:Fallback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811A780F-F7A1-48AF-9EE0-F34B5D0EFB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 t="-2344" r="-16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2D27B82-3B64-4C08-90DF-87E10935C90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59D6F72-726A-49D0-9A29-E92D93BC13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77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タイトル 4">
                <a:extLst>
                  <a:ext uri="{FF2B5EF4-FFF2-40B4-BE49-F238E27FC236}">
                    <a16:creationId xmlns:a16="http://schemas.microsoft.com/office/drawing/2014/main" id="{8D70A057-9C36-4A00-9AE0-3EB6EB525AB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𝒒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/>
                  <a:t>のグラフ</a:t>
                </a:r>
              </a:p>
            </p:txBody>
          </p:sp>
        </mc:Choice>
        <mc:Fallback xmlns="">
          <p:sp>
            <p:nvSpPr>
              <p:cNvPr id="5" name="タイトル 4">
                <a:extLst>
                  <a:ext uri="{FF2B5EF4-FFF2-40B4-BE49-F238E27FC236}">
                    <a16:creationId xmlns:a16="http://schemas.microsoft.com/office/drawing/2014/main" id="{8D70A057-9C36-4A00-9AE0-3EB6EB525A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23894" b="-318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CB507369-74CC-4B88-ADD5-C41CCE02D3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２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99E103E-F044-43E9-B327-60B844734D5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4140000"/>
            <a:ext cx="8785423" cy="222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5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811A780F-F7A1-48AF-9EE0-F34B5D0EFB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altLang="ja-JP" sz="3600" kern="100" dirty="0">
                  <a:effectLst/>
                  <a:latin typeface="Century" panose="020406040505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endParaRPr lang="en-US" altLang="ja-JP" kern="100" dirty="0">
                  <a:latin typeface="Century" panose="020406040505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endParaRPr lang="en-US" altLang="ja-JP" sz="3600" kern="100" dirty="0">
                  <a:effectLst/>
                  <a:latin typeface="Century" panose="020406040505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上の表を見ると，同じ</a:t>
                </a:r>
                <a14:m>
                  <m:oMath xmlns:m="http://schemas.openxmlformats.org/officeDocument/2006/math">
                    <m:r>
                      <a:rPr lang="en-US" altLang="ja-JP" sz="3600" b="0" i="0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600" b="0" i="1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の値に対して</a:t>
                </a:r>
                <a14:m>
                  <m:oMath xmlns:m="http://schemas.openxmlformats.org/officeDocument/2006/math">
                    <m:r>
                      <a:rPr lang="en-US" altLang="ja-JP" sz="3600" b="0" i="0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3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i="1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3600" b="1" i="1" kern="100" smtClean="0">
                        <a:solidFill>
                          <a:schemeClr val="accent2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altLang="ja-JP" sz="3600" b="0" i="0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の値の方が</a:t>
                </a:r>
                <a14:m>
                  <m:oMath xmlns:m="http://schemas.openxmlformats.org/officeDocument/2006/math">
                    <m:r>
                      <a:rPr lang="en-US" altLang="ja-JP" sz="3600" b="0" i="0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3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i="1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b="0" i="1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の値より</a:t>
                </a:r>
                <a14:m>
                  <m:oMath xmlns:m="http://schemas.openxmlformats.org/officeDocument/2006/math">
                    <m:r>
                      <a:rPr lang="en-US" altLang="ja-JP" sz="3600" b="0" i="0" kern="10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3600" b="1" i="1" kern="100" smtClean="0">
                        <a:solidFill>
                          <a:schemeClr val="accent2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altLang="ja-JP" sz="3600" b="1" i="0" kern="10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だけ大きい。</a:t>
                </a:r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811A780F-F7A1-48AF-9EE0-F34B5D0EFB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 r="-17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2D27B82-3B64-4C08-90DF-87E10935C90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59D6F72-726A-49D0-9A29-E92D93BC13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77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タイトル 4">
                <a:extLst>
                  <a:ext uri="{FF2B5EF4-FFF2-40B4-BE49-F238E27FC236}">
                    <a16:creationId xmlns:a16="http://schemas.microsoft.com/office/drawing/2014/main" id="{8D70A057-9C36-4A00-9AE0-3EB6EB525AB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𝒒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/>
                  <a:t>のグラフ</a:t>
                </a:r>
              </a:p>
            </p:txBody>
          </p:sp>
        </mc:Choice>
        <mc:Fallback xmlns="">
          <p:sp>
            <p:nvSpPr>
              <p:cNvPr id="5" name="タイトル 4">
                <a:extLst>
                  <a:ext uri="{FF2B5EF4-FFF2-40B4-BE49-F238E27FC236}">
                    <a16:creationId xmlns:a16="http://schemas.microsoft.com/office/drawing/2014/main" id="{8D70A057-9C36-4A00-9AE0-3EB6EB525A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23894" b="-318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CB507369-74CC-4B88-ADD5-C41CCE02D3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２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DD81649-55C1-41DF-87BA-384CB277E9B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288" y="1912709"/>
            <a:ext cx="8785423" cy="222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4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811A780F-F7A1-48AF-9EE0-F34B5D0EFB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よって</a:t>
                </a:r>
              </a:p>
              <a:p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ja-JP" altLang="ja-JP" sz="3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i="1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altLang="ja-JP" sz="3600" b="0" i="0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のグラフは</a:t>
                </a:r>
              </a:p>
              <a:p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ja-JP" altLang="ja-JP" sz="3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i="1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b="0" i="1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のグラフを</a:t>
                </a:r>
              </a:p>
              <a:p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3600" kern="100" dirty="0">
                    <a:effectLst/>
                    <a:latin typeface="+mj-ea"/>
                    <a:ea typeface="+mj-ea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3600" b="0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3600" b="0" i="0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solidFill>
                      <a:schemeClr val="tx1"/>
                    </a:solidFill>
                    <a:effectLst/>
                    <a:cs typeface="Times New Roman" panose="02020603050405020304" pitchFamily="18" charset="0"/>
                  </a:rPr>
                  <a:t>軸</a:t>
                </a:r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方向に</a:t>
                </a:r>
                <a14:m>
                  <m:oMath xmlns:m="http://schemas.openxmlformats.org/officeDocument/2006/math">
                    <m:r>
                      <a:rPr lang="en-US" altLang="ja-JP" sz="3600" b="0" i="0" kern="10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3600" b="1" i="1" kern="100" smtClean="0">
                        <a:solidFill>
                          <a:schemeClr val="accent2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endParaRPr lang="ja-JP" altLang="ja-JP" sz="3600" b="1" kern="100" dirty="0">
                  <a:solidFill>
                    <a:schemeClr val="accent1"/>
                  </a:solidFill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r>
                  <a:rPr lang="ja-JP" altLang="ja-JP" sz="3600" dirty="0">
                    <a:effectLst/>
                    <a:cs typeface="Times New Roman" panose="02020603050405020304" pitchFamily="18" charset="0"/>
                  </a:rPr>
                  <a:t>だけ移動した放物線である。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811A780F-F7A1-48AF-9EE0-F34B5D0EFB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2D27B82-3B64-4C08-90DF-87E10935C90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59D6F72-726A-49D0-9A29-E92D93BC13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77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タイトル 4">
                <a:extLst>
                  <a:ext uri="{FF2B5EF4-FFF2-40B4-BE49-F238E27FC236}">
                    <a16:creationId xmlns:a16="http://schemas.microsoft.com/office/drawing/2014/main" id="{8D70A057-9C36-4A00-9AE0-3EB6EB525AB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𝒒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/>
                  <a:t>のグラフ</a:t>
                </a:r>
              </a:p>
            </p:txBody>
          </p:sp>
        </mc:Choice>
        <mc:Fallback xmlns="">
          <p:sp>
            <p:nvSpPr>
              <p:cNvPr id="5" name="タイトル 4">
                <a:extLst>
                  <a:ext uri="{FF2B5EF4-FFF2-40B4-BE49-F238E27FC236}">
                    <a16:creationId xmlns:a16="http://schemas.microsoft.com/office/drawing/2014/main" id="{8D70A057-9C36-4A00-9AE0-3EB6EB525A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23894" b="-318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CB507369-74CC-4B88-ADD5-C41CCE02D3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２</a:t>
            </a:r>
          </a:p>
        </p:txBody>
      </p:sp>
      <p:pic>
        <p:nvPicPr>
          <p:cNvPr id="8" name="図 7" descr="グラフ, 折れ線グラフ&#10;&#10;自動的に生成された説明">
            <a:extLst>
              <a:ext uri="{FF2B5EF4-FFF2-40B4-BE49-F238E27FC236}">
                <a16:creationId xmlns:a16="http://schemas.microsoft.com/office/drawing/2014/main" id="{1B65BA73-4F7F-4814-9702-AF2C33CAD2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1656000"/>
            <a:ext cx="2891125" cy="473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17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811A780F-F7A1-48AF-9EE0-F34B5D0EFB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この放物線の</a:t>
                </a:r>
              </a:p>
              <a:p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3600" kern="100" dirty="0">
                    <a:effectLst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軸は　　</a:t>
                </a:r>
                <a14:m>
                  <m:oMath xmlns:m="http://schemas.openxmlformats.org/officeDocument/2006/math">
                    <m:r>
                      <a:rPr lang="en-US" altLang="ja-JP" sz="3600" b="0" i="0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3600" b="0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3600" b="0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solidFill>
                      <a:schemeClr val="tx1"/>
                    </a:solidFill>
                    <a:effectLst/>
                    <a:cs typeface="Times New Roman" panose="02020603050405020304" pitchFamily="18" charset="0"/>
                  </a:rPr>
                  <a:t>軸　</a:t>
                </a:r>
                <a:endParaRPr lang="ja-JP" altLang="ja-JP" sz="3600" kern="100" dirty="0">
                  <a:effectLst/>
                  <a:cs typeface="Times New Roman" panose="02020603050405020304" pitchFamily="18" charset="0"/>
                </a:endParaRPr>
              </a:p>
              <a:p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3600" kern="100" dirty="0">
                    <a:effectLst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頂点は　</a:t>
                </a:r>
                <a:r>
                  <a:rPr lang="ja-JP" altLang="ja-JP" sz="3600" kern="100" dirty="0">
                    <a:solidFill>
                      <a:schemeClr val="tx1"/>
                    </a:solidFill>
                    <a:effectLst/>
                    <a:cs typeface="Times New Roman" panose="02020603050405020304" pitchFamily="18" charset="0"/>
                  </a:rPr>
                  <a:t>点</a:t>
                </a:r>
                <a14:m>
                  <m:oMath xmlns:m="http://schemas.openxmlformats.org/officeDocument/2006/math">
                    <m:r>
                      <a:rPr lang="en-US" altLang="ja-JP" sz="3600" b="0" i="0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altLang="ja-JP" sz="3600" b="1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ja-JP" altLang="ja-JP" kern="100">
                            <a:cs typeface="Times New Roman" panose="02020603050405020304" pitchFamily="18" charset="0"/>
                          </a:rPr>
                          <m:t>，</m:t>
                        </m:r>
                        <m:r>
                          <a:rPr lang="en-US" altLang="ja-JP" b="1" i="1" kern="10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altLang="ja-JP" sz="3600" b="1" kern="100" dirty="0">
                    <a:solidFill>
                      <a:schemeClr val="accent1"/>
                    </a:solidFill>
                    <a:effectLst/>
                    <a:latin typeface="Century" panose="020406040505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3600" b="1" kern="100" dirty="0">
                    <a:solidFill>
                      <a:schemeClr val="accent1"/>
                    </a:solidFill>
                    <a:effectLst/>
                    <a:latin typeface="Century" panose="020406040505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</a:t>
                </a:r>
                <a:endParaRPr lang="en-US" altLang="ja-JP" sz="3600" b="1" kern="100" dirty="0">
                  <a:effectLst/>
                  <a:latin typeface="Century" panose="020406040505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である。</a:t>
                </a:r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811A780F-F7A1-48AF-9EE0-F34B5D0EFB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2D27B82-3B64-4C08-90DF-87E10935C90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59D6F72-726A-49D0-9A29-E92D93BC13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77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タイトル 4">
                <a:extLst>
                  <a:ext uri="{FF2B5EF4-FFF2-40B4-BE49-F238E27FC236}">
                    <a16:creationId xmlns:a16="http://schemas.microsoft.com/office/drawing/2014/main" id="{8D70A057-9C36-4A00-9AE0-3EB6EB525AB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𝒒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/>
                  <a:t>のグラフ</a:t>
                </a:r>
              </a:p>
            </p:txBody>
          </p:sp>
        </mc:Choice>
        <mc:Fallback xmlns="">
          <p:sp>
            <p:nvSpPr>
              <p:cNvPr id="5" name="タイトル 4">
                <a:extLst>
                  <a:ext uri="{FF2B5EF4-FFF2-40B4-BE49-F238E27FC236}">
                    <a16:creationId xmlns:a16="http://schemas.microsoft.com/office/drawing/2014/main" id="{8D70A057-9C36-4A00-9AE0-3EB6EB525A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23894" b="-318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CB507369-74CC-4B88-ADD5-C41CCE02D3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２</a:t>
            </a:r>
          </a:p>
        </p:txBody>
      </p:sp>
      <p:pic>
        <p:nvPicPr>
          <p:cNvPr id="8" name="図 7" descr="グラフ, 折れ線グラフ&#10;&#10;自動的に生成された説明">
            <a:extLst>
              <a:ext uri="{FF2B5EF4-FFF2-40B4-BE49-F238E27FC236}">
                <a16:creationId xmlns:a16="http://schemas.microsoft.com/office/drawing/2014/main" id="{AA4FC64A-82D0-419A-9CA8-B560190E67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1656000"/>
            <a:ext cx="2891125" cy="473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1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AA84F324-4AB3-499D-9C16-D18C722515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77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FCAB10B-FF51-4EBC-BF12-7FE87D483C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ja-JP" altLang="en-US" sz="3600" kern="100" dirty="0">
                    <a:effectLst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平面上で，図形</a:t>
                </a:r>
                <a:r>
                  <a:rPr lang="ja-JP" altLang="en-US" sz="3600" kern="100" dirty="0">
                    <a:effectLst/>
                    <a:cs typeface="Times New Roman" panose="02020603050405020304" pitchFamily="18" charset="0"/>
                  </a:rPr>
                  <a:t>全体</a:t>
                </a:r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を一定の向きに一定の距離だけ</a:t>
                </a:r>
                <a:br>
                  <a:rPr lang="en-US" altLang="ja-JP" sz="3600" kern="100" dirty="0">
                    <a:effectLst/>
                    <a:cs typeface="Times New Roman" panose="02020603050405020304" pitchFamily="18" charset="0"/>
                  </a:rPr>
                </a:br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動かすことを</a:t>
                </a:r>
                <a:r>
                  <a:rPr lang="en-US" altLang="ja-JP" sz="3600" kern="100" dirty="0">
                    <a:effectLst/>
                    <a:cs typeface="Times New Roman" panose="02020603050405020304" pitchFamily="18" charset="0"/>
                  </a:rPr>
                  <a:t> </a:t>
                </a:r>
                <a:r>
                  <a:rPr lang="ja-JP" altLang="ja-JP" sz="3600" b="1" i="0" kern="100" dirty="0">
                    <a:solidFill>
                      <a:schemeClr val="accent1"/>
                    </a:solidFill>
                    <a:effectLst/>
                    <a:cs typeface="Times New Roman" panose="02020603050405020304" pitchFamily="18" charset="0"/>
                  </a:rPr>
                  <a:t>平行移動</a:t>
                </a:r>
                <a:r>
                  <a:rPr lang="ja-JP" altLang="en-US" sz="3600" b="1" i="0" kern="100" dirty="0">
                    <a:solidFill>
                      <a:schemeClr val="accent1"/>
                    </a:solidFill>
                    <a:effectLst/>
                    <a:cs typeface="Times New Roman" panose="02020603050405020304" pitchFamily="18" charset="0"/>
                  </a:rPr>
                  <a:t> </a:t>
                </a:r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という。</a:t>
                </a:r>
              </a:p>
              <a:p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　一般に，</a:t>
                </a:r>
                <a14:m>
                  <m:oMath xmlns:m="http://schemas.openxmlformats.org/officeDocument/2006/math"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3600" b="0" i="0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次関数</a:t>
                </a:r>
                <a14:m>
                  <m:oMath xmlns:m="http://schemas.openxmlformats.org/officeDocument/2006/math">
                    <m:r>
                      <a:rPr lang="ja-JP" altLang="ja-JP" sz="36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ja-JP" altLang="ja-JP" sz="3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i="1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𝑞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のグラフは，</a:t>
                </a:r>
                <a14:m>
                  <m:oMath xmlns:m="http://schemas.openxmlformats.org/officeDocument/2006/math"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ja-JP" altLang="ja-JP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i="1" kern="10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kern="10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b="0" i="1" kern="10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のグラフを</a:t>
                </a:r>
                <a14:m>
                  <m:oMath xmlns:m="http://schemas.openxmlformats.org/officeDocument/2006/math">
                    <m:r>
                      <a:rPr lang="en-US" altLang="ja-JP" sz="3600" b="0" i="0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3600" b="0" i="1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軸方向に</a:t>
                </a:r>
                <a14:m>
                  <m:oMath xmlns:m="http://schemas.openxmlformats.org/officeDocument/2006/math">
                    <m:r>
                      <a:rPr lang="en-US" altLang="ja-JP" sz="3600" b="0" i="0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𝑞</m:t>
                    </m:r>
                    <m:r>
                      <a:rPr lang="en-US" altLang="ja-JP" sz="3600" b="0" i="1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だけ平行移動した放物線で</a:t>
                </a:r>
              </a:p>
              <a:p>
                <a:pPr algn="ctr"/>
                <a:r>
                  <a:rPr lang="ja-JP" altLang="ja-JP" sz="3600" b="1" i="0" kern="100" dirty="0">
                    <a:solidFill>
                      <a:schemeClr val="accent1"/>
                    </a:solidFill>
                    <a:effectLst/>
                    <a:cs typeface="Times New Roman" panose="02020603050405020304" pitchFamily="18" charset="0"/>
                  </a:rPr>
                  <a:t>軸は　</a:t>
                </a:r>
                <a14:m>
                  <m:oMath xmlns:m="http://schemas.openxmlformats.org/officeDocument/2006/math">
                    <m:r>
                      <a:rPr lang="en-US" altLang="ja-JP" sz="3600" b="1" i="1" kern="10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altLang="ja-JP" sz="3600" b="1" i="1" kern="100" smtClean="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b="1" i="0" kern="100" dirty="0">
                    <a:solidFill>
                      <a:schemeClr val="accent1"/>
                    </a:solidFill>
                    <a:effectLst/>
                    <a:cs typeface="Times New Roman" panose="02020603050405020304" pitchFamily="18" charset="0"/>
                  </a:rPr>
                  <a:t>軸</a:t>
                </a:r>
                <a:r>
                  <a:rPr lang="ja-JP" altLang="ja-JP" sz="3600" b="0" i="0" kern="100" dirty="0">
                    <a:effectLst/>
                    <a:cs typeface="Times New Roman" panose="02020603050405020304" pitchFamily="18" charset="0"/>
                  </a:rPr>
                  <a:t>，</a:t>
                </a:r>
                <a:r>
                  <a:rPr lang="ja-JP" altLang="en-US" sz="3600" b="0" i="0" kern="100" dirty="0">
                    <a:effectLst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3600" b="0" i="0" kern="100" dirty="0">
                    <a:effectLst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3600" b="1" i="0" kern="100" dirty="0">
                    <a:solidFill>
                      <a:schemeClr val="accent1"/>
                    </a:solidFill>
                    <a:effectLst/>
                    <a:cs typeface="Times New Roman" panose="02020603050405020304" pitchFamily="18" charset="0"/>
                  </a:rPr>
                  <a:t>頂点は　点</a:t>
                </a:r>
                <a14:m>
                  <m:oMath xmlns:m="http://schemas.openxmlformats.org/officeDocument/2006/math">
                    <m:r>
                      <a:rPr lang="en-US" altLang="ja-JP" sz="3600" b="1" i="0" kern="100" smtClean="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altLang="ja-JP" sz="3600" b="1" i="1" kern="100" smtClean="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b="1" kern="1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m:rPr>
                            <m:nor/>
                          </m:rPr>
                          <a:rPr lang="ja-JP" altLang="ja-JP" b="1" kern="100">
                            <a:solidFill>
                              <a:schemeClr val="accent1"/>
                            </a:solidFill>
                            <a:cs typeface="Times New Roman" panose="02020603050405020304" pitchFamily="18" charset="0"/>
                          </a:rPr>
                          <m:t>，</m:t>
                        </m:r>
                        <m:r>
                          <a:rPr lang="en-US" altLang="ja-JP" b="1" i="1" kern="1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𝒒</m:t>
                        </m:r>
                      </m:e>
                    </m:d>
                  </m:oMath>
                </a14:m>
                <a:r>
                  <a:rPr lang="ja-JP" altLang="ja-JP" sz="3600" kern="100" dirty="0">
                    <a:solidFill>
                      <a:schemeClr val="accent1"/>
                    </a:solidFill>
                    <a:effectLst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である。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FCAB10B-FF51-4EBC-BF12-7FE87D483C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タイトル 3">
                <a:extLst>
                  <a:ext uri="{FF2B5EF4-FFF2-40B4-BE49-F238E27FC236}">
                    <a16:creationId xmlns:a16="http://schemas.microsoft.com/office/drawing/2014/main" id="{BA35B93B-3557-4F89-AC44-4D4DAD7F406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𝒒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/>
                  <a:t>のグラフ</a:t>
                </a:r>
              </a:p>
            </p:txBody>
          </p:sp>
        </mc:Choice>
        <mc:Fallback xmlns="">
          <p:sp>
            <p:nvSpPr>
              <p:cNvPr id="4" name="タイトル 3">
                <a:extLst>
                  <a:ext uri="{FF2B5EF4-FFF2-40B4-BE49-F238E27FC236}">
                    <a16:creationId xmlns:a16="http://schemas.microsoft.com/office/drawing/2014/main" id="{BA35B93B-3557-4F89-AC44-4D4DAD7F40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23894" b="-318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03BCE90-0FCC-44F3-86CC-E948B18108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２</a:t>
            </a:r>
          </a:p>
        </p:txBody>
      </p:sp>
    </p:spTree>
    <p:extLst>
      <p:ext uri="{BB962C8B-B14F-4D97-AF65-F5344CB8AC3E}">
        <p14:creationId xmlns:p14="http://schemas.microsoft.com/office/powerpoint/2010/main" val="18576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5C4E9AF2-5A48-4694-B483-DBB0C3F453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ja-JP" altLang="en-US" sz="3600" kern="100" dirty="0">
                    <a:effectLst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次の</a:t>
                </a:r>
                <a14:m>
                  <m:oMath xmlns:m="http://schemas.openxmlformats.org/officeDocument/2006/math">
                    <m:r>
                      <a:rPr lang="en-US" altLang="ja-JP" sz="3600" b="0" i="0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3600" b="0" i="0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次関数のグラフの頂点を求め，そのグラフを</a:t>
                </a:r>
                <a:br>
                  <a:rPr lang="en-US" altLang="ja-JP" sz="3600" kern="100" dirty="0">
                    <a:effectLst/>
                    <a:cs typeface="Times New Roman" panose="02020603050405020304" pitchFamily="18" charset="0"/>
                  </a:rPr>
                </a:br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か</a:t>
                </a:r>
                <a:r>
                  <a:rPr lang="ja-JP" altLang="en-US" sz="3600" kern="100" dirty="0">
                    <a:effectLst/>
                    <a:cs typeface="Times New Roman" panose="02020603050405020304" pitchFamily="18" charset="0"/>
                  </a:rPr>
                  <a:t>け</a:t>
                </a:r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。</a:t>
                </a:r>
                <a:br>
                  <a:rPr lang="en-US" altLang="ja-JP" sz="3600" dirty="0">
                    <a:effectLst/>
                    <a:cs typeface="ＭＳ 明朝" panose="02020609040205080304" pitchFamily="17" charset="-128"/>
                  </a:rPr>
                </a:br>
                <a:r>
                  <a:rPr lang="ja-JP" altLang="ja-JP" sz="3600" kern="100" dirty="0">
                    <a:effectLst/>
                    <a:cs typeface="ＭＳ 明朝" panose="02020609040205080304" pitchFamily="17" charset="-128"/>
                  </a:rPr>
                  <a:t>⑴</a:t>
                </a:r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3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i="1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+2</m:t>
                    </m:r>
                  </m:oMath>
                </a14:m>
                <a:endParaRPr lang="ja-JP" altLang="ja-JP" sz="3600" kern="100" dirty="0"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>
                  <a:tabLst>
                    <a:tab pos="1866900" algn="l"/>
                    <a:tab pos="3733800" algn="l"/>
                  </a:tabLst>
                </a:pPr>
                <a:r>
                  <a:rPr lang="ja-JP" altLang="ja-JP" sz="3600" kern="100" dirty="0">
                    <a:effectLst/>
                    <a:cs typeface="ＭＳ 明朝" panose="02020609040205080304" pitchFamily="17" charset="-128"/>
                  </a:rPr>
                  <a:t>⑵</a:t>
                </a:r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ja-JP" altLang="ja-JP" sz="3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i="1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endParaRPr lang="ja-JP" altLang="ja-JP" sz="3600" kern="100" dirty="0"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>
                  <a:tabLst>
                    <a:tab pos="1866900" algn="l"/>
                    <a:tab pos="3733800" algn="l"/>
                  </a:tabLst>
                </a:pPr>
                <a:r>
                  <a:rPr lang="ja-JP" altLang="ja-JP" sz="3600" kern="100" dirty="0">
                    <a:effectLst/>
                    <a:cs typeface="ＭＳ 明朝" panose="02020609040205080304" pitchFamily="17" charset="-128"/>
                  </a:rPr>
                  <a:t>⑶</a:t>
                </a:r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ja-JP" altLang="ja-JP" sz="3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i="1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5C4E9AF2-5A48-4694-B483-DBB0C3F453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01C9581-7B92-45FE-AC58-CB21F2AF376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8</a:t>
            </a:r>
            <a:endParaRPr kumimoji="1" lang="ja-JP" altLang="en-US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A214632-1C1E-4885-9811-CAF1BCD607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77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タイトル 4">
                <a:extLst>
                  <a:ext uri="{FF2B5EF4-FFF2-40B4-BE49-F238E27FC236}">
                    <a16:creationId xmlns:a16="http://schemas.microsoft.com/office/drawing/2014/main" id="{62D5410E-A79D-4648-A95E-39D11F286B8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𝒒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/>
                  <a:t>のグラフ</a:t>
                </a:r>
              </a:p>
            </p:txBody>
          </p:sp>
        </mc:Choice>
        <mc:Fallback xmlns="">
          <p:sp>
            <p:nvSpPr>
              <p:cNvPr id="5" name="タイトル 4">
                <a:extLst>
                  <a:ext uri="{FF2B5EF4-FFF2-40B4-BE49-F238E27FC236}">
                    <a16:creationId xmlns:a16="http://schemas.microsoft.com/office/drawing/2014/main" id="{62D5410E-A79D-4648-A95E-39D11F286B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23894" b="-318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FD79DA10-4AFB-4530-BC70-1AFFD2F54D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 dirty="0"/>
              <a:t>２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03779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6E0AE2FB-CE62-4EC0-9914-BA81202683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ja-JP" altLang="en-US" sz="3600" kern="1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3600" kern="100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3600" b="0" i="0" kern="100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次関数</a:t>
                </a:r>
                <a14:m>
                  <m:oMath xmlns:m="http://schemas.openxmlformats.org/officeDocument/2006/math">
                    <m:r>
                      <a:rPr lang="en-US" altLang="ja-JP" sz="3600" b="0" i="0" kern="100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3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b="0" i="1" kern="100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について，</a:t>
                </a:r>
                <a14:m>
                  <m:oMath xmlns:m="http://schemas.openxmlformats.org/officeDocument/2006/math"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の値に対応する</a:t>
                </a:r>
                <a14:m>
                  <m:oMath xmlns:m="http://schemas.openxmlformats.org/officeDocument/2006/math">
                    <m:r>
                      <a:rPr lang="en-US" altLang="ja-JP" sz="3600" b="0" i="1" kern="10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の値を求めると，次の表のようになる。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6E0AE2FB-CE62-4EC0-9914-BA81202683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 r="-22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81630C8-6881-422E-975A-5ECB9FAC5C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75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タイトル 3">
                <a:extLst>
                  <a:ext uri="{FF2B5EF4-FFF2-40B4-BE49-F238E27FC236}">
                    <a16:creationId xmlns:a16="http://schemas.microsoft.com/office/drawing/2014/main" id="{F991E1F3-DCEF-4D73-932B-A1356E1CA4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/>
                  <a:t>のグラフ</a:t>
                </a:r>
              </a:p>
            </p:txBody>
          </p:sp>
        </mc:Choice>
        <mc:Fallback xmlns="">
          <p:sp>
            <p:nvSpPr>
              <p:cNvPr id="4" name="タイトル 3">
                <a:extLst>
                  <a:ext uri="{FF2B5EF4-FFF2-40B4-BE49-F238E27FC236}">
                    <a16:creationId xmlns:a16="http://schemas.microsoft.com/office/drawing/2014/main" id="{F991E1F3-DCEF-4D73-932B-A1356E1CA4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23894" b="-318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0EBCC5C-7454-4D1E-9F4C-681B6E83D3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 6">
                <a:extLst>
                  <a:ext uri="{FF2B5EF4-FFF2-40B4-BE49-F238E27FC236}">
                    <a16:creationId xmlns:a16="http://schemas.microsoft.com/office/drawing/2014/main" id="{EF26A365-DFAD-443B-A5FF-A41F589265A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9504157"/>
                  </p:ext>
                </p:extLst>
              </p:nvPr>
            </p:nvGraphicFramePr>
            <p:xfrm>
              <a:off x="476676" y="3789040"/>
              <a:ext cx="11286648" cy="216024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476000">
                      <a:extLst>
                        <a:ext uri="{9D8B030D-6E8A-4147-A177-3AD203B41FA5}">
                          <a16:colId xmlns:a16="http://schemas.microsoft.com/office/drawing/2014/main" val="1900663600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397285541"/>
                        </a:ext>
                      </a:extLst>
                    </a:gridCol>
                    <a:gridCol w="930072">
                      <a:extLst>
                        <a:ext uri="{9D8B030D-6E8A-4147-A177-3AD203B41FA5}">
                          <a16:colId xmlns:a16="http://schemas.microsoft.com/office/drawing/2014/main" val="236479340"/>
                        </a:ext>
                      </a:extLst>
                    </a:gridCol>
                    <a:gridCol w="930072">
                      <a:extLst>
                        <a:ext uri="{9D8B030D-6E8A-4147-A177-3AD203B41FA5}">
                          <a16:colId xmlns:a16="http://schemas.microsoft.com/office/drawing/2014/main" val="1017442994"/>
                        </a:ext>
                      </a:extLst>
                    </a:gridCol>
                    <a:gridCol w="930072">
                      <a:extLst>
                        <a:ext uri="{9D8B030D-6E8A-4147-A177-3AD203B41FA5}">
                          <a16:colId xmlns:a16="http://schemas.microsoft.com/office/drawing/2014/main" val="978018853"/>
                        </a:ext>
                      </a:extLst>
                    </a:gridCol>
                    <a:gridCol w="930072">
                      <a:extLst>
                        <a:ext uri="{9D8B030D-6E8A-4147-A177-3AD203B41FA5}">
                          <a16:colId xmlns:a16="http://schemas.microsoft.com/office/drawing/2014/main" val="2423657457"/>
                        </a:ext>
                      </a:extLst>
                    </a:gridCol>
                    <a:gridCol w="930072">
                      <a:extLst>
                        <a:ext uri="{9D8B030D-6E8A-4147-A177-3AD203B41FA5}">
                          <a16:colId xmlns:a16="http://schemas.microsoft.com/office/drawing/2014/main" val="2712499487"/>
                        </a:ext>
                      </a:extLst>
                    </a:gridCol>
                    <a:gridCol w="930072">
                      <a:extLst>
                        <a:ext uri="{9D8B030D-6E8A-4147-A177-3AD203B41FA5}">
                          <a16:colId xmlns:a16="http://schemas.microsoft.com/office/drawing/2014/main" val="296597048"/>
                        </a:ext>
                      </a:extLst>
                    </a:gridCol>
                    <a:gridCol w="930072">
                      <a:extLst>
                        <a:ext uri="{9D8B030D-6E8A-4147-A177-3AD203B41FA5}">
                          <a16:colId xmlns:a16="http://schemas.microsoft.com/office/drawing/2014/main" val="1844597965"/>
                        </a:ext>
                      </a:extLst>
                    </a:gridCol>
                    <a:gridCol w="930072">
                      <a:extLst>
                        <a:ext uri="{9D8B030D-6E8A-4147-A177-3AD203B41FA5}">
                          <a16:colId xmlns:a16="http://schemas.microsoft.com/office/drawing/2014/main" val="3232531150"/>
                        </a:ext>
                      </a:extLst>
                    </a:gridCol>
                    <a:gridCol w="930072">
                      <a:extLst>
                        <a:ext uri="{9D8B030D-6E8A-4147-A177-3AD203B41FA5}">
                          <a16:colId xmlns:a16="http://schemas.microsoft.com/office/drawing/2014/main" val="3811897351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1290483012"/>
                        </a:ext>
                      </a:extLst>
                    </a:gridCol>
                  </a:tblGrid>
                  <a:tr h="108012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10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ja-JP" sz="280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72000" marR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3EFD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altLang="ja-JP" sz="2800" b="0" i="1" kern="10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Times New Roman" panose="02020603050405020304" pitchFamily="18" charset="0"/>
                                  </a:rPr>
                                  <m:t>⋅⋅⋅</m:t>
                                </m:r>
                              </m:oMath>
                            </m:oMathPara>
                          </a14:m>
                          <a:endParaRPr lang="ja-JP" sz="2800" b="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72000" marR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ja-JP" altLang="en-US" sz="2800" kern="10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kern="10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ja-JP" sz="280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72000" marR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ja-JP" altLang="en-US" sz="2800" kern="10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kern="10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1.5</m:t>
                                </m:r>
                              </m:oMath>
                            </m:oMathPara>
                          </a14:m>
                          <a:endParaRPr lang="ja-JP" sz="280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72000" marR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ja-JP" altLang="en-US" sz="2800" kern="10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kern="10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ja-JP" sz="280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72000" marR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ja-JP" altLang="en-US" sz="2800" kern="10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kern="10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oMath>
                            </m:oMathPara>
                          </a14:m>
                          <a:endParaRPr lang="ja-JP" sz="280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72000" marR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10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ja-JP" sz="280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72000" marR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10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oMath>
                            </m:oMathPara>
                          </a14:m>
                          <a:endParaRPr lang="ja-JP" sz="280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72000" marR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10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ja-JP" sz="280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72000" marR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10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1.5</m:t>
                                </m:r>
                              </m:oMath>
                            </m:oMathPara>
                          </a14:m>
                          <a:endParaRPr lang="ja-JP" sz="280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72000" marR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10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ja-JP" sz="280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72000" marR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2800" b="0" i="1" kern="10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Times New Roman" panose="02020603050405020304" pitchFamily="18" charset="0"/>
                                  </a:rPr>
                                  <m:t>⋅⋅⋅</m:t>
                                </m:r>
                              </m:oMath>
                            </m:oMathPara>
                          </a14:m>
                          <a:endParaRPr lang="ja-JP" sz="2800" b="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72000" marR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95921185"/>
                      </a:ext>
                    </a:extLst>
                  </a:tr>
                  <a:tr h="108012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10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800" kern="10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=</m:t>
                                </m:r>
                                <m:sSup>
                                  <m:sSupPr>
                                    <m:ctrlPr>
                                      <a:rPr lang="ja-JP" sz="2800" i="1" kern="10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kern="10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 kern="10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ja-JP" sz="280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72000" marR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3EFD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2800" b="0" i="1" kern="10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Times New Roman" panose="02020603050405020304" pitchFamily="18" charset="0"/>
                                  </a:rPr>
                                  <m:t>⋅⋅⋅</m:t>
                                </m:r>
                              </m:oMath>
                            </m:oMathPara>
                          </a14:m>
                          <a:endParaRPr lang="ja-JP" sz="280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72000" marR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10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ja-JP" sz="280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72000" marR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10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2.25</m:t>
                                </m:r>
                              </m:oMath>
                            </m:oMathPara>
                          </a14:m>
                          <a:endParaRPr lang="ja-JP" sz="280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72000" marR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10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ja-JP" sz="280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72000" marR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10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0.25</m:t>
                                </m:r>
                              </m:oMath>
                            </m:oMathPara>
                          </a14:m>
                          <a:endParaRPr lang="ja-JP" sz="280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72000" marR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10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ja-JP" sz="280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72000" marR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10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0.25</m:t>
                                </m:r>
                              </m:oMath>
                            </m:oMathPara>
                          </a14:m>
                          <a:endParaRPr lang="ja-JP" sz="280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72000" marR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10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ja-JP" sz="280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72000" marR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10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2.25</m:t>
                                </m:r>
                              </m:oMath>
                            </m:oMathPara>
                          </a14:m>
                          <a:endParaRPr lang="ja-JP" sz="280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72000" marR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10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ja-JP" sz="280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72000" marR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2800" b="0" i="1" kern="10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Times New Roman" panose="02020603050405020304" pitchFamily="18" charset="0"/>
                                  </a:rPr>
                                  <m:t>⋅⋅⋅</m:t>
                                </m:r>
                              </m:oMath>
                            </m:oMathPara>
                          </a14:m>
                          <a:endParaRPr lang="ja-JP" altLang="ja-JP" sz="2800" b="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72000" marR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901265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 6">
                <a:extLst>
                  <a:ext uri="{FF2B5EF4-FFF2-40B4-BE49-F238E27FC236}">
                    <a16:creationId xmlns:a16="http://schemas.microsoft.com/office/drawing/2014/main" id="{EF26A365-DFAD-443B-A5FF-A41F589265A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9504157"/>
                  </p:ext>
                </p:extLst>
              </p:nvPr>
            </p:nvGraphicFramePr>
            <p:xfrm>
              <a:off x="476676" y="3789040"/>
              <a:ext cx="11286648" cy="216024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476000">
                      <a:extLst>
                        <a:ext uri="{9D8B030D-6E8A-4147-A177-3AD203B41FA5}">
                          <a16:colId xmlns:a16="http://schemas.microsoft.com/office/drawing/2014/main" val="1900663600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397285541"/>
                        </a:ext>
                      </a:extLst>
                    </a:gridCol>
                    <a:gridCol w="930072">
                      <a:extLst>
                        <a:ext uri="{9D8B030D-6E8A-4147-A177-3AD203B41FA5}">
                          <a16:colId xmlns:a16="http://schemas.microsoft.com/office/drawing/2014/main" val="236479340"/>
                        </a:ext>
                      </a:extLst>
                    </a:gridCol>
                    <a:gridCol w="930072">
                      <a:extLst>
                        <a:ext uri="{9D8B030D-6E8A-4147-A177-3AD203B41FA5}">
                          <a16:colId xmlns:a16="http://schemas.microsoft.com/office/drawing/2014/main" val="1017442994"/>
                        </a:ext>
                      </a:extLst>
                    </a:gridCol>
                    <a:gridCol w="930072">
                      <a:extLst>
                        <a:ext uri="{9D8B030D-6E8A-4147-A177-3AD203B41FA5}">
                          <a16:colId xmlns:a16="http://schemas.microsoft.com/office/drawing/2014/main" val="978018853"/>
                        </a:ext>
                      </a:extLst>
                    </a:gridCol>
                    <a:gridCol w="930072">
                      <a:extLst>
                        <a:ext uri="{9D8B030D-6E8A-4147-A177-3AD203B41FA5}">
                          <a16:colId xmlns:a16="http://schemas.microsoft.com/office/drawing/2014/main" val="2423657457"/>
                        </a:ext>
                      </a:extLst>
                    </a:gridCol>
                    <a:gridCol w="930072">
                      <a:extLst>
                        <a:ext uri="{9D8B030D-6E8A-4147-A177-3AD203B41FA5}">
                          <a16:colId xmlns:a16="http://schemas.microsoft.com/office/drawing/2014/main" val="2712499487"/>
                        </a:ext>
                      </a:extLst>
                    </a:gridCol>
                    <a:gridCol w="930072">
                      <a:extLst>
                        <a:ext uri="{9D8B030D-6E8A-4147-A177-3AD203B41FA5}">
                          <a16:colId xmlns:a16="http://schemas.microsoft.com/office/drawing/2014/main" val="296597048"/>
                        </a:ext>
                      </a:extLst>
                    </a:gridCol>
                    <a:gridCol w="930072">
                      <a:extLst>
                        <a:ext uri="{9D8B030D-6E8A-4147-A177-3AD203B41FA5}">
                          <a16:colId xmlns:a16="http://schemas.microsoft.com/office/drawing/2014/main" val="1844597965"/>
                        </a:ext>
                      </a:extLst>
                    </a:gridCol>
                    <a:gridCol w="930072">
                      <a:extLst>
                        <a:ext uri="{9D8B030D-6E8A-4147-A177-3AD203B41FA5}">
                          <a16:colId xmlns:a16="http://schemas.microsoft.com/office/drawing/2014/main" val="3232531150"/>
                        </a:ext>
                      </a:extLst>
                    </a:gridCol>
                    <a:gridCol w="930072">
                      <a:extLst>
                        <a:ext uri="{9D8B030D-6E8A-4147-A177-3AD203B41FA5}">
                          <a16:colId xmlns:a16="http://schemas.microsoft.com/office/drawing/2014/main" val="3811897351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1290483012"/>
                        </a:ext>
                      </a:extLst>
                    </a:gridCol>
                  </a:tblGrid>
                  <a:tr h="1080124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2000" marR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3" t="-562" r="-666116" b="-101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2000" marR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5932" t="-562" r="-1266102" b="-101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2000" marR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35948" t="-562" r="-876471" b="-101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2000" marR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35948" t="-562" r="-776471" b="-101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2000" marR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38816" t="-562" r="-681579" b="-101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2000" marR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35294" t="-562" r="-577124" b="-101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2000" marR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39474" t="-562" r="-480921" b="-101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2000" marR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34641" t="-562" r="-377778" b="-101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2000" marR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34641" t="-562" r="-277778" b="-101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2000" marR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40789" t="-562" r="-179605" b="-101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2000" marR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33987" t="-562" r="-78431" b="-101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2000" marR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470339" t="-562" r="-1695" b="-1011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5921185"/>
                      </a:ext>
                    </a:extLst>
                  </a:tr>
                  <a:tr h="1080124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2000" marR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3" t="-101130" r="-666116" b="-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2000" marR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5932" t="-101130" r="-1266102" b="-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2000" marR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35948" t="-101130" r="-876471" b="-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2000" marR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35948" t="-101130" r="-776471" b="-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2000" marR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38816" t="-101130" r="-681579" b="-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2000" marR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35294" t="-101130" r="-577124" b="-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2000" marR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39474" t="-101130" r="-480921" b="-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2000" marR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34641" t="-101130" r="-377778" b="-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2000" marR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34641" t="-101130" r="-277778" b="-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2000" marR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40789" t="-101130" r="-179605" b="-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2000" marR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33987" t="-101130" r="-78431" b="-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2000" marR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470339" t="-101130" r="-1695" b="-16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9012651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1245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CA359DC8-F5EC-40FC-BF3B-832263531C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tabLst>
                    <a:tab pos="1866900" algn="l"/>
                    <a:tab pos="3733800" algn="l"/>
                  </a:tabLst>
                </a:pPr>
                <a:r>
                  <a:rPr lang="ja-JP" altLang="ja-JP" kern="100" dirty="0">
                    <a:cs typeface="ＭＳ 明朝" panose="02020609040205080304" pitchFamily="17" charset="-128"/>
                  </a:rPr>
                  <a:t>⑴</a:t>
                </a:r>
                <a:r>
                  <a:rPr lang="ja-JP" altLang="ja-JP" kern="100" dirty="0"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i="1" kern="10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kern="10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+2</m:t>
                    </m:r>
                  </m:oMath>
                </a14:m>
                <a:endParaRPr lang="ja-JP" altLang="ja-JP" sz="3600" kern="100" dirty="0"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>
                  <a:tabLst>
                    <a:tab pos="1866900" algn="l"/>
                    <a:tab pos="3733800" algn="l"/>
                  </a:tabLst>
                </a:pPr>
                <a:r>
                  <a:rPr lang="ja-JP" altLang="en-US" sz="3600" kern="100" dirty="0">
                    <a:solidFill>
                      <a:srgbClr val="FF0000"/>
                    </a:solidFill>
                    <a:effectLst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3600" kern="100" dirty="0">
                    <a:solidFill>
                      <a:schemeClr val="accent1"/>
                    </a:solidFill>
                    <a:effectLst/>
                    <a:cs typeface="Times New Roman" panose="02020603050405020304" pitchFamily="18" charset="0"/>
                  </a:rPr>
                  <a:t>頂点は点</a:t>
                </a:r>
                <a14:m>
                  <m:oMath xmlns:m="http://schemas.openxmlformats.org/officeDocument/2006/math">
                    <m:r>
                      <a:rPr lang="en-US" altLang="ja-JP" sz="3600" b="0" i="0" kern="100" smtClean="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altLang="ja-JP" sz="3600" b="1" i="1" kern="100" smtClean="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b="1" i="1" kern="1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m:rPr>
                            <m:nor/>
                          </m:rPr>
                          <a:rPr lang="ja-JP" altLang="ja-JP" b="1" kern="100" dirty="0">
                            <a:solidFill>
                              <a:schemeClr val="accent1"/>
                            </a:solidFill>
                            <a:cs typeface="Times New Roman" panose="02020603050405020304" pitchFamily="18" charset="0"/>
                          </a:rPr>
                          <m:t>，</m:t>
                        </m:r>
                        <m:r>
                          <a:rPr lang="en-US" altLang="ja-JP" b="1" i="1" kern="1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ja-JP" altLang="ja-JP" sz="3600" b="1" kern="100" dirty="0"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CA359DC8-F5EC-40FC-BF3B-832263531C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491BBB0-5BF3-4CCC-89F9-55704DC5C0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77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タイトル 3">
                <a:extLst>
                  <a:ext uri="{FF2B5EF4-FFF2-40B4-BE49-F238E27FC236}">
                    <a16:creationId xmlns:a16="http://schemas.microsoft.com/office/drawing/2014/main" id="{C707F136-3808-4BA2-92F7-8466803A0FD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𝒒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/>
                  <a:t>のグラフ</a:t>
                </a:r>
              </a:p>
            </p:txBody>
          </p:sp>
        </mc:Choice>
        <mc:Fallback xmlns="">
          <p:sp>
            <p:nvSpPr>
              <p:cNvPr id="4" name="タイトル 3">
                <a:extLst>
                  <a:ext uri="{FF2B5EF4-FFF2-40B4-BE49-F238E27FC236}">
                    <a16:creationId xmlns:a16="http://schemas.microsoft.com/office/drawing/2014/main" id="{C707F136-3808-4BA2-92F7-8466803A0F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23894" b="-318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188007C-FE2C-4A38-9166-461693119C0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２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DBCF4377-AD46-40E5-A630-C2D6CD0992B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8</a:t>
            </a: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FBAF038-19F8-4D02-9676-E00CABC6504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3912" y="2780928"/>
            <a:ext cx="3240360" cy="349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48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CA359DC8-F5EC-40FC-BF3B-832263531C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tabLst>
                    <a:tab pos="1866900" algn="l"/>
                    <a:tab pos="3733800" algn="l"/>
                  </a:tabLst>
                </a:pPr>
                <a:r>
                  <a:rPr lang="ja-JP" altLang="ja-JP" kern="100" dirty="0">
                    <a:cs typeface="ＭＳ 明朝" panose="02020609040205080304" pitchFamily="17" charset="-128"/>
                  </a:rPr>
                  <a:t>⑵</a:t>
                </a:r>
                <a:r>
                  <a:rPr lang="ja-JP" altLang="ja-JP" kern="100" dirty="0"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ja-JP" altLang="ja-JP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i="1" kern="10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kern="10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i="1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r>
                  <a:rPr lang="ja-JP" altLang="ja-JP" kern="100" dirty="0">
                    <a:latin typeface="Century" panose="020406040505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</a:t>
                </a:r>
                <a:endParaRPr lang="ja-JP" altLang="ja-JP" kern="100" dirty="0"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>
                  <a:tabLst>
                    <a:tab pos="1866900" algn="l"/>
                    <a:tab pos="3733800" algn="l"/>
                  </a:tabLst>
                </a:pPr>
                <a:r>
                  <a:rPr lang="ja-JP" altLang="en-US" sz="3600" kern="100" dirty="0">
                    <a:solidFill>
                      <a:srgbClr val="FF0000"/>
                    </a:solidFill>
                    <a:effectLst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3600" kern="100" dirty="0">
                    <a:solidFill>
                      <a:schemeClr val="accent1"/>
                    </a:solidFill>
                    <a:effectLst/>
                    <a:cs typeface="Times New Roman" panose="02020603050405020304" pitchFamily="18" charset="0"/>
                  </a:rPr>
                  <a:t>頂点は点</a:t>
                </a:r>
                <a14:m>
                  <m:oMath xmlns:m="http://schemas.openxmlformats.org/officeDocument/2006/math">
                    <m:r>
                      <a:rPr lang="en-US" altLang="ja-JP" sz="3600" b="0" i="0" kern="100" smtClean="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altLang="ja-JP" sz="3600" b="1" i="1" kern="100" smtClean="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b="1" i="1" kern="1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m:rPr>
                            <m:nor/>
                          </m:rPr>
                          <a:rPr lang="ja-JP" altLang="ja-JP" b="1" kern="100" dirty="0">
                            <a:solidFill>
                              <a:schemeClr val="accent1"/>
                            </a:solidFill>
                            <a:cs typeface="Times New Roman" panose="02020603050405020304" pitchFamily="18" charset="0"/>
                          </a:rPr>
                          <m:t>，</m:t>
                        </m:r>
                        <m:r>
                          <a:rPr lang="en-US" altLang="ja-JP" b="1" i="1" kern="1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ja-JP" b="1" i="1" kern="1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d>
                  </m:oMath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CA359DC8-F5EC-40FC-BF3B-832263531C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491BBB0-5BF3-4CCC-89F9-55704DC5C0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77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タイトル 3">
                <a:extLst>
                  <a:ext uri="{FF2B5EF4-FFF2-40B4-BE49-F238E27FC236}">
                    <a16:creationId xmlns:a16="http://schemas.microsoft.com/office/drawing/2014/main" id="{C707F136-3808-4BA2-92F7-8466803A0FD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𝒒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/>
                  <a:t>のグラフ</a:t>
                </a:r>
              </a:p>
            </p:txBody>
          </p:sp>
        </mc:Choice>
        <mc:Fallback xmlns="">
          <p:sp>
            <p:nvSpPr>
              <p:cNvPr id="4" name="タイトル 3">
                <a:extLst>
                  <a:ext uri="{FF2B5EF4-FFF2-40B4-BE49-F238E27FC236}">
                    <a16:creationId xmlns:a16="http://schemas.microsoft.com/office/drawing/2014/main" id="{C707F136-3808-4BA2-92F7-8466803A0F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23894" b="-318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188007C-FE2C-4A38-9166-461693119C0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２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DBCF4377-AD46-40E5-A630-C2D6CD0992B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8</a:t>
            </a:r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8C66816-0DA0-45F2-9434-938A0FD87B8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7928" y="2708920"/>
            <a:ext cx="3168352" cy="331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48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CA359DC8-F5EC-40FC-BF3B-832263531C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ja-JP" altLang="ja-JP" kern="100" dirty="0">
                    <a:cs typeface="ＭＳ 明朝" panose="02020609040205080304" pitchFamily="17" charset="-128"/>
                  </a:rPr>
                  <a:t>⑶</a:t>
                </a:r>
                <a:r>
                  <a:rPr lang="ja-JP" altLang="ja-JP" kern="100" dirty="0"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ja-JP" altLang="ja-JP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i="1" kern="10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kern="10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endParaRPr lang="ja-JP" altLang="ja-JP" dirty="0"/>
              </a:p>
              <a:p>
                <a:pPr>
                  <a:tabLst>
                    <a:tab pos="1866900" algn="l"/>
                    <a:tab pos="3733800" algn="l"/>
                  </a:tabLst>
                </a:pPr>
                <a:r>
                  <a:rPr lang="ja-JP" altLang="en-US" sz="3600" kern="100" dirty="0">
                    <a:solidFill>
                      <a:srgbClr val="FF0000"/>
                    </a:solidFill>
                    <a:effectLst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3600" kern="100" dirty="0">
                    <a:solidFill>
                      <a:schemeClr val="accent1"/>
                    </a:solidFill>
                    <a:effectLst/>
                    <a:cs typeface="Times New Roman" panose="02020603050405020304" pitchFamily="18" charset="0"/>
                  </a:rPr>
                  <a:t>頂点は点</a:t>
                </a:r>
                <a14:m>
                  <m:oMath xmlns:m="http://schemas.openxmlformats.org/officeDocument/2006/math">
                    <m:r>
                      <a:rPr lang="en-US" altLang="ja-JP" sz="3600" b="0" i="0" kern="100" smtClean="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altLang="ja-JP" sz="3600" b="1" i="1" kern="100" smtClean="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b="1" i="1" kern="1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m:rPr>
                            <m:nor/>
                          </m:rPr>
                          <a:rPr lang="ja-JP" altLang="ja-JP" b="1" kern="100" dirty="0">
                            <a:solidFill>
                              <a:schemeClr val="accent1"/>
                            </a:solidFill>
                            <a:cs typeface="Times New Roman" panose="02020603050405020304" pitchFamily="18" charset="0"/>
                          </a:rPr>
                          <m:t>，</m:t>
                        </m:r>
                        <m:r>
                          <a:rPr lang="en-US" altLang="ja-JP" b="1" i="1" kern="1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CA359DC8-F5EC-40FC-BF3B-832263531C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491BBB0-5BF3-4CCC-89F9-55704DC5C0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77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タイトル 3">
                <a:extLst>
                  <a:ext uri="{FF2B5EF4-FFF2-40B4-BE49-F238E27FC236}">
                    <a16:creationId xmlns:a16="http://schemas.microsoft.com/office/drawing/2014/main" id="{C707F136-3808-4BA2-92F7-8466803A0FD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𝒒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/>
                  <a:t>のグラフ</a:t>
                </a:r>
              </a:p>
            </p:txBody>
          </p:sp>
        </mc:Choice>
        <mc:Fallback xmlns="">
          <p:sp>
            <p:nvSpPr>
              <p:cNvPr id="4" name="タイトル 3">
                <a:extLst>
                  <a:ext uri="{FF2B5EF4-FFF2-40B4-BE49-F238E27FC236}">
                    <a16:creationId xmlns:a16="http://schemas.microsoft.com/office/drawing/2014/main" id="{C707F136-3808-4BA2-92F7-8466803A0F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23894" b="-318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188007C-FE2C-4A38-9166-461693119C0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２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DBCF4377-AD46-40E5-A630-C2D6CD0992B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8</a:t>
            </a:r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B0C34CE-54C5-4C93-B51E-1C36F179EB9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9936" y="2852936"/>
            <a:ext cx="2952328" cy="310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32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0" name="コンテンツ プレースホルダー 19">
                <a:extLst>
                  <a:ext uri="{FF2B5EF4-FFF2-40B4-BE49-F238E27FC236}">
                    <a16:creationId xmlns:a16="http://schemas.microsoft.com/office/drawing/2014/main" id="{897B73C1-A651-4A34-BCDF-8415DAB1C2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0" y="1772816"/>
                <a:ext cx="11520000" cy="4527184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ja-JP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つの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次関数</a:t>
                </a:r>
                <a:endParaRPr lang="en-US" altLang="ja-JP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en-US" dirty="0"/>
                  <a:t>　</a:t>
                </a:r>
                <a:r>
                  <a:rPr lang="ja-JP" altLang="ja-JP" dirty="0"/>
                  <a:t>と</a:t>
                </a:r>
                <a:r>
                  <a:rPr lang="ja-JP" altLang="en-US" dirty="0"/>
                  <a:t>　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dirty="0"/>
              </a:p>
              <a:p>
                <a:r>
                  <a:rPr lang="ja-JP" altLang="ja-JP" dirty="0"/>
                  <a:t>について，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に対応する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の値を求めて，</a:t>
                </a:r>
                <a:r>
                  <a:rPr lang="ja-JP" altLang="en-US" dirty="0"/>
                  <a:t>次</a:t>
                </a:r>
                <a:r>
                  <a:rPr lang="ja-JP" altLang="ja-JP" dirty="0"/>
                  <a:t>のような表を</a:t>
                </a:r>
                <a:r>
                  <a:rPr lang="ja-JP" altLang="en-US" dirty="0"/>
                  <a:t>つく</a:t>
                </a:r>
                <a:r>
                  <a:rPr lang="ja-JP" altLang="ja-JP" dirty="0"/>
                  <a:t>る。</a:t>
                </a:r>
                <a:endParaRPr lang="en-US" altLang="ja-JP" dirty="0"/>
              </a:p>
            </p:txBody>
          </p:sp>
        </mc:Choice>
        <mc:Fallback>
          <p:sp>
            <p:nvSpPr>
              <p:cNvPr id="20" name="コンテンツ プレースホルダー 19">
                <a:extLst>
                  <a:ext uri="{FF2B5EF4-FFF2-40B4-BE49-F238E27FC236}">
                    <a16:creationId xmlns:a16="http://schemas.microsoft.com/office/drawing/2014/main" id="{897B73C1-A651-4A34-BCDF-8415DAB1C2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772816"/>
                <a:ext cx="11520000" cy="4527184"/>
              </a:xfrm>
              <a:blipFill>
                <a:blip r:embed="rId3"/>
                <a:stretch>
                  <a:fillRect l="-1587" t="-2561" r="-16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3475622D-A81D-4463-B1B4-6B0232F3244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ja-JP" dirty="0"/>
              <a:t>6</a:t>
            </a:r>
            <a:endParaRPr lang="ja-JP" altLang="en-US" dirty="0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88840816-F0A2-417E-B1E0-D8E0D73ADC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ja-JP" dirty="0"/>
              <a:t>78</a:t>
            </a:r>
            <a:endParaRPr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075E92D-3AC4-4E49-B711-DFBAD9157E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 dirty="0"/>
              <a:t>３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286E0C16-3E4C-47ED-B04E-BA9E3D7C35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758" y="4581128"/>
            <a:ext cx="6172483" cy="16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タイトル 3">
                <a:extLst>
                  <a:ext uri="{FF2B5EF4-FFF2-40B4-BE49-F238E27FC236}">
                    <a16:creationId xmlns:a16="http://schemas.microsoft.com/office/drawing/2014/main" id="{DA53F2CD-CB5F-E8B1-CC4E-543F2EB197E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979613" y="119063"/>
                <a:ext cx="8283575" cy="68738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ja-JP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altLang="ja-JP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ja-JP" altLang="ja-JP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dirty="0">
                    <a:latin typeface="+mj-ea"/>
                    <a:cs typeface="Times New Roman" panose="02020603050405020304" pitchFamily="18" charset="0"/>
                  </a:rPr>
                  <a:t>のグラフ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5" name="タイトル 3">
                <a:extLst>
                  <a:ext uri="{FF2B5EF4-FFF2-40B4-BE49-F238E27FC236}">
                    <a16:creationId xmlns:a16="http://schemas.microsoft.com/office/drawing/2014/main" id="{DA53F2CD-CB5F-E8B1-CC4E-543F2EB197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79613" y="119063"/>
                <a:ext cx="8283575" cy="687387"/>
              </a:xfrm>
              <a:blipFill>
                <a:blip r:embed="rId5"/>
                <a:stretch>
                  <a:fillRect t="-25000" b="-321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304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A398A69-3BAC-9D5B-C0CB-08DAD26A8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コンテンツ プレースホルダー 19">
                <a:extLst>
                  <a:ext uri="{FF2B5EF4-FFF2-40B4-BE49-F238E27FC236}">
                    <a16:creationId xmlns:a16="http://schemas.microsoft.com/office/drawing/2014/main" id="{88301BEF-2365-86ED-56A8-8FBB8C5713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0" y="1764000"/>
                <a:ext cx="11520000" cy="4536000"/>
              </a:xfrm>
            </p:spPr>
            <p:txBody>
              <a:bodyPr/>
              <a:lstStyle/>
              <a:p>
                <a:endParaRPr lang="en-US" altLang="ja-JP" dirty="0"/>
              </a:p>
              <a:p>
                <a:endParaRPr lang="en-US" altLang="ja-JP" dirty="0"/>
              </a:p>
              <a:p>
                <a:r>
                  <a:rPr lang="ja-JP" altLang="ja-JP" dirty="0"/>
                  <a:t>上の表を見ると，</a:t>
                </a:r>
                <a:r>
                  <a:rPr lang="ja-JP" altLang="en-US" dirty="0"/>
                  <a:t>同じ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の値</a:t>
                </a:r>
                <a:r>
                  <a:rPr lang="ja-JP" altLang="en-US" dirty="0"/>
                  <a:t>をとる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dirty="0">
                    <a:latin typeface="Cambria Math" panose="02040503050406030204" pitchFamily="18" charset="0"/>
                  </a:rPr>
                  <a:t>の値が，</a:t>
                </a:r>
                <a:br>
                  <a:rPr lang="en-US" altLang="ja-JP" dirty="0">
                    <a:latin typeface="Cambria Math" panose="02040503050406030204" pitchFamily="18" charset="0"/>
                  </a:rPr>
                </a:br>
                <a:r>
                  <a:rPr lang="ja-JP" altLang="en-US" dirty="0">
                    <a:latin typeface="Cambria Math" panose="02040503050406030204" pitchFamily="18" charset="0"/>
                  </a:rPr>
                  <a:t>右に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altLang="ja-JP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だけず</a:t>
                </a:r>
                <a:r>
                  <a:rPr lang="ja-JP" altLang="en-US" dirty="0"/>
                  <a:t>れていることがわかる。</a:t>
                </a:r>
                <a:endParaRPr lang="en-US" altLang="ja-JP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コンテンツ プレースホルダー 19">
                <a:extLst>
                  <a:ext uri="{FF2B5EF4-FFF2-40B4-BE49-F238E27FC236}">
                    <a16:creationId xmlns:a16="http://schemas.microsoft.com/office/drawing/2014/main" id="{88301BEF-2365-86ED-56A8-8FBB8C5713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764000"/>
                <a:ext cx="11520000" cy="4536000"/>
              </a:xfrm>
              <a:blipFill>
                <a:blip r:embed="rId2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AEAAB999-2C1D-F62F-38B2-B3FD5EB8ED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ja-JP" dirty="0"/>
              <a:t>6</a:t>
            </a:r>
            <a:endParaRPr lang="ja-JP" altLang="en-US" dirty="0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7C1546D8-0729-86B3-D134-771D06B0514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ja-JP" dirty="0"/>
              <a:t>78</a:t>
            </a:r>
            <a:endParaRPr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5271B60-C140-CDA4-5B7C-55E93DBEFB4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 dirty="0"/>
              <a:t>３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E72E88BF-9E60-14AD-D1F4-27DCD5D000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758" y="1809000"/>
            <a:ext cx="6172483" cy="162000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CCA88B69-1421-FACA-171D-4CC1B5A0EE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757" y="4581128"/>
            <a:ext cx="3484627" cy="16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タイトル 3">
                <a:extLst>
                  <a:ext uri="{FF2B5EF4-FFF2-40B4-BE49-F238E27FC236}">
                    <a16:creationId xmlns:a16="http://schemas.microsoft.com/office/drawing/2014/main" id="{694F76D0-63F6-B747-E4F4-7C41C284DB1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979613" y="119063"/>
                <a:ext cx="8283575" cy="68738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ja-JP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altLang="ja-JP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ja-JP" altLang="ja-JP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dirty="0">
                    <a:latin typeface="+mj-ea"/>
                    <a:cs typeface="Times New Roman" panose="02020603050405020304" pitchFamily="18" charset="0"/>
                  </a:rPr>
                  <a:t>のグラフ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5" name="タイトル 3">
                <a:extLst>
                  <a:ext uri="{FF2B5EF4-FFF2-40B4-BE49-F238E27FC236}">
                    <a16:creationId xmlns:a16="http://schemas.microsoft.com/office/drawing/2014/main" id="{694F76D0-63F6-B747-E4F4-7C41C284DB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79613" y="119063"/>
                <a:ext cx="8283575" cy="687387"/>
              </a:xfrm>
              <a:blipFill>
                <a:blip r:embed="rId5"/>
                <a:stretch>
                  <a:fillRect t="-25000" b="-321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528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コンテンツ プレースホルダー 19">
                <a:extLst>
                  <a:ext uri="{FF2B5EF4-FFF2-40B4-BE49-F238E27FC236}">
                    <a16:creationId xmlns:a16="http://schemas.microsoft.com/office/drawing/2014/main" id="{897B73C1-A651-4A34-BCDF-8415DAB1C2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ja-JP" altLang="ja-JP" dirty="0"/>
                  <a:t>よって</a:t>
                </a:r>
                <a:br>
                  <a:rPr lang="en-US" altLang="ja-JP" dirty="0"/>
                </a:br>
                <a:r>
                  <a:rPr lang="ja-JP" altLang="en-US" dirty="0"/>
                  <a:t>　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のグラフは</a:t>
                </a:r>
                <a:br>
                  <a:rPr lang="en-US" altLang="ja-JP" dirty="0"/>
                </a:br>
                <a:r>
                  <a:rPr lang="ja-JP" altLang="en-US" dirty="0"/>
                  <a:t>　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のグラフを</a:t>
                </a:r>
                <a:endParaRPr lang="en-US" altLang="ja-JP" dirty="0"/>
              </a:p>
              <a:p>
                <a:r>
                  <a:rPr lang="ja-JP" altLang="en-US" dirty="0"/>
                  <a:t>　　</a:t>
                </a:r>
                <a14:m>
                  <m:oMath xmlns:m="http://schemas.openxmlformats.org/officeDocument/2006/math">
                    <m:r>
                      <a:rPr lang="en-US" altLang="ja-JP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>
                    <a:solidFill>
                      <a:schemeClr val="tx1"/>
                    </a:solidFill>
                  </a:rPr>
                  <a:t>軸</a:t>
                </a:r>
                <a:r>
                  <a:rPr lang="ja-JP" altLang="ja-JP" dirty="0"/>
                  <a:t>方向</a:t>
                </a:r>
                <a:r>
                  <a:rPr lang="ja-JP" altLang="ja-JP" dirty="0">
                    <a:solidFill>
                      <a:schemeClr val="tx1"/>
                    </a:solidFill>
                  </a:rPr>
                  <a:t>に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br>
                  <a:rPr lang="en-US" altLang="ja-JP" dirty="0"/>
                </a:br>
                <a:r>
                  <a:rPr lang="ja-JP" altLang="ja-JP" dirty="0"/>
                  <a:t>だけ平行移動した放物線である。</a:t>
                </a:r>
              </a:p>
            </p:txBody>
          </p:sp>
        </mc:Choice>
        <mc:Fallback xmlns="">
          <p:sp>
            <p:nvSpPr>
              <p:cNvPr id="20" name="コンテンツ プレースホルダー 19">
                <a:extLst>
                  <a:ext uri="{FF2B5EF4-FFF2-40B4-BE49-F238E27FC236}">
                    <a16:creationId xmlns:a16="http://schemas.microsoft.com/office/drawing/2014/main" id="{897B73C1-A651-4A34-BCDF-8415DAB1C2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3475622D-A81D-4463-B1B4-6B0232F3244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ja-JP" dirty="0"/>
              <a:t>6</a:t>
            </a:r>
            <a:endParaRPr lang="ja-JP" altLang="en-US" dirty="0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88840816-F0A2-417E-B1E0-D8E0D73ADC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ja-JP" dirty="0"/>
              <a:t>78</a:t>
            </a:r>
            <a:endParaRPr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075E92D-3AC4-4E49-B711-DFBAD9157E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 dirty="0"/>
              <a:t>３</a:t>
            </a:r>
          </a:p>
        </p:txBody>
      </p:sp>
      <p:pic>
        <p:nvPicPr>
          <p:cNvPr id="8" name="図 7" descr="グラフ&#10;&#10;低い精度で自動的に生成された説明">
            <a:extLst>
              <a:ext uri="{FF2B5EF4-FFF2-40B4-BE49-F238E27FC236}">
                <a16:creationId xmlns:a16="http://schemas.microsoft.com/office/drawing/2014/main" id="{B19B97EF-AC95-45F0-907A-945E58DDCE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323" y="1799727"/>
            <a:ext cx="3745061" cy="40931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タイトル 3">
                <a:extLst>
                  <a:ext uri="{FF2B5EF4-FFF2-40B4-BE49-F238E27FC236}">
                    <a16:creationId xmlns:a16="http://schemas.microsoft.com/office/drawing/2014/main" id="{18BF89F5-FA25-0324-E0C1-3E943760AAB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979613" y="119063"/>
                <a:ext cx="8283575" cy="68738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ja-JP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altLang="ja-JP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ja-JP" altLang="ja-JP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dirty="0">
                    <a:latin typeface="+mj-ea"/>
                    <a:cs typeface="Times New Roman" panose="02020603050405020304" pitchFamily="18" charset="0"/>
                  </a:rPr>
                  <a:t>のグラフ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5" name="タイトル 3">
                <a:extLst>
                  <a:ext uri="{FF2B5EF4-FFF2-40B4-BE49-F238E27FC236}">
                    <a16:creationId xmlns:a16="http://schemas.microsoft.com/office/drawing/2014/main" id="{18BF89F5-FA25-0324-E0C1-3E943760AA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79613" y="119063"/>
                <a:ext cx="8283575" cy="687387"/>
              </a:xfrm>
              <a:blipFill>
                <a:blip r:embed="rId4"/>
                <a:stretch>
                  <a:fillRect t="-25000" b="-321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313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コンテンツ プレースホルダー 19">
                <a:extLst>
                  <a:ext uri="{FF2B5EF4-FFF2-40B4-BE49-F238E27FC236}">
                    <a16:creationId xmlns:a16="http://schemas.microsoft.com/office/drawing/2014/main" id="{897B73C1-A651-4A34-BCDF-8415DAB1C2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ja-JP" altLang="ja-JP" dirty="0"/>
                  <a:t>この放物線の軸上の点は</a:t>
                </a:r>
                <a:endParaRPr lang="en-US" altLang="ja-JP" dirty="0"/>
              </a:p>
              <a:p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座標がつねに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であるから，</a:t>
                </a:r>
                <a:endParaRPr lang="en-US" altLang="ja-JP" dirty="0"/>
              </a:p>
              <a:p>
                <a:r>
                  <a:rPr lang="ja-JP" altLang="ja-JP" dirty="0"/>
                  <a:t>この軸を</a:t>
                </a:r>
                <a:endParaRPr lang="en-US" altLang="ja-JP" dirty="0"/>
              </a:p>
              <a:p>
                <a:r>
                  <a:rPr lang="ja-JP" altLang="ja-JP" dirty="0">
                    <a:solidFill>
                      <a:schemeClr val="tx1"/>
                    </a:solidFill>
                  </a:rPr>
                  <a:t>直線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br>
                  <a:rPr lang="en-US" altLang="ja-JP" dirty="0">
                    <a:solidFill>
                      <a:schemeClr val="tx1"/>
                    </a:solidFill>
                  </a:rPr>
                </a:br>
                <a:r>
                  <a:rPr lang="ja-JP" altLang="ja-JP" dirty="0"/>
                  <a:t>と表す。</a:t>
                </a:r>
              </a:p>
              <a:p>
                <a:r>
                  <a:rPr lang="ja-JP" altLang="ja-JP" dirty="0"/>
                  <a:t>また，頂点は点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m:rPr>
                            <m:nor/>
                          </m:rPr>
                          <a:rPr lang="ja-JP" altLang="ja-JP">
                            <a:solidFill>
                              <a:schemeClr val="tx1"/>
                            </a:solidFill>
                          </a:rPr>
                          <m:t>，</m:t>
                        </m:r>
                        <m:r>
                          <a:rPr lang="en-US" altLang="ja-JP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である。</a:t>
                </a:r>
              </a:p>
            </p:txBody>
          </p:sp>
        </mc:Choice>
        <mc:Fallback xmlns="">
          <p:sp>
            <p:nvSpPr>
              <p:cNvPr id="20" name="コンテンツ プレースホルダー 19">
                <a:extLst>
                  <a:ext uri="{FF2B5EF4-FFF2-40B4-BE49-F238E27FC236}">
                    <a16:creationId xmlns:a16="http://schemas.microsoft.com/office/drawing/2014/main" id="{897B73C1-A651-4A34-BCDF-8415DAB1C2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 t="-1953" b="-37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3475622D-A81D-4463-B1B4-6B0232F3244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ja-JP" dirty="0"/>
              <a:t>6</a:t>
            </a:r>
            <a:endParaRPr lang="ja-JP" altLang="en-US" dirty="0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88840816-F0A2-417E-B1E0-D8E0D73ADC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ja-JP" dirty="0"/>
              <a:t>78</a:t>
            </a:r>
            <a:endParaRPr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075E92D-3AC4-4E49-B711-DFBAD9157E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 dirty="0"/>
              <a:t>３</a:t>
            </a:r>
          </a:p>
        </p:txBody>
      </p:sp>
      <p:pic>
        <p:nvPicPr>
          <p:cNvPr id="8" name="図 7" descr="グラフ&#10;&#10;低い精度で自動的に生成された説明">
            <a:extLst>
              <a:ext uri="{FF2B5EF4-FFF2-40B4-BE49-F238E27FC236}">
                <a16:creationId xmlns:a16="http://schemas.microsoft.com/office/drawing/2014/main" id="{EC08A79B-C263-4648-8323-308DD45D42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323" y="1799727"/>
            <a:ext cx="3745061" cy="40931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タイトル 3">
                <a:extLst>
                  <a:ext uri="{FF2B5EF4-FFF2-40B4-BE49-F238E27FC236}">
                    <a16:creationId xmlns:a16="http://schemas.microsoft.com/office/drawing/2014/main" id="{AA580E66-5CF0-7236-6AE5-6B0D8D3436F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979613" y="119063"/>
                <a:ext cx="8283575" cy="68738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ja-JP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altLang="ja-JP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ja-JP" altLang="ja-JP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dirty="0">
                    <a:latin typeface="+mj-ea"/>
                    <a:cs typeface="Times New Roman" panose="02020603050405020304" pitchFamily="18" charset="0"/>
                  </a:rPr>
                  <a:t>のグラフ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5" name="タイトル 3">
                <a:extLst>
                  <a:ext uri="{FF2B5EF4-FFF2-40B4-BE49-F238E27FC236}">
                    <a16:creationId xmlns:a16="http://schemas.microsoft.com/office/drawing/2014/main" id="{AA580E66-5CF0-7236-6AE5-6B0D8D3436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79613" y="119063"/>
                <a:ext cx="8283575" cy="687387"/>
              </a:xfrm>
              <a:blipFill>
                <a:blip r:embed="rId4"/>
                <a:stretch>
                  <a:fillRect t="-25000" b="-321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295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50F7E669-57AB-4003-BC8E-9CC8B84F0A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78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276F3A0-FD95-491F-8876-C80E64A546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ja-JP" altLang="en-US" sz="3600" dirty="0"/>
                  <a:t>一般に，</a:t>
                </a:r>
                <a14:m>
                  <m:oMath xmlns:m="http://schemas.openxmlformats.org/officeDocument/2006/math">
                    <m:r>
                      <a:rPr lang="en-US" altLang="ja-JP" sz="36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ja-JP" sz="3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3600" dirty="0"/>
                  <a:t>次関数</a:t>
                </a:r>
                <a14:m>
                  <m:oMath xmlns:m="http://schemas.openxmlformats.org/officeDocument/2006/math">
                    <m:r>
                      <a:rPr lang="en-US" altLang="ja-JP" sz="3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altLang="ja-JP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altLang="ja-JP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3600" dirty="0"/>
                  <a:t>のグラフは，</a:t>
                </a:r>
                <a14:m>
                  <m:oMath xmlns:m="http://schemas.openxmlformats.org/officeDocument/2006/math"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altLang="ja-JP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3600" dirty="0"/>
                  <a:t>のグラフを</a:t>
                </a:r>
                <a14:m>
                  <m:oMath xmlns:m="http://schemas.openxmlformats.org/officeDocument/2006/math">
                    <m:r>
                      <a:rPr lang="en-US" altLang="ja-JP" sz="3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3600" dirty="0"/>
                  <a:t>軸方向に</a:t>
                </a:r>
                <a14:m>
                  <m:oMath xmlns:m="http://schemas.openxmlformats.org/officeDocument/2006/math">
                    <m:r>
                      <a:rPr lang="en-US" altLang="ja-JP" sz="3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3600" dirty="0"/>
                  <a:t>だけ平行移動した放物線で，</a:t>
                </a:r>
                <a:endParaRPr lang="en-US" altLang="ja-JP" dirty="0"/>
              </a:p>
              <a:p>
                <a:pPr algn="ctr"/>
                <a:r>
                  <a:rPr lang="ja-JP" altLang="ja-JP" b="1" dirty="0">
                    <a:solidFill>
                      <a:schemeClr val="accent1"/>
                    </a:solidFill>
                  </a:rPr>
                  <a:t>軸は</a:t>
                </a:r>
                <a:r>
                  <a:rPr lang="ja-JP" altLang="en-US" b="1" dirty="0">
                    <a:solidFill>
                      <a:schemeClr val="accent1"/>
                    </a:solidFill>
                  </a:rPr>
                  <a:t>　</a:t>
                </a:r>
                <a:r>
                  <a:rPr lang="ja-JP" altLang="ja-JP" b="1" dirty="0">
                    <a:solidFill>
                      <a:schemeClr val="accent1"/>
                    </a:solidFill>
                  </a:rPr>
                  <a:t>直線</a:t>
                </a:r>
                <a14:m>
                  <m:oMath xmlns:m="http://schemas.openxmlformats.org/officeDocument/2006/math">
                    <m:r>
                      <a:rPr lang="en-US" altLang="ja-JP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ja-JP" altLang="ja-JP" dirty="0"/>
                  <a:t>，</a:t>
                </a:r>
                <a:r>
                  <a:rPr lang="ja-JP" altLang="en-US" dirty="0"/>
                  <a:t>　　</a:t>
                </a:r>
                <a:r>
                  <a:rPr lang="ja-JP" altLang="ja-JP" b="1" dirty="0">
                    <a:solidFill>
                      <a:schemeClr val="accent1"/>
                    </a:solidFill>
                  </a:rPr>
                  <a:t>頂点は　点</a:t>
                </a:r>
                <a14:m>
                  <m:oMath xmlns:m="http://schemas.openxmlformats.org/officeDocument/2006/math">
                    <m:r>
                      <a:rPr lang="en-US" altLang="ja-JP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ja-JP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m:rPr>
                            <m:nor/>
                          </m:rPr>
                          <a:rPr lang="ja-JP" altLang="ja-JP" b="1">
                            <a:solidFill>
                              <a:schemeClr val="accent1"/>
                            </a:solidFill>
                          </a:rPr>
                          <m:t>，</m:t>
                        </m:r>
                        <m:r>
                          <a:rPr lang="en-US" altLang="ja-JP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ja-JP" altLang="en-US" sz="3600" dirty="0"/>
                  <a:t>　である。</a:t>
                </a:r>
                <a:endParaRPr lang="ja-JP" altLang="ja-JP" sz="36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276F3A0-FD95-491F-8876-C80E64A546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 r="-4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1005BD2-BF4D-470B-8AED-9B43737BA5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３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タイトル 3">
                <a:extLst>
                  <a:ext uri="{FF2B5EF4-FFF2-40B4-BE49-F238E27FC236}">
                    <a16:creationId xmlns:a16="http://schemas.microsoft.com/office/drawing/2014/main" id="{F60F7778-64FD-7D18-770C-943B2F12892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979613" y="119063"/>
                <a:ext cx="8283575" cy="68738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ja-JP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altLang="ja-JP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ja-JP" altLang="ja-JP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dirty="0">
                    <a:latin typeface="+mj-ea"/>
                    <a:cs typeface="Times New Roman" panose="02020603050405020304" pitchFamily="18" charset="0"/>
                  </a:rPr>
                  <a:t>のグラフ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8" name="タイトル 3">
                <a:extLst>
                  <a:ext uri="{FF2B5EF4-FFF2-40B4-BE49-F238E27FC236}">
                    <a16:creationId xmlns:a16="http://schemas.microsoft.com/office/drawing/2014/main" id="{F60F7778-64FD-7D18-770C-943B2F1289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79613" y="119063"/>
                <a:ext cx="8283575" cy="687387"/>
              </a:xfrm>
              <a:blipFill>
                <a:blip r:embed="rId3"/>
                <a:stretch>
                  <a:fillRect t="-25000" b="-321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794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276F3A0-FD95-491F-8876-C80E64A546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ja-JP" altLang="en-US" dirty="0"/>
                  <a:t>　</a:t>
                </a:r>
                <a:r>
                  <a:rPr lang="ja-JP" altLang="ja-JP" dirty="0"/>
                  <a:t>次の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次関数のグラフの軸と頂点を求め，そのグラフをかけ。</a:t>
                </a:r>
                <a:endParaRPr lang="en-US" altLang="ja-JP" dirty="0"/>
              </a:p>
              <a:p>
                <a:r>
                  <a:rPr lang="ja-JP" altLang="en-US" dirty="0"/>
                  <a:t>⑴</a:t>
                </a:r>
                <a:r>
                  <a:rPr lang="ja-JP" altLang="ja-JP" dirty="0"/>
                  <a:t>　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3600" dirty="0"/>
              </a:p>
              <a:p>
                <a:r>
                  <a:rPr lang="ja-JP" altLang="en-US" sz="3600" dirty="0"/>
                  <a:t>⑵　</a:t>
                </a:r>
                <a14:m>
                  <m:oMath xmlns:m="http://schemas.openxmlformats.org/officeDocument/2006/math"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ja-JP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altLang="ja-JP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3600" dirty="0"/>
              </a:p>
              <a:p>
                <a:r>
                  <a:rPr lang="ja-JP" altLang="en-US" dirty="0"/>
                  <a:t>⑶</a:t>
                </a:r>
                <a:r>
                  <a:rPr lang="ja-JP" altLang="ja-JP" sz="36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ja-JP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en-US" altLang="ja-JP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1" lang="en-US" altLang="ja-JP" sz="36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276F3A0-FD95-491F-8876-C80E64A546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 r="-23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C8E8B32-3BBF-4BFD-9F3D-399D96279F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ja-JP" dirty="0"/>
              <a:t>9</a:t>
            </a:r>
            <a:endParaRPr lang="ja-JP" altLang="en-US" dirty="0"/>
          </a:p>
        </p:txBody>
      </p:sp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50F7E669-57AB-4003-BC8E-9CC8B84F0A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78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1005BD2-BF4D-470B-8AED-9B43737BA5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３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タイトル 3">
                <a:extLst>
                  <a:ext uri="{FF2B5EF4-FFF2-40B4-BE49-F238E27FC236}">
                    <a16:creationId xmlns:a16="http://schemas.microsoft.com/office/drawing/2014/main" id="{42F80373-C795-32BD-A683-BEAAC53C0DD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979613" y="119063"/>
                <a:ext cx="8283575" cy="68738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ja-JP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altLang="ja-JP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ja-JP" altLang="ja-JP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dirty="0">
                    <a:latin typeface="+mj-ea"/>
                    <a:cs typeface="Times New Roman" panose="02020603050405020304" pitchFamily="18" charset="0"/>
                  </a:rPr>
                  <a:t>のグラフ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9" name="タイトル 3">
                <a:extLst>
                  <a:ext uri="{FF2B5EF4-FFF2-40B4-BE49-F238E27FC236}">
                    <a16:creationId xmlns:a16="http://schemas.microsoft.com/office/drawing/2014/main" id="{42F80373-C795-32BD-A683-BEAAC53C0D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79613" y="119063"/>
                <a:ext cx="8283575" cy="687387"/>
              </a:xfrm>
              <a:blipFill>
                <a:blip r:embed="rId3"/>
                <a:stretch>
                  <a:fillRect t="-25000" b="-321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2321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276F3A0-FD95-491F-8876-C80E64A546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ja-JP" altLang="en-US" dirty="0"/>
                  <a:t>⑴</a:t>
                </a:r>
                <a:r>
                  <a:rPr lang="ja-JP" altLang="ja-JP" dirty="0"/>
                  <a:t>　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dirty="0"/>
              </a:p>
              <a:p>
                <a:r>
                  <a:rPr lang="en-US" altLang="ja-JP" sz="3600" b="1" dirty="0">
                    <a:solidFill>
                      <a:schemeClr val="accent1"/>
                    </a:solidFill>
                  </a:rPr>
                  <a:t>	</a:t>
                </a:r>
                <a:r>
                  <a:rPr lang="ja-JP" altLang="ja-JP" sz="3600" b="1" dirty="0">
                    <a:solidFill>
                      <a:schemeClr val="accent1"/>
                    </a:solidFill>
                  </a:rPr>
                  <a:t>軸は</a:t>
                </a:r>
                <a:r>
                  <a:rPr lang="ja-JP" altLang="en-US" sz="3600" b="1" dirty="0">
                    <a:solidFill>
                      <a:schemeClr val="accent1"/>
                    </a:solidFill>
                  </a:rPr>
                  <a:t>　　</a:t>
                </a:r>
                <a:r>
                  <a:rPr lang="ja-JP" altLang="ja-JP" sz="3600" b="1" dirty="0">
                    <a:solidFill>
                      <a:schemeClr val="accent1"/>
                    </a:solidFill>
                  </a:rPr>
                  <a:t>直線</a:t>
                </a:r>
                <a14:m>
                  <m:oMath xmlns:m="http://schemas.openxmlformats.org/officeDocument/2006/math">
                    <m:r>
                      <a:rPr lang="en-US" altLang="ja-JP" sz="36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36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36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altLang="ja-JP" sz="3600" b="1" dirty="0">
                  <a:solidFill>
                    <a:schemeClr val="accent1"/>
                  </a:solidFill>
                </a:endParaRPr>
              </a:p>
              <a:p>
                <a:r>
                  <a:rPr lang="en-US" altLang="ja-JP" b="1" dirty="0">
                    <a:solidFill>
                      <a:schemeClr val="accent1"/>
                    </a:solidFill>
                  </a:rPr>
                  <a:t>	</a:t>
                </a:r>
                <a:r>
                  <a:rPr lang="ja-JP" altLang="ja-JP" sz="3600" b="1" dirty="0">
                    <a:solidFill>
                      <a:schemeClr val="accent1"/>
                    </a:solidFill>
                  </a:rPr>
                  <a:t>頂点は</a:t>
                </a:r>
                <a:r>
                  <a:rPr lang="ja-JP" altLang="en-US" sz="3600" b="1" dirty="0">
                    <a:solidFill>
                      <a:schemeClr val="accent1"/>
                    </a:solidFill>
                  </a:rPr>
                  <a:t>　</a:t>
                </a:r>
                <a:r>
                  <a:rPr lang="ja-JP" altLang="ja-JP" sz="3600" b="1" dirty="0">
                    <a:solidFill>
                      <a:schemeClr val="accent1"/>
                    </a:solidFill>
                  </a:rPr>
                  <a:t>点</a:t>
                </a:r>
                <a14:m>
                  <m:oMath xmlns:m="http://schemas.openxmlformats.org/officeDocument/2006/math">
                    <m:r>
                      <a:rPr lang="en-US" altLang="ja-JP" sz="36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ja-JP" sz="36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36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ja-JP" alt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，</m:t>
                        </m:r>
                        <m:r>
                          <a:rPr lang="en-US" altLang="ja-JP" sz="36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endParaRPr kumimoji="1" lang="ja-JP" altLang="en-US" sz="36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276F3A0-FD95-491F-8876-C80E64A546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50F7E669-57AB-4003-BC8E-9CC8B84F0A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78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1005BD2-BF4D-470B-8AED-9B43737BA5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３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C8E8B32-3BBF-4BFD-9F3D-399D96279F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prstGeom prst="roundRect">
            <a:avLst>
              <a:gd name="adj" fmla="val 13255"/>
            </a:avLst>
          </a:prstGeom>
        </p:spPr>
        <p:txBody>
          <a:bodyPr/>
          <a:lstStyle/>
          <a:p>
            <a:r>
              <a:rPr lang="en-US" altLang="ja-JP" dirty="0"/>
              <a:t>9</a:t>
            </a:r>
            <a:endParaRPr lang="ja-JP" altLang="en-US" dirty="0"/>
          </a:p>
        </p:txBody>
      </p:sp>
      <p:pic>
        <p:nvPicPr>
          <p:cNvPr id="9" name="図 8" descr="ダイアグラム&#10;&#10;自動的に生成された説明">
            <a:extLst>
              <a:ext uri="{FF2B5EF4-FFF2-40B4-BE49-F238E27FC236}">
                <a16:creationId xmlns:a16="http://schemas.microsoft.com/office/drawing/2014/main" id="{CB793A22-95C2-47A2-86C8-63E5F2A63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420" y="2680312"/>
            <a:ext cx="3506177" cy="37996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タイトル 3">
                <a:extLst>
                  <a:ext uri="{FF2B5EF4-FFF2-40B4-BE49-F238E27FC236}">
                    <a16:creationId xmlns:a16="http://schemas.microsoft.com/office/drawing/2014/main" id="{1B8CEAB5-6270-BAB9-E40D-5B9CC4FCB0F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979613" y="119063"/>
                <a:ext cx="8283575" cy="68738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ja-JP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altLang="ja-JP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ja-JP" altLang="ja-JP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dirty="0">
                    <a:latin typeface="+mj-ea"/>
                    <a:cs typeface="Times New Roman" panose="02020603050405020304" pitchFamily="18" charset="0"/>
                  </a:rPr>
                  <a:t>のグラフ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11" name="タイトル 3">
                <a:extLst>
                  <a:ext uri="{FF2B5EF4-FFF2-40B4-BE49-F238E27FC236}">
                    <a16:creationId xmlns:a16="http://schemas.microsoft.com/office/drawing/2014/main" id="{1B8CEAB5-6270-BAB9-E40D-5B9CC4FCB0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79613" y="119063"/>
                <a:ext cx="8283575" cy="687387"/>
              </a:xfrm>
              <a:blipFill>
                <a:blip r:embed="rId4"/>
                <a:stretch>
                  <a:fillRect t="-25000" b="-321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139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776ECFBE-C7AD-4F7C-8ADB-71F327EB19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ja-JP" altLang="en-US" sz="3600" kern="100" dirty="0">
                    <a:effectLst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この表をもとにして，</a:t>
                </a:r>
                <a14:m>
                  <m:oMath xmlns:m="http://schemas.openxmlformats.org/officeDocument/2006/math"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3600" b="0" i="0" kern="100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次関数</a:t>
                </a:r>
                <a:r>
                  <a:rPr lang="en-US" altLang="ja-JP" sz="3600" kern="100" dirty="0">
                    <a:effectLst/>
                    <a:cs typeface="Times New Roman" panose="02020603050405020304" pitchFamily="18" charset="0"/>
                  </a:rPr>
                  <a:t> </a:t>
                </a:r>
                <a:endParaRPr lang="ja-JP" altLang="ja-JP" sz="3600" kern="100" dirty="0">
                  <a:effectLst/>
                  <a:cs typeface="Times New Roman" panose="02020603050405020304" pitchFamily="18" charset="0"/>
                </a:endParaRPr>
              </a:p>
              <a:p>
                <a:r>
                  <a:rPr lang="ja-JP" altLang="en-US" sz="3600" kern="100" dirty="0">
                    <a:effectLst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3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en-US" sz="3600" kern="1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i="1" kern="1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⋯⋯</m:t>
                    </m:r>
                  </m:oMath>
                </a14:m>
                <a:r>
                  <a:rPr lang="ja-JP" altLang="en-US" kern="100" dirty="0">
                    <a:cs typeface="Times New Roman" panose="02020603050405020304" pitchFamily="18" charset="0"/>
                  </a:rPr>
                  <a:t>①</a:t>
                </a:r>
                <a:endParaRPr lang="ja-JP" altLang="ja-JP" sz="3600" kern="100" dirty="0"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のグラフをかくと，</a:t>
                </a:r>
                <a14:m>
                  <m:oMath xmlns:m="http://schemas.openxmlformats.org/officeDocument/2006/math"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軸に対して対称な曲線になる。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776ECFBE-C7AD-4F7C-8ADB-71F327EB19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A99E64D-B855-4084-8E3D-78FC4932A77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75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タイトル 3">
                <a:extLst>
                  <a:ext uri="{FF2B5EF4-FFF2-40B4-BE49-F238E27FC236}">
                    <a16:creationId xmlns:a16="http://schemas.microsoft.com/office/drawing/2014/main" id="{4E924397-B7A8-4ACF-A60D-5E817FFB390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/>
                  <a:t>のグラフ</a:t>
                </a:r>
              </a:p>
            </p:txBody>
          </p:sp>
        </mc:Choice>
        <mc:Fallback xmlns="">
          <p:sp>
            <p:nvSpPr>
              <p:cNvPr id="4" name="タイトル 3">
                <a:extLst>
                  <a:ext uri="{FF2B5EF4-FFF2-40B4-BE49-F238E27FC236}">
                    <a16:creationId xmlns:a16="http://schemas.microsoft.com/office/drawing/2014/main" id="{4E924397-B7A8-4ACF-A60D-5E817FFB39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23894" b="-318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0259AE7-7825-421E-BF19-A1AEC1BC99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１</a:t>
            </a:r>
          </a:p>
        </p:txBody>
      </p:sp>
    </p:spTree>
    <p:extLst>
      <p:ext uri="{BB962C8B-B14F-4D97-AF65-F5344CB8AC3E}">
        <p14:creationId xmlns:p14="http://schemas.microsoft.com/office/powerpoint/2010/main" val="54646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276F3A0-FD95-491F-8876-C80E64A546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ja-JP" altLang="en-US" dirty="0"/>
                  <a:t>⑵　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dirty="0"/>
              </a:p>
              <a:p>
                <a:r>
                  <a:rPr lang="en-US" altLang="ja-JP" sz="3600" b="1" dirty="0">
                    <a:solidFill>
                      <a:schemeClr val="accent1"/>
                    </a:solidFill>
                  </a:rPr>
                  <a:t>	</a:t>
                </a:r>
                <a:r>
                  <a:rPr lang="ja-JP" altLang="ja-JP" sz="3600" b="1" dirty="0">
                    <a:solidFill>
                      <a:schemeClr val="accent1"/>
                    </a:solidFill>
                  </a:rPr>
                  <a:t>軸は</a:t>
                </a:r>
                <a:r>
                  <a:rPr lang="ja-JP" altLang="en-US" sz="3600" b="1" dirty="0">
                    <a:solidFill>
                      <a:schemeClr val="accent1"/>
                    </a:solidFill>
                  </a:rPr>
                  <a:t>　　</a:t>
                </a:r>
                <a:r>
                  <a:rPr lang="ja-JP" altLang="ja-JP" sz="3600" b="1" dirty="0">
                    <a:solidFill>
                      <a:schemeClr val="accent1"/>
                    </a:solidFill>
                  </a:rPr>
                  <a:t>直線</a:t>
                </a:r>
                <a14:m>
                  <m:oMath xmlns:m="http://schemas.openxmlformats.org/officeDocument/2006/math">
                    <m:r>
                      <a:rPr lang="en-US" altLang="ja-JP" sz="36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36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36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altLang="ja-JP" sz="3600" b="1" dirty="0">
                  <a:solidFill>
                    <a:schemeClr val="accent1"/>
                  </a:solidFill>
                </a:endParaRPr>
              </a:p>
              <a:p>
                <a:r>
                  <a:rPr lang="en-US" altLang="ja-JP" b="1" dirty="0">
                    <a:solidFill>
                      <a:schemeClr val="accent1"/>
                    </a:solidFill>
                  </a:rPr>
                  <a:t>	</a:t>
                </a:r>
                <a:r>
                  <a:rPr lang="ja-JP" altLang="ja-JP" sz="3600" b="1" dirty="0">
                    <a:solidFill>
                      <a:schemeClr val="accent1"/>
                    </a:solidFill>
                  </a:rPr>
                  <a:t>頂点は</a:t>
                </a:r>
                <a:r>
                  <a:rPr lang="ja-JP" altLang="en-US" sz="3600" b="1" dirty="0">
                    <a:solidFill>
                      <a:schemeClr val="accent1"/>
                    </a:solidFill>
                  </a:rPr>
                  <a:t>　</a:t>
                </a:r>
                <a:r>
                  <a:rPr lang="ja-JP" altLang="ja-JP" sz="3600" b="1" dirty="0">
                    <a:solidFill>
                      <a:schemeClr val="accent1"/>
                    </a:solidFill>
                  </a:rPr>
                  <a:t>点</a:t>
                </a:r>
                <a14:m>
                  <m:oMath xmlns:m="http://schemas.openxmlformats.org/officeDocument/2006/math">
                    <m:r>
                      <a:rPr lang="en-US" altLang="ja-JP" sz="36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ja-JP" sz="36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3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ja-JP" alt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，</m:t>
                        </m:r>
                        <m:r>
                          <a:rPr lang="en-US" altLang="ja-JP" sz="36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endParaRPr kumimoji="1" lang="ja-JP" altLang="en-US" sz="36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276F3A0-FD95-491F-8876-C80E64A546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50F7E669-57AB-4003-BC8E-9CC8B84F0A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78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タイトル 3">
                <a:extLst>
                  <a:ext uri="{FF2B5EF4-FFF2-40B4-BE49-F238E27FC236}">
                    <a16:creationId xmlns:a16="http://schemas.microsoft.com/office/drawing/2014/main" id="{F07A6033-BCF3-4D96-822F-BF5923704FD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ja-JP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altLang="ja-JP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ja-JP" altLang="ja-JP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dirty="0">
                    <a:latin typeface="+mj-ea"/>
                    <a:cs typeface="Times New Roman" panose="02020603050405020304" pitchFamily="18" charset="0"/>
                  </a:rPr>
                  <a:t>のグラフ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4" name="タイトル 3">
                <a:extLst>
                  <a:ext uri="{FF2B5EF4-FFF2-40B4-BE49-F238E27FC236}">
                    <a16:creationId xmlns:a16="http://schemas.microsoft.com/office/drawing/2014/main" id="{F07A6033-BCF3-4D96-822F-BF5923704F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23894" b="-318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1005BD2-BF4D-470B-8AED-9B43737BA5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３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C8E8B32-3BBF-4BFD-9F3D-399D96279F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prstGeom prst="roundRect">
            <a:avLst>
              <a:gd name="adj" fmla="val 13255"/>
            </a:avLst>
          </a:prstGeom>
        </p:spPr>
        <p:txBody>
          <a:bodyPr/>
          <a:lstStyle/>
          <a:p>
            <a:r>
              <a:rPr lang="en-US" altLang="ja-JP" dirty="0"/>
              <a:t>9</a:t>
            </a:r>
            <a:endParaRPr lang="ja-JP" altLang="en-US" dirty="0"/>
          </a:p>
        </p:txBody>
      </p:sp>
      <p:pic>
        <p:nvPicPr>
          <p:cNvPr id="8" name="図 7" descr="ダイアグラム&#10;&#10;自動的に生成された説明">
            <a:extLst>
              <a:ext uri="{FF2B5EF4-FFF2-40B4-BE49-F238E27FC236}">
                <a16:creationId xmlns:a16="http://schemas.microsoft.com/office/drawing/2014/main" id="{F5398227-9BC6-498A-BCFE-833525A070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2996952"/>
            <a:ext cx="3625304" cy="327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2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276F3A0-FD95-491F-8876-C80E64A546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ja-JP" altLang="en-US" dirty="0"/>
                  <a:t>⑶</a:t>
                </a:r>
                <a:r>
                  <a:rPr lang="ja-JP" altLang="ja-JP" dirty="0"/>
                  <a:t>　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3600" b="1" dirty="0">
                  <a:solidFill>
                    <a:srgbClr val="C00000"/>
                  </a:solidFill>
                </a:endParaRPr>
              </a:p>
              <a:p>
                <a:r>
                  <a:rPr lang="en-US" altLang="ja-JP" sz="3600" b="1" dirty="0">
                    <a:solidFill>
                      <a:schemeClr val="accent1"/>
                    </a:solidFill>
                  </a:rPr>
                  <a:t>	</a:t>
                </a:r>
                <a:r>
                  <a:rPr lang="ja-JP" altLang="ja-JP" sz="3600" b="1" dirty="0">
                    <a:solidFill>
                      <a:schemeClr val="accent1"/>
                    </a:solidFill>
                  </a:rPr>
                  <a:t>軸は</a:t>
                </a:r>
                <a:r>
                  <a:rPr lang="ja-JP" altLang="en-US" sz="3600" b="1" dirty="0">
                    <a:solidFill>
                      <a:schemeClr val="accent1"/>
                    </a:solidFill>
                  </a:rPr>
                  <a:t>　　</a:t>
                </a:r>
                <a:r>
                  <a:rPr lang="ja-JP" altLang="ja-JP" sz="3600" b="1" dirty="0">
                    <a:solidFill>
                      <a:schemeClr val="accent1"/>
                    </a:solidFill>
                  </a:rPr>
                  <a:t>直線</a:t>
                </a:r>
                <a14:m>
                  <m:oMath xmlns:m="http://schemas.openxmlformats.org/officeDocument/2006/math">
                    <m:r>
                      <a:rPr lang="en-US" altLang="ja-JP" sz="36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36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36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ja-JP" sz="36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altLang="ja-JP" sz="3600" b="1" dirty="0">
                  <a:solidFill>
                    <a:schemeClr val="accent1"/>
                  </a:solidFill>
                </a:endParaRPr>
              </a:p>
              <a:p>
                <a:r>
                  <a:rPr lang="en-US" altLang="ja-JP" b="1" dirty="0">
                    <a:solidFill>
                      <a:schemeClr val="accent1"/>
                    </a:solidFill>
                  </a:rPr>
                  <a:t>	</a:t>
                </a:r>
                <a:r>
                  <a:rPr lang="ja-JP" altLang="ja-JP" sz="3600" b="1" dirty="0">
                    <a:solidFill>
                      <a:schemeClr val="accent1"/>
                    </a:solidFill>
                  </a:rPr>
                  <a:t>頂点は</a:t>
                </a:r>
                <a:r>
                  <a:rPr lang="ja-JP" altLang="en-US" sz="3600" b="1" dirty="0">
                    <a:solidFill>
                      <a:schemeClr val="accent1"/>
                    </a:solidFill>
                  </a:rPr>
                  <a:t>　</a:t>
                </a:r>
                <a:r>
                  <a:rPr lang="ja-JP" altLang="ja-JP" sz="3600" b="1" dirty="0">
                    <a:solidFill>
                      <a:schemeClr val="accent1"/>
                    </a:solidFill>
                  </a:rPr>
                  <a:t>点</a:t>
                </a:r>
                <a14:m>
                  <m:oMath xmlns:m="http://schemas.openxmlformats.org/officeDocument/2006/math">
                    <m:r>
                      <a:rPr lang="en-US" altLang="ja-JP" sz="36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ja-JP" sz="36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3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3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ja-JP" alt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，</m:t>
                        </m:r>
                        <m:r>
                          <a:rPr lang="en-US" altLang="ja-JP" sz="36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endParaRPr kumimoji="1" lang="ja-JP" altLang="en-US" sz="36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276F3A0-FD95-491F-8876-C80E64A546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50F7E669-57AB-4003-BC8E-9CC8B84F0A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78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タイトル 3">
                <a:extLst>
                  <a:ext uri="{FF2B5EF4-FFF2-40B4-BE49-F238E27FC236}">
                    <a16:creationId xmlns:a16="http://schemas.microsoft.com/office/drawing/2014/main" id="{F07A6033-BCF3-4D96-822F-BF5923704FD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ja-JP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altLang="ja-JP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ja-JP" altLang="ja-JP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dirty="0">
                    <a:latin typeface="+mj-ea"/>
                    <a:cs typeface="Times New Roman" panose="02020603050405020304" pitchFamily="18" charset="0"/>
                  </a:rPr>
                  <a:t>のグラフ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4" name="タイトル 3">
                <a:extLst>
                  <a:ext uri="{FF2B5EF4-FFF2-40B4-BE49-F238E27FC236}">
                    <a16:creationId xmlns:a16="http://schemas.microsoft.com/office/drawing/2014/main" id="{F07A6033-BCF3-4D96-822F-BF5923704F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23894" b="-318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1005BD2-BF4D-470B-8AED-9B43737BA5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３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C8E8B32-3BBF-4BFD-9F3D-399D96279F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prstGeom prst="roundRect">
            <a:avLst>
              <a:gd name="adj" fmla="val 13255"/>
            </a:avLst>
          </a:prstGeom>
        </p:spPr>
        <p:txBody>
          <a:bodyPr/>
          <a:lstStyle/>
          <a:p>
            <a:r>
              <a:rPr lang="en-US" altLang="ja-JP" dirty="0"/>
              <a:t>9</a:t>
            </a:r>
            <a:endParaRPr lang="ja-JP" altLang="en-US" dirty="0"/>
          </a:p>
        </p:txBody>
      </p:sp>
      <p:pic>
        <p:nvPicPr>
          <p:cNvPr id="9" name="図 8" descr="ダイアグラム&#10;&#10;自動的に生成された説明">
            <a:extLst>
              <a:ext uri="{FF2B5EF4-FFF2-40B4-BE49-F238E27FC236}">
                <a16:creationId xmlns:a16="http://schemas.microsoft.com/office/drawing/2014/main" id="{F2CEB843-B528-4DAD-BF0E-C7DFD44FAC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2564904"/>
            <a:ext cx="3074129" cy="357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4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コンテンツ プレースホルダー 19">
                <a:extLst>
                  <a:ext uri="{FF2B5EF4-FFF2-40B4-BE49-F238E27FC236}">
                    <a16:creationId xmlns:a16="http://schemas.microsoft.com/office/drawing/2014/main" id="{897B73C1-A651-4A34-BCDF-8415DAB1C2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のグラフは</a:t>
                </a:r>
                <a:br>
                  <a:rPr lang="en-US" altLang="ja-JP" dirty="0"/>
                </a:b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のグラフを</a:t>
                </a:r>
              </a:p>
              <a:p>
                <a:r>
                  <a:rPr lang="en-US" altLang="ja-JP" b="0" dirty="0">
                    <a:solidFill>
                      <a:schemeClr val="tx1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b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 </m:t>
                    </m:r>
                  </m:oMath>
                </a14:m>
                <a:r>
                  <a:rPr lang="ja-JP" altLang="en-US" dirty="0">
                    <a:solidFill>
                      <a:schemeClr val="tx1"/>
                    </a:solidFill>
                  </a:rPr>
                  <a:t>軸方向</a:t>
                </a:r>
                <a:r>
                  <a:rPr lang="ja-JP" altLang="ja-JP" dirty="0">
                    <a:solidFill>
                      <a:schemeClr val="tx1"/>
                    </a:solidFill>
                  </a:rPr>
                  <a:t>に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br>
                  <a:rPr lang="en-US" altLang="ja-JP" dirty="0">
                    <a:solidFill>
                      <a:schemeClr val="tx1"/>
                    </a:solidFill>
                  </a:rPr>
                </a:br>
                <a:r>
                  <a:rPr lang="ja-JP" altLang="ja-JP" dirty="0">
                    <a:solidFill>
                      <a:schemeClr val="tx1"/>
                    </a:solidFill>
                  </a:rPr>
                  <a:t>だけ平行移動した放物線である。</a:t>
                </a:r>
              </a:p>
            </p:txBody>
          </p:sp>
        </mc:Choice>
        <mc:Fallback xmlns="">
          <p:sp>
            <p:nvSpPr>
              <p:cNvPr id="20" name="コンテンツ プレースホルダー 19">
                <a:extLst>
                  <a:ext uri="{FF2B5EF4-FFF2-40B4-BE49-F238E27FC236}">
                    <a16:creationId xmlns:a16="http://schemas.microsoft.com/office/drawing/2014/main" id="{897B73C1-A651-4A34-BCDF-8415DAB1C2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3475622D-A81D-4463-B1B4-6B0232F3244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ja-JP" dirty="0"/>
              <a:t>7</a:t>
            </a:r>
            <a:endParaRPr lang="ja-JP" altLang="en-US" dirty="0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88840816-F0A2-417E-B1E0-D8E0D73ADC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ja-JP" dirty="0"/>
              <a:t>79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タイトル 8">
                <a:extLst>
                  <a:ext uri="{FF2B5EF4-FFF2-40B4-BE49-F238E27FC236}">
                    <a16:creationId xmlns:a16="http://schemas.microsoft.com/office/drawing/2014/main" id="{4EF755A6-B4F1-4874-B0C4-A5260AB8928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altLang="ja-JP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ja-JP" altLang="ja-JP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𝒒</m:t>
                    </m:r>
                    <m:r>
                      <a:rPr lang="en-US" altLang="ja-JP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dirty="0">
                    <a:latin typeface="+mj-ea"/>
                    <a:cs typeface="Times New Roman" panose="02020603050405020304" pitchFamily="18" charset="0"/>
                  </a:rPr>
                  <a:t>のグラフ</a:t>
                </a:r>
                <a:endParaRPr lang="ja-JP" altLang="en-US" dirty="0">
                  <a:solidFill>
                    <a:schemeClr val="tx1"/>
                  </a:solidFill>
                  <a:latin typeface="+mj-ea"/>
                </a:endParaRPr>
              </a:p>
            </p:txBody>
          </p:sp>
        </mc:Choice>
        <mc:Fallback xmlns="">
          <p:sp>
            <p:nvSpPr>
              <p:cNvPr id="9" name="タイトル 8">
                <a:extLst>
                  <a:ext uri="{FF2B5EF4-FFF2-40B4-BE49-F238E27FC236}">
                    <a16:creationId xmlns:a16="http://schemas.microsoft.com/office/drawing/2014/main" id="{4EF755A6-B4F1-4874-B0C4-A5260AB892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23894" b="-318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075E92D-3AC4-4E49-B711-DFBAD9157E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 dirty="0"/>
              <a:t>４</a:t>
            </a:r>
          </a:p>
        </p:txBody>
      </p:sp>
      <p:pic>
        <p:nvPicPr>
          <p:cNvPr id="2" name="図 1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2BF31D3D-8FDA-D243-4C24-97C0AA9C9C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095" y="1484784"/>
            <a:ext cx="3632289" cy="459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3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コンテンツ プレースホルダー 19">
                <a:extLst>
                  <a:ext uri="{FF2B5EF4-FFF2-40B4-BE49-F238E27FC236}">
                    <a16:creationId xmlns:a16="http://schemas.microsoft.com/office/drawing/2014/main" id="{897B73C1-A651-4A34-BCDF-8415DAB1C2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ja-JP" altLang="ja-JP" dirty="0"/>
                  <a:t>よって</a:t>
                </a:r>
                <a:br>
                  <a:rPr lang="en-US" altLang="ja-JP" dirty="0"/>
                </a:br>
                <a:r>
                  <a:rPr lang="ja-JP" altLang="en-US" dirty="0"/>
                  <a:t>　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altLang="ja-JP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のグラフは</a:t>
                </a:r>
                <a:br>
                  <a:rPr lang="en-US" altLang="ja-JP" dirty="0"/>
                </a:br>
                <a:r>
                  <a:rPr lang="ja-JP" altLang="en-US" dirty="0"/>
                  <a:t>　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>
                    <a:solidFill>
                      <a:schemeClr val="tx1"/>
                    </a:solidFill>
                  </a:rPr>
                  <a:t>のグラフ</a:t>
                </a:r>
                <a:r>
                  <a:rPr lang="ja-JP" altLang="en-US" dirty="0">
                    <a:solidFill>
                      <a:schemeClr val="tx1"/>
                    </a:solidFill>
                  </a:rPr>
                  <a:t>を</a:t>
                </a:r>
                <a:endParaRPr lang="en-US" altLang="ja-JP" dirty="0"/>
              </a:p>
              <a:p>
                <a:r>
                  <a:rPr lang="ja-JP" altLang="en-US" b="0" dirty="0">
                    <a:solidFill>
                      <a:schemeClr val="tx1"/>
                    </a:solidFill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b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 </m:t>
                    </m:r>
                  </m:oMath>
                </a14:m>
                <a:r>
                  <a:rPr lang="ja-JP" altLang="en-US" dirty="0">
                    <a:solidFill>
                      <a:schemeClr val="tx1"/>
                    </a:solidFill>
                  </a:rPr>
                  <a:t>軸</a:t>
                </a:r>
                <a:r>
                  <a:rPr lang="ja-JP" altLang="ja-JP" dirty="0">
                    <a:solidFill>
                      <a:schemeClr val="tx1"/>
                    </a:solidFill>
                  </a:rPr>
                  <a:t>方向に</a:t>
                </a:r>
                <a14:m>
                  <m:oMath xmlns:m="http://schemas.openxmlformats.org/officeDocument/2006/math">
                    <m:r>
                      <a:rPr lang="en-US" altLang="ja-JP" b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 </m:t>
                    </m:r>
                    <m:r>
                      <a:rPr lang="en-US" altLang="ja-JP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ja-JP" altLang="ja-JP" dirty="0">
                    <a:solidFill>
                      <a:schemeClr val="tx1"/>
                    </a:solidFill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>
                    <a:solidFill>
                      <a:schemeClr val="tx1"/>
                    </a:solidFill>
                  </a:rPr>
                  <a:t>軸方向に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br>
                  <a:rPr lang="en-US" altLang="ja-JP" dirty="0">
                    <a:solidFill>
                      <a:schemeClr val="tx1"/>
                    </a:solidFill>
                  </a:rPr>
                </a:br>
                <a:r>
                  <a:rPr lang="ja-JP" altLang="ja-JP" dirty="0">
                    <a:solidFill>
                      <a:schemeClr val="tx1"/>
                    </a:solidFill>
                  </a:rPr>
                  <a:t>だけ平行移動した放物線である。</a:t>
                </a:r>
              </a:p>
            </p:txBody>
          </p:sp>
        </mc:Choice>
        <mc:Fallback xmlns="">
          <p:sp>
            <p:nvSpPr>
              <p:cNvPr id="20" name="コンテンツ プレースホルダー 19">
                <a:extLst>
                  <a:ext uri="{FF2B5EF4-FFF2-40B4-BE49-F238E27FC236}">
                    <a16:creationId xmlns:a16="http://schemas.microsoft.com/office/drawing/2014/main" id="{897B73C1-A651-4A34-BCDF-8415DAB1C2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3475622D-A81D-4463-B1B4-6B0232F3244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ja-JP" dirty="0"/>
              <a:t>7</a:t>
            </a:r>
            <a:endParaRPr lang="ja-JP" altLang="en-US" dirty="0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88840816-F0A2-417E-B1E0-D8E0D73ADC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ja-JP" dirty="0"/>
              <a:t>79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タイトル 8">
                <a:extLst>
                  <a:ext uri="{FF2B5EF4-FFF2-40B4-BE49-F238E27FC236}">
                    <a16:creationId xmlns:a16="http://schemas.microsoft.com/office/drawing/2014/main" id="{4EF755A6-B4F1-4874-B0C4-A5260AB8928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altLang="ja-JP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ja-JP" altLang="ja-JP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ja-JP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ja-JP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ja-JP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  <m:r>
                          <a:rPr lang="en-US" altLang="ja-JP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𝒒</m:t>
                    </m:r>
                    <m:r>
                      <a:rPr lang="en-US" altLang="ja-JP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dirty="0">
                    <a:solidFill>
                      <a:schemeClr val="tx1"/>
                    </a:solidFill>
                    <a:effectLst/>
                    <a:latin typeface="+mj-ea"/>
                    <a:cs typeface="Times New Roman" panose="02020603050405020304" pitchFamily="18" charset="0"/>
                  </a:rPr>
                  <a:t>のグラフ</a:t>
                </a:r>
                <a:endParaRPr lang="ja-JP" altLang="en-US" dirty="0">
                  <a:solidFill>
                    <a:schemeClr val="tx1"/>
                  </a:solidFill>
                  <a:latin typeface="+mj-ea"/>
                </a:endParaRPr>
              </a:p>
            </p:txBody>
          </p:sp>
        </mc:Choice>
        <mc:Fallback xmlns="">
          <p:sp>
            <p:nvSpPr>
              <p:cNvPr id="9" name="タイトル 8">
                <a:extLst>
                  <a:ext uri="{FF2B5EF4-FFF2-40B4-BE49-F238E27FC236}">
                    <a16:creationId xmlns:a16="http://schemas.microsoft.com/office/drawing/2014/main" id="{4EF755A6-B4F1-4874-B0C4-A5260AB892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23894" b="-318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075E92D-3AC4-4E49-B711-DFBAD9157E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 dirty="0"/>
              <a:t>４</a:t>
            </a:r>
          </a:p>
        </p:txBody>
      </p:sp>
      <p:pic>
        <p:nvPicPr>
          <p:cNvPr id="8" name="図 7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38022600-9846-421B-8EDC-01FF454D81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095" y="1484784"/>
            <a:ext cx="3632289" cy="459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5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コンテンツ プレースホルダー 19">
                <a:extLst>
                  <a:ext uri="{FF2B5EF4-FFF2-40B4-BE49-F238E27FC236}">
                    <a16:creationId xmlns:a16="http://schemas.microsoft.com/office/drawing/2014/main" id="{897B73C1-A651-4A34-BCDF-8415DAB1C2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ja-JP" altLang="en-US" dirty="0"/>
                  <a:t>また，</a:t>
                </a:r>
                <a:br>
                  <a:rPr lang="en-US" altLang="ja-JP" dirty="0"/>
                </a:br>
                <a:r>
                  <a:rPr lang="ja-JP" altLang="en-US" dirty="0"/>
                  <a:t>　　軸は直線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ja-JP" altLang="en-US" dirty="0"/>
                  <a:t>，</a:t>
                </a:r>
                <a:endParaRPr lang="en-US" altLang="ja-JP" b="0" dirty="0">
                  <a:solidFill>
                    <a:schemeClr val="tx1"/>
                  </a:solidFill>
                </a:endParaRPr>
              </a:p>
              <a:p>
                <a:r>
                  <a:rPr lang="ja-JP" altLang="en-US" b="0" dirty="0">
                    <a:solidFill>
                      <a:schemeClr val="tx1"/>
                    </a:solidFill>
                  </a:rPr>
                  <a:t>　　頂点は点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1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ja-JP" alt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，</m:t>
                        </m:r>
                        <m:r>
                          <a:rPr lang="en-US" altLang="ja-JP" b="1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br>
                  <a:rPr lang="en-US" altLang="ja-JP" b="0" dirty="0"/>
                </a:br>
                <a:r>
                  <a:rPr lang="ja-JP" altLang="en-US" dirty="0"/>
                  <a:t>である。</a:t>
                </a:r>
                <a:endParaRPr lang="ja-JP" altLang="ja-JP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コンテンツ プレースホルダー 19">
                <a:extLst>
                  <a:ext uri="{FF2B5EF4-FFF2-40B4-BE49-F238E27FC236}">
                    <a16:creationId xmlns:a16="http://schemas.microsoft.com/office/drawing/2014/main" id="{897B73C1-A651-4A34-BCDF-8415DAB1C2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3475622D-A81D-4463-B1B4-6B0232F3244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ja-JP" dirty="0"/>
              <a:t>7</a:t>
            </a:r>
            <a:endParaRPr lang="ja-JP" altLang="en-US" dirty="0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88840816-F0A2-417E-B1E0-D8E0D73ADC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ja-JP" dirty="0"/>
              <a:t>79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タイトル 8">
                <a:extLst>
                  <a:ext uri="{FF2B5EF4-FFF2-40B4-BE49-F238E27FC236}">
                    <a16:creationId xmlns:a16="http://schemas.microsoft.com/office/drawing/2014/main" id="{4EF755A6-B4F1-4874-B0C4-A5260AB8928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altLang="ja-JP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ja-JP" altLang="ja-JP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ja-JP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ja-JP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ja-JP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  <m:r>
                          <a:rPr lang="en-US" altLang="ja-JP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𝒒</m:t>
                    </m:r>
                    <m:r>
                      <a:rPr lang="en-US" altLang="ja-JP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dirty="0">
                    <a:solidFill>
                      <a:schemeClr val="tx1"/>
                    </a:solidFill>
                    <a:effectLst/>
                    <a:latin typeface="+mj-ea"/>
                    <a:cs typeface="Times New Roman" panose="02020603050405020304" pitchFamily="18" charset="0"/>
                  </a:rPr>
                  <a:t>のグラフ</a:t>
                </a:r>
                <a:endParaRPr lang="ja-JP" altLang="en-US" dirty="0">
                  <a:solidFill>
                    <a:schemeClr val="tx1"/>
                  </a:solidFill>
                  <a:latin typeface="+mj-ea"/>
                </a:endParaRPr>
              </a:p>
            </p:txBody>
          </p:sp>
        </mc:Choice>
        <mc:Fallback xmlns="">
          <p:sp>
            <p:nvSpPr>
              <p:cNvPr id="9" name="タイトル 8">
                <a:extLst>
                  <a:ext uri="{FF2B5EF4-FFF2-40B4-BE49-F238E27FC236}">
                    <a16:creationId xmlns:a16="http://schemas.microsoft.com/office/drawing/2014/main" id="{4EF755A6-B4F1-4874-B0C4-A5260AB892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23894" b="-318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075E92D-3AC4-4E49-B711-DFBAD9157E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 dirty="0"/>
              <a:t>４</a:t>
            </a:r>
          </a:p>
        </p:txBody>
      </p:sp>
      <p:pic>
        <p:nvPicPr>
          <p:cNvPr id="8" name="図 7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0DE756C0-F08C-4AF5-834F-FA54A41EE1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778" y="1484784"/>
            <a:ext cx="3632289" cy="459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7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50F7E669-57AB-4003-BC8E-9CC8B84F0A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79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276F3A0-FD95-491F-8876-C80E64A546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0" y="908720"/>
                <a:ext cx="11520000" cy="5571280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ja-JP" altLang="ja-JP" dirty="0"/>
                            <m:t>次関数</m:t>
                          </m:r>
                          <m:r>
                            <a:rPr lang="en-US" altLang="ja-JP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ja-JP" altLang="ja-JP" dirty="0"/>
                            <m:t>のグラフ</m:t>
                          </m:r>
                        </m:e>
                      </m:borderBox>
                    </m:oMath>
                  </m:oMathPara>
                </a14:m>
                <a:endParaRPr lang="en-US" altLang="ja-JP" b="0" dirty="0"/>
              </a:p>
              <a:p>
                <a:r>
                  <a:rPr lang="ja-JP" altLang="en-US" b="0" dirty="0"/>
                  <a:t>　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ja-JP" b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次関数</a:t>
                </a:r>
                <a14:m>
                  <m:oMath xmlns:m="http://schemas.openxmlformats.org/officeDocument/2006/math">
                    <m:r>
                      <a:rPr lang="en-US" altLang="ja-JP" b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b="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b="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ja-JP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のグラフ</a:t>
                </a:r>
                <a:r>
                  <a:rPr lang="ja-JP" altLang="en-US" dirty="0"/>
                  <a:t>は，</a:t>
                </a:r>
                <a:br>
                  <a:rPr lang="en-US" altLang="ja-JP" dirty="0"/>
                </a:br>
                <a14:m>
                  <m:oMath xmlns:m="http://schemas.openxmlformats.org/officeDocument/2006/math"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3600" dirty="0"/>
                  <a:t>のグラフを</a:t>
                </a:r>
                <a:endParaRPr lang="en-US" altLang="ja-JP" dirty="0"/>
              </a:p>
              <a:p>
                <a:r>
                  <a:rPr lang="en-US" altLang="ja-JP" sz="3600" dirty="0"/>
                  <a:t>	</a:t>
                </a:r>
                <a14:m>
                  <m:oMath xmlns:m="http://schemas.openxmlformats.org/officeDocument/2006/math"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3600" dirty="0"/>
                  <a:t>軸方向に</a:t>
                </a:r>
                <a14:m>
                  <m:oMath xmlns:m="http://schemas.openxmlformats.org/officeDocument/2006/math">
                    <m:r>
                      <a:rPr lang="en-US" altLang="ja-JP" sz="3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ja-JP" altLang="en-US" sz="3600" dirty="0"/>
                  <a:t>，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軸方向に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br>
                  <a:rPr lang="en-US" altLang="ja-JP" sz="3600" dirty="0"/>
                </a:br>
                <a:r>
                  <a:rPr lang="ja-JP" altLang="ja-JP" sz="3600" dirty="0"/>
                  <a:t>だけ平行移動した放物線で，</a:t>
                </a:r>
                <a:endParaRPr lang="en-US" altLang="ja-JP" sz="3600" dirty="0"/>
              </a:p>
              <a:p>
                <a:r>
                  <a:rPr lang="en-US" altLang="ja-JP" sz="3600" dirty="0">
                    <a:solidFill>
                      <a:schemeClr val="accent1"/>
                    </a:solidFill>
                  </a:rPr>
                  <a:t>		</a:t>
                </a:r>
                <a:r>
                  <a:rPr lang="ja-JP" altLang="ja-JP" sz="3600" b="1" dirty="0">
                    <a:solidFill>
                      <a:schemeClr val="accent1"/>
                    </a:solidFill>
                  </a:rPr>
                  <a:t>軸は</a:t>
                </a:r>
                <a:r>
                  <a:rPr lang="ja-JP" altLang="en-US" sz="3600" b="1" dirty="0">
                    <a:solidFill>
                      <a:schemeClr val="accent1"/>
                    </a:solidFill>
                  </a:rPr>
                  <a:t>　　</a:t>
                </a:r>
                <a:r>
                  <a:rPr lang="ja-JP" altLang="ja-JP" sz="3600" b="1" dirty="0">
                    <a:solidFill>
                      <a:schemeClr val="accent1"/>
                    </a:solidFill>
                  </a:rPr>
                  <a:t>直線</a:t>
                </a:r>
                <a14:m>
                  <m:oMath xmlns:m="http://schemas.openxmlformats.org/officeDocument/2006/math">
                    <m:r>
                      <a:rPr lang="en-US" altLang="ja-JP" sz="36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36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36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endParaRPr lang="en-US" altLang="ja-JP" sz="3600" b="1" dirty="0">
                  <a:solidFill>
                    <a:schemeClr val="accent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altLang="ja-JP" sz="3600" dirty="0">
                    <a:solidFill>
                      <a:schemeClr val="accent1"/>
                    </a:solidFill>
                  </a:rPr>
                  <a:t>		</a:t>
                </a:r>
                <a:r>
                  <a:rPr lang="ja-JP" altLang="ja-JP" sz="3600" b="1" dirty="0">
                    <a:solidFill>
                      <a:schemeClr val="accent1"/>
                    </a:solidFill>
                  </a:rPr>
                  <a:t>頂点は　点</a:t>
                </a:r>
                <a14:m>
                  <m:oMath xmlns:m="http://schemas.openxmlformats.org/officeDocument/2006/math">
                    <m:r>
                      <a:rPr lang="en-US" altLang="ja-JP" sz="36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ja-JP" sz="36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36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m:rPr>
                            <m:nor/>
                          </m:rPr>
                          <a:rPr lang="ja-JP" altLang="ja-JP" sz="3600" b="1">
                            <a:solidFill>
                              <a:schemeClr val="accent1"/>
                            </a:solidFill>
                          </a:rPr>
                          <m:t>，</m:t>
                        </m:r>
                        <m:r>
                          <a:rPr lang="en-US" altLang="ja-JP" sz="3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d>
                  </m:oMath>
                </a14:m>
                <a:endParaRPr lang="ja-JP" altLang="ja-JP" sz="36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276F3A0-FD95-491F-8876-C80E64A546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908720"/>
                <a:ext cx="11520000" cy="5571280"/>
              </a:xfrm>
              <a:blipFill>
                <a:blip r:embed="rId2"/>
                <a:stretch>
                  <a:fillRect l="-1587" b="-33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タイトル 3">
                <a:extLst>
                  <a:ext uri="{FF2B5EF4-FFF2-40B4-BE49-F238E27FC236}">
                    <a16:creationId xmlns:a16="http://schemas.microsoft.com/office/drawing/2014/main" id="{F07A6033-BCF3-4D96-822F-BF5923704FD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altLang="ja-JP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ja-JP" altLang="ja-JP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𝒒</m:t>
                    </m:r>
                    <m:r>
                      <a:rPr lang="en-US" altLang="ja-JP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dirty="0">
                    <a:latin typeface="+mj-ea"/>
                    <a:cs typeface="Times New Roman" panose="02020603050405020304" pitchFamily="18" charset="0"/>
                  </a:rPr>
                  <a:t>のグラフ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4" name="タイトル 3">
                <a:extLst>
                  <a:ext uri="{FF2B5EF4-FFF2-40B4-BE49-F238E27FC236}">
                    <a16:creationId xmlns:a16="http://schemas.microsoft.com/office/drawing/2014/main" id="{F07A6033-BCF3-4D96-822F-BF5923704F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23894" b="-318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1005BD2-BF4D-470B-8AED-9B43737BA5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3076699-3617-C5BD-3C11-85390F8584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2636912"/>
            <a:ext cx="4642812" cy="397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86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276F3A0-FD95-491F-8876-C80E64A546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ja-JP" altLang="en-US" dirty="0"/>
                  <a:t>　</a:t>
                </a:r>
                <a:r>
                  <a:rPr lang="ja-JP" altLang="ja-JP" dirty="0"/>
                  <a:t>次の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次関数のグラフの軸と頂点を求め，そのグラフをかけ。</a:t>
                </a:r>
                <a:endParaRPr lang="en-US" altLang="ja-JP" dirty="0"/>
              </a:p>
              <a:p>
                <a:r>
                  <a:rPr lang="ja-JP" altLang="en-US" dirty="0"/>
                  <a:t>⑴</a:t>
                </a:r>
                <a:r>
                  <a:rPr lang="ja-JP" altLang="ja-JP" dirty="0"/>
                  <a:t>　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en-US" altLang="ja-JP" sz="3600" dirty="0"/>
              </a:p>
              <a:p>
                <a:r>
                  <a:rPr lang="ja-JP" altLang="en-US" sz="3600" dirty="0"/>
                  <a:t>⑵　</a:t>
                </a:r>
                <a14:m>
                  <m:oMath xmlns:m="http://schemas.openxmlformats.org/officeDocument/2006/math"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altLang="ja-JP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kumimoji="1" lang="en-US" altLang="ja-JP" sz="36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276F3A0-FD95-491F-8876-C80E64A546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 r="-23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C8E8B32-3BBF-4BFD-9F3D-399D96279F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ja-JP" dirty="0"/>
              <a:t>10</a:t>
            </a:r>
            <a:endParaRPr lang="ja-JP" altLang="en-US" dirty="0"/>
          </a:p>
        </p:txBody>
      </p:sp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50F7E669-57AB-4003-BC8E-9CC8B84F0A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ja-JP" dirty="0"/>
              <a:t>79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タイトル 3">
                <a:extLst>
                  <a:ext uri="{FF2B5EF4-FFF2-40B4-BE49-F238E27FC236}">
                    <a16:creationId xmlns:a16="http://schemas.microsoft.com/office/drawing/2014/main" id="{F07A6033-BCF3-4D96-822F-BF5923704FD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altLang="ja-JP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ja-JP" altLang="ja-JP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𝒒</m:t>
                    </m:r>
                    <m:r>
                      <a:rPr lang="en-US" altLang="ja-JP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dirty="0">
                    <a:latin typeface="+mj-ea"/>
                    <a:cs typeface="Times New Roman" panose="02020603050405020304" pitchFamily="18" charset="0"/>
                  </a:rPr>
                  <a:t>のグラフ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4" name="タイトル 3">
                <a:extLst>
                  <a:ext uri="{FF2B5EF4-FFF2-40B4-BE49-F238E27FC236}">
                    <a16:creationId xmlns:a16="http://schemas.microsoft.com/office/drawing/2014/main" id="{F07A6033-BCF3-4D96-822F-BF5923704F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23894" b="-318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1005BD2-BF4D-470B-8AED-9B43737BA5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 dirty="0"/>
              <a:t>４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676529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276F3A0-FD95-491F-8876-C80E64A546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ja-JP" altLang="en-US" dirty="0"/>
                  <a:t>⑴</a:t>
                </a:r>
                <a:r>
                  <a:rPr lang="ja-JP" altLang="ja-JP" dirty="0"/>
                  <a:t>　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en-US" altLang="ja-JP" b="0" dirty="0"/>
              </a:p>
              <a:p>
                <a:r>
                  <a:rPr lang="en-US" altLang="ja-JP" sz="3600" b="1" dirty="0">
                    <a:solidFill>
                      <a:schemeClr val="accent1"/>
                    </a:solidFill>
                  </a:rPr>
                  <a:t>	</a:t>
                </a:r>
                <a:r>
                  <a:rPr lang="ja-JP" altLang="ja-JP" sz="3600" b="1" dirty="0">
                    <a:solidFill>
                      <a:schemeClr val="accent1"/>
                    </a:solidFill>
                  </a:rPr>
                  <a:t>軸は</a:t>
                </a:r>
                <a:r>
                  <a:rPr lang="ja-JP" altLang="en-US" sz="3600" b="1" dirty="0">
                    <a:solidFill>
                      <a:schemeClr val="accent1"/>
                    </a:solidFill>
                  </a:rPr>
                  <a:t>　　</a:t>
                </a:r>
                <a:r>
                  <a:rPr lang="ja-JP" altLang="ja-JP" sz="3600" b="1" dirty="0">
                    <a:solidFill>
                      <a:schemeClr val="accent1"/>
                    </a:solidFill>
                  </a:rPr>
                  <a:t>直線</a:t>
                </a:r>
                <a14:m>
                  <m:oMath xmlns:m="http://schemas.openxmlformats.org/officeDocument/2006/math">
                    <m:r>
                      <a:rPr lang="en-US" altLang="ja-JP" sz="36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36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36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altLang="ja-JP" sz="3600" b="1" dirty="0">
                  <a:solidFill>
                    <a:schemeClr val="accent1"/>
                  </a:solidFill>
                </a:endParaRPr>
              </a:p>
              <a:p>
                <a:r>
                  <a:rPr lang="en-US" altLang="ja-JP" b="1" dirty="0">
                    <a:solidFill>
                      <a:schemeClr val="accent1"/>
                    </a:solidFill>
                  </a:rPr>
                  <a:t>	</a:t>
                </a:r>
                <a:r>
                  <a:rPr lang="ja-JP" altLang="ja-JP" sz="3600" b="1" dirty="0">
                    <a:solidFill>
                      <a:schemeClr val="accent1"/>
                    </a:solidFill>
                  </a:rPr>
                  <a:t>頂点は</a:t>
                </a:r>
                <a:r>
                  <a:rPr lang="ja-JP" altLang="en-US" sz="3600" b="1" dirty="0">
                    <a:solidFill>
                      <a:schemeClr val="accent1"/>
                    </a:solidFill>
                  </a:rPr>
                  <a:t>　</a:t>
                </a:r>
                <a:r>
                  <a:rPr lang="ja-JP" altLang="ja-JP" sz="3600" b="1" dirty="0">
                    <a:solidFill>
                      <a:schemeClr val="accent1"/>
                    </a:solidFill>
                  </a:rPr>
                  <a:t>点</a:t>
                </a:r>
                <a14:m>
                  <m:oMath xmlns:m="http://schemas.openxmlformats.org/officeDocument/2006/math">
                    <m:r>
                      <a:rPr lang="en-US" altLang="ja-JP" sz="36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ja-JP" sz="36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36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ja-JP" alt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，</m:t>
                        </m:r>
                        <m:r>
                          <a:rPr lang="en-US" altLang="ja-JP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endParaRPr kumimoji="1" lang="ja-JP" altLang="en-US" sz="36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276F3A0-FD95-491F-8876-C80E64A546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50F7E669-57AB-4003-BC8E-9CC8B84F0A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ja-JP" dirty="0"/>
              <a:t>79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タイトル 3">
                <a:extLst>
                  <a:ext uri="{FF2B5EF4-FFF2-40B4-BE49-F238E27FC236}">
                    <a16:creationId xmlns:a16="http://schemas.microsoft.com/office/drawing/2014/main" id="{F07A6033-BCF3-4D96-822F-BF5923704FD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altLang="ja-JP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ja-JP" altLang="ja-JP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𝒒</m:t>
                    </m:r>
                    <m:r>
                      <a:rPr lang="en-US" altLang="ja-JP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dirty="0">
                    <a:latin typeface="+mj-ea"/>
                    <a:cs typeface="Times New Roman" panose="02020603050405020304" pitchFamily="18" charset="0"/>
                  </a:rPr>
                  <a:t>のグラフ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4" name="タイトル 3">
                <a:extLst>
                  <a:ext uri="{FF2B5EF4-FFF2-40B4-BE49-F238E27FC236}">
                    <a16:creationId xmlns:a16="http://schemas.microsoft.com/office/drawing/2014/main" id="{F07A6033-BCF3-4D96-822F-BF5923704F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23894" b="-318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1005BD2-BF4D-470B-8AED-9B43737BA5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 dirty="0"/>
              <a:t>４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C8E8B32-3BBF-4BFD-9F3D-399D96279F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ja-JP" dirty="0"/>
              <a:t>10</a:t>
            </a:r>
            <a:endParaRPr lang="ja-JP" altLang="en-US" dirty="0"/>
          </a:p>
        </p:txBody>
      </p:sp>
      <p:pic>
        <p:nvPicPr>
          <p:cNvPr id="8" name="図 7" descr="ダイアグラム&#10;&#10;自動的に生成された説明">
            <a:extLst>
              <a:ext uri="{FF2B5EF4-FFF2-40B4-BE49-F238E27FC236}">
                <a16:creationId xmlns:a16="http://schemas.microsoft.com/office/drawing/2014/main" id="{2FB7CF6F-FA57-4948-A504-B6CE83AD514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51672" y="2708920"/>
            <a:ext cx="3162712" cy="306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5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276F3A0-FD95-491F-8876-C80E64A546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ja-JP" altLang="en-US" dirty="0"/>
                  <a:t>⑵　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=−2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kumimoji="1" lang="en-US" altLang="ja-JP" sz="3600" dirty="0"/>
              </a:p>
              <a:p>
                <a:r>
                  <a:rPr lang="en-US" altLang="ja-JP" b="1" dirty="0">
                    <a:solidFill>
                      <a:schemeClr val="accent1"/>
                    </a:solidFill>
                  </a:rPr>
                  <a:t>	</a:t>
                </a:r>
                <a:r>
                  <a:rPr lang="ja-JP" altLang="ja-JP" b="1" dirty="0">
                    <a:solidFill>
                      <a:schemeClr val="accent1"/>
                    </a:solidFill>
                  </a:rPr>
                  <a:t>軸は</a:t>
                </a:r>
                <a:r>
                  <a:rPr lang="ja-JP" altLang="en-US" b="1" dirty="0">
                    <a:solidFill>
                      <a:schemeClr val="accent1"/>
                    </a:solidFill>
                  </a:rPr>
                  <a:t>　　</a:t>
                </a:r>
                <a:r>
                  <a:rPr lang="ja-JP" altLang="ja-JP" b="1" dirty="0">
                    <a:solidFill>
                      <a:schemeClr val="accent1"/>
                    </a:solidFill>
                  </a:rPr>
                  <a:t>直線</a:t>
                </a:r>
                <a14:m>
                  <m:oMath xmlns:m="http://schemas.openxmlformats.org/officeDocument/2006/math">
                    <m:r>
                      <a:rPr lang="en-US" altLang="ja-JP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altLang="ja-JP" b="1" dirty="0">
                  <a:solidFill>
                    <a:schemeClr val="accent1"/>
                  </a:solidFill>
                </a:endParaRPr>
              </a:p>
              <a:p>
                <a:r>
                  <a:rPr lang="en-US" altLang="ja-JP" b="1" dirty="0">
                    <a:solidFill>
                      <a:schemeClr val="accent1"/>
                    </a:solidFill>
                  </a:rPr>
                  <a:t>	</a:t>
                </a:r>
                <a:r>
                  <a:rPr lang="ja-JP" altLang="ja-JP" b="1" dirty="0">
                    <a:solidFill>
                      <a:schemeClr val="accent1"/>
                    </a:solidFill>
                  </a:rPr>
                  <a:t>頂点は</a:t>
                </a:r>
                <a:r>
                  <a:rPr lang="ja-JP" altLang="en-US" b="1" dirty="0">
                    <a:solidFill>
                      <a:schemeClr val="accent1"/>
                    </a:solidFill>
                  </a:rPr>
                  <a:t>　</a:t>
                </a:r>
                <a:r>
                  <a:rPr lang="ja-JP" altLang="ja-JP" b="1" dirty="0">
                    <a:solidFill>
                      <a:schemeClr val="accent1"/>
                    </a:solidFill>
                  </a:rPr>
                  <a:t>点</a:t>
                </a:r>
                <a14:m>
                  <m:oMath xmlns:m="http://schemas.openxmlformats.org/officeDocument/2006/math">
                    <m:r>
                      <a:rPr lang="en-US" altLang="ja-JP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ja-JP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ja-JP" alt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，</m:t>
                        </m:r>
                        <m:r>
                          <a:rPr lang="en-US" altLang="ja-JP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ja-JP" altLang="en-US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276F3A0-FD95-491F-8876-C80E64A546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50F7E669-57AB-4003-BC8E-9CC8B84F0A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ja-JP" dirty="0"/>
              <a:t>79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タイトル 3">
                <a:extLst>
                  <a:ext uri="{FF2B5EF4-FFF2-40B4-BE49-F238E27FC236}">
                    <a16:creationId xmlns:a16="http://schemas.microsoft.com/office/drawing/2014/main" id="{F07A6033-BCF3-4D96-822F-BF5923704FD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altLang="ja-JP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ja-JP" altLang="ja-JP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𝒒</m:t>
                    </m:r>
                    <m:r>
                      <a:rPr lang="en-US" altLang="ja-JP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dirty="0">
                    <a:latin typeface="+mj-ea"/>
                    <a:cs typeface="Times New Roman" panose="02020603050405020304" pitchFamily="18" charset="0"/>
                  </a:rPr>
                  <a:t>のグラフ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4" name="タイトル 3">
                <a:extLst>
                  <a:ext uri="{FF2B5EF4-FFF2-40B4-BE49-F238E27FC236}">
                    <a16:creationId xmlns:a16="http://schemas.microsoft.com/office/drawing/2014/main" id="{F07A6033-BCF3-4D96-822F-BF5923704F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23894" b="-318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1005BD2-BF4D-470B-8AED-9B43737BA5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 dirty="0"/>
              <a:t>４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C8E8B32-3BBF-4BFD-9F3D-399D96279F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ja-JP" dirty="0"/>
              <a:t>10</a:t>
            </a:r>
            <a:endParaRPr lang="ja-JP" altLang="en-US" dirty="0"/>
          </a:p>
        </p:txBody>
      </p:sp>
      <p:pic>
        <p:nvPicPr>
          <p:cNvPr id="8" name="図 7" descr="ダイアグラム&#10;&#10;自動的に生成された説明">
            <a:extLst>
              <a:ext uri="{FF2B5EF4-FFF2-40B4-BE49-F238E27FC236}">
                <a16:creationId xmlns:a16="http://schemas.microsoft.com/office/drawing/2014/main" id="{02E45433-BA21-4220-A165-E2EDC1690E8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20136" y="2636912"/>
            <a:ext cx="3491637" cy="356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2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276F3A0-FD95-491F-8876-C80E64A546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ja-JP" altLang="en-US" dirty="0"/>
                  <a:t>　</a:t>
                </a:r>
                <a14:m>
                  <m:oMath xmlns:m="http://schemas.openxmlformats.org/officeDocument/2006/math">
                    <m:r>
                      <a:rPr lang="en-US" altLang="ja-JP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次関数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のグラフを次のように平行移動した</a:t>
                </a:r>
                <a:br>
                  <a:rPr lang="en-US" altLang="ja-JP" dirty="0"/>
                </a:br>
                <a:r>
                  <a:rPr lang="ja-JP" altLang="ja-JP" dirty="0"/>
                  <a:t>放物線をグラフとする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次関数を求めよ。</a:t>
                </a:r>
                <a:endParaRPr lang="en-US" altLang="ja-JP" dirty="0"/>
              </a:p>
              <a:p>
                <a:r>
                  <a:rPr lang="ja-JP" altLang="en-US" dirty="0"/>
                  <a:t>⑴</a:t>
                </a:r>
                <a:r>
                  <a:rPr lang="ja-JP" altLang="ja-JP" dirty="0"/>
                  <a:t>　</a:t>
                </a:r>
                <a14:m>
                  <m:oMath xmlns:m="http://schemas.openxmlformats.org/officeDocument/2006/math">
                    <m:r>
                      <a:rPr lang="en-US" altLang="ja-JP" sz="36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3600" dirty="0"/>
                  <a:t>軸方向に</a:t>
                </a:r>
                <a14:m>
                  <m:oMath xmlns:m="http://schemas.openxmlformats.org/officeDocument/2006/math">
                    <m:r>
                      <a:rPr lang="en-US" altLang="ja-JP" sz="3600" b="0" i="0" smtClean="0">
                        <a:latin typeface="Cambria Math" panose="02040503050406030204" pitchFamily="18" charset="0"/>
                      </a:rPr>
                      <m:t> 4</m:t>
                    </m:r>
                  </m:oMath>
                </a14:m>
                <a:r>
                  <a:rPr lang="ja-JP" altLang="en-US" sz="3600" dirty="0"/>
                  <a:t>，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軸方向に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altLang="ja-JP" sz="3600" dirty="0"/>
              </a:p>
              <a:p>
                <a:r>
                  <a:rPr lang="ja-JP" altLang="en-US" sz="3600" dirty="0"/>
                  <a:t>⑵　</a:t>
                </a:r>
                <a14:m>
                  <m:oMath xmlns:m="http://schemas.openxmlformats.org/officeDocument/2006/math">
                    <m:r>
                      <a:rPr lang="en-US" altLang="ja-JP" sz="36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3600" dirty="0"/>
                  <a:t>軸方向に</a:t>
                </a:r>
                <a14:m>
                  <m:oMath xmlns:m="http://schemas.openxmlformats.org/officeDocument/2006/math">
                    <m:r>
                      <a:rPr lang="en-US" altLang="ja-JP" sz="3600" b="0" i="0" smtClean="0">
                        <a:latin typeface="Cambria Math" panose="02040503050406030204" pitchFamily="18" charset="0"/>
                      </a:rPr>
                      <m:t> −3</m:t>
                    </m:r>
                  </m:oMath>
                </a14:m>
                <a:r>
                  <a:rPr lang="ja-JP" altLang="en-US" sz="3600" dirty="0"/>
                  <a:t>，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軸方向に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kumimoji="1" lang="en-US" altLang="ja-JP" sz="36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276F3A0-FD95-491F-8876-C80E64A546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 r="-12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C8E8B32-3BBF-4BFD-9F3D-399D96279F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ja-JP" dirty="0"/>
              <a:t>11</a:t>
            </a:r>
            <a:endParaRPr lang="ja-JP" altLang="en-US" dirty="0"/>
          </a:p>
        </p:txBody>
      </p:sp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50F7E669-57AB-4003-BC8E-9CC8B84F0A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ja-JP" dirty="0"/>
              <a:t>79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タイトル 3">
                <a:extLst>
                  <a:ext uri="{FF2B5EF4-FFF2-40B4-BE49-F238E27FC236}">
                    <a16:creationId xmlns:a16="http://schemas.microsoft.com/office/drawing/2014/main" id="{F07A6033-BCF3-4D96-822F-BF5923704FD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altLang="ja-JP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ja-JP" altLang="ja-JP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𝒒</m:t>
                    </m:r>
                    <m:r>
                      <a:rPr lang="en-US" altLang="ja-JP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dirty="0">
                    <a:latin typeface="+mj-ea"/>
                    <a:cs typeface="Times New Roman" panose="02020603050405020304" pitchFamily="18" charset="0"/>
                  </a:rPr>
                  <a:t>のグラフ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4" name="タイトル 3">
                <a:extLst>
                  <a:ext uri="{FF2B5EF4-FFF2-40B4-BE49-F238E27FC236}">
                    <a16:creationId xmlns:a16="http://schemas.microsoft.com/office/drawing/2014/main" id="{F07A6033-BCF3-4D96-822F-BF5923704F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23894" b="-318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1005BD2-BF4D-470B-8AED-9B43737BA5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 dirty="0"/>
              <a:t>４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4742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776ECFBE-C7AD-4F7C-8ADB-71F327EB19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0" y="1772816"/>
                <a:ext cx="11520000" cy="4707184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ja-JP" altLang="en-US" dirty="0"/>
                  <a:t>　</a:t>
                </a:r>
                <a:r>
                  <a:rPr lang="ja-JP" altLang="ja-JP" dirty="0"/>
                  <a:t>同様にして，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次関数</a:t>
                </a:r>
              </a:p>
              <a:p>
                <a:pPr>
                  <a:lnSpc>
                    <a:spcPct val="100000"/>
                  </a:lnSpc>
                  <a:tabLst>
                    <a:tab pos="3403600" algn="l"/>
                  </a:tabLst>
                </a:pPr>
                <a:r>
                  <a:rPr lang="ja-JP" altLang="en-US" dirty="0"/>
                  <a:t>　　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 kern="100"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en-US" dirty="0"/>
                  <a:t>　</a:t>
                </a:r>
                <a:r>
                  <a:rPr lang="en-US" altLang="ja-JP" dirty="0"/>
                  <a:t>	</a:t>
                </a:r>
                <a14:m>
                  <m:oMath xmlns:m="http://schemas.openxmlformats.org/officeDocument/2006/math">
                    <m:r>
                      <a:rPr lang="ja-JP" altLang="en-US" i="1" smtClean="0">
                        <a:latin typeface="Cambria Math" panose="02040503050406030204" pitchFamily="18" charset="0"/>
                      </a:rPr>
                      <m:t>⋯⋯</m:t>
                    </m:r>
                  </m:oMath>
                </a14:m>
                <a:r>
                  <a:rPr lang="ja-JP" altLang="en-US" dirty="0">
                    <a:latin typeface="Cambria Math" panose="02040503050406030204" pitchFamily="18" charset="0"/>
                  </a:rPr>
                  <a:t>②</a:t>
                </a:r>
                <a:endParaRPr lang="en-US" altLang="ja-JP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tabLst>
                    <a:tab pos="3403600" algn="l"/>
                  </a:tabLst>
                </a:pPr>
                <a:r>
                  <a:rPr lang="ja-JP" altLang="en-US" dirty="0"/>
                  <a:t>　　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ja-JP" altLang="ja-JP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i="1" kern="100"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kern="100"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en-US" dirty="0"/>
                  <a:t>　</a:t>
                </a:r>
                <a:r>
                  <a:rPr lang="en-US" altLang="ja-JP" dirty="0"/>
                  <a:t>	</a:t>
                </a:r>
                <a14:m>
                  <m:oMath xmlns:m="http://schemas.openxmlformats.org/officeDocument/2006/math">
                    <m:r>
                      <a:rPr lang="ja-JP" altLang="en-US" i="1">
                        <a:latin typeface="Cambria Math" panose="02040503050406030204" pitchFamily="18" charset="0"/>
                      </a:rPr>
                      <m:t>⋯⋯</m:t>
                    </m:r>
                  </m:oMath>
                </a14:m>
                <a:r>
                  <a:rPr lang="ja-JP" altLang="en-US" dirty="0">
                    <a:latin typeface="Cambria Math" panose="02040503050406030204" pitchFamily="18" charset="0"/>
                  </a:rPr>
                  <a:t>③</a:t>
                </a:r>
                <a:endParaRPr lang="en-US" altLang="ja-JP" dirty="0">
                  <a:latin typeface="Cambria Math" panose="02040503050406030204" pitchFamily="18" charset="0"/>
                </a:endParaRPr>
              </a:p>
              <a:p>
                <a:pPr>
                  <a:tabLst>
                    <a:tab pos="3403600" algn="l"/>
                  </a:tabLst>
                </a:pPr>
                <a:r>
                  <a:rPr lang="ja-JP" altLang="en-US" dirty="0"/>
                  <a:t>　　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ja-JP" altLang="ja-JP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i="1" kern="100"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kern="100"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en-US" dirty="0"/>
                  <a:t>　</a:t>
                </a:r>
                <a:r>
                  <a:rPr lang="en-US" altLang="ja-JP" dirty="0"/>
                  <a:t>	</a:t>
                </a:r>
                <a14:m>
                  <m:oMath xmlns:m="http://schemas.openxmlformats.org/officeDocument/2006/math">
                    <m:r>
                      <a:rPr lang="ja-JP" altLang="en-US" i="1">
                        <a:latin typeface="Cambria Math" panose="02040503050406030204" pitchFamily="18" charset="0"/>
                      </a:rPr>
                      <m:t>⋯⋯</m:t>
                    </m:r>
                  </m:oMath>
                </a14:m>
                <a:r>
                  <a:rPr lang="ja-JP" altLang="en-US" dirty="0">
                    <a:latin typeface="Cambria Math" panose="02040503050406030204" pitchFamily="18" charset="0"/>
                  </a:rPr>
                  <a:t>④</a:t>
                </a:r>
                <a:r>
                  <a:rPr lang="ja-JP" altLang="en-US" dirty="0"/>
                  <a:t>　　</a:t>
                </a:r>
                <a:endParaRPr lang="en-US" altLang="ja-JP" dirty="0"/>
              </a:p>
              <a:p>
                <a:pPr>
                  <a:lnSpc>
                    <a:spcPct val="100000"/>
                  </a:lnSpc>
                </a:pPr>
                <a:r>
                  <a:rPr lang="ja-JP" altLang="en-US" dirty="0"/>
                  <a:t>　　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 kern="100"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en-US" dirty="0"/>
                  <a:t>　</a:t>
                </a:r>
                <a14:m>
                  <m:oMath xmlns:m="http://schemas.openxmlformats.org/officeDocument/2006/math">
                    <m:r>
                      <a:rPr lang="ja-JP" altLang="en-US" i="1">
                        <a:latin typeface="Cambria Math" panose="02040503050406030204" pitchFamily="18" charset="0"/>
                      </a:rPr>
                      <m:t>⋯⋯</m:t>
                    </m:r>
                  </m:oMath>
                </a14:m>
                <a:r>
                  <a:rPr lang="ja-JP" altLang="en-US" dirty="0">
                    <a:latin typeface="Cambria Math" panose="02040503050406030204" pitchFamily="18" charset="0"/>
                  </a:rPr>
                  <a:t>⑤　　</a:t>
                </a:r>
                <a:endParaRPr lang="en-US" altLang="ja-JP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tabLst>
                    <a:tab pos="3403600" algn="l"/>
                  </a:tabLst>
                </a:pPr>
                <a:r>
                  <a:rPr lang="ja-JP" altLang="en-US" dirty="0"/>
                  <a:t>　　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=−2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 kern="100"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en-US" dirty="0"/>
                  <a:t>　</a:t>
                </a:r>
                <a:r>
                  <a:rPr lang="en-US" altLang="ja-JP" dirty="0"/>
                  <a:t>	</a:t>
                </a:r>
                <a14:m>
                  <m:oMath xmlns:m="http://schemas.openxmlformats.org/officeDocument/2006/math">
                    <m:r>
                      <a:rPr lang="ja-JP" altLang="en-US" i="1">
                        <a:latin typeface="Cambria Math" panose="02040503050406030204" pitchFamily="18" charset="0"/>
                      </a:rPr>
                      <m:t>⋯⋯</m:t>
                    </m:r>
                  </m:oMath>
                </a14:m>
                <a:r>
                  <a:rPr lang="ja-JP" altLang="en-US" dirty="0">
                    <a:latin typeface="Cambria Math" panose="02040503050406030204" pitchFamily="18" charset="0"/>
                  </a:rPr>
                  <a:t>⑥</a:t>
                </a:r>
                <a:endParaRPr lang="en-US" altLang="ja-JP" dirty="0">
                  <a:latin typeface="Cambria Math" panose="02040503050406030204" pitchFamily="18" charset="0"/>
                </a:endParaRPr>
              </a:p>
              <a:p>
                <a:r>
                  <a:rPr lang="ja-JP" altLang="ja-JP" dirty="0"/>
                  <a:t>のグラフをかくと，</a:t>
                </a:r>
                <a:r>
                  <a:rPr lang="ja-JP" altLang="en-US" dirty="0"/>
                  <a:t>右</a:t>
                </a:r>
                <a:r>
                  <a:rPr lang="ja-JP" altLang="ja-JP" dirty="0"/>
                  <a:t>の図のようになる。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776ECFBE-C7AD-4F7C-8ADB-71F327EB19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772816"/>
                <a:ext cx="11520000" cy="4707184"/>
              </a:xfrm>
              <a:blipFill>
                <a:blip r:embed="rId2"/>
                <a:stretch>
                  <a:fillRect l="-1587" t="-2461" b="-6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A99E64D-B855-4084-8E3D-78FC4932A77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75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タイトル 3">
                <a:extLst>
                  <a:ext uri="{FF2B5EF4-FFF2-40B4-BE49-F238E27FC236}">
                    <a16:creationId xmlns:a16="http://schemas.microsoft.com/office/drawing/2014/main" id="{4E924397-B7A8-4ACF-A60D-5E817FFB390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/>
                  <a:t>のグラフ</a:t>
                </a:r>
              </a:p>
            </p:txBody>
          </p:sp>
        </mc:Choice>
        <mc:Fallback xmlns="">
          <p:sp>
            <p:nvSpPr>
              <p:cNvPr id="4" name="タイトル 3">
                <a:extLst>
                  <a:ext uri="{FF2B5EF4-FFF2-40B4-BE49-F238E27FC236}">
                    <a16:creationId xmlns:a16="http://schemas.microsoft.com/office/drawing/2014/main" id="{4E924397-B7A8-4ACF-A60D-5E817FFB39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23894" b="-318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0259AE7-7825-421E-BF19-A1AEC1BC99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１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5F65897-2035-13FD-7499-D2187AAC11B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848" y="1124744"/>
            <a:ext cx="4824536" cy="489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2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276F3A0-FD95-491F-8876-C80E64A546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ja-JP" altLang="en-US" dirty="0"/>
                  <a:t>⑴</a:t>
                </a:r>
                <a:r>
                  <a:rPr lang="ja-JP" altLang="ja-JP" dirty="0"/>
                  <a:t>　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軸方向に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</a:rPr>
                      <m:t> 4</m:t>
                    </m:r>
                  </m:oMath>
                </a14:m>
                <a:r>
                  <a:rPr lang="ja-JP" altLang="en-US" dirty="0"/>
                  <a:t>，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軸方向に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</a:rPr>
                      <m:t> 2</m:t>
                    </m:r>
                  </m:oMath>
                </a14:m>
                <a:endParaRPr lang="en-US" altLang="ja-JP" dirty="0"/>
              </a:p>
              <a:p>
                <a:r>
                  <a:rPr lang="en-US" altLang="ja-JP" dirty="0">
                    <a:solidFill>
                      <a:schemeClr val="accent1"/>
                    </a:solidFill>
                  </a:rPr>
                  <a:t>	</a:t>
                </a:r>
                <a:r>
                  <a:rPr lang="ja-JP" altLang="ja-JP" sz="3600" b="1" dirty="0">
                    <a:solidFill>
                      <a:schemeClr val="accent1"/>
                    </a:solidFill>
                  </a:rPr>
                  <a:t>頂点</a:t>
                </a:r>
                <a:r>
                  <a:rPr lang="ja-JP" altLang="en-US" sz="3600" b="1" dirty="0">
                    <a:solidFill>
                      <a:schemeClr val="accent1"/>
                    </a:solidFill>
                  </a:rPr>
                  <a:t>が</a:t>
                </a:r>
                <a14:m>
                  <m:oMath xmlns:m="http://schemas.openxmlformats.org/officeDocument/2006/math">
                    <m:r>
                      <a:rPr lang="en-US" altLang="ja-JP" sz="36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ja-JP" sz="36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3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ja-JP" alt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，</m:t>
                        </m:r>
                        <m:r>
                          <a:rPr lang="en-US" altLang="ja-JP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altLang="ja-JP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sz="3600" b="1" dirty="0">
                    <a:solidFill>
                      <a:schemeClr val="accent1"/>
                    </a:solidFill>
                  </a:rPr>
                  <a:t>に移るから</a:t>
                </a:r>
                <a:endParaRPr kumimoji="1" lang="en-US" altLang="ja-JP" sz="3600" b="1" dirty="0">
                  <a:solidFill>
                    <a:schemeClr val="accent1"/>
                  </a:solidFill>
                </a:endParaRPr>
              </a:p>
              <a:p>
                <a:r>
                  <a:rPr lang="ja-JP" altLang="en-US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b="1" i="1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altLang="ja-JP" b="1" i="1" smtClean="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b="1" i="1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altLang="ja-JP" b="1" i="1" smtClean="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ja-JP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ja-JP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ja-JP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ja-JP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b="1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b="1" i="1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endParaRPr lang="en-US" altLang="ja-JP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276F3A0-FD95-491F-8876-C80E64A546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50F7E669-57AB-4003-BC8E-9CC8B84F0A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ja-JP" dirty="0"/>
              <a:t>79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タイトル 3">
                <a:extLst>
                  <a:ext uri="{FF2B5EF4-FFF2-40B4-BE49-F238E27FC236}">
                    <a16:creationId xmlns:a16="http://schemas.microsoft.com/office/drawing/2014/main" id="{F07A6033-BCF3-4D96-822F-BF5923704FD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altLang="ja-JP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ja-JP" altLang="ja-JP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𝒒</m:t>
                    </m:r>
                    <m:r>
                      <a:rPr lang="en-US" altLang="ja-JP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dirty="0">
                    <a:latin typeface="+mj-ea"/>
                    <a:cs typeface="Times New Roman" panose="02020603050405020304" pitchFamily="18" charset="0"/>
                  </a:rPr>
                  <a:t>のグラフ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4" name="タイトル 3">
                <a:extLst>
                  <a:ext uri="{FF2B5EF4-FFF2-40B4-BE49-F238E27FC236}">
                    <a16:creationId xmlns:a16="http://schemas.microsoft.com/office/drawing/2014/main" id="{F07A6033-BCF3-4D96-822F-BF5923704F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23894" b="-318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1005BD2-BF4D-470B-8AED-9B43737BA5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 dirty="0"/>
              <a:t>４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C8E8B32-3BBF-4BFD-9F3D-399D96279F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ja-JP" dirty="0"/>
              <a:t>11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988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276F3A0-FD95-491F-8876-C80E64A546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ja-JP" altLang="en-US" dirty="0"/>
                  <a:t>⑵　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軸方向に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</a:rPr>
                      <m:t> −3</m:t>
                    </m:r>
                  </m:oMath>
                </a14:m>
                <a:r>
                  <a:rPr lang="ja-JP" altLang="en-US" dirty="0"/>
                  <a:t>，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軸方向に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</a:rPr>
                      <m:t> 5</m:t>
                    </m:r>
                  </m:oMath>
                </a14:m>
                <a:endParaRPr lang="en-US" altLang="ja-JP" b="1" dirty="0">
                  <a:solidFill>
                    <a:srgbClr val="FF0000"/>
                  </a:solidFill>
                </a:endParaRPr>
              </a:p>
              <a:p>
                <a:r>
                  <a:rPr lang="en-US" altLang="ja-JP" dirty="0">
                    <a:solidFill>
                      <a:schemeClr val="accent1"/>
                    </a:solidFill>
                  </a:rPr>
                  <a:t>	</a:t>
                </a:r>
                <a:r>
                  <a:rPr lang="ja-JP" altLang="ja-JP" sz="3600" b="1" dirty="0">
                    <a:solidFill>
                      <a:schemeClr val="accent1"/>
                    </a:solidFill>
                  </a:rPr>
                  <a:t>頂点</a:t>
                </a:r>
                <a:r>
                  <a:rPr lang="ja-JP" altLang="en-US" sz="3600" b="1" dirty="0">
                    <a:solidFill>
                      <a:schemeClr val="accent1"/>
                    </a:solidFill>
                  </a:rPr>
                  <a:t>が</a:t>
                </a:r>
                <a14:m>
                  <m:oMath xmlns:m="http://schemas.openxmlformats.org/officeDocument/2006/math">
                    <m:r>
                      <a:rPr lang="en-US" altLang="ja-JP" sz="36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ja-JP" sz="36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3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3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ja-JP" alt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，</m:t>
                        </m:r>
                        <m:r>
                          <a:rPr lang="en-US" altLang="ja-JP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  <m:r>
                      <a:rPr lang="en-US" altLang="ja-JP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sz="3600" b="1" dirty="0">
                    <a:solidFill>
                      <a:schemeClr val="accent1"/>
                    </a:solidFill>
                  </a:rPr>
                  <a:t>に移るから</a:t>
                </a:r>
                <a:endParaRPr kumimoji="1" lang="en-US" altLang="ja-JP" sz="3600" b="1" dirty="0">
                  <a:solidFill>
                    <a:schemeClr val="accent1"/>
                  </a:solidFill>
                </a:endParaRPr>
              </a:p>
              <a:p>
                <a:r>
                  <a:rPr lang="ja-JP" altLang="en-US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b="1" i="1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altLang="ja-JP" b="1" i="1" smtClean="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b="1" i="1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ja-JP" altLang="ja-JP" b="1" i="1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ja-JP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ja-JP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ja-JP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ja-JP" b="1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b="1" i="1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b="1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b="1" i="0" smtClean="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endParaRPr lang="en-US" altLang="ja-JP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276F3A0-FD95-491F-8876-C80E64A546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50F7E669-57AB-4003-BC8E-9CC8B84F0A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ja-JP" dirty="0"/>
              <a:t>79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タイトル 3">
                <a:extLst>
                  <a:ext uri="{FF2B5EF4-FFF2-40B4-BE49-F238E27FC236}">
                    <a16:creationId xmlns:a16="http://schemas.microsoft.com/office/drawing/2014/main" id="{F07A6033-BCF3-4D96-822F-BF5923704FD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altLang="ja-JP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ja-JP" altLang="ja-JP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𝒒</m:t>
                    </m:r>
                    <m:r>
                      <a:rPr lang="en-US" altLang="ja-JP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dirty="0">
                    <a:latin typeface="+mj-ea"/>
                    <a:cs typeface="Times New Roman" panose="02020603050405020304" pitchFamily="18" charset="0"/>
                  </a:rPr>
                  <a:t>のグラフ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4" name="タイトル 3">
                <a:extLst>
                  <a:ext uri="{FF2B5EF4-FFF2-40B4-BE49-F238E27FC236}">
                    <a16:creationId xmlns:a16="http://schemas.microsoft.com/office/drawing/2014/main" id="{F07A6033-BCF3-4D96-822F-BF5923704F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23894" b="-318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1005BD2-BF4D-470B-8AED-9B43737BA5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 dirty="0"/>
              <a:t>４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C8E8B32-3BBF-4BFD-9F3D-399D96279F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ja-JP" dirty="0"/>
              <a:t>11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408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07ED0FF8-EDA8-4207-9128-FF071564F1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次の</a:t>
                </a:r>
                <a14:m>
                  <m:oMath xmlns:m="http://schemas.openxmlformats.org/officeDocument/2006/math">
                    <m:r>
                      <a:rPr lang="en-US" altLang="ja-JP" sz="3600" b="0" i="0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3600" b="0" i="0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次関数を</a:t>
                </a:r>
                <a14:m>
                  <m:oMath xmlns:m="http://schemas.openxmlformats.org/officeDocument/2006/math">
                    <m:r>
                      <a:rPr lang="en-US" altLang="ja-JP" sz="3600" b="0" i="0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ja-JP" altLang="ja-JP" sz="3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i="1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ja-JP" sz="3600" i="1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sz="3600" i="1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ja-JP" sz="3600" i="1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altLang="ja-JP" sz="3600" i="1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3600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𝑞</m:t>
                    </m:r>
                    <m:r>
                      <a:rPr lang="en-US" altLang="ja-JP" sz="3600" b="0" i="1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の形に変形してみよう。</a:t>
                </a:r>
                <a:endParaRPr lang="en-US" altLang="ja-JP" kern="100" dirty="0">
                  <a:cs typeface="Times New Roman" panose="02020603050405020304" pitchFamily="18" charset="0"/>
                </a:endParaRPr>
              </a:p>
              <a:p>
                <a:r>
                  <a:rPr lang="ja-JP" altLang="en-US" sz="3600" kern="100" dirty="0">
                    <a:effectLst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ja-JP" altLang="ja-JP" sz="3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i="1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+5</m:t>
                    </m:r>
                  </m:oMath>
                </a14:m>
                <a:endParaRPr lang="en-US" altLang="ja-JP" sz="3600" kern="100" dirty="0">
                  <a:effectLst/>
                  <a:latin typeface="Cambria Math" panose="020405030504060302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1341438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kern="100">
                          <a:effectLst/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altLang="ja-JP" sz="3600" b="0" i="1" kern="100" smtClean="0">
                              <a:effectLst/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ja-JP" altLang="ja-JP" sz="36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3600" i="1" kern="100">
                                  <a:effectLst/>
                                  <a:latin typeface="Cambria Math" panose="02040503050406030204" pitchFamily="18" charset="0"/>
                                  <a:ea typeface="ＭＳ ゴシック" panose="020B0609070205080204" pitchFamily="49" charset="-128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ja-JP" sz="3600" kern="100">
                                  <a:effectLst/>
                                  <a:latin typeface="Cambria Math" panose="02040503050406030204" pitchFamily="18" charset="0"/>
                                  <a:ea typeface="ＭＳ ゴシック" panose="020B0609070205080204" pitchFamily="49" charset="-128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3600" kern="100">
                              <a:effectLst/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m:t>+2</m:t>
                          </m:r>
                          <m:r>
                            <a:rPr lang="en-US" altLang="ja-JP" sz="3600" i="1" kern="100">
                              <a:effectLst/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ja-JP" sz="3600" kern="100">
                          <a:effectLst/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+5</m:t>
                      </m:r>
                    </m:oMath>
                  </m:oMathPara>
                </a14:m>
                <a:endParaRPr lang="en-US" altLang="ja-JP" sz="3600" kern="100" dirty="0">
                  <a:effectLst/>
                  <a:latin typeface="Cambria Math" panose="020405030504060302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134143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kern="100" smtClean="0">
                          <a:effectLst/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en-US" altLang="ja-JP" sz="3600" b="0" i="1" kern="100" smtClean="0">
                          <a:effectLst/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(</m:t>
                      </m:r>
                      <m:sSup>
                        <m:sSupPr>
                          <m:ctrlPr>
                            <a:rPr lang="ja-JP" altLang="ja-JP" sz="36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i="1" kern="100">
                              <a:effectLst/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3600" kern="100">
                              <a:effectLst/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600" kern="100">
                          <a:effectLst/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en-US" altLang="ja-JP" sz="3600" i="1" kern="100">
                          <a:effectLst/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3600" kern="100">
                          <a:effectLst/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ja-JP" altLang="ja-JP" sz="36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kern="100">
                              <a:effectLst/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altLang="ja-JP" sz="3600" kern="100">
                              <a:effectLst/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600" i="1" kern="100">
                          <a:effectLst/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ja-JP" altLang="ja-JP" sz="36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kern="100">
                              <a:effectLst/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altLang="ja-JP" sz="3600" kern="100">
                              <a:effectLst/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600" b="0" i="0" kern="100" smtClean="0">
                          <a:effectLst/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altLang="ja-JP" sz="3600" kern="100">
                          <a:effectLst/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+5</m:t>
                      </m:r>
                    </m:oMath>
                  </m:oMathPara>
                </a14:m>
                <a:endParaRPr kumimoji="1" lang="en-US" altLang="ja-JP" dirty="0"/>
              </a:p>
              <a:p>
                <a:pPr marL="1341438">
                  <a:lnSpc>
                    <a:spcPct val="100000"/>
                  </a:lnSpc>
                  <a:tabLst>
                    <a:tab pos="470535" algn="l"/>
                    <a:tab pos="225171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kern="100"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=2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i="1" kern="100"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ja-JP" altLang="ja-JP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i="1" kern="100">
                                      <a:latin typeface="Cambria Math" panose="02040503050406030204" pitchFamily="18" charset="0"/>
                                      <a:ea typeface="ＭＳ ゴシック" panose="020B06090702050802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i="1" kern="100">
                                      <a:latin typeface="Cambria Math" panose="02040503050406030204" pitchFamily="18" charset="0"/>
                                      <a:ea typeface="ＭＳ ゴシック" panose="020B0609070205080204" pitchFamily="49" charset="-128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altLang="ja-JP" kern="100">
                                      <a:latin typeface="Cambria Math" panose="02040503050406030204" pitchFamily="18" charset="0"/>
                                      <a:ea typeface="ＭＳ ゴシック" panose="020B0609070205080204" pitchFamily="49" charset="-128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kern="100">
                                  <a:latin typeface="Cambria Math" panose="02040503050406030204" pitchFamily="18" charset="0"/>
                                  <a:ea typeface="ＭＳ ゴシック" panose="020B0609070205080204" pitchFamily="49" charset="-128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i="1" kern="100"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ja-JP" kern="100"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ja-JP" kern="100"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+5</m:t>
                      </m:r>
                    </m:oMath>
                  </m:oMathPara>
                </a14:m>
                <a:endParaRPr lang="en-US" altLang="ja-JP" kern="100" dirty="0">
                  <a:latin typeface="Cambria Math" panose="020405030504060302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1341438">
                  <a:tabLst>
                    <a:tab pos="470535" algn="l"/>
                    <a:tab pos="225171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kern="100"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kern="100"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altLang="ja-JP" i="1" kern="100"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ja-JP" i="1" kern="100"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altLang="ja-JP" kern="100"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m:t>+1</m:t>
                          </m:r>
                          <m:r>
                            <a:rPr lang="en-US" altLang="ja-JP" i="1" kern="100"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ja-JP" kern="100"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i="1" kern="100"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ja-JP" kern="100"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2+5</m:t>
                      </m:r>
                    </m:oMath>
                  </m:oMathPara>
                </a14:m>
                <a:endParaRPr lang="en-US" altLang="ja-JP" kern="100" dirty="0">
                  <a:latin typeface="Cambria Math" panose="020405030504060302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1341438">
                  <a:lnSpc>
                    <a:spcPct val="100000"/>
                  </a:lnSpc>
                  <a:tabLst>
                    <a:tab pos="470535" algn="l"/>
                    <a:tab pos="225171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kern="100"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kern="100"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m:t>2(</m:t>
                          </m:r>
                          <m:r>
                            <a:rPr lang="en-US" altLang="ja-JP" i="1" kern="100"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altLang="ja-JP" kern="100"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m:t>+1)</m:t>
                          </m:r>
                        </m:e>
                        <m:sup>
                          <m:r>
                            <a:rPr lang="en-US" altLang="ja-JP" kern="100"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kern="100"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+3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07ED0FF8-EDA8-4207-9128-FF071564F1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87" t="-2344" r="-6402" b="-7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CDAFC9D-AF05-4C81-9DD6-CAAC591B971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8</a:t>
            </a:r>
            <a:endParaRPr kumimoji="1" lang="ja-JP" altLang="en-US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4CAF25E-7ACD-43A4-B40C-DDF8DE3CA8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80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タイトル 4">
                <a:extLst>
                  <a:ext uri="{FF2B5EF4-FFF2-40B4-BE49-F238E27FC236}">
                    <a16:creationId xmlns:a16="http://schemas.microsoft.com/office/drawing/2014/main" id="{E4599C1D-DB61-48AA-BFB7-09527130C83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𝒃𝒙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/>
                  <a:t>のグラフ</a:t>
                </a:r>
              </a:p>
            </p:txBody>
          </p:sp>
        </mc:Choice>
        <mc:Fallback xmlns="">
          <p:sp>
            <p:nvSpPr>
              <p:cNvPr id="5" name="タイトル 4">
                <a:extLst>
                  <a:ext uri="{FF2B5EF4-FFF2-40B4-BE49-F238E27FC236}">
                    <a16:creationId xmlns:a16="http://schemas.microsoft.com/office/drawing/2014/main" id="{E4599C1D-DB61-48AA-BFB7-09527130C8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t="-23894" b="-318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E5028D2A-6683-404D-A4F2-1B0B8BE482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５</a:t>
            </a:r>
          </a:p>
        </p:txBody>
      </p:sp>
    </p:spTree>
    <p:extLst>
      <p:ext uri="{BB962C8B-B14F-4D97-AF65-F5344CB8AC3E}">
        <p14:creationId xmlns:p14="http://schemas.microsoft.com/office/powerpoint/2010/main" val="385086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3606841D-0156-4DEC-8468-8093519798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80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CA90546F-D290-4909-A3B2-2F103EEE07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　一般に，</a:t>
                </a:r>
                <a14:m>
                  <m:oMath xmlns:m="http://schemas.openxmlformats.org/officeDocument/2006/math"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3600" b="0" i="0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次式</a:t>
                </a:r>
                <a14:m>
                  <m:oMath xmlns:m="http://schemas.openxmlformats.org/officeDocument/2006/math">
                    <m:r>
                      <a:rPr lang="en-US" altLang="ja-JP" sz="3600" b="0" i="0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ja-JP" altLang="ja-JP" sz="3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i="1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𝑏𝑥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3600" b="0" i="1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を</a:t>
                </a:r>
                <a14:m>
                  <m:oMath xmlns:m="http://schemas.openxmlformats.org/officeDocument/2006/math">
                    <m:r>
                      <a:rPr lang="en-US" altLang="ja-JP" sz="3600" b="0" i="0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ja-JP" altLang="ja-JP" sz="3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i="1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ja-JP" sz="3600" i="1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ja-JP" sz="3600" i="1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sz="3600" i="1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ja-JP" sz="3600" i="1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altLang="ja-JP" sz="3600" i="1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3600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𝑞</m:t>
                    </m:r>
                    <m:r>
                      <a:rPr lang="en-US" altLang="ja-JP" sz="3600" b="0" i="1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の形に変形することを </a:t>
                </a:r>
                <a:r>
                  <a:rPr lang="ja-JP" altLang="ja-JP" sz="3600" b="1" i="0" kern="100" dirty="0">
                    <a:solidFill>
                      <a:schemeClr val="accent1"/>
                    </a:solidFill>
                    <a:effectLst/>
                    <a:cs typeface="Times New Roman" panose="02020603050405020304" pitchFamily="18" charset="0"/>
                  </a:rPr>
                  <a:t>平方完成</a:t>
                </a:r>
                <a:r>
                  <a:rPr lang="ja-JP" altLang="ja-JP" sz="3600" kern="100" dirty="0">
                    <a:solidFill>
                      <a:schemeClr val="accent1"/>
                    </a:solidFill>
                    <a:effectLst/>
                    <a:cs typeface="Times New Roman" panose="02020603050405020304" pitchFamily="18" charset="0"/>
                  </a:rPr>
                  <a:t> </a:t>
                </a:r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するという。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CA90546F-D290-4909-A3B2-2F103EEE07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タイトル 3">
                <a:extLst>
                  <a:ext uri="{FF2B5EF4-FFF2-40B4-BE49-F238E27FC236}">
                    <a16:creationId xmlns:a16="http://schemas.microsoft.com/office/drawing/2014/main" id="{6DE983DE-FA84-4E41-8F29-5BF47E9796E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𝒃𝒙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/>
                  <a:t>のグラフ</a:t>
                </a:r>
              </a:p>
            </p:txBody>
          </p:sp>
        </mc:Choice>
        <mc:Fallback xmlns="">
          <p:sp>
            <p:nvSpPr>
              <p:cNvPr id="4" name="タイトル 3">
                <a:extLst>
                  <a:ext uri="{FF2B5EF4-FFF2-40B4-BE49-F238E27FC236}">
                    <a16:creationId xmlns:a16="http://schemas.microsoft.com/office/drawing/2014/main" id="{6DE983DE-FA84-4E41-8F29-5BF47E9796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23894" b="-318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F25AF04-1D68-452E-BF3A-AE1E79F02C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５</a:t>
            </a:r>
          </a:p>
        </p:txBody>
      </p:sp>
    </p:spTree>
    <p:extLst>
      <p:ext uri="{BB962C8B-B14F-4D97-AF65-F5344CB8AC3E}">
        <p14:creationId xmlns:p14="http://schemas.microsoft.com/office/powerpoint/2010/main" val="360147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BEF2C62F-308E-4AD1-B7BE-97C6288255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ja-JP" altLang="en-US" sz="3600" dirty="0">
                    <a:effectLst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3600" dirty="0">
                    <a:effectLst/>
                    <a:cs typeface="Times New Roman" panose="02020603050405020304" pitchFamily="18" charset="0"/>
                  </a:rPr>
                  <a:t>次の</a:t>
                </a:r>
                <a14:m>
                  <m:oMath xmlns:m="http://schemas.openxmlformats.org/officeDocument/2006/math">
                    <m:r>
                      <a:rPr lang="en-US" altLang="ja-JP" sz="3600" b="0" i="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36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3600" b="0" i="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dirty="0">
                    <a:effectLst/>
                    <a:cs typeface="Times New Roman" panose="02020603050405020304" pitchFamily="18" charset="0"/>
                  </a:rPr>
                  <a:t>次関数を</a:t>
                </a:r>
                <a14:m>
                  <m:oMath xmlns:m="http://schemas.openxmlformats.org/officeDocument/2006/math">
                    <m:r>
                      <a:rPr lang="en-US" altLang="ja-JP" sz="3600" b="0" i="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36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ja-JP" altLang="ja-JP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altLang="ja-JP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36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𝑞</m:t>
                    </m:r>
                    <m:r>
                      <a:rPr lang="en-US" altLang="ja-JP" sz="3600" b="0" i="1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dirty="0">
                    <a:effectLst/>
                    <a:cs typeface="Times New Roman" panose="02020603050405020304" pitchFamily="18" charset="0"/>
                  </a:rPr>
                  <a:t>の形に変形せよ。</a:t>
                </a:r>
                <a:endParaRPr lang="en-US" altLang="ja-JP" sz="3600" dirty="0">
                  <a:effectLst/>
                  <a:cs typeface="Times New Roman" panose="02020603050405020304" pitchFamily="18" charset="0"/>
                </a:endParaRPr>
              </a:p>
              <a:p>
                <a:r>
                  <a:rPr lang="ja-JP" altLang="en-US" kern="100" dirty="0">
                    <a:cs typeface="Times New Roman" panose="02020603050405020304" pitchFamily="18" charset="0"/>
                  </a:rPr>
                  <a:t>⑴　</a:t>
                </a:r>
                <a14:m>
                  <m:oMath xmlns:m="http://schemas.openxmlformats.org/officeDocument/2006/math"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3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i="1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altLang="ja-JP" sz="3600" i="1" kern="100" dirty="0">
                  <a:effectLst/>
                  <a:latin typeface="Cambria Math" panose="020405030504060302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r>
                  <a:rPr lang="ja-JP" altLang="en-US" dirty="0"/>
                  <a:t>⑵　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i="1" kern="10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kern="10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altLang="ja-JP" dirty="0"/>
              </a:p>
              <a:p>
                <a:r>
                  <a:rPr lang="ja-JP" altLang="en-US" dirty="0"/>
                  <a:t>⑶　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ja-JP" altLang="ja-JP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i="1" kern="10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kern="10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>
                        <a:latin typeface="Cambria Math" panose="02040503050406030204" pitchFamily="18" charset="0"/>
                      </a:rPr>
                      <m:t>+12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altLang="ja-JP" i="1" dirty="0"/>
              </a:p>
              <a:p>
                <a:r>
                  <a:rPr lang="ja-JP" altLang="en-US" dirty="0"/>
                  <a:t>⑷　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i="1" kern="10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kern="10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BEF2C62F-308E-4AD1-B7BE-97C6288255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BA61A2E-4537-4325-A510-0DF48C158D5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12</a:t>
            </a:r>
            <a:endParaRPr kumimoji="1" lang="ja-JP" altLang="en-US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716363D-1A6E-407B-8824-7F1E55AD40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80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タイトル 4">
                <a:extLst>
                  <a:ext uri="{FF2B5EF4-FFF2-40B4-BE49-F238E27FC236}">
                    <a16:creationId xmlns:a16="http://schemas.microsoft.com/office/drawing/2014/main" id="{494798FD-8D39-4ABE-85C8-D86C2C8CEA7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𝒃𝒙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/>
                  <a:t>のグラフ</a:t>
                </a:r>
              </a:p>
            </p:txBody>
          </p:sp>
        </mc:Choice>
        <mc:Fallback xmlns="">
          <p:sp>
            <p:nvSpPr>
              <p:cNvPr id="5" name="タイトル 4">
                <a:extLst>
                  <a:ext uri="{FF2B5EF4-FFF2-40B4-BE49-F238E27FC236}">
                    <a16:creationId xmlns:a16="http://schemas.microsoft.com/office/drawing/2014/main" id="{494798FD-8D39-4ABE-85C8-D86C2C8CEA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23894" b="-318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512FEF49-C418-426A-8491-A4C7AF2FF4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５</a:t>
            </a:r>
          </a:p>
        </p:txBody>
      </p:sp>
    </p:spTree>
    <p:extLst>
      <p:ext uri="{BB962C8B-B14F-4D97-AF65-F5344CB8AC3E}">
        <p14:creationId xmlns:p14="http://schemas.microsoft.com/office/powerpoint/2010/main" val="39026744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9594F7E8-A07E-4C12-BC4D-00B8CE861F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ja-JP" altLang="en-US" kern="100" dirty="0">
                    <a:cs typeface="Times New Roman" panose="02020603050405020304" pitchFamily="18" charset="0"/>
                  </a:rPr>
                  <a:t>⑴　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i="1" kern="10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kern="10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i="1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ja-JP" altLang="ja-JP" sz="3600" kern="100" dirty="0"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marL="1341438" indent="7938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3600" i="1" kern="100" smtClean="0"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ＭＳ 明朝" panose="02020609040205080304" pitchFamily="17" charset="-128"/>
                        </a:rPr>
                        <m:t>=</m:t>
                      </m:r>
                      <m:sSup>
                        <m:sSupPr>
                          <m:ctrlPr>
                            <a:rPr lang="ja-JP" altLang="ja-JP" sz="3600" i="1" kern="100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ＭＳ 明朝" panose="02020609040205080304" pitchFamily="17" charset="-128"/>
                            </a:rPr>
                          </m:ctrlPr>
                        </m:sSupPr>
                        <m:e>
                          <m:r>
                            <a:rPr lang="en-US" altLang="ja-JP" sz="3600" i="1" kern="100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ＭＳ 明朝" panose="02020609040205080304" pitchFamily="17" charset="-128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3600" i="1" kern="100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ＭＳ 明朝" panose="02020609040205080304" pitchFamily="17" charset="-128"/>
                            </a:rPr>
                            <m:t>2</m:t>
                          </m:r>
                        </m:sup>
                      </m:sSup>
                      <m:r>
                        <a:rPr lang="en-US" altLang="ja-JP" sz="3600" i="1" kern="100"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ＭＳ 明朝" panose="02020609040205080304" pitchFamily="17" charset="-128"/>
                        </a:rPr>
                        <m:t>−4</m:t>
                      </m:r>
                      <m:r>
                        <a:rPr lang="en-US" altLang="ja-JP" sz="3600" i="1" kern="100"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ＭＳ 明朝" panose="02020609040205080304" pitchFamily="17" charset="-128"/>
                        </a:rPr>
                        <m:t>𝑥</m:t>
                      </m:r>
                      <m:r>
                        <a:rPr lang="en-US" altLang="ja-JP" sz="3600" i="1" kern="100"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ＭＳ 明朝" panose="02020609040205080304" pitchFamily="17" charset="-128"/>
                        </a:rPr>
                        <m:t>+</m:t>
                      </m:r>
                      <m:sSup>
                        <m:sSupPr>
                          <m:ctrlPr>
                            <a:rPr lang="ja-JP" altLang="ja-JP" sz="3600" i="1" kern="100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ＭＳ 明朝" panose="02020609040205080304" pitchFamily="17" charset="-128"/>
                            </a:rPr>
                          </m:ctrlPr>
                        </m:sSupPr>
                        <m:e>
                          <m:r>
                            <a:rPr lang="en-US" altLang="ja-JP" sz="3600" b="0" i="1" kern="100" smtClean="0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ＭＳ 明朝" panose="02020609040205080304" pitchFamily="17" charset="-128"/>
                            </a:rPr>
                            <m:t>2</m:t>
                          </m:r>
                        </m:e>
                        <m:sup>
                          <m:r>
                            <a:rPr lang="en-US" altLang="ja-JP" sz="3600" i="1" kern="100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ＭＳ 明朝" panose="02020609040205080304" pitchFamily="17" charset="-128"/>
                            </a:rPr>
                            <m:t>2</m:t>
                          </m:r>
                        </m:sup>
                      </m:sSup>
                      <m:r>
                        <a:rPr lang="en-US" altLang="ja-JP" sz="3600" i="1" kern="100"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ＭＳ 明朝" panose="02020609040205080304" pitchFamily="17" charset="-128"/>
                        </a:rPr>
                        <m:t>−</m:t>
                      </m:r>
                      <m:sSup>
                        <m:sSupPr>
                          <m:ctrlPr>
                            <a:rPr lang="ja-JP" altLang="ja-JP" sz="3600" i="1" kern="100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ＭＳ 明朝" panose="02020609040205080304" pitchFamily="17" charset="-128"/>
                            </a:rPr>
                          </m:ctrlPr>
                        </m:sSupPr>
                        <m:e>
                          <m:r>
                            <a:rPr lang="en-US" altLang="ja-JP" sz="3600" b="0" i="1" kern="100" smtClean="0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ＭＳ 明朝" panose="02020609040205080304" pitchFamily="17" charset="-128"/>
                            </a:rPr>
                            <m:t>2</m:t>
                          </m:r>
                        </m:e>
                        <m:sup>
                          <m:r>
                            <a:rPr lang="en-US" altLang="ja-JP" sz="3600" i="1" kern="100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ＭＳ 明朝" panose="02020609040205080304" pitchFamily="17" charset="-128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br>
                  <a:rPr lang="en-US" altLang="ja-JP" sz="3600" i="1" kern="100" dirty="0">
                    <a:solidFill>
                      <a:schemeClr val="accent1"/>
                    </a:solidFill>
                    <a:effectLst/>
                    <a:latin typeface="Cambria Math" panose="02040503050406030204" pitchFamily="18" charset="0"/>
                    <a:ea typeface="ＭＳ ゴシック" panose="020B0609070205080204" pitchFamily="49" charset="-128"/>
                    <a:cs typeface="ＭＳ 明朝" panose="02020609040205080304" pitchFamily="17" charset="-128"/>
                  </a:rPr>
                </a:br>
                <a:endParaRPr lang="en-US" altLang="ja-JP" sz="3600" i="1" kern="100" dirty="0">
                  <a:solidFill>
                    <a:schemeClr val="accent1"/>
                  </a:solidFill>
                  <a:effectLst/>
                  <a:latin typeface="Cambria Math" panose="02040503050406030204" pitchFamily="18" charset="0"/>
                  <a:ea typeface="ＭＳ ゴシック" panose="020B0609070205080204" pitchFamily="49" charset="-128"/>
                  <a:cs typeface="ＭＳ 明朝" panose="02020609040205080304" pitchFamily="17" charset="-128"/>
                </a:endParaRPr>
              </a:p>
              <a:p>
                <a:pPr marL="1341438" indent="7938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3600" b="1" i="1" kern="100"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ＭＳ 明朝" panose="02020609040205080304" pitchFamily="17" charset="-128"/>
                        </a:rPr>
                        <m:t>=</m:t>
                      </m:r>
                      <m:sSup>
                        <m:sSupPr>
                          <m:ctrlPr>
                            <a:rPr lang="ja-JP" altLang="ja-JP" sz="3600" b="1" i="1" kern="100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ＭＳ 明朝" panose="02020609040205080304" pitchFamily="17" charset="-12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3600" b="1" i="1" kern="100">
                                  <a:solidFill>
                                    <a:schemeClr val="accen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ＭＳ 明朝" panose="02020609040205080304" pitchFamily="17" charset="-128"/>
                                </a:rPr>
                              </m:ctrlPr>
                            </m:dPr>
                            <m:e>
                              <m:r>
                                <a:rPr lang="en-US" altLang="ja-JP" sz="3600" b="1" i="1" kern="100">
                                  <a:solidFill>
                                    <a:schemeClr val="accen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ゴシック" panose="020B0609070205080204" pitchFamily="49" charset="-128"/>
                                  <a:cs typeface="ＭＳ 明朝" panose="02020609040205080304" pitchFamily="17" charset="-128"/>
                                </a:rPr>
                                <m:t>𝒙</m:t>
                              </m:r>
                              <m:r>
                                <a:rPr lang="en-US" altLang="ja-JP" sz="3600" b="1" i="1" kern="100">
                                  <a:solidFill>
                                    <a:schemeClr val="accen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ゴシック" panose="020B0609070205080204" pitchFamily="49" charset="-128"/>
                                  <a:cs typeface="ＭＳ 明朝" panose="02020609040205080304" pitchFamily="17" charset="-128"/>
                                </a:rPr>
                                <m:t>−</m:t>
                              </m:r>
                              <m:r>
                                <a:rPr lang="en-US" altLang="ja-JP" sz="3600" b="1" i="1" kern="100">
                                  <a:solidFill>
                                    <a:schemeClr val="accen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ゴシック" panose="020B0609070205080204" pitchFamily="49" charset="-128"/>
                                  <a:cs typeface="ＭＳ 明朝" panose="02020609040205080304" pitchFamily="17" charset="-128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altLang="ja-JP" sz="3600" b="1" i="1" kern="100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ＭＳ 明朝" panose="02020609040205080304" pitchFamily="17" charset="-128"/>
                            </a:rPr>
                            <m:t>𝟐</m:t>
                          </m:r>
                        </m:sup>
                      </m:sSup>
                      <m:r>
                        <a:rPr lang="en-US" altLang="ja-JP" sz="3600" b="1" i="1" kern="100"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ＭＳ 明朝" panose="02020609040205080304" pitchFamily="17" charset="-128"/>
                        </a:rPr>
                        <m:t>−</m:t>
                      </m:r>
                      <m:r>
                        <a:rPr lang="en-US" altLang="ja-JP" sz="3600" b="1" i="1" kern="100"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ＭＳ 明朝" panose="02020609040205080304" pitchFamily="17" charset="-128"/>
                        </a:rPr>
                        <m:t>𝟒</m:t>
                      </m:r>
                    </m:oMath>
                  </m:oMathPara>
                </a14:m>
                <a:endParaRPr lang="ja-JP" altLang="ja-JP" sz="3600" kern="100" dirty="0"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9594F7E8-A07E-4C12-BC4D-00B8CE861F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36B0F11-D3DA-48E3-A1DD-FE966211AD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80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タイトル 3">
                <a:extLst>
                  <a:ext uri="{FF2B5EF4-FFF2-40B4-BE49-F238E27FC236}">
                    <a16:creationId xmlns:a16="http://schemas.microsoft.com/office/drawing/2014/main" id="{C5581497-8884-44B1-BCC2-D4F60F691D9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𝒃𝒙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/>
                  <a:t>のグラフ</a:t>
                </a:r>
              </a:p>
            </p:txBody>
          </p:sp>
        </mc:Choice>
        <mc:Fallback xmlns="">
          <p:sp>
            <p:nvSpPr>
              <p:cNvPr id="4" name="タイトル 3">
                <a:extLst>
                  <a:ext uri="{FF2B5EF4-FFF2-40B4-BE49-F238E27FC236}">
                    <a16:creationId xmlns:a16="http://schemas.microsoft.com/office/drawing/2014/main" id="{C5581497-8884-44B1-BCC2-D4F60F691D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23894" b="-318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B6162EB-8147-4D47-B2F7-2D435402E5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５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7BA61919-8770-44D2-A15E-68D21F007BC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12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197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9594F7E8-A07E-4C12-BC4D-00B8CE861F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ja-JP" altLang="en-US" dirty="0"/>
                  <a:t>⑵　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i="1" kern="10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kern="10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ja-JP" altLang="ja-JP" sz="3600" kern="100" dirty="0"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marL="1341438" algn="just">
                  <a:tabLst>
                    <a:tab pos="213741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3600" i="1" kern="100" smtClean="0"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ＭＳ 明朝" panose="02020609040205080304" pitchFamily="17" charset="-128"/>
                        </a:rPr>
                        <m:t>=</m:t>
                      </m:r>
                      <m:sSup>
                        <m:sSupPr>
                          <m:ctrlPr>
                            <a:rPr lang="ja-JP" altLang="ja-JP" sz="3600" i="1" kern="100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i="1" kern="100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3600" kern="100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600" kern="100"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en-US" altLang="ja-JP" sz="3600" i="1" kern="100"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3600" i="1" kern="100"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ja-JP" altLang="ja-JP" sz="3600" i="1" kern="100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i="1" kern="100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altLang="ja-JP" sz="3600" i="1" kern="100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600" i="1" kern="100"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ja-JP" altLang="ja-JP" sz="3600" i="1" kern="100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i="1" kern="100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altLang="ja-JP" sz="3600" i="1" kern="100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600" i="1" kern="100"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ja-JP" sz="3600" kern="100"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altLang="ja-JP" sz="3600" kern="100" dirty="0">
                  <a:solidFill>
                    <a:schemeClr val="accent1"/>
                  </a:solidFill>
                  <a:effectLst/>
                  <a:latin typeface="Cambria Math" panose="020405030504060302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1341438" algn="just">
                  <a:tabLst>
                    <a:tab pos="213741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3600" b="1" i="1" kern="100"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ＭＳ 明朝" panose="02020609040205080304" pitchFamily="17" charset="-128"/>
                        </a:rPr>
                        <m:t>=</m:t>
                      </m:r>
                      <m:sSup>
                        <m:sSupPr>
                          <m:ctrlPr>
                            <a:rPr lang="ja-JP" altLang="ja-JP" sz="3600" b="1" i="1" kern="100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3600" b="1" i="1" kern="100">
                                  <a:solidFill>
                                    <a:schemeClr val="accen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ＭＳ 明朝" panose="02020609040205080304" pitchFamily="17" charset="-128"/>
                                </a:rPr>
                              </m:ctrlPr>
                            </m:dPr>
                            <m:e>
                              <m:r>
                                <a:rPr lang="en-US" altLang="ja-JP" sz="3600" b="1" i="1" kern="100">
                                  <a:solidFill>
                                    <a:schemeClr val="accen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ゴシック" panose="020B0609070205080204" pitchFamily="49" charset="-128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altLang="ja-JP" sz="3600" b="1" kern="100">
                                  <a:solidFill>
                                    <a:schemeClr val="accen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ゴシック" panose="020B0609070205080204" pitchFamily="49" charset="-128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ja-JP" sz="3600" b="1" i="1" kern="100">
                                  <a:solidFill>
                                    <a:schemeClr val="accen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ゴシック" panose="020B0609070205080204" pitchFamily="49" charset="-128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altLang="ja-JP" sz="3600" b="1" i="1" kern="100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ja-JP" sz="3600" b="1" i="1" kern="100"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ja-JP" sz="3600" b="1" i="1" kern="100"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𝟐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9594F7E8-A07E-4C12-BC4D-00B8CE861F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36B0F11-D3DA-48E3-A1DD-FE966211AD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80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タイトル 3">
                <a:extLst>
                  <a:ext uri="{FF2B5EF4-FFF2-40B4-BE49-F238E27FC236}">
                    <a16:creationId xmlns:a16="http://schemas.microsoft.com/office/drawing/2014/main" id="{C5581497-8884-44B1-BCC2-D4F60F691D9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𝒃𝒙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/>
                  <a:t>のグラフ</a:t>
                </a:r>
              </a:p>
            </p:txBody>
          </p:sp>
        </mc:Choice>
        <mc:Fallback xmlns="">
          <p:sp>
            <p:nvSpPr>
              <p:cNvPr id="4" name="タイトル 3">
                <a:extLst>
                  <a:ext uri="{FF2B5EF4-FFF2-40B4-BE49-F238E27FC236}">
                    <a16:creationId xmlns:a16="http://schemas.microsoft.com/office/drawing/2014/main" id="{C5581497-8884-44B1-BCC2-D4F60F691D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23894" b="-318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B6162EB-8147-4D47-B2F7-2D435402E5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５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7BA61919-8770-44D2-A15E-68D21F007BC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12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7126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9594F7E8-A07E-4C12-BC4D-00B8CE861F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ja-JP" altLang="en-US" dirty="0"/>
                  <a:t>⑶　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ja-JP" altLang="ja-JP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i="1" kern="10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kern="10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>
                        <a:latin typeface="Cambria Math" panose="02040503050406030204" pitchFamily="18" charset="0"/>
                      </a:rPr>
                      <m:t>+12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altLang="ja-JP" sz="3600" i="1" kern="100" dirty="0">
                  <a:effectLst/>
                  <a:latin typeface="Cambria Math" panose="020405030504060302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1341438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b="0" i="0" kern="100" smtClean="0"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sz="3600" kern="100"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altLang="ja-JP" sz="3600" b="0" i="1" kern="100" smtClean="0"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(</m:t>
                      </m:r>
                      <m:sSup>
                        <m:sSupPr>
                          <m:ctrlPr>
                            <a:rPr lang="ja-JP" altLang="ja-JP" sz="3600" i="1" kern="100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i="1" kern="100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3600" kern="100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600" kern="100"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ja-JP" sz="3600" b="0" i="1" kern="100" smtClean="0"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altLang="ja-JP" sz="3600" i="1" kern="100"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3600" b="0" i="1" kern="100" smtClean="0"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br>
                  <a:rPr lang="en-US" altLang="ja-JP" sz="3600" b="0" i="1" kern="100" dirty="0">
                    <a:solidFill>
                      <a:schemeClr val="accent1"/>
                    </a:solidFill>
                    <a:effectLst/>
                    <a:latin typeface="Cambria Math" panose="020405030504060302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</a:br>
                <a:endParaRPr lang="en-US" altLang="ja-JP" sz="3600" b="0" i="1" kern="100" dirty="0">
                  <a:solidFill>
                    <a:schemeClr val="accent1"/>
                  </a:solidFill>
                  <a:effectLst/>
                  <a:latin typeface="Cambria Math" panose="020405030504060302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1341438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kern="10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sz="3600" kern="100"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3</m:t>
                      </m:r>
                      <m:d>
                        <m:dPr>
                          <m:ctrlPr>
                            <a:rPr lang="ja-JP" altLang="ja-JP" sz="3600" i="1" kern="100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ja-JP" altLang="ja-JP" sz="3600" i="1" kern="100">
                                  <a:solidFill>
                                    <a:schemeClr val="accen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3600" i="1" kern="100">
                                  <a:solidFill>
                                    <a:schemeClr val="accen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ゴシック" panose="020B0609070205080204" pitchFamily="49" charset="-128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ja-JP" sz="3600" kern="100">
                                  <a:solidFill>
                                    <a:schemeClr val="accen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ゴシック" panose="020B0609070205080204" pitchFamily="49" charset="-128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3600" kern="100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m:t>+4</m:t>
                          </m:r>
                          <m:r>
                            <a:rPr lang="en-US" altLang="ja-JP" sz="3600" i="1" kern="100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altLang="ja-JP" sz="3600" kern="100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ja-JP" altLang="ja-JP" sz="3600" i="1" kern="100">
                                  <a:solidFill>
                                    <a:schemeClr val="accen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3600" kern="100">
                                  <a:solidFill>
                                    <a:schemeClr val="accen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ゴシック" panose="020B0609070205080204" pitchFamily="49" charset="-128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ja-JP" sz="3600" kern="100">
                                  <a:solidFill>
                                    <a:schemeClr val="accen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ゴシック" panose="020B0609070205080204" pitchFamily="49" charset="-128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3600" i="1" kern="100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ja-JP" altLang="ja-JP" sz="3600" i="1" kern="100">
                                  <a:solidFill>
                                    <a:schemeClr val="accen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3600" kern="100">
                                  <a:solidFill>
                                    <a:schemeClr val="accen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ゴシック" panose="020B0609070205080204" pitchFamily="49" charset="-128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ja-JP" sz="3600" kern="100">
                                  <a:solidFill>
                                    <a:schemeClr val="accen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ゴシック" panose="020B0609070205080204" pitchFamily="49" charset="-128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br>
                  <a:rPr lang="en-US" altLang="ja-JP" sz="3600" kern="100" dirty="0">
                    <a:solidFill>
                      <a:schemeClr val="accent1"/>
                    </a:solidFill>
                    <a:effectLst/>
                    <a:latin typeface="Cambria Math" panose="020405030504060302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</a:br>
                <a:endParaRPr lang="en-US" altLang="ja-JP" b="0" i="0" kern="100" dirty="0">
                  <a:solidFill>
                    <a:schemeClr val="accent1"/>
                  </a:solidFill>
                  <a:latin typeface="Cambria Math" panose="020405030504060302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1341438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kern="10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3600" i="1" kern="100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b="1" i="1" kern="100" smtClean="0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altLang="ja-JP" sz="3600" b="1" i="1" kern="100" smtClean="0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ja-JP" b="1" i="1" kern="10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altLang="ja-JP" b="1" kern="10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ja-JP" b="1" i="1" kern="10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altLang="ja-JP" b="1" i="1" kern="10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ja-JP" sz="3600" kern="100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600" b="1" i="1" kern="100"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ja-JP" sz="3600" b="1" i="1" kern="100"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𝟏𝟐</m:t>
                      </m:r>
                    </m:oMath>
                  </m:oMathPara>
                </a14:m>
                <a:endParaRPr lang="ja-JP" altLang="ja-JP" sz="3600" kern="100" dirty="0">
                  <a:solidFill>
                    <a:schemeClr val="accent1"/>
                  </a:solidFill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9594F7E8-A07E-4C12-BC4D-00B8CE861F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36B0F11-D3DA-48E3-A1DD-FE966211AD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80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タイトル 3">
                <a:extLst>
                  <a:ext uri="{FF2B5EF4-FFF2-40B4-BE49-F238E27FC236}">
                    <a16:creationId xmlns:a16="http://schemas.microsoft.com/office/drawing/2014/main" id="{C5581497-8884-44B1-BCC2-D4F60F691D9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𝒃𝒙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/>
                  <a:t>のグラフ</a:t>
                </a:r>
              </a:p>
            </p:txBody>
          </p:sp>
        </mc:Choice>
        <mc:Fallback xmlns="">
          <p:sp>
            <p:nvSpPr>
              <p:cNvPr id="4" name="タイトル 3">
                <a:extLst>
                  <a:ext uri="{FF2B5EF4-FFF2-40B4-BE49-F238E27FC236}">
                    <a16:creationId xmlns:a16="http://schemas.microsoft.com/office/drawing/2014/main" id="{C5581497-8884-44B1-BCC2-D4F60F691D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23894" b="-318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B6162EB-8147-4D47-B2F7-2D435402E5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５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7BA61919-8770-44D2-A15E-68D21F007BC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12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9252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9594F7E8-A07E-4C12-BC4D-00B8CE861F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ja-JP" altLang="en-US" dirty="0"/>
                  <a:t>⑷　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i="1" kern="10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kern="10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altLang="ja-JP" i="1" dirty="0">
                  <a:latin typeface="Cambria Math" panose="02040503050406030204" pitchFamily="18" charset="0"/>
                </a:endParaRPr>
              </a:p>
              <a:p>
                <a:pPr marL="1339850" algn="just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i="1" kern="100" smtClean="0"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3600" i="1" kern="100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i="1" kern="100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3600" kern="100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600" i="1" kern="100"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ja-JP" sz="3600" kern="100"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altLang="ja-JP" sz="3600" i="1" kern="100"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3600" kern="100"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ja-JP" altLang="ja-JP" sz="3600" i="1" kern="100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3600" i="1" kern="100">
                                  <a:solidFill>
                                    <a:schemeClr val="accen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ja-JP" altLang="ja-JP" sz="3600" i="1" kern="100">
                                      <a:solidFill>
                                        <a:schemeClr val="accen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3600" kern="100">
                                      <a:solidFill>
                                        <a:schemeClr val="accen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ＭＳ ゴシック" panose="020B0609070205080204" pitchFamily="49" charset="-128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altLang="ja-JP" sz="3600" kern="100">
                                      <a:solidFill>
                                        <a:schemeClr val="accen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ＭＳ ゴシック" panose="020B0609070205080204" pitchFamily="49" charset="-128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ja-JP" sz="3600" kern="100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600" i="1" kern="100"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ja-JP" altLang="ja-JP" sz="3600" i="1" kern="100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3600" i="1" kern="100">
                                  <a:solidFill>
                                    <a:schemeClr val="accen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ja-JP" altLang="ja-JP" sz="3600" i="1" kern="100">
                                      <a:solidFill>
                                        <a:schemeClr val="accen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3600" kern="100">
                                      <a:solidFill>
                                        <a:schemeClr val="accen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ＭＳ ゴシック" panose="020B0609070205080204" pitchFamily="49" charset="-128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altLang="ja-JP" sz="3600" kern="100">
                                      <a:solidFill>
                                        <a:schemeClr val="accen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ＭＳ ゴシック" panose="020B0609070205080204" pitchFamily="49" charset="-128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ja-JP" sz="3600" kern="100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ja-JP" sz="3600" i="1" kern="100" dirty="0">
                  <a:solidFill>
                    <a:schemeClr val="accent1"/>
                  </a:solidFill>
                  <a:effectLst/>
                  <a:latin typeface="Cambria Math" panose="020405030504060302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1339850" algn="just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b="1" i="1" kern="100" smtClean="0"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3600" b="1" i="1" kern="100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3600" b="1" i="1" kern="100">
                                  <a:solidFill>
                                    <a:schemeClr val="accen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3600" b="1" i="1" kern="100">
                                  <a:solidFill>
                                    <a:schemeClr val="accen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ゴシック" panose="020B0609070205080204" pitchFamily="49" charset="-128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altLang="ja-JP" sz="3600" b="1" i="1" kern="100">
                                  <a:solidFill>
                                    <a:schemeClr val="accen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ゴシック" panose="020B0609070205080204" pitchFamily="49" charset="-128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ja-JP" altLang="ja-JP" sz="3600" b="1" i="1" kern="100">
                                      <a:solidFill>
                                        <a:schemeClr val="accen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3600" b="1" i="1" kern="100">
                                      <a:solidFill>
                                        <a:schemeClr val="accen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ＭＳ ゴシック" panose="020B0609070205080204" pitchFamily="49" charset="-128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altLang="ja-JP" sz="3600" b="1" i="1" kern="100">
                                      <a:solidFill>
                                        <a:schemeClr val="accen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ＭＳ ゴシック" panose="020B0609070205080204" pitchFamily="49" charset="-128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ja-JP" sz="3600" b="1" i="1" kern="100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ja-JP" sz="3600" b="1" i="1" kern="100"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ja-JP" altLang="ja-JP" sz="3600" b="1" i="1" kern="100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ja-JP" sz="3600" b="1" i="1" kern="100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altLang="ja-JP" sz="3600" b="1" i="1" kern="100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ja-JP" altLang="ja-JP" sz="3600" kern="100" dirty="0">
                  <a:solidFill>
                    <a:schemeClr val="accent1"/>
                  </a:solidFill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9594F7E8-A07E-4C12-BC4D-00B8CE861F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36B0F11-D3DA-48E3-A1DD-FE966211AD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80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タイトル 3">
                <a:extLst>
                  <a:ext uri="{FF2B5EF4-FFF2-40B4-BE49-F238E27FC236}">
                    <a16:creationId xmlns:a16="http://schemas.microsoft.com/office/drawing/2014/main" id="{C5581497-8884-44B1-BCC2-D4F60F691D9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𝒃𝒙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/>
                  <a:t>のグラフ</a:t>
                </a:r>
              </a:p>
            </p:txBody>
          </p:sp>
        </mc:Choice>
        <mc:Fallback xmlns="">
          <p:sp>
            <p:nvSpPr>
              <p:cNvPr id="4" name="タイトル 3">
                <a:extLst>
                  <a:ext uri="{FF2B5EF4-FFF2-40B4-BE49-F238E27FC236}">
                    <a16:creationId xmlns:a16="http://schemas.microsoft.com/office/drawing/2014/main" id="{C5581497-8884-44B1-BCC2-D4F60F691D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23894" b="-318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B6162EB-8147-4D47-B2F7-2D435402E5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５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7BA61919-8770-44D2-A15E-68D21F007BC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12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0412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0E2479D0-547B-4D8C-B288-F4FA8489AA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ja-JP" sz="36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3600" b="0" i="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dirty="0">
                    <a:effectLst/>
                    <a:cs typeface="Times New Roman" panose="02020603050405020304" pitchFamily="18" charset="0"/>
                  </a:rPr>
                  <a:t>次関数</a:t>
                </a:r>
                <a14:m>
                  <m:oMath xmlns:m="http://schemas.openxmlformats.org/officeDocument/2006/math">
                    <m:r>
                      <a:rPr lang="en-US" altLang="ja-JP" sz="3600" b="0" i="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36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6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+8</m:t>
                    </m:r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6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altLang="ja-JP" sz="3600" b="0" i="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dirty="0">
                    <a:effectLst/>
                    <a:cs typeface="Times New Roman" panose="02020603050405020304" pitchFamily="18" charset="0"/>
                  </a:rPr>
                  <a:t>のグラフの軸と頂点を求め，そのグラフをかけ。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0E2479D0-547B-4D8C-B288-F4FA8489AA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 r="-64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5C8A9F2-379F-4873-9E53-8CD103E66C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80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タイトル 4">
                <a:extLst>
                  <a:ext uri="{FF2B5EF4-FFF2-40B4-BE49-F238E27FC236}">
                    <a16:creationId xmlns:a16="http://schemas.microsoft.com/office/drawing/2014/main" id="{84AA7857-CBBB-4339-AE5D-D389E8E79CD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𝒃𝒙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/>
                  <a:t>のグラフ</a:t>
                </a:r>
              </a:p>
            </p:txBody>
          </p:sp>
        </mc:Choice>
        <mc:Fallback xmlns="">
          <p:sp>
            <p:nvSpPr>
              <p:cNvPr id="5" name="タイトル 4">
                <a:extLst>
                  <a:ext uri="{FF2B5EF4-FFF2-40B4-BE49-F238E27FC236}">
                    <a16:creationId xmlns:a16="http://schemas.microsoft.com/office/drawing/2014/main" id="{84AA7857-CBBB-4339-AE5D-D389E8E79C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23894" b="-318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8F8CDDBE-C7D0-4157-A20A-FE2C45EC50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５</a:t>
            </a:r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F231C3EB-4382-9467-ADDA-C5635AD1686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ja-JP" dirty="0"/>
              <a:t>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0841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DFEE0221-E775-4AA0-9D95-C92A4B2B86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76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1634B42-A597-4838-BC04-7F76681C26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3600" b="0" i="0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次関数</a:t>
                </a:r>
                <a14:m>
                  <m:oMath xmlns:m="http://schemas.openxmlformats.org/officeDocument/2006/math">
                    <m:r>
                      <a:rPr lang="en-US" altLang="ja-JP" sz="3600" b="0" i="0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ja-JP" altLang="ja-JP" sz="3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i="1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b="0" i="1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のグラフは，原点を通り，</a:t>
                </a:r>
                <a14:m>
                  <m:oMath xmlns:m="http://schemas.openxmlformats.org/officeDocument/2006/math"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3600" b="0" i="1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軸に</a:t>
                </a:r>
                <a:br>
                  <a:rPr lang="en-US" altLang="ja-JP" sz="3600" kern="100" dirty="0">
                    <a:effectLst/>
                    <a:cs typeface="Times New Roman" panose="02020603050405020304" pitchFamily="18" charset="0"/>
                  </a:rPr>
                </a:br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関して対称で</a:t>
                </a:r>
                <a:r>
                  <a:rPr lang="ja-JP" altLang="en-US" sz="3600" kern="100" dirty="0">
                    <a:effectLst/>
                    <a:cs typeface="Times New Roman" panose="02020603050405020304" pitchFamily="18" charset="0"/>
                  </a:rPr>
                  <a:t>あり</a:t>
                </a:r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，限りなくのびた曲線である。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1634B42-A597-4838-BC04-7F76681C26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タイトル 3">
                <a:extLst>
                  <a:ext uri="{FF2B5EF4-FFF2-40B4-BE49-F238E27FC236}">
                    <a16:creationId xmlns:a16="http://schemas.microsoft.com/office/drawing/2014/main" id="{8BE21E8E-A0CD-41F5-962F-34E6F9069B1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kumimoji="1" lang="en-US" altLang="ja-JP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/>
                  <a:t>のグラフ</a:t>
                </a:r>
              </a:p>
            </p:txBody>
          </p:sp>
        </mc:Choice>
        <mc:Fallback xmlns="">
          <p:sp>
            <p:nvSpPr>
              <p:cNvPr id="4" name="タイトル 3">
                <a:extLst>
                  <a:ext uri="{FF2B5EF4-FFF2-40B4-BE49-F238E27FC236}">
                    <a16:creationId xmlns:a16="http://schemas.microsoft.com/office/drawing/2014/main" id="{8BE21E8E-A0CD-41F5-962F-34E6F9069B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23894" b="-318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3D7713F-0619-49CB-B7F4-E97A40F8EC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１</a:t>
            </a:r>
          </a:p>
        </p:txBody>
      </p:sp>
    </p:spTree>
    <p:extLst>
      <p:ext uri="{BB962C8B-B14F-4D97-AF65-F5344CB8AC3E}">
        <p14:creationId xmlns:p14="http://schemas.microsoft.com/office/powerpoint/2010/main" val="426716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9815AA08-57BE-41AB-8CE1-0B9D60473B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R="133350"/>
                <a:r>
                  <a:rPr lang="ja-JP" altLang="en-US" dirty="0">
                    <a:solidFill>
                      <a:schemeClr val="tx1"/>
                    </a:solidFill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=−2</m:t>
                    </m:r>
                    <m:sSup>
                      <m:sSupPr>
                        <m:ctrlPr>
                          <a:rPr lang="ja-JP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+8</m:t>
                    </m:r>
                    <m:r>
                      <a:rPr lang="en-US" altLang="ja-JP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ja-JP" altLang="ja-JP" dirty="0">
                  <a:solidFill>
                    <a:schemeClr val="tx1"/>
                  </a:solidFill>
                </a:endParaRPr>
              </a:p>
              <a:p>
                <a:pPr marL="1341438">
                  <a:tabLst>
                    <a:tab pos="33782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=−2(</m:t>
                      </m:r>
                      <m:sSup>
                        <m:sSupPr>
                          <m:ctrlPr>
                            <a:rPr lang="ja-JP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altLang="ja-JP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)−3</m:t>
                      </m:r>
                    </m:oMath>
                  </m:oMathPara>
                </a14:m>
                <a:endParaRPr lang="ja-JP" altLang="ja-JP" b="1" dirty="0">
                  <a:solidFill>
                    <a:schemeClr val="tx1"/>
                  </a:solidFill>
                </a:endParaRPr>
              </a:p>
              <a:p>
                <a:pPr marL="1341438">
                  <a:tabLst>
                    <a:tab pos="33718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=−2(</m:t>
                      </m:r>
                      <m:sSup>
                        <m:sSupPr>
                          <m:ctrlPr>
                            <a:rPr lang="ja-JP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altLang="ja-JP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ja-JP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ja-JP" b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ja-JP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ja-JP" b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)−3</m:t>
                      </m:r>
                    </m:oMath>
                  </m:oMathPara>
                </a14:m>
                <a:endParaRPr lang="ja-JP" altLang="ja-JP" b="1" dirty="0">
                  <a:solidFill>
                    <a:schemeClr val="tx1"/>
                  </a:solidFill>
                </a:endParaRPr>
              </a:p>
              <a:p>
                <a:pPr marL="1341438">
                  <a:tabLst>
                    <a:tab pos="33718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=−2{</m:t>
                      </m:r>
                      <m:sSup>
                        <m:sSupPr>
                          <m:ctrlPr>
                            <a:rPr lang="en-US" altLang="ja-JP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b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b="1">
                              <a:latin typeface="Cambria Math" panose="02040503050406030204" pitchFamily="18" charset="0"/>
                            </a:rPr>
                            <m:t>−2)</m:t>
                          </m:r>
                        </m:e>
                        <m:sup>
                          <m:r>
                            <a:rPr lang="en-US" altLang="ja-JP" b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−4}−3</m:t>
                      </m:r>
                    </m:oMath>
                  </m:oMathPara>
                </a14:m>
                <a:endParaRPr lang="ja-JP" altLang="ja-JP" b="1" dirty="0">
                  <a:solidFill>
                    <a:schemeClr val="tx1"/>
                  </a:solidFill>
                </a:endParaRPr>
              </a:p>
              <a:p>
                <a:pPr marL="1341438">
                  <a:tabLst>
                    <a:tab pos="33718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  <m:sSup>
                        <m:sSupPr>
                          <m:ctrlPr>
                            <a:rPr lang="en-US" altLang="ja-JP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b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b="1">
                              <a:latin typeface="Cambria Math" panose="02040503050406030204" pitchFamily="18" charset="0"/>
                            </a:rPr>
                            <m:t>−2)</m:t>
                          </m:r>
                        </m:e>
                        <m:sup>
                          <m:r>
                            <a:rPr lang="en-US" altLang="ja-JP" b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ja-JP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9815AA08-57BE-41AB-8CE1-0B9D60473B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ADE915B-E463-4516-A532-9DC5CFB70B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80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タイトル 3">
                <a:extLst>
                  <a:ext uri="{FF2B5EF4-FFF2-40B4-BE49-F238E27FC236}">
                    <a16:creationId xmlns:a16="http://schemas.microsoft.com/office/drawing/2014/main" id="{41D4B7CF-014A-4DF9-9204-B1C56CDA057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𝒃𝒙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/>
                  <a:t>のグラフ</a:t>
                </a:r>
              </a:p>
            </p:txBody>
          </p:sp>
        </mc:Choice>
        <mc:Fallback xmlns="">
          <p:sp>
            <p:nvSpPr>
              <p:cNvPr id="4" name="タイトル 3">
                <a:extLst>
                  <a:ext uri="{FF2B5EF4-FFF2-40B4-BE49-F238E27FC236}">
                    <a16:creationId xmlns:a16="http://schemas.microsoft.com/office/drawing/2014/main" id="{41D4B7CF-014A-4DF9-9204-B1C56CDA05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23894" b="-318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4EBF242-34B0-4B3A-9DA5-8E05F98EA3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５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D7714D7-3A63-4E9B-877C-AC31FA78CD5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5858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9815AA08-57BE-41AB-8CE1-0B9D60473B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363" y="1844824"/>
                <a:ext cx="11520000" cy="4680000"/>
              </a:xfrm>
            </p:spPr>
            <p:txBody>
              <a:bodyPr/>
              <a:lstStyle/>
              <a:p>
                <a:r>
                  <a:rPr lang="ja-JP" altLang="ja-JP" dirty="0">
                    <a:solidFill>
                      <a:schemeClr val="tx1"/>
                    </a:solidFill>
                  </a:rPr>
                  <a:t>よって，この関数のグラフは</a:t>
                </a:r>
              </a:p>
              <a:p>
                <a:r>
                  <a:rPr lang="ja-JP" altLang="ja-JP" dirty="0">
                    <a:solidFill>
                      <a:schemeClr val="tx1"/>
                    </a:solidFill>
                  </a:rPr>
                  <a:t>　　軸が直線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ja-JP" altLang="ja-JP" dirty="0"/>
                  <a:t>，</a:t>
                </a:r>
                <a:endParaRPr lang="en-US" altLang="ja-JP" dirty="0">
                  <a:solidFill>
                    <a:schemeClr val="tx1"/>
                  </a:solidFill>
                </a:endParaRPr>
              </a:p>
              <a:p>
                <a:r>
                  <a:rPr lang="ja-JP" altLang="en-US" dirty="0">
                    <a:solidFill>
                      <a:schemeClr val="tx1"/>
                    </a:solidFill>
                  </a:rPr>
                  <a:t>　　頂点が点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ja-JP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m:rPr>
                            <m:nor/>
                          </m:rPr>
                          <a:rPr lang="ja-JP" altLang="ja-JP" b="1" dirty="0"/>
                          <m:t>，</m:t>
                        </m:r>
                        <m:r>
                          <a:rPr lang="en-US" altLang="ja-JP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en-US" altLang="ja-JP" b="1" dirty="0">
                  <a:solidFill>
                    <a:schemeClr val="tx1"/>
                  </a:solidFill>
                </a:endParaRPr>
              </a:p>
              <a:p>
                <a:r>
                  <a:rPr lang="ja-JP" altLang="ja-JP" dirty="0">
                    <a:solidFill>
                      <a:schemeClr val="tx1"/>
                    </a:solidFill>
                  </a:rPr>
                  <a:t>の右の図のような放物線である。</a:t>
                </a:r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9815AA08-57BE-41AB-8CE1-0B9D60473B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363" y="1844824"/>
                <a:ext cx="11520000" cy="4680000"/>
              </a:xfrm>
              <a:blipFill>
                <a:blip r:embed="rId2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ADE915B-E463-4516-A532-9DC5CFB70B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80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タイトル 3">
                <a:extLst>
                  <a:ext uri="{FF2B5EF4-FFF2-40B4-BE49-F238E27FC236}">
                    <a16:creationId xmlns:a16="http://schemas.microsoft.com/office/drawing/2014/main" id="{41D4B7CF-014A-4DF9-9204-B1C56CDA057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𝒃𝒙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/>
                  <a:t>のグラフ</a:t>
                </a:r>
              </a:p>
            </p:txBody>
          </p:sp>
        </mc:Choice>
        <mc:Fallback xmlns="">
          <p:sp>
            <p:nvSpPr>
              <p:cNvPr id="4" name="タイトル 3">
                <a:extLst>
                  <a:ext uri="{FF2B5EF4-FFF2-40B4-BE49-F238E27FC236}">
                    <a16:creationId xmlns:a16="http://schemas.microsoft.com/office/drawing/2014/main" id="{41D4B7CF-014A-4DF9-9204-B1C56CDA05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23894" b="-318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4EBF242-34B0-4B3A-9DA5-8E05F98EA3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５</a:t>
            </a:r>
          </a:p>
        </p:txBody>
      </p:sp>
      <p:pic>
        <p:nvPicPr>
          <p:cNvPr id="8" name="図 7" descr="ダイアグラム&#10;&#10;自動的に生成された説明">
            <a:extLst>
              <a:ext uri="{FF2B5EF4-FFF2-40B4-BE49-F238E27FC236}">
                <a16:creationId xmlns:a16="http://schemas.microsoft.com/office/drawing/2014/main" id="{261B4C33-41C6-4A23-9D3E-AF67313CEA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1916832"/>
            <a:ext cx="3330325" cy="3901028"/>
          </a:xfrm>
          <a:prstGeom prst="rect">
            <a:avLst/>
          </a:prstGeom>
        </p:spPr>
      </p:pic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4AEF6126-D976-F014-408E-CA4AB8DC3C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ja-JP" dirty="0"/>
              <a:t>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5189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7658382D-D51E-41DE-8491-8832780846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ja-JP" altLang="en-US" sz="3600" dirty="0">
                    <a:effectLst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3600" dirty="0">
                    <a:effectLst/>
                    <a:cs typeface="Times New Roman" panose="02020603050405020304" pitchFamily="18" charset="0"/>
                  </a:rPr>
                  <a:t>次の</a:t>
                </a:r>
                <a14:m>
                  <m:oMath xmlns:m="http://schemas.openxmlformats.org/officeDocument/2006/math">
                    <m:r>
                      <a:rPr lang="en-US" altLang="ja-JP" sz="3600" b="0" i="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36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3600" b="0" i="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dirty="0">
                    <a:effectLst/>
                    <a:cs typeface="Times New Roman" panose="02020603050405020304" pitchFamily="18" charset="0"/>
                  </a:rPr>
                  <a:t>次関数のグラフの軸と頂点を求め，そのグラフをかけ。</a:t>
                </a:r>
                <a:endParaRPr lang="en-US" altLang="ja-JP" sz="3600" dirty="0">
                  <a:effectLst/>
                  <a:cs typeface="Times New Roman" panose="02020603050405020304" pitchFamily="18" charset="0"/>
                </a:endParaRPr>
              </a:p>
              <a:p>
                <a:r>
                  <a:rPr lang="ja-JP" altLang="ja-JP" sz="3600" dirty="0">
                    <a:effectLst/>
                    <a:cs typeface="ＭＳ 明朝" panose="02020609040205080304" pitchFamily="17" charset="-128"/>
                  </a:rPr>
                  <a:t>⑴</a:t>
                </a:r>
                <a:r>
                  <a:rPr lang="ja-JP" altLang="ja-JP" sz="36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36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ja-JP" altLang="ja-JP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6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6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+5</m:t>
                    </m:r>
                  </m:oMath>
                </a14:m>
                <a:r>
                  <a:rPr lang="ja-JP" altLang="en-US" dirty="0">
                    <a:cs typeface="Times New Roman" panose="02020603050405020304" pitchFamily="18" charset="0"/>
                  </a:rPr>
                  <a:t>　　　</a:t>
                </a:r>
                <a:r>
                  <a:rPr lang="ja-JP" altLang="ja-JP" dirty="0"/>
                  <a:t>⑵　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altLang="ja-JP" dirty="0"/>
              </a:p>
              <a:p>
                <a:pPr>
                  <a:tabLst>
                    <a:tab pos="5740400" algn="l"/>
                  </a:tabLst>
                </a:pPr>
                <a:r>
                  <a:rPr lang="ja-JP" altLang="ja-JP" dirty="0"/>
                  <a:t>⑶　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ja-JP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ja-JP" dirty="0"/>
                  <a:t>	</a:t>
                </a:r>
                <a:r>
                  <a:rPr lang="ja-JP" altLang="ja-JP" dirty="0"/>
                  <a:t>⑷　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7658382D-D51E-41DE-8491-8832780846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 r="-23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753082B-F482-4CD4-8F32-8DAFC9AF0C8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13</a:t>
            </a:r>
            <a:endParaRPr kumimoji="1" lang="ja-JP" altLang="en-US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D239FA0-486D-41DC-81B0-E8A567AC2D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81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タイトル 4">
                <a:extLst>
                  <a:ext uri="{FF2B5EF4-FFF2-40B4-BE49-F238E27FC236}">
                    <a16:creationId xmlns:a16="http://schemas.microsoft.com/office/drawing/2014/main" id="{8AC946F8-A921-49AD-B8A6-105D8A0BCCE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𝒃𝒙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/>
                  <a:t>のグラフ</a:t>
                </a:r>
              </a:p>
            </p:txBody>
          </p:sp>
        </mc:Choice>
        <mc:Fallback xmlns="">
          <p:sp>
            <p:nvSpPr>
              <p:cNvPr id="5" name="タイトル 4">
                <a:extLst>
                  <a:ext uri="{FF2B5EF4-FFF2-40B4-BE49-F238E27FC236}">
                    <a16:creationId xmlns:a16="http://schemas.microsoft.com/office/drawing/2014/main" id="{8AC946F8-A921-49AD-B8A6-105D8A0BCC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23894" b="-318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40D43CAE-4A02-4019-8649-D9D28371833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 dirty="0"/>
              <a:t>５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871070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8415BFFF-BD79-45FF-BA20-A29131FA79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>
                  <a:tabLst>
                    <a:tab pos="1866900" algn="l"/>
                  </a:tabLst>
                </a:pPr>
                <a:r>
                  <a:rPr lang="ja-JP" altLang="ja-JP" dirty="0">
                    <a:cs typeface="ＭＳ 明朝" panose="02020609040205080304" pitchFamily="17" charset="-128"/>
                  </a:rPr>
                  <a:t>⑴</a:t>
                </a:r>
                <a:r>
                  <a:rPr lang="ja-JP" altLang="ja-JP" dirty="0"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ja-JP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+5</m:t>
                    </m:r>
                  </m:oMath>
                </a14:m>
                <a:r>
                  <a:rPr lang="ja-JP" altLang="ja-JP" sz="3600" kern="100" dirty="0">
                    <a:effectLst/>
                    <a:latin typeface="Century" panose="020406040505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</a:t>
                </a:r>
                <a:r>
                  <a:rPr lang="en-US" altLang="ja-JP" sz="3600" kern="100" dirty="0">
                    <a:effectLst/>
                    <a:latin typeface="Century" panose="020406040505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	</a:t>
                </a:r>
                <a:endParaRPr lang="ja-JP" altLang="ja-JP" sz="3600" kern="100" dirty="0"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marL="381635" algn="l"/>
                <a:r>
                  <a:rPr lang="ja-JP" altLang="en-US" sz="3600" kern="100" dirty="0">
                    <a:solidFill>
                      <a:srgbClr val="FF0000"/>
                    </a:solidFill>
                    <a:effectLst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m:rPr>
                        <m:aln/>
                      </m:rPr>
                      <a:rPr lang="en-US" altLang="ja-JP" sz="3600" kern="100" smtClean="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3600" kern="10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2</m:t>
                    </m:r>
                    <m:d>
                      <m:dPr>
                        <m:ctrlPr>
                          <a:rPr lang="ja-JP" altLang="ja-JP" sz="3600" i="1" kern="10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ja-JP" altLang="ja-JP" sz="3600" i="1" kern="100"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3600" i="1" kern="100"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3600" kern="100"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3600" i="1" kern="10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ja-JP" sz="3600" kern="10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ja-JP" sz="3600" i="1" kern="10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3600" kern="10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3600" kern="100" smtClean="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endParaRPr lang="en-US" altLang="ja-JP" sz="3600" kern="100" dirty="0">
                  <a:solidFill>
                    <a:schemeClr val="accent1"/>
                  </a:solidFill>
                  <a:effectLst/>
                  <a:latin typeface="Cambria Math" panose="020405030504060302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381635" algn="l"/>
                <a:r>
                  <a:rPr lang="ja-JP" altLang="en-US" sz="3600" kern="100" dirty="0">
                    <a:solidFill>
                      <a:schemeClr val="accent1"/>
                    </a:solidFill>
                    <a:effectLst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m:rPr>
                        <m:aln/>
                      </m:rPr>
                      <a:rPr lang="en-US" altLang="ja-JP" sz="3600" kern="10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3600" kern="10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2</m:t>
                    </m:r>
                    <m:d>
                      <m:dPr>
                        <m:ctrlPr>
                          <a:rPr lang="ja-JP" altLang="ja-JP" sz="3600" i="1" kern="10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ja-JP" altLang="ja-JP" sz="3600" i="1" kern="100"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3600" i="1" kern="100"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3600" kern="100"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3600" i="1" kern="10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ja-JP" sz="3600" kern="10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ja-JP" sz="3600" i="1" kern="10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sz="3600" kern="10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ja-JP" altLang="ja-JP" sz="3600" i="1" kern="100"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3600" kern="100"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ja-JP" sz="3600" kern="100"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3600" i="1" kern="10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ja-JP" altLang="ja-JP" sz="3600" i="1" kern="100"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3600" kern="100"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ja-JP" sz="3600" kern="100"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ja-JP" sz="3600" kern="10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+5</m:t>
                    </m:r>
                  </m:oMath>
                </a14:m>
                <a:endParaRPr lang="en-US" altLang="ja-JP" sz="3600" kern="100" dirty="0">
                  <a:solidFill>
                    <a:schemeClr val="accent1"/>
                  </a:solidFill>
                  <a:effectLst/>
                  <a:latin typeface="Cambria Math" panose="020405030504060302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381635" algn="l"/>
                <a:r>
                  <a:rPr lang="ja-JP" altLang="en-US" kern="100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m:rPr>
                        <m:aln/>
                      </m:rPr>
                      <a:rPr lang="en-US" altLang="ja-JP" sz="3600" kern="10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3600" kern="10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3600" i="1" kern="10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3600" i="1" kern="100"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3600" i="1" kern="100"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3600" i="1" kern="100"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ja-JP" sz="3600" kern="100"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altLang="ja-JP" sz="3600" kern="10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i="1" kern="10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600" kern="10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2+5</m:t>
                    </m:r>
                  </m:oMath>
                </a14:m>
                <a:endParaRPr lang="en-US" altLang="ja-JP" sz="3600" kern="100" dirty="0">
                  <a:solidFill>
                    <a:schemeClr val="accent1"/>
                  </a:solidFill>
                  <a:effectLst/>
                  <a:latin typeface="Cambria Math" panose="020405030504060302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381635" algn="l"/>
                <a:r>
                  <a:rPr lang="ja-JP" altLang="en-US" sz="3600" kern="100" dirty="0">
                    <a:solidFill>
                      <a:schemeClr val="accent1"/>
                    </a:solidFill>
                    <a:effectLst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m:rPr>
                        <m:aln/>
                      </m:rPr>
                      <a:rPr lang="en-US" altLang="ja-JP" sz="3600" kern="10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3600" kern="10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3600" i="1" kern="10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3600" i="1" kern="100"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3600" i="1" kern="100"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3600" i="1" kern="100"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ja-JP" sz="3600" kern="100"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altLang="ja-JP" sz="3600" kern="10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kern="10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endParaRPr lang="ja-JP" altLang="ja-JP" sz="3600" kern="100" dirty="0">
                  <a:solidFill>
                    <a:schemeClr val="accent1"/>
                  </a:solidFill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8415BFFF-BD79-45FF-BA20-A29131FA79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E5347E2-CCD8-4224-9963-ED61B8BA37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81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タイトル 3">
                <a:extLst>
                  <a:ext uri="{FF2B5EF4-FFF2-40B4-BE49-F238E27FC236}">
                    <a16:creationId xmlns:a16="http://schemas.microsoft.com/office/drawing/2014/main" id="{A834EF91-6D38-4E4D-83F6-BCCB76F305C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𝒃𝒙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/>
                  <a:t>のグラフ</a:t>
                </a:r>
              </a:p>
            </p:txBody>
          </p:sp>
        </mc:Choice>
        <mc:Fallback xmlns="">
          <p:sp>
            <p:nvSpPr>
              <p:cNvPr id="4" name="タイトル 3">
                <a:extLst>
                  <a:ext uri="{FF2B5EF4-FFF2-40B4-BE49-F238E27FC236}">
                    <a16:creationId xmlns:a16="http://schemas.microsoft.com/office/drawing/2014/main" id="{A834EF91-6D38-4E4D-83F6-BCCB76F305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23894" b="-318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9289F73-C97E-47E1-9AD0-BA968A88E3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５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3E2721EE-2D5A-42F5-B182-ED371F88C70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13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399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8415BFFF-BD79-45FF-BA20-A29131FA79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1" lang="ja-JP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cs typeface="+mn-cs"/>
                  </a:rPr>
                  <a:t>　</a:t>
                </a:r>
                <a:r>
                  <a:rPr kumimoji="1" lang="ja-JP" altLang="ja-JP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cs typeface="+mn-cs"/>
                  </a:rPr>
                  <a:t>軸は</a:t>
                </a:r>
                <a:r>
                  <a:rPr kumimoji="1" lang="ja-JP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cs typeface="+mn-cs"/>
                  </a:rPr>
                  <a:t>　　</a:t>
                </a:r>
                <a14:m>
                  <m:oMath xmlns:m="http://schemas.openxmlformats.org/officeDocument/2006/math">
                    <m:r>
                      <a:rPr kumimoji="1" lang="en-US" altLang="ja-JP" sz="3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1" lang="en-US" altLang="ja-JP" sz="3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𝒙</m:t>
                    </m:r>
                    <m:r>
                      <a:rPr kumimoji="1" lang="en-US" altLang="ja-JP" sz="3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3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𝟏</m:t>
                    </m:r>
                  </m:oMath>
                </a14:m>
                <a:endParaRPr kumimoji="1" lang="en-US" altLang="ja-JP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ＭＳ ゴシック"/>
                  <a:ea typeface="ＭＳ 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1" lang="ja-JP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cs typeface="+mn-cs"/>
                  </a:rPr>
                  <a:t>　</a:t>
                </a:r>
                <a:r>
                  <a:rPr kumimoji="1" lang="ja-JP" altLang="ja-JP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cs typeface="+mn-cs"/>
                  </a:rPr>
                  <a:t>頂点は</a:t>
                </a:r>
                <a:r>
                  <a:rPr kumimoji="1" lang="ja-JP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cs typeface="+mn-cs"/>
                  </a:rPr>
                  <a:t>　</a:t>
                </a:r>
                <a:r>
                  <a:rPr kumimoji="1" lang="ja-JP" altLang="ja-JP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cs typeface="+mn-cs"/>
                  </a:rPr>
                  <a:t>点</a:t>
                </a:r>
                <a14:m>
                  <m:oMath xmlns:m="http://schemas.openxmlformats.org/officeDocument/2006/math">
                    <m:r>
                      <a:rPr kumimoji="1" lang="en-US" altLang="ja-JP" sz="3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d>
                      <m:dPr>
                        <m:ctrlPr>
                          <a:rPr kumimoji="1" lang="en-US" altLang="ja-JP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  <m:r>
                          <a:rPr kumimoji="1" lang="ja-JP" alt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，</m:t>
                        </m:r>
                        <m:r>
                          <a:rPr kumimoji="1" lang="en-US" altLang="ja-JP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𝟑</m:t>
                        </m:r>
                      </m:e>
                    </m:d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8415BFFF-BD79-45FF-BA20-A29131FA79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E5347E2-CCD8-4224-9963-ED61B8BA37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81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タイトル 3">
                <a:extLst>
                  <a:ext uri="{FF2B5EF4-FFF2-40B4-BE49-F238E27FC236}">
                    <a16:creationId xmlns:a16="http://schemas.microsoft.com/office/drawing/2014/main" id="{A834EF91-6D38-4E4D-83F6-BCCB76F305C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𝒃𝒙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/>
                  <a:t>のグラフ</a:t>
                </a:r>
              </a:p>
            </p:txBody>
          </p:sp>
        </mc:Choice>
        <mc:Fallback xmlns="">
          <p:sp>
            <p:nvSpPr>
              <p:cNvPr id="4" name="タイトル 3">
                <a:extLst>
                  <a:ext uri="{FF2B5EF4-FFF2-40B4-BE49-F238E27FC236}">
                    <a16:creationId xmlns:a16="http://schemas.microsoft.com/office/drawing/2014/main" id="{A834EF91-6D38-4E4D-83F6-BCCB76F305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23894" b="-318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9289F73-C97E-47E1-9AD0-BA968A88E3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５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3E2721EE-2D5A-42F5-B182-ED371F88C70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13</a:t>
            </a:r>
            <a:endParaRPr kumimoji="1" lang="ja-JP" altLang="en-US" dirty="0"/>
          </a:p>
        </p:txBody>
      </p:sp>
      <p:pic>
        <p:nvPicPr>
          <p:cNvPr id="8" name="図 7" descr="ダイアグラム&#10;&#10;自動的に生成された説明">
            <a:extLst>
              <a:ext uri="{FF2B5EF4-FFF2-40B4-BE49-F238E27FC236}">
                <a16:creationId xmlns:a16="http://schemas.microsoft.com/office/drawing/2014/main" id="{E94C1C31-1345-4581-90F9-FFBDE23F454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04922" y="2231571"/>
            <a:ext cx="3612728" cy="424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96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8415BFFF-BD79-45FF-BA20-A29131FA79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0" y="1844824"/>
                <a:ext cx="11520000" cy="4635176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ja-JP" altLang="ja-JP" dirty="0"/>
                  <a:t>⑵　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altLang="ja-JP" i="1" dirty="0"/>
              </a:p>
              <a:p>
                <a:pPr marL="134143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b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ja-JP" altLang="ja-JP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ゴシック" panose="020B0609070205080204" pitchFamily="49" charset="-128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ja-JP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ゴシック" panose="020B0609070205080204" pitchFamily="49" charset="-128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−6</m:t>
                          </m:r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altLang="ja-JP" dirty="0">
                  <a:solidFill>
                    <a:srgbClr val="FF0000"/>
                  </a:solidFill>
                </a:endParaRPr>
              </a:p>
              <a:p>
                <a:pPr marL="134143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b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ja-JP" altLang="ja-JP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ゴシック" panose="020B0609070205080204" pitchFamily="49" charset="-128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ja-JP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ゴシック" panose="020B0609070205080204" pitchFamily="49" charset="-128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−6</m:t>
                          </m:r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ja-JP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altLang="ja-JP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ゴシック" panose="020B0609070205080204" pitchFamily="49" charset="-128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ja-JP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altLang="ja-JP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ゴシック" panose="020B0609070205080204" pitchFamily="49" charset="-128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ja-JP" dirty="0">
                  <a:solidFill>
                    <a:srgbClr val="FF0000"/>
                  </a:solidFill>
                </a:endParaRPr>
              </a:p>
              <a:p>
                <a:pPr marL="134143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b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US" altLang="ja-JP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b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ja-JP" altLang="ja-JP" dirty="0">
                  <a:solidFill>
                    <a:srgbClr val="FF0000"/>
                  </a:solidFill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1" lang="ja-JP" altLang="en-US" sz="36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</a:rPr>
                  <a:t>　</a:t>
                </a:r>
                <a:r>
                  <a:rPr kumimoji="1" lang="ja-JP" altLang="ja-JP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</a:rPr>
                  <a:t>軸は</a:t>
                </a:r>
                <a:r>
                  <a:rPr kumimoji="1" lang="ja-JP" altLang="en-US" sz="36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</a:rPr>
                  <a:t>　　</a:t>
                </a:r>
                <a14:m>
                  <m:oMath xmlns:m="http://schemas.openxmlformats.org/officeDocument/2006/math">
                    <m:r>
                      <a:rPr kumimoji="1" lang="en-US" altLang="ja-JP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1" lang="en-US" altLang="ja-JP" sz="3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𝒙</m:t>
                    </m:r>
                    <m:r>
                      <a:rPr kumimoji="1" lang="en-US" altLang="ja-JP" sz="3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3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𝟑</m:t>
                    </m:r>
                  </m:oMath>
                </a14:m>
                <a:endParaRPr kumimoji="1" lang="en-US" altLang="ja-JP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ja-JP" altLang="en-US" dirty="0">
                    <a:solidFill>
                      <a:schemeClr val="accent1"/>
                    </a:solidFill>
                  </a:rPr>
                  <a:t>　</a:t>
                </a:r>
                <a:r>
                  <a:rPr kumimoji="1" lang="ja-JP" altLang="ja-JP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cs typeface="+mn-cs"/>
                  </a:rPr>
                  <a:t>頂点は</a:t>
                </a:r>
                <a:r>
                  <a:rPr kumimoji="1" lang="ja-JP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cs typeface="+mn-cs"/>
                  </a:rPr>
                  <a:t>　</a:t>
                </a:r>
                <a:r>
                  <a:rPr kumimoji="1" lang="ja-JP" altLang="ja-JP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cs typeface="+mn-cs"/>
                  </a:rPr>
                  <a:t>点</a:t>
                </a:r>
                <a14:m>
                  <m:oMath xmlns:m="http://schemas.openxmlformats.org/officeDocument/2006/math">
                    <m:r>
                      <a:rPr kumimoji="1" lang="en-US" altLang="ja-JP" sz="3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d>
                      <m:dPr>
                        <m:ctrlPr>
                          <a:rPr kumimoji="1" lang="en-US" altLang="ja-JP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𝟑</m:t>
                        </m:r>
                        <m:r>
                          <a:rPr kumimoji="1" lang="ja-JP" alt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，</m:t>
                        </m:r>
                        <m:r>
                          <a:rPr kumimoji="1" lang="en-US" altLang="ja-JP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𝟗</m:t>
                        </m:r>
                      </m:e>
                    </m:d>
                  </m:oMath>
                </a14:m>
                <a:endParaRPr kumimoji="1" lang="ja-JP" alt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8415BFFF-BD79-45FF-BA20-A29131FA79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844824"/>
                <a:ext cx="11520000" cy="4635176"/>
              </a:xfrm>
              <a:blipFill>
                <a:blip r:embed="rId2"/>
                <a:stretch>
                  <a:fillRect l="-1587" t="-2500" b="-48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E5347E2-CCD8-4224-9963-ED61B8BA37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81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タイトル 3">
                <a:extLst>
                  <a:ext uri="{FF2B5EF4-FFF2-40B4-BE49-F238E27FC236}">
                    <a16:creationId xmlns:a16="http://schemas.microsoft.com/office/drawing/2014/main" id="{A834EF91-6D38-4E4D-83F6-BCCB76F305C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𝒃𝒙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/>
                  <a:t>のグラフ</a:t>
                </a:r>
              </a:p>
            </p:txBody>
          </p:sp>
        </mc:Choice>
        <mc:Fallback xmlns="">
          <p:sp>
            <p:nvSpPr>
              <p:cNvPr id="4" name="タイトル 3">
                <a:extLst>
                  <a:ext uri="{FF2B5EF4-FFF2-40B4-BE49-F238E27FC236}">
                    <a16:creationId xmlns:a16="http://schemas.microsoft.com/office/drawing/2014/main" id="{A834EF91-6D38-4E4D-83F6-BCCB76F305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23894" b="-318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9289F73-C97E-47E1-9AD0-BA968A88E3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５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3E2721EE-2D5A-42F5-B182-ED371F88C70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13</a:t>
            </a:r>
            <a:endParaRPr kumimoji="1" lang="ja-JP" altLang="en-US" dirty="0"/>
          </a:p>
        </p:txBody>
      </p:sp>
      <p:pic>
        <p:nvPicPr>
          <p:cNvPr id="8" name="図 7" descr="ダイアグラム&#10;&#10;自動的に生成された説明">
            <a:extLst>
              <a:ext uri="{FF2B5EF4-FFF2-40B4-BE49-F238E27FC236}">
                <a16:creationId xmlns:a16="http://schemas.microsoft.com/office/drawing/2014/main" id="{50B2BD85-AEFE-41D3-84B0-D41C1988188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92733" y="2564904"/>
            <a:ext cx="3024917" cy="369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6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8415BFFF-BD79-45FF-BA20-A29131FA79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ja-JP" altLang="ja-JP" dirty="0"/>
                  <a:t>⑶　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ja-JP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dirty="0"/>
                  <a:t>	</a:t>
                </a:r>
                <a:endParaRPr lang="ja-JP" altLang="ja-JP" dirty="0"/>
              </a:p>
              <a:p>
                <a:pPr marL="1341438"/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ja-JP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ja-JP" altLang="en-US" dirty="0">
                    <a:solidFill>
                      <a:srgbClr val="FF0000"/>
                    </a:solidFill>
                  </a:rPr>
                  <a:t>　</a:t>
                </a:r>
                <a:endParaRPr lang="en-US" altLang="ja-JP" dirty="0">
                  <a:solidFill>
                    <a:srgbClr val="FF0000"/>
                  </a:solidFill>
                </a:endParaRPr>
              </a:p>
              <a:p>
                <a:pPr marL="1341438"/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altLang="ja-JP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ja-JP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ja-JP" altLang="en-US" dirty="0">
                    <a:solidFill>
                      <a:srgbClr val="FF0000"/>
                    </a:solidFill>
                  </a:rPr>
                  <a:t>　</a:t>
                </a:r>
                <a:endParaRPr lang="en-US" altLang="ja-JP" dirty="0">
                  <a:solidFill>
                    <a:srgbClr val="FF0000"/>
                  </a:solidFill>
                </a:endParaRPr>
              </a:p>
              <a:p>
                <a:pPr marL="1341438"/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ja-JP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1" lang="ja-JP" altLang="en-US" dirty="0"/>
                  <a:t>　</a:t>
                </a:r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8415BFFF-BD79-45FF-BA20-A29131FA79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E5347E2-CCD8-4224-9963-ED61B8BA37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81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タイトル 3">
                <a:extLst>
                  <a:ext uri="{FF2B5EF4-FFF2-40B4-BE49-F238E27FC236}">
                    <a16:creationId xmlns:a16="http://schemas.microsoft.com/office/drawing/2014/main" id="{A834EF91-6D38-4E4D-83F6-BCCB76F305C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𝒃𝒙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/>
                  <a:t>のグラフ</a:t>
                </a:r>
              </a:p>
            </p:txBody>
          </p:sp>
        </mc:Choice>
        <mc:Fallback xmlns="">
          <p:sp>
            <p:nvSpPr>
              <p:cNvPr id="4" name="タイトル 3">
                <a:extLst>
                  <a:ext uri="{FF2B5EF4-FFF2-40B4-BE49-F238E27FC236}">
                    <a16:creationId xmlns:a16="http://schemas.microsoft.com/office/drawing/2014/main" id="{A834EF91-6D38-4E4D-83F6-BCCB76F305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23894" b="-318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9289F73-C97E-47E1-9AD0-BA968A88E3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５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3E2721EE-2D5A-42F5-B182-ED371F88C70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13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706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8415BFFF-BD79-45FF-BA20-A29131FA79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ja-JP" altLang="en-US" b="1" dirty="0">
                    <a:solidFill>
                      <a:schemeClr val="accent1"/>
                    </a:solidFill>
                  </a:rPr>
                  <a:t>　</a:t>
                </a:r>
                <a:r>
                  <a:rPr lang="ja-JP" altLang="ja-JP" b="1" dirty="0">
                    <a:solidFill>
                      <a:schemeClr val="accent1"/>
                    </a:solidFill>
                  </a:rPr>
                  <a:t>軸は</a:t>
                </a:r>
                <a:r>
                  <a:rPr lang="ja-JP" altLang="en-US" b="1" dirty="0">
                    <a:solidFill>
                      <a:schemeClr val="accent1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ja-JP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altLang="ja-JP" b="1" dirty="0">
                  <a:solidFill>
                    <a:schemeClr val="accent1"/>
                  </a:solidFill>
                </a:endParaRPr>
              </a:p>
              <a:p>
                <a:r>
                  <a:rPr lang="ja-JP" altLang="en-US" b="1" dirty="0">
                    <a:solidFill>
                      <a:schemeClr val="accent1"/>
                    </a:solidFill>
                  </a:rPr>
                  <a:t>　</a:t>
                </a:r>
                <a:r>
                  <a:rPr lang="ja-JP" altLang="ja-JP" b="1" dirty="0">
                    <a:solidFill>
                      <a:schemeClr val="accent1"/>
                    </a:solidFill>
                  </a:rPr>
                  <a:t>頂点は</a:t>
                </a:r>
                <a:r>
                  <a:rPr lang="ja-JP" altLang="en-US" b="1" dirty="0">
                    <a:solidFill>
                      <a:schemeClr val="accent1"/>
                    </a:solidFill>
                  </a:rPr>
                  <a:t>　</a:t>
                </a:r>
                <a:r>
                  <a:rPr lang="ja-JP" altLang="ja-JP" b="1" dirty="0">
                    <a:solidFill>
                      <a:schemeClr val="accent1"/>
                    </a:solidFill>
                  </a:rPr>
                  <a:t>点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ja-JP" altLang="ja-JP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m:rPr>
                            <m:nor/>
                          </m:rPr>
                          <a:rPr lang="ja-JP" altLang="ja-JP" b="1">
                            <a:solidFill>
                              <a:schemeClr val="accent1"/>
                            </a:solidFill>
                          </a:rPr>
                          <m:t>，</m:t>
                        </m:r>
                        <m:r>
                          <a:rPr lang="en-US" altLang="ja-JP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ja-JP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en-US" altLang="ja-JP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8415BFFF-BD79-45FF-BA20-A29131FA79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E5347E2-CCD8-4224-9963-ED61B8BA37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81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タイトル 3">
                <a:extLst>
                  <a:ext uri="{FF2B5EF4-FFF2-40B4-BE49-F238E27FC236}">
                    <a16:creationId xmlns:a16="http://schemas.microsoft.com/office/drawing/2014/main" id="{A834EF91-6D38-4E4D-83F6-BCCB76F305C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𝒃𝒙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/>
                  <a:t>のグラフ</a:t>
                </a:r>
              </a:p>
            </p:txBody>
          </p:sp>
        </mc:Choice>
        <mc:Fallback xmlns="">
          <p:sp>
            <p:nvSpPr>
              <p:cNvPr id="4" name="タイトル 3">
                <a:extLst>
                  <a:ext uri="{FF2B5EF4-FFF2-40B4-BE49-F238E27FC236}">
                    <a16:creationId xmlns:a16="http://schemas.microsoft.com/office/drawing/2014/main" id="{A834EF91-6D38-4E4D-83F6-BCCB76F305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23894" b="-318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9289F73-C97E-47E1-9AD0-BA968A88E3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５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3E2721EE-2D5A-42F5-B182-ED371F88C70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13</a:t>
            </a:r>
            <a:endParaRPr kumimoji="1" lang="ja-JP" altLang="en-US" dirty="0"/>
          </a:p>
        </p:txBody>
      </p:sp>
      <p:pic>
        <p:nvPicPr>
          <p:cNvPr id="9" name="図 8" descr="ダイアグラム, 図形&#10;&#10;自動的に生成された説明">
            <a:extLst>
              <a:ext uri="{FF2B5EF4-FFF2-40B4-BE49-F238E27FC236}">
                <a16:creationId xmlns:a16="http://schemas.microsoft.com/office/drawing/2014/main" id="{3EC13699-5D32-45CA-9291-EC3A5AFB6AF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24192" y="2974601"/>
            <a:ext cx="2990944" cy="35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94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8415BFFF-BD79-45FF-BA20-A29131FA79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ja-JP" altLang="ja-JP" dirty="0"/>
                  <a:t>⑷　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altLang="ja-JP" dirty="0"/>
              </a:p>
              <a:p>
                <a:pPr marL="134143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ja-JP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altLang="ja-JP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1341438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ja-JP" altLang="ja-JP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ゴシック" panose="020B0609070205080204" pitchFamily="49" charset="-128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ja-JP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ゴシック" panose="020B0609070205080204" pitchFamily="49" charset="-128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ja-JP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ja-JP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ja-JP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altLang="ja-JP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ja-JP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ja-JP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ja-JP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ja-JP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altLang="ja-JP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ja-JP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altLang="ja-JP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1341438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ja-JP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ja-JP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ja-JP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altLang="ja-JP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ja-JP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altLang="ja-JP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altLang="ja-JP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altLang="ja-JP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ja-JP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altLang="ja-JP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ja-JP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altLang="ja-JP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ja-JP" altLang="ja-JP" dirty="0">
                  <a:solidFill>
                    <a:schemeClr val="accent1"/>
                  </a:solidFill>
                </a:endParaRPr>
              </a:p>
              <a:p>
                <a:endParaRPr lang="ja-JP" altLang="ja-JP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8415BFFF-BD79-45FF-BA20-A29131FA79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 t="-2344" b="-40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E5347E2-CCD8-4224-9963-ED61B8BA37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81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タイトル 3">
                <a:extLst>
                  <a:ext uri="{FF2B5EF4-FFF2-40B4-BE49-F238E27FC236}">
                    <a16:creationId xmlns:a16="http://schemas.microsoft.com/office/drawing/2014/main" id="{A834EF91-6D38-4E4D-83F6-BCCB76F305C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𝒃𝒙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/>
                  <a:t>のグラフ</a:t>
                </a:r>
              </a:p>
            </p:txBody>
          </p:sp>
        </mc:Choice>
        <mc:Fallback xmlns="">
          <p:sp>
            <p:nvSpPr>
              <p:cNvPr id="4" name="タイトル 3">
                <a:extLst>
                  <a:ext uri="{FF2B5EF4-FFF2-40B4-BE49-F238E27FC236}">
                    <a16:creationId xmlns:a16="http://schemas.microsoft.com/office/drawing/2014/main" id="{A834EF91-6D38-4E4D-83F6-BCCB76F305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23894" b="-318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9289F73-C97E-47E1-9AD0-BA968A88E3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５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3E2721EE-2D5A-42F5-B182-ED371F88C70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13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4342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ダイアグラム&#10;&#10;自動的に生成された説明">
            <a:extLst>
              <a:ext uri="{FF2B5EF4-FFF2-40B4-BE49-F238E27FC236}">
                <a16:creationId xmlns:a16="http://schemas.microsoft.com/office/drawing/2014/main" id="{511D43C9-1299-4079-9CF3-E4C77814C59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28552" y="2322669"/>
            <a:ext cx="3211413" cy="36346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8415BFFF-BD79-45FF-BA20-A29131FA79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ja-JP" altLang="ja-JP" dirty="0">
                    <a:solidFill>
                      <a:schemeClr val="accent1"/>
                    </a:solidFill>
                  </a:rPr>
                  <a:t>　</a:t>
                </a:r>
                <a:r>
                  <a:rPr lang="ja-JP" altLang="ja-JP" b="1" dirty="0">
                    <a:solidFill>
                      <a:schemeClr val="accent1"/>
                    </a:solidFill>
                  </a:rPr>
                  <a:t>軸は直線</a:t>
                </a:r>
                <a:r>
                  <a:rPr lang="ja-JP" altLang="en-US" b="1" dirty="0">
                    <a:solidFill>
                      <a:schemeClr val="accent1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ja-JP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altLang="ja-JP" b="1" dirty="0">
                  <a:solidFill>
                    <a:schemeClr val="accent1"/>
                  </a:solidFill>
                </a:endParaRPr>
              </a:p>
              <a:p>
                <a:r>
                  <a:rPr lang="ja-JP" altLang="en-US" b="1" dirty="0">
                    <a:solidFill>
                      <a:schemeClr val="accent1"/>
                    </a:solidFill>
                  </a:rPr>
                  <a:t>　</a:t>
                </a:r>
                <a:r>
                  <a:rPr lang="ja-JP" altLang="ja-JP" b="1" dirty="0">
                    <a:solidFill>
                      <a:schemeClr val="accent1"/>
                    </a:solidFill>
                  </a:rPr>
                  <a:t>頂点は点</a:t>
                </a:r>
                <a:r>
                  <a:rPr lang="ja-JP" altLang="en-US" b="1" dirty="0">
                    <a:solidFill>
                      <a:schemeClr val="accent1"/>
                    </a:solidFill>
                  </a:rPr>
                  <a:t>　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ja-JP" altLang="ja-JP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ja-JP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ja-JP" altLang="ja-JP" b="1">
                            <a:solidFill>
                              <a:schemeClr val="accent1"/>
                            </a:solidFill>
                          </a:rPr>
                          <m:t>，</m:t>
                        </m:r>
                        <m:r>
                          <a:rPr lang="en-US" altLang="ja-JP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ja-JP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en-US" altLang="ja-JP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endParaRPr lang="ja-JP" altLang="ja-JP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8415BFFF-BD79-45FF-BA20-A29131FA79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E5347E2-CCD8-4224-9963-ED61B8BA37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81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タイトル 3">
                <a:extLst>
                  <a:ext uri="{FF2B5EF4-FFF2-40B4-BE49-F238E27FC236}">
                    <a16:creationId xmlns:a16="http://schemas.microsoft.com/office/drawing/2014/main" id="{A834EF91-6D38-4E4D-83F6-BCCB76F305C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𝒃𝒙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/>
                  <a:t>のグラフ</a:t>
                </a:r>
              </a:p>
            </p:txBody>
          </p:sp>
        </mc:Choice>
        <mc:Fallback xmlns="">
          <p:sp>
            <p:nvSpPr>
              <p:cNvPr id="4" name="タイトル 3">
                <a:extLst>
                  <a:ext uri="{FF2B5EF4-FFF2-40B4-BE49-F238E27FC236}">
                    <a16:creationId xmlns:a16="http://schemas.microsoft.com/office/drawing/2014/main" id="{A834EF91-6D38-4E4D-83F6-BCCB76F305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t="-23894" b="-318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9289F73-C97E-47E1-9AD0-BA968A88E3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５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3E2721EE-2D5A-42F5-B182-ED371F88C70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13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448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DFEE0221-E775-4AA0-9D95-C92A4B2B86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76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1634B42-A597-4838-BC04-7F76681C26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また，その曲線の形状から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360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ja-JP" sz="3600" b="0" i="0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のとき</a:t>
                </a:r>
                <a:endParaRPr lang="en-US" altLang="ja-JP" kern="100" dirty="0">
                  <a:cs typeface="Times New Roman" panose="02020603050405020304" pitchFamily="18" charset="0"/>
                </a:endParaRPr>
              </a:p>
              <a:p>
                <a:pPr algn="just"/>
                <a:r>
                  <a:rPr lang="ja-JP" altLang="en-US" sz="3600" b="1" i="0" kern="100" dirty="0">
                    <a:solidFill>
                      <a:srgbClr val="FF0000"/>
                    </a:solidFill>
                    <a:effectLst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3600" b="1" i="0" kern="100" dirty="0">
                    <a:solidFill>
                      <a:schemeClr val="accent1"/>
                    </a:solidFill>
                    <a:effectLst/>
                    <a:cs typeface="Times New Roman" panose="02020603050405020304" pitchFamily="18" charset="0"/>
                  </a:rPr>
                  <a:t>下に凸</a:t>
                </a:r>
                <a:r>
                  <a:rPr lang="ja-JP" altLang="en-US" kern="100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といい，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360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ja-JP" sz="3600" b="0" i="0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のとき</a:t>
                </a:r>
                <a:endParaRPr lang="en-US" altLang="ja-JP" kern="100" dirty="0">
                  <a:cs typeface="Times New Roman" panose="02020603050405020304" pitchFamily="18" charset="0"/>
                </a:endParaRPr>
              </a:p>
              <a:p>
                <a:pPr algn="just"/>
                <a:r>
                  <a:rPr lang="ja-JP" altLang="en-US" b="1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　</a:t>
                </a:r>
                <a:r>
                  <a:rPr lang="ja-JP" altLang="ja-JP" sz="3600" b="1" i="0" kern="100" dirty="0">
                    <a:solidFill>
                      <a:schemeClr val="accent1"/>
                    </a:solidFill>
                    <a:effectLst/>
                    <a:cs typeface="Times New Roman" panose="02020603050405020304" pitchFamily="18" charset="0"/>
                  </a:rPr>
                  <a:t>上に凸</a:t>
                </a:r>
                <a:r>
                  <a:rPr lang="en-US" altLang="ja-JP" kern="100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という。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1634B42-A597-4838-BC04-7F76681C26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タイトル 3">
                <a:extLst>
                  <a:ext uri="{FF2B5EF4-FFF2-40B4-BE49-F238E27FC236}">
                    <a16:creationId xmlns:a16="http://schemas.microsoft.com/office/drawing/2014/main" id="{8BE21E8E-A0CD-41F5-962F-34E6F9069B1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/>
                  <a:t>のグラフ</a:t>
                </a:r>
              </a:p>
            </p:txBody>
          </p:sp>
        </mc:Choice>
        <mc:Fallback xmlns="">
          <p:sp>
            <p:nvSpPr>
              <p:cNvPr id="4" name="タイトル 3">
                <a:extLst>
                  <a:ext uri="{FF2B5EF4-FFF2-40B4-BE49-F238E27FC236}">
                    <a16:creationId xmlns:a16="http://schemas.microsoft.com/office/drawing/2014/main" id="{8BE21E8E-A0CD-41F5-962F-34E6F9069B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23894" b="-318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3D7713F-0619-49CB-B7F4-E97A40F8EC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１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B51468A8-B32C-5CE8-42C6-8A71F2BB6C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354" y="2878291"/>
            <a:ext cx="3737291" cy="357504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EB6337C-887F-7FB0-E3D4-A7041A8A09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269" y="2862752"/>
            <a:ext cx="3807337" cy="357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5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3CDCE673-5369-4981-A5B6-57B121C613B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81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91A4010A-041F-4A7A-9593-FC22940AA1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ja-JP" altLang="en-US" sz="3600" kern="100" dirty="0">
                    <a:effectLst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一般に，</a:t>
                </a:r>
                <a14:m>
                  <m:oMath xmlns:m="http://schemas.openxmlformats.org/officeDocument/2006/math"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3600" b="0" i="0" kern="10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次関数</a:t>
                </a:r>
                <a14:m>
                  <m:oMath xmlns:m="http://schemas.openxmlformats.org/officeDocument/2006/math">
                    <m:r>
                      <a:rPr lang="en-US" altLang="ja-JP" sz="3600" b="0" i="0" kern="10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en-US" altLang="ja-JP" sz="3600" i="1" kern="10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kern="10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𝑏𝑥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3600" b="0" i="1" kern="10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は，次のように</a:t>
                </a:r>
                <a:br>
                  <a:rPr lang="en-US" altLang="ja-JP" sz="3600" kern="100" dirty="0">
                    <a:effectLst/>
                    <a:cs typeface="Times New Roman" panose="02020603050405020304" pitchFamily="18" charset="0"/>
                  </a:rPr>
                </a:br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変形できる。</a:t>
                </a:r>
              </a:p>
              <a:p>
                <a:r>
                  <a:rPr lang="ja-JP" altLang="en-US" sz="3600" kern="100" dirty="0">
                    <a:effectLst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kern="10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𝑏𝑥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endParaRPr lang="en-US" altLang="ja-JP" sz="3600" i="1" kern="100" dirty="0">
                  <a:effectLst/>
                  <a:latin typeface="Cambria Math" panose="020405030504060302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1341438"/>
                <a14:m>
                  <m:oMath xmlns:m="http://schemas.openxmlformats.org/officeDocument/2006/math"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  <m:d>
                      <m:dPr>
                        <m:ctrlPr>
                          <a:rPr lang="ja-JP" altLang="ja-JP" sz="3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ja-JP" altLang="ja-JP" sz="36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3600" i="1" kern="100">
                                <a:effectLst/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3600" kern="100">
                                <a:effectLst/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3600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ja-JP" altLang="ja-JP" sz="36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3600" i="1" kern="100">
                                <a:effectLst/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altLang="ja-JP" sz="3600" i="1" kern="100">
                                <a:effectLst/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altLang="ja-JP" sz="3600" i="1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　</a:t>
                </a:r>
                <a:endParaRPr lang="en-US" altLang="ja-JP" sz="3600" kern="100" dirty="0">
                  <a:effectLst/>
                  <a:cs typeface="Times New Roman" panose="02020603050405020304" pitchFamily="18" charset="0"/>
                </a:endParaRPr>
              </a:p>
              <a:p>
                <a:pPr marL="1341438">
                  <a:tabLst>
                    <a:tab pos="462915" algn="l"/>
                  </a:tabLst>
                </a:pPr>
                <a14:m>
                  <m:oMath xmlns:m="http://schemas.openxmlformats.org/officeDocument/2006/math"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  <m:d>
                      <m:dPr>
                        <m:begChr m:val="{"/>
                        <m:endChr m:val="}"/>
                        <m:ctrlPr>
                          <a:rPr lang="ja-JP" altLang="ja-JP" sz="3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ja-JP" altLang="ja-JP" sz="36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3600" i="1" kern="100">
                                <a:effectLst/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3600" kern="100">
                                <a:effectLst/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3600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+2⋅</m:t>
                        </m:r>
                        <m:f>
                          <m:fPr>
                            <m:ctrlPr>
                              <a:rPr lang="ja-JP" altLang="ja-JP" sz="3600" b="1" i="1" kern="100" smtClean="0"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3600" b="1" i="1" kern="100"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altLang="ja-JP" sz="3600" b="1" i="1" kern="100"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ja-JP" sz="3600" b="1" i="1" kern="100"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den>
                        </m:f>
                        <m:r>
                          <a:rPr lang="en-US" altLang="ja-JP" sz="3600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⋅</m:t>
                        </m:r>
                        <m:r>
                          <a:rPr lang="en-US" altLang="ja-JP" sz="3600" i="1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sz="3600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ja-JP" altLang="ja-JP" sz="36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ja-JP" altLang="ja-JP" sz="36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ja-JP" altLang="ja-JP" sz="3600" b="1" i="1" kern="100" smtClean="0"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sz="3600" b="1" i="1" kern="100"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ゴシック" panose="020B0609070205080204" pitchFamily="49" charset="-128"/>
                                        <a:cs typeface="Times New Roman" panose="02020603050405020304" pitchFamily="18" charset="0"/>
                                      </a:rPr>
                                      <m:t>𝒃</m:t>
                                    </m:r>
                                  </m:num>
                                  <m:den>
                                    <m:r>
                                      <a:rPr lang="en-US" altLang="ja-JP" sz="3600" b="1" i="1" kern="100"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ゴシック" panose="020B0609070205080204" pitchFamily="49" charset="-128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  <m:r>
                                      <a:rPr lang="en-US" altLang="ja-JP" sz="3600" b="1" i="1" kern="100"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ゴシック" panose="020B0609070205080204" pitchFamily="49" charset="-128"/>
                                        <a:cs typeface="Times New Roman" panose="02020603050405020304" pitchFamily="18" charset="0"/>
                                      </a:rPr>
                                      <m:t>𝒂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ja-JP" sz="3600" kern="100">
                                <a:effectLst/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3600" i="1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ja-JP" altLang="ja-JP" sz="36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ja-JP" altLang="ja-JP" sz="36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ja-JP" altLang="ja-JP" sz="3600" b="1" i="1" kern="100" smtClean="0"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sz="3600" b="1" i="1" kern="100"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ゴシック" panose="020B0609070205080204" pitchFamily="49" charset="-128"/>
                                        <a:cs typeface="Times New Roman" panose="02020603050405020304" pitchFamily="18" charset="0"/>
                                      </a:rPr>
                                      <m:t>𝒃</m:t>
                                    </m:r>
                                  </m:num>
                                  <m:den>
                                    <m:r>
                                      <a:rPr lang="en-US" altLang="ja-JP" sz="3600" b="1" i="1" kern="100"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ゴシック" panose="020B0609070205080204" pitchFamily="49" charset="-128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  <m:r>
                                      <a:rPr lang="en-US" altLang="ja-JP" sz="3600" b="1" i="1" kern="100"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ゴシック" panose="020B0609070205080204" pitchFamily="49" charset="-128"/>
                                        <a:cs typeface="Times New Roman" panose="02020603050405020304" pitchFamily="18" charset="0"/>
                                      </a:rPr>
                                      <m:t>𝒂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ja-JP" sz="3600" kern="100">
                                <a:effectLst/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ja-JP" altLang="en-US" sz="3600" kern="100" dirty="0">
                    <a:effectLst/>
                    <a:cs typeface="Times New Roman" panose="02020603050405020304" pitchFamily="18" charset="0"/>
                  </a:rPr>
                  <a:t>　</a:t>
                </a:r>
                <a:endParaRPr lang="ja-JP" altLang="ja-JP" sz="3600" kern="100" dirty="0"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91A4010A-041F-4A7A-9593-FC22940AA1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タイトル 3">
                <a:extLst>
                  <a:ext uri="{FF2B5EF4-FFF2-40B4-BE49-F238E27FC236}">
                    <a16:creationId xmlns:a16="http://schemas.microsoft.com/office/drawing/2014/main" id="{0CD860A4-1EEA-467D-8F08-887FE3F3AC0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𝒃𝒙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/>
                  <a:t>のグラフ</a:t>
                </a:r>
              </a:p>
            </p:txBody>
          </p:sp>
        </mc:Choice>
        <mc:Fallback xmlns="">
          <p:sp>
            <p:nvSpPr>
              <p:cNvPr id="4" name="タイトル 3">
                <a:extLst>
                  <a:ext uri="{FF2B5EF4-FFF2-40B4-BE49-F238E27FC236}">
                    <a16:creationId xmlns:a16="http://schemas.microsoft.com/office/drawing/2014/main" id="{0CD860A4-1EEA-467D-8F08-887FE3F3AC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23894" b="-318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8E035BA-AC69-48EA-A768-C615347A30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５</a:t>
            </a:r>
          </a:p>
        </p:txBody>
      </p:sp>
    </p:spTree>
    <p:extLst>
      <p:ext uri="{BB962C8B-B14F-4D97-AF65-F5344CB8AC3E}">
        <p14:creationId xmlns:p14="http://schemas.microsoft.com/office/powerpoint/2010/main" val="348009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3CDCE673-5369-4981-A5B6-57B121C613B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81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91A4010A-041F-4A7A-9593-FC22940AA1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341438" algn="just"/>
                <a14:m>
                  <m:oMath xmlns:m="http://schemas.openxmlformats.org/officeDocument/2006/math"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  <m:d>
                      <m:dPr>
                        <m:begChr m:val="{"/>
                        <m:endChr m:val="}"/>
                        <m:ctrlPr>
                          <a:rPr lang="ja-JP" altLang="ja-JP" sz="3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ja-JP" altLang="ja-JP" sz="36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ja-JP" altLang="ja-JP" sz="36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3600" i="1" kern="100">
                                    <a:effectLst/>
                                    <a:latin typeface="Cambria Math" panose="02040503050406030204" pitchFamily="18" charset="0"/>
                                    <a:ea typeface="ＭＳ ゴシック" panose="020B0609070205080204" pitchFamily="49" charset="-128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altLang="ja-JP" sz="3600" kern="100">
                                    <a:effectLst/>
                                    <a:latin typeface="Cambria Math" panose="02040503050406030204" pitchFamily="18" charset="0"/>
                                    <a:ea typeface="ＭＳ ゴシック" panose="020B0609070205080204" pitchFamily="49" charset="-128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ja-JP" altLang="ja-JP" sz="3600" i="1" kern="10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sz="3600" i="1" kern="100">
                                        <a:effectLst/>
                                        <a:latin typeface="Cambria Math" panose="02040503050406030204" pitchFamily="18" charset="0"/>
                                        <a:ea typeface="ＭＳ ゴシック" panose="020B0609070205080204" pitchFamily="49" charset="-128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num>
                                  <m:den>
                                    <m:r>
                                      <a:rPr lang="en-US" altLang="ja-JP" sz="3600" kern="100">
                                        <a:effectLst/>
                                        <a:latin typeface="Cambria Math" panose="02040503050406030204" pitchFamily="18" charset="0"/>
                                        <a:ea typeface="ＭＳ ゴシック" panose="020B0609070205080204" pitchFamily="49" charset="-128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ja-JP" sz="3600" i="1" kern="100">
                                        <a:effectLst/>
                                        <a:latin typeface="Cambria Math" panose="02040503050406030204" pitchFamily="18" charset="0"/>
                                        <a:ea typeface="ＭＳ ゴシック" panose="020B0609070205080204" pitchFamily="49" charset="-128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ja-JP" sz="3600" kern="100">
                                <a:effectLst/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3600" i="1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ja-JP" altLang="ja-JP" sz="36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ja-JP" altLang="ja-JP" sz="36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ja-JP" altLang="ja-JP" sz="3600" i="1" kern="10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sz="3600" i="1" kern="100">
                                        <a:effectLst/>
                                        <a:latin typeface="Cambria Math" panose="02040503050406030204" pitchFamily="18" charset="0"/>
                                        <a:ea typeface="ＭＳ ゴシック" panose="020B0609070205080204" pitchFamily="49" charset="-128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num>
                                  <m:den>
                                    <m:r>
                                      <a:rPr lang="en-US" altLang="ja-JP" sz="3600" kern="100">
                                        <a:effectLst/>
                                        <a:latin typeface="Cambria Math" panose="02040503050406030204" pitchFamily="18" charset="0"/>
                                        <a:ea typeface="ＭＳ ゴシック" panose="020B0609070205080204" pitchFamily="49" charset="-128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ja-JP" sz="3600" i="1" kern="100">
                                        <a:effectLst/>
                                        <a:latin typeface="Cambria Math" panose="02040503050406030204" pitchFamily="18" charset="0"/>
                                        <a:ea typeface="ＭＳ ゴシック" panose="020B0609070205080204" pitchFamily="49" charset="-128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ja-JP" sz="3600" kern="100">
                                <a:effectLst/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ja-JP" altLang="en-US" sz="3600" kern="100" dirty="0">
                    <a:effectLst/>
                    <a:cs typeface="Times New Roman" panose="02020603050405020304" pitchFamily="18" charset="0"/>
                  </a:rPr>
                  <a:t>　</a:t>
                </a:r>
                <a:endParaRPr lang="ja-JP" altLang="ja-JP" sz="3600" kern="100" dirty="0"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marL="1341438" algn="l">
                  <a:tabLst>
                    <a:tab pos="462915" algn="l"/>
                  </a:tabLst>
                </a:pPr>
                <a14:m>
                  <m:oMath xmlns:m="http://schemas.openxmlformats.org/officeDocument/2006/math"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ja-JP" altLang="ja-JP" sz="3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36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3600" i="1" kern="100">
                                <a:effectLst/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3600" kern="100">
                                <a:effectLst/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ja-JP" altLang="ja-JP" sz="36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3600" i="1" kern="100">
                                    <a:effectLst/>
                                    <a:latin typeface="Cambria Math" panose="02040503050406030204" pitchFamily="18" charset="0"/>
                                    <a:ea typeface="ＭＳ ゴシック" panose="020B0609070205080204" pitchFamily="49" charset="-128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altLang="ja-JP" sz="3600" kern="100">
                                    <a:effectLst/>
                                    <a:latin typeface="Cambria Math" panose="02040503050406030204" pitchFamily="18" charset="0"/>
                                    <a:ea typeface="ＭＳ ゴシック" panose="020B0609070205080204" pitchFamily="49" charset="-128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altLang="ja-JP" sz="3600" i="1" kern="100">
                                    <a:effectLst/>
                                    <a:latin typeface="Cambria Math" panose="02040503050406030204" pitchFamily="18" charset="0"/>
                                    <a:ea typeface="ＭＳ ゴシック" panose="020B0609070205080204" pitchFamily="49" charset="-128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ja-JP" sz="3600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⋅</m:t>
                    </m:r>
                    <m:sSup>
                      <m:sSupPr>
                        <m:ctrlPr>
                          <a:rPr lang="ja-JP" altLang="ja-JP" sz="3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36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ja-JP" altLang="ja-JP" sz="36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3600" i="1" kern="100">
                                    <a:effectLst/>
                                    <a:latin typeface="Cambria Math" panose="02040503050406030204" pitchFamily="18" charset="0"/>
                                    <a:ea typeface="ＭＳ ゴシック" panose="020B0609070205080204" pitchFamily="49" charset="-128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altLang="ja-JP" sz="3600" kern="100">
                                    <a:effectLst/>
                                    <a:latin typeface="Cambria Math" panose="02040503050406030204" pitchFamily="18" charset="0"/>
                                    <a:ea typeface="ＭＳ ゴシック" panose="020B0609070205080204" pitchFamily="49" charset="-128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altLang="ja-JP" sz="3600" i="1" kern="100">
                                    <a:effectLst/>
                                    <a:latin typeface="Cambria Math" panose="02040503050406030204" pitchFamily="18" charset="0"/>
                                    <a:ea typeface="ＭＳ ゴシック" panose="020B0609070205080204" pitchFamily="49" charset="-128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ja-JP" sz="3600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ja-JP" altLang="en-US" sz="3600" kern="100" dirty="0">
                    <a:effectLst/>
                    <a:cs typeface="Times New Roman" panose="02020603050405020304" pitchFamily="18" charset="0"/>
                  </a:rPr>
                  <a:t>　</a:t>
                </a:r>
                <a:endParaRPr lang="en-US" altLang="ja-JP" sz="3600" kern="100" dirty="0">
                  <a:effectLst/>
                  <a:latin typeface="Century" panose="020406040505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1341438" algn="l">
                  <a:tabLst>
                    <a:tab pos="462915" algn="l"/>
                  </a:tabLst>
                </a:pPr>
                <a14:m>
                  <m:oMath xmlns:m="http://schemas.openxmlformats.org/officeDocument/2006/math"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ja-JP" altLang="ja-JP" sz="3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36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3600" i="1" kern="100">
                                <a:effectLst/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3600" kern="100">
                                <a:effectLst/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ja-JP" altLang="ja-JP" sz="36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3600" i="1" kern="100">
                                    <a:effectLst/>
                                    <a:latin typeface="Cambria Math" panose="02040503050406030204" pitchFamily="18" charset="0"/>
                                    <a:ea typeface="ＭＳ ゴシック" panose="020B0609070205080204" pitchFamily="49" charset="-128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altLang="ja-JP" sz="3600" kern="100">
                                    <a:effectLst/>
                                    <a:latin typeface="Cambria Math" panose="02040503050406030204" pitchFamily="18" charset="0"/>
                                    <a:ea typeface="ＭＳ ゴシック" panose="020B0609070205080204" pitchFamily="49" charset="-128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altLang="ja-JP" sz="3600" i="1" kern="100">
                                    <a:effectLst/>
                                    <a:latin typeface="Cambria Math" panose="02040503050406030204" pitchFamily="18" charset="0"/>
                                    <a:ea typeface="ＭＳ ゴシック" panose="020B0609070205080204" pitchFamily="49" charset="-128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ja-JP" sz="3600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ja-JP" altLang="ja-JP" sz="3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ja-JP" altLang="ja-JP" sz="36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3600" i="1" kern="100">
                                <a:effectLst/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ja-JP" sz="3600" kern="100">
                                <a:effectLst/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3600" i="1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ja-JP" sz="3600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altLang="ja-JP" sz="3600" i="1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𝑎𝑐</m:t>
                        </m:r>
                      </m:num>
                      <m:den>
                        <m:r>
                          <a:rPr lang="en-US" altLang="ja-JP" sz="3600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altLang="ja-JP" sz="3600" i="1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kumimoji="1" lang="ja-JP" altLang="en-US" dirty="0"/>
                  <a:t>　</a:t>
                </a:r>
                <a:endParaRPr kumimoji="1" lang="en-US" altLang="ja-JP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91A4010A-041F-4A7A-9593-FC22940AA1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タイトル 3">
                <a:extLst>
                  <a:ext uri="{FF2B5EF4-FFF2-40B4-BE49-F238E27FC236}">
                    <a16:creationId xmlns:a16="http://schemas.microsoft.com/office/drawing/2014/main" id="{0CD860A4-1EEA-467D-8F08-887FE3F3AC0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𝒃𝒙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/>
                  <a:t>のグラフ</a:t>
                </a:r>
              </a:p>
            </p:txBody>
          </p:sp>
        </mc:Choice>
        <mc:Fallback xmlns="">
          <p:sp>
            <p:nvSpPr>
              <p:cNvPr id="4" name="タイトル 3">
                <a:extLst>
                  <a:ext uri="{FF2B5EF4-FFF2-40B4-BE49-F238E27FC236}">
                    <a16:creationId xmlns:a16="http://schemas.microsoft.com/office/drawing/2014/main" id="{0CD860A4-1EEA-467D-8F08-887FE3F3AC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23894" b="-318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8E035BA-AC69-48EA-A768-C615347A30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５</a:t>
            </a:r>
          </a:p>
        </p:txBody>
      </p:sp>
    </p:spTree>
    <p:extLst>
      <p:ext uri="{BB962C8B-B14F-4D97-AF65-F5344CB8AC3E}">
        <p14:creationId xmlns:p14="http://schemas.microsoft.com/office/powerpoint/2010/main" val="62341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3CDCE673-5369-4981-A5B6-57B121C613B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81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91A4010A-041F-4A7A-9593-FC22940AA1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　このことから，</a:t>
                </a:r>
                <a14:m>
                  <m:oMath xmlns:m="http://schemas.openxmlformats.org/officeDocument/2006/math"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ja-JP" altLang="ja-JP" sz="3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i="1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𝑏𝑥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3600" b="0" i="1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のグラフは</a:t>
                </a:r>
                <a14:m>
                  <m:oMath xmlns:m="http://schemas.openxmlformats.org/officeDocument/2006/math">
                    <m:r>
                      <a:rPr lang="en-US" altLang="ja-JP" sz="3600" b="0" i="0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ja-JP" altLang="ja-JP" sz="3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i="1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b="0" i="1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のグラフを</a:t>
                </a:r>
              </a:p>
              <a:p>
                <a:r>
                  <a:rPr lang="ja-JP" altLang="en-US" sz="3600" kern="100" dirty="0">
                    <a:effectLst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600" b="0" i="0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軸方向に</a:t>
                </a:r>
                <a14:m>
                  <m:oMath xmlns:m="http://schemas.openxmlformats.org/officeDocument/2006/math">
                    <m:r>
                      <a:rPr lang="en-US" altLang="ja-JP" sz="3600" b="0" i="0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ja-JP" altLang="ja-JP" sz="3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3600" i="1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ja-JP" sz="3600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ja-JP" sz="3600" i="1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3600" b="0" i="1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軸方向に</a:t>
                </a:r>
                <a14:m>
                  <m:oMath xmlns:m="http://schemas.openxmlformats.org/officeDocument/2006/math">
                    <m:r>
                      <a:rPr lang="en-US" altLang="ja-JP" sz="3600" b="0" i="0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ja-JP" altLang="ja-JP" sz="3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ja-JP" altLang="ja-JP" sz="36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3600" i="1" kern="100">
                                <a:effectLst/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ja-JP" sz="3600" kern="100">
                                <a:effectLst/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3600" i="1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ja-JP" sz="3600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altLang="ja-JP" sz="3600" i="1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𝑎𝑐</m:t>
                        </m:r>
                      </m:num>
                      <m:den>
                        <m:r>
                          <a:rPr lang="en-US" altLang="ja-JP" sz="3600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altLang="ja-JP" sz="3600" i="1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ja-JP" sz="3600" kern="100" dirty="0">
                    <a:effectLst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 </a:t>
                </a:r>
                <a:endParaRPr lang="ja-JP" altLang="ja-JP" sz="3600" kern="100" dirty="0"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だけ平行移動した放物線である。</a:t>
                </a:r>
                <a:endParaRPr lang="en-US" altLang="ja-JP" sz="3600" kern="100" dirty="0">
                  <a:effectLst/>
                  <a:cs typeface="Times New Roman" panose="02020603050405020304" pitchFamily="18" charset="0"/>
                </a:endParaRPr>
              </a:p>
              <a:p>
                <a:r>
                  <a:rPr lang="ja-JP" altLang="ja-JP" kern="100" dirty="0">
                    <a:cs typeface="Times New Roman" panose="02020603050405020304" pitchFamily="18" charset="0"/>
                  </a:rPr>
                  <a:t>　</a:t>
                </a:r>
                <a:r>
                  <a:rPr lang="ja-JP" altLang="ja-JP" dirty="0"/>
                  <a:t>よって，次のことがいえる。</a:t>
                </a:r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91A4010A-041F-4A7A-9593-FC22940AA1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タイトル 3">
                <a:extLst>
                  <a:ext uri="{FF2B5EF4-FFF2-40B4-BE49-F238E27FC236}">
                    <a16:creationId xmlns:a16="http://schemas.microsoft.com/office/drawing/2014/main" id="{0CD860A4-1EEA-467D-8F08-887FE3F3AC0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𝒃𝒙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>
                    <a:latin typeface="+mn-ea"/>
                    <a:ea typeface="+mn-ea"/>
                  </a:rPr>
                  <a:t>のグラフ</a:t>
                </a:r>
              </a:p>
            </p:txBody>
          </p:sp>
        </mc:Choice>
        <mc:Fallback xmlns="">
          <p:sp>
            <p:nvSpPr>
              <p:cNvPr id="4" name="タイトル 3">
                <a:extLst>
                  <a:ext uri="{FF2B5EF4-FFF2-40B4-BE49-F238E27FC236}">
                    <a16:creationId xmlns:a16="http://schemas.microsoft.com/office/drawing/2014/main" id="{0CD860A4-1EEA-467D-8F08-887FE3F3AC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23894" b="-318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8E035BA-AC69-48EA-A768-C615347A30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５</a:t>
            </a:r>
          </a:p>
        </p:txBody>
      </p:sp>
    </p:spTree>
    <p:extLst>
      <p:ext uri="{BB962C8B-B14F-4D97-AF65-F5344CB8AC3E}">
        <p14:creationId xmlns:p14="http://schemas.microsoft.com/office/powerpoint/2010/main" val="1538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3CDCE673-5369-4981-A5B6-57B121C613B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81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91A4010A-041F-4A7A-9593-FC22940AA1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r>
                            <a:rPr lang="en-US" altLang="ja-JP"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m:rPr>
                              <m:nor/>
                            </m:rPr>
                            <a:rPr lang="ja-JP" altLang="ja-JP" dirty="0"/>
                            <m:t>次関数</m:t>
                          </m:r>
                          <m:r>
                            <a:rPr lang="en-US" altLang="ja-JP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ja-JP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ja-JP" altLang="ja-JP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 kern="100">
                                  <a:latin typeface="Cambria Math" panose="02040503050406030204" pitchFamily="18" charset="0"/>
                                  <a:ea typeface="ＭＳ ゴシック" panose="020B0609070205080204" pitchFamily="49" charset="-128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ja-JP" kern="100">
                                  <a:latin typeface="Cambria Math" panose="02040503050406030204" pitchFamily="18" charset="0"/>
                                  <a:ea typeface="ＭＳ ゴシック" panose="020B0609070205080204" pitchFamily="49" charset="-128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𝑏𝑥</m:t>
                          </m:r>
                          <m:r>
                            <a:rPr lang="en-US" altLang="ja-JP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ja-JP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ja-JP" altLang="ja-JP" dirty="0"/>
                            <m:t>のグラフ</m:t>
                          </m:r>
                        </m:e>
                      </m:borderBox>
                    </m:oMath>
                  </m:oMathPara>
                </a14:m>
                <a:endParaRPr lang="ja-JP" altLang="ja-JP" dirty="0"/>
              </a:p>
              <a:p>
                <a:r>
                  <a:rPr lang="ja-JP" altLang="ja-JP" dirty="0"/>
                  <a:t>　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次関数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b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ja-JP" altLang="ja-JP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i="1" kern="10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kern="10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b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b="0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altLang="ja-JP" b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b="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のグラフは，</a:t>
                </a:r>
                <a14:m>
                  <m:oMath xmlns:m="http://schemas.openxmlformats.org/officeDocument/2006/math">
                    <m:r>
                      <a:rPr lang="en-US" altLang="ja-JP" b="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b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ja-JP" altLang="ja-JP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i="1" kern="10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kern="10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b="0" i="1" kern="10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の</a:t>
                </a:r>
                <a:br>
                  <a:rPr lang="en-US" altLang="ja-JP" dirty="0"/>
                </a:br>
                <a:r>
                  <a:rPr lang="ja-JP" altLang="ja-JP" dirty="0"/>
                  <a:t>グラフを平行移動した放物線で</a:t>
                </a:r>
              </a:p>
              <a:p>
                <a:r>
                  <a:rPr lang="ja-JP" altLang="ja-JP" dirty="0">
                    <a:solidFill>
                      <a:schemeClr val="accent1"/>
                    </a:solidFill>
                  </a:rPr>
                  <a:t>　</a:t>
                </a:r>
                <a:r>
                  <a:rPr lang="ja-JP" altLang="ja-JP" b="1" dirty="0">
                    <a:solidFill>
                      <a:schemeClr val="accent1"/>
                    </a:solidFill>
                  </a:rPr>
                  <a:t>　軸は　</a:t>
                </a:r>
                <a:r>
                  <a:rPr lang="ja-JP" altLang="en-US" b="1" dirty="0">
                    <a:solidFill>
                      <a:schemeClr val="accent1"/>
                    </a:solidFill>
                  </a:rPr>
                  <a:t>　</a:t>
                </a:r>
                <a:r>
                  <a:rPr lang="ja-JP" altLang="ja-JP" b="1" dirty="0">
                    <a:solidFill>
                      <a:schemeClr val="accent1"/>
                    </a:solidFill>
                  </a:rPr>
                  <a:t>直線</a:t>
                </a:r>
                <a14:m>
                  <m:oMath xmlns:m="http://schemas.openxmlformats.org/officeDocument/2006/math">
                    <m:r>
                      <a:rPr lang="en-US" altLang="ja-JP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ja-JP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ja-JP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ja-JP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</m:oMath>
                </a14:m>
                <a:endParaRPr lang="en-US" altLang="ja-JP" dirty="0">
                  <a:solidFill>
                    <a:schemeClr val="accent1"/>
                  </a:solidFill>
                </a:endParaRPr>
              </a:p>
              <a:p>
                <a:r>
                  <a:rPr lang="ja-JP" altLang="en-US" dirty="0">
                    <a:solidFill>
                      <a:schemeClr val="accent1"/>
                    </a:solidFill>
                  </a:rPr>
                  <a:t>　　</a:t>
                </a:r>
                <a:r>
                  <a:rPr lang="ja-JP" altLang="ja-JP" b="1" dirty="0">
                    <a:solidFill>
                      <a:schemeClr val="accent1"/>
                    </a:solidFill>
                  </a:rPr>
                  <a:t>頂点は　</a:t>
                </a:r>
                <a:r>
                  <a:rPr lang="ja-JP" altLang="en-US" b="1" dirty="0">
                    <a:solidFill>
                      <a:schemeClr val="accent1"/>
                    </a:solidFill>
                  </a:rPr>
                  <a:t>　</a:t>
                </a:r>
                <a:r>
                  <a:rPr lang="ja-JP" altLang="ja-JP" b="1" dirty="0">
                    <a:solidFill>
                      <a:schemeClr val="accent1"/>
                    </a:solidFill>
                  </a:rPr>
                  <a:t>点</a:t>
                </a:r>
                <a14:m>
                  <m:oMath xmlns:m="http://schemas.openxmlformats.org/officeDocument/2006/math">
                    <m:r>
                      <a:rPr lang="en-US" altLang="ja-JP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ja-JP" altLang="ja-JP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ja-JP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altLang="ja-JP" b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altLang="ja-JP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ja-JP" altLang="ja-JP" b="1">
                            <a:solidFill>
                              <a:schemeClr val="accent1"/>
                            </a:solidFill>
                          </a:rPr>
                          <m:t>，</m:t>
                        </m:r>
                        <m:r>
                          <a:rPr lang="en-US" altLang="ja-JP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ja-JP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ja-JP" b="1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altLang="ja-JP" b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ja-JP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b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altLang="ja-JP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𝒂𝒄</m:t>
                            </m:r>
                          </m:num>
                          <m:den>
                            <m:r>
                              <a:rPr lang="en-US" altLang="ja-JP" b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altLang="ja-JP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</m:e>
                    </m:d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91A4010A-041F-4A7A-9593-FC22940AA1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タイトル 3">
                <a:extLst>
                  <a:ext uri="{FF2B5EF4-FFF2-40B4-BE49-F238E27FC236}">
                    <a16:creationId xmlns:a16="http://schemas.microsoft.com/office/drawing/2014/main" id="{0CD860A4-1EEA-467D-8F08-887FE3F3AC0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𝒃𝒙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>
                    <a:latin typeface="+mn-ea"/>
                    <a:ea typeface="+mn-ea"/>
                  </a:rPr>
                  <a:t>のグラフ</a:t>
                </a:r>
              </a:p>
            </p:txBody>
          </p:sp>
        </mc:Choice>
        <mc:Fallback xmlns="">
          <p:sp>
            <p:nvSpPr>
              <p:cNvPr id="4" name="タイトル 3">
                <a:extLst>
                  <a:ext uri="{FF2B5EF4-FFF2-40B4-BE49-F238E27FC236}">
                    <a16:creationId xmlns:a16="http://schemas.microsoft.com/office/drawing/2014/main" id="{0CD860A4-1EEA-467D-8F08-887FE3F3AC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23894" b="-318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8E035BA-AC69-48EA-A768-C615347A30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５</a:t>
            </a:r>
          </a:p>
        </p:txBody>
      </p:sp>
    </p:spTree>
    <p:extLst>
      <p:ext uri="{BB962C8B-B14F-4D97-AF65-F5344CB8AC3E}">
        <p14:creationId xmlns:p14="http://schemas.microsoft.com/office/powerpoint/2010/main" val="415863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778C4926-78DC-4F9F-BEF9-DF69A199BAF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82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EBF35763-2A3D-4995-A4DD-DA85051FA2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0" y="806177"/>
                <a:ext cx="11520000" cy="5673823"/>
              </a:xfrm>
            </p:spPr>
            <p:txBody>
              <a:bodyPr/>
              <a:lstStyle/>
              <a:p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3600" b="0" i="0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次関数</a:t>
                </a:r>
                <a14:m>
                  <m:oMath xmlns:m="http://schemas.openxmlformats.org/officeDocument/2006/math">
                    <m:r>
                      <a:rPr lang="en-US" altLang="ja-JP" sz="3600" b="0" i="0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ja-JP" altLang="ja-JP" sz="3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i="1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𝑏𝑥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3600" b="0" i="1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のグラフは放物線を表すので，そのグラフを単に</a:t>
                </a:r>
                <a:r>
                  <a:rPr lang="en-US" altLang="ja-JP" sz="3600" kern="100" dirty="0">
                    <a:effectLst/>
                    <a:cs typeface="Times New Roman" panose="02020603050405020304" pitchFamily="18" charset="0"/>
                  </a:rPr>
                  <a:t> </a:t>
                </a:r>
                <a:r>
                  <a:rPr lang="ja-JP" altLang="ja-JP" sz="3600" b="1" i="0" kern="100" dirty="0">
                    <a:solidFill>
                      <a:schemeClr val="accent1"/>
                    </a:solidFill>
                    <a:effectLst/>
                    <a:cs typeface="Times New Roman" panose="02020603050405020304" pitchFamily="18" charset="0"/>
                  </a:rPr>
                  <a:t>放物線</a:t>
                </a:r>
                <a:r>
                  <a:rPr lang="en-US" altLang="ja-JP" sz="3600" i="0" kern="100" dirty="0">
                    <a:solidFill>
                      <a:schemeClr val="accent1"/>
                    </a:solidFill>
                    <a:effectLst/>
                    <a:cs typeface="ＭＳ ゴシック" panose="020B0609070205080204" pitchFamily="49" charset="-128"/>
                  </a:rPr>
                  <a:t> </a:t>
                </a:r>
                <a14:m>
                  <m:oMath xmlns:m="http://schemas.openxmlformats.org/officeDocument/2006/math">
                    <m:r>
                      <a:rPr lang="en-US" altLang="ja-JP" sz="3600" b="1" i="1" kern="10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altLang="ja-JP" sz="3600" b="1" i="0" kern="10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3600" b="1" i="1" kern="10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ja-JP" altLang="ja-JP" sz="3600" b="1" i="1" kern="10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b="1" i="1" kern="10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ja-JP" sz="3600" b="1" i="0" kern="10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sz="3600" b="1" i="0" kern="10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3600" b="1" i="1" kern="10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𝒃𝒙</m:t>
                    </m:r>
                    <m:r>
                      <a:rPr lang="en-US" altLang="ja-JP" sz="3600" b="1" i="0" kern="10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3600" b="1" i="1" kern="10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altLang="ja-JP" sz="3600" kern="10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kern="100" dirty="0">
                    <a:cs typeface="Times New Roman" panose="02020603050405020304" pitchFamily="18" charset="0"/>
                  </a:rPr>
                  <a:t>という。</a:t>
                </a:r>
                <a:r>
                  <a:rPr lang="ja-JP" altLang="en-US" sz="3600" kern="100" dirty="0">
                    <a:effectLst/>
                    <a:cs typeface="Times New Roman" panose="02020603050405020304" pitchFamily="18" charset="0"/>
                  </a:rPr>
                  <a:t>また，</a:t>
                </a:r>
                <a14:m>
                  <m:oMath xmlns:m="http://schemas.openxmlformats.org/officeDocument/2006/math"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ja-JP" altLang="ja-JP" sz="3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i="1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𝑏𝑥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3600" i="1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3600" b="0" i="1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3600" kern="100" dirty="0">
                    <a:effectLst/>
                    <a:cs typeface="Times New Roman" panose="02020603050405020304" pitchFamily="18" charset="0"/>
                  </a:rPr>
                  <a:t>をこの </a:t>
                </a:r>
                <a:r>
                  <a:rPr lang="ja-JP" altLang="ja-JP" b="1" kern="100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放物線の方程式</a:t>
                </a:r>
                <a:r>
                  <a:rPr lang="ja-JP" altLang="ja-JP" kern="100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ja-JP" altLang="ja-JP" kern="100" dirty="0">
                    <a:cs typeface="Times New Roman" panose="02020603050405020304" pitchFamily="18" charset="0"/>
                  </a:rPr>
                  <a:t>という。</a:t>
                </a:r>
                <a:endParaRPr lang="en-US" altLang="ja-JP" kern="100" dirty="0">
                  <a:cs typeface="Times New Roman" panose="02020603050405020304" pitchFamily="18" charset="0"/>
                </a:endParaRPr>
              </a:p>
              <a:p>
                <a:r>
                  <a:rPr lang="ja-JP" altLang="ja-JP" kern="100" dirty="0"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i="1" kern="10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kern="10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i="1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kern="100" dirty="0">
                    <a:cs typeface="Times New Roman" panose="02020603050405020304" pitchFamily="18" charset="0"/>
                  </a:rPr>
                  <a:t>の係数が等しい</a:t>
                </a:r>
                <a14:m>
                  <m:oMath xmlns:m="http://schemas.openxmlformats.org/officeDocument/2006/math">
                    <m:r>
                      <a:rPr lang="en-US" altLang="ja-JP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2 </m:t>
                    </m:r>
                  </m:oMath>
                </a14:m>
                <a:r>
                  <a:rPr lang="ja-JP" altLang="ja-JP" kern="100" dirty="0">
                    <a:cs typeface="Times New Roman" panose="02020603050405020304" pitchFamily="18" charset="0"/>
                  </a:rPr>
                  <a:t>つの放物線</a:t>
                </a:r>
                <a14:m>
                  <m:oMath xmlns:m="http://schemas.openxmlformats.org/officeDocument/2006/math">
                    <m:r>
                      <a:rPr lang="en-US" altLang="ja-JP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b="1" i="1" kern="10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ja-JP" altLang="ja-JP" b="1" i="1" kern="1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b="1" i="1" kern="1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ja-JP" b="1" i="1" kern="1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𝑏𝑥</m:t>
                    </m:r>
                    <m:r>
                      <a:rPr lang="en-US" altLang="ja-JP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ja-JP" altLang="ja-JP" kern="100" dirty="0"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b="1" i="1" kern="10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ja-JP" altLang="ja-JP" b="1" i="1" kern="1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b="1" i="1" kern="1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ja-JP" b="1" i="1" kern="1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ja-JP" i="1" kern="10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i="1" kern="10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ja-JP" i="1" kern="10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ja-JP" i="1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ja-JP" i="1" kern="10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i="1" kern="10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ja-JP" i="1" kern="10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ja-JP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kern="100" dirty="0">
                    <a:cs typeface="Times New Roman" panose="02020603050405020304" pitchFamily="18" charset="0"/>
                  </a:rPr>
                  <a:t>は，どちらも放物線</a:t>
                </a:r>
                <a14:m>
                  <m:oMath xmlns:m="http://schemas.openxmlformats.org/officeDocument/2006/math">
                    <m:r>
                      <a:rPr lang="ja-JP" altLang="ja-JP" i="1" kern="1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b="1" i="1" kern="10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ja-JP" altLang="ja-JP" b="1" i="1" kern="1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b="1" i="1" kern="1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ja-JP" b="1" i="1" kern="1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i="1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kern="100" dirty="0">
                    <a:cs typeface="Times New Roman" panose="02020603050405020304" pitchFamily="18" charset="0"/>
                  </a:rPr>
                  <a:t>を</a:t>
                </a:r>
                <a:br>
                  <a:rPr lang="en-US" altLang="ja-JP" kern="100" dirty="0">
                    <a:cs typeface="Times New Roman" panose="02020603050405020304" pitchFamily="18" charset="0"/>
                  </a:rPr>
                </a:br>
                <a:r>
                  <a:rPr lang="ja-JP" altLang="ja-JP" kern="100" dirty="0">
                    <a:cs typeface="Times New Roman" panose="02020603050405020304" pitchFamily="18" charset="0"/>
                  </a:rPr>
                  <a:t>平行移動したものであるから，一方を平行移動すると他方に重なる。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EBF35763-2A3D-4995-A4DD-DA85051FA2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806177"/>
                <a:ext cx="11520000" cy="5673823"/>
              </a:xfrm>
              <a:blipFill>
                <a:blip r:embed="rId2"/>
                <a:stretch>
                  <a:fillRect l="-1587" r="-6402" b="-59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タイトル 3">
            <a:extLst>
              <a:ext uri="{FF2B5EF4-FFF2-40B4-BE49-F238E27FC236}">
                <a16:creationId xmlns:a16="http://schemas.microsoft.com/office/drawing/2014/main" id="{6065A8D0-AFD2-41BB-B2F5-AEA1E3320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放物線の平行移動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4A75101-0287-4CAB-8F16-AE898E8436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６</a:t>
            </a:r>
          </a:p>
        </p:txBody>
      </p:sp>
    </p:spTree>
    <p:extLst>
      <p:ext uri="{BB962C8B-B14F-4D97-AF65-F5344CB8AC3E}">
        <p14:creationId xmlns:p14="http://schemas.microsoft.com/office/powerpoint/2010/main" val="67751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EA9AD54A-6E7D-4F9F-BB31-0EB8B936A7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ja-JP" altLang="ja-JP" sz="3600" dirty="0">
                    <a:effectLst/>
                    <a:cs typeface="Times New Roman" panose="02020603050405020304" pitchFamily="18" charset="0"/>
                  </a:rPr>
                  <a:t>放物線</a:t>
                </a:r>
                <a14:m>
                  <m:oMath xmlns:m="http://schemas.openxmlformats.org/officeDocument/2006/math">
                    <m:r>
                      <a:rPr lang="en-US" altLang="ja-JP" sz="3600" b="0" i="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36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6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+3</m:t>
                    </m:r>
                    <m:r>
                      <a:rPr lang="en-US" altLang="ja-JP" sz="3600" b="0" i="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dirty="0">
                    <a:effectLst/>
                    <a:cs typeface="Times New Roman" panose="02020603050405020304" pitchFamily="18" charset="0"/>
                  </a:rPr>
                  <a:t>をどのように平行移動すると，放物線</a:t>
                </a:r>
                <a14:m>
                  <m:oMath xmlns:m="http://schemas.openxmlformats.org/officeDocument/2006/math">
                    <m:r>
                      <a:rPr lang="en-US" altLang="ja-JP" sz="3600" b="0" i="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36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i="1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−6</m:t>
                    </m:r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+8</m:t>
                    </m:r>
                    <m:r>
                      <a:rPr lang="en-US" altLang="ja-JP" sz="3600" b="0" i="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dirty="0">
                    <a:effectLst/>
                    <a:cs typeface="Times New Roman" panose="02020603050405020304" pitchFamily="18" charset="0"/>
                  </a:rPr>
                  <a:t>に重なるか。</a:t>
                </a:r>
                <a:endParaRPr lang="en-US" altLang="ja-JP" sz="3600" dirty="0">
                  <a:effectLst/>
                  <a:cs typeface="Times New Roman" panose="02020603050405020304" pitchFamily="18" charset="0"/>
                </a:endParaRPr>
              </a:p>
              <a:p>
                <a:endParaRPr lang="en-US" altLang="ja-JP" sz="3600" dirty="0">
                  <a:effectLst/>
                  <a:latin typeface="Century" panose="020406040505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r>
                  <a:rPr kumimoji="1" lang="en-US" altLang="ja-JP" b="1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&lt;Tips&gt;</a:t>
                </a:r>
                <a:r>
                  <a:rPr lang="ja-JP" altLang="en-US" b="1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　</a:t>
                </a:r>
                <a:r>
                  <a:rPr lang="ja-JP" altLang="en-US" sz="3600" dirty="0">
                    <a:effectLst/>
                    <a:cs typeface="Times New Roman" panose="02020603050405020304" pitchFamily="18" charset="0"/>
                  </a:rPr>
                  <a:t>それぞれの放物線の頂点の座標に着目して</a:t>
                </a:r>
                <a:endParaRPr lang="en-US" altLang="ja-JP" sz="3600" dirty="0">
                  <a:effectLst/>
                  <a:cs typeface="Times New Roman" panose="02020603050405020304" pitchFamily="18" charset="0"/>
                </a:endParaRPr>
              </a:p>
              <a:p>
                <a:pPr marL="1879600"/>
                <a:r>
                  <a:rPr lang="ja-JP" altLang="en-US" sz="3600" dirty="0">
                    <a:effectLst/>
                    <a:cs typeface="Times New Roman" panose="02020603050405020304" pitchFamily="18" charset="0"/>
                  </a:rPr>
                  <a:t>考える。</a:t>
                </a:r>
                <a:endParaRPr kumimoji="1" lang="ja-JP" altLang="en-US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EA9AD54A-6E7D-4F9F-BB31-0EB8B936A7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 r="-1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1B830F3-76F6-4AD6-B6EF-47EEE979DF7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3383D5A-9C72-43D3-969E-B2CB92CDB8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82</a:t>
            </a:r>
            <a:endParaRPr kumimoji="1" lang="ja-JP" altLang="en-US" dirty="0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AD960D80-5FBE-4C5B-B727-396A4DDF2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放物線の平行移動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50ECD2EB-BC1E-465B-8DDC-0BAA3B422C6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６</a:t>
            </a:r>
          </a:p>
        </p:txBody>
      </p:sp>
    </p:spTree>
    <p:extLst>
      <p:ext uri="{BB962C8B-B14F-4D97-AF65-F5344CB8AC3E}">
        <p14:creationId xmlns:p14="http://schemas.microsoft.com/office/powerpoint/2010/main" val="136782618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2F75EDE5-2F79-4C1E-9C03-C1A00521B3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R="133350">
                  <a:lnSpc>
                    <a:spcPct val="100000"/>
                  </a:lnSpc>
                </a:pPr>
                <a:r>
                  <a:rPr lang="ja-JP" altLang="en-US" dirty="0">
                    <a:solidFill>
                      <a:schemeClr val="tx1"/>
                    </a:solidFill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ja-JP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ja-JP" altLang="en-US" dirty="0">
                    <a:solidFill>
                      <a:schemeClr val="tx1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⋯⋯</m:t>
                    </m:r>
                  </m:oMath>
                </a14:m>
                <a:r>
                  <a:rPr lang="ja-JP" altLang="ja-JP" dirty="0"/>
                  <a:t>①</a:t>
                </a:r>
                <a:endParaRPr lang="en-US" altLang="ja-JP" dirty="0">
                  <a:solidFill>
                    <a:schemeClr val="tx1"/>
                  </a:solidFill>
                </a:endParaRPr>
              </a:p>
              <a:p>
                <a:pPr marR="133350"/>
                <a:r>
                  <a:rPr lang="ja-JP" altLang="en-US" dirty="0">
                    <a:solidFill>
                      <a:schemeClr val="tx1"/>
                    </a:solidFill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altLang="ja-JP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+8</m:t>
                    </m:r>
                  </m:oMath>
                </a14:m>
                <a:r>
                  <a:rPr lang="ja-JP" altLang="en-US" dirty="0">
                    <a:solidFill>
                      <a:schemeClr val="tx1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⋯⋯</m:t>
                    </m:r>
                  </m:oMath>
                </a14:m>
                <a:r>
                  <a:rPr lang="ja-JP" altLang="ja-JP" dirty="0"/>
                  <a:t>②</a:t>
                </a:r>
                <a:endParaRPr lang="en-US" altLang="ja-JP" dirty="0">
                  <a:solidFill>
                    <a:schemeClr val="tx1"/>
                  </a:solidFill>
                </a:endParaRPr>
              </a:p>
              <a:p>
                <a:pPr marR="133350"/>
                <a:r>
                  <a:rPr lang="ja-JP" altLang="ja-JP" dirty="0">
                    <a:solidFill>
                      <a:schemeClr val="tx1"/>
                    </a:solidFill>
                  </a:rPr>
                  <a:t>とすると</a:t>
                </a:r>
                <a:endParaRPr lang="en-US" altLang="ja-JP" dirty="0">
                  <a:solidFill>
                    <a:schemeClr val="tx1"/>
                  </a:solidFill>
                </a:endParaRPr>
              </a:p>
              <a:p>
                <a:pPr marR="133350"/>
                <a:r>
                  <a:rPr lang="ja-JP" altLang="en-US" dirty="0"/>
                  <a:t>　　</a:t>
                </a:r>
                <a:r>
                  <a:rPr lang="ja-JP" altLang="ja-JP" dirty="0"/>
                  <a:t>①は</a:t>
                </a:r>
                <a:r>
                  <a:rPr lang="ja-JP" altLang="en-US" dirty="0"/>
                  <a:t>　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US" altLang="ja-JP" dirty="0"/>
              </a:p>
              <a:p>
                <a:pPr marR="133350"/>
                <a:r>
                  <a:rPr lang="ja-JP" altLang="en-US" dirty="0"/>
                  <a:t>　　</a:t>
                </a:r>
                <a:r>
                  <a:rPr lang="ja-JP" altLang="ja-JP" dirty="0"/>
                  <a:t>②は</a:t>
                </a:r>
                <a:r>
                  <a:rPr lang="ja-JP" altLang="en-US" dirty="0"/>
                  <a:t>　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altLang="ja-JP" dirty="0"/>
              </a:p>
              <a:p>
                <a:pPr marR="133350"/>
                <a:r>
                  <a:rPr lang="ja-JP" altLang="ja-JP" dirty="0"/>
                  <a:t>とそれぞれ変形できる。</a:t>
                </a:r>
                <a:endParaRPr lang="en-US" altLang="ja-JP" dirty="0"/>
              </a:p>
              <a:p>
                <a:pPr marR="133350"/>
                <a:endParaRPr lang="en-US" altLang="ja-JP" dirty="0"/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2F75EDE5-2F79-4C1E-9C03-C1A00521B3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 t="-2344" b="-37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D1811FE-B9F9-45C9-9471-5283E6B8DA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82</a:t>
            </a:r>
            <a:endParaRPr kumimoji="1" lang="ja-JP" altLang="en-US" dirty="0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A174947E-D66A-464D-89F5-BC7ED76CD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放物線の平行移動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A8D7F3B-0A41-42E7-9C46-625D965569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６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B96FEB41-44CF-4D5A-A0F7-91DF81CC4D1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ja-JP" dirty="0"/>
              <a:t>4</a:t>
            </a:r>
            <a:endParaRPr kumimoji="1" lang="ja-JP" altLang="en-US" dirty="0"/>
          </a:p>
        </p:txBody>
      </p:sp>
      <p:pic>
        <p:nvPicPr>
          <p:cNvPr id="9" name="図 8" descr="ダイアグラム&#10;&#10;自動的に生成された説明">
            <a:extLst>
              <a:ext uri="{FF2B5EF4-FFF2-40B4-BE49-F238E27FC236}">
                <a16:creationId xmlns:a16="http://schemas.microsoft.com/office/drawing/2014/main" id="{AC46CB4F-6529-1C50-770B-EF7525107B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562" y="2348880"/>
            <a:ext cx="3976078" cy="295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9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2F75EDE5-2F79-4C1E-9C03-C1A00521B3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0" y="1700808"/>
                <a:ext cx="11520000" cy="4779192"/>
              </a:xfrm>
            </p:spPr>
            <p:txBody>
              <a:bodyPr/>
              <a:lstStyle/>
              <a:p>
                <a:pPr marR="133350">
                  <a:lnSpc>
                    <a:spcPct val="130000"/>
                  </a:lnSpc>
                </a:pPr>
                <a:r>
                  <a:rPr lang="ja-JP" altLang="ja-JP" dirty="0">
                    <a:solidFill>
                      <a:schemeClr val="tx1"/>
                    </a:solidFill>
                  </a:rPr>
                  <a:t>よって，①の頂点は</a:t>
                </a:r>
                <a:r>
                  <a:rPr lang="ja-JP" altLang="en-US" dirty="0">
                    <a:solidFill>
                      <a:schemeClr val="tx1"/>
                    </a:solidFill>
                  </a:rPr>
                  <a:t>点</a:t>
                </a:r>
                <a14:m>
                  <m:oMath xmlns:m="http://schemas.openxmlformats.org/officeDocument/2006/math">
                    <m:r>
                      <a:rPr lang="en-US" altLang="ja-JP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m:rPr>
                            <m:nor/>
                          </m:rPr>
                          <a:rPr lang="ja-JP" altLang="ja-JP">
                            <a:solidFill>
                              <a:schemeClr val="tx1"/>
                            </a:solidFill>
                          </a:rPr>
                          <m:t>，</m:t>
                        </m:r>
                        <m:r>
                          <a:rPr lang="en-US" altLang="ja-JP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ja-JP" altLang="ja-JP" dirty="0">
                    <a:solidFill>
                      <a:schemeClr val="tx1"/>
                    </a:solidFill>
                  </a:rPr>
                  <a:t>，</a:t>
                </a:r>
                <a:endParaRPr lang="en-US" altLang="ja-JP" dirty="0">
                  <a:solidFill>
                    <a:schemeClr val="tx1"/>
                  </a:solidFill>
                </a:endParaRPr>
              </a:p>
              <a:p>
                <a:pPr marR="133350">
                  <a:lnSpc>
                    <a:spcPct val="130000"/>
                  </a:lnSpc>
                </a:pPr>
                <a:r>
                  <a:rPr lang="ja-JP" altLang="ja-JP" dirty="0">
                    <a:solidFill>
                      <a:schemeClr val="tx1"/>
                    </a:solidFill>
                  </a:rPr>
                  <a:t>②の頂点は</a:t>
                </a:r>
                <a:r>
                  <a:rPr lang="ja-JP" altLang="en-US" dirty="0">
                    <a:solidFill>
                      <a:schemeClr val="tx1"/>
                    </a:solidFill>
                  </a:rPr>
                  <a:t>点</a:t>
                </a:r>
                <a14:m>
                  <m:oMath xmlns:m="http://schemas.openxmlformats.org/officeDocument/2006/math">
                    <m:r>
                      <a:rPr lang="en-US" altLang="ja-JP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ja-JP" altLang="ja-JP">
                            <a:solidFill>
                              <a:schemeClr val="tx1"/>
                            </a:solidFill>
                          </a:rPr>
                          <m:t>，</m:t>
                        </m:r>
                        <m:r>
                          <a:rPr lang="en-US" altLang="ja-JP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ja-JP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>
                    <a:solidFill>
                      <a:schemeClr val="tx1"/>
                    </a:solidFill>
                  </a:rPr>
                  <a:t>である。</a:t>
                </a:r>
                <a:endParaRPr lang="ja-JP" altLang="ja-JP" sz="3600" kern="100" dirty="0">
                  <a:solidFill>
                    <a:schemeClr val="tx1"/>
                  </a:solidFill>
                  <a:effectLst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ja-JP" altLang="ja-JP" dirty="0"/>
                  <a:t>放物線①を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軸方向に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ja-JP" altLang="ja-JP" dirty="0"/>
                  <a:t>，</a:t>
                </a:r>
                <a:br>
                  <a:rPr lang="en-US" altLang="ja-JP" dirty="0"/>
                </a:b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軸方向に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だけ平行移動</a:t>
                </a:r>
                <a:br>
                  <a:rPr lang="en-US" altLang="ja-JP" dirty="0"/>
                </a:br>
                <a:r>
                  <a:rPr lang="ja-JP" altLang="ja-JP" dirty="0"/>
                  <a:t>したとき，</a:t>
                </a:r>
                <a:endParaRPr lang="en-US" altLang="ja-JP" dirty="0"/>
              </a:p>
              <a:p>
                <a:pPr>
                  <a:lnSpc>
                    <a:spcPct val="130000"/>
                  </a:lnSpc>
                </a:pPr>
                <a:r>
                  <a:rPr lang="ja-JP" altLang="ja-JP" dirty="0"/>
                  <a:t>放物線②に重なるとすると</a:t>
                </a:r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2F75EDE5-2F79-4C1E-9C03-C1A00521B3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700808"/>
                <a:ext cx="11520000" cy="4779192"/>
              </a:xfrm>
              <a:blipFill>
                <a:blip r:embed="rId2"/>
                <a:stretch>
                  <a:fillRect l="-1587" t="-5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D1811FE-B9F9-45C9-9471-5283E6B8DA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82</a:t>
            </a:r>
            <a:endParaRPr kumimoji="1" lang="ja-JP" altLang="en-US" dirty="0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A174947E-D66A-464D-89F5-BC7ED76CD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放物線の平行移動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A8D7F3B-0A41-42E7-9C46-625D965569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６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B96FEB41-44CF-4D5A-A0F7-91DF81CC4D1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pic>
        <p:nvPicPr>
          <p:cNvPr id="10" name="図 9" descr="ダイアグラム&#10;&#10;自動的に生成された説明">
            <a:extLst>
              <a:ext uri="{FF2B5EF4-FFF2-40B4-BE49-F238E27FC236}">
                <a16:creationId xmlns:a16="http://schemas.microsoft.com/office/drawing/2014/main" id="{55BA7C22-8034-4DBC-5AD5-F985799B34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562" y="2348880"/>
            <a:ext cx="3976078" cy="295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49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2F75EDE5-2F79-4C1E-9C03-C1A00521B3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0" y="1772816"/>
                <a:ext cx="11520000" cy="4707184"/>
              </a:xfrm>
            </p:spPr>
            <p:txBody>
              <a:bodyPr/>
              <a:lstStyle/>
              <a:p>
                <a:pPr>
                  <a:lnSpc>
                    <a:spcPct val="130000"/>
                  </a:lnSpc>
                </a:pPr>
                <a:r>
                  <a:rPr lang="ja-JP" altLang="en-US" dirty="0"/>
                  <a:t>　　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</a:rPr>
                      <m:t>−1+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ja-JP" altLang="ja-JP" dirty="0"/>
                  <a:t>，</a:t>
                </a:r>
                <a:r>
                  <a:rPr lang="ja-JP" altLang="en-US" dirty="0"/>
                  <a:t>　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</a:rPr>
                      <m:t>2+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ja-JP" altLang="ja-JP" dirty="0"/>
              </a:p>
              <a:p>
                <a:pPr>
                  <a:lnSpc>
                    <a:spcPct val="130000"/>
                  </a:lnSpc>
                  <a:tabLst>
                    <a:tab pos="2062163" algn="l"/>
                    <a:tab pos="4846638" algn="l"/>
                  </a:tabLst>
                </a:pPr>
                <a:r>
                  <a:rPr lang="ja-JP" altLang="ja-JP" dirty="0"/>
                  <a:t>ゆえに　</a:t>
                </a:r>
                <a:r>
                  <a:rPr lang="en-US" altLang="ja-JP" dirty="0"/>
                  <a:t>	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ja-JP" altLang="ja-JP" dirty="0"/>
                  <a:t>，</a:t>
                </a:r>
                <a:r>
                  <a:rPr lang="en-US" altLang="ja-JP" dirty="0"/>
                  <a:t>	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endParaRPr lang="en-US" altLang="ja-JP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30000"/>
                  </a:lnSpc>
                </a:pPr>
                <a:r>
                  <a:rPr lang="ja-JP" altLang="ja-JP" dirty="0">
                    <a:solidFill>
                      <a:schemeClr val="tx1"/>
                    </a:solidFill>
                  </a:rPr>
                  <a:t>したがって，</a:t>
                </a:r>
                <a:endParaRPr lang="en-US" altLang="ja-JP" dirty="0"/>
              </a:p>
              <a:p>
                <a:pPr>
                  <a:lnSpc>
                    <a:spcPct val="130000"/>
                  </a:lnSpc>
                </a:pPr>
                <a:r>
                  <a:rPr lang="ja-JP" altLang="ja-JP" dirty="0">
                    <a:solidFill>
                      <a:schemeClr val="tx1"/>
                    </a:solidFill>
                  </a:rPr>
                  <a:t>放物線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ja-JP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+3 </m:t>
                    </m:r>
                  </m:oMath>
                </a14:m>
                <a:r>
                  <a:rPr lang="ja-JP" altLang="ja-JP" dirty="0">
                    <a:solidFill>
                      <a:schemeClr val="tx1"/>
                    </a:solidFill>
                  </a:rPr>
                  <a:t>を</a:t>
                </a: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b="1" dirty="0">
                    <a:solidFill>
                      <a:srgbClr val="FF0000"/>
                    </a:solidFill>
                  </a:rPr>
                  <a:t>軸方向に</a:t>
                </a:r>
                <a14:m>
                  <m:oMath xmlns:m="http://schemas.openxmlformats.org/officeDocument/2006/math">
                    <m:r>
                      <a:rPr lang="en-US" altLang="ja-JP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ja-JP" altLang="ja-JP" b="1" dirty="0">
                    <a:solidFill>
                      <a:srgbClr val="FF0000"/>
                    </a:solidFill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ja-JP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b="1" dirty="0">
                    <a:solidFill>
                      <a:srgbClr val="FF0000"/>
                    </a:solidFill>
                  </a:rPr>
                  <a:t>軸方向に</a:t>
                </a:r>
                <a14:m>
                  <m:oMath xmlns:m="http://schemas.openxmlformats.org/officeDocument/2006/math">
                    <m:r>
                      <a:rPr lang="en-US" altLang="ja-JP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altLang="ja-JP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b="1" dirty="0">
                    <a:solidFill>
                      <a:srgbClr val="FF0000"/>
                    </a:solidFill>
                  </a:rPr>
                  <a:t>だけ</a:t>
                </a:r>
                <a:endParaRPr lang="en-US" altLang="ja-JP" b="1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30000"/>
                  </a:lnSpc>
                </a:pPr>
                <a:r>
                  <a:rPr lang="ja-JP" altLang="ja-JP" b="1" dirty="0">
                    <a:solidFill>
                      <a:srgbClr val="FF0000"/>
                    </a:solidFill>
                  </a:rPr>
                  <a:t>平行移動</a:t>
                </a:r>
                <a:r>
                  <a:rPr lang="ja-JP" altLang="en-US" b="1" dirty="0">
                    <a:solidFill>
                      <a:schemeClr val="tx1"/>
                    </a:solidFill>
                  </a:rPr>
                  <a:t>　</a:t>
                </a:r>
                <a:r>
                  <a:rPr lang="ja-JP" altLang="ja-JP" dirty="0">
                    <a:solidFill>
                      <a:schemeClr val="tx1"/>
                    </a:solidFill>
                  </a:rPr>
                  <a:t>すればよい。</a:t>
                </a:r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2F75EDE5-2F79-4C1E-9C03-C1A00521B3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772816"/>
                <a:ext cx="11520000" cy="4707184"/>
              </a:xfrm>
              <a:blipFill>
                <a:blip r:embed="rId2"/>
                <a:stretch>
                  <a:fillRect l="-1587" t="-6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D1811FE-B9F9-45C9-9471-5283E6B8DA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82</a:t>
            </a:r>
            <a:endParaRPr kumimoji="1" lang="ja-JP" altLang="en-US" dirty="0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A174947E-D66A-464D-89F5-BC7ED76CD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放物線の平行移動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A8D7F3B-0A41-42E7-9C46-625D965569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６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B96FEB41-44CF-4D5A-A0F7-91DF81CC4D1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pic>
        <p:nvPicPr>
          <p:cNvPr id="7" name="図 6" descr="ダイアグラム&#10;&#10;自動的に生成された説明">
            <a:extLst>
              <a:ext uri="{FF2B5EF4-FFF2-40B4-BE49-F238E27FC236}">
                <a16:creationId xmlns:a16="http://schemas.microsoft.com/office/drawing/2014/main" id="{95BD9BE8-7B6E-6E9B-EC4D-6604529964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562" y="2348880"/>
            <a:ext cx="3976078" cy="295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5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FADED60C-555F-4210-9CD9-8F12A08EF7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ja-JP" altLang="en-US" sz="3600" dirty="0">
                    <a:effectLst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3600" dirty="0">
                    <a:effectLst/>
                    <a:cs typeface="Times New Roman" panose="02020603050405020304" pitchFamily="18" charset="0"/>
                  </a:rPr>
                  <a:t>放物線</a:t>
                </a:r>
                <a14:m>
                  <m:oMath xmlns:m="http://schemas.openxmlformats.org/officeDocument/2006/math">
                    <m:r>
                      <a:rPr lang="en-US" altLang="ja-JP" sz="3600" b="0" i="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36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6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altLang="ja-JP" sz="3600" b="0" i="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dirty="0">
                    <a:effectLst/>
                    <a:cs typeface="Times New Roman" panose="02020603050405020304" pitchFamily="18" charset="0"/>
                  </a:rPr>
                  <a:t>をどのように平行移動</a:t>
                </a:r>
                <a:br>
                  <a:rPr lang="en-US" altLang="ja-JP" sz="3600" dirty="0">
                    <a:effectLst/>
                    <a:cs typeface="Times New Roman" panose="02020603050405020304" pitchFamily="18" charset="0"/>
                  </a:rPr>
                </a:br>
                <a:r>
                  <a:rPr lang="ja-JP" altLang="ja-JP" sz="3600" dirty="0">
                    <a:effectLst/>
                    <a:cs typeface="Times New Roman" panose="02020603050405020304" pitchFamily="18" charset="0"/>
                  </a:rPr>
                  <a:t>すると，放物線</a:t>
                </a:r>
                <a14:m>
                  <m:oMath xmlns:m="http://schemas.openxmlformats.org/officeDocument/2006/math">
                    <m:r>
                      <a:rPr lang="en-US" altLang="ja-JP" sz="3600" b="0" i="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36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6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6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+6</m:t>
                    </m:r>
                    <m:r>
                      <a:rPr lang="en-US" altLang="ja-JP" sz="3600" b="0" i="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dirty="0">
                    <a:effectLst/>
                    <a:cs typeface="Times New Roman" panose="02020603050405020304" pitchFamily="18" charset="0"/>
                  </a:rPr>
                  <a:t>に重なるか。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FADED60C-555F-4210-9CD9-8F12A08EF7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FE0E6C-D2B4-4795-94E3-F98F039B306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14</a:t>
            </a:r>
            <a:endParaRPr kumimoji="1" lang="ja-JP" altLang="en-US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3EDC3C8-E559-4B54-B5D3-FDD7A8FC41F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ja-JP" dirty="0"/>
              <a:t>82</a:t>
            </a:r>
            <a:endParaRPr kumimoji="1" lang="ja-JP" altLang="en-US" dirty="0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08518FA6-1E57-44A2-A245-5EE550280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放物線の平行移動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3FCF46A-39AA-4A55-A210-6504E342BD7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６</a:t>
            </a:r>
          </a:p>
        </p:txBody>
      </p:sp>
    </p:spTree>
    <p:extLst>
      <p:ext uri="{BB962C8B-B14F-4D97-AF65-F5344CB8AC3E}">
        <p14:creationId xmlns:p14="http://schemas.microsoft.com/office/powerpoint/2010/main" val="3885899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DFEE0221-E775-4AA0-9D95-C92A4B2B86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76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1634B42-A597-4838-BC04-7F76681C2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ja-JP" sz="3600" kern="100" dirty="0">
                <a:effectLst/>
                <a:cs typeface="Times New Roman" panose="02020603050405020304" pitchFamily="18" charset="0"/>
              </a:rPr>
              <a:t>　</a:t>
            </a:r>
            <a:r>
              <a:rPr lang="ja-JP" altLang="en-US" sz="3600" kern="100" dirty="0">
                <a:effectLst/>
                <a:cs typeface="Times New Roman" panose="02020603050405020304" pitchFamily="18" charset="0"/>
              </a:rPr>
              <a:t>この</a:t>
            </a:r>
            <a:r>
              <a:rPr lang="ja-JP" altLang="ja-JP" sz="3600" kern="100" dirty="0">
                <a:effectLst/>
                <a:cs typeface="Times New Roman" panose="02020603050405020304" pitchFamily="18" charset="0"/>
              </a:rPr>
              <a:t>グラフが表す曲線を </a:t>
            </a:r>
            <a:r>
              <a:rPr lang="ja-JP" altLang="ja-JP" sz="3600" b="1" i="0" kern="100" dirty="0">
                <a:solidFill>
                  <a:schemeClr val="accent1"/>
                </a:solidFill>
                <a:effectLst/>
                <a:cs typeface="Times New Roman" panose="02020603050405020304" pitchFamily="18" charset="0"/>
              </a:rPr>
              <a:t>放物線</a:t>
            </a:r>
            <a:r>
              <a:rPr lang="ja-JP" altLang="ja-JP" sz="3600" kern="100" dirty="0">
                <a:solidFill>
                  <a:schemeClr val="accent1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ja-JP" altLang="ja-JP" sz="3600" kern="100" dirty="0">
                <a:effectLst/>
                <a:cs typeface="Times New Roman" panose="02020603050405020304" pitchFamily="18" charset="0"/>
              </a:rPr>
              <a:t>という。</a:t>
            </a:r>
            <a:endParaRPr lang="en-US" altLang="ja-JP" sz="3600" kern="100" dirty="0">
              <a:effectLst/>
              <a:cs typeface="Times New Roman" panose="02020603050405020304" pitchFamily="18" charset="0"/>
            </a:endParaRPr>
          </a:p>
          <a:p>
            <a:r>
              <a:rPr lang="ja-JP" altLang="ja-JP" sz="3600" kern="100" dirty="0">
                <a:effectLst/>
                <a:cs typeface="Times New Roman" panose="02020603050405020304" pitchFamily="18" charset="0"/>
              </a:rPr>
              <a:t>放物線は対称の軸をもち，この対称の軸を放物線の </a:t>
            </a:r>
            <a:r>
              <a:rPr lang="ja-JP" altLang="ja-JP" sz="3600" b="1" i="0" kern="100" dirty="0">
                <a:solidFill>
                  <a:schemeClr val="accent1"/>
                </a:solidFill>
                <a:effectLst/>
                <a:cs typeface="Times New Roman" panose="02020603050405020304" pitchFamily="18" charset="0"/>
              </a:rPr>
              <a:t>軸</a:t>
            </a:r>
            <a:r>
              <a:rPr lang="ja-JP" altLang="ja-JP" sz="3600" kern="100" dirty="0">
                <a:effectLst/>
                <a:cs typeface="Times New Roman" panose="02020603050405020304" pitchFamily="18" charset="0"/>
              </a:rPr>
              <a:t> といい，軸と放物線の交点を</a:t>
            </a:r>
            <a:r>
              <a:rPr lang="ja-JP" altLang="ja-JP" sz="3600" kern="100" dirty="0">
                <a:solidFill>
                  <a:schemeClr val="accent1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ja-JP" altLang="ja-JP" sz="3600" b="1" i="0" kern="100" dirty="0">
                <a:solidFill>
                  <a:schemeClr val="accent1"/>
                </a:solidFill>
                <a:effectLst/>
                <a:cs typeface="Times New Roman" panose="02020603050405020304" pitchFamily="18" charset="0"/>
              </a:rPr>
              <a:t>頂点</a:t>
            </a:r>
            <a:r>
              <a:rPr lang="ja-JP" altLang="ja-JP" sz="3600" kern="100" dirty="0">
                <a:solidFill>
                  <a:schemeClr val="accent1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ja-JP" altLang="ja-JP" sz="3600" kern="100" dirty="0">
                <a:effectLst/>
                <a:cs typeface="Times New Roman" panose="02020603050405020304" pitchFamily="18" charset="0"/>
              </a:rPr>
              <a:t>という。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タイトル 3">
                <a:extLst>
                  <a:ext uri="{FF2B5EF4-FFF2-40B4-BE49-F238E27FC236}">
                    <a16:creationId xmlns:a16="http://schemas.microsoft.com/office/drawing/2014/main" id="{8BE21E8E-A0CD-41F5-962F-34E6F9069B1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/>
                  <a:t>のグラフ</a:t>
                </a:r>
              </a:p>
            </p:txBody>
          </p:sp>
        </mc:Choice>
        <mc:Fallback xmlns="">
          <p:sp>
            <p:nvSpPr>
              <p:cNvPr id="4" name="タイトル 3">
                <a:extLst>
                  <a:ext uri="{FF2B5EF4-FFF2-40B4-BE49-F238E27FC236}">
                    <a16:creationId xmlns:a16="http://schemas.microsoft.com/office/drawing/2014/main" id="{8BE21E8E-A0CD-41F5-962F-34E6F9069B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23894" b="-318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3D7713F-0619-49CB-B7F4-E97A40F8EC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１</a:t>
            </a:r>
          </a:p>
        </p:txBody>
      </p:sp>
    </p:spTree>
    <p:extLst>
      <p:ext uri="{BB962C8B-B14F-4D97-AF65-F5344CB8AC3E}">
        <p14:creationId xmlns:p14="http://schemas.microsoft.com/office/powerpoint/2010/main" val="191306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FCE37A4E-B21E-44B2-AD75-7CAC53448C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ja-JP" altLang="en-US" kern="100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kern="10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i="1" kern="10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i="1" kern="1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i="1" kern="1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kern="1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kern="10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altLang="ja-JP" i="1" kern="10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i="1" kern="10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kern="10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3=</m:t>
                    </m:r>
                    <m:r>
                      <a:rPr lang="en-US" altLang="ja-JP" i="1" kern="10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i="1" kern="1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i="1" kern="1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 kern="1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i="1" kern="1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ja-JP" kern="1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altLang="ja-JP" kern="1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kern="10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altLang="ja-JP" kern="100" dirty="0">
                    <a:solidFill>
                      <a:schemeClr val="accent1"/>
                    </a:solidFill>
                    <a:latin typeface="Century" panose="020406040505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ja-JP" altLang="ja-JP" kern="100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より</a:t>
                </a:r>
                <a:r>
                  <a:rPr lang="ja-JP" altLang="en-US" kern="100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，</a:t>
                </a:r>
                <a:r>
                  <a:rPr lang="ja-JP" altLang="ja-JP" kern="100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頂点は</a:t>
                </a:r>
                <a14:m>
                  <m:oMath xmlns:m="http://schemas.openxmlformats.org/officeDocument/2006/math">
                    <m:r>
                      <a:rPr lang="en-US" altLang="ja-JP" kern="10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ja-JP" altLang="ja-JP" i="1" kern="1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kern="1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ja-JP" altLang="ja-JP" kern="1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，</m:t>
                        </m:r>
                        <m:r>
                          <a:rPr lang="en-US" altLang="ja-JP" kern="1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ja-JP" altLang="en-US" dirty="0"/>
              </a:p>
              <a:p>
                <a:pPr algn="l"/>
                <a:r>
                  <a:rPr lang="ja-JP" altLang="en-US" sz="3600" kern="100" dirty="0">
                    <a:solidFill>
                      <a:schemeClr val="accent1"/>
                    </a:solidFill>
                    <a:effectLst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3600" i="1" kern="100" smtClean="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3600" kern="10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3600" i="1" kern="10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sz="3600" i="1" kern="10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i="1" kern="10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kern="10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i="1" kern="10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600" kern="10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3600" i="1" kern="10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600" kern="10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+6=</m:t>
                    </m:r>
                    <m:r>
                      <a:rPr lang="en-US" altLang="ja-JP" sz="3600" i="1" kern="10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sz="3600" i="1" kern="10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3600" i="1" kern="100"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3600" i="1" kern="100"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3600" kern="100"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altLang="ja-JP" sz="3600" kern="10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kern="10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+7</m:t>
                    </m:r>
                  </m:oMath>
                </a14:m>
                <a:endParaRPr lang="en-US" altLang="ja-JP" sz="3600" kern="100" dirty="0">
                  <a:solidFill>
                    <a:schemeClr val="accent1"/>
                  </a:solidFill>
                  <a:effectLst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algn="l"/>
                <a:r>
                  <a:rPr lang="ja-JP" altLang="ja-JP" sz="3600" kern="100" dirty="0">
                    <a:solidFill>
                      <a:schemeClr val="accent1"/>
                    </a:solidFill>
                    <a:effectLst/>
                    <a:cs typeface="Times New Roman" panose="02020603050405020304" pitchFamily="18" charset="0"/>
                  </a:rPr>
                  <a:t>より</a:t>
                </a:r>
                <a:r>
                  <a:rPr lang="ja-JP" altLang="en-US" kern="100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，</a:t>
                </a:r>
                <a:r>
                  <a:rPr lang="ja-JP" altLang="ja-JP" sz="3600" kern="100" dirty="0">
                    <a:solidFill>
                      <a:schemeClr val="accent1"/>
                    </a:solidFill>
                    <a:effectLst/>
                    <a:cs typeface="Times New Roman" panose="02020603050405020304" pitchFamily="18" charset="0"/>
                  </a:rPr>
                  <a:t>頂点は</a:t>
                </a:r>
                <a14:m>
                  <m:oMath xmlns:m="http://schemas.openxmlformats.org/officeDocument/2006/math">
                    <m:r>
                      <a:rPr lang="en-US" altLang="ja-JP" sz="3600" b="0" i="0" kern="100" smtClean="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ja-JP" altLang="ja-JP" sz="3600" i="1" kern="10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3600" i="1" kern="10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ja-JP" sz="3600" kern="10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ja-JP" altLang="ja-JP" sz="3600" kern="10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，</m:t>
                        </m:r>
                        <m:r>
                          <a:rPr lang="en-US" altLang="ja-JP" sz="3600" kern="10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</m:d>
                  </m:oMath>
                </a14:m>
                <a:endParaRPr lang="en-US" altLang="ja-JP" sz="3600" i="1" kern="100" dirty="0">
                  <a:solidFill>
                    <a:schemeClr val="accent1"/>
                  </a:solidFill>
                  <a:effectLst/>
                  <a:latin typeface="Cambria Math" panose="020405030504060302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FCE37A4E-B21E-44B2-AD75-7CAC53448C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D3EF05F-1AEC-48B4-872E-A27BD7A570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82</a:t>
            </a:r>
            <a:endParaRPr kumimoji="1" lang="ja-JP" altLang="en-US" dirty="0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B4C35145-8C79-4FA6-A3B3-373B7E94C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放物線の平行移動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069F797-0B67-4476-B75C-DA9894C2AA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 dirty="0"/>
              <a:t>６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45F93987-E382-48E1-BA89-7A1505DC6EE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14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03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FCE37A4E-B21E-44B2-AD75-7CAC53448C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ja-JP" altLang="ja-JP" dirty="0">
                    <a:solidFill>
                      <a:schemeClr val="accent1"/>
                    </a:solidFill>
                  </a:rPr>
                  <a:t>頂点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ja-JP" altLang="ja-JP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ja-JP" altLang="ja-JP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，</m:t>
                        </m:r>
                        <m:r>
                          <a:rPr lang="en-US" altLang="ja-JP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ja-JP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>
                    <a:solidFill>
                      <a:schemeClr val="accent1"/>
                    </a:solidFill>
                  </a:rPr>
                  <a:t>を点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ja-JP" altLang="ja-JP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ja-JP" altLang="ja-JP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，</m:t>
                        </m:r>
                        <m:r>
                          <a:rPr lang="en-US" altLang="ja-JP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en-US" altLang="ja-JP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>
                    <a:solidFill>
                      <a:schemeClr val="accent1"/>
                    </a:solidFill>
                  </a:rPr>
                  <a:t>に重ねるから</a:t>
                </a:r>
              </a:p>
              <a:p>
                <a:r>
                  <a:rPr lang="ja-JP" altLang="en-US" dirty="0">
                    <a:solidFill>
                      <a:schemeClr val="accent1"/>
                    </a:solidFill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2+</m:t>
                    </m:r>
                    <m:r>
                      <a:rPr lang="en-US" altLang="ja-JP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ja-JP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ja-JP" altLang="en-US" dirty="0">
                    <a:solidFill>
                      <a:schemeClr val="accent1"/>
                    </a:solidFill>
                  </a:rPr>
                  <a:t>　</a:t>
                </a:r>
                <a:r>
                  <a:rPr lang="ja-JP" altLang="ja-JP" dirty="0">
                    <a:solidFill>
                      <a:schemeClr val="accent1"/>
                    </a:solidFill>
                  </a:rPr>
                  <a:t>より　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ja-JP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ja-JP" altLang="ja-JP" dirty="0">
                    <a:solidFill>
                      <a:schemeClr val="accent1"/>
                    </a:solidFill>
                  </a:rPr>
                  <a:t>，</a:t>
                </a:r>
                <a:endParaRPr lang="en-US" altLang="ja-JP" dirty="0">
                  <a:solidFill>
                    <a:schemeClr val="accent1"/>
                  </a:solidFill>
                </a:endParaRPr>
              </a:p>
              <a:p>
                <a:pPr>
                  <a:tabLst>
                    <a:tab pos="3586163" algn="l"/>
                  </a:tabLst>
                </a:pPr>
                <a:r>
                  <a:rPr lang="ja-JP" altLang="en-US" dirty="0">
                    <a:solidFill>
                      <a:schemeClr val="accent1"/>
                    </a:solidFill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altLang="ja-JP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ja-JP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n-US" altLang="ja-JP" dirty="0">
                    <a:solidFill>
                      <a:schemeClr val="accent1"/>
                    </a:solidFill>
                  </a:rPr>
                  <a:t>	</a:t>
                </a:r>
                <a:r>
                  <a:rPr lang="ja-JP" altLang="ja-JP" dirty="0">
                    <a:solidFill>
                      <a:schemeClr val="accent1"/>
                    </a:solidFill>
                  </a:rPr>
                  <a:t>より　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ja-JP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ja-JP" altLang="ja-JP" dirty="0">
                  <a:solidFill>
                    <a:schemeClr val="accent1"/>
                  </a:solidFill>
                </a:endParaRPr>
              </a:p>
              <a:p>
                <a:r>
                  <a:rPr lang="ja-JP" altLang="ja-JP" dirty="0">
                    <a:solidFill>
                      <a:schemeClr val="accent1"/>
                    </a:solidFill>
                  </a:rPr>
                  <a:t>よって，</a:t>
                </a:r>
                <a14:m>
                  <m:oMath xmlns:m="http://schemas.openxmlformats.org/officeDocument/2006/math">
                    <m:r>
                      <a:rPr lang="en-US" altLang="ja-JP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b="1" dirty="0">
                    <a:solidFill>
                      <a:schemeClr val="accent1"/>
                    </a:solidFill>
                  </a:rPr>
                  <a:t>軸方向に</a:t>
                </a:r>
                <a14:m>
                  <m:oMath xmlns:m="http://schemas.openxmlformats.org/officeDocument/2006/math">
                    <m:r>
                      <a:rPr lang="ja-JP" altLang="ja-JP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ja-JP" altLang="ja-JP" b="1" dirty="0">
                    <a:solidFill>
                      <a:schemeClr val="accent1"/>
                    </a:solidFill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ja-JP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b="1" dirty="0">
                    <a:solidFill>
                      <a:schemeClr val="accent1"/>
                    </a:solidFill>
                  </a:rPr>
                  <a:t>軸方向に</a:t>
                </a:r>
                <a14:m>
                  <m:oMath xmlns:m="http://schemas.openxmlformats.org/officeDocument/2006/math">
                    <m:r>
                      <a:rPr lang="ja-JP" altLang="ja-JP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altLang="ja-JP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b="1" dirty="0">
                    <a:solidFill>
                      <a:schemeClr val="accent1"/>
                    </a:solidFill>
                  </a:rPr>
                  <a:t>だけ平行移動</a:t>
                </a:r>
                <a:endParaRPr lang="en-US" altLang="ja-JP" b="1" dirty="0">
                  <a:solidFill>
                    <a:schemeClr val="accent1"/>
                  </a:solidFill>
                </a:endParaRPr>
              </a:p>
              <a:p>
                <a:r>
                  <a:rPr lang="ja-JP" altLang="ja-JP" dirty="0">
                    <a:solidFill>
                      <a:schemeClr val="accent1"/>
                    </a:solidFill>
                  </a:rPr>
                  <a:t>すればよい。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FCE37A4E-B21E-44B2-AD75-7CAC53448C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D3EF05F-1AEC-48B4-872E-A27BD7A570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82</a:t>
            </a:r>
            <a:endParaRPr kumimoji="1" lang="ja-JP" altLang="en-US" dirty="0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B4C35145-8C79-4FA6-A3B3-373B7E94C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放物線の平行移動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069F797-0B67-4476-B75C-DA9894C2AA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 dirty="0"/>
              <a:t>６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45F93987-E382-48E1-BA89-7A1505DC6EE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14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9420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B63A1649-7AE6-43FB-9E7C-E8AE7043AFD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83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603F00C-4D02-4069-BCEF-84C42FB4DF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0" y="1052736"/>
                <a:ext cx="11520000" cy="5427264"/>
              </a:xfrm>
            </p:spPr>
            <p:txBody>
              <a:bodyPr/>
              <a:lstStyle/>
              <a:p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　放物線</a:t>
                </a:r>
                <a14:m>
                  <m:oMath xmlns:m="http://schemas.openxmlformats.org/officeDocument/2006/math">
                    <m:r>
                      <a:rPr lang="en-US" altLang="ja-JP" sz="3600" b="0" i="0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ja-JP" altLang="ja-JP" sz="3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i="1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b="0" i="0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を</a:t>
                </a:r>
                <a14:m>
                  <m:oMath xmlns:m="http://schemas.openxmlformats.org/officeDocument/2006/math">
                    <m:r>
                      <a:rPr lang="en-US" altLang="ja-JP" sz="3600" b="0" i="0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altLang="ja-JP" sz="3600" b="0" i="1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とする。</a:t>
                </a:r>
                <a14:m>
                  <m:oMath xmlns:m="http://schemas.openxmlformats.org/officeDocument/2006/math"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altLang="ja-JP" sz="3600" b="0" i="0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を</a:t>
                </a:r>
                <a14:m>
                  <m:oMath xmlns:m="http://schemas.openxmlformats.org/officeDocument/2006/math">
                    <m:r>
                      <a:rPr lang="en-US" altLang="ja-JP" sz="3600" b="0" i="0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600" b="0" i="1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軸方向に</a:t>
                </a:r>
                <a14:m>
                  <m:oMath xmlns:m="http://schemas.openxmlformats.org/officeDocument/2006/math">
                    <m:r>
                      <a:rPr lang="en-US" altLang="ja-JP" sz="3600" b="0" i="0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，</a:t>
                </a:r>
                <a:br>
                  <a:rPr lang="en-US" altLang="ja-JP" sz="3600" kern="100" dirty="0">
                    <a:effectLst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3600" b="0" i="1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軸方向に</a:t>
                </a:r>
                <a14:m>
                  <m:oMath xmlns:m="http://schemas.openxmlformats.org/officeDocument/2006/math">
                    <m:r>
                      <a:rPr lang="en-US" altLang="ja-JP" sz="3600" b="0" i="0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ja-JP" sz="3600" b="0" i="0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だけ平行移動した放物線の方程式は</a:t>
                </a:r>
                <a:endParaRPr lang="en-US" altLang="ja-JP" sz="3600" kern="100" dirty="0">
                  <a:effectLst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3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ja-JP" sz="3600" i="1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sz="3600" i="1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ja-JP" sz="3600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3)</m:t>
                        </m:r>
                      </m:e>
                      <m:sup>
                        <m:r>
                          <a:rPr lang="en-US" altLang="ja-JP" sz="3600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　すなわち　</a:t>
                </a:r>
                <a14:m>
                  <m:oMath xmlns:m="http://schemas.openxmlformats.org/officeDocument/2006/math">
                    <m:r>
                      <a:rPr lang="en-US" altLang="ja-JP" sz="3600" i="1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3600" i="1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1=</m:t>
                    </m:r>
                    <m:sSup>
                      <m:sSupPr>
                        <m:ctrlPr>
                          <a:rPr lang="ja-JP" altLang="ja-JP" sz="3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i="1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altLang="ja-JP" sz="3600" i="1" kern="100">
                                <a:effectLst/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3600" i="1" kern="100">
                                <a:effectLst/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3600" i="1" kern="100">
                                <a:effectLst/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ja-JP" sz="3600" kern="100">
                                <a:effectLst/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en-US" altLang="ja-JP" sz="3600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3600" kern="100" dirty="0">
                  <a:effectLst/>
                  <a:latin typeface="Century" panose="020406040505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である。</a:t>
                </a:r>
                <a:endParaRPr lang="en-US" altLang="ja-JP" sz="3600" kern="100" dirty="0">
                  <a:effectLst/>
                  <a:cs typeface="Times New Roman" panose="02020603050405020304" pitchFamily="18" charset="0"/>
                </a:endParaRPr>
              </a:p>
              <a:p>
                <a:r>
                  <a:rPr lang="ja-JP" altLang="en-US" sz="3600" kern="100" dirty="0">
                    <a:effectLst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これは，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altLang="ja-JP" b="0" i="1" kern="10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の</a:t>
                </a:r>
                <a:r>
                  <a:rPr lang="ja-JP" altLang="en-US" sz="3600" kern="100" dirty="0">
                    <a:effectLst/>
                    <a:cs typeface="Times New Roman" panose="02020603050405020304" pitchFamily="18" charset="0"/>
                  </a:rPr>
                  <a:t>方程式</a:t>
                </a:r>
                <a14:m>
                  <m:oMath xmlns:m="http://schemas.openxmlformats.org/officeDocument/2006/math">
                    <m:r>
                      <a:rPr lang="en-US" altLang="ja-JP" b="0" i="0" kern="10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ja-JP" altLang="ja-JP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i="1" kern="10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kern="10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b="0" i="1" kern="10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3600" kern="100" dirty="0">
                    <a:effectLst/>
                    <a:cs typeface="Times New Roman" panose="02020603050405020304" pitchFamily="18" charset="0"/>
                  </a:rPr>
                  <a:t>で，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b="0" i="1" kern="10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3600" kern="100" dirty="0">
                    <a:effectLst/>
                    <a:cs typeface="Times New Roman" panose="02020603050405020304" pitchFamily="18" charset="0"/>
                  </a:rPr>
                  <a:t>を</a:t>
                </a:r>
                <a14:m>
                  <m:oMath xmlns:m="http://schemas.openxmlformats.org/officeDocument/2006/math">
                    <m:r>
                      <a:rPr lang="en-US" altLang="ja-JP" b="0" i="0" kern="10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altLang="ja-JP" b="0" i="0" kern="10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に</a:t>
                </a:r>
                <a:r>
                  <a:rPr lang="ja-JP" altLang="en-US" sz="3600" kern="100" dirty="0">
                    <a:effectLst/>
                    <a:cs typeface="Times New Roman" panose="02020603050405020304" pitchFamily="18" charset="0"/>
                  </a:rPr>
                  <a:t>，</a:t>
                </a:r>
                <a:br>
                  <a:rPr lang="en-US" altLang="ja-JP" sz="3600" kern="100" dirty="0">
                    <a:effectLst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b="0" i="1" kern="10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3600" kern="100" dirty="0">
                    <a:effectLst/>
                    <a:cs typeface="Times New Roman" panose="02020603050405020304" pitchFamily="18" charset="0"/>
                  </a:rPr>
                  <a:t>を</a:t>
                </a:r>
                <a14:m>
                  <m:oMath xmlns:m="http://schemas.openxmlformats.org/officeDocument/2006/math">
                    <m:r>
                      <a:rPr lang="en-US" altLang="ja-JP" b="0" i="0" kern="10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ja-JP" b="0" i="0" kern="10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3600" kern="100" dirty="0">
                    <a:effectLst/>
                    <a:cs typeface="Times New Roman" panose="02020603050405020304" pitchFamily="18" charset="0"/>
                  </a:rPr>
                  <a:t>に置き換えたものになっている。</a:t>
                </a:r>
                <a:endParaRPr lang="en-US" altLang="ja-JP" sz="3600" kern="100" dirty="0">
                  <a:effectLst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603F00C-4D02-4069-BCEF-84C42FB4DF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052736"/>
                <a:ext cx="11520000" cy="5427264"/>
              </a:xfrm>
              <a:blipFill>
                <a:blip r:embed="rId2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タイトル 3">
            <a:extLst>
              <a:ext uri="{FF2B5EF4-FFF2-40B4-BE49-F238E27FC236}">
                <a16:creationId xmlns:a16="http://schemas.microsoft.com/office/drawing/2014/main" id="{4B5CDC7B-CADE-48F8-A9C1-E27E05C1E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放物線の平行移動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47F1B03-5EF0-4886-9856-BAF8BD2AFE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６</a:t>
            </a:r>
          </a:p>
        </p:txBody>
      </p:sp>
    </p:spTree>
    <p:extLst>
      <p:ext uri="{BB962C8B-B14F-4D97-AF65-F5344CB8AC3E}">
        <p14:creationId xmlns:p14="http://schemas.microsoft.com/office/powerpoint/2010/main" val="15984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B63A1649-7AE6-43FB-9E7C-E8AE7043AFD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83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603F00C-4D02-4069-BCEF-84C42FB4DF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ja-JP" altLang="en-US" kern="100" dirty="0">
                    <a:cs typeface="Times New Roman" panose="02020603050405020304" pitchFamily="18" charset="0"/>
                  </a:rPr>
                  <a:t>このことは，次のようにして説明することができる。</a:t>
                </a:r>
                <a:endParaRPr lang="en-US" altLang="ja-JP" kern="100" dirty="0">
                  <a:cs typeface="Times New Roman" panose="02020603050405020304" pitchFamily="18" charset="0"/>
                </a:endParaRPr>
              </a:p>
              <a:p>
                <a:r>
                  <a:rPr lang="ja-JP" altLang="en-US" kern="100" dirty="0"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上の任意の点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ja-JP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m:rPr>
                            <m:nor/>
                          </m:rPr>
                          <a:rPr lang="ja-JP" altLang="ja-JP"/>
                          <m:t>，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が，上の平行移動によって</a:t>
                </a:r>
                <a:endParaRPr lang="en-US" altLang="ja-JP" dirty="0"/>
              </a:p>
              <a:p>
                <a:r>
                  <a:rPr lang="ja-JP" altLang="ja-JP" dirty="0"/>
                  <a:t>点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>
                        <a:latin typeface="Cambria Math" panose="02040503050406030204" pitchFamily="18" charset="0"/>
                      </a:rPr>
                      <m:t>Q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ja-JP" altLang="ja-JP"/>
                          <m:t>，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に移るとすると</a:t>
                </a:r>
              </a:p>
              <a:p>
                <a:r>
                  <a:rPr lang="ja-JP" altLang="ja-JP" dirty="0"/>
                  <a:t>　　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ja-JP" altLang="ja-JP" dirty="0"/>
                  <a:t>，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ja-JP" altLang="en-US" dirty="0"/>
                  <a:t>　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⋯⋯</m:t>
                    </m:r>
                  </m:oMath>
                </a14:m>
                <a:r>
                  <a:rPr lang="ja-JP" altLang="ja-JP" dirty="0"/>
                  <a:t>①</a:t>
                </a:r>
              </a:p>
              <a:p>
                <a:pPr>
                  <a:tabLst>
                    <a:tab pos="5740400" algn="l"/>
                  </a:tabLst>
                </a:pPr>
                <a:r>
                  <a:rPr lang="ja-JP" altLang="ja-JP" dirty="0"/>
                  <a:t>　　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ja-JP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dirty="0"/>
                  <a:t>	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⋯⋯</m:t>
                    </m:r>
                  </m:oMath>
                </a14:m>
                <a:r>
                  <a:rPr lang="ja-JP" altLang="ja-JP" dirty="0"/>
                  <a:t>②</a:t>
                </a:r>
              </a:p>
              <a:p>
                <a:r>
                  <a:rPr lang="ja-JP" altLang="ja-JP" dirty="0"/>
                  <a:t>の関係が成り立つ。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603F00C-4D02-4069-BCEF-84C42FB4DF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タイトル 3">
            <a:extLst>
              <a:ext uri="{FF2B5EF4-FFF2-40B4-BE49-F238E27FC236}">
                <a16:creationId xmlns:a16="http://schemas.microsoft.com/office/drawing/2014/main" id="{4B5CDC7B-CADE-48F8-A9C1-E27E05C1E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放物線の平行移動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47F1B03-5EF0-4886-9856-BAF8BD2AFE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６</a:t>
            </a:r>
          </a:p>
        </p:txBody>
      </p:sp>
      <p:pic>
        <p:nvPicPr>
          <p:cNvPr id="7" name="図 6" descr="ダイアグラム&#10;&#10;自動的に生成された説明">
            <a:extLst>
              <a:ext uri="{FF2B5EF4-FFF2-40B4-BE49-F238E27FC236}">
                <a16:creationId xmlns:a16="http://schemas.microsoft.com/office/drawing/2014/main" id="{5507F119-8016-472E-A256-1BB731EA9C6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770" y="2990087"/>
            <a:ext cx="3438614" cy="348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8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B63A1649-7AE6-43FB-9E7C-E8AE7043AFD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83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603F00C-4D02-4069-BCEF-84C42FB4DF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ja-JP" altLang="ja-JP" dirty="0"/>
                  <a:t>　①を</a:t>
                </a:r>
                <a:r>
                  <a:rPr lang="en-US" altLang="ja-JP" dirty="0"/>
                  <a:t>	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ja-JP" altLang="ja-JP" dirty="0"/>
                  <a:t>，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ja-JP" dirty="0"/>
              </a:p>
              <a:p>
                <a:r>
                  <a:rPr lang="ja-JP" altLang="ja-JP" dirty="0"/>
                  <a:t>と変形して②に代入すると</a:t>
                </a:r>
              </a:p>
              <a:p>
                <a:r>
                  <a:rPr lang="ja-JP" altLang="ja-JP" dirty="0"/>
                  <a:t>　　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1=2</m:t>
                    </m:r>
                    <m:sSup>
                      <m:sSup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ja-JP" altLang="ja-JP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603F00C-4D02-4069-BCEF-84C42FB4DF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タイトル 3">
            <a:extLst>
              <a:ext uri="{FF2B5EF4-FFF2-40B4-BE49-F238E27FC236}">
                <a16:creationId xmlns:a16="http://schemas.microsoft.com/office/drawing/2014/main" id="{4B5CDC7B-CADE-48F8-A9C1-E27E05C1E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放物線の平行移動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47F1B03-5EF0-4886-9856-BAF8BD2AFE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６</a:t>
            </a:r>
          </a:p>
        </p:txBody>
      </p:sp>
      <p:pic>
        <p:nvPicPr>
          <p:cNvPr id="6" name="図 5" descr="ダイアグラム&#10;&#10;自動的に生成された説明">
            <a:extLst>
              <a:ext uri="{FF2B5EF4-FFF2-40B4-BE49-F238E27FC236}">
                <a16:creationId xmlns:a16="http://schemas.microsoft.com/office/drawing/2014/main" id="{ACD24AD7-2623-CA27-6359-0EF0EA72CA7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770" y="2990087"/>
            <a:ext cx="3438614" cy="348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3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B63A1649-7AE6-43FB-9E7C-E8AE7043AFD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83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603F00C-4D02-4069-BCEF-84C42FB4DF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ja-JP" altLang="en-US" dirty="0"/>
                  <a:t>　</a:t>
                </a:r>
                <a:r>
                  <a:rPr lang="ja-JP" altLang="ja-JP" dirty="0"/>
                  <a:t>一般に，次のことがいえる。</a:t>
                </a:r>
                <a:endParaRPr lang="en-US" altLang="ja-JP" dirty="0">
                  <a:solidFill>
                    <a:schemeClr val="accent1"/>
                  </a:solidFill>
                </a:endParaRPr>
              </a:p>
              <a:p>
                <a:r>
                  <a:rPr lang="ja-JP" altLang="en-US" dirty="0">
                    <a:solidFill>
                      <a:schemeClr val="accent1"/>
                    </a:solidFill>
                  </a:rPr>
                  <a:t>　</a:t>
                </a:r>
                <a:r>
                  <a:rPr lang="ja-JP" altLang="ja-JP" dirty="0">
                    <a:solidFill>
                      <a:schemeClr val="tx1"/>
                    </a:solidFill>
                  </a:rPr>
                  <a:t>放物線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b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ja-JP" altLang="ja-JP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i="1" kern="10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kern="10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b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altLang="ja-JP" b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>
                    <a:solidFill>
                      <a:schemeClr val="tx1"/>
                    </a:solidFill>
                  </a:rPr>
                  <a:t>を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>
                    <a:solidFill>
                      <a:schemeClr val="tx1"/>
                    </a:solidFill>
                  </a:rPr>
                  <a:t>軸方向に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ja-JP" altLang="ja-JP" dirty="0">
                    <a:solidFill>
                      <a:schemeClr val="tx1"/>
                    </a:solidFill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>
                    <a:solidFill>
                      <a:schemeClr val="tx1"/>
                    </a:solidFill>
                  </a:rPr>
                  <a:t>軸方向に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ja-JP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>
                    <a:solidFill>
                      <a:schemeClr val="tx1"/>
                    </a:solidFill>
                  </a:rPr>
                  <a:t>だけ平行移動した放物線の方程式は</a:t>
                </a:r>
                <a:endParaRPr lang="en-US" altLang="ja-JP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ja-JP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ja-JP" b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US" altLang="ja-JP" b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altLang="ja-JP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ja-JP" b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</m:d>
                        </m:e>
                        <m:sup>
                          <m:r>
                            <a:rPr lang="en-US" altLang="ja-JP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b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d>
                        <m:dPr>
                          <m:ctrlPr>
                            <a:rPr lang="en-US" altLang="ja-JP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b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</m:d>
                      <m:r>
                        <a:rPr lang="en-US" altLang="ja-JP" b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altLang="ja-JP" dirty="0">
                  <a:solidFill>
                    <a:schemeClr val="accent1"/>
                  </a:solidFill>
                </a:endParaRPr>
              </a:p>
              <a:p>
                <a:r>
                  <a:rPr lang="ja-JP" altLang="en-US" kern="100" dirty="0">
                    <a:cs typeface="Times New Roman" panose="02020603050405020304" pitchFamily="18" charset="0"/>
                  </a:rPr>
                  <a:t>　</a:t>
                </a:r>
                <a:r>
                  <a:rPr lang="ja-JP" altLang="ja-JP" sz="3600" b="0" i="0" kern="100" dirty="0">
                    <a:effectLst/>
                    <a:cs typeface="Times New Roman" panose="02020603050405020304" pitchFamily="18" charset="0"/>
                  </a:rPr>
                  <a:t>これは，</a:t>
                </a:r>
                <a14:m>
                  <m:oMath xmlns:m="http://schemas.openxmlformats.org/officeDocument/2006/math">
                    <m:r>
                      <a:rPr lang="en-US" altLang="ja-JP" sz="3600" b="1" i="1" kern="100" smtClean="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altLang="ja-JP" sz="3600" b="0" i="1" kern="10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ＭＳ ゴシック" panose="020B0609070205080204" pitchFamily="49" charset="-128"/>
                      </a:rPr>
                      <m:t> </m:t>
                    </m:r>
                  </m:oMath>
                </a14:m>
                <a:r>
                  <a:rPr lang="ja-JP" altLang="ja-JP" sz="3600" b="0" i="0" kern="100" dirty="0">
                    <a:solidFill>
                      <a:schemeClr val="accent1"/>
                    </a:solidFill>
                    <a:effectLst/>
                    <a:cs typeface="Times New Roman" panose="02020603050405020304" pitchFamily="18" charset="0"/>
                  </a:rPr>
                  <a:t>を</a:t>
                </a:r>
                <a14:m>
                  <m:oMath xmlns:m="http://schemas.openxmlformats.org/officeDocument/2006/math">
                    <m:r>
                      <a:rPr lang="en-US" altLang="ja-JP" sz="3600" b="0" i="0" kern="100" smtClean="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ＭＳ ゴシック" panose="020B0609070205080204" pitchFamily="49" charset="-128"/>
                      </a:rPr>
                      <m:t> </m:t>
                    </m:r>
                    <m:r>
                      <a:rPr lang="en-US" altLang="ja-JP" sz="3600" b="1" i="1" kern="100" smtClean="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ＭＳ ゴシック" panose="020B0609070205080204" pitchFamily="49" charset="-128"/>
                      </a:rPr>
                      <m:t>𝒙</m:t>
                    </m:r>
                    <m:r>
                      <a:rPr lang="en-US" altLang="ja-JP" sz="3600" b="1" i="1" kern="100" smtClean="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ＭＳ ゴシック" panose="020B0609070205080204" pitchFamily="49" charset="-128"/>
                      </a:rPr>
                      <m:t>−</m:t>
                    </m:r>
                    <m:r>
                      <a:rPr lang="en-US" altLang="ja-JP" sz="3600" b="1" i="1" kern="10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𝒑</m:t>
                    </m:r>
                  </m:oMath>
                </a14:m>
                <a:r>
                  <a:rPr lang="ja-JP" altLang="ja-JP" sz="3600" b="0" i="0" kern="100" dirty="0">
                    <a:effectLst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3600" b="1" i="1" kern="100" smtClean="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altLang="ja-JP" sz="3600" b="1" i="1" kern="10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b="0" i="0" kern="100" dirty="0">
                    <a:solidFill>
                      <a:schemeClr val="accent1"/>
                    </a:solidFill>
                    <a:effectLst/>
                    <a:cs typeface="Times New Roman" panose="02020603050405020304" pitchFamily="18" charset="0"/>
                  </a:rPr>
                  <a:t>を</a:t>
                </a:r>
                <a14:m>
                  <m:oMath xmlns:m="http://schemas.openxmlformats.org/officeDocument/2006/math">
                    <m:r>
                      <a:rPr lang="en-US" altLang="ja-JP" sz="3600" b="0" i="0" kern="100" smtClean="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ＭＳ ゴシック" panose="020B0609070205080204" pitchFamily="49" charset="-128"/>
                      </a:rPr>
                      <m:t> </m:t>
                    </m:r>
                    <m:r>
                      <a:rPr lang="en-US" altLang="ja-JP" sz="3600" b="1" i="1" kern="100" smtClean="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ＭＳ ゴシック" panose="020B0609070205080204" pitchFamily="49" charset="-128"/>
                      </a:rPr>
                      <m:t>𝒚</m:t>
                    </m:r>
                    <m:r>
                      <a:rPr lang="en-US" altLang="ja-JP" sz="3600" b="1" i="1" kern="100" smtClean="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ＭＳ ゴシック" panose="020B0609070205080204" pitchFamily="49" charset="-128"/>
                      </a:rPr>
                      <m:t>−</m:t>
                    </m:r>
                    <m:r>
                      <a:rPr lang="en-US" altLang="ja-JP" sz="3600" b="1" i="1" kern="10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𝒒</m:t>
                    </m:r>
                    <m:r>
                      <a:rPr lang="en-US" altLang="ja-JP" sz="3600" b="1" i="1" kern="100" smtClean="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b="0" i="0" kern="100" dirty="0">
                    <a:effectLst/>
                    <a:cs typeface="ＭＳ ゴシック" panose="020B0609070205080204" pitchFamily="49" charset="-128"/>
                  </a:rPr>
                  <a:t>に置き換えたものである。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603F00C-4D02-4069-BCEF-84C42FB4DF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 r="-4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タイトル 3">
            <a:extLst>
              <a:ext uri="{FF2B5EF4-FFF2-40B4-BE49-F238E27FC236}">
                <a16:creationId xmlns:a16="http://schemas.microsoft.com/office/drawing/2014/main" id="{4B5CDC7B-CADE-48F8-A9C1-E27E05C1E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放物線の平行移動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47F1B03-5EF0-4886-9856-BAF8BD2AFE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６</a:t>
            </a:r>
          </a:p>
        </p:txBody>
      </p:sp>
    </p:spTree>
    <p:extLst>
      <p:ext uri="{BB962C8B-B14F-4D97-AF65-F5344CB8AC3E}">
        <p14:creationId xmlns:p14="http://schemas.microsoft.com/office/powerpoint/2010/main" val="18884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06865C75-AC68-427B-8B7B-272F64E3B8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ja-JP" altLang="ja-JP" sz="3600" dirty="0">
                    <a:effectLst/>
                    <a:cs typeface="Times New Roman" panose="02020603050405020304" pitchFamily="18" charset="0"/>
                  </a:rPr>
                  <a:t>放物線</a:t>
                </a:r>
                <a14:m>
                  <m:oMath xmlns:m="http://schemas.openxmlformats.org/officeDocument/2006/math">
                    <m:r>
                      <a:rPr lang="en-US" altLang="ja-JP" sz="3600" b="0" i="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3600" b="0" i="1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3600" b="0" i="1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b="0" i="1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b="0" i="1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b="0" i="1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altLang="ja-JP" sz="3600" b="0" i="1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600" b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3600" b="0" i="1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altLang="ja-JP" sz="3600" b="0" i="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dirty="0">
                    <a:effectLst/>
                    <a:cs typeface="Times New Roman" panose="02020603050405020304" pitchFamily="18" charset="0"/>
                  </a:rPr>
                  <a:t>を</a:t>
                </a:r>
                <a14:m>
                  <m:oMath xmlns:m="http://schemas.openxmlformats.org/officeDocument/2006/math">
                    <m:r>
                      <a:rPr lang="en-US" altLang="ja-JP" sz="3600" b="0" i="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3600" b="0" i="1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600" b="0" i="1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dirty="0">
                    <a:effectLst/>
                    <a:cs typeface="Times New Roman" panose="02020603050405020304" pitchFamily="18" charset="0"/>
                  </a:rPr>
                  <a:t>軸方向に</a:t>
                </a:r>
                <a14:m>
                  <m:oMath xmlns:m="http://schemas.openxmlformats.org/officeDocument/2006/math">
                    <m:r>
                      <a:rPr lang="en-US" altLang="ja-JP" sz="3600" b="0" i="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3600" b="0" i="1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ja-JP" altLang="ja-JP" sz="3600" dirty="0">
                    <a:effectLst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3600" b="0" i="1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3600" b="0" i="1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dirty="0">
                    <a:effectLst/>
                    <a:cs typeface="Times New Roman" panose="02020603050405020304" pitchFamily="18" charset="0"/>
                  </a:rPr>
                  <a:t>軸方向に</a:t>
                </a:r>
                <a14:m>
                  <m:oMath xmlns:m="http://schemas.openxmlformats.org/officeDocument/2006/math">
                    <m:r>
                      <a:rPr lang="en-US" altLang="ja-JP" sz="3600" b="0" i="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3600" b="0" i="1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altLang="ja-JP" sz="3600" b="0" i="1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dirty="0">
                    <a:effectLst/>
                    <a:cs typeface="Times New Roman" panose="02020603050405020304" pitchFamily="18" charset="0"/>
                  </a:rPr>
                  <a:t>だけ平行移動した放物線の方程式を求めてみよう。</a:t>
                </a:r>
                <a:endParaRPr lang="en-US" altLang="ja-JP" sz="3600" dirty="0">
                  <a:effectLst/>
                  <a:cs typeface="Times New Roman" panose="02020603050405020304" pitchFamily="18" charset="0"/>
                </a:endParaRPr>
              </a:p>
              <a:p>
                <a:r>
                  <a:rPr lang="ja-JP" altLang="ja-JP" kern="100" dirty="0">
                    <a:cs typeface="Times New Roman" panose="02020603050405020304" pitchFamily="18" charset="0"/>
                  </a:rPr>
                  <a:t>放物線</a:t>
                </a:r>
                <a14:m>
                  <m:oMath xmlns:m="http://schemas.openxmlformats.org/officeDocument/2006/math">
                    <m:r>
                      <a:rPr lang="en-US" altLang="ja-JP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i="1" kern="10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kern="10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i="1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+3 </m:t>
                    </m:r>
                  </m:oMath>
                </a14:m>
                <a:r>
                  <a:rPr lang="ja-JP" altLang="ja-JP" kern="100" dirty="0">
                    <a:cs typeface="Times New Roman" panose="02020603050405020304" pitchFamily="18" charset="0"/>
                  </a:rPr>
                  <a:t>の</a:t>
                </a:r>
                <a14:m>
                  <m:oMath xmlns:m="http://schemas.openxmlformats.org/officeDocument/2006/math">
                    <m:r>
                      <a:rPr lang="en-US" altLang="ja-JP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kern="100" dirty="0">
                    <a:cs typeface="Times New Roman" panose="02020603050405020304" pitchFamily="18" charset="0"/>
                  </a:rPr>
                  <a:t>を</a:t>
                </a:r>
                <a14:m>
                  <m:oMath xmlns:m="http://schemas.openxmlformats.org/officeDocument/2006/math">
                    <m:r>
                      <a:rPr lang="en-US" altLang="ja-JP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ja-JP" altLang="ja-JP" kern="100" dirty="0"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kern="100" dirty="0">
                    <a:cs typeface="Times New Roman" panose="02020603050405020304" pitchFamily="18" charset="0"/>
                  </a:rPr>
                  <a:t>を</a:t>
                </a:r>
                <a14:m>
                  <m:oMath xmlns:m="http://schemas.openxmlformats.org/officeDocument/2006/math">
                    <m:r>
                      <a:rPr lang="en-US" altLang="ja-JP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+2 </m:t>
                    </m:r>
                  </m:oMath>
                </a14:m>
                <a:r>
                  <a:rPr lang="ja-JP" altLang="ja-JP" kern="100" dirty="0">
                    <a:cs typeface="Times New Roman" panose="02020603050405020304" pitchFamily="18" charset="0"/>
                  </a:rPr>
                  <a:t>と置き換えて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+2=</m:t>
                    </m:r>
                    <m:sSup>
                      <m:sSupPr>
                        <m:ctrlPr>
                          <a:rPr lang="ja-JP" altLang="ja-JP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i="1" kern="10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ja-JP" i="1" kern="10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i="1" kern="10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ja-JP" kern="10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ja-JP" i="1" kern="10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kern="10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i="1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4</m:t>
                    </m:r>
                    <m:d>
                      <m:dPr>
                        <m:ctrlPr>
                          <a:rPr lang="en-US" altLang="ja-JP" i="1" kern="10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i="1" kern="10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i="1" kern="10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ja-JP" kern="10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altLang="ja-JP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+3 </m:t>
                    </m:r>
                  </m:oMath>
                </a14:m>
                <a:r>
                  <a:rPr lang="ja-JP" altLang="ja-JP" kern="100" dirty="0">
                    <a:cs typeface="Times New Roman" panose="02020603050405020304" pitchFamily="18" charset="0"/>
                  </a:rPr>
                  <a:t>より</a:t>
                </a:r>
                <a:r>
                  <a:rPr lang="ja-JP" altLang="en-US" kern="100" dirty="0"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i="1" kern="10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kern="10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i="1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+6</m:t>
                    </m:r>
                  </m:oMath>
                </a14:m>
                <a:endParaRPr lang="ja-JP" altLang="ja-JP" kern="100" dirty="0"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06865C75-AC68-427B-8B7B-272F64E3B8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 r="-42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A08D2DE-AA5D-4A9B-BF0B-48E713FD23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8994D60-4797-4854-A0D1-0CFC391998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ja-JP" dirty="0"/>
              <a:t>83</a:t>
            </a:r>
            <a:endParaRPr kumimoji="1" lang="ja-JP" altLang="en-US" dirty="0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F2652D27-E018-40BA-957B-4F859685C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放物線の平行移動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53441635-467A-48E1-A095-53C2195F1F9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６</a:t>
            </a:r>
          </a:p>
        </p:txBody>
      </p:sp>
    </p:spTree>
    <p:extLst>
      <p:ext uri="{BB962C8B-B14F-4D97-AF65-F5344CB8AC3E}">
        <p14:creationId xmlns:p14="http://schemas.microsoft.com/office/powerpoint/2010/main" val="180179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B4E7D107-CF43-4913-A80F-6FA7D182B1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ja-JP" altLang="en-US" sz="3600" kern="100" dirty="0">
                    <a:effectLst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次の放物線を，</a:t>
                </a:r>
                <a14:m>
                  <m:oMath xmlns:m="http://schemas.openxmlformats.org/officeDocument/2006/math"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600" b="0" i="1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軸方向に</a:t>
                </a:r>
                <a14:m>
                  <m:oMath xmlns:m="http://schemas.openxmlformats.org/officeDocument/2006/math">
                    <m:r>
                      <a:rPr lang="en-US" altLang="ja-JP" sz="3600" b="0" i="0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3600" b="0" i="1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軸方向に</a:t>
                </a:r>
                <a14:m>
                  <m:oMath xmlns:m="http://schemas.openxmlformats.org/officeDocument/2006/math">
                    <m:r>
                      <a:rPr lang="en-US" altLang="ja-JP" sz="3600" b="0" i="0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altLang="ja-JP" sz="3600" b="0" i="0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だけ</a:t>
                </a:r>
                <a:br>
                  <a:rPr lang="en-US" altLang="ja-JP" sz="3600" kern="100" dirty="0">
                    <a:effectLst/>
                    <a:cs typeface="Times New Roman" panose="02020603050405020304" pitchFamily="18" charset="0"/>
                  </a:rPr>
                </a:br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平行移動した放物線の方程式を求めよ。</a:t>
                </a:r>
                <a:endParaRPr lang="en-US" altLang="ja-JP" sz="3600" kern="100" dirty="0">
                  <a:effectLst/>
                  <a:cs typeface="Times New Roman" panose="02020603050405020304" pitchFamily="18" charset="0"/>
                </a:endParaRPr>
              </a:p>
              <a:p>
                <a:pPr>
                  <a:tabLst>
                    <a:tab pos="3011805" algn="l"/>
                  </a:tabLst>
                </a:pPr>
                <a:r>
                  <a:rPr lang="ja-JP" altLang="ja-JP" sz="3600" kern="100" dirty="0">
                    <a:effectLst/>
                    <a:cs typeface="ＭＳ 明朝" panose="02020609040205080304" pitchFamily="17" charset="-128"/>
                  </a:rPr>
                  <a:t>⑴</a:t>
                </a:r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360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3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i="1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ja-JP" altLang="ja-JP" sz="3600" kern="100" dirty="0"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>
                  <a:tabLst>
                    <a:tab pos="1866900" algn="l"/>
                    <a:tab pos="3011805" algn="l"/>
                  </a:tabLst>
                </a:pPr>
                <a:r>
                  <a:rPr lang="ja-JP" altLang="ja-JP" sz="3600" kern="100" dirty="0">
                    <a:effectLst/>
                    <a:cs typeface="ＭＳ 明朝" panose="02020609040205080304" pitchFamily="17" charset="-128"/>
                  </a:rPr>
                  <a:t>⑵</a:t>
                </a:r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360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sz="3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i="1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endParaRPr lang="ja-JP" altLang="ja-JP" sz="3600" kern="100" dirty="0"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>
                  <a:tabLst>
                    <a:tab pos="1866900" algn="l"/>
                    <a:tab pos="3733800" algn="l"/>
                  </a:tabLst>
                </a:pPr>
                <a:r>
                  <a:rPr lang="ja-JP" altLang="ja-JP" sz="3600" kern="100" dirty="0">
                    <a:effectLst/>
                    <a:cs typeface="ＭＳ 明朝" panose="02020609040205080304" pitchFamily="17" charset="-128"/>
                  </a:rPr>
                  <a:t>⑶</a:t>
                </a:r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360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ja-JP" altLang="ja-JP" sz="3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i="1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B4E7D107-CF43-4913-A80F-6FA7D182B1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F2C1ADD-0A58-46FF-809B-21DF05812E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15</a:t>
            </a:r>
            <a:endParaRPr kumimoji="1" lang="ja-JP" altLang="en-US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852D2C8-A687-43CE-9FCF-91213A1A8B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83</a:t>
            </a:r>
            <a:endParaRPr kumimoji="1" lang="ja-JP" altLang="en-US" dirty="0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4EDC6C98-35E8-4FD2-BF97-C05B4B46C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放物線の平行移動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A00B6DCB-4732-406F-B7F0-050E05E889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 dirty="0"/>
              <a:t>６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3073497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1852D740-2042-436A-92F1-DBEAD75646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tabLst>
                    <a:tab pos="3011805" algn="l"/>
                  </a:tabLst>
                </a:pPr>
                <a:r>
                  <a:rPr lang="ja-JP" altLang="ja-JP" kern="100" dirty="0">
                    <a:cs typeface="ＭＳ 明朝" panose="02020609040205080304" pitchFamily="17" charset="-128"/>
                  </a:rPr>
                  <a:t>⑴</a:t>
                </a:r>
                <a:r>
                  <a:rPr lang="ja-JP" altLang="ja-JP" kern="100" dirty="0"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i="1" kern="10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kern="10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3600" i="1" kern="100" dirty="0">
                  <a:effectLst/>
                  <a:latin typeface="Cambria Math" panose="020405030504060302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>
                  <a:tabLst>
                    <a:tab pos="3011805" algn="l"/>
                  </a:tabLst>
                </a:pPr>
                <a:r>
                  <a:rPr lang="ja-JP" altLang="en-US" sz="3600" kern="100" dirty="0">
                    <a:solidFill>
                      <a:schemeClr val="accent1"/>
                    </a:solidFill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3600" i="1" kern="100" smtClean="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600" b="0" i="1" kern="100" smtClean="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solidFill>
                      <a:schemeClr val="accent1"/>
                    </a:solidFill>
                    <a:effectLst/>
                    <a:cs typeface="Times New Roman" panose="02020603050405020304" pitchFamily="18" charset="0"/>
                  </a:rPr>
                  <a:t>を</a:t>
                </a:r>
                <a14:m>
                  <m:oMath xmlns:m="http://schemas.openxmlformats.org/officeDocument/2006/math">
                    <m:r>
                      <a:rPr lang="en-US" altLang="ja-JP" sz="3600" b="0" i="0" kern="100" smtClean="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3600" i="1" kern="10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600" kern="10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+2</m:t>
                    </m:r>
                  </m:oMath>
                </a14:m>
                <a:r>
                  <a:rPr lang="ja-JP" altLang="ja-JP" sz="3600" kern="100" dirty="0">
                    <a:solidFill>
                      <a:schemeClr val="accent1"/>
                    </a:solidFill>
                    <a:effectLst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3600" i="1" kern="10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3600" b="0" i="1" kern="100" smtClean="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solidFill>
                      <a:schemeClr val="accent1"/>
                    </a:solidFill>
                    <a:effectLst/>
                    <a:cs typeface="Times New Roman" panose="02020603050405020304" pitchFamily="18" charset="0"/>
                  </a:rPr>
                  <a:t>を</a:t>
                </a:r>
                <a14:m>
                  <m:oMath xmlns:m="http://schemas.openxmlformats.org/officeDocument/2006/math">
                    <m:r>
                      <a:rPr lang="en-US" altLang="ja-JP" sz="3600" b="0" i="0" kern="100" smtClean="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3600" i="1" kern="10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3600" i="1" kern="10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600" kern="10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altLang="ja-JP" sz="3600" b="0" i="0" kern="100" smtClean="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solidFill>
                      <a:schemeClr val="accent1"/>
                    </a:solidFill>
                    <a:effectLst/>
                    <a:cs typeface="Times New Roman" panose="02020603050405020304" pitchFamily="18" charset="0"/>
                  </a:rPr>
                  <a:t>と置き換えて</a:t>
                </a:r>
                <a:endParaRPr lang="en-US" altLang="ja-JP" kern="100" dirty="0">
                  <a:solidFill>
                    <a:schemeClr val="accent1"/>
                  </a:solidFill>
                  <a:cs typeface="Times New Roman" panose="02020603050405020304" pitchFamily="18" charset="0"/>
                </a:endParaRPr>
              </a:p>
              <a:p>
                <a:pPr>
                  <a:tabLst>
                    <a:tab pos="3011805" algn="l"/>
                  </a:tabLst>
                </a:pPr>
                <a:r>
                  <a:rPr lang="ja-JP" altLang="en-US" sz="3600" kern="100" dirty="0">
                    <a:solidFill>
                      <a:schemeClr val="accent1"/>
                    </a:solidFill>
                    <a:effectLst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sz="3600" i="1" kern="10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3600" i="1" kern="10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600" kern="10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altLang="ja-JP" sz="3600" i="1" kern="100" smtClean="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3600" kern="10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3600" i="1" kern="10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3600" b="0" i="1" kern="100" smtClean="0"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 kern="1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kern="1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US" altLang="ja-JP" sz="3600" kern="10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3600" kern="100" dirty="0">
                  <a:solidFill>
                    <a:schemeClr val="accent1"/>
                  </a:solidFill>
                  <a:effectLst/>
                  <a:latin typeface="Century" panose="020406040505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>
                  <a:tabLst>
                    <a:tab pos="3011805" algn="l"/>
                  </a:tabLst>
                </a:pPr>
                <a:r>
                  <a:rPr lang="ja-JP" altLang="en-US" sz="3600" kern="100" dirty="0">
                    <a:solidFill>
                      <a:schemeClr val="accent1"/>
                    </a:solidFill>
                    <a:effectLst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3600" kern="100" dirty="0">
                    <a:solidFill>
                      <a:schemeClr val="accent1"/>
                    </a:solidFill>
                    <a:effectLst/>
                    <a:cs typeface="Times New Roman" panose="02020603050405020304" pitchFamily="18" charset="0"/>
                  </a:rPr>
                  <a:t>より　</a:t>
                </a:r>
                <a14:m>
                  <m:oMath xmlns:m="http://schemas.openxmlformats.org/officeDocument/2006/math">
                    <m:r>
                      <a:rPr lang="en-US" altLang="ja-JP" sz="3600" b="1" i="1" kern="10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altLang="ja-JP" sz="3600" b="1" i="1" kern="100" smtClean="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3600" b="1" i="1" kern="10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ja-JP" altLang="ja-JP" sz="3600" i="1" kern="10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b="1" i="1" kern="10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ja-JP" sz="3600" kern="10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b="1" kern="10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3600" b="1" i="1" kern="10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altLang="ja-JP" sz="3600" b="1" i="1" kern="10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altLang="ja-JP" sz="3600" b="1" kern="10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3600" b="1" i="1" kern="10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𝟏𝟏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1852D740-2042-436A-92F1-DBEAD75646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EAD1277-68F0-420D-BCED-6D20F3B47C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83</a:t>
            </a:r>
            <a:endParaRPr kumimoji="1" lang="ja-JP" altLang="en-US" dirty="0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BAFD214C-D6FE-425E-8DA0-EB7226739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放物線の平行移動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A7BCB75-1A8B-438E-88D6-2463C38FC3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６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E182E98E-CD63-45CA-9B28-F707EC2F17B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15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527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1852D740-2042-436A-92F1-DBEAD75646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ja-JP" altLang="ja-JP" kern="100" dirty="0">
                    <a:cs typeface="ＭＳ 明朝" panose="02020609040205080304" pitchFamily="17" charset="-128"/>
                  </a:rPr>
                  <a:t>⑵</a:t>
                </a:r>
                <a:r>
                  <a:rPr lang="ja-JP" altLang="ja-JP" kern="100" dirty="0"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i="1" kern="10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kern="10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endParaRPr lang="ja-JP" altLang="ja-JP" dirty="0"/>
              </a:p>
              <a:p>
                <a:r>
                  <a:rPr lang="ja-JP" altLang="en-US" dirty="0">
                    <a:solidFill>
                      <a:schemeClr val="accent1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>
                    <a:solidFill>
                      <a:schemeClr val="accent1"/>
                    </a:solidFill>
                  </a:rPr>
                  <a:t>を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ja-JP" altLang="ja-JP" dirty="0">
                    <a:solidFill>
                      <a:schemeClr val="accent1"/>
                    </a:solidFill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>
                    <a:solidFill>
                      <a:schemeClr val="accent1"/>
                    </a:solidFill>
                  </a:rPr>
                  <a:t>を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ja-JP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>
                    <a:solidFill>
                      <a:schemeClr val="accent1"/>
                    </a:solidFill>
                  </a:rPr>
                  <a:t>と置き換えて</a:t>
                </a:r>
              </a:p>
              <a:p>
                <a:r>
                  <a:rPr lang="ja-JP" altLang="en-US" dirty="0">
                    <a:solidFill>
                      <a:schemeClr val="accent1"/>
                    </a:solidFill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ja-JP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ja-JP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ja-JP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US" altLang="ja-JP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altLang="ja-JP" dirty="0">
                    <a:solidFill>
                      <a:schemeClr val="accent1"/>
                    </a:solidFill>
                  </a:rPr>
                  <a:t> </a:t>
                </a:r>
              </a:p>
              <a:p>
                <a:r>
                  <a:rPr lang="ja-JP" altLang="en-US" dirty="0">
                    <a:solidFill>
                      <a:schemeClr val="accent1"/>
                    </a:solidFill>
                  </a:rPr>
                  <a:t>　</a:t>
                </a:r>
                <a:r>
                  <a:rPr lang="ja-JP" altLang="ja-JP" dirty="0">
                    <a:solidFill>
                      <a:schemeClr val="accent1"/>
                    </a:solidFill>
                  </a:rPr>
                  <a:t>より　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b="1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b="1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ja-JP" b="1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1852D740-2042-436A-92F1-DBEAD75646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EAD1277-68F0-420D-BCED-6D20F3B47C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83</a:t>
            </a:r>
            <a:endParaRPr kumimoji="1" lang="ja-JP" altLang="en-US" dirty="0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BAFD214C-D6FE-425E-8DA0-EB7226739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放物線の平行移動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A7BCB75-1A8B-438E-88D6-2463C38FC3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６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E182E98E-CD63-45CA-9B28-F707EC2F17B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15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087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DFEE0221-E775-4AA0-9D95-C92A4B2B86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76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1634B42-A597-4838-BC04-7F76681C26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ja-JP" altLang="en-US" kern="100" dirty="0">
                    <a:cs typeface="Times New Roman" panose="02020603050405020304" pitchFamily="18" charset="0"/>
                  </a:rPr>
                  <a:t>　</a:t>
                </a:r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グラフから</a:t>
                </a:r>
                <a14:m>
                  <m:oMath xmlns:m="http://schemas.openxmlformats.org/officeDocument/2006/math">
                    <m:r>
                      <a:rPr lang="en-US" altLang="ja-JP" sz="3600" b="0" i="0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3600" b="0" i="0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次関数</a:t>
                </a:r>
                <a14:m>
                  <m:oMath xmlns:m="http://schemas.openxmlformats.org/officeDocument/2006/math">
                    <m:r>
                      <a:rPr lang="en-US" altLang="ja-JP" sz="3600" b="0" i="0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ja-JP" altLang="ja-JP" sz="3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i="1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b="0" i="1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は，</a:t>
                </a:r>
                <a14:m>
                  <m:oMath xmlns:m="http://schemas.openxmlformats.org/officeDocument/2006/math"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600" b="0" i="0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の値が増加するにしたがって</a:t>
                </a:r>
              </a:p>
              <a:p>
                <a:r>
                  <a:rPr lang="ja-JP" altLang="en-US" sz="3600" kern="100" dirty="0">
                    <a:effectLst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360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ja-JP" sz="3600" b="0" i="0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のとき</a:t>
                </a:r>
                <a:r>
                  <a:rPr lang="ja-JP" altLang="en-US" sz="3600" kern="1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60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ja-JP" sz="3600" b="0" i="0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の範囲で</a:t>
                </a:r>
                <a14:m>
                  <m:oMath xmlns:m="http://schemas.openxmlformats.org/officeDocument/2006/math">
                    <m:r>
                      <a:rPr lang="en-US" altLang="ja-JP" sz="3600" b="0" i="0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3600" b="0" i="1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の値は減少し，</a:t>
                </a:r>
              </a:p>
              <a:p>
                <a:pPr marL="3941763"/>
                <a14:m>
                  <m:oMath xmlns:m="http://schemas.openxmlformats.org/officeDocument/2006/math"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60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ja-JP" sz="3600" b="0" i="0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の範囲で</a:t>
                </a:r>
                <a14:m>
                  <m:oMath xmlns:m="http://schemas.openxmlformats.org/officeDocument/2006/math">
                    <m:r>
                      <a:rPr lang="en-US" altLang="ja-JP" sz="3600" b="0" i="0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3600" b="0" i="1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の値は増加する。</a:t>
                </a:r>
              </a:p>
              <a:p>
                <a:r>
                  <a:rPr lang="ja-JP" altLang="en-US" sz="3600" kern="100" dirty="0">
                    <a:effectLst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360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ja-JP" sz="3600" b="0" i="0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のとき　</a:t>
                </a:r>
                <a14:m>
                  <m:oMath xmlns:m="http://schemas.openxmlformats.org/officeDocument/2006/math"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60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ja-JP" sz="3600" b="0" i="0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の範囲で</a:t>
                </a:r>
                <a14:m>
                  <m:oMath xmlns:m="http://schemas.openxmlformats.org/officeDocument/2006/math">
                    <m:r>
                      <a:rPr lang="en-US" altLang="ja-JP" sz="3600" b="0" i="0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3600" b="0" i="1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の値は増加し，</a:t>
                </a:r>
              </a:p>
              <a:p>
                <a:pPr marL="3941763"/>
                <a14:m>
                  <m:oMath xmlns:m="http://schemas.openxmlformats.org/officeDocument/2006/math"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60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ja-JP" sz="3600" b="0" i="0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の範囲で</a:t>
                </a:r>
                <a14:m>
                  <m:oMath xmlns:m="http://schemas.openxmlformats.org/officeDocument/2006/math">
                    <m:r>
                      <a:rPr lang="en-US" altLang="ja-JP" sz="3600" b="0" i="0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3600" b="0" i="1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の値は減少する。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1634B42-A597-4838-BC04-7F76681C26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 r="-132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タイトル 3">
                <a:extLst>
                  <a:ext uri="{FF2B5EF4-FFF2-40B4-BE49-F238E27FC236}">
                    <a16:creationId xmlns:a16="http://schemas.microsoft.com/office/drawing/2014/main" id="{8BE21E8E-A0CD-41F5-962F-34E6F9069B1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/>
                  <a:t>のグラフ</a:t>
                </a:r>
              </a:p>
            </p:txBody>
          </p:sp>
        </mc:Choice>
        <mc:Fallback xmlns="">
          <p:sp>
            <p:nvSpPr>
              <p:cNvPr id="4" name="タイトル 3">
                <a:extLst>
                  <a:ext uri="{FF2B5EF4-FFF2-40B4-BE49-F238E27FC236}">
                    <a16:creationId xmlns:a16="http://schemas.microsoft.com/office/drawing/2014/main" id="{8BE21E8E-A0CD-41F5-962F-34E6F9069B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23894" b="-318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3D7713F-0619-49CB-B7F4-E97A40F8EC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１</a:t>
            </a:r>
          </a:p>
        </p:txBody>
      </p:sp>
    </p:spTree>
    <p:extLst>
      <p:ext uri="{BB962C8B-B14F-4D97-AF65-F5344CB8AC3E}">
        <p14:creationId xmlns:p14="http://schemas.microsoft.com/office/powerpoint/2010/main" val="7923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1852D740-2042-436A-92F1-DBEAD75646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ja-JP" altLang="ja-JP" kern="100" dirty="0">
                    <a:cs typeface="ＭＳ 明朝" panose="02020609040205080304" pitchFamily="17" charset="-128"/>
                  </a:rPr>
                  <a:t>⑶</a:t>
                </a:r>
                <a:r>
                  <a:rPr lang="ja-JP" altLang="ja-JP" kern="100" dirty="0"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ja-JP" altLang="ja-JP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i="1" kern="10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kern="10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i="1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kern="1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ja-JP" altLang="ja-JP" dirty="0"/>
              </a:p>
              <a:p>
                <a:r>
                  <a:rPr lang="ja-JP" altLang="en-US" dirty="0">
                    <a:solidFill>
                      <a:schemeClr val="accent1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>
                    <a:solidFill>
                      <a:schemeClr val="accent1"/>
                    </a:solidFill>
                  </a:rPr>
                  <a:t>を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ja-JP" altLang="ja-JP" dirty="0">
                    <a:solidFill>
                      <a:schemeClr val="accent1"/>
                    </a:solidFill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>
                    <a:solidFill>
                      <a:schemeClr val="accent1"/>
                    </a:solidFill>
                  </a:rPr>
                  <a:t>を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ja-JP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>
                    <a:solidFill>
                      <a:schemeClr val="accent1"/>
                    </a:solidFill>
                  </a:rPr>
                  <a:t>と置き換えて</a:t>
                </a:r>
              </a:p>
              <a:p>
                <a:r>
                  <a:rPr lang="ja-JP" altLang="en-US" dirty="0">
                    <a:solidFill>
                      <a:schemeClr val="accent1"/>
                    </a:solidFill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ja-JP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ja-JP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altLang="ja-JP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US" altLang="ja-JP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altLang="ja-JP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US" altLang="ja-JP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ja-JP" dirty="0">
                    <a:solidFill>
                      <a:schemeClr val="accent1"/>
                    </a:solidFill>
                  </a:rPr>
                  <a:t> </a:t>
                </a:r>
              </a:p>
              <a:p>
                <a:r>
                  <a:rPr lang="ja-JP" altLang="en-US" dirty="0">
                    <a:solidFill>
                      <a:schemeClr val="accent1"/>
                    </a:solidFill>
                  </a:rPr>
                  <a:t>　</a:t>
                </a:r>
                <a:r>
                  <a:rPr lang="ja-JP" altLang="ja-JP" dirty="0">
                    <a:solidFill>
                      <a:schemeClr val="accent1"/>
                    </a:solidFill>
                  </a:rPr>
                  <a:t>より　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ja-JP" altLang="ja-JP" b="1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b="1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ja-JP" b="1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1852D740-2042-436A-92F1-DBEAD75646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EAD1277-68F0-420D-BCED-6D20F3B47C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83</a:t>
            </a:r>
            <a:endParaRPr kumimoji="1" lang="ja-JP" altLang="en-US" dirty="0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BAFD214C-D6FE-425E-8DA0-EB7226739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放物線の平行移動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A7BCB75-1A8B-438E-88D6-2463C38FC3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６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E182E98E-CD63-45CA-9B28-F707EC2F17B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15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081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DFEE0221-E775-4AA0-9D95-C92A4B2B86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76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1634B42-A597-4838-BC04-7F76681C26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3600" b="0" i="0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次関数</a:t>
                </a:r>
                <a14:m>
                  <m:oMath xmlns:m="http://schemas.openxmlformats.org/officeDocument/2006/math">
                    <m:r>
                      <a:rPr lang="en-US" altLang="ja-JP" sz="3600" b="0" i="0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ja-JP" altLang="ja-JP" sz="3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i="1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b="0" i="1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のグラフについて，</a:t>
                </a:r>
                <a:endParaRPr lang="en-US" altLang="ja-JP" sz="3600" kern="100" dirty="0">
                  <a:effectLst/>
                  <a:cs typeface="Times New Roman" panose="02020603050405020304" pitchFamily="18" charset="0"/>
                </a:endParaRPr>
              </a:p>
              <a:p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次のようにまとめられる。</a:t>
                </a:r>
                <a:endParaRPr lang="en-US" altLang="ja-JP" sz="3600" kern="100" dirty="0">
                  <a:effectLst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altLang="ja-JP" i="1" kern="100" smtClean="0"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borderBoxPr>
                        <m:e>
                          <m:r>
                            <a:rPr lang="en-US" altLang="ja-JP" kern="100"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altLang="ja-JP" b="0" i="1" kern="100" smtClean="0"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ja-JP" altLang="en-US" i="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次</m:t>
                          </m:r>
                          <m:r>
                            <a:rPr lang="ja-JP" altLang="en-US" i="0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関数</m:t>
                          </m:r>
                          <m:r>
                            <a:rPr lang="en-US" altLang="ja-JP" b="0" i="1" kern="100" smtClean="0"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ja-JP" i="1" kern="100"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altLang="ja-JP" kern="100"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altLang="ja-JP" i="1" kern="100"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ja-JP" altLang="ja-JP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 kern="100">
                                  <a:latin typeface="Cambria Math" panose="02040503050406030204" pitchFamily="18" charset="0"/>
                                  <a:ea typeface="ＭＳ ゴシック" panose="020B0609070205080204" pitchFamily="49" charset="-128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ja-JP" kern="100">
                                  <a:latin typeface="Cambria Math" panose="02040503050406030204" pitchFamily="18" charset="0"/>
                                  <a:ea typeface="ＭＳ ゴシック" panose="020B0609070205080204" pitchFamily="49" charset="-128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b="0" i="1" kern="100" smtClean="0"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ja-JP" altLang="en-US" i="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の</m:t>
                          </m:r>
                          <m:r>
                            <a:rPr lang="ja-JP" altLang="en-US" i="0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グラフ</m:t>
                          </m:r>
                        </m:e>
                      </m:borderBox>
                    </m:oMath>
                  </m:oMathPara>
                </a14:m>
                <a:endParaRPr lang="ja-JP" altLang="ja-JP" sz="3600" kern="100" dirty="0"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r>
                  <a:rPr lang="ja-JP" altLang="en-US" sz="3600" kern="100" dirty="0">
                    <a:effectLst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3600" b="0" i="0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次関数</a:t>
                </a:r>
                <a14:m>
                  <m:oMath xmlns:m="http://schemas.openxmlformats.org/officeDocument/2006/math">
                    <m:r>
                      <a:rPr lang="en-US" altLang="ja-JP" sz="3600" b="0" i="0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ja-JP" altLang="ja-JP" sz="3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i="1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kern="100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b="0" i="1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のグラフは放物線であり</a:t>
                </a:r>
              </a:p>
              <a:p>
                <a:pPr algn="ctr"/>
                <a:r>
                  <a:rPr lang="ja-JP" altLang="ja-JP" sz="3600" b="1" i="0" kern="100" dirty="0">
                    <a:solidFill>
                      <a:schemeClr val="accent1"/>
                    </a:solidFill>
                    <a:effectLst/>
                    <a:cs typeface="Times New Roman" panose="02020603050405020304" pitchFamily="18" charset="0"/>
                  </a:rPr>
                  <a:t>軸は　</a:t>
                </a:r>
                <a14:m>
                  <m:oMath xmlns:m="http://schemas.openxmlformats.org/officeDocument/2006/math">
                    <m:r>
                      <a:rPr lang="en-US" altLang="ja-JP" sz="3600" b="1" i="1" kern="10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altLang="ja-JP" sz="3600" b="1" i="1" kern="100" smtClean="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b="1" i="0" kern="100" dirty="0">
                    <a:solidFill>
                      <a:schemeClr val="accent1"/>
                    </a:solidFill>
                    <a:effectLst/>
                    <a:cs typeface="Times New Roman" panose="02020603050405020304" pitchFamily="18" charset="0"/>
                  </a:rPr>
                  <a:t>軸</a:t>
                </a:r>
                <a:r>
                  <a:rPr lang="ja-JP" altLang="ja-JP" sz="3600" b="1" kern="100" dirty="0">
                    <a:solidFill>
                      <a:schemeClr val="accent1"/>
                    </a:solidFill>
                    <a:effectLst/>
                    <a:cs typeface="Times New Roman" panose="02020603050405020304" pitchFamily="18" charset="0"/>
                  </a:rPr>
                  <a:t>，　　</a:t>
                </a:r>
                <a:r>
                  <a:rPr lang="ja-JP" altLang="ja-JP" sz="3600" b="1" i="0" kern="100" dirty="0">
                    <a:solidFill>
                      <a:schemeClr val="accent1"/>
                    </a:solidFill>
                    <a:effectLst/>
                    <a:cs typeface="Times New Roman" panose="02020603050405020304" pitchFamily="18" charset="0"/>
                  </a:rPr>
                  <a:t>頂点は　原点</a:t>
                </a:r>
                <a14:m>
                  <m:oMath xmlns:m="http://schemas.openxmlformats.org/officeDocument/2006/math">
                    <m:r>
                      <a:rPr lang="en-US" altLang="ja-JP" sz="3600" b="1" i="0" kern="100" smtClean="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altLang="ja-JP" sz="3600" b="1" i="1" kern="100" smtClean="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b="1" kern="1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m:rPr>
                            <m:nor/>
                          </m:rPr>
                          <a:rPr lang="ja-JP" altLang="ja-JP" b="1" kern="100">
                            <a:solidFill>
                              <a:schemeClr val="accent1"/>
                            </a:solidFill>
                            <a:cs typeface="Times New Roman" panose="02020603050405020304" pitchFamily="18" charset="0"/>
                          </a:rPr>
                          <m:t>，</m:t>
                        </m:r>
                        <m:r>
                          <a:rPr lang="en-US" altLang="ja-JP" b="1" kern="1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endParaRPr lang="ja-JP" altLang="ja-JP" sz="3600" b="1" kern="100" dirty="0">
                  <a:solidFill>
                    <a:schemeClr val="accent1"/>
                  </a:solidFill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r>
                  <a:rPr lang="ja-JP" altLang="en-US" sz="3600" kern="100" dirty="0">
                    <a:effectLst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360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ja-JP" sz="3600" b="0" i="0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のとき　下に凸，</a:t>
                </a:r>
                <a:r>
                  <a:rPr lang="ja-JP" altLang="en-US" sz="3600" kern="1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360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ja-JP" sz="3600" b="0" i="0" kern="100" smtClean="0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のとき　上に凸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1634B42-A597-4838-BC04-7F76681C26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 b="-19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タイトル 3">
                <a:extLst>
                  <a:ext uri="{FF2B5EF4-FFF2-40B4-BE49-F238E27FC236}">
                    <a16:creationId xmlns:a16="http://schemas.microsoft.com/office/drawing/2014/main" id="{8BE21E8E-A0CD-41F5-962F-34E6F9069B1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/>
                  <a:t>のグラフ</a:t>
                </a:r>
              </a:p>
            </p:txBody>
          </p:sp>
        </mc:Choice>
        <mc:Fallback xmlns="">
          <p:sp>
            <p:nvSpPr>
              <p:cNvPr id="4" name="タイトル 3">
                <a:extLst>
                  <a:ext uri="{FF2B5EF4-FFF2-40B4-BE49-F238E27FC236}">
                    <a16:creationId xmlns:a16="http://schemas.microsoft.com/office/drawing/2014/main" id="{8BE21E8E-A0CD-41F5-962F-34E6F9069B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23894" b="-318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3D7713F-0619-49CB-B7F4-E97A40F8EC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１</a:t>
            </a:r>
          </a:p>
        </p:txBody>
      </p:sp>
    </p:spTree>
    <p:extLst>
      <p:ext uri="{BB962C8B-B14F-4D97-AF65-F5344CB8AC3E}">
        <p14:creationId xmlns:p14="http://schemas.microsoft.com/office/powerpoint/2010/main" val="29995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本文">
  <a:themeElements>
    <a:clrScheme name="スクリーン用">
      <a:dk1>
        <a:sysClr val="windowText" lastClr="000000"/>
      </a:dk1>
      <a:lt1>
        <a:sysClr val="window" lastClr="FFFFFF"/>
      </a:lt1>
      <a:dk2>
        <a:srgbClr val="4472C4"/>
      </a:dk2>
      <a:lt2>
        <a:srgbClr val="D1E4FF"/>
      </a:lt2>
      <a:accent1>
        <a:srgbClr val="FF0000"/>
      </a:accent1>
      <a:accent2>
        <a:srgbClr val="ED7D31"/>
      </a:accent2>
      <a:accent3>
        <a:srgbClr val="D2EDFE"/>
      </a:accent3>
      <a:accent4>
        <a:srgbClr val="002060"/>
      </a:accent4>
      <a:accent5>
        <a:srgbClr val="00B050"/>
      </a:accent5>
      <a:accent6>
        <a:srgbClr val="00B0F0"/>
      </a:accent6>
      <a:hlink>
        <a:srgbClr val="0563C1"/>
      </a:hlink>
      <a:folHlink>
        <a:srgbClr val="954F72"/>
      </a:folHlink>
    </a:clrScheme>
    <a:fontScheme name="ユーザー定義 2">
      <a:majorFont>
        <a:latin typeface="Cambria"/>
        <a:ea typeface="ＭＳ ゴシック"/>
        <a:cs typeface=""/>
      </a:majorFont>
      <a:minorFont>
        <a:latin typeface="Calibri"/>
        <a:ea typeface="ＭＳ 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541</TotalTime>
  <Words>3862</Words>
  <PresentationFormat>ワイド画面</PresentationFormat>
  <Paragraphs>598</Paragraphs>
  <Slides>80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80</vt:i4>
      </vt:variant>
    </vt:vector>
  </HeadingPairs>
  <TitlesOfParts>
    <vt:vector size="89" baseType="lpstr">
      <vt:lpstr>ＭＳ ゴシック</vt:lpstr>
      <vt:lpstr>ＭＳ 明朝</vt:lpstr>
      <vt:lpstr>Arial</vt:lpstr>
      <vt:lpstr>Calibri</vt:lpstr>
      <vt:lpstr>Cambria</vt:lpstr>
      <vt:lpstr>Cambria Math</vt:lpstr>
      <vt:lpstr>Century</vt:lpstr>
      <vt:lpstr>Times New Roman</vt:lpstr>
      <vt:lpstr>本文</vt:lpstr>
      <vt:lpstr>PowerPoint プレゼンテーション</vt:lpstr>
      <vt:lpstr>y=ax^2  のグラフ</vt:lpstr>
      <vt:lpstr>y=ax^2  のグラフ</vt:lpstr>
      <vt:lpstr>y=ax^2  のグラフ</vt:lpstr>
      <vt:lpstr>y=ax^2  のグラフ</vt:lpstr>
      <vt:lpstr>y=ax^2  のグラフ</vt:lpstr>
      <vt:lpstr>y=ax^2  のグラフ</vt:lpstr>
      <vt:lpstr>y=ax^2  のグラフ</vt:lpstr>
      <vt:lpstr>y=ax^2  のグラフ</vt:lpstr>
      <vt:lpstr>y=ax^2  のグラフ</vt:lpstr>
      <vt:lpstr>y=ax^2  のグラフ</vt:lpstr>
      <vt:lpstr>y=ax^2  のグラフ</vt:lpstr>
      <vt:lpstr>y=ax^2  のグラフ</vt:lpstr>
      <vt:lpstr>y=ax^2+q のグラフ</vt:lpstr>
      <vt:lpstr>y=ax^2+q のグラフ</vt:lpstr>
      <vt:lpstr>y=ax^2+q のグラフ</vt:lpstr>
      <vt:lpstr>y=ax^2+q のグラフ</vt:lpstr>
      <vt:lpstr>y=ax^2+q のグラフ</vt:lpstr>
      <vt:lpstr>y=ax^2+q のグラフ</vt:lpstr>
      <vt:lpstr>y=ax^2+q のグラフ</vt:lpstr>
      <vt:lpstr>y=ax^2+q のグラフ</vt:lpstr>
      <vt:lpstr>y=ax^2+q のグラフ</vt:lpstr>
      <vt:lpstr>y=a〖(x-p)〗^2  のグラフ</vt:lpstr>
      <vt:lpstr>y=a〖(x-p)〗^2  のグラフ</vt:lpstr>
      <vt:lpstr>y=a〖(x-p)〗^2  のグラフ</vt:lpstr>
      <vt:lpstr>y=a〖(x-p)〗^2  のグラフ</vt:lpstr>
      <vt:lpstr>y=a〖(x-p)〗^2  のグラフ</vt:lpstr>
      <vt:lpstr>y=a〖(x-p)〗^2  のグラフ</vt:lpstr>
      <vt:lpstr>y=a〖(x-p)〗^2  のグラフ</vt:lpstr>
      <vt:lpstr>y=a〖(x-p)〗^2  のグラフ</vt:lpstr>
      <vt:lpstr>y=a〖(x-p)〗^2  のグラフ</vt:lpstr>
      <vt:lpstr>y=a〖(x-p)〗^2+q のグラフ</vt:lpstr>
      <vt:lpstr>y=a〖(x-p)〗^2+q のグラフ</vt:lpstr>
      <vt:lpstr>y=a〖(x-p)〗^2+q のグラフ</vt:lpstr>
      <vt:lpstr>y=a〖(x-p)〗^2+q のグラフ</vt:lpstr>
      <vt:lpstr>y=a〖(x-p)〗^2+q のグラフ</vt:lpstr>
      <vt:lpstr>y=a〖(x-p)〗^2+q のグラフ</vt:lpstr>
      <vt:lpstr>y=a〖(x-p)〗^2+q のグラフ</vt:lpstr>
      <vt:lpstr>y=a〖(x-p)〗^2+q のグラフ</vt:lpstr>
      <vt:lpstr>y=a〖(x-p)〗^2+q のグラフ</vt:lpstr>
      <vt:lpstr>y=a〖(x-p)〗^2+q のグラフ</vt:lpstr>
      <vt:lpstr>y=ax^2+bx+c のグラフ</vt:lpstr>
      <vt:lpstr>y=ax^2+bx+c のグラフ</vt:lpstr>
      <vt:lpstr>y=ax^2+bx+c のグラフ</vt:lpstr>
      <vt:lpstr>y=ax^2+bx+c のグラフ</vt:lpstr>
      <vt:lpstr>y=ax^2+bx+c のグラフ</vt:lpstr>
      <vt:lpstr>y=ax^2+bx+c のグラフ</vt:lpstr>
      <vt:lpstr>y=ax^2+bx+c のグラフ</vt:lpstr>
      <vt:lpstr>y=ax^2+bx+c のグラフ</vt:lpstr>
      <vt:lpstr>y=ax^2+bx+c のグラフ</vt:lpstr>
      <vt:lpstr>y=ax^2+bx+c のグラフ</vt:lpstr>
      <vt:lpstr>y=ax^2+bx+c のグラフ</vt:lpstr>
      <vt:lpstr>y=ax^2+bx+c のグラフ</vt:lpstr>
      <vt:lpstr>y=ax^2+bx+c のグラフ</vt:lpstr>
      <vt:lpstr>y=ax^2+bx+c のグラフ</vt:lpstr>
      <vt:lpstr>y=ax^2+bx+c のグラフ</vt:lpstr>
      <vt:lpstr>y=ax^2+bx+c のグラフ</vt:lpstr>
      <vt:lpstr>y=ax^2+bx+c のグラフ</vt:lpstr>
      <vt:lpstr>y=ax^2+bx+c のグラフ</vt:lpstr>
      <vt:lpstr>y=ax^2+bx+c のグラフ</vt:lpstr>
      <vt:lpstr>y=ax^2+bx+c のグラフ</vt:lpstr>
      <vt:lpstr>y=ax^2+bx+c のグラフ</vt:lpstr>
      <vt:lpstr>y=ax^2+bx+c のグラフ</vt:lpstr>
      <vt:lpstr>放物線の平行移動</vt:lpstr>
      <vt:lpstr>放物線の平行移動</vt:lpstr>
      <vt:lpstr>放物線の平行移動</vt:lpstr>
      <vt:lpstr>放物線の平行移動</vt:lpstr>
      <vt:lpstr>放物線の平行移動</vt:lpstr>
      <vt:lpstr>放物線の平行移動</vt:lpstr>
      <vt:lpstr>放物線の平行移動</vt:lpstr>
      <vt:lpstr>放物線の平行移動</vt:lpstr>
      <vt:lpstr>放物線の平行移動</vt:lpstr>
      <vt:lpstr>放物線の平行移動</vt:lpstr>
      <vt:lpstr>放物線の平行移動</vt:lpstr>
      <vt:lpstr>放物線の平行移動</vt:lpstr>
      <vt:lpstr>放物線の平行移動</vt:lpstr>
      <vt:lpstr>放物線の平行移動</vt:lpstr>
      <vt:lpstr>放物線の平行移動</vt:lpstr>
      <vt:lpstr>放物線の平行移動</vt:lpstr>
      <vt:lpstr>放物線の平行移動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2025-08-18T01:57:05Z</cp:lastPrinted>
  <dcterms:created xsi:type="dcterms:W3CDTF">2022-02-21T01:00:00Z</dcterms:created>
  <dcterms:modified xsi:type="dcterms:W3CDTF">2026-02-06T05:09:39Z</dcterms:modified>
</cp:coreProperties>
</file>