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7" r:id="rId2"/>
  </p:sldMasterIdLst>
  <p:notesMasterIdLst>
    <p:notesMasterId r:id="rId14"/>
  </p:notesMasterIdLst>
  <p:handoutMasterIdLst>
    <p:handoutMasterId r:id="rId15"/>
  </p:handoutMasterIdLst>
  <p:sldIdLst>
    <p:sldId id="265" r:id="rId3"/>
    <p:sldId id="256" r:id="rId4"/>
    <p:sldId id="257" r:id="rId5"/>
    <p:sldId id="273" r:id="rId6"/>
    <p:sldId id="266" r:id="rId7"/>
    <p:sldId id="267" r:id="rId8"/>
    <p:sldId id="274" r:id="rId9"/>
    <p:sldId id="276" r:id="rId10"/>
    <p:sldId id="275" r:id="rId11"/>
    <p:sldId id="268" r:id="rId12"/>
    <p:sldId id="277" r:id="rId13"/>
  </p:sldIdLst>
  <p:sldSz cx="12192000" cy="6858000"/>
  <p:notesSz cx="987266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43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EDD9C-2A72-428C-B2E7-8263D267F3B3}" type="datetimeFigureOut">
              <a:rPr kumimoji="1" lang="ja-JP" altLang="en-US" smtClean="0"/>
              <a:t>2021/12/9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8154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92224" y="6397806"/>
            <a:ext cx="4278154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FFAC2-3C66-40FE-B172-FAF1C45CB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378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51B4F-80C4-4220-9B15-C86DFBE5728D}" type="datetimeFigureOut">
              <a:rPr kumimoji="1" lang="ja-JP" altLang="en-US" smtClean="0"/>
              <a:pPr/>
              <a:t>2021/12/9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692400" y="504825"/>
            <a:ext cx="4487863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267" y="3199488"/>
            <a:ext cx="789813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8154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2224" y="6397806"/>
            <a:ext cx="4278154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9A52A-DC49-4A6A-B577-454C3355E3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86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2400" y="504825"/>
            <a:ext cx="4487863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8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4505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098844F-B466-6C46-9C02-18010B409EEB}" type="slidenum">
              <a:rPr lang="ja-JP" altLang="en-US" sz="1200">
                <a:solidFill>
                  <a:prstClr val="black"/>
                </a:solidFill>
              </a:rPr>
              <a:pPr/>
              <a:t>1</a:t>
            </a:fld>
            <a:endParaRPr lang="ja-JP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12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4CF6-71C6-43A4-9BBB-83780A6EA3BF}" type="datetimeFigureOut">
              <a:rPr kumimoji="1" lang="ja-JP" altLang="en-US" smtClean="0"/>
              <a:t>2021/12/9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5541-C83F-4122-9EB9-5EDADF6840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717667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4CF6-71C6-43A4-9BBB-83780A6EA3BF}" type="datetimeFigureOut">
              <a:rPr kumimoji="1" lang="ja-JP" altLang="en-US" smtClean="0"/>
              <a:t>2021/12/9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5541-C83F-4122-9EB9-5EDADF6840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318254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4CF6-71C6-43A4-9BBB-83780A6EA3BF}" type="datetimeFigureOut">
              <a:rPr kumimoji="1" lang="ja-JP" altLang="en-US" smtClean="0"/>
              <a:t>2021/12/9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5541-C83F-4122-9EB9-5EDADF6840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170189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5541-C83F-4122-9EB9-5EDADF6840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4CF6-71C6-43A4-9BBB-83780A6EA3BF}" type="datetimeFigureOut">
              <a:rPr kumimoji="1" lang="ja-JP" altLang="en-US" smtClean="0"/>
              <a:t>2021/12/9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5541-C83F-4122-9EB9-5EDADF6840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274665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4CF6-71C6-43A4-9BBB-83780A6EA3BF}" type="datetimeFigureOut">
              <a:rPr kumimoji="1" lang="ja-JP" altLang="en-US" smtClean="0"/>
              <a:t>2021/12/9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5541-C83F-4122-9EB9-5EDADF6840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031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4CF6-71C6-43A4-9BBB-83780A6EA3BF}" type="datetimeFigureOut">
              <a:rPr kumimoji="1" lang="ja-JP" altLang="en-US" smtClean="0"/>
              <a:t>2021/12/9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5541-C83F-4122-9EB9-5EDADF6840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572164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4CF6-71C6-43A4-9BBB-83780A6EA3BF}" type="datetimeFigureOut">
              <a:rPr kumimoji="1" lang="ja-JP" altLang="en-US" smtClean="0"/>
              <a:t>2021/12/9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5541-C83F-4122-9EB9-5EDADF6840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720310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4CF6-71C6-43A4-9BBB-83780A6EA3BF}" type="datetimeFigureOut">
              <a:rPr kumimoji="1" lang="ja-JP" altLang="en-US" smtClean="0"/>
              <a:t>2021/12/9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5541-C83F-4122-9EB9-5EDADF6840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178828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4CF6-71C6-43A4-9BBB-83780A6EA3BF}" type="datetimeFigureOut">
              <a:rPr kumimoji="1" lang="ja-JP" altLang="en-US" smtClean="0"/>
              <a:t>2021/12/9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5541-C83F-4122-9EB9-5EDADF6840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487959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4CF6-71C6-43A4-9BBB-83780A6EA3BF}" type="datetimeFigureOut">
              <a:rPr kumimoji="1" lang="ja-JP" altLang="en-US" smtClean="0"/>
              <a:t>2021/12/9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5541-C83F-4122-9EB9-5EDADF6840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07643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4CF6-71C6-43A4-9BBB-83780A6EA3BF}" type="datetimeFigureOut">
              <a:rPr kumimoji="1" lang="ja-JP" altLang="en-US" smtClean="0"/>
              <a:t>2021/12/9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5541-C83F-4122-9EB9-5EDADF6840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318343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テキスト ボックス 2"/>
          <p:cNvSpPr txBox="1">
            <a:spLocks noChangeArrowheads="1"/>
          </p:cNvSpPr>
          <p:nvPr userDrawn="1"/>
        </p:nvSpPr>
        <p:spPr bwMode="auto">
          <a:xfrm>
            <a:off x="154683" y="153507"/>
            <a:ext cx="201622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spc="300" dirty="0" smtClean="0">
                <a:solidFill>
                  <a:srgbClr val="FFFFFF"/>
                </a:solidFill>
              </a:rPr>
              <a:t>1</a:t>
            </a:r>
            <a:r>
              <a:rPr lang="ja-JP" altLang="en-US" sz="1800" spc="300" dirty="0" smtClean="0">
                <a:solidFill>
                  <a:srgbClr val="FFFFFF"/>
                </a:solidFill>
              </a:rPr>
              <a:t>章</a:t>
            </a:r>
            <a:r>
              <a:rPr lang="en-US" altLang="ja-JP" sz="2700" spc="300" dirty="0" smtClean="0">
                <a:solidFill>
                  <a:srgbClr val="FFFFFF"/>
                </a:solidFill>
              </a:rPr>
              <a:t>2</a:t>
            </a:r>
            <a:r>
              <a:rPr lang="ja-JP" altLang="en-US" sz="1600" spc="300" dirty="0" smtClean="0">
                <a:solidFill>
                  <a:srgbClr val="FFFFFF"/>
                </a:solidFill>
              </a:rPr>
              <a:t>節</a:t>
            </a:r>
          </a:p>
        </p:txBody>
      </p:sp>
      <p:sp>
        <p:nvSpPr>
          <p:cNvPr id="12" name="テキスト ボックス 2"/>
          <p:cNvSpPr txBox="1">
            <a:spLocks noChangeArrowheads="1"/>
          </p:cNvSpPr>
          <p:nvPr userDrawn="1"/>
        </p:nvSpPr>
        <p:spPr bwMode="auto">
          <a:xfrm>
            <a:off x="2255574" y="166773"/>
            <a:ext cx="6240693" cy="5078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700" dirty="0" smtClean="0">
                <a:solidFill>
                  <a:srgbClr val="FFFFFF"/>
                </a:solidFill>
              </a:rPr>
              <a:t>私たちの社会とビジネス</a:t>
            </a:r>
            <a:endParaRPr lang="ja-JP" altLang="en-US" sz="2700" dirty="0">
              <a:solidFill>
                <a:srgbClr val="FFFFFF"/>
              </a:solidFill>
            </a:endParaRPr>
          </a:p>
        </p:txBody>
      </p:sp>
      <p:sp>
        <p:nvSpPr>
          <p:cNvPr id="13" name="テキスト ボックス 2"/>
          <p:cNvSpPr txBox="1">
            <a:spLocks noChangeArrowheads="1"/>
          </p:cNvSpPr>
          <p:nvPr userDrawn="1"/>
        </p:nvSpPr>
        <p:spPr bwMode="auto">
          <a:xfrm>
            <a:off x="7662334" y="188914"/>
            <a:ext cx="4290484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800" dirty="0" smtClean="0">
                <a:solidFill>
                  <a:prstClr val="white"/>
                </a:solidFill>
              </a:rPr>
              <a:t>p.22</a:t>
            </a:r>
            <a:r>
              <a:rPr lang="ja-JP" altLang="en-US" sz="1800" dirty="0" smtClean="0">
                <a:solidFill>
                  <a:prstClr val="white"/>
                </a:solidFill>
              </a:rPr>
              <a:t>～</a:t>
            </a:r>
            <a:r>
              <a:rPr lang="en-US" altLang="ja-JP" sz="1800" smtClean="0">
                <a:solidFill>
                  <a:prstClr val="white"/>
                </a:solidFill>
              </a:rPr>
              <a:t>25</a:t>
            </a:r>
            <a:endParaRPr lang="ja-JP" altLang="en-US" sz="10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24CF6-71C6-43A4-9BBB-83780A6EA3BF}" type="datetimeFigureOut">
              <a:rPr kumimoji="1" lang="ja-JP" altLang="en-US" smtClean="0"/>
              <a:t>2021/12/9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65541-C83F-4122-9EB9-5EDADF6840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265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タイトル 1"/>
          <p:cNvSpPr>
            <a:spLocks noGrp="1"/>
          </p:cNvSpPr>
          <p:nvPr>
            <p:ph type="ctrTitle" idx="4294967295"/>
          </p:nvPr>
        </p:nvSpPr>
        <p:spPr bwMode="auto">
          <a:xfrm>
            <a:off x="2135560" y="2204864"/>
            <a:ext cx="788474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回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 bwMode="auto">
          <a:xfrm>
            <a:off x="2135560" y="3429000"/>
            <a:ext cx="78847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社会を支えるビジネス</a:t>
            </a:r>
          </a:p>
        </p:txBody>
      </p:sp>
    </p:spTree>
    <p:extLst>
      <p:ext uri="{BB962C8B-B14F-4D97-AF65-F5344CB8AC3E}">
        <p14:creationId xmlns:p14="http://schemas.microsoft.com/office/powerpoint/2010/main" val="4557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840000" y="620689"/>
            <a:ext cx="10512000" cy="555627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〔</a:t>
            </a:r>
            <a:r>
              <a:rPr lang="ja-JP" altLang="en-US" sz="36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　ビジネスが目指すもの</a:t>
            </a: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〕</a:t>
            </a:r>
          </a:p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私たちは，幅広い</a:t>
            </a:r>
            <a:r>
              <a:rPr lang="ja-JP" altLang="en-US" sz="3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ニーズ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を持っている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spc="-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ビジネスはそれらのニーズを満たし，発展，拡大する</a:t>
            </a:r>
            <a:endParaRPr lang="en-US" altLang="ja-JP" sz="3600" spc="-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ビジネスが発展，拡大すれば</a:t>
            </a: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5541-C83F-4122-9EB9-5EDADF68405E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4" name="メモ 3"/>
          <p:cNvSpPr/>
          <p:nvPr/>
        </p:nvSpPr>
        <p:spPr>
          <a:xfrm flipH="1">
            <a:off x="4799856" y="1196752"/>
            <a:ext cx="1440160" cy="5040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3068961"/>
            <a:ext cx="6912768" cy="37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6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840000" y="620689"/>
            <a:ext cx="10512000" cy="555627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〔</a:t>
            </a:r>
            <a:r>
              <a:rPr lang="ja-JP" altLang="en-US" sz="36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　ビジネスが目指すもの</a:t>
            </a: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〕</a:t>
            </a:r>
          </a:p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これらを実現するために，ビジネスには利益の獲得が必要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その一方で，社会的な課題の解決に貢献</a:t>
            </a:r>
            <a:r>
              <a:rPr lang="ja-JP" altLang="en-US" sz="3600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することも，ビジネスには求められている</a:t>
            </a:r>
            <a:endParaRPr lang="en-US" altLang="ja-JP" sz="3600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5541-C83F-4122-9EB9-5EDADF68405E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84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5541-C83F-4122-9EB9-5EDADF68405E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10" name="メモ 9"/>
          <p:cNvSpPr/>
          <p:nvPr/>
        </p:nvSpPr>
        <p:spPr>
          <a:xfrm>
            <a:off x="840000" y="548681"/>
            <a:ext cx="10512000" cy="576064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社会を支えるビジネス</a:t>
            </a:r>
            <a:endParaRPr lang="en-US" altLang="ja-JP" sz="3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生産，流通，消費に関わるさまざまなビジネスには，どのような特徴があるだろうか？</a:t>
            </a:r>
            <a:endParaRPr lang="en-US" altLang="ja-JP" sz="3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ビジネスが目指すものとは何だろうか？</a:t>
            </a:r>
            <a:endParaRPr lang="en-US" altLang="ja-JP" sz="3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91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840000" y="620689"/>
            <a:ext cx="10512000" cy="555627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　社会を支えるビジネス</a:t>
            </a: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marL="0" indent="0">
              <a:buNone/>
            </a:pP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〔</a:t>
            </a:r>
            <a:r>
              <a:rPr lang="ja-JP" altLang="en-US" sz="3600" b="1" spc="-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　もの，サービスを生産するビジネス</a:t>
            </a: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〕</a:t>
            </a:r>
          </a:p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「もの」を生産するビジネス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buFont typeface="メイリオ" panose="020B0604030504040204" pitchFamily="50" charset="-128"/>
              <a:buChar char="￭"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農業や漁業などの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第一次産業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buFont typeface="メイリオ" panose="020B0604030504040204" pitchFamily="50" charset="-128"/>
              <a:buChar char="￭"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製造業などの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第二次産業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「サービス」を生産</a:t>
            </a: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提供</a:t>
            </a: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するビジネス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buFont typeface="メイリオ" panose="020B0604030504040204" pitchFamily="50" charset="-128"/>
              <a:buChar char="￭"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第一次産業にも第二次産業にも分類されない，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第三次産業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5541-C83F-4122-9EB9-5EDADF68405E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5" name="メモ 4"/>
          <p:cNvSpPr/>
          <p:nvPr/>
        </p:nvSpPr>
        <p:spPr>
          <a:xfrm flipH="1">
            <a:off x="4871863" y="2420888"/>
            <a:ext cx="2088232" cy="419108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メモ 5"/>
          <p:cNvSpPr/>
          <p:nvPr/>
        </p:nvSpPr>
        <p:spPr>
          <a:xfrm flipH="1">
            <a:off x="4079775" y="2865601"/>
            <a:ext cx="2116901" cy="428307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メモ 7"/>
          <p:cNvSpPr/>
          <p:nvPr/>
        </p:nvSpPr>
        <p:spPr>
          <a:xfrm flipH="1">
            <a:off x="10056440" y="4005064"/>
            <a:ext cx="936104" cy="444712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メモ 8"/>
          <p:cNvSpPr/>
          <p:nvPr/>
        </p:nvSpPr>
        <p:spPr>
          <a:xfrm flipH="1">
            <a:off x="1639976" y="4461173"/>
            <a:ext cx="1287672" cy="444712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183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840000" y="620689"/>
            <a:ext cx="10512000" cy="555627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〔</a:t>
            </a:r>
            <a:r>
              <a:rPr lang="ja-JP" altLang="en-US" sz="3600" b="1" spc="-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　もの，サービスを生産するビジネス</a:t>
            </a: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〕</a:t>
            </a:r>
          </a:p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サービスの生産（提供）では，ほかの人に何かをしてあげているのが特徴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5541-C83F-4122-9EB9-5EDADF68405E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r="3334" b="14244"/>
          <a:stretch/>
        </p:blipFill>
        <p:spPr>
          <a:xfrm>
            <a:off x="2182898" y="2132857"/>
            <a:ext cx="7856453" cy="342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840000" y="620689"/>
            <a:ext cx="10512000" cy="555627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〔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　流通に関わるビジネス</a:t>
            </a: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〕</a:t>
            </a:r>
          </a:p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生産者が生産した商品（もの）は，</a:t>
            </a:r>
            <a:r>
              <a:rPr lang="ja-JP" altLang="en-US" sz="3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卸売業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を経るなどして，</a:t>
            </a:r>
            <a:r>
              <a:rPr lang="ja-JP" altLang="en-US" sz="3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小売業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で販売され，私たちの手に渡り消費される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売買のビジネスは，商品を消費者に届ける流通サービスを提供している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5541-C83F-4122-9EB9-5EDADF68405E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5" name="メモ 4"/>
          <p:cNvSpPr/>
          <p:nvPr/>
        </p:nvSpPr>
        <p:spPr>
          <a:xfrm flipH="1">
            <a:off x="8451829" y="1193548"/>
            <a:ext cx="1460593" cy="5040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メモ 7"/>
          <p:cNvSpPr/>
          <p:nvPr/>
        </p:nvSpPr>
        <p:spPr>
          <a:xfrm flipH="1">
            <a:off x="3287688" y="1700808"/>
            <a:ext cx="1512168" cy="50405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9940" r="13304" b="54137"/>
          <a:stretch/>
        </p:blipFill>
        <p:spPr>
          <a:xfrm>
            <a:off x="2927649" y="3933056"/>
            <a:ext cx="3096345" cy="202453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47887" r="15941" b="16190"/>
          <a:stretch/>
        </p:blipFill>
        <p:spPr>
          <a:xfrm>
            <a:off x="6168008" y="3933056"/>
            <a:ext cx="3024336" cy="205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840000" y="620689"/>
            <a:ext cx="10512000" cy="555627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ja-JP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〔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ほかのビジネスをサポートするビジネス</a:t>
            </a:r>
            <a:r>
              <a:rPr lang="en-US" altLang="ja-JP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〕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⑴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輸送，保管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商品を離れた場所へ</a:t>
            </a:r>
            <a:r>
              <a:rPr lang="ja-JP" altLang="en-US" sz="3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輸送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する運輸業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商品を</a:t>
            </a:r>
            <a:r>
              <a:rPr lang="ja-JP" altLang="en-US" sz="3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保管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しておく倉庫業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5541-C83F-4122-9EB9-5EDADF68405E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5" name="メモ 4"/>
          <p:cNvSpPr/>
          <p:nvPr/>
        </p:nvSpPr>
        <p:spPr>
          <a:xfrm flipH="1">
            <a:off x="5273698" y="1844824"/>
            <a:ext cx="966313" cy="50405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メモ 5"/>
          <p:cNvSpPr/>
          <p:nvPr/>
        </p:nvSpPr>
        <p:spPr>
          <a:xfrm flipH="1">
            <a:off x="2554640" y="2458528"/>
            <a:ext cx="864096" cy="5040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t="3599" r="23697" b="73863"/>
          <a:stretch/>
        </p:blipFill>
        <p:spPr>
          <a:xfrm>
            <a:off x="2783633" y="3429000"/>
            <a:ext cx="3049751" cy="216024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t="26695" r="23697" b="50000"/>
          <a:stretch/>
        </p:blipFill>
        <p:spPr>
          <a:xfrm>
            <a:off x="6168008" y="3429001"/>
            <a:ext cx="2952328" cy="216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840000" y="620689"/>
            <a:ext cx="10512000" cy="555627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〔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　ほかのビジネスをサポートするビジネス</a:t>
            </a:r>
            <a:r>
              <a:rPr lang="en-US" altLang="ja-JP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〕</a:t>
            </a:r>
            <a:endParaRPr lang="en-US" altLang="ja-JP" sz="3600" b="1" spc="-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⑵　金融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銀行は，企業に対して</a:t>
            </a:r>
            <a:r>
              <a:rPr lang="ja-JP" altLang="en-US" sz="3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資金提供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をすることでほかのビジネスをサポート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保険会社は，損害に備えるための</a:t>
            </a:r>
            <a:r>
              <a:rPr lang="ja-JP" altLang="en-US" sz="3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を提供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資金を融通するビジネスを</a:t>
            </a:r>
            <a:r>
              <a:rPr lang="ja-JP" altLang="en-US" sz="3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金融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という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5541-C83F-4122-9EB9-5EDADF68405E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5" name="メモ 4"/>
          <p:cNvSpPr/>
          <p:nvPr/>
        </p:nvSpPr>
        <p:spPr>
          <a:xfrm flipH="1">
            <a:off x="5767939" y="1803530"/>
            <a:ext cx="1840228" cy="50405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メモ 5"/>
          <p:cNvSpPr/>
          <p:nvPr/>
        </p:nvSpPr>
        <p:spPr>
          <a:xfrm flipH="1">
            <a:off x="8040216" y="2955658"/>
            <a:ext cx="936104" cy="50405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メモ 7"/>
          <p:cNvSpPr/>
          <p:nvPr/>
        </p:nvSpPr>
        <p:spPr>
          <a:xfrm flipH="1">
            <a:off x="6651771" y="3573072"/>
            <a:ext cx="956395" cy="5040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t="50000" r="23697" b="27462"/>
          <a:stretch/>
        </p:blipFill>
        <p:spPr>
          <a:xfrm>
            <a:off x="2944266" y="4300162"/>
            <a:ext cx="2846434" cy="201622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t="73121" r="23247" b="3599"/>
          <a:stretch/>
        </p:blipFill>
        <p:spPr>
          <a:xfrm>
            <a:off x="6440991" y="4351886"/>
            <a:ext cx="2736304" cy="19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840000" y="620689"/>
            <a:ext cx="10512000" cy="555627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〔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　ほかのビジネスをサポートするビジネス</a:t>
            </a:r>
            <a:r>
              <a:rPr lang="en-US" altLang="ja-JP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〕</a:t>
            </a: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⑶　情報通信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情報通信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のビジネスでは，情報を収集，発信したり，システムを開発するなど，情報に関わる業務をサポート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5541-C83F-4122-9EB9-5EDADF68405E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5" name="メモ 4"/>
          <p:cNvSpPr/>
          <p:nvPr/>
        </p:nvSpPr>
        <p:spPr>
          <a:xfrm flipH="1">
            <a:off x="1127447" y="1844824"/>
            <a:ext cx="1872208" cy="5040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2124732"/>
            <a:ext cx="3168352" cy="366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1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840000" y="620689"/>
            <a:ext cx="10512000" cy="555627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〔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　ほかのビジネスをサポートするビジネス</a:t>
            </a:r>
            <a:r>
              <a:rPr lang="en-US" altLang="ja-JP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〕</a:t>
            </a: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このように，私たちの生活には，さまざまなビジネスが深く関わっている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生産，流通，</a:t>
            </a:r>
            <a:r>
              <a:rPr lang="ja-JP" altLang="en-US" sz="3600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消費という一連</a:t>
            </a:r>
            <a:r>
              <a:rPr lang="en-US" altLang="ja-JP" sz="3600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3600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600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の繋がり</a:t>
            </a:r>
            <a:r>
              <a:rPr lang="ja-JP" altLang="en-US" sz="3600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lang="ja-JP" altLang="en-US" sz="3600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ある経済</a:t>
            </a:r>
            <a:r>
              <a:rPr lang="ja-JP" altLang="en-US" sz="3600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3600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ビジネ</a:t>
            </a:r>
            <a:r>
              <a:rPr lang="en-US" altLang="ja-JP" sz="3600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3600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600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</a:t>
            </a:r>
            <a:r>
              <a:rPr lang="ja-JP" altLang="en-US" sz="3600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ja-JP" altLang="en-US" sz="3600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強く結びついている</a:t>
            </a:r>
            <a:endParaRPr lang="en-US" altLang="ja-JP" sz="3600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5541-C83F-4122-9EB9-5EDADF68405E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47" y="1916832"/>
            <a:ext cx="519955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36</Words>
  <PresentationFormat>ワイド画面</PresentationFormat>
  <Paragraphs>65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ＭＳ Ｐゴシック</vt:lpstr>
      <vt:lpstr>メイリオ</vt:lpstr>
      <vt:lpstr>Arial</vt:lpstr>
      <vt:lpstr>Calibri</vt:lpstr>
      <vt:lpstr>Calibri Light</vt:lpstr>
      <vt:lpstr>3_デザインの設定</vt:lpstr>
      <vt:lpstr>Office テーマ</vt:lpstr>
      <vt:lpstr>第5回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2016-01-06T02:47:44Z</dcterms:created>
  <dcterms:modified xsi:type="dcterms:W3CDTF">2021-12-09T05:21:34Z</dcterms:modified>
</cp:coreProperties>
</file>