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</p:sldMasterIdLst>
  <p:notesMasterIdLst>
    <p:notesMasterId r:id="rId28"/>
  </p:notesMasterIdLst>
  <p:handoutMasterIdLst>
    <p:handoutMasterId r:id="rId29"/>
  </p:handoutMasterIdLst>
  <p:sldIdLst>
    <p:sldId id="334" r:id="rId3"/>
    <p:sldId id="387" r:id="rId4"/>
    <p:sldId id="354" r:id="rId5"/>
    <p:sldId id="365" r:id="rId6"/>
    <p:sldId id="366" r:id="rId7"/>
    <p:sldId id="355" r:id="rId8"/>
    <p:sldId id="367" r:id="rId9"/>
    <p:sldId id="369" r:id="rId10"/>
    <p:sldId id="368" r:id="rId11"/>
    <p:sldId id="370" r:id="rId12"/>
    <p:sldId id="371" r:id="rId13"/>
    <p:sldId id="372" r:id="rId14"/>
    <p:sldId id="373" r:id="rId15"/>
    <p:sldId id="358" r:id="rId16"/>
    <p:sldId id="374" r:id="rId17"/>
    <p:sldId id="360" r:id="rId18"/>
    <p:sldId id="390" r:id="rId19"/>
    <p:sldId id="393" r:id="rId20"/>
    <p:sldId id="391" r:id="rId21"/>
    <p:sldId id="362" r:id="rId22"/>
    <p:sldId id="394" r:id="rId23"/>
    <p:sldId id="376" r:id="rId24"/>
    <p:sldId id="377" r:id="rId25"/>
    <p:sldId id="378" r:id="rId26"/>
    <p:sldId id="395" r:id="rId27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前田 栞那" initials="前田" lastIdx="1" clrIdx="0">
    <p:extLst>
      <p:ext uri="{19B8F6BF-5375-455C-9EA6-DF929625EA0E}">
        <p15:presenceInfo xmlns:p15="http://schemas.microsoft.com/office/powerpoint/2012/main" userId="S::maeda.k@jikkyo365.onmicrosoft.com::967dfa52-cc85-4971-83f0-8b56ec124a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4FAB97"/>
    <a:srgbClr val="FF0066"/>
    <a:srgbClr val="595959"/>
    <a:srgbClr val="E6B91E"/>
    <a:srgbClr val="F0D578"/>
    <a:srgbClr val="F9F9F9"/>
    <a:srgbClr val="FFFFE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04" autoAdjust="0"/>
    <p:restoredTop sz="94238" autoAdjust="0"/>
  </p:normalViewPr>
  <p:slideViewPr>
    <p:cSldViewPr>
      <p:cViewPr varScale="1">
        <p:scale>
          <a:sx n="79" d="100"/>
          <a:sy n="79" d="100"/>
        </p:scale>
        <p:origin x="1190" y="67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1752" y="60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2025/12/4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1" y="3199149"/>
            <a:ext cx="7893933" cy="303198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1"/>
            <a:ext cx="4275696" cy="33746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1"/>
            <a:ext cx="4275696" cy="337467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943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4283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295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9853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8680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108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0359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0473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39614-1586-AFFB-3356-D25944A2D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37E66760-AF69-2CC7-98A6-4654661B62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24D0A262-0D8F-9AC3-1864-DF13B50939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6161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22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9698-941E-DAD2-3B4F-6C2271D33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AF1AD8AA-B321-EFD5-F008-27FCE72AAC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7C875DAF-95EE-E64F-70F1-92DCDC4E6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541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0211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19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416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8294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00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731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293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400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46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19" name="縦書きコンテンツ プレースホルダー 13">
            <a:extLst>
              <a:ext uri="{FF2B5EF4-FFF2-40B4-BE49-F238E27FC236}">
                <a16:creationId xmlns:a16="http://schemas.microsoft.com/office/drawing/2014/main" id="{E256A370-69ED-BE4E-9AAE-7530B391AFAD}"/>
              </a:ext>
            </a:extLst>
          </p:cNvPr>
          <p:cNvSpPr>
            <a:spLocks noGrp="1"/>
          </p:cNvSpPr>
          <p:nvPr>
            <p:ph orient="vert" sz="quarter" idx="10" hasCustomPrompt="1"/>
          </p:nvPr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algn="ctr">
              <a:buNone/>
              <a:defRPr sz="1200" b="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 lvl="0"/>
            <a:r>
              <a:rPr kumimoji="1" lang="ja-JP" altLang="en-US"/>
              <a:t>オブジェクト</a:t>
            </a:r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831944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背景パターン&#10;&#10;自動的に生成された説明">
            <a:extLst>
              <a:ext uri="{FF2B5EF4-FFF2-40B4-BE49-F238E27FC236}">
                <a16:creationId xmlns:a16="http://schemas.microsoft.com/office/drawing/2014/main" id="{54AC4313-328D-0443-A649-9CF1C7883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" y="4000"/>
            <a:ext cx="12192000" cy="68580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BE7A9B-A6B0-C84F-B4C6-3021240EAFCF}"/>
              </a:ext>
            </a:extLst>
          </p:cNvPr>
          <p:cNvSpPr/>
          <p:nvPr userDrawn="1"/>
        </p:nvSpPr>
        <p:spPr>
          <a:xfrm>
            <a:off x="26636" y="3135278"/>
            <a:ext cx="45274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74" name="スライド番号プレースホルダー 4">
            <a:extLst>
              <a:ext uri="{FF2B5EF4-FFF2-40B4-BE49-F238E27FC236}">
                <a16:creationId xmlns:a16="http://schemas.microsoft.com/office/drawing/2014/main" id="{DDEC1F7B-7F34-9E4B-A320-251603F827C7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3A9CBC1A-5338-49D2-80F0-5322739C035B}"/>
              </a:ext>
            </a:extLst>
          </p:cNvPr>
          <p:cNvSpPr txBox="1">
            <a:spLocks/>
          </p:cNvSpPr>
          <p:nvPr userDrawn="1"/>
        </p:nvSpPr>
        <p:spPr>
          <a:xfrm>
            <a:off x="26636" y="3409299"/>
            <a:ext cx="493783" cy="360040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25</a:t>
            </a:r>
          </a:p>
        </p:txBody>
      </p:sp>
      <p:sp>
        <p:nvSpPr>
          <p:cNvPr id="4" name="縦書きコンテンツ プレースホルダー 13">
            <a:extLst>
              <a:ext uri="{FF2B5EF4-FFF2-40B4-BE49-F238E27FC236}">
                <a16:creationId xmlns:a16="http://schemas.microsoft.com/office/drawing/2014/main" id="{15EE2ACA-82FB-363A-E3CA-BA9CA85523D0}"/>
              </a:ext>
            </a:extLst>
          </p:cNvPr>
          <p:cNvSpPr txBox="1">
            <a:spLocks/>
          </p:cNvSpPr>
          <p:nvPr userDrawn="1"/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ＤＮＡの複製と分配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AA8D31EF-F081-880B-F27A-8D2769FCF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53F7-577D-483D-BCF5-05841E88E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2">
            <a:extLst>
              <a:ext uri="{FF2B5EF4-FFF2-40B4-BE49-F238E27FC236}">
                <a16:creationId xmlns:a16="http://schemas.microsoft.com/office/drawing/2014/main" id="{42944CC4-FBC5-2DFA-14C1-52B2017AB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777" y="6309320"/>
            <a:ext cx="2428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46289C-7F28-44A7-7C2F-6CCB15CC7A6C}"/>
              </a:ext>
            </a:extLst>
          </p:cNvPr>
          <p:cNvSpPr txBox="1"/>
          <p:nvPr userDrawn="1"/>
        </p:nvSpPr>
        <p:spPr>
          <a:xfrm>
            <a:off x="11233248" y="6559210"/>
            <a:ext cx="1127448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生基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007‐902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B9EC0FDC-AFAB-724F-AE7B-C539047A2B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テキスト プレースホルダー 27">
            <a:extLst>
              <a:ext uri="{FF2B5EF4-FFF2-40B4-BE49-F238E27FC236}">
                <a16:creationId xmlns:a16="http://schemas.microsoft.com/office/drawing/2014/main" id="{A33085CE-6347-4D5F-8A6F-DD7931DB6D57}"/>
              </a:ext>
            </a:extLst>
          </p:cNvPr>
          <p:cNvSpPr txBox="1">
            <a:spLocks/>
          </p:cNvSpPr>
          <p:nvPr userDrawn="1"/>
        </p:nvSpPr>
        <p:spPr>
          <a:xfrm>
            <a:off x="26636" y="3409299"/>
            <a:ext cx="493783" cy="360040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25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B5EA296-D89B-A63C-DA8E-992F16D90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53F7-577D-483D-BCF5-05841E88EAA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B99DF6-7F2A-04C3-224A-7D280EC5D0C9}"/>
              </a:ext>
            </a:extLst>
          </p:cNvPr>
          <p:cNvSpPr txBox="1"/>
          <p:nvPr userDrawn="1"/>
        </p:nvSpPr>
        <p:spPr>
          <a:xfrm>
            <a:off x="11233248" y="6559210"/>
            <a:ext cx="1127448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ja-JP" altLang="en-US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生基</a:t>
            </a:r>
            <a:r>
              <a:rPr lang="en-US" altLang="ja-JP" sz="12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007‐902</a:t>
            </a:r>
            <a:endParaRPr lang="ja-JP" altLang="en-US" sz="12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7" name="縦書きコンテンツ プレースホルダー 13">
            <a:extLst>
              <a:ext uri="{FF2B5EF4-FFF2-40B4-BE49-F238E27FC236}">
                <a16:creationId xmlns:a16="http://schemas.microsoft.com/office/drawing/2014/main" id="{BE0AB748-5F00-BE56-D681-5E3F4064F106}"/>
              </a:ext>
            </a:extLst>
          </p:cNvPr>
          <p:cNvSpPr txBox="1">
            <a:spLocks/>
          </p:cNvSpPr>
          <p:nvPr userDrawn="1"/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ＤＮＡの複製と分配</a:t>
            </a:r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B050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632" y="1896007"/>
            <a:ext cx="72507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 dirty="0">
                <a:latin typeface="+mn-ea"/>
                <a:ea typeface="+mn-ea"/>
              </a:rPr>
              <a:t>１節　遺伝情報と</a:t>
            </a:r>
            <a:r>
              <a:rPr lang="en-US" altLang="ja-JP" sz="4000" dirty="0">
                <a:latin typeface="+mn-ea"/>
                <a:ea typeface="+mn-ea"/>
              </a:rPr>
              <a:t>DNA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500" y="2921168"/>
            <a:ext cx="88569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6000" dirty="0">
                <a:latin typeface="+mn-ea"/>
                <a:ea typeface="+mn-ea"/>
              </a:rPr>
              <a:t>8</a:t>
            </a:r>
            <a:r>
              <a:rPr lang="ja-JP" altLang="en-US" sz="6000" dirty="0">
                <a:latin typeface="+mn-ea"/>
                <a:ea typeface="+mn-ea"/>
              </a:rPr>
              <a:t>　</a:t>
            </a:r>
            <a:r>
              <a:rPr lang="en-US" altLang="ja-JP" sz="6000" dirty="0">
                <a:latin typeface="+mn-ea"/>
                <a:ea typeface="+mn-ea"/>
              </a:rPr>
              <a:t>DNA</a:t>
            </a:r>
            <a:r>
              <a:rPr lang="ja-JP" altLang="en-US" sz="6000" dirty="0">
                <a:latin typeface="+mn-ea"/>
                <a:ea typeface="+mn-ea"/>
              </a:rPr>
              <a:t>の複製と分配</a:t>
            </a:r>
            <a:endParaRPr lang="en-US" altLang="ja-JP" sz="6000" dirty="0">
              <a:latin typeface="+mn-ea"/>
              <a:ea typeface="+mn-ea"/>
            </a:endParaRPr>
          </a:p>
        </p:txBody>
      </p:sp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CEE96736-B23E-5F43-B948-136D8E995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8" y="4689530"/>
            <a:ext cx="3816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2800" dirty="0">
                <a:latin typeface="+mn-ea"/>
                <a:ea typeface="+mn-ea"/>
              </a:rPr>
              <a:t>(</a:t>
            </a:r>
            <a:r>
              <a:rPr lang="ja-JP" altLang="en-US" sz="2800" dirty="0">
                <a:latin typeface="+mn-ea"/>
                <a:ea typeface="+mn-ea"/>
              </a:rPr>
              <a:t>全</a:t>
            </a:r>
            <a:r>
              <a:rPr lang="en-US" altLang="ja-JP" sz="2800" dirty="0">
                <a:latin typeface="+mn-ea"/>
                <a:ea typeface="+mn-ea"/>
              </a:rPr>
              <a:t>25</a:t>
            </a:r>
            <a:r>
              <a:rPr lang="ja-JP" altLang="en-US" sz="2800" dirty="0">
                <a:latin typeface="+mn-ea"/>
                <a:ea typeface="+mn-ea"/>
              </a:rPr>
              <a:t>スライド</a:t>
            </a:r>
            <a:r>
              <a:rPr lang="en-US" altLang="ja-JP" sz="2800" dirty="0">
                <a:latin typeface="+mn-ea"/>
                <a:ea typeface="+mn-ea"/>
              </a:rPr>
              <a:t>)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08D72C1-BC74-754D-AD9E-51EED56C6427}"/>
              </a:ext>
            </a:extLst>
          </p:cNvPr>
          <p:cNvSpPr/>
          <p:nvPr/>
        </p:nvSpPr>
        <p:spPr>
          <a:xfrm>
            <a:off x="7630256" y="3789040"/>
            <a:ext cx="271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latin typeface="+mn-ea"/>
              </a:rPr>
              <a:t>→</a:t>
            </a:r>
            <a:r>
              <a:rPr lang="en-US" altLang="ja-JP" sz="3200" dirty="0">
                <a:latin typeface="+mn-ea"/>
              </a:rPr>
              <a:t>p.54</a:t>
            </a:r>
            <a:r>
              <a:rPr lang="ja-JP" altLang="en-US" sz="3200" dirty="0">
                <a:latin typeface="+mn-ea"/>
              </a:rPr>
              <a:t>～</a:t>
            </a:r>
            <a:r>
              <a:rPr lang="en-US" altLang="ja-JP" sz="3200" dirty="0">
                <a:latin typeface="+mn-ea"/>
              </a:rPr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DC1491-1D59-474D-9790-795F6274E3F4}"/>
              </a:ext>
            </a:extLst>
          </p:cNvPr>
          <p:cNvSpPr txBox="1"/>
          <p:nvPr/>
        </p:nvSpPr>
        <p:spPr>
          <a:xfrm>
            <a:off x="1055439" y="962872"/>
            <a:ext cx="10232100" cy="146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ts val="5600"/>
              </a:lnSpc>
              <a:buFont typeface="Wingdings" panose="05000000000000000000" pitchFamily="2" charset="2"/>
              <a:buChar char="l"/>
            </a:pPr>
            <a:r>
              <a:rPr lang="en-US" altLang="ja-JP" sz="4000" dirty="0"/>
              <a:t>DNA</a:t>
            </a:r>
            <a:r>
              <a:rPr lang="ja-JP" altLang="en-US" sz="4000" dirty="0"/>
              <a:t>の複製は　</a:t>
            </a:r>
            <a:r>
              <a:rPr lang="ja-JP" altLang="en-US" sz="4000" dirty="0">
                <a:solidFill>
                  <a:srgbClr val="FF0000"/>
                </a:solidFill>
              </a:rPr>
              <a:t>間期　</a:t>
            </a:r>
            <a:r>
              <a:rPr lang="ja-JP" altLang="en-US" sz="4000" dirty="0"/>
              <a:t>に行われ，次の３つの期間にわけられる。</a:t>
            </a:r>
            <a:endParaRPr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41A91C-A715-47DF-9CCC-A19CD74AD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404053"/>
            <a:ext cx="7488832" cy="433731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37FD91-80BD-4872-A2B1-B168B3BA0202}"/>
              </a:ext>
            </a:extLst>
          </p:cNvPr>
          <p:cNvSpPr txBox="1"/>
          <p:nvPr/>
        </p:nvSpPr>
        <p:spPr>
          <a:xfrm>
            <a:off x="5519936" y="4579265"/>
            <a:ext cx="11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間期</a:t>
            </a:r>
            <a:endParaRPr lang="en-US" altLang="ja-JP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5DE6DA-8109-4E9F-9BB9-446037F9C7A3}"/>
              </a:ext>
            </a:extLst>
          </p:cNvPr>
          <p:cNvSpPr txBox="1"/>
          <p:nvPr/>
        </p:nvSpPr>
        <p:spPr>
          <a:xfrm>
            <a:off x="2999656" y="4242266"/>
            <a:ext cx="19442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分裂準備期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EF8F34-2B10-41BB-9F89-C05080A8A655}"/>
              </a:ext>
            </a:extLst>
          </p:cNvPr>
          <p:cNvSpPr txBox="1"/>
          <p:nvPr/>
        </p:nvSpPr>
        <p:spPr>
          <a:xfrm>
            <a:off x="7032104" y="4242266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F94E060-C26C-4C24-9A91-5D8A72B86975}"/>
              </a:ext>
            </a:extLst>
          </p:cNvPr>
          <p:cNvSpPr txBox="1"/>
          <p:nvPr/>
        </p:nvSpPr>
        <p:spPr>
          <a:xfrm>
            <a:off x="4841577" y="5377541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202B028-51E3-4F57-953C-033E372CBD7B}"/>
              </a:ext>
            </a:extLst>
          </p:cNvPr>
          <p:cNvSpPr/>
          <p:nvPr/>
        </p:nvSpPr>
        <p:spPr>
          <a:xfrm>
            <a:off x="3359696" y="4242266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(8)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AC50D5-5CFA-492B-87CF-6C3CEC1CA910}"/>
              </a:ext>
            </a:extLst>
          </p:cNvPr>
          <p:cNvSpPr/>
          <p:nvPr/>
        </p:nvSpPr>
        <p:spPr>
          <a:xfrm>
            <a:off x="5539124" y="5363732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(7)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30B1BFF-8542-4497-B549-5DF25DD8D80F}"/>
              </a:ext>
            </a:extLst>
          </p:cNvPr>
          <p:cNvSpPr/>
          <p:nvPr/>
        </p:nvSpPr>
        <p:spPr>
          <a:xfrm>
            <a:off x="7752184" y="4242266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(6)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33250A6-0DC7-458A-AA33-574CE866EBA7}"/>
              </a:ext>
            </a:extLst>
          </p:cNvPr>
          <p:cNvSpPr/>
          <p:nvPr/>
        </p:nvSpPr>
        <p:spPr>
          <a:xfrm>
            <a:off x="5043866" y="1066317"/>
            <a:ext cx="1296144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(4)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FCF4818-B17A-4170-95CF-435DCA3D8CF2}"/>
              </a:ext>
            </a:extLst>
          </p:cNvPr>
          <p:cNvSpPr/>
          <p:nvPr/>
        </p:nvSpPr>
        <p:spPr>
          <a:xfrm>
            <a:off x="5544320" y="4613196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(4)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BAAB75-8962-1D03-A428-DD38BB7B069B}"/>
              </a:ext>
            </a:extLst>
          </p:cNvPr>
          <p:cNvSpPr txBox="1"/>
          <p:nvPr/>
        </p:nvSpPr>
        <p:spPr>
          <a:xfrm>
            <a:off x="5447928" y="3606845"/>
            <a:ext cx="13681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分裂期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（</a:t>
            </a:r>
            <a:r>
              <a:rPr lang="en-US" altLang="ja-JP" sz="2400" dirty="0"/>
              <a:t>M</a:t>
            </a:r>
            <a:r>
              <a:rPr lang="ja-JP" altLang="en-US" sz="2400" dirty="0"/>
              <a:t>期）</a:t>
            </a:r>
            <a:endParaRPr lang="en-US" altLang="ja-JP" sz="2400" dirty="0"/>
          </a:p>
        </p:txBody>
      </p:sp>
      <p:sp>
        <p:nvSpPr>
          <p:cNvPr id="5" name="タイトル 8">
            <a:extLst>
              <a:ext uri="{FF2B5EF4-FFF2-40B4-BE49-F238E27FC236}">
                <a16:creationId xmlns:a16="http://schemas.microsoft.com/office/drawing/2014/main" id="{9F534D78-BE68-BDF0-160C-9D36DE11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33429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041A91C-A715-47DF-9CCC-A19CD74AD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404053"/>
            <a:ext cx="7488832" cy="433731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9824116-D91C-423D-B147-0CB9558F6ED2}"/>
              </a:ext>
            </a:extLst>
          </p:cNvPr>
          <p:cNvSpPr txBox="1"/>
          <p:nvPr/>
        </p:nvSpPr>
        <p:spPr>
          <a:xfrm>
            <a:off x="4841577" y="5377541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DC1491-1D59-474D-9790-795F6274E3F4}"/>
              </a:ext>
            </a:extLst>
          </p:cNvPr>
          <p:cNvSpPr txBox="1"/>
          <p:nvPr/>
        </p:nvSpPr>
        <p:spPr>
          <a:xfrm>
            <a:off x="1545239" y="1174578"/>
            <a:ext cx="9505056" cy="74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ja-JP" altLang="en-US" sz="4000" dirty="0">
                <a:solidFill>
                  <a:srgbClr val="FF0000"/>
                </a:solidFill>
              </a:rPr>
              <a:t>Ｇ</a:t>
            </a:r>
            <a:r>
              <a:rPr lang="en-US" altLang="ja-JP" sz="4000" baseline="-25000" dirty="0">
                <a:solidFill>
                  <a:srgbClr val="FF0000"/>
                </a:solidFill>
              </a:rPr>
              <a:t>1</a:t>
            </a:r>
            <a:r>
              <a:rPr lang="ja-JP" altLang="en-US" sz="4000" dirty="0">
                <a:solidFill>
                  <a:srgbClr val="FF0000"/>
                </a:solidFill>
              </a:rPr>
              <a:t>期　</a:t>
            </a:r>
            <a:r>
              <a:rPr lang="ja-JP" altLang="en-US" sz="4000" dirty="0"/>
              <a:t>・・・　</a:t>
            </a:r>
            <a:r>
              <a:rPr lang="ja-JP" altLang="en-US" sz="4000" dirty="0">
                <a:solidFill>
                  <a:srgbClr val="FF0000"/>
                </a:solidFill>
              </a:rPr>
              <a:t>ＤＮＡ　</a:t>
            </a:r>
            <a:r>
              <a:rPr lang="ja-JP" altLang="en-US" sz="4000" dirty="0"/>
              <a:t>の合成を準備する期間。</a:t>
            </a:r>
            <a:endParaRPr lang="en-US" altLang="ja-JP" sz="4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37FD91-80BD-4872-A2B1-B168B3BA0202}"/>
              </a:ext>
            </a:extLst>
          </p:cNvPr>
          <p:cNvSpPr txBox="1"/>
          <p:nvPr/>
        </p:nvSpPr>
        <p:spPr>
          <a:xfrm>
            <a:off x="5519936" y="4579265"/>
            <a:ext cx="11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間期</a:t>
            </a:r>
            <a:endParaRPr lang="en-US" altLang="ja-JP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5DE6DA-8109-4E9F-9BB9-446037F9C7A3}"/>
              </a:ext>
            </a:extLst>
          </p:cNvPr>
          <p:cNvSpPr txBox="1"/>
          <p:nvPr/>
        </p:nvSpPr>
        <p:spPr>
          <a:xfrm>
            <a:off x="2999656" y="4242266"/>
            <a:ext cx="19442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分裂準備期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EF8F34-2B10-41BB-9F89-C05080A8A655}"/>
              </a:ext>
            </a:extLst>
          </p:cNvPr>
          <p:cNvSpPr txBox="1"/>
          <p:nvPr/>
        </p:nvSpPr>
        <p:spPr>
          <a:xfrm>
            <a:off x="7032104" y="4242266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202B028-51E3-4F57-953C-033E372CBD7B}"/>
              </a:ext>
            </a:extLst>
          </p:cNvPr>
          <p:cNvSpPr/>
          <p:nvPr/>
        </p:nvSpPr>
        <p:spPr>
          <a:xfrm>
            <a:off x="3359696" y="4242266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(8)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AC50D5-5CFA-492B-87CF-6C3CEC1CA910}"/>
              </a:ext>
            </a:extLst>
          </p:cNvPr>
          <p:cNvSpPr/>
          <p:nvPr/>
        </p:nvSpPr>
        <p:spPr>
          <a:xfrm>
            <a:off x="5539124" y="5363732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(7)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437167-A3E1-4B51-88DD-855B4D2D296C}"/>
              </a:ext>
            </a:extLst>
          </p:cNvPr>
          <p:cNvSpPr/>
          <p:nvPr/>
        </p:nvSpPr>
        <p:spPr>
          <a:xfrm>
            <a:off x="1364710" y="1296443"/>
            <a:ext cx="1581303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(6)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D4538B9-3BED-4A72-BF32-A80FF523BA2E}"/>
              </a:ext>
            </a:extLst>
          </p:cNvPr>
          <p:cNvSpPr/>
          <p:nvPr/>
        </p:nvSpPr>
        <p:spPr>
          <a:xfrm>
            <a:off x="7752184" y="4242266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(6)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05784EC-C5D3-4A05-BB5B-F8B9BDE9BB4A}"/>
              </a:ext>
            </a:extLst>
          </p:cNvPr>
          <p:cNvSpPr/>
          <p:nvPr/>
        </p:nvSpPr>
        <p:spPr>
          <a:xfrm>
            <a:off x="4012231" y="1296443"/>
            <a:ext cx="140272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(11)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697C5E-E72C-3C2E-E9A9-CEFB3E5111CE}"/>
              </a:ext>
            </a:extLst>
          </p:cNvPr>
          <p:cNvSpPr txBox="1"/>
          <p:nvPr/>
        </p:nvSpPr>
        <p:spPr>
          <a:xfrm>
            <a:off x="5447928" y="3606845"/>
            <a:ext cx="13681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分裂期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（</a:t>
            </a:r>
            <a:r>
              <a:rPr lang="en-US" altLang="ja-JP" sz="2400" dirty="0"/>
              <a:t>M</a:t>
            </a:r>
            <a:r>
              <a:rPr lang="ja-JP" altLang="en-US" sz="2400" dirty="0"/>
              <a:t>期）</a:t>
            </a:r>
            <a:endParaRPr lang="en-US" altLang="ja-JP" sz="2400" dirty="0"/>
          </a:p>
        </p:txBody>
      </p:sp>
      <p:sp>
        <p:nvSpPr>
          <p:cNvPr id="5" name="タイトル 8">
            <a:extLst>
              <a:ext uri="{FF2B5EF4-FFF2-40B4-BE49-F238E27FC236}">
                <a16:creationId xmlns:a16="http://schemas.microsoft.com/office/drawing/2014/main" id="{2B9117D9-2735-ABE6-5DD5-59726985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37165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DC1491-1D59-474D-9790-795F6274E3F4}"/>
              </a:ext>
            </a:extLst>
          </p:cNvPr>
          <p:cNvSpPr txBox="1"/>
          <p:nvPr/>
        </p:nvSpPr>
        <p:spPr>
          <a:xfrm>
            <a:off x="2279575" y="1174578"/>
            <a:ext cx="8064897" cy="74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en-US" altLang="ja-JP" sz="4000" dirty="0">
                <a:solidFill>
                  <a:srgbClr val="FF0000"/>
                </a:solidFill>
              </a:rPr>
              <a:t>S</a:t>
            </a:r>
            <a:r>
              <a:rPr lang="ja-JP" altLang="en-US" sz="4000" dirty="0">
                <a:solidFill>
                  <a:srgbClr val="FF0000"/>
                </a:solidFill>
              </a:rPr>
              <a:t>期</a:t>
            </a:r>
            <a:r>
              <a:rPr lang="ja-JP" altLang="en-US" sz="4000" dirty="0"/>
              <a:t> 　・・・　</a:t>
            </a:r>
            <a:r>
              <a:rPr lang="ja-JP" altLang="en-US" sz="4000" dirty="0">
                <a:solidFill>
                  <a:srgbClr val="FF0000"/>
                </a:solidFill>
              </a:rPr>
              <a:t>ＤＮＡ　</a:t>
            </a:r>
            <a:r>
              <a:rPr lang="ja-JP" altLang="en-US" sz="4000" dirty="0"/>
              <a:t>を合成する期間。</a:t>
            </a:r>
            <a:endParaRPr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41A91C-A715-47DF-9CCC-A19CD74AD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404053"/>
            <a:ext cx="7488832" cy="433731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37FD91-80BD-4872-A2B1-B168B3BA0202}"/>
              </a:ext>
            </a:extLst>
          </p:cNvPr>
          <p:cNvSpPr txBox="1"/>
          <p:nvPr/>
        </p:nvSpPr>
        <p:spPr>
          <a:xfrm>
            <a:off x="5519936" y="4579265"/>
            <a:ext cx="11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間期</a:t>
            </a:r>
            <a:endParaRPr lang="en-US" altLang="ja-JP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5DE6DA-8109-4E9F-9BB9-446037F9C7A3}"/>
              </a:ext>
            </a:extLst>
          </p:cNvPr>
          <p:cNvSpPr txBox="1"/>
          <p:nvPr/>
        </p:nvSpPr>
        <p:spPr>
          <a:xfrm>
            <a:off x="2999656" y="4242266"/>
            <a:ext cx="19442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分裂準備期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EF8F34-2B10-41BB-9F89-C05080A8A655}"/>
              </a:ext>
            </a:extLst>
          </p:cNvPr>
          <p:cNvSpPr txBox="1"/>
          <p:nvPr/>
        </p:nvSpPr>
        <p:spPr>
          <a:xfrm>
            <a:off x="7032104" y="4242266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DBC970-4325-4E6D-BCD9-1484244D635B}"/>
              </a:ext>
            </a:extLst>
          </p:cNvPr>
          <p:cNvSpPr txBox="1"/>
          <p:nvPr/>
        </p:nvSpPr>
        <p:spPr>
          <a:xfrm>
            <a:off x="4841577" y="5377541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202B028-51E3-4F57-953C-033E372CBD7B}"/>
              </a:ext>
            </a:extLst>
          </p:cNvPr>
          <p:cNvSpPr/>
          <p:nvPr/>
        </p:nvSpPr>
        <p:spPr>
          <a:xfrm>
            <a:off x="3359696" y="4242266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(8)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AC50D5-5CFA-492B-87CF-6C3CEC1CA910}"/>
              </a:ext>
            </a:extLst>
          </p:cNvPr>
          <p:cNvSpPr/>
          <p:nvPr/>
        </p:nvSpPr>
        <p:spPr>
          <a:xfrm>
            <a:off x="5539124" y="5363732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(7)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437167-A3E1-4B51-88DD-855B4D2D296C}"/>
              </a:ext>
            </a:extLst>
          </p:cNvPr>
          <p:cNvSpPr/>
          <p:nvPr/>
        </p:nvSpPr>
        <p:spPr>
          <a:xfrm>
            <a:off x="2135560" y="1264442"/>
            <a:ext cx="1306862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(7)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47C14BD-83F1-4200-A0B9-0A88D4EBB509}"/>
              </a:ext>
            </a:extLst>
          </p:cNvPr>
          <p:cNvSpPr/>
          <p:nvPr/>
        </p:nvSpPr>
        <p:spPr>
          <a:xfrm>
            <a:off x="4658774" y="1277381"/>
            <a:ext cx="140272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(11)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E8A41B7-FD41-AB46-ED89-83C514DBF269}"/>
              </a:ext>
            </a:extLst>
          </p:cNvPr>
          <p:cNvSpPr txBox="1"/>
          <p:nvPr/>
        </p:nvSpPr>
        <p:spPr>
          <a:xfrm>
            <a:off x="5447928" y="3606845"/>
            <a:ext cx="13681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分裂期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（</a:t>
            </a:r>
            <a:r>
              <a:rPr lang="en-US" altLang="ja-JP" sz="2400" dirty="0"/>
              <a:t>M</a:t>
            </a:r>
            <a:r>
              <a:rPr lang="ja-JP" altLang="en-US" sz="2400" dirty="0"/>
              <a:t>期）</a:t>
            </a:r>
            <a:endParaRPr lang="en-US" altLang="ja-JP" sz="2400" dirty="0"/>
          </a:p>
        </p:txBody>
      </p:sp>
      <p:sp>
        <p:nvSpPr>
          <p:cNvPr id="5" name="タイトル 8">
            <a:extLst>
              <a:ext uri="{FF2B5EF4-FFF2-40B4-BE49-F238E27FC236}">
                <a16:creationId xmlns:a16="http://schemas.microsoft.com/office/drawing/2014/main" id="{497EB9F8-B76E-B475-151B-75BE0329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51839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DC1491-1D59-474D-9790-795F6274E3F4}"/>
              </a:ext>
            </a:extLst>
          </p:cNvPr>
          <p:cNvSpPr txBox="1"/>
          <p:nvPr/>
        </p:nvSpPr>
        <p:spPr>
          <a:xfrm>
            <a:off x="2023135" y="1174578"/>
            <a:ext cx="8465353" cy="74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ja-JP" altLang="en-US" sz="4000" dirty="0">
                <a:solidFill>
                  <a:srgbClr val="FF0000"/>
                </a:solidFill>
              </a:rPr>
              <a:t>Ｇ</a:t>
            </a:r>
            <a:r>
              <a:rPr lang="en-US" altLang="ja-JP" sz="4000" baseline="-25000" dirty="0">
                <a:solidFill>
                  <a:srgbClr val="FF0000"/>
                </a:solidFill>
              </a:rPr>
              <a:t>2</a:t>
            </a:r>
            <a:r>
              <a:rPr lang="ja-JP" altLang="en-US" sz="4000" dirty="0">
                <a:solidFill>
                  <a:srgbClr val="FF0000"/>
                </a:solidFill>
              </a:rPr>
              <a:t>期</a:t>
            </a:r>
            <a:r>
              <a:rPr lang="ja-JP" altLang="en-US" sz="4000" dirty="0"/>
              <a:t> 　・・・　</a:t>
            </a:r>
            <a:r>
              <a:rPr lang="ja-JP" altLang="en-US" sz="4000" dirty="0">
                <a:solidFill>
                  <a:srgbClr val="FF0000"/>
                </a:solidFill>
              </a:rPr>
              <a:t>分裂　</a:t>
            </a:r>
            <a:r>
              <a:rPr lang="ja-JP" altLang="en-US" sz="4000" dirty="0"/>
              <a:t>の準備をする期間。</a:t>
            </a:r>
            <a:endParaRPr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41A91C-A715-47DF-9CCC-A19CD74AD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404053"/>
            <a:ext cx="7488832" cy="433731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37FD91-80BD-4872-A2B1-B168B3BA0202}"/>
              </a:ext>
            </a:extLst>
          </p:cNvPr>
          <p:cNvSpPr txBox="1"/>
          <p:nvPr/>
        </p:nvSpPr>
        <p:spPr>
          <a:xfrm>
            <a:off x="5519936" y="4579265"/>
            <a:ext cx="11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間期</a:t>
            </a:r>
            <a:endParaRPr lang="en-US" altLang="ja-JP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5DE6DA-8109-4E9F-9BB9-446037F9C7A3}"/>
              </a:ext>
            </a:extLst>
          </p:cNvPr>
          <p:cNvSpPr txBox="1"/>
          <p:nvPr/>
        </p:nvSpPr>
        <p:spPr>
          <a:xfrm>
            <a:off x="2999656" y="4242266"/>
            <a:ext cx="19442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分裂準備期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EF8F34-2B10-41BB-9F89-C05080A8A655}"/>
              </a:ext>
            </a:extLst>
          </p:cNvPr>
          <p:cNvSpPr txBox="1"/>
          <p:nvPr/>
        </p:nvSpPr>
        <p:spPr>
          <a:xfrm>
            <a:off x="7032104" y="4242266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202B028-51E3-4F57-953C-033E372CBD7B}"/>
              </a:ext>
            </a:extLst>
          </p:cNvPr>
          <p:cNvSpPr/>
          <p:nvPr/>
        </p:nvSpPr>
        <p:spPr>
          <a:xfrm>
            <a:off x="3359696" y="4242266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(8)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0437167-A3E1-4B51-88DD-855B4D2D296C}"/>
              </a:ext>
            </a:extLst>
          </p:cNvPr>
          <p:cNvSpPr/>
          <p:nvPr/>
        </p:nvSpPr>
        <p:spPr>
          <a:xfrm>
            <a:off x="1872695" y="1295874"/>
            <a:ext cx="1581303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(8)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05784EC-C5D3-4A05-BB5B-F8B9BDE9BB4A}"/>
              </a:ext>
            </a:extLst>
          </p:cNvPr>
          <p:cNvSpPr/>
          <p:nvPr/>
        </p:nvSpPr>
        <p:spPr>
          <a:xfrm>
            <a:off x="4759440" y="1278025"/>
            <a:ext cx="1159273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(13)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5236954-7B48-474E-834D-CB417CBD7FC2}"/>
              </a:ext>
            </a:extLst>
          </p:cNvPr>
          <p:cNvSpPr txBox="1"/>
          <p:nvPr/>
        </p:nvSpPr>
        <p:spPr>
          <a:xfrm>
            <a:off x="4841577" y="5377541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55D72B3-B13A-9475-4B3B-63597CB85F5A}"/>
              </a:ext>
            </a:extLst>
          </p:cNvPr>
          <p:cNvSpPr txBox="1"/>
          <p:nvPr/>
        </p:nvSpPr>
        <p:spPr>
          <a:xfrm>
            <a:off x="5447928" y="3606845"/>
            <a:ext cx="13681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分裂期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（</a:t>
            </a:r>
            <a:r>
              <a:rPr lang="en-US" altLang="ja-JP" sz="2400" dirty="0"/>
              <a:t>M</a:t>
            </a:r>
            <a:r>
              <a:rPr lang="ja-JP" altLang="en-US" sz="2400" dirty="0"/>
              <a:t>期）</a:t>
            </a:r>
            <a:endParaRPr lang="en-US" altLang="ja-JP" sz="2400" dirty="0"/>
          </a:p>
        </p:txBody>
      </p:sp>
      <p:sp>
        <p:nvSpPr>
          <p:cNvPr id="11" name="タイトル 8">
            <a:extLst>
              <a:ext uri="{FF2B5EF4-FFF2-40B4-BE49-F238E27FC236}">
                <a16:creationId xmlns:a16="http://schemas.microsoft.com/office/drawing/2014/main" id="{AA4EE368-ACA7-718C-D9EC-CD089EA26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6977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D22E53-CE52-4DB9-B459-6C6C0EAA9050}"/>
              </a:ext>
            </a:extLst>
          </p:cNvPr>
          <p:cNvSpPr txBox="1"/>
          <p:nvPr/>
        </p:nvSpPr>
        <p:spPr>
          <a:xfrm>
            <a:off x="1127448" y="1114111"/>
            <a:ext cx="9941635" cy="146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5600"/>
              </a:lnSpc>
              <a:buFont typeface="Wingdings" panose="05000000000000000000" pitchFamily="2" charset="2"/>
              <a:buChar char="l"/>
            </a:pPr>
            <a:r>
              <a:rPr lang="en-US" altLang="ja-JP" sz="3800" dirty="0"/>
              <a:t>S</a:t>
            </a:r>
            <a:r>
              <a:rPr lang="ja-JP" altLang="en-US" sz="3800" dirty="0"/>
              <a:t>期では，</a:t>
            </a:r>
            <a:r>
              <a:rPr lang="en-US" altLang="ja-JP" sz="3800" dirty="0"/>
              <a:t>DNA</a:t>
            </a:r>
            <a:r>
              <a:rPr lang="ja-JP" altLang="en-US" sz="3800" dirty="0"/>
              <a:t>が正確に複製され，</a:t>
            </a:r>
            <a:r>
              <a:rPr lang="en-US" altLang="ja-JP" sz="3800" dirty="0"/>
              <a:t>DNA</a:t>
            </a:r>
            <a:r>
              <a:rPr lang="ja-JP" altLang="en-US" sz="3800" dirty="0"/>
              <a:t>量が　</a:t>
            </a:r>
            <a:r>
              <a:rPr lang="ja-JP" altLang="en-US" sz="3800" dirty="0">
                <a:solidFill>
                  <a:srgbClr val="FF0000"/>
                </a:solidFill>
              </a:rPr>
              <a:t>２</a:t>
            </a:r>
            <a:r>
              <a:rPr lang="ja-JP" altLang="en-US" sz="3800" dirty="0"/>
              <a:t>　倍になる。</a:t>
            </a:r>
            <a:endParaRPr lang="en-US" altLang="ja-JP" sz="38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605975-D5CF-43A9-8EA3-E23769DF7243}"/>
              </a:ext>
            </a:extLst>
          </p:cNvPr>
          <p:cNvSpPr/>
          <p:nvPr/>
        </p:nvSpPr>
        <p:spPr>
          <a:xfrm>
            <a:off x="1538083" y="1935739"/>
            <a:ext cx="851004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(12)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FF98F3E-5D21-3804-4BC2-55A53410AE0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78" y="2910282"/>
            <a:ext cx="10792164" cy="3183014"/>
          </a:xfrm>
          <a:prstGeom prst="rect">
            <a:avLst/>
          </a:prstGeom>
        </p:spPr>
      </p:pic>
      <p:sp>
        <p:nvSpPr>
          <p:cNvPr id="4" name="タイトル 8">
            <a:extLst>
              <a:ext uri="{FF2B5EF4-FFF2-40B4-BE49-F238E27FC236}">
                <a16:creationId xmlns:a16="http://schemas.microsoft.com/office/drawing/2014/main" id="{85EABF27-E6CE-F5DD-E156-FB7A93F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41767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D22E53-CE52-4DB9-B459-6C6C0EAA9050}"/>
              </a:ext>
            </a:extLst>
          </p:cNvPr>
          <p:cNvSpPr txBox="1"/>
          <p:nvPr/>
        </p:nvSpPr>
        <p:spPr>
          <a:xfrm>
            <a:off x="904461" y="1110082"/>
            <a:ext cx="10383078" cy="1454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5600"/>
              </a:lnSpc>
              <a:buFont typeface="Wingdings" panose="05000000000000000000" pitchFamily="2" charset="2"/>
              <a:buChar char="l"/>
            </a:pPr>
            <a:r>
              <a:rPr lang="ja-JP" altLang="en-US" sz="3800" dirty="0"/>
              <a:t>分裂期に，２つの娘細胞に等しく分配されるので，娘細胞の</a:t>
            </a:r>
            <a:r>
              <a:rPr lang="en-US" altLang="ja-JP" sz="3800" dirty="0"/>
              <a:t>DNA</a:t>
            </a:r>
            <a:r>
              <a:rPr lang="ja-JP" altLang="en-US" sz="3800" dirty="0"/>
              <a:t>量は　</a:t>
            </a:r>
            <a:r>
              <a:rPr lang="ja-JP" altLang="en-US" sz="3800" dirty="0">
                <a:solidFill>
                  <a:srgbClr val="FF0000"/>
                </a:solidFill>
              </a:rPr>
              <a:t>母細胞</a:t>
            </a:r>
            <a:r>
              <a:rPr lang="ja-JP" altLang="en-US" sz="3800" dirty="0"/>
              <a:t>　と同じになる。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605975-D5CF-43A9-8EA3-E23769DF7243}"/>
              </a:ext>
            </a:extLst>
          </p:cNvPr>
          <p:cNvSpPr/>
          <p:nvPr/>
        </p:nvSpPr>
        <p:spPr>
          <a:xfrm>
            <a:off x="6384032" y="1988904"/>
            <a:ext cx="18242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(9)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9DFD811F-A57B-D17D-212E-FEE0ED37EF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78" y="2910282"/>
            <a:ext cx="10792164" cy="3183014"/>
          </a:xfrm>
          <a:prstGeom prst="rect">
            <a:avLst/>
          </a:prstGeom>
        </p:spPr>
      </p:pic>
      <p:sp>
        <p:nvSpPr>
          <p:cNvPr id="4" name="タイトル 8">
            <a:extLst>
              <a:ext uri="{FF2B5EF4-FFF2-40B4-BE49-F238E27FC236}">
                <a16:creationId xmlns:a16="http://schemas.microsoft.com/office/drawing/2014/main" id="{89191FAF-8F23-66CA-D293-1CF366EF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10963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F44B5A0-5163-F1CA-6912-F1F9E94FDE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" b="4600"/>
          <a:stretch/>
        </p:blipFill>
        <p:spPr>
          <a:xfrm>
            <a:off x="501657" y="821564"/>
            <a:ext cx="11282975" cy="5469528"/>
          </a:xfrm>
          <a:prstGeom prst="rect">
            <a:avLst/>
          </a:prstGeom>
        </p:spPr>
      </p:pic>
      <p:sp>
        <p:nvSpPr>
          <p:cNvPr id="6" name="テキスト ボックス 25">
            <a:extLst>
              <a:ext uri="{FF2B5EF4-FFF2-40B4-BE49-F238E27FC236}">
                <a16:creationId xmlns:a16="http://schemas.microsoft.com/office/drawing/2014/main" id="{50C7C5DB-30D3-5631-F5D7-8B65A4E3369B}"/>
              </a:ext>
            </a:extLst>
          </p:cNvPr>
          <p:cNvSpPr txBox="1"/>
          <p:nvPr/>
        </p:nvSpPr>
        <p:spPr>
          <a:xfrm>
            <a:off x="1075506" y="5557333"/>
            <a:ext cx="1422176" cy="9202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buNone/>
            </a:pPr>
            <a:r>
              <a:rPr lang="ja-JP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細胞が成長し，</a:t>
            </a:r>
            <a:r>
              <a:rPr lang="ja-JP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ＤＮＡ</a:t>
            </a:r>
            <a:r>
              <a:rPr lang="ja-JP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の合成を準備する。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9">
            <a:extLst>
              <a:ext uri="{FF2B5EF4-FFF2-40B4-BE49-F238E27FC236}">
                <a16:creationId xmlns:a16="http://schemas.microsoft.com/office/drawing/2014/main" id="{66D07AE6-0C28-9C58-B754-C9301355E5F4}"/>
              </a:ext>
            </a:extLst>
          </p:cNvPr>
          <p:cNvSpPr txBox="1"/>
          <p:nvPr/>
        </p:nvSpPr>
        <p:spPr>
          <a:xfrm>
            <a:off x="2683911" y="5557333"/>
            <a:ext cx="1422176" cy="98603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ＤＮＡが複製され，細胞内のＤＮＡ量が</a:t>
            </a:r>
            <a:r>
              <a:rPr lang="ja-JP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２</a:t>
            </a:r>
            <a:r>
              <a:rPr lang="ja-JP" altLang="en-US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kern="100" dirty="0">
                <a:solidFill>
                  <a:srgbClr val="000000"/>
                </a:solidFill>
                <a:effectLst/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倍になる。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3029C77-2120-BCE5-8C8F-F9FFD9A684B6}"/>
              </a:ext>
            </a:extLst>
          </p:cNvPr>
          <p:cNvSpPr/>
          <p:nvPr/>
        </p:nvSpPr>
        <p:spPr>
          <a:xfrm>
            <a:off x="2529556" y="6405858"/>
            <a:ext cx="432000" cy="2363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 dirty="0">
                <a:solidFill>
                  <a:schemeClr val="tx1"/>
                </a:solidFill>
                <a:latin typeface="+mj-ea"/>
              </a:rPr>
              <a:t>(12)</a:t>
            </a:r>
            <a:endParaRPr kumimoji="1" lang="ja-JP" altLang="en-US" sz="12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3" name="テキスト ボックス 27">
            <a:extLst>
              <a:ext uri="{FF2B5EF4-FFF2-40B4-BE49-F238E27FC236}">
                <a16:creationId xmlns:a16="http://schemas.microsoft.com/office/drawing/2014/main" id="{383CD49E-CA89-D569-D029-99E2E1ED3B7A}"/>
              </a:ext>
            </a:extLst>
          </p:cNvPr>
          <p:cNvSpPr txBox="1"/>
          <p:nvPr/>
        </p:nvSpPr>
        <p:spPr>
          <a:xfrm>
            <a:off x="4264563" y="5557333"/>
            <a:ext cx="1422176" cy="6049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分裂の準備をする。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29">
            <a:extLst>
              <a:ext uri="{FF2B5EF4-FFF2-40B4-BE49-F238E27FC236}">
                <a16:creationId xmlns:a16="http://schemas.microsoft.com/office/drawing/2014/main" id="{F4C19CA6-3455-34B8-AE59-7EF7C04DDA7F}"/>
              </a:ext>
            </a:extLst>
          </p:cNvPr>
          <p:cNvSpPr txBox="1"/>
          <p:nvPr/>
        </p:nvSpPr>
        <p:spPr>
          <a:xfrm>
            <a:off x="5788828" y="5557333"/>
            <a:ext cx="4336130" cy="5282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核分裂・細胞質分裂が起こる。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30">
            <a:extLst>
              <a:ext uri="{FF2B5EF4-FFF2-40B4-BE49-F238E27FC236}">
                <a16:creationId xmlns:a16="http://schemas.microsoft.com/office/drawing/2014/main" id="{A08AA55E-EBE3-AFCA-E67E-2ADEBFB1D2F8}"/>
              </a:ext>
            </a:extLst>
          </p:cNvPr>
          <p:cNvSpPr txBox="1"/>
          <p:nvPr/>
        </p:nvSpPr>
        <p:spPr>
          <a:xfrm>
            <a:off x="10243707" y="5557333"/>
            <a:ext cx="1422176" cy="73375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ja-JP" kern="100" dirty="0">
                <a:solidFill>
                  <a:srgbClr val="000000"/>
                </a:solidFill>
                <a:effectLst/>
                <a:latin typeface="ＭＳ 明朝" panose="02020609040205080304" pitchFamily="17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分裂後，細胞が成長する。</a:t>
            </a:r>
            <a:endParaRPr lang="ja-JP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タイトル 8">
            <a:extLst>
              <a:ext uri="{FF2B5EF4-FFF2-40B4-BE49-F238E27FC236}">
                <a16:creationId xmlns:a16="http://schemas.microsoft.com/office/drawing/2014/main" id="{3C3DFB80-6927-3F71-AA63-4829B4D2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25151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3059E06-1F16-C2E6-A217-1E4D97A8B4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149" y="1124744"/>
            <a:ext cx="2252555" cy="7647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0FB4F0-C165-E510-D7E9-D7D550979797}"/>
              </a:ext>
            </a:extLst>
          </p:cNvPr>
          <p:cNvSpPr txBox="1"/>
          <p:nvPr/>
        </p:nvSpPr>
        <p:spPr>
          <a:xfrm>
            <a:off x="1148830" y="2060848"/>
            <a:ext cx="9992005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10160" indent="-5715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体細胞には　</a:t>
            </a:r>
            <a:r>
              <a:rPr lang="ja-JP" altLang="en-US" sz="36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細胞周期　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があり， </a:t>
            </a:r>
            <a:r>
              <a:rPr lang="ja-JP" altLang="en-US" sz="36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ＤＮＡ　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の複製と細胞の分裂が周期的にくり返される。 </a:t>
            </a:r>
          </a:p>
          <a:p>
            <a:pPr marL="571500" marR="10160" indent="-5715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DNA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は細胞分裂の前に，正確に　</a:t>
            </a:r>
            <a:r>
              <a:rPr lang="ja-JP" altLang="en-US" sz="36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複製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される。</a:t>
            </a:r>
          </a:p>
          <a:p>
            <a:pPr marL="571500" marR="10160" indent="-5715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DNA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の複製と分配によって， </a:t>
            </a:r>
            <a:r>
              <a:rPr lang="ja-JP" altLang="en-US" sz="36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母細胞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と同じ</a:t>
            </a:r>
            <a:r>
              <a:rPr lang="en-US" altLang="ja-JP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DNA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をもった　</a:t>
            </a:r>
            <a:r>
              <a:rPr lang="ja-JP" altLang="en-US" sz="36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娘細胞　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が２つできる。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AF51CD4-D46A-EEB1-3F81-85803905E57D}"/>
              </a:ext>
            </a:extLst>
          </p:cNvPr>
          <p:cNvSpPr/>
          <p:nvPr/>
        </p:nvSpPr>
        <p:spPr>
          <a:xfrm>
            <a:off x="4249420" y="2084469"/>
            <a:ext cx="2088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+mj-ea"/>
              </a:rPr>
              <a:t>(14)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DFB432D-EB72-C4F1-F208-69FEEA907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78163" y="4696829"/>
            <a:ext cx="1397274" cy="157821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DDBED08-6B8F-B901-987F-D7FF2F9BBC18}"/>
              </a:ext>
            </a:extLst>
          </p:cNvPr>
          <p:cNvSpPr/>
          <p:nvPr/>
        </p:nvSpPr>
        <p:spPr>
          <a:xfrm>
            <a:off x="8088010" y="2084469"/>
            <a:ext cx="1252625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+mj-ea"/>
              </a:rPr>
              <a:t>(15)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EE485BB-0956-763A-923F-C66A83E7A330}"/>
              </a:ext>
            </a:extLst>
          </p:cNvPr>
          <p:cNvSpPr/>
          <p:nvPr/>
        </p:nvSpPr>
        <p:spPr>
          <a:xfrm>
            <a:off x="8088010" y="3280953"/>
            <a:ext cx="1252625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+mj-ea"/>
              </a:rPr>
              <a:t>(16)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2D37EE4-589A-FB0D-C9B0-1419745529F0}"/>
              </a:ext>
            </a:extLst>
          </p:cNvPr>
          <p:cNvSpPr/>
          <p:nvPr/>
        </p:nvSpPr>
        <p:spPr>
          <a:xfrm>
            <a:off x="7252402" y="3909532"/>
            <a:ext cx="1656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+mj-ea"/>
              </a:rPr>
              <a:t>(17)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915A5EA-2D87-B338-9246-0268DE861A0D}"/>
              </a:ext>
            </a:extLst>
          </p:cNvPr>
          <p:cNvSpPr/>
          <p:nvPr/>
        </p:nvSpPr>
        <p:spPr>
          <a:xfrm>
            <a:off x="4389200" y="4457212"/>
            <a:ext cx="1656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+mj-ea"/>
              </a:rPr>
              <a:t>(18)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979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5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3C442-3624-15F2-520D-1392F3E3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A2A7488-6CE8-5676-CAE8-D3A6FEDC38EC}"/>
              </a:ext>
            </a:extLst>
          </p:cNvPr>
          <p:cNvGrpSpPr/>
          <p:nvPr/>
        </p:nvGrpSpPr>
        <p:grpSpPr>
          <a:xfrm>
            <a:off x="771939" y="764704"/>
            <a:ext cx="10441160" cy="5887996"/>
            <a:chOff x="1271464" y="961033"/>
            <a:chExt cx="10441160" cy="5887996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B4AF5A0-33CD-340D-19EE-E5EFE28C9768}"/>
                </a:ext>
              </a:extLst>
            </p:cNvPr>
            <p:cNvGrpSpPr/>
            <p:nvPr/>
          </p:nvGrpSpPr>
          <p:grpSpPr>
            <a:xfrm>
              <a:off x="1271464" y="961033"/>
              <a:ext cx="10441160" cy="5887996"/>
              <a:chOff x="1499538" y="1405901"/>
              <a:chExt cx="10441160" cy="5887996"/>
            </a:xfrm>
          </p:grpSpPr>
          <p:sp>
            <p:nvSpPr>
              <p:cNvPr id="15" name="テキスト ボックス 2">
                <a:extLst>
                  <a:ext uri="{FF2B5EF4-FFF2-40B4-BE49-F238E27FC236}">
                    <a16:creationId xmlns:a16="http://schemas.microsoft.com/office/drawing/2014/main" id="{B74FFD11-B80B-FB31-B3E3-31DBC7D437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1503" y="1625735"/>
                <a:ext cx="10309195" cy="5668162"/>
              </a:xfrm>
              <a:prstGeom prst="roundRect">
                <a:avLst>
                  <a:gd name="adj" fmla="val 6876"/>
                </a:avLst>
              </a:prstGeom>
              <a:solidFill>
                <a:srgbClr val="FEF2D9"/>
              </a:solidFill>
              <a:ln>
                <a:noFill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53380"/>
                          <a:gd name="connsiteY0" fmla="*/ 0 h 1404620"/>
                          <a:gd name="connsiteX1" fmla="*/ 490804 w 5453380"/>
                          <a:gd name="connsiteY1" fmla="*/ 0 h 1404620"/>
                          <a:gd name="connsiteX2" fmla="*/ 872541 w 5453380"/>
                          <a:gd name="connsiteY2" fmla="*/ 0 h 1404620"/>
                          <a:gd name="connsiteX3" fmla="*/ 1526946 w 5453380"/>
                          <a:gd name="connsiteY3" fmla="*/ 0 h 1404620"/>
                          <a:gd name="connsiteX4" fmla="*/ 2017751 w 5453380"/>
                          <a:gd name="connsiteY4" fmla="*/ 0 h 1404620"/>
                          <a:gd name="connsiteX5" fmla="*/ 2508555 w 5453380"/>
                          <a:gd name="connsiteY5" fmla="*/ 0 h 1404620"/>
                          <a:gd name="connsiteX6" fmla="*/ 3162960 w 5453380"/>
                          <a:gd name="connsiteY6" fmla="*/ 0 h 1404620"/>
                          <a:gd name="connsiteX7" fmla="*/ 3599231 w 5453380"/>
                          <a:gd name="connsiteY7" fmla="*/ 0 h 1404620"/>
                          <a:gd name="connsiteX8" fmla="*/ 4253636 w 5453380"/>
                          <a:gd name="connsiteY8" fmla="*/ 0 h 1404620"/>
                          <a:gd name="connsiteX9" fmla="*/ 4908042 w 5453380"/>
                          <a:gd name="connsiteY9" fmla="*/ 0 h 1404620"/>
                          <a:gd name="connsiteX10" fmla="*/ 5453380 w 5453380"/>
                          <a:gd name="connsiteY10" fmla="*/ 0 h 1404620"/>
                          <a:gd name="connsiteX11" fmla="*/ 5453380 w 5453380"/>
                          <a:gd name="connsiteY11" fmla="*/ 496299 h 1404620"/>
                          <a:gd name="connsiteX12" fmla="*/ 5453380 w 5453380"/>
                          <a:gd name="connsiteY12" fmla="*/ 978552 h 1404620"/>
                          <a:gd name="connsiteX13" fmla="*/ 5453380 w 5453380"/>
                          <a:gd name="connsiteY13" fmla="*/ 1404620 h 1404620"/>
                          <a:gd name="connsiteX14" fmla="*/ 4908042 w 5453380"/>
                          <a:gd name="connsiteY14" fmla="*/ 1404620 h 1404620"/>
                          <a:gd name="connsiteX15" fmla="*/ 4471772 w 5453380"/>
                          <a:gd name="connsiteY15" fmla="*/ 1404620 h 1404620"/>
                          <a:gd name="connsiteX16" fmla="*/ 3926434 w 5453380"/>
                          <a:gd name="connsiteY16" fmla="*/ 1404620 h 1404620"/>
                          <a:gd name="connsiteX17" fmla="*/ 3272028 w 5453380"/>
                          <a:gd name="connsiteY17" fmla="*/ 1404620 h 1404620"/>
                          <a:gd name="connsiteX18" fmla="*/ 2726690 w 5453380"/>
                          <a:gd name="connsiteY18" fmla="*/ 1404620 h 1404620"/>
                          <a:gd name="connsiteX19" fmla="*/ 2344953 w 5453380"/>
                          <a:gd name="connsiteY19" fmla="*/ 1404620 h 1404620"/>
                          <a:gd name="connsiteX20" fmla="*/ 1908683 w 5453380"/>
                          <a:gd name="connsiteY20" fmla="*/ 1404620 h 1404620"/>
                          <a:gd name="connsiteX21" fmla="*/ 1254277 w 5453380"/>
                          <a:gd name="connsiteY21" fmla="*/ 1404620 h 1404620"/>
                          <a:gd name="connsiteX22" fmla="*/ 708939 w 5453380"/>
                          <a:gd name="connsiteY22" fmla="*/ 1404620 h 1404620"/>
                          <a:gd name="connsiteX23" fmla="*/ 0 w 5453380"/>
                          <a:gd name="connsiteY23" fmla="*/ 1404620 h 1404620"/>
                          <a:gd name="connsiteX24" fmla="*/ 0 w 5453380"/>
                          <a:gd name="connsiteY24" fmla="*/ 936413 h 1404620"/>
                          <a:gd name="connsiteX25" fmla="*/ 0 w 5453380"/>
                          <a:gd name="connsiteY25" fmla="*/ 510345 h 1404620"/>
                          <a:gd name="connsiteX26" fmla="*/ 0 w 5453380"/>
                          <a:gd name="connsiteY26" fmla="*/ 0 h 140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5453380" h="1404620" extrusionOk="0">
                            <a:moveTo>
                              <a:pt x="0" y="0"/>
                            </a:moveTo>
                            <a:cubicBezTo>
                              <a:pt x="116403" y="-21426"/>
                              <a:pt x="252394" y="40893"/>
                              <a:pt x="490804" y="0"/>
                            </a:cubicBezTo>
                            <a:cubicBezTo>
                              <a:pt x="729214" y="-40893"/>
                              <a:pt x="767043" y="23424"/>
                              <a:pt x="872541" y="0"/>
                            </a:cubicBezTo>
                            <a:cubicBezTo>
                              <a:pt x="978039" y="-23424"/>
                              <a:pt x="1384934" y="11986"/>
                              <a:pt x="1526946" y="0"/>
                            </a:cubicBezTo>
                            <a:cubicBezTo>
                              <a:pt x="1668959" y="-11986"/>
                              <a:pt x="1840975" y="29528"/>
                              <a:pt x="2017751" y="0"/>
                            </a:cubicBezTo>
                            <a:cubicBezTo>
                              <a:pt x="2194528" y="-29528"/>
                              <a:pt x="2368774" y="52082"/>
                              <a:pt x="2508555" y="0"/>
                            </a:cubicBezTo>
                            <a:cubicBezTo>
                              <a:pt x="2648336" y="-52082"/>
                              <a:pt x="2893206" y="8983"/>
                              <a:pt x="3162960" y="0"/>
                            </a:cubicBezTo>
                            <a:cubicBezTo>
                              <a:pt x="3432715" y="-8983"/>
                              <a:pt x="3450570" y="21220"/>
                              <a:pt x="3599231" y="0"/>
                            </a:cubicBezTo>
                            <a:cubicBezTo>
                              <a:pt x="3747892" y="-21220"/>
                              <a:pt x="3994070" y="55675"/>
                              <a:pt x="4253636" y="0"/>
                            </a:cubicBezTo>
                            <a:cubicBezTo>
                              <a:pt x="4513202" y="-55675"/>
                              <a:pt x="4763624" y="23113"/>
                              <a:pt x="4908042" y="0"/>
                            </a:cubicBezTo>
                            <a:cubicBezTo>
                              <a:pt x="5052460" y="-23113"/>
                              <a:pt x="5296641" y="37242"/>
                              <a:pt x="5453380" y="0"/>
                            </a:cubicBezTo>
                            <a:cubicBezTo>
                              <a:pt x="5473564" y="102488"/>
                              <a:pt x="5404051" y="312216"/>
                              <a:pt x="5453380" y="496299"/>
                            </a:cubicBezTo>
                            <a:cubicBezTo>
                              <a:pt x="5502709" y="680382"/>
                              <a:pt x="5404693" y="749318"/>
                              <a:pt x="5453380" y="978552"/>
                            </a:cubicBezTo>
                            <a:cubicBezTo>
                              <a:pt x="5502067" y="1207786"/>
                              <a:pt x="5432843" y="1223214"/>
                              <a:pt x="5453380" y="1404620"/>
                            </a:cubicBezTo>
                            <a:cubicBezTo>
                              <a:pt x="5243621" y="1428146"/>
                              <a:pt x="5032991" y="1358420"/>
                              <a:pt x="4908042" y="1404620"/>
                            </a:cubicBezTo>
                            <a:cubicBezTo>
                              <a:pt x="4783093" y="1450820"/>
                              <a:pt x="4660036" y="1396328"/>
                              <a:pt x="4471772" y="1404620"/>
                            </a:cubicBezTo>
                            <a:cubicBezTo>
                              <a:pt x="4283508" y="1412912"/>
                              <a:pt x="4138893" y="1371948"/>
                              <a:pt x="3926434" y="1404620"/>
                            </a:cubicBezTo>
                            <a:cubicBezTo>
                              <a:pt x="3713975" y="1437292"/>
                              <a:pt x="3572728" y="1403509"/>
                              <a:pt x="3272028" y="1404620"/>
                            </a:cubicBezTo>
                            <a:cubicBezTo>
                              <a:pt x="2971328" y="1405731"/>
                              <a:pt x="2947345" y="1368472"/>
                              <a:pt x="2726690" y="1404620"/>
                            </a:cubicBezTo>
                            <a:cubicBezTo>
                              <a:pt x="2506035" y="1440768"/>
                              <a:pt x="2491723" y="1378506"/>
                              <a:pt x="2344953" y="1404620"/>
                            </a:cubicBezTo>
                            <a:cubicBezTo>
                              <a:pt x="2198183" y="1430734"/>
                              <a:pt x="2099241" y="1378881"/>
                              <a:pt x="1908683" y="1404620"/>
                            </a:cubicBezTo>
                            <a:cubicBezTo>
                              <a:pt x="1718125" y="1430359"/>
                              <a:pt x="1570085" y="1358069"/>
                              <a:pt x="1254277" y="1404620"/>
                            </a:cubicBezTo>
                            <a:cubicBezTo>
                              <a:pt x="938469" y="1451171"/>
                              <a:pt x="826590" y="1392301"/>
                              <a:pt x="708939" y="1404620"/>
                            </a:cubicBezTo>
                            <a:cubicBezTo>
                              <a:pt x="591288" y="1416939"/>
                              <a:pt x="353579" y="1348462"/>
                              <a:pt x="0" y="1404620"/>
                            </a:cubicBezTo>
                            <a:cubicBezTo>
                              <a:pt x="-4010" y="1255098"/>
                              <a:pt x="6113" y="1054053"/>
                              <a:pt x="0" y="936413"/>
                            </a:cubicBezTo>
                            <a:cubicBezTo>
                              <a:pt x="-6113" y="818773"/>
                              <a:pt x="22032" y="676338"/>
                              <a:pt x="0" y="510345"/>
                            </a:cubicBezTo>
                            <a:cubicBezTo>
                              <a:pt x="-22032" y="344352"/>
                              <a:pt x="33843" y="18749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13500000" algn="br" rotWithShape="0">
                  <a:srgbClr val="F58221">
                    <a:alpha val="4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ts val="2500"/>
                  </a:lnSpc>
                  <a:buNone/>
                </a:pPr>
                <a:r>
                  <a:rPr lang="ja-JP" sz="2000" u="none" strike="noStrike" kern="100" dirty="0">
                    <a:solidFill>
                      <a:srgbClr val="FF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　　　　　　　　　　　　　　　　　　　　　　　　　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500"/>
                  </a:lnSpc>
                  <a:buNone/>
                </a:pPr>
                <a:r>
                  <a:rPr lang="ja-JP" sz="2000" u="none" strike="noStrike" kern="100" dirty="0">
                    <a:solidFill>
                      <a:srgbClr val="FF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　　　　　　　　　　　　　　　　　　　　　　　　　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500"/>
                  </a:lnSpc>
                  <a:buNone/>
                </a:pPr>
                <a:r>
                  <a:rPr lang="ja-JP" sz="2000" u="none" strike="noStrike" kern="100" dirty="0">
                    <a:solidFill>
                      <a:srgbClr val="FF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　　　　　　　　　　　　　　　　　　　　　　　　　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500"/>
                  </a:lnSpc>
                </a:pPr>
                <a:r>
                  <a:rPr lang="ja-JP" sz="2000" u="none" strike="noStrike" kern="100" dirty="0">
                    <a:solidFill>
                      <a:srgbClr val="FF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　　　　　　　　　　　　　　　　　　　　　　　　　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5F91D113-4BF8-0D8C-0FA4-29B15B2B525A}"/>
                  </a:ext>
                </a:extLst>
              </p:cNvPr>
              <p:cNvGrpSpPr/>
              <p:nvPr/>
            </p:nvGrpSpPr>
            <p:grpSpPr>
              <a:xfrm>
                <a:off x="1499538" y="1405901"/>
                <a:ext cx="1008112" cy="877663"/>
                <a:chOff x="1355522" y="836712"/>
                <a:chExt cx="1008112" cy="877663"/>
              </a:xfrm>
            </p:grpSpPr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E44861E2-8229-E9BE-7CAF-7ED5F6C54442}"/>
                    </a:ext>
                  </a:extLst>
                </p:cNvPr>
                <p:cNvSpPr/>
                <p:nvPr/>
              </p:nvSpPr>
              <p:spPr>
                <a:xfrm>
                  <a:off x="1415480" y="836712"/>
                  <a:ext cx="648072" cy="68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8" name="図 17">
                  <a:extLst>
                    <a:ext uri="{FF2B5EF4-FFF2-40B4-BE49-F238E27FC236}">
                      <a16:creationId xmlns:a16="http://schemas.microsoft.com/office/drawing/2014/main" id="{1CACBFDA-BAC7-C4A9-5E13-27FCABDECE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55522" y="856407"/>
                  <a:ext cx="1008112" cy="85796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B5ACA0E-30DF-6F39-E2C6-ED3AB95E3C47}"/>
                </a:ext>
              </a:extLst>
            </p:cNvPr>
            <p:cNvSpPr txBox="1"/>
            <p:nvPr/>
          </p:nvSpPr>
          <p:spPr>
            <a:xfrm>
              <a:off x="2563077" y="1268760"/>
              <a:ext cx="85689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dirty="0">
                  <a:solidFill>
                    <a:schemeClr val="accent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DNA</a:t>
              </a:r>
              <a:r>
                <a:rPr kumimoji="1" lang="ja-JP" altLang="en-US" sz="4000" dirty="0">
                  <a:solidFill>
                    <a:schemeClr val="accent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はどのようなしくみで正確に複製されるのだろうか。</a:t>
              </a:r>
            </a:p>
          </p:txBody>
        </p:sp>
      </p:grpSp>
      <p:sp>
        <p:nvSpPr>
          <p:cNvPr id="26" name="タイトル 8">
            <a:extLst>
              <a:ext uri="{FF2B5EF4-FFF2-40B4-BE49-F238E27FC236}">
                <a16:creationId xmlns:a16="http://schemas.microsoft.com/office/drawing/2014/main" id="{1F07B531-F651-48BA-7D33-9015B9DE5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/>
          <a:lstStyle/>
          <a:p>
            <a:r>
              <a:rPr lang="en-US" altLang="ja-JP" dirty="0"/>
              <a:t>C</a:t>
            </a:r>
            <a:r>
              <a:rPr lang="ja-JP" altLang="en-US" dirty="0"/>
              <a:t>　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43C2BE-025B-8E29-DBAC-EA543D752699}"/>
              </a:ext>
            </a:extLst>
          </p:cNvPr>
          <p:cNvSpPr txBox="1"/>
          <p:nvPr/>
        </p:nvSpPr>
        <p:spPr>
          <a:xfrm>
            <a:off x="5905374" y="2423623"/>
            <a:ext cx="50157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ワトソンとクリックは</a:t>
            </a:r>
            <a:r>
              <a:rPr lang="en-US" altLang="ja-JP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 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の構造を解明した論文の中で，</a:t>
            </a:r>
            <a:r>
              <a:rPr lang="en-US" altLang="ja-JP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の複製について左のように述べている。</a:t>
            </a:r>
            <a:endParaRPr lang="en-US" altLang="ja-JP" sz="2800" b="0" i="0" u="none" strike="noStrike" baseline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/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彼らにならって，</a:t>
            </a:r>
            <a:r>
              <a:rPr lang="en-US" altLang="ja-JP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 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が正確に複製されるしくみを考えてみよう。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4706C0F-FEC5-B3C4-D036-6B8B50D5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128" y="2351615"/>
            <a:ext cx="4704238" cy="408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79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83420-6E0E-1AA1-A33F-2BA65634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3CB476A-80F0-5E67-3B65-4533D316B7E1}"/>
              </a:ext>
            </a:extLst>
          </p:cNvPr>
          <p:cNvGrpSpPr/>
          <p:nvPr/>
        </p:nvGrpSpPr>
        <p:grpSpPr>
          <a:xfrm>
            <a:off x="771939" y="764704"/>
            <a:ext cx="10441160" cy="5887996"/>
            <a:chOff x="1271464" y="961033"/>
            <a:chExt cx="10441160" cy="5887996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CC3F68E-FAE6-5248-BF7F-9D070DD906F6}"/>
                </a:ext>
              </a:extLst>
            </p:cNvPr>
            <p:cNvGrpSpPr/>
            <p:nvPr/>
          </p:nvGrpSpPr>
          <p:grpSpPr>
            <a:xfrm>
              <a:off x="1271464" y="961033"/>
              <a:ext cx="10441160" cy="5887996"/>
              <a:chOff x="1499538" y="1405901"/>
              <a:chExt cx="10441160" cy="5887996"/>
            </a:xfrm>
          </p:grpSpPr>
          <p:sp>
            <p:nvSpPr>
              <p:cNvPr id="34" name="テキスト ボックス 2">
                <a:extLst>
                  <a:ext uri="{FF2B5EF4-FFF2-40B4-BE49-F238E27FC236}">
                    <a16:creationId xmlns:a16="http://schemas.microsoft.com/office/drawing/2014/main" id="{817CA891-369E-60C1-EE8A-C8D47355B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1503" y="1625735"/>
                <a:ext cx="10309195" cy="5668162"/>
              </a:xfrm>
              <a:prstGeom prst="roundRect">
                <a:avLst>
                  <a:gd name="adj" fmla="val 6876"/>
                </a:avLst>
              </a:prstGeom>
              <a:solidFill>
                <a:srgbClr val="FEF2D9"/>
              </a:solidFill>
              <a:ln>
                <a:noFill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sd="1219033472">
                      <a:custGeom>
                        <a:avLst/>
                        <a:gdLst>
                          <a:gd name="connsiteX0" fmla="*/ 0 w 5453380"/>
                          <a:gd name="connsiteY0" fmla="*/ 0 h 1404620"/>
                          <a:gd name="connsiteX1" fmla="*/ 490804 w 5453380"/>
                          <a:gd name="connsiteY1" fmla="*/ 0 h 1404620"/>
                          <a:gd name="connsiteX2" fmla="*/ 872541 w 5453380"/>
                          <a:gd name="connsiteY2" fmla="*/ 0 h 1404620"/>
                          <a:gd name="connsiteX3" fmla="*/ 1526946 w 5453380"/>
                          <a:gd name="connsiteY3" fmla="*/ 0 h 1404620"/>
                          <a:gd name="connsiteX4" fmla="*/ 2017751 w 5453380"/>
                          <a:gd name="connsiteY4" fmla="*/ 0 h 1404620"/>
                          <a:gd name="connsiteX5" fmla="*/ 2508555 w 5453380"/>
                          <a:gd name="connsiteY5" fmla="*/ 0 h 1404620"/>
                          <a:gd name="connsiteX6" fmla="*/ 3162960 w 5453380"/>
                          <a:gd name="connsiteY6" fmla="*/ 0 h 1404620"/>
                          <a:gd name="connsiteX7" fmla="*/ 3599231 w 5453380"/>
                          <a:gd name="connsiteY7" fmla="*/ 0 h 1404620"/>
                          <a:gd name="connsiteX8" fmla="*/ 4253636 w 5453380"/>
                          <a:gd name="connsiteY8" fmla="*/ 0 h 1404620"/>
                          <a:gd name="connsiteX9" fmla="*/ 4908042 w 5453380"/>
                          <a:gd name="connsiteY9" fmla="*/ 0 h 1404620"/>
                          <a:gd name="connsiteX10" fmla="*/ 5453380 w 5453380"/>
                          <a:gd name="connsiteY10" fmla="*/ 0 h 1404620"/>
                          <a:gd name="connsiteX11" fmla="*/ 5453380 w 5453380"/>
                          <a:gd name="connsiteY11" fmla="*/ 496299 h 1404620"/>
                          <a:gd name="connsiteX12" fmla="*/ 5453380 w 5453380"/>
                          <a:gd name="connsiteY12" fmla="*/ 978552 h 1404620"/>
                          <a:gd name="connsiteX13" fmla="*/ 5453380 w 5453380"/>
                          <a:gd name="connsiteY13" fmla="*/ 1404620 h 1404620"/>
                          <a:gd name="connsiteX14" fmla="*/ 4908042 w 5453380"/>
                          <a:gd name="connsiteY14" fmla="*/ 1404620 h 1404620"/>
                          <a:gd name="connsiteX15" fmla="*/ 4471772 w 5453380"/>
                          <a:gd name="connsiteY15" fmla="*/ 1404620 h 1404620"/>
                          <a:gd name="connsiteX16" fmla="*/ 3926434 w 5453380"/>
                          <a:gd name="connsiteY16" fmla="*/ 1404620 h 1404620"/>
                          <a:gd name="connsiteX17" fmla="*/ 3272028 w 5453380"/>
                          <a:gd name="connsiteY17" fmla="*/ 1404620 h 1404620"/>
                          <a:gd name="connsiteX18" fmla="*/ 2726690 w 5453380"/>
                          <a:gd name="connsiteY18" fmla="*/ 1404620 h 1404620"/>
                          <a:gd name="connsiteX19" fmla="*/ 2344953 w 5453380"/>
                          <a:gd name="connsiteY19" fmla="*/ 1404620 h 1404620"/>
                          <a:gd name="connsiteX20" fmla="*/ 1908683 w 5453380"/>
                          <a:gd name="connsiteY20" fmla="*/ 1404620 h 1404620"/>
                          <a:gd name="connsiteX21" fmla="*/ 1254277 w 5453380"/>
                          <a:gd name="connsiteY21" fmla="*/ 1404620 h 1404620"/>
                          <a:gd name="connsiteX22" fmla="*/ 708939 w 5453380"/>
                          <a:gd name="connsiteY22" fmla="*/ 1404620 h 1404620"/>
                          <a:gd name="connsiteX23" fmla="*/ 0 w 5453380"/>
                          <a:gd name="connsiteY23" fmla="*/ 1404620 h 1404620"/>
                          <a:gd name="connsiteX24" fmla="*/ 0 w 5453380"/>
                          <a:gd name="connsiteY24" fmla="*/ 936413 h 1404620"/>
                          <a:gd name="connsiteX25" fmla="*/ 0 w 5453380"/>
                          <a:gd name="connsiteY25" fmla="*/ 510345 h 1404620"/>
                          <a:gd name="connsiteX26" fmla="*/ 0 w 5453380"/>
                          <a:gd name="connsiteY26" fmla="*/ 0 h 140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5453380" h="1404620" extrusionOk="0">
                            <a:moveTo>
                              <a:pt x="0" y="0"/>
                            </a:moveTo>
                            <a:cubicBezTo>
                              <a:pt x="116403" y="-21426"/>
                              <a:pt x="252394" y="40893"/>
                              <a:pt x="490804" y="0"/>
                            </a:cubicBezTo>
                            <a:cubicBezTo>
                              <a:pt x="729214" y="-40893"/>
                              <a:pt x="767043" y="23424"/>
                              <a:pt x="872541" y="0"/>
                            </a:cubicBezTo>
                            <a:cubicBezTo>
                              <a:pt x="978039" y="-23424"/>
                              <a:pt x="1384934" y="11986"/>
                              <a:pt x="1526946" y="0"/>
                            </a:cubicBezTo>
                            <a:cubicBezTo>
                              <a:pt x="1668959" y="-11986"/>
                              <a:pt x="1840975" y="29528"/>
                              <a:pt x="2017751" y="0"/>
                            </a:cubicBezTo>
                            <a:cubicBezTo>
                              <a:pt x="2194528" y="-29528"/>
                              <a:pt x="2368774" y="52082"/>
                              <a:pt x="2508555" y="0"/>
                            </a:cubicBezTo>
                            <a:cubicBezTo>
                              <a:pt x="2648336" y="-52082"/>
                              <a:pt x="2893206" y="8983"/>
                              <a:pt x="3162960" y="0"/>
                            </a:cubicBezTo>
                            <a:cubicBezTo>
                              <a:pt x="3432715" y="-8983"/>
                              <a:pt x="3450570" y="21220"/>
                              <a:pt x="3599231" y="0"/>
                            </a:cubicBezTo>
                            <a:cubicBezTo>
                              <a:pt x="3747892" y="-21220"/>
                              <a:pt x="3994070" y="55675"/>
                              <a:pt x="4253636" y="0"/>
                            </a:cubicBezTo>
                            <a:cubicBezTo>
                              <a:pt x="4513202" y="-55675"/>
                              <a:pt x="4763624" y="23113"/>
                              <a:pt x="4908042" y="0"/>
                            </a:cubicBezTo>
                            <a:cubicBezTo>
                              <a:pt x="5052460" y="-23113"/>
                              <a:pt x="5296641" y="37242"/>
                              <a:pt x="5453380" y="0"/>
                            </a:cubicBezTo>
                            <a:cubicBezTo>
                              <a:pt x="5473564" y="102488"/>
                              <a:pt x="5404051" y="312216"/>
                              <a:pt x="5453380" y="496299"/>
                            </a:cubicBezTo>
                            <a:cubicBezTo>
                              <a:pt x="5502709" y="680382"/>
                              <a:pt x="5404693" y="749318"/>
                              <a:pt x="5453380" y="978552"/>
                            </a:cubicBezTo>
                            <a:cubicBezTo>
                              <a:pt x="5502067" y="1207786"/>
                              <a:pt x="5432843" y="1223214"/>
                              <a:pt x="5453380" y="1404620"/>
                            </a:cubicBezTo>
                            <a:cubicBezTo>
                              <a:pt x="5243621" y="1428146"/>
                              <a:pt x="5032991" y="1358420"/>
                              <a:pt x="4908042" y="1404620"/>
                            </a:cubicBezTo>
                            <a:cubicBezTo>
                              <a:pt x="4783093" y="1450820"/>
                              <a:pt x="4660036" y="1396328"/>
                              <a:pt x="4471772" y="1404620"/>
                            </a:cubicBezTo>
                            <a:cubicBezTo>
                              <a:pt x="4283508" y="1412912"/>
                              <a:pt x="4138893" y="1371948"/>
                              <a:pt x="3926434" y="1404620"/>
                            </a:cubicBezTo>
                            <a:cubicBezTo>
                              <a:pt x="3713975" y="1437292"/>
                              <a:pt x="3572728" y="1403509"/>
                              <a:pt x="3272028" y="1404620"/>
                            </a:cubicBezTo>
                            <a:cubicBezTo>
                              <a:pt x="2971328" y="1405731"/>
                              <a:pt x="2947345" y="1368472"/>
                              <a:pt x="2726690" y="1404620"/>
                            </a:cubicBezTo>
                            <a:cubicBezTo>
                              <a:pt x="2506035" y="1440768"/>
                              <a:pt x="2491723" y="1378506"/>
                              <a:pt x="2344953" y="1404620"/>
                            </a:cubicBezTo>
                            <a:cubicBezTo>
                              <a:pt x="2198183" y="1430734"/>
                              <a:pt x="2099241" y="1378881"/>
                              <a:pt x="1908683" y="1404620"/>
                            </a:cubicBezTo>
                            <a:cubicBezTo>
                              <a:pt x="1718125" y="1430359"/>
                              <a:pt x="1570085" y="1358069"/>
                              <a:pt x="1254277" y="1404620"/>
                            </a:cubicBezTo>
                            <a:cubicBezTo>
                              <a:pt x="938469" y="1451171"/>
                              <a:pt x="826590" y="1392301"/>
                              <a:pt x="708939" y="1404620"/>
                            </a:cubicBezTo>
                            <a:cubicBezTo>
                              <a:pt x="591288" y="1416939"/>
                              <a:pt x="353579" y="1348462"/>
                              <a:pt x="0" y="1404620"/>
                            </a:cubicBezTo>
                            <a:cubicBezTo>
                              <a:pt x="-4010" y="1255098"/>
                              <a:pt x="6113" y="1054053"/>
                              <a:pt x="0" y="936413"/>
                            </a:cubicBezTo>
                            <a:cubicBezTo>
                              <a:pt x="-6113" y="818773"/>
                              <a:pt x="22032" y="676338"/>
                              <a:pt x="0" y="510345"/>
                            </a:cubicBezTo>
                            <a:cubicBezTo>
                              <a:pt x="-22032" y="344352"/>
                              <a:pt x="33843" y="187493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  <a:effectLst>
                <a:outerShdw blurRad="50800" dist="38100" dir="13500000" algn="br" rotWithShape="0">
                  <a:srgbClr val="F58221">
                    <a:alpha val="40000"/>
                  </a:srgb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ts val="2500"/>
                  </a:lnSpc>
                  <a:buNone/>
                </a:pPr>
                <a:r>
                  <a:rPr lang="ja-JP" sz="2000" u="none" strike="noStrike" kern="100" dirty="0">
                    <a:solidFill>
                      <a:srgbClr val="FF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　　　　　　　　　　　　　　　　　　　　　　　　　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500"/>
                  </a:lnSpc>
                  <a:buNone/>
                </a:pPr>
                <a:r>
                  <a:rPr lang="ja-JP" sz="2000" u="none" strike="noStrike" kern="100" dirty="0">
                    <a:solidFill>
                      <a:srgbClr val="FF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　　　　　　　　　　　　　　　　　　　　　　　　　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500"/>
                  </a:lnSpc>
                  <a:buNone/>
                </a:pPr>
                <a:r>
                  <a:rPr lang="ja-JP" sz="2000" u="none" strike="noStrike" kern="100" dirty="0">
                    <a:solidFill>
                      <a:srgbClr val="FF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　　　　　　　　　　　　　　　　　　　　　　　　　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2500"/>
                  </a:lnSpc>
                </a:pPr>
                <a:r>
                  <a:rPr lang="ja-JP" sz="2000" u="none" strike="noStrike" kern="100" dirty="0">
                    <a:solidFill>
                      <a:srgbClr val="FF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ＭＳ 明朝" panose="02020609040205080304" pitchFamily="17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　　　　　　　　　　　　　　　　　　　　　　　　　　　　　　　　　　　　　　　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1B909BAE-75E7-BE1E-BC1B-7DE9D38EB5E5}"/>
                  </a:ext>
                </a:extLst>
              </p:cNvPr>
              <p:cNvGrpSpPr/>
              <p:nvPr/>
            </p:nvGrpSpPr>
            <p:grpSpPr>
              <a:xfrm>
                <a:off x="1499538" y="1405901"/>
                <a:ext cx="1008112" cy="877663"/>
                <a:chOff x="1355522" y="836712"/>
                <a:chExt cx="1008112" cy="877663"/>
              </a:xfrm>
            </p:grpSpPr>
            <p:sp>
              <p:nvSpPr>
                <p:cNvPr id="36" name="楕円 35">
                  <a:extLst>
                    <a:ext uri="{FF2B5EF4-FFF2-40B4-BE49-F238E27FC236}">
                      <a16:creationId xmlns:a16="http://schemas.microsoft.com/office/drawing/2014/main" id="{59FB8431-F9E4-ADAD-7CC4-401833DA74BD}"/>
                    </a:ext>
                  </a:extLst>
                </p:cNvPr>
                <p:cNvSpPr/>
                <p:nvPr/>
              </p:nvSpPr>
              <p:spPr>
                <a:xfrm>
                  <a:off x="1415480" y="836712"/>
                  <a:ext cx="648072" cy="68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7" name="図 36">
                  <a:extLst>
                    <a:ext uri="{FF2B5EF4-FFF2-40B4-BE49-F238E27FC236}">
                      <a16:creationId xmlns:a16="http://schemas.microsoft.com/office/drawing/2014/main" id="{6D156216-936D-AC77-0990-0C2BB3E3F0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355522" y="856407"/>
                  <a:ext cx="1008112" cy="857968"/>
                </a:xfrm>
                <a:prstGeom prst="rect">
                  <a:avLst/>
                </a:prstGeom>
              </p:spPr>
            </p:pic>
          </p:grp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A9EE04B1-62A4-D5BA-252F-52AAA4C01ADF}"/>
                </a:ext>
              </a:extLst>
            </p:cNvPr>
            <p:cNvSpPr txBox="1"/>
            <p:nvPr/>
          </p:nvSpPr>
          <p:spPr>
            <a:xfrm>
              <a:off x="2563077" y="1268760"/>
              <a:ext cx="85689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dirty="0">
                  <a:solidFill>
                    <a:schemeClr val="accent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DNA </a:t>
              </a:r>
              <a:r>
                <a:rPr kumimoji="1" lang="ja-JP" altLang="en-US" sz="4000" dirty="0">
                  <a:solidFill>
                    <a:schemeClr val="accent2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はどのようなしくみで正確に複製されるのだろうか。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2F8DAEB-88E9-F2FE-0F3E-18B5DD32B29A}"/>
              </a:ext>
            </a:extLst>
          </p:cNvPr>
          <p:cNvSpPr txBox="1"/>
          <p:nvPr/>
        </p:nvSpPr>
        <p:spPr>
          <a:xfrm>
            <a:off x="4439816" y="2548061"/>
            <a:ext cx="6583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左の図は複製前の</a:t>
            </a:r>
            <a:r>
              <a:rPr lang="en-US" altLang="ja-JP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 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と複製後の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</a:t>
            </a:r>
            <a:r>
              <a:rPr lang="en-US" altLang="ja-JP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の模式図である。この図から</a:t>
            </a:r>
            <a:r>
              <a:rPr lang="en-US" altLang="ja-JP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DNA</a:t>
            </a:r>
            <a:r>
              <a:rPr lang="ja-JP" altLang="en-US" sz="2800" b="0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はどのように複製されると考えられるだろうか。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37C427A5-C4E1-E276-A37D-9CB98FD9C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07" y="2315258"/>
            <a:ext cx="3386566" cy="421481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85D667D-B7E1-42CD-47C7-240180FB2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087" y="4139332"/>
            <a:ext cx="6799900" cy="2096839"/>
          </a:xfrm>
          <a:prstGeom prst="rect">
            <a:avLst/>
          </a:prstGeom>
        </p:spPr>
      </p:pic>
      <p:sp>
        <p:nvSpPr>
          <p:cNvPr id="9" name="タイトル 8" hidden="1">
            <a:extLst>
              <a:ext uri="{FF2B5EF4-FFF2-40B4-BE49-F238E27FC236}">
                <a16:creationId xmlns:a16="http://schemas.microsoft.com/office/drawing/2014/main" id="{B999000D-EA31-7F23-0ACA-0AA4CE8C6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0" name="タイトル 8">
            <a:extLst>
              <a:ext uri="{FF2B5EF4-FFF2-40B4-BE49-F238E27FC236}">
                <a16:creationId xmlns:a16="http://schemas.microsoft.com/office/drawing/2014/main" id="{6B060C9C-DE29-C8D7-015B-CFA516EBC608}"/>
              </a:ext>
            </a:extLst>
          </p:cNvPr>
          <p:cNvSpPr txBox="1">
            <a:spLocks/>
          </p:cNvSpPr>
          <p:nvPr/>
        </p:nvSpPr>
        <p:spPr>
          <a:xfrm>
            <a:off x="771939" y="0"/>
            <a:ext cx="10515600" cy="764704"/>
          </a:xfr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defRPr>
            </a:lvl1pPr>
          </a:lstStyle>
          <a:p>
            <a:r>
              <a:rPr lang="en-US" altLang="ja-JP"/>
              <a:t>C</a:t>
            </a:r>
            <a:r>
              <a:rPr lang="ja-JP" altLang="en-US"/>
              <a:t>　</a:t>
            </a:r>
            <a:r>
              <a:rPr lang="en-US" altLang="ja-JP"/>
              <a:t>DNA</a:t>
            </a:r>
            <a:r>
              <a:rPr lang="ja-JP" altLang="en-US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327754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B29BA-F94E-66B4-D66C-0108E8A24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B70DC06-E7BB-40A0-7BFE-48BA213051ED}"/>
              </a:ext>
            </a:extLst>
          </p:cNvPr>
          <p:cNvSpPr txBox="1"/>
          <p:nvPr/>
        </p:nvSpPr>
        <p:spPr>
          <a:xfrm>
            <a:off x="1669571" y="2641423"/>
            <a:ext cx="9034941" cy="1435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ja-JP" altLang="en-US" sz="4000" dirty="0">
                <a:latin typeface="+mn-ea"/>
                <a:cs typeface="Times New Roman" panose="02020603050405020304" pitchFamily="18" charset="0"/>
              </a:rPr>
              <a:t>細胞分裂のとき，細胞の核にある</a:t>
            </a:r>
            <a:r>
              <a:rPr lang="en-US" altLang="ja-JP" sz="4000" dirty="0">
                <a:latin typeface="+mn-ea"/>
                <a:cs typeface="Times New Roman" panose="02020603050405020304" pitchFamily="18" charset="0"/>
              </a:rPr>
              <a:t>DNA</a:t>
            </a:r>
            <a:r>
              <a:rPr lang="ja-JP" altLang="en-US" sz="4000" dirty="0">
                <a:latin typeface="+mn-ea"/>
                <a:cs typeface="Times New Roman" panose="02020603050405020304" pitchFamily="18" charset="0"/>
              </a:rPr>
              <a:t>は</a:t>
            </a:r>
            <a:endParaRPr lang="en-US" altLang="ja-JP" sz="4000" dirty="0"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5600"/>
              </a:lnSpc>
            </a:pPr>
            <a:r>
              <a:rPr lang="ja-JP" altLang="en-US" sz="4000" dirty="0">
                <a:latin typeface="+mn-ea"/>
                <a:cs typeface="Times New Roman" panose="02020603050405020304" pitchFamily="18" charset="0"/>
              </a:rPr>
              <a:t>どうなっているのだろう？</a:t>
            </a:r>
            <a:endParaRPr lang="ja-JP" altLang="en-US" sz="4000" dirty="0">
              <a:latin typeface="+mn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F3369A6-89C9-2E8A-9DBF-ED293E5F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508643"/>
            <a:ext cx="2177432" cy="972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FD32F07-47B4-90FC-5413-92CB5D3B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4365104"/>
            <a:ext cx="2005515" cy="15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8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7FDA2744-E6EC-6BB0-B794-EE87D4B12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400582"/>
            <a:ext cx="7685988" cy="542379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700FAA3-39C5-98B9-FFE6-1E0571672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56" y="692696"/>
            <a:ext cx="62421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000" b="1" dirty="0">
                <a:solidFill>
                  <a:srgbClr val="00B050"/>
                </a:solidFill>
              </a:rPr>
              <a:t>❚</a:t>
            </a:r>
            <a:r>
              <a:rPr lang="en-US" altLang="ja-JP" sz="3600" b="1" dirty="0">
                <a:solidFill>
                  <a:srgbClr val="000000"/>
                </a:solidFill>
              </a:rPr>
              <a:t>DNA</a:t>
            </a:r>
            <a:r>
              <a:rPr lang="ja-JP" altLang="en-US" sz="3600" b="1" dirty="0">
                <a:solidFill>
                  <a:srgbClr val="000000"/>
                </a:solidFill>
              </a:rPr>
              <a:t>の複製のしくみ</a:t>
            </a:r>
            <a:r>
              <a:rPr lang="ja-JP" altLang="en-US" sz="4000" b="1" dirty="0">
                <a:solidFill>
                  <a:srgbClr val="00B050"/>
                </a:solidFill>
              </a:rPr>
              <a:t>❚</a:t>
            </a:r>
            <a:endParaRPr lang="en-US" altLang="ja-JP" sz="4000" b="1" dirty="0">
              <a:solidFill>
                <a:srgbClr val="00B050"/>
              </a:solidFill>
            </a:endParaRPr>
          </a:p>
        </p:txBody>
      </p:sp>
      <p:sp>
        <p:nvSpPr>
          <p:cNvPr id="7" name="タイトル 8">
            <a:extLst>
              <a:ext uri="{FF2B5EF4-FFF2-40B4-BE49-F238E27FC236}">
                <a16:creationId xmlns:a16="http://schemas.microsoft.com/office/drawing/2014/main" id="{6258FDAD-F562-264D-E71B-C4922D49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/>
          <a:lstStyle/>
          <a:p>
            <a:r>
              <a:rPr lang="en-US" altLang="ja-JP" dirty="0"/>
              <a:t>C</a:t>
            </a:r>
            <a:r>
              <a:rPr lang="ja-JP" altLang="en-US" dirty="0"/>
              <a:t>　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2825724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A04AE-4F86-E35B-A1CD-D3DA91F9F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C93E0F1-EFB4-40BD-76BC-C44A486EB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95" y="1916832"/>
            <a:ext cx="6875410" cy="48517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02E3B3-6140-FB53-93ED-34526986E7DB}"/>
              </a:ext>
            </a:extLst>
          </p:cNvPr>
          <p:cNvSpPr txBox="1"/>
          <p:nvPr/>
        </p:nvSpPr>
        <p:spPr>
          <a:xfrm>
            <a:off x="983432" y="702764"/>
            <a:ext cx="10242221" cy="121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 algn="just">
              <a:lnSpc>
                <a:spcPts val="4600"/>
              </a:lnSpc>
            </a:pPr>
            <a:r>
              <a:rPr lang="ja-JP" altLang="en-US" sz="3200" dirty="0"/>
              <a:t>① 二重らせん構造の２本鎖を結びつけている　</a:t>
            </a:r>
            <a:r>
              <a:rPr lang="ja-JP" altLang="en-US" sz="3200" dirty="0">
                <a:solidFill>
                  <a:srgbClr val="FF0000"/>
                </a:solidFill>
              </a:rPr>
              <a:t>塩基対</a:t>
            </a:r>
            <a:r>
              <a:rPr lang="ja-JP" altLang="en-US" sz="3200" dirty="0"/>
              <a:t>　の結合が切れ， </a:t>
            </a:r>
            <a:r>
              <a:rPr lang="ja-JP" altLang="en-US" sz="3200" dirty="0">
                <a:solidFill>
                  <a:srgbClr val="FF0000"/>
                </a:solidFill>
              </a:rPr>
              <a:t>ヌクレオチド</a:t>
            </a:r>
            <a:r>
              <a:rPr lang="ja-JP" altLang="en-US" sz="3200" dirty="0"/>
              <a:t>　鎖が１本ずつにほどける。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A2C94E-2338-9ECE-428D-224634A57A67}"/>
              </a:ext>
            </a:extLst>
          </p:cNvPr>
          <p:cNvSpPr/>
          <p:nvPr/>
        </p:nvSpPr>
        <p:spPr>
          <a:xfrm>
            <a:off x="9085998" y="764704"/>
            <a:ext cx="1512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(21)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50B8392-8EAE-CDA9-4516-CEB44221E76B}"/>
              </a:ext>
            </a:extLst>
          </p:cNvPr>
          <p:cNvSpPr/>
          <p:nvPr/>
        </p:nvSpPr>
        <p:spPr>
          <a:xfrm>
            <a:off x="3918507" y="1352657"/>
            <a:ext cx="2296323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(22)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11E558D-3E54-C2D4-16D3-52BAB686A685}"/>
              </a:ext>
            </a:extLst>
          </p:cNvPr>
          <p:cNvSpPr txBox="1"/>
          <p:nvPr/>
        </p:nvSpPr>
        <p:spPr>
          <a:xfrm>
            <a:off x="4019819" y="3189462"/>
            <a:ext cx="751758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4863" indent="-804863" algn="ctr">
              <a:lnSpc>
                <a:spcPts val="4600"/>
              </a:lnSpc>
            </a:pPr>
            <a:r>
              <a:rPr lang="ja-JP" altLang="en-US" sz="2400" dirty="0"/>
              <a:t>①</a:t>
            </a:r>
            <a:endParaRPr lang="ja-JP" altLang="en-US" sz="3200" dirty="0"/>
          </a:p>
        </p:txBody>
      </p:sp>
      <p:sp>
        <p:nvSpPr>
          <p:cNvPr id="4" name="タイトル 8">
            <a:extLst>
              <a:ext uri="{FF2B5EF4-FFF2-40B4-BE49-F238E27FC236}">
                <a16:creationId xmlns:a16="http://schemas.microsoft.com/office/drawing/2014/main" id="{E84412A8-DBB9-35C1-0EC4-16D946DBB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/>
          <a:lstStyle/>
          <a:p>
            <a:r>
              <a:rPr lang="en-US" altLang="ja-JP" dirty="0"/>
              <a:t>C</a:t>
            </a:r>
            <a:r>
              <a:rPr lang="ja-JP" altLang="en-US" dirty="0"/>
              <a:t>　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7513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5728B3C-B967-E7D2-0D8F-D27E6EB9C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95" y="1916832"/>
            <a:ext cx="6875410" cy="48517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FF69DB-F75C-4270-BA15-B5D8D6D733EF}"/>
              </a:ext>
            </a:extLst>
          </p:cNvPr>
          <p:cNvSpPr txBox="1"/>
          <p:nvPr/>
        </p:nvSpPr>
        <p:spPr>
          <a:xfrm>
            <a:off x="1055441" y="702764"/>
            <a:ext cx="10081120" cy="121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 algn="just">
              <a:lnSpc>
                <a:spcPts val="4600"/>
              </a:lnSpc>
            </a:pPr>
            <a:r>
              <a:rPr lang="ja-JP" altLang="en-US" sz="3200" dirty="0"/>
              <a:t>② ほどけた鎖の塩基に，Ａには　</a:t>
            </a:r>
            <a:r>
              <a:rPr lang="ja-JP" altLang="en-US" sz="3200" dirty="0">
                <a:solidFill>
                  <a:srgbClr val="FF0000"/>
                </a:solidFill>
              </a:rPr>
              <a:t>Ｔ</a:t>
            </a:r>
            <a:r>
              <a:rPr lang="ja-JP" altLang="en-US" sz="3200" dirty="0"/>
              <a:t>　，Ｇには　</a:t>
            </a:r>
            <a:r>
              <a:rPr lang="ja-JP" altLang="en-US" sz="3200" dirty="0">
                <a:solidFill>
                  <a:srgbClr val="FF0000"/>
                </a:solidFill>
              </a:rPr>
              <a:t>Ｃ</a:t>
            </a:r>
            <a:r>
              <a:rPr lang="ja-JP" altLang="en-US" sz="3200" dirty="0"/>
              <a:t>　というように， </a:t>
            </a:r>
            <a:r>
              <a:rPr lang="ja-JP" altLang="en-US" sz="3200" dirty="0">
                <a:solidFill>
                  <a:srgbClr val="FF0000"/>
                </a:solidFill>
              </a:rPr>
              <a:t>相補的</a:t>
            </a:r>
            <a:r>
              <a:rPr lang="ja-JP" altLang="en-US" sz="3200" dirty="0"/>
              <a:t>　な塩基をもつ　</a:t>
            </a:r>
            <a:r>
              <a:rPr lang="ja-JP" altLang="en-US" sz="3200" dirty="0">
                <a:solidFill>
                  <a:srgbClr val="FF0000"/>
                </a:solidFill>
              </a:rPr>
              <a:t>ヌクレオチド</a:t>
            </a:r>
            <a:r>
              <a:rPr lang="ja-JP" altLang="en-US" sz="3200" dirty="0"/>
              <a:t>　が結合する。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34323E-BB4B-4852-BACA-A3789378D129}"/>
              </a:ext>
            </a:extLst>
          </p:cNvPr>
          <p:cNvSpPr txBox="1"/>
          <p:nvPr/>
        </p:nvSpPr>
        <p:spPr>
          <a:xfrm>
            <a:off x="4824624" y="3560607"/>
            <a:ext cx="751758" cy="612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4863" indent="-804863" algn="ctr">
              <a:lnSpc>
                <a:spcPts val="4600"/>
              </a:lnSpc>
            </a:pPr>
            <a:r>
              <a:rPr lang="ja-JP" altLang="en-US" sz="2400" dirty="0"/>
              <a:t>②</a:t>
            </a:r>
            <a:endParaRPr lang="ja-JP" altLang="en-US" sz="32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C9F778F-F412-4177-B1EA-13A766DF457C}"/>
              </a:ext>
            </a:extLst>
          </p:cNvPr>
          <p:cNvSpPr/>
          <p:nvPr/>
        </p:nvSpPr>
        <p:spPr>
          <a:xfrm>
            <a:off x="6747443" y="764760"/>
            <a:ext cx="648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+mj-ea"/>
              </a:rPr>
              <a:t>(23)</a:t>
            </a:r>
            <a:endParaRPr kumimoji="1" lang="ja-JP" altLang="en-US" sz="14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96A1FC6-E715-471C-9203-98A0AAF64618}"/>
              </a:ext>
            </a:extLst>
          </p:cNvPr>
          <p:cNvSpPr/>
          <p:nvPr/>
        </p:nvSpPr>
        <p:spPr>
          <a:xfrm>
            <a:off x="8941047" y="764760"/>
            <a:ext cx="648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  <a:latin typeface="+mj-ea"/>
              </a:rPr>
              <a:t>(24)</a:t>
            </a:r>
            <a:endParaRPr kumimoji="1" lang="ja-JP" altLang="en-US" sz="14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287A27E-5BB2-4D31-9C82-A6346063F732}"/>
              </a:ext>
            </a:extLst>
          </p:cNvPr>
          <p:cNvSpPr/>
          <p:nvPr/>
        </p:nvSpPr>
        <p:spPr>
          <a:xfrm>
            <a:off x="2652676" y="1340824"/>
            <a:ext cx="1476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(25)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0511639-2134-494D-898A-6B9079E69F71}"/>
              </a:ext>
            </a:extLst>
          </p:cNvPr>
          <p:cNvSpPr/>
          <p:nvPr/>
        </p:nvSpPr>
        <p:spPr>
          <a:xfrm>
            <a:off x="6672064" y="1330106"/>
            <a:ext cx="2268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(22)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タイトル 8">
            <a:extLst>
              <a:ext uri="{FF2B5EF4-FFF2-40B4-BE49-F238E27FC236}">
                <a16:creationId xmlns:a16="http://schemas.microsoft.com/office/drawing/2014/main" id="{EF1CE8A3-A8BC-03A5-1DBC-4B4ED222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/>
          <a:lstStyle/>
          <a:p>
            <a:r>
              <a:rPr lang="en-US" altLang="ja-JP" dirty="0"/>
              <a:t>C</a:t>
            </a:r>
            <a:r>
              <a:rPr lang="ja-JP" altLang="en-US" dirty="0"/>
              <a:t>　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14990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C0F5B47-FF13-0DB2-76A5-94F8DF159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95" y="1916832"/>
            <a:ext cx="6875410" cy="485179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FF69DB-F75C-4270-BA15-B5D8D6D733EF}"/>
              </a:ext>
            </a:extLst>
          </p:cNvPr>
          <p:cNvSpPr txBox="1"/>
          <p:nvPr/>
        </p:nvSpPr>
        <p:spPr>
          <a:xfrm>
            <a:off x="1226976" y="699552"/>
            <a:ext cx="9659054" cy="1219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 algn="just">
              <a:lnSpc>
                <a:spcPts val="4600"/>
              </a:lnSpc>
            </a:pPr>
            <a:r>
              <a:rPr lang="ja-JP" altLang="en-US" sz="3200" dirty="0"/>
              <a:t>③ となりあった新しい　</a:t>
            </a:r>
            <a:r>
              <a:rPr lang="ja-JP" altLang="en-US" sz="3200" dirty="0">
                <a:solidFill>
                  <a:srgbClr val="FF0000"/>
                </a:solidFill>
              </a:rPr>
              <a:t>ヌクレオチド</a:t>
            </a:r>
            <a:r>
              <a:rPr lang="ja-JP" altLang="en-US" sz="3200" dirty="0"/>
              <a:t>　が次々と　</a:t>
            </a:r>
            <a:r>
              <a:rPr lang="ja-JP" altLang="en-US" sz="3200" dirty="0">
                <a:solidFill>
                  <a:srgbClr val="FF0000"/>
                </a:solidFill>
              </a:rPr>
              <a:t>結合</a:t>
            </a:r>
            <a:r>
              <a:rPr lang="ja-JP" altLang="en-US" sz="3200" dirty="0"/>
              <a:t>　することで，複製が完了する。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734323E-BB4B-4852-BACA-A3789378D129}"/>
              </a:ext>
            </a:extLst>
          </p:cNvPr>
          <p:cNvSpPr txBox="1"/>
          <p:nvPr/>
        </p:nvSpPr>
        <p:spPr>
          <a:xfrm>
            <a:off x="4079776" y="4365104"/>
            <a:ext cx="751758" cy="60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4863" indent="-804863" algn="ctr">
              <a:lnSpc>
                <a:spcPts val="4600"/>
              </a:lnSpc>
            </a:pPr>
            <a:r>
              <a:rPr lang="ja-JP" altLang="en-US" sz="2400" dirty="0"/>
              <a:t>③</a:t>
            </a:r>
            <a:endParaRPr lang="ja-JP" altLang="en-US" sz="3200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95E702C-1114-4BE2-B46D-AE54F9018832}"/>
              </a:ext>
            </a:extLst>
          </p:cNvPr>
          <p:cNvSpPr/>
          <p:nvPr/>
        </p:nvSpPr>
        <p:spPr>
          <a:xfrm>
            <a:off x="5471792" y="760112"/>
            <a:ext cx="2417422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(22)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CFF9DF2-9644-4819-AA4B-8E273306C9E8}"/>
              </a:ext>
            </a:extLst>
          </p:cNvPr>
          <p:cNvSpPr/>
          <p:nvPr/>
        </p:nvSpPr>
        <p:spPr>
          <a:xfrm>
            <a:off x="9823163" y="760112"/>
            <a:ext cx="1080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(26)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タイトル 8">
            <a:extLst>
              <a:ext uri="{FF2B5EF4-FFF2-40B4-BE49-F238E27FC236}">
                <a16:creationId xmlns:a16="http://schemas.microsoft.com/office/drawing/2014/main" id="{F27C2358-FB39-2B7D-6700-066A983F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/>
          <a:lstStyle/>
          <a:p>
            <a:r>
              <a:rPr lang="en-US" altLang="ja-JP" dirty="0"/>
              <a:t>C</a:t>
            </a:r>
            <a:r>
              <a:rPr lang="ja-JP" altLang="en-US" dirty="0"/>
              <a:t>　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31484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FF69DB-F75C-4270-BA15-B5D8D6D733EF}"/>
              </a:ext>
            </a:extLst>
          </p:cNvPr>
          <p:cNvSpPr txBox="1"/>
          <p:nvPr/>
        </p:nvSpPr>
        <p:spPr>
          <a:xfrm>
            <a:off x="1216708" y="982034"/>
            <a:ext cx="10249715" cy="640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lnSpc>
                <a:spcPts val="4600"/>
              </a:lnSpc>
            </a:pPr>
            <a:r>
              <a:rPr lang="ja-JP" altLang="en-US" sz="3800" dirty="0"/>
              <a:t>このような複製は， </a:t>
            </a:r>
            <a:r>
              <a:rPr lang="ja-JP" altLang="en-US" sz="3800" dirty="0">
                <a:solidFill>
                  <a:srgbClr val="FF0000"/>
                </a:solidFill>
              </a:rPr>
              <a:t>半保存的複製　</a:t>
            </a:r>
            <a:r>
              <a:rPr lang="ja-JP" altLang="en-US" sz="3800" dirty="0"/>
              <a:t>とよばれる。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CFF9DF2-9644-4819-AA4B-8E273306C9E8}"/>
              </a:ext>
            </a:extLst>
          </p:cNvPr>
          <p:cNvSpPr/>
          <p:nvPr/>
        </p:nvSpPr>
        <p:spPr>
          <a:xfrm>
            <a:off x="5275523" y="984966"/>
            <a:ext cx="3069978" cy="5722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(27)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23B468C-9396-020F-C364-7672B9414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95" y="1916832"/>
            <a:ext cx="6875410" cy="4851796"/>
          </a:xfrm>
          <a:prstGeom prst="rect">
            <a:avLst/>
          </a:prstGeom>
        </p:spPr>
      </p:pic>
      <p:sp>
        <p:nvSpPr>
          <p:cNvPr id="7" name="タイトル 8">
            <a:extLst>
              <a:ext uri="{FF2B5EF4-FFF2-40B4-BE49-F238E27FC236}">
                <a16:creationId xmlns:a16="http://schemas.microsoft.com/office/drawing/2014/main" id="{26334CF7-0C48-1568-C441-955BBF00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/>
          <a:lstStyle/>
          <a:p>
            <a:r>
              <a:rPr lang="en-US" altLang="ja-JP" dirty="0"/>
              <a:t>C</a:t>
            </a:r>
            <a:r>
              <a:rPr lang="ja-JP" altLang="en-US" dirty="0"/>
              <a:t>　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165138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28FD4-E45E-E1FE-CB27-3B517101B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0DC4CC-D6E6-E955-488B-7EFB890168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149" y="1296143"/>
            <a:ext cx="2252555" cy="7647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CC15A2-189F-340E-0155-C1F62C164B52}"/>
              </a:ext>
            </a:extLst>
          </p:cNvPr>
          <p:cNvSpPr txBox="1"/>
          <p:nvPr/>
        </p:nvSpPr>
        <p:spPr>
          <a:xfrm>
            <a:off x="1364854" y="2195860"/>
            <a:ext cx="9483674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10160" indent="-5715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DNA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の複製では， </a:t>
            </a:r>
            <a:r>
              <a:rPr lang="ja-JP" altLang="en-US" sz="36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塩基対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の結合が切れて二重らせんの鎖がほどけ，</a:t>
            </a:r>
            <a:r>
              <a:rPr lang="en-US" altLang="ja-JP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相補的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な塩基をもつヌクレオチドが結合する。</a:t>
            </a:r>
          </a:p>
          <a:p>
            <a:pPr marL="571500" marR="10160" indent="-571500"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ja-JP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DNA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の複製は，</a:t>
            </a:r>
            <a:r>
              <a:rPr lang="en-US" altLang="ja-JP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3600" kern="1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半保存的複製　</a:t>
            </a:r>
            <a:r>
              <a:rPr lang="ja-JP" altLang="en-US" sz="36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とよばれる。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D10B9D9-470E-C51C-1B79-4DDAFD0B6311}"/>
              </a:ext>
            </a:extLst>
          </p:cNvPr>
          <p:cNvSpPr/>
          <p:nvPr/>
        </p:nvSpPr>
        <p:spPr>
          <a:xfrm>
            <a:off x="5447927" y="2214153"/>
            <a:ext cx="1656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>
                <a:solidFill>
                  <a:schemeClr val="tx1"/>
                </a:solidFill>
                <a:latin typeface="+mj-ea"/>
              </a:rPr>
              <a:t>(28)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E8793AF-D1F7-20D6-9CEA-FD3C88D5D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78163" y="4696829"/>
            <a:ext cx="1397274" cy="157821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4FE8CF-468C-FF92-3972-73DB9A4B9733}"/>
              </a:ext>
            </a:extLst>
          </p:cNvPr>
          <p:cNvSpPr/>
          <p:nvPr/>
        </p:nvSpPr>
        <p:spPr>
          <a:xfrm>
            <a:off x="7159051" y="2830267"/>
            <a:ext cx="1656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+mj-ea"/>
              </a:rPr>
              <a:t>（</a:t>
            </a:r>
            <a:r>
              <a:rPr kumimoji="1" lang="en-US" altLang="ja-JP" sz="2400" b="1" dirty="0">
                <a:solidFill>
                  <a:schemeClr val="tx1"/>
                </a:solidFill>
                <a:latin typeface="+mj-ea"/>
              </a:rPr>
              <a:t>29)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D44A6B1-EA04-F428-B1C7-85406E4D2638}"/>
              </a:ext>
            </a:extLst>
          </p:cNvPr>
          <p:cNvSpPr/>
          <p:nvPr/>
        </p:nvSpPr>
        <p:spPr>
          <a:xfrm>
            <a:off x="5065220" y="3969448"/>
            <a:ext cx="3024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+mj-ea"/>
              </a:rPr>
              <a:t>（</a:t>
            </a:r>
            <a:r>
              <a:rPr kumimoji="1" lang="en-US" altLang="ja-JP" sz="2400" b="1" dirty="0">
                <a:solidFill>
                  <a:schemeClr val="tx1"/>
                </a:solidFill>
                <a:latin typeface="+mj-ea"/>
              </a:rPr>
              <a:t>30)</a:t>
            </a:r>
            <a:endParaRPr kumimoji="1" lang="ja-JP" altLang="en-US" sz="1600" b="1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13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D544290C-AAD6-784F-B52F-72F26B2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/>
          <a:lstStyle/>
          <a:p>
            <a:r>
              <a:rPr lang="en-US" altLang="ja-JP" dirty="0"/>
              <a:t>A</a:t>
            </a:r>
            <a:r>
              <a:rPr lang="ja-JP" altLang="en-US" dirty="0"/>
              <a:t>　細胞周期</a:t>
            </a:r>
            <a:endParaRPr lang="ja-IS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8B2B6E-B69A-4866-AB4E-4B2A0406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56" y="891384"/>
            <a:ext cx="55220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b="1" dirty="0">
                <a:solidFill>
                  <a:srgbClr val="00B050"/>
                </a:solidFill>
              </a:rPr>
              <a:t>❚</a:t>
            </a:r>
            <a:r>
              <a:rPr lang="ja-JP" altLang="en-US" sz="4000" b="1" dirty="0">
                <a:solidFill>
                  <a:srgbClr val="000000"/>
                </a:solidFill>
              </a:rPr>
              <a:t>細胞分裂</a:t>
            </a:r>
            <a:r>
              <a:rPr lang="ja-JP" altLang="en-US" sz="4400" b="1" dirty="0">
                <a:solidFill>
                  <a:srgbClr val="00B050"/>
                </a:solidFill>
              </a:rPr>
              <a:t>❚</a:t>
            </a:r>
            <a:endParaRPr lang="en-US" altLang="ja-JP" sz="4400" b="1" dirty="0">
              <a:solidFill>
                <a:srgbClr val="00B05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D89641-476B-43C9-BF79-BFF968626B7A}"/>
              </a:ext>
            </a:extLst>
          </p:cNvPr>
          <p:cNvSpPr txBox="1"/>
          <p:nvPr/>
        </p:nvSpPr>
        <p:spPr>
          <a:xfrm>
            <a:off x="596269" y="1974178"/>
            <a:ext cx="10815983" cy="1454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5600"/>
              </a:lnSpc>
              <a:buFont typeface="Wingdings" panose="05000000000000000000" pitchFamily="2" charset="2"/>
              <a:buChar char="l"/>
            </a:pPr>
            <a:r>
              <a:rPr lang="ja-JP" altLang="en-US" sz="3800" dirty="0"/>
              <a:t>私たちのからだは，１個の受精卵が　</a:t>
            </a:r>
            <a:r>
              <a:rPr lang="ja-JP" altLang="en-US" sz="3800" dirty="0">
                <a:solidFill>
                  <a:srgbClr val="FF0000"/>
                </a:solidFill>
              </a:rPr>
              <a:t>細胞分裂 </a:t>
            </a:r>
            <a:r>
              <a:rPr lang="ja-JP" altLang="en-US" sz="3800" dirty="0"/>
              <a:t>をくり返し，細胞を増やしながら成長したものである。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277036A-5A6A-46DE-91BA-B0C0E4DBBB66}"/>
              </a:ext>
            </a:extLst>
          </p:cNvPr>
          <p:cNvSpPr/>
          <p:nvPr/>
        </p:nvSpPr>
        <p:spPr>
          <a:xfrm>
            <a:off x="8654380" y="2116064"/>
            <a:ext cx="2094778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2C54CBF-0F8F-E71B-90E9-332D88E415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CF2FC"/>
              </a:clrFrom>
              <a:clrTo>
                <a:srgbClr val="DCF2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621" y="4240352"/>
            <a:ext cx="11210700" cy="18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1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96C7C8-AC15-495E-969B-0360539857C5}"/>
              </a:ext>
            </a:extLst>
          </p:cNvPr>
          <p:cNvSpPr txBox="1"/>
          <p:nvPr/>
        </p:nvSpPr>
        <p:spPr>
          <a:xfrm>
            <a:off x="596269" y="1968600"/>
            <a:ext cx="10612299" cy="146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5600"/>
              </a:lnSpc>
              <a:buFont typeface="Wingdings" panose="05000000000000000000" pitchFamily="2" charset="2"/>
              <a:buChar char="l"/>
            </a:pPr>
            <a:r>
              <a:rPr lang="ja-JP" altLang="en-US" sz="3800" dirty="0"/>
              <a:t>ほとんどすべての体細胞は　</a:t>
            </a:r>
            <a:r>
              <a:rPr lang="ja-JP" altLang="en-US" sz="3800" dirty="0">
                <a:solidFill>
                  <a:srgbClr val="FF0000"/>
                </a:solidFill>
              </a:rPr>
              <a:t>受精卵　</a:t>
            </a:r>
            <a:r>
              <a:rPr lang="ja-JP" altLang="en-US" sz="3800" dirty="0"/>
              <a:t>と全く同じ</a:t>
            </a:r>
            <a:r>
              <a:rPr lang="en-US" altLang="ja-JP" sz="3800" dirty="0"/>
              <a:t>DNA </a:t>
            </a:r>
            <a:r>
              <a:rPr lang="ja-JP" altLang="en-US" sz="3800" dirty="0"/>
              <a:t>をもっている。</a:t>
            </a: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D544290C-AAD6-784F-B52F-72F26B2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A</a:t>
            </a:r>
            <a:r>
              <a:rPr lang="ja-JP" altLang="en-US" dirty="0"/>
              <a:t>　細胞周期</a:t>
            </a:r>
            <a:endParaRPr lang="ja-IS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8B2B6E-B69A-4866-AB4E-4B2A0406B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56" y="891384"/>
            <a:ext cx="55220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b="1" dirty="0">
                <a:solidFill>
                  <a:srgbClr val="00B050"/>
                </a:solidFill>
              </a:rPr>
              <a:t>❚</a:t>
            </a:r>
            <a:r>
              <a:rPr lang="ja-JP" altLang="en-US" sz="4000" b="1" dirty="0">
                <a:solidFill>
                  <a:srgbClr val="000000"/>
                </a:solidFill>
              </a:rPr>
              <a:t>細胞分裂</a:t>
            </a:r>
            <a:r>
              <a:rPr lang="ja-JP" altLang="en-US" sz="4400" b="1" dirty="0">
                <a:solidFill>
                  <a:srgbClr val="00B050"/>
                </a:solidFill>
              </a:rPr>
              <a:t>❚</a:t>
            </a:r>
            <a:endParaRPr lang="en-US" altLang="ja-JP" sz="4400" b="1" dirty="0">
              <a:solidFill>
                <a:srgbClr val="00B05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1EDF7BB-57E5-4356-99EF-2F43E6955D00}"/>
              </a:ext>
            </a:extLst>
          </p:cNvPr>
          <p:cNvSpPr/>
          <p:nvPr/>
        </p:nvSpPr>
        <p:spPr>
          <a:xfrm>
            <a:off x="7123162" y="2075175"/>
            <a:ext cx="1739433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(2)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2A8118D-1322-927A-E6F0-8973CAB08FE3}"/>
              </a:ext>
            </a:extLst>
          </p:cNvPr>
          <p:cNvGrpSpPr/>
          <p:nvPr/>
        </p:nvGrpSpPr>
        <p:grpSpPr>
          <a:xfrm>
            <a:off x="424621" y="3812082"/>
            <a:ext cx="11210700" cy="2301463"/>
            <a:chOff x="606647" y="3789040"/>
            <a:chExt cx="10815983" cy="2220431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3308D416-081B-02ED-303E-3C7BE19C4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DCF2FC"/>
                </a:clrFrom>
                <a:clrTo>
                  <a:srgbClr val="DCF2FC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6647" y="4202231"/>
              <a:ext cx="10815983" cy="1807240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A0B45EF-E474-4B22-8C16-A942A8336C37}"/>
                </a:ext>
              </a:extLst>
            </p:cNvPr>
            <p:cNvSpPr txBox="1"/>
            <p:nvPr/>
          </p:nvSpPr>
          <p:spPr>
            <a:xfrm>
              <a:off x="786623" y="3789040"/>
              <a:ext cx="1170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母細胞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97D2743-E790-B906-83BA-D3BB545618D3}"/>
                </a:ext>
              </a:extLst>
            </p:cNvPr>
            <p:cNvSpPr txBox="1"/>
            <p:nvPr/>
          </p:nvSpPr>
          <p:spPr>
            <a:xfrm>
              <a:off x="10164916" y="3789040"/>
              <a:ext cx="1170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dirty="0"/>
                <a:t>娘細胞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041A91C-A715-47DF-9CCC-A19CD74AD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404053"/>
            <a:ext cx="7488832" cy="43373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1717E6-9B4C-BFC6-18BD-B505E93E0B05}"/>
              </a:ext>
            </a:extLst>
          </p:cNvPr>
          <p:cNvSpPr txBox="1"/>
          <p:nvPr/>
        </p:nvSpPr>
        <p:spPr>
          <a:xfrm>
            <a:off x="5447928" y="3606845"/>
            <a:ext cx="13681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分裂期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（</a:t>
            </a:r>
            <a:r>
              <a:rPr lang="en-US" altLang="ja-JP" sz="2400" dirty="0"/>
              <a:t>M</a:t>
            </a:r>
            <a:r>
              <a:rPr lang="ja-JP" altLang="en-US" sz="2400" dirty="0"/>
              <a:t>期）</a:t>
            </a:r>
            <a:endParaRPr lang="en-US" altLang="ja-JP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DC1491-1D59-474D-9790-795F6274E3F4}"/>
              </a:ext>
            </a:extLst>
          </p:cNvPr>
          <p:cNvSpPr txBox="1"/>
          <p:nvPr/>
        </p:nvSpPr>
        <p:spPr>
          <a:xfrm>
            <a:off x="983432" y="1653592"/>
            <a:ext cx="9649072" cy="742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ja-JP" altLang="en-US" sz="4000" dirty="0">
                <a:solidFill>
                  <a:srgbClr val="FF0000"/>
                </a:solidFill>
              </a:rPr>
              <a:t>分裂期 </a:t>
            </a:r>
            <a:r>
              <a:rPr lang="ja-JP" altLang="en-US" sz="4000" dirty="0"/>
              <a:t>・・・</a:t>
            </a:r>
            <a:r>
              <a:rPr lang="en-US" altLang="ja-JP" sz="4000" dirty="0"/>
              <a:t> </a:t>
            </a:r>
            <a:r>
              <a:rPr lang="ja-JP" altLang="en-US" sz="4000" dirty="0"/>
              <a:t>細胞分裂が行われる期間。</a:t>
            </a:r>
            <a:endParaRPr lang="en-US" altLang="ja-JP" sz="4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E03315B-983A-46B0-8155-BFF08D5EE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956" y="891384"/>
            <a:ext cx="55220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ja-JP" altLang="en-US" sz="4400" b="1" dirty="0">
                <a:solidFill>
                  <a:srgbClr val="00B050"/>
                </a:solidFill>
              </a:rPr>
              <a:t>❚</a:t>
            </a:r>
            <a:r>
              <a:rPr lang="ja-JP" altLang="en-US" sz="4000" b="1" dirty="0">
                <a:solidFill>
                  <a:srgbClr val="000000"/>
                </a:solidFill>
              </a:rPr>
              <a:t>細胞周期</a:t>
            </a:r>
            <a:r>
              <a:rPr lang="ja-JP" altLang="en-US" sz="4400" b="1" dirty="0">
                <a:solidFill>
                  <a:srgbClr val="00B050"/>
                </a:solidFill>
              </a:rPr>
              <a:t>❚</a:t>
            </a:r>
            <a:endParaRPr lang="en-US" altLang="ja-JP" sz="4400" b="1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37FD91-80BD-4872-A2B1-B168B3BA0202}"/>
              </a:ext>
            </a:extLst>
          </p:cNvPr>
          <p:cNvSpPr txBox="1"/>
          <p:nvPr/>
        </p:nvSpPr>
        <p:spPr>
          <a:xfrm>
            <a:off x="5519936" y="4579265"/>
            <a:ext cx="11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間期</a:t>
            </a:r>
            <a:endParaRPr lang="en-US" altLang="ja-JP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5DE6DA-8109-4E9F-9BB9-446037F9C7A3}"/>
              </a:ext>
            </a:extLst>
          </p:cNvPr>
          <p:cNvSpPr txBox="1"/>
          <p:nvPr/>
        </p:nvSpPr>
        <p:spPr>
          <a:xfrm>
            <a:off x="2999656" y="4242266"/>
            <a:ext cx="19442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分裂準備期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EF8F34-2B10-41BB-9F89-C05080A8A655}"/>
              </a:ext>
            </a:extLst>
          </p:cNvPr>
          <p:cNvSpPr txBox="1"/>
          <p:nvPr/>
        </p:nvSpPr>
        <p:spPr>
          <a:xfrm>
            <a:off x="7032104" y="4242266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A4D3B7-1DF0-498F-971F-2D3B3732E163}"/>
              </a:ext>
            </a:extLst>
          </p:cNvPr>
          <p:cNvSpPr txBox="1"/>
          <p:nvPr/>
        </p:nvSpPr>
        <p:spPr>
          <a:xfrm>
            <a:off x="4841577" y="5377541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202B028-51E3-4F57-953C-033E372CBD7B}"/>
              </a:ext>
            </a:extLst>
          </p:cNvPr>
          <p:cNvSpPr/>
          <p:nvPr/>
        </p:nvSpPr>
        <p:spPr>
          <a:xfrm>
            <a:off x="3359696" y="4225013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(8)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C929FDC-E095-4476-91B0-ECE1ADE78BB5}"/>
              </a:ext>
            </a:extLst>
          </p:cNvPr>
          <p:cNvSpPr/>
          <p:nvPr/>
        </p:nvSpPr>
        <p:spPr>
          <a:xfrm>
            <a:off x="5566513" y="4646110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(4)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AC50D5-5CFA-492B-87CF-6C3CEC1CA910}"/>
              </a:ext>
            </a:extLst>
          </p:cNvPr>
          <p:cNvSpPr/>
          <p:nvPr/>
        </p:nvSpPr>
        <p:spPr>
          <a:xfrm>
            <a:off x="5561657" y="5363732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(7)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30B1BFF-8542-4497-B549-5DF25DD8D80F}"/>
              </a:ext>
            </a:extLst>
          </p:cNvPr>
          <p:cNvSpPr/>
          <p:nvPr/>
        </p:nvSpPr>
        <p:spPr>
          <a:xfrm>
            <a:off x="7752184" y="4225013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(6)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B2E9EA3-F244-4C06-9B69-7939C89868DA}"/>
              </a:ext>
            </a:extLst>
          </p:cNvPr>
          <p:cNvSpPr/>
          <p:nvPr/>
        </p:nvSpPr>
        <p:spPr>
          <a:xfrm>
            <a:off x="983431" y="1740335"/>
            <a:ext cx="1692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(3)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D601660-CCA8-4E75-B9E1-EADC6A441ADC}"/>
              </a:ext>
            </a:extLst>
          </p:cNvPr>
          <p:cNvSpPr/>
          <p:nvPr/>
        </p:nvSpPr>
        <p:spPr>
          <a:xfrm>
            <a:off x="5554606" y="3597912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(3)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タイトル 8">
            <a:extLst>
              <a:ext uri="{FF2B5EF4-FFF2-40B4-BE49-F238E27FC236}">
                <a16:creationId xmlns:a16="http://schemas.microsoft.com/office/drawing/2014/main" id="{4EB08890-85EC-C03E-C01D-F440BF9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A</a:t>
            </a:r>
            <a:r>
              <a:rPr lang="ja-JP" altLang="en-US" dirty="0"/>
              <a:t>　細胞周期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24790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DC1491-1D59-474D-9790-795F6274E3F4}"/>
              </a:ext>
            </a:extLst>
          </p:cNvPr>
          <p:cNvSpPr txBox="1"/>
          <p:nvPr/>
        </p:nvSpPr>
        <p:spPr>
          <a:xfrm>
            <a:off x="1140490" y="997376"/>
            <a:ext cx="9866312" cy="146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55825" indent="-2155825" algn="just">
              <a:lnSpc>
                <a:spcPts val="5600"/>
              </a:lnSpc>
            </a:pPr>
            <a:r>
              <a:rPr lang="ja-JP" altLang="en-US" sz="4000" dirty="0">
                <a:solidFill>
                  <a:srgbClr val="FF0000"/>
                </a:solidFill>
              </a:rPr>
              <a:t>間期　</a:t>
            </a:r>
            <a:r>
              <a:rPr lang="ja-JP" altLang="en-US" sz="4000" dirty="0"/>
              <a:t>・・・細胞分裂が終了してから次の細胞分裂がはじまるまでの期間。</a:t>
            </a:r>
            <a:endParaRPr lang="en-US" altLang="ja-JP" sz="40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ACE8CB8-00AF-43AA-834D-A9C9EE40E672}"/>
              </a:ext>
            </a:extLst>
          </p:cNvPr>
          <p:cNvSpPr/>
          <p:nvPr/>
        </p:nvSpPr>
        <p:spPr>
          <a:xfrm>
            <a:off x="1086781" y="1091009"/>
            <a:ext cx="1316562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(4)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41A91C-A715-47DF-9CCC-A19CD74AD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404053"/>
            <a:ext cx="7488832" cy="433731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5DDA8DD-D7E2-4134-99B0-CC75FB8392EA}"/>
              </a:ext>
            </a:extLst>
          </p:cNvPr>
          <p:cNvSpPr txBox="1"/>
          <p:nvPr/>
        </p:nvSpPr>
        <p:spPr>
          <a:xfrm>
            <a:off x="5447928" y="3606845"/>
            <a:ext cx="13681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分裂期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（</a:t>
            </a:r>
            <a:r>
              <a:rPr lang="en-US" altLang="ja-JP" sz="2400" dirty="0"/>
              <a:t>M</a:t>
            </a:r>
            <a:r>
              <a:rPr lang="ja-JP" altLang="en-US" sz="2400" dirty="0"/>
              <a:t>期）</a:t>
            </a:r>
            <a:endParaRPr lang="en-US" altLang="ja-JP" sz="24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37FD91-80BD-4872-A2B1-B168B3BA0202}"/>
              </a:ext>
            </a:extLst>
          </p:cNvPr>
          <p:cNvSpPr txBox="1"/>
          <p:nvPr/>
        </p:nvSpPr>
        <p:spPr>
          <a:xfrm>
            <a:off x="5519936" y="4579265"/>
            <a:ext cx="11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間期</a:t>
            </a:r>
            <a:endParaRPr lang="en-US" altLang="ja-JP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5DE6DA-8109-4E9F-9BB9-446037F9C7A3}"/>
              </a:ext>
            </a:extLst>
          </p:cNvPr>
          <p:cNvSpPr txBox="1"/>
          <p:nvPr/>
        </p:nvSpPr>
        <p:spPr>
          <a:xfrm>
            <a:off x="2999656" y="4242266"/>
            <a:ext cx="19442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分裂準備期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EF8F34-2B10-41BB-9F89-C05080A8A655}"/>
              </a:ext>
            </a:extLst>
          </p:cNvPr>
          <p:cNvSpPr txBox="1"/>
          <p:nvPr/>
        </p:nvSpPr>
        <p:spPr>
          <a:xfrm>
            <a:off x="7032104" y="4242266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202B028-51E3-4F57-953C-033E372CBD7B}"/>
              </a:ext>
            </a:extLst>
          </p:cNvPr>
          <p:cNvSpPr/>
          <p:nvPr/>
        </p:nvSpPr>
        <p:spPr>
          <a:xfrm>
            <a:off x="3359696" y="4225013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(8)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261B90E-5E9B-4330-BF6B-C92F0B5EAD2E}"/>
              </a:ext>
            </a:extLst>
          </p:cNvPr>
          <p:cNvSpPr txBox="1"/>
          <p:nvPr/>
        </p:nvSpPr>
        <p:spPr>
          <a:xfrm>
            <a:off x="4841577" y="5377541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C929FDC-E095-4476-91B0-ECE1ADE78BB5}"/>
              </a:ext>
            </a:extLst>
          </p:cNvPr>
          <p:cNvSpPr/>
          <p:nvPr/>
        </p:nvSpPr>
        <p:spPr>
          <a:xfrm>
            <a:off x="5566513" y="4646110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(4)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AC50D5-5CFA-492B-87CF-6C3CEC1CA910}"/>
              </a:ext>
            </a:extLst>
          </p:cNvPr>
          <p:cNvSpPr/>
          <p:nvPr/>
        </p:nvSpPr>
        <p:spPr>
          <a:xfrm>
            <a:off x="5561657" y="5363732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(7)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30B1BFF-8542-4497-B549-5DF25DD8D80F}"/>
              </a:ext>
            </a:extLst>
          </p:cNvPr>
          <p:cNvSpPr/>
          <p:nvPr/>
        </p:nvSpPr>
        <p:spPr>
          <a:xfrm>
            <a:off x="7752184" y="4225013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(6)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" name="タイトル 8">
            <a:extLst>
              <a:ext uri="{FF2B5EF4-FFF2-40B4-BE49-F238E27FC236}">
                <a16:creationId xmlns:a16="http://schemas.microsoft.com/office/drawing/2014/main" id="{5D3A05B6-E463-F15B-7E43-5E3F3A2B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A</a:t>
            </a:r>
            <a:r>
              <a:rPr lang="ja-JP" altLang="en-US" dirty="0"/>
              <a:t>　細胞周期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246668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DC1491-1D59-474D-9790-795F6274E3F4}"/>
              </a:ext>
            </a:extLst>
          </p:cNvPr>
          <p:cNvSpPr txBox="1"/>
          <p:nvPr/>
        </p:nvSpPr>
        <p:spPr>
          <a:xfrm>
            <a:off x="996229" y="997376"/>
            <a:ext cx="10652652" cy="146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28975" indent="-3228975" algn="just">
              <a:lnSpc>
                <a:spcPts val="5600"/>
              </a:lnSpc>
            </a:pPr>
            <a:r>
              <a:rPr lang="ja-JP" altLang="en-US" sz="4000" dirty="0">
                <a:solidFill>
                  <a:srgbClr val="FF0000"/>
                </a:solidFill>
              </a:rPr>
              <a:t>細胞周期</a:t>
            </a:r>
            <a:r>
              <a:rPr lang="ja-JP" altLang="en-US" sz="4000" dirty="0"/>
              <a:t>　・・・  </a:t>
            </a:r>
            <a:r>
              <a:rPr lang="ja-JP" altLang="en-US" sz="4000" dirty="0">
                <a:solidFill>
                  <a:srgbClr val="FF0000"/>
                </a:solidFill>
              </a:rPr>
              <a:t>分裂期</a:t>
            </a:r>
            <a:r>
              <a:rPr lang="ja-JP" altLang="en-US" sz="4000" dirty="0"/>
              <a:t>　と　</a:t>
            </a:r>
            <a:r>
              <a:rPr lang="ja-JP" altLang="en-US" sz="4000" dirty="0">
                <a:solidFill>
                  <a:srgbClr val="FF0000"/>
                </a:solidFill>
              </a:rPr>
              <a:t>間期</a:t>
            </a:r>
            <a:r>
              <a:rPr lang="ja-JP" altLang="en-US" sz="4000" dirty="0"/>
              <a:t>　を周期的に</a:t>
            </a:r>
            <a:endParaRPr lang="en-US" altLang="ja-JP" sz="4000" dirty="0"/>
          </a:p>
          <a:p>
            <a:pPr marL="3228975" indent="-3228975" algn="just">
              <a:lnSpc>
                <a:spcPts val="5600"/>
              </a:lnSpc>
            </a:pPr>
            <a:r>
              <a:rPr lang="en-US" altLang="ja-JP" sz="4000" dirty="0"/>
              <a:t>	</a:t>
            </a:r>
            <a:r>
              <a:rPr lang="ja-JP" altLang="en-US" sz="4000" dirty="0"/>
              <a:t>くり返して細胞を増殖させる過程。</a:t>
            </a:r>
            <a:endParaRPr lang="en-US" altLang="ja-JP" sz="4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041A91C-A715-47DF-9CCC-A19CD74AD6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3592" y="2404053"/>
            <a:ext cx="7488832" cy="433731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837FD91-80BD-4872-A2B1-B168B3BA0202}"/>
              </a:ext>
            </a:extLst>
          </p:cNvPr>
          <p:cNvSpPr txBox="1"/>
          <p:nvPr/>
        </p:nvSpPr>
        <p:spPr>
          <a:xfrm>
            <a:off x="5519936" y="4579265"/>
            <a:ext cx="11881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間期</a:t>
            </a:r>
            <a:endParaRPr lang="en-US" altLang="ja-JP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E5DE6DA-8109-4E9F-9BB9-446037F9C7A3}"/>
              </a:ext>
            </a:extLst>
          </p:cNvPr>
          <p:cNvSpPr txBox="1"/>
          <p:nvPr/>
        </p:nvSpPr>
        <p:spPr>
          <a:xfrm>
            <a:off x="2999656" y="4242266"/>
            <a:ext cx="194421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2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ja-JP" altLang="en-US" sz="2400" dirty="0">
                <a:latin typeface="+mj-ea"/>
                <a:ea typeface="+mj-ea"/>
              </a:rPr>
              <a:t>分裂準備期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9EF8F34-2B10-41BB-9F89-C05080A8A655}"/>
              </a:ext>
            </a:extLst>
          </p:cNvPr>
          <p:cNvSpPr txBox="1"/>
          <p:nvPr/>
        </p:nvSpPr>
        <p:spPr>
          <a:xfrm>
            <a:off x="7032104" y="4242266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>
                <a:solidFill>
                  <a:srgbClr val="FF0000"/>
                </a:solidFill>
              </a:rPr>
              <a:t>1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合成準備期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202B028-51E3-4F57-953C-033E372CBD7B}"/>
              </a:ext>
            </a:extLst>
          </p:cNvPr>
          <p:cNvSpPr/>
          <p:nvPr/>
        </p:nvSpPr>
        <p:spPr>
          <a:xfrm>
            <a:off x="3359696" y="4225013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(8)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78A8FB4-0AAB-4405-A378-F9F2A3E3B254}"/>
              </a:ext>
            </a:extLst>
          </p:cNvPr>
          <p:cNvSpPr txBox="1"/>
          <p:nvPr/>
        </p:nvSpPr>
        <p:spPr>
          <a:xfrm>
            <a:off x="4841577" y="5377541"/>
            <a:ext cx="25922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FF0000"/>
                </a:solidFill>
              </a:rPr>
              <a:t>S</a:t>
            </a:r>
            <a:r>
              <a:rPr lang="ja-JP" altLang="en-US" sz="2800" dirty="0">
                <a:solidFill>
                  <a:srgbClr val="FF0000"/>
                </a:solidFill>
              </a:rPr>
              <a:t>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>
                <a:latin typeface="+mj-ea"/>
                <a:ea typeface="+mj-ea"/>
              </a:rPr>
              <a:t>(DNA</a:t>
            </a:r>
            <a:r>
              <a:rPr lang="ja-JP" altLang="en-US" sz="2400" dirty="0">
                <a:latin typeface="+mj-ea"/>
                <a:ea typeface="+mj-ea"/>
              </a:rPr>
              <a:t>合成期</a:t>
            </a:r>
            <a:r>
              <a:rPr lang="en-US" altLang="ja-JP" sz="2400" dirty="0">
                <a:latin typeface="+mj-ea"/>
                <a:ea typeface="+mj-ea"/>
              </a:rPr>
              <a:t>)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0AC50D5-5CFA-492B-87CF-6C3CEC1CA910}"/>
              </a:ext>
            </a:extLst>
          </p:cNvPr>
          <p:cNvSpPr/>
          <p:nvPr/>
        </p:nvSpPr>
        <p:spPr>
          <a:xfrm>
            <a:off x="5561657" y="5363732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(7)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30B1BFF-8542-4497-B549-5DF25DD8D80F}"/>
              </a:ext>
            </a:extLst>
          </p:cNvPr>
          <p:cNvSpPr/>
          <p:nvPr/>
        </p:nvSpPr>
        <p:spPr>
          <a:xfrm>
            <a:off x="7752184" y="4225013"/>
            <a:ext cx="1152128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(6)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76B8781-BE8D-4B2C-9707-4D6E4AF6D655}"/>
              </a:ext>
            </a:extLst>
          </p:cNvPr>
          <p:cNvSpPr/>
          <p:nvPr/>
        </p:nvSpPr>
        <p:spPr>
          <a:xfrm>
            <a:off x="931673" y="1083775"/>
            <a:ext cx="2304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(5)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3E30C5D-5512-43E7-BB2F-199E30C7AB4F}"/>
              </a:ext>
            </a:extLst>
          </p:cNvPr>
          <p:cNvSpPr/>
          <p:nvPr/>
        </p:nvSpPr>
        <p:spPr>
          <a:xfrm>
            <a:off x="4369502" y="1083775"/>
            <a:ext cx="1764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(3)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9E192F2-766A-4AAA-8DA5-F83A4689B120}"/>
              </a:ext>
            </a:extLst>
          </p:cNvPr>
          <p:cNvSpPr/>
          <p:nvPr/>
        </p:nvSpPr>
        <p:spPr>
          <a:xfrm>
            <a:off x="6896905" y="1083775"/>
            <a:ext cx="1368000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(4)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9357858-218F-F13A-B4E9-87BC1AC3EBF3}"/>
              </a:ext>
            </a:extLst>
          </p:cNvPr>
          <p:cNvSpPr txBox="1"/>
          <p:nvPr/>
        </p:nvSpPr>
        <p:spPr>
          <a:xfrm>
            <a:off x="5447928" y="3606845"/>
            <a:ext cx="136815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rgbClr val="FF0000"/>
                </a:solidFill>
              </a:rPr>
              <a:t>分裂期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lang="ja-JP" altLang="en-US" sz="2400" dirty="0"/>
              <a:t>（</a:t>
            </a:r>
            <a:r>
              <a:rPr lang="en-US" altLang="ja-JP" sz="2400" dirty="0"/>
              <a:t>M</a:t>
            </a:r>
            <a:r>
              <a:rPr lang="ja-JP" altLang="en-US" sz="2400" dirty="0"/>
              <a:t>期）</a:t>
            </a:r>
            <a:endParaRPr lang="en-US" altLang="ja-JP" sz="2400" dirty="0"/>
          </a:p>
        </p:txBody>
      </p:sp>
      <p:sp>
        <p:nvSpPr>
          <p:cNvPr id="5" name="タイトル 8">
            <a:extLst>
              <a:ext uri="{FF2B5EF4-FFF2-40B4-BE49-F238E27FC236}">
                <a16:creationId xmlns:a16="http://schemas.microsoft.com/office/drawing/2014/main" id="{89ADC3DC-41EF-53E6-DBA2-8B34E2FB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A</a:t>
            </a:r>
            <a:r>
              <a:rPr lang="ja-JP" altLang="en-US" dirty="0"/>
              <a:t>　細胞周期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7657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D544290C-AAD6-784F-B52F-72F26B26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F6EF75-AE25-4624-A20B-A5BA54875AC0}"/>
              </a:ext>
            </a:extLst>
          </p:cNvPr>
          <p:cNvSpPr txBox="1"/>
          <p:nvPr/>
        </p:nvSpPr>
        <p:spPr>
          <a:xfrm>
            <a:off x="953622" y="1268760"/>
            <a:ext cx="10333917" cy="146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5600"/>
              </a:lnSpc>
              <a:buFont typeface="Wingdings" panose="05000000000000000000" pitchFamily="2" charset="2"/>
              <a:buChar char="l"/>
            </a:pPr>
            <a:r>
              <a:rPr lang="ja-JP" altLang="en-US" sz="4000" dirty="0"/>
              <a:t>細胞分裂の際，分裂前の細胞を　</a:t>
            </a:r>
            <a:r>
              <a:rPr lang="ja-JP" altLang="en-US" sz="4000" dirty="0">
                <a:solidFill>
                  <a:srgbClr val="FF0000"/>
                </a:solidFill>
              </a:rPr>
              <a:t>母細胞 </a:t>
            </a:r>
            <a:r>
              <a:rPr lang="ja-JP" alt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，</a:t>
            </a:r>
            <a:r>
              <a:rPr lang="ja-JP" altLang="en-US" sz="4000" dirty="0"/>
              <a:t>分裂してできた２つの細胞を　</a:t>
            </a:r>
            <a:r>
              <a:rPr lang="ja-JP" altLang="en-US" sz="4000" dirty="0">
                <a:solidFill>
                  <a:srgbClr val="FF0000"/>
                </a:solidFill>
              </a:rPr>
              <a:t>娘細胞　</a:t>
            </a:r>
            <a:r>
              <a:rPr lang="ja-JP" altLang="en-US" sz="4000" dirty="0"/>
              <a:t>という。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8FD6567-049C-4340-BB10-76814D5FFCB8}"/>
              </a:ext>
            </a:extLst>
          </p:cNvPr>
          <p:cNvSpPr/>
          <p:nvPr/>
        </p:nvSpPr>
        <p:spPr>
          <a:xfrm>
            <a:off x="8848184" y="1390302"/>
            <a:ext cx="1967685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(9)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B12B8F7-0327-40A4-BE50-D36FD84DF104}"/>
              </a:ext>
            </a:extLst>
          </p:cNvPr>
          <p:cNvSpPr/>
          <p:nvPr/>
        </p:nvSpPr>
        <p:spPr>
          <a:xfrm>
            <a:off x="7862465" y="2100083"/>
            <a:ext cx="1872208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(10)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70F1EC-0AB8-4867-B7DF-4BFE23334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408" y="3861368"/>
            <a:ext cx="564890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F6EF75-AE25-4624-A20B-A5BA54875AC0}"/>
              </a:ext>
            </a:extLst>
          </p:cNvPr>
          <p:cNvSpPr txBox="1"/>
          <p:nvPr/>
        </p:nvSpPr>
        <p:spPr>
          <a:xfrm>
            <a:off x="953622" y="836712"/>
            <a:ext cx="10152234" cy="2896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ts val="5600"/>
              </a:lnSpc>
              <a:buFont typeface="Wingdings" panose="05000000000000000000" pitchFamily="2" charset="2"/>
              <a:buChar char="l"/>
            </a:pPr>
            <a:r>
              <a:rPr lang="ja-JP" altLang="en-US" sz="4000" dirty="0"/>
              <a:t>この　</a:t>
            </a:r>
            <a:r>
              <a:rPr lang="ja-JP" altLang="en-US" sz="4000" dirty="0">
                <a:solidFill>
                  <a:srgbClr val="FF0000"/>
                </a:solidFill>
              </a:rPr>
              <a:t>娘細胞　</a:t>
            </a:r>
            <a:r>
              <a:rPr lang="ja-JP" altLang="en-US" sz="4000" dirty="0"/>
              <a:t>に遺伝情報が正確に伝わることが重要であり，分裂する前に，遺伝情報を担う　</a:t>
            </a:r>
            <a:r>
              <a:rPr lang="ja-JP" altLang="en-US" sz="4000" dirty="0">
                <a:solidFill>
                  <a:srgbClr val="FF0000"/>
                </a:solidFill>
              </a:rPr>
              <a:t>ＤＮＡ　</a:t>
            </a:r>
            <a:r>
              <a:rPr lang="ja-JP" altLang="en-US" sz="4000" dirty="0"/>
              <a:t>を正確に複製し，その量を　</a:t>
            </a:r>
            <a:r>
              <a:rPr lang="ja-JP" altLang="en-US" sz="4000" dirty="0">
                <a:solidFill>
                  <a:srgbClr val="FF0000"/>
                </a:solidFill>
              </a:rPr>
              <a:t>２</a:t>
            </a:r>
            <a:r>
              <a:rPr lang="ja-JP" altLang="en-US" sz="4000" dirty="0"/>
              <a:t>　倍に増やす必要がある。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70F1EC-0AB8-4867-B7DF-4BFE23334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5408" y="3861368"/>
            <a:ext cx="5648904" cy="2880000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9EA9F1D4-3B07-41CA-A694-58D3FCB9AF9F}"/>
              </a:ext>
            </a:extLst>
          </p:cNvPr>
          <p:cNvSpPr/>
          <p:nvPr/>
        </p:nvSpPr>
        <p:spPr>
          <a:xfrm>
            <a:off x="2743791" y="920295"/>
            <a:ext cx="1865077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(10)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F9CDD39-2082-4AC8-A2C5-B8CF903BA524}"/>
              </a:ext>
            </a:extLst>
          </p:cNvPr>
          <p:cNvSpPr/>
          <p:nvPr/>
        </p:nvSpPr>
        <p:spPr>
          <a:xfrm>
            <a:off x="3076032" y="2349008"/>
            <a:ext cx="1469579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(11)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C185DA0-4152-4509-9708-4858690B0653}"/>
              </a:ext>
            </a:extLst>
          </p:cNvPr>
          <p:cNvSpPr/>
          <p:nvPr/>
        </p:nvSpPr>
        <p:spPr>
          <a:xfrm>
            <a:off x="10431703" y="2349008"/>
            <a:ext cx="786823" cy="57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  <a:latin typeface="+mj-ea"/>
              </a:rPr>
              <a:t>(12)</a:t>
            </a:r>
            <a:endParaRPr kumimoji="1" lang="ja-JP" altLang="en-US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5" name="タイトル 8">
            <a:extLst>
              <a:ext uri="{FF2B5EF4-FFF2-40B4-BE49-F238E27FC236}">
                <a16:creationId xmlns:a16="http://schemas.microsoft.com/office/drawing/2014/main" id="{7E54A652-365F-CCB7-2FE1-5B0A926C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</p:spPr>
        <p:txBody>
          <a:bodyPr anchor="ctr" anchorCtr="0"/>
          <a:lstStyle/>
          <a:p>
            <a:r>
              <a:rPr lang="en-US" altLang="ja-JP" dirty="0"/>
              <a:t>B</a:t>
            </a:r>
            <a:r>
              <a:rPr lang="ja-JP" altLang="en-US" dirty="0"/>
              <a:t>　間期での</a:t>
            </a:r>
            <a:r>
              <a:rPr lang="en-US" altLang="ja-JP" dirty="0"/>
              <a:t>DNA</a:t>
            </a:r>
            <a:r>
              <a:rPr lang="ja-JP" altLang="en-US" dirty="0"/>
              <a:t>の複製</a:t>
            </a:r>
            <a:endParaRPr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10999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18886</TotalTime>
  <Words>1115</Words>
  <Application>Microsoft Office PowerPoint</Application>
  <PresentationFormat>ワイド画面</PresentationFormat>
  <Paragraphs>201</Paragraphs>
  <Slides>25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25</vt:i4>
      </vt:variant>
    </vt:vector>
  </HeadingPairs>
  <TitlesOfParts>
    <vt:vector size="38" baseType="lpstr">
      <vt:lpstr>ＭＳ Ｐゴシック</vt:lpstr>
      <vt:lpstr>ＭＳ Ｐゴシック</vt:lpstr>
      <vt:lpstr>ＭＳ 明朝</vt:lpstr>
      <vt:lpstr>メイリオ</vt:lpstr>
      <vt:lpstr>メイリオ</vt:lpstr>
      <vt:lpstr>Arial</vt:lpstr>
      <vt:lpstr>Calibri</vt:lpstr>
      <vt:lpstr>Century</vt:lpstr>
      <vt:lpstr>Trebuchet MS</vt:lpstr>
      <vt:lpstr>Wingdings</vt:lpstr>
      <vt:lpstr>Wingdings 3</vt:lpstr>
      <vt:lpstr>ファセット</vt:lpstr>
      <vt:lpstr>デザインの設定</vt:lpstr>
      <vt:lpstr>PowerPoint プレゼンテーション</vt:lpstr>
      <vt:lpstr>PowerPoint プレゼンテーション</vt:lpstr>
      <vt:lpstr>A　細胞周期</vt:lpstr>
      <vt:lpstr>A　細胞周期</vt:lpstr>
      <vt:lpstr>A　細胞周期</vt:lpstr>
      <vt:lpstr>A　細胞周期</vt:lpstr>
      <vt:lpstr>A　細胞周期</vt:lpstr>
      <vt:lpstr>B　間期でのDNAの複製</vt:lpstr>
      <vt:lpstr>B　間期でのDNAの複製</vt:lpstr>
      <vt:lpstr>B　間期でのDNAの複製</vt:lpstr>
      <vt:lpstr>B　間期でのDNAの複製</vt:lpstr>
      <vt:lpstr>B　間期でのDNAの複製</vt:lpstr>
      <vt:lpstr>B　間期でのDNAの複製</vt:lpstr>
      <vt:lpstr>B　間期でのDNAの複製</vt:lpstr>
      <vt:lpstr>B　間期でのDNAの複製</vt:lpstr>
      <vt:lpstr>B　間期でのDNAの複製</vt:lpstr>
      <vt:lpstr>PowerPoint プレゼンテーション</vt:lpstr>
      <vt:lpstr>C　DNAの複製</vt:lpstr>
      <vt:lpstr>PowerPoint プレゼンテーション</vt:lpstr>
      <vt:lpstr>C　DNAの複製</vt:lpstr>
      <vt:lpstr>C　DNAの複製</vt:lpstr>
      <vt:lpstr>C　DNAの複製</vt:lpstr>
      <vt:lpstr>C　DNAの複製</vt:lpstr>
      <vt:lpstr>C　DNAの複製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zouka</dc:creator>
  <cp:lastModifiedBy>足立 良太</cp:lastModifiedBy>
  <cp:revision>10</cp:revision>
  <cp:lastPrinted>2025-11-26T05:46:48Z</cp:lastPrinted>
  <dcterms:created xsi:type="dcterms:W3CDTF">2011-09-19T09:10:40Z</dcterms:created>
  <dcterms:modified xsi:type="dcterms:W3CDTF">2025-12-04T09:46:28Z</dcterms:modified>
</cp:coreProperties>
</file>