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3" r:id="rId1"/>
    <p:sldMasterId id="2147483942" r:id="rId2"/>
  </p:sldMasterIdLst>
  <p:notesMasterIdLst>
    <p:notesMasterId r:id="rId35"/>
  </p:notesMasterIdLst>
  <p:handoutMasterIdLst>
    <p:handoutMasterId r:id="rId36"/>
  </p:handoutMasterIdLst>
  <p:sldIdLst>
    <p:sldId id="334" r:id="rId3"/>
    <p:sldId id="335" r:id="rId4"/>
    <p:sldId id="365" r:id="rId5"/>
    <p:sldId id="366" r:id="rId6"/>
    <p:sldId id="339" r:id="rId7"/>
    <p:sldId id="384" r:id="rId8"/>
    <p:sldId id="386" r:id="rId9"/>
    <p:sldId id="381" r:id="rId10"/>
    <p:sldId id="387" r:id="rId11"/>
    <p:sldId id="368" r:id="rId12"/>
    <p:sldId id="370" r:id="rId13"/>
    <p:sldId id="388" r:id="rId14"/>
    <p:sldId id="390" r:id="rId15"/>
    <p:sldId id="392" r:id="rId16"/>
    <p:sldId id="391" r:id="rId17"/>
    <p:sldId id="393" r:id="rId18"/>
    <p:sldId id="375" r:id="rId19"/>
    <p:sldId id="376" r:id="rId20"/>
    <p:sldId id="378" r:id="rId21"/>
    <p:sldId id="394" r:id="rId22"/>
    <p:sldId id="396" r:id="rId23"/>
    <p:sldId id="397" r:id="rId24"/>
    <p:sldId id="398" r:id="rId25"/>
    <p:sldId id="377" r:id="rId26"/>
    <p:sldId id="379" r:id="rId27"/>
    <p:sldId id="380" r:id="rId28"/>
    <p:sldId id="407" r:id="rId29"/>
    <p:sldId id="408" r:id="rId30"/>
    <p:sldId id="409" r:id="rId31"/>
    <p:sldId id="414" r:id="rId32"/>
    <p:sldId id="415" r:id="rId33"/>
    <p:sldId id="413" r:id="rId34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orient="horz" pos="2931" userDrawn="1">
          <p15:clr>
            <a:srgbClr val="A4A3A4"/>
          </p15:clr>
        </p15:guide>
        <p15:guide id="3" pos="5171" userDrawn="1">
          <p15:clr>
            <a:srgbClr val="A4A3A4"/>
          </p15:clr>
        </p15:guide>
        <p15:guide id="4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CC0099"/>
    <a:srgbClr val="FF3737"/>
    <a:srgbClr val="FF3300"/>
    <a:srgbClr val="FF0066"/>
    <a:srgbClr val="FFE1E1"/>
    <a:srgbClr val="FDFDFD"/>
    <a:srgbClr val="F3B3A6"/>
    <a:srgbClr val="0070C0"/>
    <a:srgbClr val="FFFF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71" autoAdjust="0"/>
    <p:restoredTop sz="94215" autoAdjust="0"/>
  </p:normalViewPr>
  <p:slideViewPr>
    <p:cSldViewPr>
      <p:cViewPr varScale="1">
        <p:scale>
          <a:sx n="61" d="100"/>
          <a:sy n="61" d="100"/>
        </p:scale>
        <p:origin x="72" y="86"/>
      </p:cViewPr>
      <p:guideLst>
        <p:guide orient="horz" pos="1434"/>
        <p:guide orient="horz" pos="2931"/>
        <p:guide pos="5171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2304" y="160"/>
      </p:cViewPr>
      <p:guideLst>
        <p:guide orient="horz" pos="2122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412" y="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F471EB-85AB-4687-B961-B58FD244E7A8}" type="datetimeFigureOut">
              <a:rPr lang="ja-JP" altLang="en-US"/>
              <a:pPr>
                <a:defRPr/>
              </a:pPr>
              <a:t>2026/3/3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25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412" y="639725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589A66C-48DC-475D-8907-2939B23B81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4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412" y="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4AC9DB06-F1EA-435D-B04A-01FE6D5AC3D2}" type="datetimeFigureOut">
              <a:rPr lang="ja-JP" altLang="en-US"/>
              <a:pPr>
                <a:defRPr/>
              </a:pPr>
              <a:t>2026/3/3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191" y="3199149"/>
            <a:ext cx="7893933" cy="303198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25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412" y="639725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9CEB7CB-9B21-44BD-8D15-7ECF69CAE4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158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05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115B9-22F9-A077-A8E7-1E1638FF0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6926FC-8441-34C3-7106-B6CDE8301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41183C1-EACC-6781-1EA1-54B246B9F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D08720-09C6-0194-1C58-569572C19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4187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E8886-A602-FF75-55D6-9DAA4A17A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3F4DA4-6C58-B201-BA99-485EDB2E1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99A97CD-7138-CAC6-8DBF-B277FA340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A2CE3A-ED59-1981-AE5B-3C6832C1C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0110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A222C-291B-5950-3194-C66DAA1A4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1D2FE77-A684-24E3-55F4-41C21460A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73229FD-048A-0B9D-BF38-5C9AF891C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0574B7-9E5F-0928-6D2D-1543CDA50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445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558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F8E96-0EE4-C243-730F-3782284DF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23AF388-C61E-3E91-5386-283C70ADA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E6CCC3-5BAD-409D-D418-6AA19D4AC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DEC312-C3A6-C9CA-AE7C-117C78620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770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541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6137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9576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40112-E183-7C3F-2DF5-CB0EAACE5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487DF8B-C5B6-A61D-64F8-DDD753D17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039F7E9-C236-0E8D-C49F-7EEBDC752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A74D0D-3022-7484-3C48-5D1DCA3F5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604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52101-2A74-6777-BFA2-514377863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B2D6A8-2FA2-E78E-CAC0-09E8E650CF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EAFA24-3C11-C7D4-2410-7A64D52B1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99ECB-F173-DFD5-5BBA-4C61697AB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6123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0BF0E-F0D3-0F83-10E4-66BF0534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6FBC0F-6A65-7F8F-B9BD-44EB8BDD8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50E585-8224-DD62-D1EA-B0999BBBA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E416C5-BA22-A32F-7270-89B11F25E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957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コンテンツ プレースホルダー 13">
            <a:extLst>
              <a:ext uri="{FF2B5EF4-FFF2-40B4-BE49-F238E27FC236}">
                <a16:creationId xmlns:a16="http://schemas.microsoft.com/office/drawing/2014/main" id="{FA00F5AE-5002-6C4F-AF25-73E5D32A3840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algn="ctr">
              <a:buNone/>
              <a:defRPr sz="1200" b="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pPr lvl="0"/>
            <a:r>
              <a:rPr kumimoji="1" lang="ja-JP" altLang="en-US"/>
              <a:t>オブジェクト</a:t>
            </a:r>
          </a:p>
        </p:txBody>
      </p:sp>
    </p:spTree>
    <p:extLst>
      <p:ext uri="{BB962C8B-B14F-4D97-AF65-F5344CB8AC3E}">
        <p14:creationId xmlns:p14="http://schemas.microsoft.com/office/powerpoint/2010/main" val="15736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1700808"/>
            <a:ext cx="10515600" cy="1325563"/>
          </a:xfrm>
          <a:prstGeom prst="rect">
            <a:avLst/>
          </a:prstGeom>
        </p:spPr>
        <p:txBody>
          <a:bodyPr/>
          <a:lstStyle>
            <a:lvl1pPr algn="just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タイトル 1"/>
          <p:cNvSpPr txBox="1">
            <a:spLocks/>
          </p:cNvSpPr>
          <p:nvPr userDrawn="1"/>
        </p:nvSpPr>
        <p:spPr>
          <a:xfrm>
            <a:off x="623392" y="404664"/>
            <a:ext cx="10515600" cy="5040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4400" b="1" dirty="0">
                <a:solidFill>
                  <a:srgbClr val="0070C0"/>
                </a:solidFill>
              </a:rPr>
              <a:t>《</a:t>
            </a:r>
            <a:r>
              <a:rPr lang="ja-JP" altLang="en-US" sz="4400" b="1" dirty="0">
                <a:solidFill>
                  <a:srgbClr val="0070C0"/>
                </a:solidFill>
              </a:rPr>
              <a:t>学習の着眼点</a:t>
            </a:r>
            <a:r>
              <a:rPr lang="en-US" altLang="ja-JP" sz="4400" b="1" dirty="0">
                <a:solidFill>
                  <a:srgbClr val="0070C0"/>
                </a:solidFill>
              </a:rPr>
              <a:t>》</a:t>
            </a:r>
            <a:endParaRPr lang="ja-JP" alt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7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839416" y="1556792"/>
            <a:ext cx="10874424" cy="2592388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kumimoji="1" lang="ja-JP" alt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kumimoji="1" lang="ja-JP" alt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kumimoji="1" lang="ja-JP" alt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kumimoji="1" lang="ja-JP" alt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kumimoji="1" lang="ja-JP" alt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タイトル 1"/>
          <p:cNvSpPr txBox="1">
            <a:spLocks/>
          </p:cNvSpPr>
          <p:nvPr userDrawn="1"/>
        </p:nvSpPr>
        <p:spPr>
          <a:xfrm>
            <a:off x="623392" y="404664"/>
            <a:ext cx="10515600" cy="5040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4400" b="1" dirty="0">
                <a:solidFill>
                  <a:srgbClr val="00B050"/>
                </a:solidFill>
              </a:rPr>
              <a:t>《</a:t>
            </a:r>
            <a:r>
              <a:rPr lang="ja-JP" altLang="en-US" sz="4400" b="1" dirty="0">
                <a:solidFill>
                  <a:srgbClr val="00B050"/>
                </a:solidFill>
              </a:rPr>
              <a:t>目次</a:t>
            </a:r>
            <a:r>
              <a:rPr lang="en-US" altLang="ja-JP" sz="4400" b="1" dirty="0">
                <a:solidFill>
                  <a:srgbClr val="00B050"/>
                </a:solidFill>
              </a:rPr>
              <a:t>》</a:t>
            </a:r>
            <a:endParaRPr lang="ja-JP" alt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4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D3844554-E61F-F44B-B294-497E78F30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1" lang="ja-JP" altLang="en-US"/>
              <a:t>マスタータイトルの書式設定</a:t>
            </a:r>
            <a:endParaRPr kumimoji="1" lang="x-none" altLang="en-US" dirty="0"/>
          </a:p>
        </p:txBody>
      </p:sp>
      <p:sp>
        <p:nvSpPr>
          <p:cNvPr id="19" name="縦書きコンテンツ プレースホルダー 13">
            <a:extLst>
              <a:ext uri="{FF2B5EF4-FFF2-40B4-BE49-F238E27FC236}">
                <a16:creationId xmlns:a16="http://schemas.microsoft.com/office/drawing/2014/main" id="{E256A370-69ED-BE4E-9AAE-7530B391AFAD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algn="ctr">
              <a:buNone/>
              <a:defRPr sz="1200" b="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pPr lvl="0"/>
            <a:r>
              <a:rPr kumimoji="1" lang="ja-JP" altLang="en-US"/>
              <a:t>オブジェクト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1"/>
          </p:nvPr>
        </p:nvSpPr>
        <p:spPr>
          <a:xfrm>
            <a:off x="775043" y="1196752"/>
            <a:ext cx="10512495" cy="2592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771939" y="4005064"/>
            <a:ext cx="10512495" cy="2592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4371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ユーザー設定レイアウト"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B049019A-B69B-64BF-641A-142958CF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257" y="188640"/>
            <a:ext cx="9071287" cy="764704"/>
          </a:xfr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2886323-C4FF-EA88-C3B5-976B84DCF3E4}"/>
              </a:ext>
            </a:extLst>
          </p:cNvPr>
          <p:cNvSpPr/>
          <p:nvPr userDrawn="1"/>
        </p:nvSpPr>
        <p:spPr>
          <a:xfrm>
            <a:off x="123324" y="3135278"/>
            <a:ext cx="45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x-none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x-none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x-none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endParaRPr lang="x-none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スライド番号プレースホルダー 4">
            <a:extLst>
              <a:ext uri="{FF2B5EF4-FFF2-40B4-BE49-F238E27FC236}">
                <a16:creationId xmlns:a16="http://schemas.microsoft.com/office/drawing/2014/main" id="{1506FF04-AE56-CED1-D14E-4CF88C19E0CD}"/>
              </a:ext>
            </a:extLst>
          </p:cNvPr>
          <p:cNvSpPr txBox="1">
            <a:spLocks/>
          </p:cNvSpPr>
          <p:nvPr userDrawn="1"/>
        </p:nvSpPr>
        <p:spPr>
          <a:xfrm>
            <a:off x="0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x-none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x-none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プレースホルダー 27">
            <a:extLst>
              <a:ext uri="{FF2B5EF4-FFF2-40B4-BE49-F238E27FC236}">
                <a16:creationId xmlns:a16="http://schemas.microsoft.com/office/drawing/2014/main" id="{F2C9C530-6F72-A335-388B-9515AE53CB9E}"/>
              </a:ext>
            </a:extLst>
          </p:cNvPr>
          <p:cNvSpPr txBox="1">
            <a:spLocks/>
          </p:cNvSpPr>
          <p:nvPr userDrawn="1"/>
        </p:nvSpPr>
        <p:spPr>
          <a:xfrm>
            <a:off x="130026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32</a:t>
            </a:r>
            <a:endParaRPr kumimoji="1" lang="x-none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070FBD-AD1D-3763-964B-F92B0C1277B2}"/>
              </a:ext>
            </a:extLst>
          </p:cNvPr>
          <p:cNvSpPr txBox="1"/>
          <p:nvPr userDrawn="1"/>
        </p:nvSpPr>
        <p:spPr>
          <a:xfrm>
            <a:off x="159068" y="188639"/>
            <a:ext cx="23561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accent4">
                    <a:lumMod val="50000"/>
                  </a:schemeClr>
                </a:solidFill>
              </a:rPr>
              <a:t>COLUMN</a:t>
            </a:r>
            <a:endParaRPr kumimoji="1" lang="ja-JP" alt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コンテンツ プレースホルダー 29">
            <a:extLst>
              <a:ext uri="{FF2B5EF4-FFF2-40B4-BE49-F238E27FC236}">
                <a16:creationId xmlns:a16="http://schemas.microsoft.com/office/drawing/2014/main" id="{17E99042-52A6-02C0-6396-2063F2CD50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1396" y="1052737"/>
            <a:ext cx="11209148" cy="561662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41400B0-6013-707E-7912-C31F4BFBC7A1}"/>
              </a:ext>
            </a:extLst>
          </p:cNvPr>
          <p:cNvGrpSpPr/>
          <p:nvPr userDrawn="1"/>
        </p:nvGrpSpPr>
        <p:grpSpPr>
          <a:xfrm>
            <a:off x="11361547" y="6382692"/>
            <a:ext cx="742321" cy="475308"/>
            <a:chOff x="11342725" y="6382692"/>
            <a:chExt cx="742321" cy="475308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451236A-D2D1-A1AA-FB0C-DEE2D40C0E57}"/>
                </a:ext>
              </a:extLst>
            </p:cNvPr>
            <p:cNvSpPr txBox="1"/>
            <p:nvPr userDrawn="1"/>
          </p:nvSpPr>
          <p:spPr>
            <a:xfrm>
              <a:off x="11342725" y="6396335"/>
              <a:ext cx="742321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defRPr/>
              </a:pPr>
              <a:r>
                <a:rPr lang="ja-JP" altLang="en-US" sz="1200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生基</a:t>
              </a:r>
              <a:endPara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  <a:p>
              <a:pPr>
                <a:defRPr/>
              </a:pPr>
              <a:r>
                <a:rPr lang="en-US" altLang="ja-JP" sz="1200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007-901</a:t>
              </a:r>
              <a:endPara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14" name="図 2">
              <a:extLst>
                <a:ext uri="{FF2B5EF4-FFF2-40B4-BE49-F238E27FC236}">
                  <a16:creationId xmlns:a16="http://schemas.microsoft.com/office/drawing/2014/main" id="{48221AE9-7FC8-9B71-4844-311B8D9781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4193" y="6382692"/>
              <a:ext cx="24288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223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54AC4313-328D-0443-A649-9CF1C78836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BE7A9B-A6B0-C84F-B4C6-3021240EAFCF}"/>
              </a:ext>
            </a:extLst>
          </p:cNvPr>
          <p:cNvSpPr/>
          <p:nvPr userDrawn="1"/>
        </p:nvSpPr>
        <p:spPr>
          <a:xfrm>
            <a:off x="26636" y="3135278"/>
            <a:ext cx="4527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x-none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en-US" altLang="ja-JP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―</a:t>
            </a:r>
            <a:endParaRPr lang="en-US" altLang="x-none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C7908C2-E3EA-6649-8680-614F63986064}"/>
              </a:ext>
            </a:extLst>
          </p:cNvPr>
          <p:cNvSpPr txBox="1"/>
          <p:nvPr userDrawn="1"/>
        </p:nvSpPr>
        <p:spPr>
          <a:xfrm>
            <a:off x="357572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x-none" altLang="en-US" dirty="0"/>
          </a:p>
        </p:txBody>
      </p:sp>
      <p:sp>
        <p:nvSpPr>
          <p:cNvPr id="74" name="スライド番号プレースホルダー 4">
            <a:extLst>
              <a:ext uri="{FF2B5EF4-FFF2-40B4-BE49-F238E27FC236}">
                <a16:creationId xmlns:a16="http://schemas.microsoft.com/office/drawing/2014/main" id="{DDEC1F7B-7F34-9E4B-A320-251603F827C7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x-none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x-none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27">
            <a:extLst>
              <a:ext uri="{FF2B5EF4-FFF2-40B4-BE49-F238E27FC236}">
                <a16:creationId xmlns:a16="http://schemas.microsoft.com/office/drawing/2014/main" id="{BADE64CE-DE77-B343-A107-3E98F1533317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32</a:t>
            </a:r>
            <a:endParaRPr kumimoji="1" lang="x-none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AA9AA46-4B4B-374C-2896-28534F293BF4}"/>
              </a:ext>
            </a:extLst>
          </p:cNvPr>
          <p:cNvGrpSpPr/>
          <p:nvPr userDrawn="1"/>
        </p:nvGrpSpPr>
        <p:grpSpPr>
          <a:xfrm>
            <a:off x="11444538" y="6382692"/>
            <a:ext cx="742321" cy="475308"/>
            <a:chOff x="11342725" y="6382692"/>
            <a:chExt cx="742321" cy="475308"/>
          </a:xfrm>
        </p:grpSpPr>
        <p:sp>
          <p:nvSpPr>
            <p:cNvPr id="4" name="テキスト ボックス 13">
              <a:extLst>
                <a:ext uri="{FF2B5EF4-FFF2-40B4-BE49-F238E27FC236}">
                  <a16:creationId xmlns:a16="http://schemas.microsoft.com/office/drawing/2014/main" id="{060454F0-8AAA-EDC8-FBBF-0872314A67E9}"/>
                </a:ext>
              </a:extLst>
            </p:cNvPr>
            <p:cNvSpPr txBox="1"/>
            <p:nvPr userDrawn="1"/>
          </p:nvSpPr>
          <p:spPr>
            <a:xfrm>
              <a:off x="11342725" y="6396335"/>
              <a:ext cx="742321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ja-JP" altLang="en-US" sz="1200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生基</a:t>
              </a:r>
              <a:endPara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  <a:p>
              <a:pPr>
                <a:defRPr/>
              </a:pPr>
              <a:r>
                <a:rPr lang="en-US" altLang="ja-JP" sz="1200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007-901</a:t>
              </a:r>
              <a:endPara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D0521D1-6E51-9BFA-504A-93C98881B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4193" y="6382692"/>
              <a:ext cx="24288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68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6" r:id="rId2"/>
    <p:sldLayoutId id="2147483948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2800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B9EC0FDC-AFAB-724F-AE7B-C539047A2B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8EA201-6C2D-2C40-82A4-348A9794045B}"/>
              </a:ext>
            </a:extLst>
          </p:cNvPr>
          <p:cNvSpPr/>
          <p:nvPr userDrawn="1"/>
        </p:nvSpPr>
        <p:spPr>
          <a:xfrm>
            <a:off x="26636" y="3135278"/>
            <a:ext cx="4527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x-none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en-US" altLang="ja-JP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―</a:t>
            </a:r>
            <a:endParaRPr lang="x-none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タイトル プレースホルダー 23">
            <a:extLst>
              <a:ext uri="{FF2B5EF4-FFF2-40B4-BE49-F238E27FC236}">
                <a16:creationId xmlns:a16="http://schemas.microsoft.com/office/drawing/2014/main" id="{46E7E43E-7C9B-D44F-96D9-25390A11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マスタータイトルの書式設定</a:t>
            </a:r>
            <a:endParaRPr kumimoji="1" lang="x-none" altLang="en-US" dirty="0"/>
          </a:p>
        </p:txBody>
      </p:sp>
      <p:sp>
        <p:nvSpPr>
          <p:cNvPr id="36" name="スライド番号プレースホルダー 4">
            <a:extLst>
              <a:ext uri="{FF2B5EF4-FFF2-40B4-BE49-F238E27FC236}">
                <a16:creationId xmlns:a16="http://schemas.microsoft.com/office/drawing/2014/main" id="{4DA81D93-01E9-FC4A-933D-05AA13B37B2D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x-none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x-none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27">
            <a:extLst>
              <a:ext uri="{FF2B5EF4-FFF2-40B4-BE49-F238E27FC236}">
                <a16:creationId xmlns:a16="http://schemas.microsoft.com/office/drawing/2014/main" id="{F31990B9-F8ED-8043-8784-16D07517DBAE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32</a:t>
            </a:r>
            <a:endParaRPr kumimoji="1" lang="x-none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AA9AA46-4B4B-374C-2896-28534F293BF4}"/>
              </a:ext>
            </a:extLst>
          </p:cNvPr>
          <p:cNvGrpSpPr/>
          <p:nvPr userDrawn="1"/>
        </p:nvGrpSpPr>
        <p:grpSpPr>
          <a:xfrm>
            <a:off x="11454265" y="6382692"/>
            <a:ext cx="742321" cy="475308"/>
            <a:chOff x="11342725" y="6382692"/>
            <a:chExt cx="742321" cy="475308"/>
          </a:xfrm>
        </p:grpSpPr>
        <p:sp>
          <p:nvSpPr>
            <p:cNvPr id="3" name="テキスト ボックス 13">
              <a:extLst>
                <a:ext uri="{FF2B5EF4-FFF2-40B4-BE49-F238E27FC236}">
                  <a16:creationId xmlns:a16="http://schemas.microsoft.com/office/drawing/2014/main" id="{060454F0-8AAA-EDC8-FBBF-0872314A67E9}"/>
                </a:ext>
              </a:extLst>
            </p:cNvPr>
            <p:cNvSpPr txBox="1"/>
            <p:nvPr userDrawn="1"/>
          </p:nvSpPr>
          <p:spPr>
            <a:xfrm>
              <a:off x="11342725" y="6396335"/>
              <a:ext cx="742321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ja-JP" altLang="en-US" sz="1200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生基</a:t>
              </a:r>
              <a:endPara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  <a:p>
              <a:pPr>
                <a:defRPr/>
              </a:pPr>
              <a:r>
                <a:rPr lang="en-US" altLang="ja-JP" sz="1200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007-901</a:t>
              </a:r>
              <a:endPara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ED0521D1-6E51-9BFA-504A-93C98881B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4193" y="6382692"/>
              <a:ext cx="24288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8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B050"/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3196A7F4-2F6E-9A4B-A5C1-53067FFC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888718"/>
            <a:ext cx="10801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4000">
                <a:latin typeface="+mn-ea"/>
                <a:ea typeface="+mn-ea"/>
              </a:rPr>
              <a:t>３章１節　</a:t>
            </a:r>
            <a:r>
              <a:rPr lang="ja-JP" altLang="en-US" sz="4000" dirty="0">
                <a:latin typeface="+mn-ea"/>
                <a:ea typeface="+mn-ea"/>
              </a:rPr>
              <a:t>体内環境</a:t>
            </a: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DEA9FF3A-72EF-5141-BC20-07681373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921169"/>
            <a:ext cx="105131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6000">
                <a:latin typeface="+mn-ea"/>
                <a:ea typeface="+mn-ea"/>
              </a:rPr>
              <a:t>３ </a:t>
            </a:r>
            <a:r>
              <a:rPr lang="ja-JP" altLang="en-US" sz="6000" dirty="0">
                <a:latin typeface="+mn-ea"/>
                <a:ea typeface="+mn-ea"/>
              </a:rPr>
              <a:t>体液の調節</a:t>
            </a:r>
            <a:endParaRPr lang="en-US" altLang="ja-JP" sz="6000" dirty="0">
              <a:latin typeface="+mn-ea"/>
              <a:ea typeface="+mn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08D72C1-BC74-754D-AD9E-51EED56C6427}"/>
              </a:ext>
            </a:extLst>
          </p:cNvPr>
          <p:cNvSpPr/>
          <p:nvPr/>
        </p:nvSpPr>
        <p:spPr>
          <a:xfrm>
            <a:off x="6960096" y="3780329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p.99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102</a:t>
            </a:r>
          </a:p>
        </p:txBody>
      </p:sp>
      <p:sp>
        <p:nvSpPr>
          <p:cNvPr id="22" name="縦書きコンテンツ プレースホルダー 7">
            <a:extLst>
              <a:ext uri="{FF2B5EF4-FFF2-40B4-BE49-F238E27FC236}">
                <a16:creationId xmlns:a16="http://schemas.microsoft.com/office/drawing/2014/main" id="{A814A0A2-CC75-2341-BCFA-B4D527720C11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>
          <a:xfrm>
            <a:off x="11856640" y="0"/>
            <a:ext cx="335360" cy="5805264"/>
          </a:xfrm>
        </p:spPr>
        <p:txBody>
          <a:bodyPr tIns="108000" rIns="93600"/>
          <a:lstStyle/>
          <a:p>
            <a:r>
              <a:rPr lang="en-US" altLang="ja-JP" dirty="0"/>
              <a:t>3</a:t>
            </a:r>
            <a:r>
              <a:rPr lang="ja-JP" altLang="en-US" dirty="0"/>
              <a:t>章　ヒトのからだの調節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192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FB4C7CA5-D930-4B08-85F3-03E2014F8D3D}"/>
              </a:ext>
            </a:extLst>
          </p:cNvPr>
          <p:cNvSpPr/>
          <p:nvPr/>
        </p:nvSpPr>
        <p:spPr>
          <a:xfrm>
            <a:off x="839416" y="2348930"/>
            <a:ext cx="3888432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A3C5DDF-2FAA-4EEF-AF14-7F3BAA241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体液の調節を行う器官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ja-JP" b="1" dirty="0"/>
              <a:t>B</a:t>
            </a:r>
            <a:r>
              <a:rPr lang="ja-JP" altLang="en-US" b="1" dirty="0"/>
              <a:t>　肝臓の働き</a:t>
            </a:r>
            <a:endParaRPr lang="en-US" altLang="ja-JP" b="1" dirty="0"/>
          </a:p>
          <a:p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kumimoji="1" lang="ja-JP" altLang="en-US" dirty="0">
                <a:solidFill>
                  <a:schemeClr val="bg1">
                    <a:lumMod val="85000"/>
                  </a:schemeClr>
                </a:solidFill>
              </a:rPr>
              <a:t>　腎臓の働き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832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3E78A-C292-445B-B9C4-1324944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B</a:t>
            </a:r>
            <a:r>
              <a:rPr lang="ja-JP" altLang="en-US" b="1" dirty="0"/>
              <a:t>　肝臓の働き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8C464B-1771-43AF-BDFD-DD429A1196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5562" y="764704"/>
            <a:ext cx="3144214" cy="576064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solidFill>
                  <a:srgbClr val="00808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肝臓の構造</a:t>
            </a:r>
            <a:endParaRPr kumimoji="1" lang="en-US" altLang="ja-JP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E764C25-631D-5EC5-9ACB-984C6B7EC03E}"/>
              </a:ext>
            </a:extLst>
          </p:cNvPr>
          <p:cNvSpPr/>
          <p:nvPr/>
        </p:nvSpPr>
        <p:spPr>
          <a:xfrm>
            <a:off x="1042924" y="3589341"/>
            <a:ext cx="69462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2CFB4C14-F2C8-EF36-E392-D7DF94A0734D}"/>
              </a:ext>
            </a:extLst>
          </p:cNvPr>
          <p:cNvGrpSpPr/>
          <p:nvPr/>
        </p:nvGrpSpPr>
        <p:grpSpPr>
          <a:xfrm>
            <a:off x="2455988" y="557426"/>
            <a:ext cx="7953473" cy="6271350"/>
            <a:chOff x="2455988" y="557426"/>
            <a:chExt cx="7953473" cy="6271350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1A9119B-BADB-B737-4513-7253E0AC5941}"/>
                </a:ext>
              </a:extLst>
            </p:cNvPr>
            <p:cNvSpPr txBox="1"/>
            <p:nvPr/>
          </p:nvSpPr>
          <p:spPr>
            <a:xfrm>
              <a:off x="8090020" y="2190862"/>
              <a:ext cx="165618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3400" dirty="0"/>
                <a:t>肝動脈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AE1B7F3-7CE6-2AAC-3598-0E708BAC022C}"/>
                </a:ext>
              </a:extLst>
            </p:cNvPr>
            <p:cNvSpPr txBox="1"/>
            <p:nvPr/>
          </p:nvSpPr>
          <p:spPr>
            <a:xfrm>
              <a:off x="8090020" y="2689175"/>
              <a:ext cx="165618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3400" dirty="0"/>
                <a:t>肝門脈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4C1F773-7483-99E0-B781-BB7CECE2F7C6}"/>
                </a:ext>
              </a:extLst>
            </p:cNvPr>
            <p:cNvSpPr txBox="1"/>
            <p:nvPr/>
          </p:nvSpPr>
          <p:spPr>
            <a:xfrm>
              <a:off x="8551028" y="3304728"/>
              <a:ext cx="1195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3200" dirty="0"/>
                <a:t>ひ臓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2D59D18-3E14-6ABC-0B75-D21649E16B35}"/>
                </a:ext>
              </a:extLst>
            </p:cNvPr>
            <p:cNvSpPr txBox="1"/>
            <p:nvPr/>
          </p:nvSpPr>
          <p:spPr>
            <a:xfrm>
              <a:off x="8160818" y="3971244"/>
              <a:ext cx="16561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3200" dirty="0"/>
                <a:t>すい臓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B056ECC-A858-DE57-34AF-949CD41A40CF}"/>
                </a:ext>
              </a:extLst>
            </p:cNvPr>
            <p:cNvSpPr txBox="1"/>
            <p:nvPr/>
          </p:nvSpPr>
          <p:spPr>
            <a:xfrm>
              <a:off x="7913712" y="5850094"/>
              <a:ext cx="24957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3200" dirty="0"/>
                <a:t>小腸～大腸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31568B7-C991-F705-EFCA-5B8F429F4821}"/>
                </a:ext>
              </a:extLst>
            </p:cNvPr>
            <p:cNvSpPr txBox="1"/>
            <p:nvPr/>
          </p:nvSpPr>
          <p:spPr>
            <a:xfrm>
              <a:off x="3151894" y="3436700"/>
              <a:ext cx="141120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3400" dirty="0"/>
                <a:t>胆のう</a:t>
              </a: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6F875211-AB80-7CD9-9945-F8587813B44C}"/>
                </a:ext>
              </a:extLst>
            </p:cNvPr>
            <p:cNvGrpSpPr/>
            <p:nvPr/>
          </p:nvGrpSpPr>
          <p:grpSpPr>
            <a:xfrm>
              <a:off x="4267807" y="557426"/>
              <a:ext cx="5622954" cy="6271350"/>
              <a:chOff x="4267807" y="557426"/>
              <a:chExt cx="5622954" cy="6271350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156CCD2B-229E-EB6F-6625-451132C3DB37}"/>
                  </a:ext>
                </a:extLst>
              </p:cNvPr>
              <p:cNvGrpSpPr/>
              <p:nvPr/>
            </p:nvGrpSpPr>
            <p:grpSpPr>
              <a:xfrm>
                <a:off x="4267807" y="557426"/>
                <a:ext cx="5622954" cy="6271350"/>
                <a:chOff x="4267807" y="557426"/>
                <a:chExt cx="5622954" cy="6271350"/>
              </a:xfrm>
            </p:grpSpPr>
            <p:pic>
              <p:nvPicPr>
                <p:cNvPr id="9" name="図 8" descr="テーブル, コンピュータ, マウス, 食品 が含まれている画像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E05C654C-86B4-DE6A-A7D7-6A0605A523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7807" y="600776"/>
                  <a:ext cx="3931990" cy="6228000"/>
                </a:xfrm>
                <a:prstGeom prst="rect">
                  <a:avLst/>
                </a:prstGeom>
              </p:spPr>
            </p:pic>
            <p:sp>
              <p:nvSpPr>
                <p:cNvPr id="10" name="コンテンツ プレースホルダー 3">
                  <a:extLst>
                    <a:ext uri="{FF2B5EF4-FFF2-40B4-BE49-F238E27FC236}">
                      <a16:creationId xmlns:a16="http://schemas.microsoft.com/office/drawing/2014/main" id="{39DF1BB4-A161-542A-AF22-A1EFD80D849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090561" y="557426"/>
                  <a:ext cx="1800200" cy="576064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ＭＳ 明朝" panose="02020609040205080304" pitchFamily="17" charset="-128"/>
                      <a:ea typeface="ＭＳ 明朝" panose="02020609040205080304" pitchFamily="17" charset="-128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ＭＳ 明朝" panose="02020609040205080304" pitchFamily="17" charset="-128"/>
                      <a:ea typeface="ＭＳ 明朝" panose="02020609040205080304" pitchFamily="17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ＭＳ 明朝" panose="02020609040205080304" pitchFamily="17" charset="-128"/>
                      <a:ea typeface="ＭＳ 明朝" panose="02020609040205080304" pitchFamily="17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ＭＳ 明朝" panose="02020609040205080304" pitchFamily="17" charset="-128"/>
                      <a:ea typeface="ＭＳ 明朝" panose="02020609040205080304" pitchFamily="17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ＭＳ 明朝" panose="02020609040205080304" pitchFamily="17" charset="-128"/>
                      <a:ea typeface="ＭＳ 明朝" panose="02020609040205080304" pitchFamily="17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>
                    <a:lnSpc>
                      <a:spcPts val="4500"/>
                    </a:lnSpc>
                    <a:buFont typeface="Arial" panose="020B0604020202020204" pitchFamily="34" charset="0"/>
                    <a:buNone/>
                  </a:pPr>
                  <a:r>
                    <a:rPr kumimoji="1" lang="ja-JP" altLang="en-US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肝静脈</a:t>
                  </a:r>
                  <a:endParaRPr kumimoji="1"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p:grp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3C3930A1-784B-51A8-B936-4A0165B1B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3992" y="865362"/>
                <a:ext cx="2066569" cy="0"/>
              </a:xfrm>
              <a:prstGeom prst="line">
                <a:avLst/>
              </a:prstGeom>
              <a:ln w="19050"/>
              <a:effectLst>
                <a:glow rad="63500">
                  <a:schemeClr val="bg1"/>
                </a:glo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D9EAF96F-8C43-AF06-E644-A7655FA0E9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3687" y="2492896"/>
                <a:ext cx="1764000" cy="0"/>
              </a:xfrm>
              <a:prstGeom prst="line">
                <a:avLst/>
              </a:prstGeom>
              <a:ln w="19050"/>
              <a:effectLst>
                <a:glow rad="63500">
                  <a:schemeClr val="bg1"/>
                </a:glo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1765EBA7-D872-ACF9-917F-08BFF04CF5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996952"/>
                <a:ext cx="2016000" cy="0"/>
              </a:xfrm>
              <a:prstGeom prst="line">
                <a:avLst/>
              </a:prstGeom>
              <a:ln w="19050"/>
              <a:effectLst>
                <a:glow rad="63500">
                  <a:schemeClr val="bg1"/>
                </a:glo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CAAD4A65-7DC9-90CB-E1A5-04FEF0BED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032" y="3608271"/>
                <a:ext cx="777255" cy="0"/>
              </a:xfrm>
              <a:prstGeom prst="line">
                <a:avLst/>
              </a:prstGeom>
              <a:ln w="19050"/>
              <a:effectLst>
                <a:glow rad="63500">
                  <a:schemeClr val="bg1"/>
                </a:glo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1B1A4084-0DB6-18FF-0F4F-1C6A2B5042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9086" y="4077137"/>
                <a:ext cx="1290573" cy="186494"/>
              </a:xfrm>
              <a:prstGeom prst="line">
                <a:avLst/>
              </a:prstGeom>
              <a:ln w="19050"/>
              <a:effectLst>
                <a:glow rad="63500">
                  <a:schemeClr val="bg1"/>
                </a:glo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8917BEB9-C230-F649-80D4-174BE671A4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4072" y="6150596"/>
                <a:ext cx="1152128" cy="0"/>
              </a:xfrm>
              <a:prstGeom prst="line">
                <a:avLst/>
              </a:prstGeom>
              <a:ln w="19050"/>
              <a:effectLst>
                <a:glow rad="63500">
                  <a:schemeClr val="bg1"/>
                </a:glo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2796669D-3728-BC49-BC57-B36CB7C3E9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11824" y="3068960"/>
                <a:ext cx="777255" cy="623337"/>
              </a:xfrm>
              <a:prstGeom prst="line">
                <a:avLst/>
              </a:prstGeom>
              <a:ln w="19050"/>
              <a:effectLst>
                <a:glow rad="63500">
                  <a:schemeClr val="bg1"/>
                </a:glo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34E4C24D-2693-6A85-E09B-35F871ECBD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1021" y="3436700"/>
                <a:ext cx="1080140" cy="823961"/>
              </a:xfrm>
              <a:prstGeom prst="line">
                <a:avLst/>
              </a:prstGeom>
              <a:ln w="19050"/>
              <a:effectLst>
                <a:glow rad="63500">
                  <a:schemeClr val="bg1"/>
                </a:glo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88D9FB0E-B496-E461-60E3-6C8DAE6F8D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67467" y="4662752"/>
                <a:ext cx="777255" cy="623337"/>
              </a:xfrm>
              <a:prstGeom prst="line">
                <a:avLst/>
              </a:prstGeom>
              <a:ln w="19050"/>
              <a:effectLst>
                <a:glow rad="63500">
                  <a:schemeClr val="bg1"/>
                </a:glo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AD1B78A9-7399-A06E-7BDD-53392A0B2A32}"/>
                </a:ext>
              </a:extLst>
            </p:cNvPr>
            <p:cNvSpPr txBox="1"/>
            <p:nvPr/>
          </p:nvSpPr>
          <p:spPr>
            <a:xfrm>
              <a:off x="2455988" y="4268361"/>
              <a:ext cx="271207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3400" dirty="0"/>
                <a:t>胃とつながる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9CD888DC-D52D-27F1-A777-E8D7B22646CE}"/>
                </a:ext>
              </a:extLst>
            </p:cNvPr>
            <p:cNvSpPr txBox="1"/>
            <p:nvPr/>
          </p:nvSpPr>
          <p:spPr>
            <a:xfrm>
              <a:off x="3057775" y="4983290"/>
              <a:ext cx="204400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3400" dirty="0"/>
                <a:t>十二指腸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13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6375D-098C-F973-E3DC-93B14B095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770A90-FDB0-D866-9867-2947A1E2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B</a:t>
            </a:r>
            <a:r>
              <a:rPr lang="ja-JP" altLang="en-US" b="1" dirty="0"/>
              <a:t>　肝臓の働き</a:t>
            </a:r>
            <a:endParaRPr kumimoji="1" lang="ja-JP" altLang="en-US" dirty="0"/>
          </a:p>
        </p:txBody>
      </p:sp>
      <p:sp>
        <p:nvSpPr>
          <p:cNvPr id="22" name="コンテンツ プレースホルダー 3">
            <a:extLst>
              <a:ext uri="{FF2B5EF4-FFF2-40B4-BE49-F238E27FC236}">
                <a16:creationId xmlns:a16="http://schemas.microsoft.com/office/drawing/2014/main" id="{E1C43F56-1D07-7BC8-23A9-B03595F7F1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8675" y="984694"/>
            <a:ext cx="3528392" cy="561833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solidFill>
                  <a:srgbClr val="00808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胆汁</a:t>
            </a:r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の合成</a:t>
            </a:r>
            <a:endParaRPr kumimoji="1" lang="en-US" altLang="ja-JP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コンテンツ プレースホルダー 3">
            <a:extLst>
              <a:ext uri="{FF2B5EF4-FFF2-40B4-BE49-F238E27FC236}">
                <a16:creationId xmlns:a16="http://schemas.microsoft.com/office/drawing/2014/main" id="{D27FD625-4DA4-6BA2-D7B6-B6965A9AE5E0}"/>
              </a:ext>
            </a:extLst>
          </p:cNvPr>
          <p:cNvSpPr txBox="1">
            <a:spLocks/>
          </p:cNvSpPr>
          <p:nvPr/>
        </p:nvSpPr>
        <p:spPr>
          <a:xfrm>
            <a:off x="698675" y="1635029"/>
            <a:ext cx="3156380" cy="416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古くなった赤血球は破壊され，その際に生じるビリルビンと，肝臓で生成した胆汁酸から </a:t>
            </a:r>
            <a:r>
              <a:rPr kumimoji="1" lang="ja-JP" altLang="en-US" sz="3400" b="1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胆汁 </a:t>
            </a:r>
            <a:r>
              <a:rPr kumimoji="1" lang="ja-JP" altLang="en-US" sz="3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がつくられる。</a:t>
            </a:r>
            <a:endParaRPr kumimoji="1" lang="en-US" altLang="ja-JP" sz="3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A0BB7219-3061-1577-C034-99FAACD2C654}"/>
              </a:ext>
            </a:extLst>
          </p:cNvPr>
          <p:cNvGrpSpPr/>
          <p:nvPr/>
        </p:nvGrpSpPr>
        <p:grpSpPr>
          <a:xfrm>
            <a:off x="3995796" y="188641"/>
            <a:ext cx="8166252" cy="6685789"/>
            <a:chOff x="3995796" y="188641"/>
            <a:chExt cx="8166252" cy="6685789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05B4FBEF-51C5-F2C8-66FB-610E88863C7E}"/>
                </a:ext>
              </a:extLst>
            </p:cNvPr>
            <p:cNvGrpSpPr/>
            <p:nvPr/>
          </p:nvGrpSpPr>
          <p:grpSpPr>
            <a:xfrm>
              <a:off x="3995796" y="188641"/>
              <a:ext cx="8166252" cy="6685789"/>
              <a:chOff x="3995796" y="188641"/>
              <a:chExt cx="8166252" cy="6685789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8C3B7C15-39F2-198C-B1F4-2F0D069CB87E}"/>
                  </a:ext>
                </a:extLst>
              </p:cNvPr>
              <p:cNvGrpSpPr/>
              <p:nvPr/>
            </p:nvGrpSpPr>
            <p:grpSpPr>
              <a:xfrm>
                <a:off x="3995796" y="188641"/>
                <a:ext cx="8166252" cy="6685789"/>
                <a:chOff x="3995796" y="188641"/>
                <a:chExt cx="8166252" cy="6685789"/>
              </a:xfrm>
            </p:grpSpPr>
            <p:pic>
              <p:nvPicPr>
                <p:cNvPr id="10" name="図 9">
                  <a:extLst>
                    <a:ext uri="{FF2B5EF4-FFF2-40B4-BE49-F238E27FC236}">
                      <a16:creationId xmlns:a16="http://schemas.microsoft.com/office/drawing/2014/main" id="{5D0B92CF-0DA7-8282-E514-A2D5B3E9D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367808" y="188641"/>
                  <a:ext cx="7605464" cy="6685789"/>
                </a:xfrm>
                <a:prstGeom prst="rect">
                  <a:avLst/>
                </a:prstGeom>
              </p:spPr>
            </p:pic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9333235F-3105-BF55-AE0E-B8054026E362}"/>
                    </a:ext>
                  </a:extLst>
                </p:cNvPr>
                <p:cNvSpPr txBox="1"/>
                <p:nvPr/>
              </p:nvSpPr>
              <p:spPr>
                <a:xfrm>
                  <a:off x="4953203" y="573624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（血液）</a:t>
                  </a:r>
                </a:p>
              </p:txBody>
            </p:sp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4053A6C0-76FF-C4BF-2D46-34CB51D8E0A6}"/>
                    </a:ext>
                  </a:extLst>
                </p:cNvPr>
                <p:cNvSpPr txBox="1"/>
                <p:nvPr/>
              </p:nvSpPr>
              <p:spPr>
                <a:xfrm>
                  <a:off x="4511553" y="1958290"/>
                  <a:ext cx="22141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ヘモグロビン</a:t>
                  </a:r>
                </a:p>
              </p:txBody>
            </p:sp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9F8C22BE-FD5D-D96A-F2F6-BFFA3BEDE145}"/>
                    </a:ext>
                  </a:extLst>
                </p:cNvPr>
                <p:cNvSpPr txBox="1"/>
                <p:nvPr/>
              </p:nvSpPr>
              <p:spPr>
                <a:xfrm>
                  <a:off x="4546437" y="3034737"/>
                  <a:ext cx="22141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ビリルビン</a:t>
                  </a:r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5E85F377-CD64-CEFE-9278-63113FD37FCE}"/>
                    </a:ext>
                  </a:extLst>
                </p:cNvPr>
                <p:cNvSpPr txBox="1"/>
                <p:nvPr/>
              </p:nvSpPr>
              <p:spPr>
                <a:xfrm>
                  <a:off x="8579029" y="2052495"/>
                  <a:ext cx="24135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dirty="0"/>
                    <a:t>（アルブミンなど）</a:t>
                  </a:r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6270E6C4-E06D-0F53-47E4-EC0F38FB8C31}"/>
                    </a:ext>
                  </a:extLst>
                </p:cNvPr>
                <p:cNvSpPr txBox="1"/>
                <p:nvPr/>
              </p:nvSpPr>
              <p:spPr>
                <a:xfrm>
                  <a:off x="10560156" y="3598511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（血液）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8082693A-DC1B-0DF7-B182-48895C0894FE}"/>
                    </a:ext>
                  </a:extLst>
                </p:cNvPr>
                <p:cNvSpPr txBox="1"/>
                <p:nvPr/>
              </p:nvSpPr>
              <p:spPr>
                <a:xfrm>
                  <a:off x="9298449" y="240875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肝静脈</a:t>
                  </a:r>
                </a:p>
              </p:txBody>
            </p:sp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D4C19B2D-6FB1-F5C7-7170-B40B4A9CACD3}"/>
                    </a:ext>
                  </a:extLst>
                </p:cNvPr>
                <p:cNvSpPr txBox="1"/>
                <p:nvPr/>
              </p:nvSpPr>
              <p:spPr>
                <a:xfrm>
                  <a:off x="10345558" y="5608243"/>
                  <a:ext cx="10790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小腸</a:t>
                  </a:r>
                </a:p>
              </p:txBody>
            </p:sp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17BC8DBF-B2D9-AE60-C6FA-4C4F394CE700}"/>
                    </a:ext>
                  </a:extLst>
                </p:cNvPr>
                <p:cNvSpPr txBox="1"/>
                <p:nvPr/>
              </p:nvSpPr>
              <p:spPr>
                <a:xfrm>
                  <a:off x="9243205" y="4292760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肝門脈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46FB14EF-A794-415D-17E7-26A599598115}"/>
                    </a:ext>
                  </a:extLst>
                </p:cNvPr>
                <p:cNvSpPr txBox="1"/>
                <p:nvPr/>
              </p:nvSpPr>
              <p:spPr>
                <a:xfrm>
                  <a:off x="5653501" y="2492200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分解</a:t>
                  </a:r>
                  <a:endParaRPr kumimoji="1" lang="ja-JP" altLang="en-US" sz="2800" dirty="0"/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22E4CDE-159A-6458-85EC-B2F8F9EBFCC9}"/>
                    </a:ext>
                  </a:extLst>
                </p:cNvPr>
                <p:cNvSpPr txBox="1"/>
                <p:nvPr/>
              </p:nvSpPr>
              <p:spPr>
                <a:xfrm>
                  <a:off x="3995796" y="3495271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>
                      <a:effectLst>
                        <a:glow rad="88900">
                          <a:schemeClr val="bg1"/>
                        </a:glow>
                      </a:effectLst>
                    </a:rPr>
                    <a:t>胆</a:t>
                  </a:r>
                  <a:r>
                    <a:rPr kumimoji="1" lang="ja-JP" altLang="en-US" sz="2800" dirty="0">
                      <a:effectLst/>
                    </a:rPr>
                    <a:t>汁酸</a:t>
                  </a:r>
                </a:p>
              </p:txBody>
            </p:sp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2FE21844-1783-DD3E-44F7-4878C2904C7C}"/>
                    </a:ext>
                  </a:extLst>
                </p:cNvPr>
                <p:cNvSpPr txBox="1"/>
                <p:nvPr/>
              </p:nvSpPr>
              <p:spPr>
                <a:xfrm>
                  <a:off x="7445734" y="2077385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分解</a:t>
                  </a:r>
                  <a:endParaRPr kumimoji="1" lang="ja-JP" altLang="en-US" sz="2800" dirty="0"/>
                </a:p>
              </p:txBody>
            </p:sp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9EAFB238-EE47-6FC8-7289-1F26A7165B73}"/>
                    </a:ext>
                  </a:extLst>
                </p:cNvPr>
                <p:cNvSpPr txBox="1"/>
                <p:nvPr/>
              </p:nvSpPr>
              <p:spPr>
                <a:xfrm>
                  <a:off x="7455065" y="3012491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合成</a:t>
                  </a:r>
                  <a:endParaRPr kumimoji="1" lang="ja-JP" altLang="en-US" sz="2800" dirty="0"/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FABFF50D-C270-CF3E-A816-316610523535}"/>
                    </a:ext>
                  </a:extLst>
                </p:cNvPr>
                <p:cNvSpPr txBox="1"/>
                <p:nvPr/>
              </p:nvSpPr>
              <p:spPr>
                <a:xfrm>
                  <a:off x="9440176" y="2436134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合成</a:t>
                  </a:r>
                  <a:endParaRPr kumimoji="1" lang="ja-JP" altLang="en-US" sz="2800" dirty="0"/>
                </a:p>
              </p:txBody>
            </p:sp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8F68B97F-4764-36CD-79BE-17C7AE77B57A}"/>
                    </a:ext>
                  </a:extLst>
                </p:cNvPr>
                <p:cNvSpPr txBox="1"/>
                <p:nvPr/>
              </p:nvSpPr>
              <p:spPr>
                <a:xfrm>
                  <a:off x="11225485" y="2134465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>
                      <a:effectLst>
                        <a:glow rad="88900">
                          <a:schemeClr val="bg1"/>
                        </a:glow>
                      </a:effectLst>
                    </a:rPr>
                    <a:t>変</a:t>
                  </a:r>
                  <a:r>
                    <a:rPr kumimoji="1" lang="ja-JP" altLang="en-US" sz="2400" dirty="0">
                      <a:effectLst/>
                    </a:rPr>
                    <a:t>換</a:t>
                  </a:r>
                  <a:endParaRPr kumimoji="1" lang="ja-JP" altLang="en-US" sz="2800" dirty="0">
                    <a:effectLst/>
                  </a:endParaRPr>
                </a:p>
              </p:txBody>
            </p:sp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3A2E27D0-38D8-5738-FCB8-629ED8B8D12B}"/>
                    </a:ext>
                  </a:extLst>
                </p:cNvPr>
                <p:cNvSpPr txBox="1"/>
                <p:nvPr/>
              </p:nvSpPr>
              <p:spPr>
                <a:xfrm>
                  <a:off x="4862533" y="5454563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胆のう</a:t>
                  </a:r>
                </a:p>
              </p:txBody>
            </p:sp>
          </p:grp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0758C72-A28C-2CBF-E12B-27417655DDBD}"/>
                  </a:ext>
                </a:extLst>
              </p:cNvPr>
              <p:cNvSpPr txBox="1"/>
              <p:nvPr/>
            </p:nvSpPr>
            <p:spPr>
              <a:xfrm>
                <a:off x="5006549" y="4140393"/>
                <a:ext cx="1224136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胆汁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902123B-B2B8-F311-4031-EA524BD48034}"/>
                  </a:ext>
                </a:extLst>
              </p:cNvPr>
              <p:cNvSpPr txBox="1"/>
              <p:nvPr/>
            </p:nvSpPr>
            <p:spPr>
              <a:xfrm>
                <a:off x="6566080" y="1585139"/>
                <a:ext cx="187220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グルコース</a:t>
                </a: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4056543-74EE-D58F-95CB-0A7DB347F568}"/>
                  </a:ext>
                </a:extLst>
              </p:cNvPr>
              <p:cNvSpPr txBox="1"/>
              <p:nvPr/>
            </p:nvSpPr>
            <p:spPr>
              <a:xfrm>
                <a:off x="6566080" y="3449266"/>
                <a:ext cx="187220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グルコース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47BDD39-13CF-AAAB-752D-A6054CE29BD9}"/>
                  </a:ext>
                </a:extLst>
              </p:cNvPr>
              <p:cNvSpPr txBox="1"/>
              <p:nvPr/>
            </p:nvSpPr>
            <p:spPr>
              <a:xfrm>
                <a:off x="6566080" y="2514160"/>
                <a:ext cx="221412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グリコーゲン</a:t>
                </a: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87BFFD4-6F5C-CD6C-9B88-E47256F22739}"/>
                  </a:ext>
                </a:extLst>
              </p:cNvPr>
              <p:cNvSpPr txBox="1"/>
              <p:nvPr/>
            </p:nvSpPr>
            <p:spPr>
              <a:xfrm>
                <a:off x="8817532" y="2938623"/>
                <a:ext cx="1473594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アミノ酸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E52146E-0AAA-CB0D-EB91-2DF2007F0C6F}"/>
                  </a:ext>
                </a:extLst>
              </p:cNvPr>
              <p:cNvSpPr txBox="1"/>
              <p:nvPr/>
            </p:nvSpPr>
            <p:spPr>
              <a:xfrm>
                <a:off x="8713523" y="1585139"/>
                <a:ext cx="1872208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タンパク質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2C0B4FB-2CA0-4EB1-F74E-3B37B87D6B8F}"/>
                  </a:ext>
                </a:extLst>
              </p:cNvPr>
              <p:cNvSpPr txBox="1"/>
              <p:nvPr/>
            </p:nvSpPr>
            <p:spPr>
              <a:xfrm>
                <a:off x="10347112" y="2636832"/>
                <a:ext cx="1785563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アンモニア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B6B7933-4850-0D60-EC7A-C36D8C75F42F}"/>
                  </a:ext>
                </a:extLst>
              </p:cNvPr>
              <p:cNvSpPr txBox="1"/>
              <p:nvPr/>
            </p:nvSpPr>
            <p:spPr>
              <a:xfrm>
                <a:off x="10860965" y="1585139"/>
                <a:ext cx="1112307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尿素</a:t>
                </a:r>
              </a:p>
            </p:txBody>
          </p:sp>
        </p:grp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C62D6B23-05EC-A66C-9172-D1D38C7BA5C8}"/>
                </a:ext>
              </a:extLst>
            </p:cNvPr>
            <p:cNvCxnSpPr>
              <a:cxnSpLocks/>
            </p:cNvCxnSpPr>
            <p:nvPr/>
          </p:nvCxnSpPr>
          <p:spPr>
            <a:xfrm>
              <a:off x="8829546" y="504665"/>
              <a:ext cx="478821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0307A3F2-EAAB-F045-0425-A59D9EC7E230}"/>
                </a:ext>
              </a:extLst>
            </p:cNvPr>
            <p:cNvCxnSpPr>
              <a:cxnSpLocks/>
            </p:cNvCxnSpPr>
            <p:nvPr/>
          </p:nvCxnSpPr>
          <p:spPr>
            <a:xfrm>
              <a:off x="8774302" y="4556550"/>
              <a:ext cx="478821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四角形: メモ 44">
            <a:extLst>
              <a:ext uri="{FF2B5EF4-FFF2-40B4-BE49-F238E27FC236}">
                <a16:creationId xmlns:a16="http://schemas.microsoft.com/office/drawing/2014/main" id="{29595EBB-F702-1BF6-9F4D-F71112D5B7DB}"/>
              </a:ext>
            </a:extLst>
          </p:cNvPr>
          <p:cNvSpPr/>
          <p:nvPr/>
        </p:nvSpPr>
        <p:spPr>
          <a:xfrm>
            <a:off x="1271465" y="1062275"/>
            <a:ext cx="936104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8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6" name="四角形: メモ 45">
            <a:extLst>
              <a:ext uri="{FF2B5EF4-FFF2-40B4-BE49-F238E27FC236}">
                <a16:creationId xmlns:a16="http://schemas.microsoft.com/office/drawing/2014/main" id="{AE4B328C-F18A-F02D-5911-49B51F782AB8}"/>
              </a:ext>
            </a:extLst>
          </p:cNvPr>
          <p:cNvSpPr/>
          <p:nvPr/>
        </p:nvSpPr>
        <p:spPr>
          <a:xfrm>
            <a:off x="2798637" y="4318956"/>
            <a:ext cx="936104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8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7" name="四角形: メモ 46">
            <a:extLst>
              <a:ext uri="{FF2B5EF4-FFF2-40B4-BE49-F238E27FC236}">
                <a16:creationId xmlns:a16="http://schemas.microsoft.com/office/drawing/2014/main" id="{7EB5C39D-7C99-DBCF-CDDC-B69D6B83074A}"/>
              </a:ext>
            </a:extLst>
          </p:cNvPr>
          <p:cNvSpPr/>
          <p:nvPr/>
        </p:nvSpPr>
        <p:spPr>
          <a:xfrm>
            <a:off x="5169227" y="4189959"/>
            <a:ext cx="936104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8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8" name="四角形: メモ 47">
            <a:extLst>
              <a:ext uri="{FF2B5EF4-FFF2-40B4-BE49-F238E27FC236}">
                <a16:creationId xmlns:a16="http://schemas.microsoft.com/office/drawing/2014/main" id="{702BB6E2-7EAB-8FDF-E038-91B77D97C9C1}"/>
              </a:ext>
            </a:extLst>
          </p:cNvPr>
          <p:cNvSpPr/>
          <p:nvPr/>
        </p:nvSpPr>
        <p:spPr>
          <a:xfrm>
            <a:off x="6706137" y="2566059"/>
            <a:ext cx="1951991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9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9" name="四角形: メモ 48">
            <a:extLst>
              <a:ext uri="{FF2B5EF4-FFF2-40B4-BE49-F238E27FC236}">
                <a16:creationId xmlns:a16="http://schemas.microsoft.com/office/drawing/2014/main" id="{67308C6D-B5E8-5233-FCB4-4A2B3E3EA10A}"/>
              </a:ext>
            </a:extLst>
          </p:cNvPr>
          <p:cNvSpPr/>
          <p:nvPr/>
        </p:nvSpPr>
        <p:spPr>
          <a:xfrm>
            <a:off x="8786760" y="1635030"/>
            <a:ext cx="1706055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10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0" name="四角形: メモ 49">
            <a:extLst>
              <a:ext uri="{FF2B5EF4-FFF2-40B4-BE49-F238E27FC236}">
                <a16:creationId xmlns:a16="http://schemas.microsoft.com/office/drawing/2014/main" id="{699DD821-2B65-437F-4918-27CDCF219F02}"/>
              </a:ext>
            </a:extLst>
          </p:cNvPr>
          <p:cNvSpPr/>
          <p:nvPr/>
        </p:nvSpPr>
        <p:spPr>
          <a:xfrm>
            <a:off x="10957743" y="1635206"/>
            <a:ext cx="961066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12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B2B7C-314C-CA8B-E03E-A116F1CDE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88BFC2-89A2-B430-244D-7DAD01F6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B</a:t>
            </a:r>
            <a:r>
              <a:rPr lang="ja-JP" altLang="en-US" b="1" dirty="0"/>
              <a:t>　肝臓の働き</a:t>
            </a:r>
            <a:endParaRPr kumimoji="1" lang="ja-JP" altLang="en-US" dirty="0"/>
          </a:p>
        </p:txBody>
      </p:sp>
      <p:sp>
        <p:nvSpPr>
          <p:cNvPr id="22" name="コンテンツ プレースホルダー 3">
            <a:extLst>
              <a:ext uri="{FF2B5EF4-FFF2-40B4-BE49-F238E27FC236}">
                <a16:creationId xmlns:a16="http://schemas.microsoft.com/office/drawing/2014/main" id="{1868D092-5678-F141-CCC6-64FC107004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4819" y="984218"/>
            <a:ext cx="4095125" cy="561833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solidFill>
                  <a:srgbClr val="00808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血糖濃度の調節</a:t>
            </a:r>
            <a:endParaRPr kumimoji="1" lang="en-US" altLang="ja-JP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コンテンツ プレースホルダー 3">
            <a:extLst>
              <a:ext uri="{FF2B5EF4-FFF2-40B4-BE49-F238E27FC236}">
                <a16:creationId xmlns:a16="http://schemas.microsoft.com/office/drawing/2014/main" id="{F4C23C4F-EDF7-7A96-A04C-66D4F87DEFBE}"/>
              </a:ext>
            </a:extLst>
          </p:cNvPr>
          <p:cNvSpPr txBox="1">
            <a:spLocks/>
          </p:cNvSpPr>
          <p:nvPr/>
        </p:nvSpPr>
        <p:spPr>
          <a:xfrm>
            <a:off x="634819" y="1635030"/>
            <a:ext cx="3509731" cy="2121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消化・吸収したグルコースの一部は，</a:t>
            </a:r>
            <a:r>
              <a:rPr kumimoji="1" lang="ja-JP" altLang="en-US" sz="3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グリコーゲン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として蓄えられる。</a:t>
            </a:r>
            <a:endParaRPr kumimoji="1" lang="en-US" altLang="ja-JP" sz="3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377F5282-9FAF-D3D9-343D-55603618E828}"/>
              </a:ext>
            </a:extLst>
          </p:cNvPr>
          <p:cNvGrpSpPr/>
          <p:nvPr/>
        </p:nvGrpSpPr>
        <p:grpSpPr>
          <a:xfrm>
            <a:off x="3995796" y="188641"/>
            <a:ext cx="8166252" cy="6685789"/>
            <a:chOff x="3995796" y="188641"/>
            <a:chExt cx="8166252" cy="6685789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8F0C1E07-E6AC-889F-3BE6-D62748BF43E1}"/>
                </a:ext>
              </a:extLst>
            </p:cNvPr>
            <p:cNvGrpSpPr/>
            <p:nvPr/>
          </p:nvGrpSpPr>
          <p:grpSpPr>
            <a:xfrm>
              <a:off x="3995796" y="188641"/>
              <a:ext cx="8166252" cy="6685789"/>
              <a:chOff x="3995796" y="188641"/>
              <a:chExt cx="8166252" cy="6685789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E6D731A7-04E5-696F-737E-3CB7B4CD496D}"/>
                  </a:ext>
                </a:extLst>
              </p:cNvPr>
              <p:cNvGrpSpPr/>
              <p:nvPr/>
            </p:nvGrpSpPr>
            <p:grpSpPr>
              <a:xfrm>
                <a:off x="3995796" y="188641"/>
                <a:ext cx="8166252" cy="6685789"/>
                <a:chOff x="3995796" y="188641"/>
                <a:chExt cx="8166252" cy="6685789"/>
              </a:xfrm>
            </p:grpSpPr>
            <p:pic>
              <p:nvPicPr>
                <p:cNvPr id="10" name="図 9">
                  <a:extLst>
                    <a:ext uri="{FF2B5EF4-FFF2-40B4-BE49-F238E27FC236}">
                      <a16:creationId xmlns:a16="http://schemas.microsoft.com/office/drawing/2014/main" id="{7E1C7299-968D-32E8-5DA1-DF7D3BAA56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367808" y="188641"/>
                  <a:ext cx="7605464" cy="6685789"/>
                </a:xfrm>
                <a:prstGeom prst="rect">
                  <a:avLst/>
                </a:prstGeom>
              </p:spPr>
            </p:pic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97DADA9B-7A76-04F3-EB3A-C48BFB6B1341}"/>
                    </a:ext>
                  </a:extLst>
                </p:cNvPr>
                <p:cNvSpPr txBox="1"/>
                <p:nvPr/>
              </p:nvSpPr>
              <p:spPr>
                <a:xfrm>
                  <a:off x="4953203" y="573624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（血液）</a:t>
                  </a:r>
                </a:p>
              </p:txBody>
            </p:sp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85037A64-11FB-0874-A27F-D39D488CB3B1}"/>
                    </a:ext>
                  </a:extLst>
                </p:cNvPr>
                <p:cNvSpPr txBox="1"/>
                <p:nvPr/>
              </p:nvSpPr>
              <p:spPr>
                <a:xfrm>
                  <a:off x="4511553" y="1958290"/>
                  <a:ext cx="22141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ヘモグロビン</a:t>
                  </a:r>
                </a:p>
              </p:txBody>
            </p:sp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41C128C8-9A07-C51F-13E4-0483B10BF1A8}"/>
                    </a:ext>
                  </a:extLst>
                </p:cNvPr>
                <p:cNvSpPr txBox="1"/>
                <p:nvPr/>
              </p:nvSpPr>
              <p:spPr>
                <a:xfrm>
                  <a:off x="4546437" y="3034737"/>
                  <a:ext cx="22141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ビリルビン</a:t>
                  </a:r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159C5508-6714-EBA2-4D28-908A57C0FE65}"/>
                    </a:ext>
                  </a:extLst>
                </p:cNvPr>
                <p:cNvSpPr txBox="1"/>
                <p:nvPr/>
              </p:nvSpPr>
              <p:spPr>
                <a:xfrm>
                  <a:off x="8579029" y="2052495"/>
                  <a:ext cx="24135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dirty="0"/>
                    <a:t>（アルブミンなど）</a:t>
                  </a:r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55BC3D2B-5EB3-C673-91FD-77E1EC167404}"/>
                    </a:ext>
                  </a:extLst>
                </p:cNvPr>
                <p:cNvSpPr txBox="1"/>
                <p:nvPr/>
              </p:nvSpPr>
              <p:spPr>
                <a:xfrm>
                  <a:off x="10560156" y="3598511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（血液）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D546E15A-27B0-4C03-199E-D793052FD4C1}"/>
                    </a:ext>
                  </a:extLst>
                </p:cNvPr>
                <p:cNvSpPr txBox="1"/>
                <p:nvPr/>
              </p:nvSpPr>
              <p:spPr>
                <a:xfrm>
                  <a:off x="9298449" y="240875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肝静脈</a:t>
                  </a:r>
                </a:p>
              </p:txBody>
            </p:sp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8A0959F2-A654-F193-DA6F-26D3136DBA51}"/>
                    </a:ext>
                  </a:extLst>
                </p:cNvPr>
                <p:cNvSpPr txBox="1"/>
                <p:nvPr/>
              </p:nvSpPr>
              <p:spPr>
                <a:xfrm>
                  <a:off x="10345558" y="5608243"/>
                  <a:ext cx="10790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小腸</a:t>
                  </a:r>
                </a:p>
              </p:txBody>
            </p:sp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1FC6A3EE-6ABC-4D13-7DB6-297DFC7B0605}"/>
                    </a:ext>
                  </a:extLst>
                </p:cNvPr>
                <p:cNvSpPr txBox="1"/>
                <p:nvPr/>
              </p:nvSpPr>
              <p:spPr>
                <a:xfrm>
                  <a:off x="9243205" y="4292760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肝門脈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80F680EF-868C-B776-CED1-2145D720A533}"/>
                    </a:ext>
                  </a:extLst>
                </p:cNvPr>
                <p:cNvSpPr txBox="1"/>
                <p:nvPr/>
              </p:nvSpPr>
              <p:spPr>
                <a:xfrm>
                  <a:off x="5653501" y="2492200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分解</a:t>
                  </a:r>
                  <a:endParaRPr kumimoji="1" lang="ja-JP" altLang="en-US" sz="2800" dirty="0"/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5124DFFC-C255-27BB-333E-F5EDABD35817}"/>
                    </a:ext>
                  </a:extLst>
                </p:cNvPr>
                <p:cNvSpPr txBox="1"/>
                <p:nvPr/>
              </p:nvSpPr>
              <p:spPr>
                <a:xfrm>
                  <a:off x="3995796" y="3495271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>
                      <a:effectLst>
                        <a:glow rad="88900">
                          <a:schemeClr val="bg1"/>
                        </a:glow>
                      </a:effectLst>
                    </a:rPr>
                    <a:t>胆</a:t>
                  </a:r>
                  <a:r>
                    <a:rPr kumimoji="1" lang="ja-JP" altLang="en-US" sz="2800" dirty="0"/>
                    <a:t>汁酸</a:t>
                  </a:r>
                </a:p>
              </p:txBody>
            </p:sp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1EC40089-EEF5-319C-CC3D-D00DCC1591B3}"/>
                    </a:ext>
                  </a:extLst>
                </p:cNvPr>
                <p:cNvSpPr txBox="1"/>
                <p:nvPr/>
              </p:nvSpPr>
              <p:spPr>
                <a:xfrm>
                  <a:off x="7445734" y="2077385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分解</a:t>
                  </a:r>
                  <a:endParaRPr kumimoji="1" lang="ja-JP" altLang="en-US" sz="2800" dirty="0"/>
                </a:p>
              </p:txBody>
            </p:sp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9C1748E5-7F2E-A0DA-37A5-979BD2CBEE88}"/>
                    </a:ext>
                  </a:extLst>
                </p:cNvPr>
                <p:cNvSpPr txBox="1"/>
                <p:nvPr/>
              </p:nvSpPr>
              <p:spPr>
                <a:xfrm>
                  <a:off x="7455065" y="3012491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合成</a:t>
                  </a:r>
                  <a:endParaRPr kumimoji="1" lang="ja-JP" altLang="en-US" sz="2800" dirty="0"/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DEA4A22E-C38F-BD49-56B0-DED3DAA0F89B}"/>
                    </a:ext>
                  </a:extLst>
                </p:cNvPr>
                <p:cNvSpPr txBox="1"/>
                <p:nvPr/>
              </p:nvSpPr>
              <p:spPr>
                <a:xfrm>
                  <a:off x="9440176" y="2436134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合成</a:t>
                  </a:r>
                  <a:endParaRPr kumimoji="1" lang="ja-JP" altLang="en-US" sz="2800" dirty="0"/>
                </a:p>
              </p:txBody>
            </p:sp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8EAB1EF8-3F1D-6358-7660-EC57066C8D4C}"/>
                    </a:ext>
                  </a:extLst>
                </p:cNvPr>
                <p:cNvSpPr txBox="1"/>
                <p:nvPr/>
              </p:nvSpPr>
              <p:spPr>
                <a:xfrm>
                  <a:off x="11225485" y="2134465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>
                      <a:effectLst>
                        <a:glow rad="88900">
                          <a:schemeClr val="bg1"/>
                        </a:glow>
                      </a:effectLst>
                    </a:rPr>
                    <a:t>変</a:t>
                  </a:r>
                  <a:r>
                    <a:rPr kumimoji="1" lang="ja-JP" altLang="en-US" sz="2400" dirty="0"/>
                    <a:t>換</a:t>
                  </a:r>
                  <a:endParaRPr kumimoji="1" lang="ja-JP" altLang="en-US" sz="2800" dirty="0"/>
                </a:p>
              </p:txBody>
            </p:sp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F2CE7EB2-0F28-B676-7819-CD5F8652B030}"/>
                    </a:ext>
                  </a:extLst>
                </p:cNvPr>
                <p:cNvSpPr txBox="1"/>
                <p:nvPr/>
              </p:nvSpPr>
              <p:spPr>
                <a:xfrm>
                  <a:off x="4862533" y="5454563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胆のう</a:t>
                  </a:r>
                </a:p>
              </p:txBody>
            </p:sp>
          </p:grp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BF6D810-DFDC-22AB-EA0F-B11B1E11AA16}"/>
                  </a:ext>
                </a:extLst>
              </p:cNvPr>
              <p:cNvSpPr txBox="1"/>
              <p:nvPr/>
            </p:nvSpPr>
            <p:spPr>
              <a:xfrm>
                <a:off x="5006549" y="4140393"/>
                <a:ext cx="1224136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胆汁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D3969E0-C8A2-A029-7686-CA8339A3839C}"/>
                  </a:ext>
                </a:extLst>
              </p:cNvPr>
              <p:cNvSpPr txBox="1"/>
              <p:nvPr/>
            </p:nvSpPr>
            <p:spPr>
              <a:xfrm>
                <a:off x="6566080" y="1585139"/>
                <a:ext cx="187220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グルコース</a:t>
                </a: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4A5CAA5-5729-96CB-0756-D7B2EFAF88B1}"/>
                  </a:ext>
                </a:extLst>
              </p:cNvPr>
              <p:cNvSpPr txBox="1"/>
              <p:nvPr/>
            </p:nvSpPr>
            <p:spPr>
              <a:xfrm>
                <a:off x="6566080" y="3449266"/>
                <a:ext cx="187220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グルコース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A97CAB3-82D4-1587-7146-B7AF996AD4FF}"/>
                  </a:ext>
                </a:extLst>
              </p:cNvPr>
              <p:cNvSpPr txBox="1"/>
              <p:nvPr/>
            </p:nvSpPr>
            <p:spPr>
              <a:xfrm>
                <a:off x="6566080" y="2514160"/>
                <a:ext cx="221412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グリコーゲン</a:t>
                </a: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6DF54A7-1F25-907E-933E-38EF700E40B1}"/>
                  </a:ext>
                </a:extLst>
              </p:cNvPr>
              <p:cNvSpPr txBox="1"/>
              <p:nvPr/>
            </p:nvSpPr>
            <p:spPr>
              <a:xfrm>
                <a:off x="8817532" y="2938623"/>
                <a:ext cx="1473594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アミノ酸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D7810A7-5FC9-77B4-B959-8E867FEDAB49}"/>
                  </a:ext>
                </a:extLst>
              </p:cNvPr>
              <p:cNvSpPr txBox="1"/>
              <p:nvPr/>
            </p:nvSpPr>
            <p:spPr>
              <a:xfrm>
                <a:off x="8713523" y="1585139"/>
                <a:ext cx="1872208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タンパク質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EF4F444-D429-424D-270E-96FA3A4E5EF1}"/>
                  </a:ext>
                </a:extLst>
              </p:cNvPr>
              <p:cNvSpPr txBox="1"/>
              <p:nvPr/>
            </p:nvSpPr>
            <p:spPr>
              <a:xfrm>
                <a:off x="10347112" y="2636832"/>
                <a:ext cx="1785563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アンモニア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E56EBE0-6697-CC14-02BC-D6FA47FCD898}"/>
                  </a:ext>
                </a:extLst>
              </p:cNvPr>
              <p:cNvSpPr txBox="1"/>
              <p:nvPr/>
            </p:nvSpPr>
            <p:spPr>
              <a:xfrm>
                <a:off x="10860965" y="1585139"/>
                <a:ext cx="1112307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尿素</a:t>
                </a:r>
              </a:p>
            </p:txBody>
          </p:sp>
        </p:grp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174CF134-E93C-9573-9DD8-F12B7504A351}"/>
                </a:ext>
              </a:extLst>
            </p:cNvPr>
            <p:cNvCxnSpPr>
              <a:cxnSpLocks/>
            </p:cNvCxnSpPr>
            <p:nvPr/>
          </p:nvCxnSpPr>
          <p:spPr>
            <a:xfrm>
              <a:off x="8829546" y="504665"/>
              <a:ext cx="478821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F595E3D0-E6D0-F281-0467-0E8DFA8C613D}"/>
                </a:ext>
              </a:extLst>
            </p:cNvPr>
            <p:cNvCxnSpPr>
              <a:cxnSpLocks/>
            </p:cNvCxnSpPr>
            <p:nvPr/>
          </p:nvCxnSpPr>
          <p:spPr>
            <a:xfrm>
              <a:off x="8774302" y="4556550"/>
              <a:ext cx="478821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四角形: メモ 44">
            <a:extLst>
              <a:ext uri="{FF2B5EF4-FFF2-40B4-BE49-F238E27FC236}">
                <a16:creationId xmlns:a16="http://schemas.microsoft.com/office/drawing/2014/main" id="{8FD7EE5D-D801-F531-572B-AE63D8B6936D}"/>
              </a:ext>
            </a:extLst>
          </p:cNvPr>
          <p:cNvSpPr/>
          <p:nvPr/>
        </p:nvSpPr>
        <p:spPr>
          <a:xfrm>
            <a:off x="776874" y="2764721"/>
            <a:ext cx="2443740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9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8" name="四角形: メモ 47">
            <a:extLst>
              <a:ext uri="{FF2B5EF4-FFF2-40B4-BE49-F238E27FC236}">
                <a16:creationId xmlns:a16="http://schemas.microsoft.com/office/drawing/2014/main" id="{8D3D1CB3-C080-EF5C-F632-300E94E29A2A}"/>
              </a:ext>
            </a:extLst>
          </p:cNvPr>
          <p:cNvSpPr/>
          <p:nvPr/>
        </p:nvSpPr>
        <p:spPr>
          <a:xfrm>
            <a:off x="6706137" y="2566059"/>
            <a:ext cx="1951991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9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9" name="四角形: メモ 48">
            <a:extLst>
              <a:ext uri="{FF2B5EF4-FFF2-40B4-BE49-F238E27FC236}">
                <a16:creationId xmlns:a16="http://schemas.microsoft.com/office/drawing/2014/main" id="{3C39C667-36C5-A034-53BA-2444B437FFF9}"/>
              </a:ext>
            </a:extLst>
          </p:cNvPr>
          <p:cNvSpPr/>
          <p:nvPr/>
        </p:nvSpPr>
        <p:spPr>
          <a:xfrm>
            <a:off x="8786760" y="1635030"/>
            <a:ext cx="1706055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10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0" name="四角形: メモ 49">
            <a:extLst>
              <a:ext uri="{FF2B5EF4-FFF2-40B4-BE49-F238E27FC236}">
                <a16:creationId xmlns:a16="http://schemas.microsoft.com/office/drawing/2014/main" id="{943EA5D1-C17B-E5AC-4E82-75EACC0815F3}"/>
              </a:ext>
            </a:extLst>
          </p:cNvPr>
          <p:cNvSpPr/>
          <p:nvPr/>
        </p:nvSpPr>
        <p:spPr>
          <a:xfrm>
            <a:off x="10957743" y="1635206"/>
            <a:ext cx="961066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12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3A5C50CF-1E20-95B1-760F-B2217DE3CFE3}"/>
              </a:ext>
            </a:extLst>
          </p:cNvPr>
          <p:cNvSpPr txBox="1">
            <a:spLocks/>
          </p:cNvSpPr>
          <p:nvPr/>
        </p:nvSpPr>
        <p:spPr>
          <a:xfrm>
            <a:off x="668892" y="3872537"/>
            <a:ext cx="3479106" cy="27008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 </a:t>
            </a:r>
            <a:r>
              <a:rPr kumimoji="1" lang="ja-JP" altLang="en-US" sz="3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グリコーゲン 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は必要に応じて分解され，グルコースとなって血液中に放出される。</a:t>
            </a:r>
            <a:endParaRPr kumimoji="1" lang="en-US" altLang="ja-JP" sz="3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四角形: メモ 3">
            <a:extLst>
              <a:ext uri="{FF2B5EF4-FFF2-40B4-BE49-F238E27FC236}">
                <a16:creationId xmlns:a16="http://schemas.microsoft.com/office/drawing/2014/main" id="{907D09A2-B446-247B-FC73-5F187C8EF347}"/>
              </a:ext>
            </a:extLst>
          </p:cNvPr>
          <p:cNvSpPr/>
          <p:nvPr/>
        </p:nvSpPr>
        <p:spPr>
          <a:xfrm>
            <a:off x="1625463" y="3941368"/>
            <a:ext cx="2382570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9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19AFA-18D3-4AE6-72D5-D3A139D37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6CE96D-A90F-6C9B-2594-3A7D8658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B</a:t>
            </a:r>
            <a:r>
              <a:rPr lang="ja-JP" altLang="en-US" b="1" dirty="0"/>
              <a:t>　肝臓の働き</a:t>
            </a:r>
            <a:endParaRPr kumimoji="1" lang="ja-JP" altLang="en-US" dirty="0"/>
          </a:p>
        </p:txBody>
      </p:sp>
      <p:sp>
        <p:nvSpPr>
          <p:cNvPr id="22" name="コンテンツ プレースホルダー 3">
            <a:extLst>
              <a:ext uri="{FF2B5EF4-FFF2-40B4-BE49-F238E27FC236}">
                <a16:creationId xmlns:a16="http://schemas.microsoft.com/office/drawing/2014/main" id="{1CE7DDDF-AB3B-85A9-78FA-D6A4B668EAB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8675" y="764704"/>
            <a:ext cx="3297121" cy="1253914"/>
          </a:xfrm>
        </p:spPr>
        <p:txBody>
          <a:bodyPr/>
          <a:lstStyle/>
          <a:p>
            <a:pPr marL="447675" indent="-447675" algn="just">
              <a:lnSpc>
                <a:spcPts val="4500"/>
              </a:lnSpc>
              <a:buNone/>
            </a:pPr>
            <a:r>
              <a:rPr kumimoji="1" lang="ja-JP" altLang="en-US" sz="3600" dirty="0">
                <a:solidFill>
                  <a:srgbClr val="00808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タンパク質</a:t>
            </a:r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の合成・分解</a:t>
            </a:r>
            <a:endParaRPr kumimoji="1" lang="en-US" altLang="ja-JP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コンテンツ プレースホルダー 3">
            <a:extLst>
              <a:ext uri="{FF2B5EF4-FFF2-40B4-BE49-F238E27FC236}">
                <a16:creationId xmlns:a16="http://schemas.microsoft.com/office/drawing/2014/main" id="{76894D47-F7B8-A84F-B90B-6B4CF14B514A}"/>
              </a:ext>
            </a:extLst>
          </p:cNvPr>
          <p:cNvSpPr txBox="1">
            <a:spLocks/>
          </p:cNvSpPr>
          <p:nvPr/>
        </p:nvSpPr>
        <p:spPr>
          <a:xfrm>
            <a:off x="715904" y="1960847"/>
            <a:ext cx="3214727" cy="32159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血液成分の調節にかかわるアルブミンや，血液凝固にかかわる</a:t>
            </a:r>
            <a:r>
              <a:rPr kumimoji="1" lang="ja-JP" altLang="en-US" sz="3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タンパク質 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などが合成される。</a:t>
            </a:r>
            <a:endParaRPr kumimoji="1" lang="en-US" altLang="ja-JP" sz="3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3924E90-477C-E4CF-C7DA-4CEB783CE71C}"/>
              </a:ext>
            </a:extLst>
          </p:cNvPr>
          <p:cNvGrpSpPr/>
          <p:nvPr/>
        </p:nvGrpSpPr>
        <p:grpSpPr>
          <a:xfrm>
            <a:off x="3995796" y="188641"/>
            <a:ext cx="8166252" cy="6685789"/>
            <a:chOff x="3995796" y="188641"/>
            <a:chExt cx="8166252" cy="6685789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BECFB1D6-E622-E292-DD7A-E919D39FFCF8}"/>
                </a:ext>
              </a:extLst>
            </p:cNvPr>
            <p:cNvGrpSpPr/>
            <p:nvPr/>
          </p:nvGrpSpPr>
          <p:grpSpPr>
            <a:xfrm>
              <a:off x="3995796" y="188641"/>
              <a:ext cx="8166252" cy="6685789"/>
              <a:chOff x="3995796" y="188641"/>
              <a:chExt cx="8166252" cy="6685789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5607D9E5-B3F9-631B-CF57-8B8B35E6B79C}"/>
                  </a:ext>
                </a:extLst>
              </p:cNvPr>
              <p:cNvGrpSpPr/>
              <p:nvPr/>
            </p:nvGrpSpPr>
            <p:grpSpPr>
              <a:xfrm>
                <a:off x="3995796" y="188641"/>
                <a:ext cx="8166252" cy="6685789"/>
                <a:chOff x="3995796" y="188641"/>
                <a:chExt cx="8166252" cy="6685789"/>
              </a:xfrm>
            </p:grpSpPr>
            <p:pic>
              <p:nvPicPr>
                <p:cNvPr id="10" name="図 9">
                  <a:extLst>
                    <a:ext uri="{FF2B5EF4-FFF2-40B4-BE49-F238E27FC236}">
                      <a16:creationId xmlns:a16="http://schemas.microsoft.com/office/drawing/2014/main" id="{063EBA52-929B-0D98-96A9-53D21C7485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367808" y="188641"/>
                  <a:ext cx="7605464" cy="6685789"/>
                </a:xfrm>
                <a:prstGeom prst="rect">
                  <a:avLst/>
                </a:prstGeom>
              </p:spPr>
            </p:pic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EBFAF47C-9373-5477-BA4C-61D950D0B096}"/>
                    </a:ext>
                  </a:extLst>
                </p:cNvPr>
                <p:cNvSpPr txBox="1"/>
                <p:nvPr/>
              </p:nvSpPr>
              <p:spPr>
                <a:xfrm>
                  <a:off x="4953203" y="573624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（血液）</a:t>
                  </a:r>
                </a:p>
              </p:txBody>
            </p:sp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FA3594CF-CB80-A481-BEE6-194F996558A1}"/>
                    </a:ext>
                  </a:extLst>
                </p:cNvPr>
                <p:cNvSpPr txBox="1"/>
                <p:nvPr/>
              </p:nvSpPr>
              <p:spPr>
                <a:xfrm>
                  <a:off x="4511553" y="1958290"/>
                  <a:ext cx="22141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ヘモグロビン</a:t>
                  </a:r>
                </a:p>
              </p:txBody>
            </p:sp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93636DA6-05E4-715B-6994-60000407B69A}"/>
                    </a:ext>
                  </a:extLst>
                </p:cNvPr>
                <p:cNvSpPr txBox="1"/>
                <p:nvPr/>
              </p:nvSpPr>
              <p:spPr>
                <a:xfrm>
                  <a:off x="4546437" y="3034737"/>
                  <a:ext cx="22141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ビリルビン</a:t>
                  </a:r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941A1453-E9B6-1950-D74A-52CB1E854AFD}"/>
                    </a:ext>
                  </a:extLst>
                </p:cNvPr>
                <p:cNvSpPr txBox="1"/>
                <p:nvPr/>
              </p:nvSpPr>
              <p:spPr>
                <a:xfrm>
                  <a:off x="8579029" y="2052495"/>
                  <a:ext cx="24135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dirty="0"/>
                    <a:t>（アルブミンなど）</a:t>
                  </a:r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F4F5E519-611A-C662-BA34-68250828B4CD}"/>
                    </a:ext>
                  </a:extLst>
                </p:cNvPr>
                <p:cNvSpPr txBox="1"/>
                <p:nvPr/>
              </p:nvSpPr>
              <p:spPr>
                <a:xfrm>
                  <a:off x="10560156" y="3598511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（血液）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82BA8C1-1506-1697-3C27-2BB0E0F019AA}"/>
                    </a:ext>
                  </a:extLst>
                </p:cNvPr>
                <p:cNvSpPr txBox="1"/>
                <p:nvPr/>
              </p:nvSpPr>
              <p:spPr>
                <a:xfrm>
                  <a:off x="9298449" y="240875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肝静脈</a:t>
                  </a:r>
                </a:p>
              </p:txBody>
            </p:sp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3A82FD08-0CD6-19D6-26AC-6064F9E1B8A3}"/>
                    </a:ext>
                  </a:extLst>
                </p:cNvPr>
                <p:cNvSpPr txBox="1"/>
                <p:nvPr/>
              </p:nvSpPr>
              <p:spPr>
                <a:xfrm>
                  <a:off x="10345558" y="5608243"/>
                  <a:ext cx="10790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小腸</a:t>
                  </a:r>
                </a:p>
              </p:txBody>
            </p:sp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7F025D3F-217B-42AD-CA71-B6B5EAB03CF4}"/>
                    </a:ext>
                  </a:extLst>
                </p:cNvPr>
                <p:cNvSpPr txBox="1"/>
                <p:nvPr/>
              </p:nvSpPr>
              <p:spPr>
                <a:xfrm>
                  <a:off x="9243205" y="4292760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肝門脈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969AB21F-E752-F66B-2E56-4462BBD6B4B6}"/>
                    </a:ext>
                  </a:extLst>
                </p:cNvPr>
                <p:cNvSpPr txBox="1"/>
                <p:nvPr/>
              </p:nvSpPr>
              <p:spPr>
                <a:xfrm>
                  <a:off x="5653501" y="2492200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分解</a:t>
                  </a:r>
                  <a:endParaRPr kumimoji="1" lang="ja-JP" altLang="en-US" sz="2800" dirty="0"/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5649A523-CFB9-6575-DD8D-D454551F4577}"/>
                    </a:ext>
                  </a:extLst>
                </p:cNvPr>
                <p:cNvSpPr txBox="1"/>
                <p:nvPr/>
              </p:nvSpPr>
              <p:spPr>
                <a:xfrm>
                  <a:off x="3995796" y="3495271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>
                      <a:effectLst>
                        <a:glow rad="88900">
                          <a:schemeClr val="bg1"/>
                        </a:glow>
                      </a:effectLst>
                    </a:rPr>
                    <a:t>胆</a:t>
                  </a:r>
                  <a:r>
                    <a:rPr kumimoji="1" lang="ja-JP" altLang="en-US" sz="2800" dirty="0"/>
                    <a:t>汁酸</a:t>
                  </a:r>
                </a:p>
              </p:txBody>
            </p:sp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E5779F0C-B610-697A-AFBB-86FA09C6AB84}"/>
                    </a:ext>
                  </a:extLst>
                </p:cNvPr>
                <p:cNvSpPr txBox="1"/>
                <p:nvPr/>
              </p:nvSpPr>
              <p:spPr>
                <a:xfrm>
                  <a:off x="7445734" y="2077385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分解</a:t>
                  </a:r>
                  <a:endParaRPr kumimoji="1" lang="ja-JP" altLang="en-US" sz="2800" dirty="0"/>
                </a:p>
              </p:txBody>
            </p:sp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3E7DFA1A-A7DD-E0B3-B3F9-EB512D4C0696}"/>
                    </a:ext>
                  </a:extLst>
                </p:cNvPr>
                <p:cNvSpPr txBox="1"/>
                <p:nvPr/>
              </p:nvSpPr>
              <p:spPr>
                <a:xfrm>
                  <a:off x="7455065" y="3012491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合成</a:t>
                  </a:r>
                  <a:endParaRPr kumimoji="1" lang="ja-JP" altLang="en-US" sz="2800" dirty="0"/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026BB08D-ED20-07C4-AC79-5293C48397E8}"/>
                    </a:ext>
                  </a:extLst>
                </p:cNvPr>
                <p:cNvSpPr txBox="1"/>
                <p:nvPr/>
              </p:nvSpPr>
              <p:spPr>
                <a:xfrm>
                  <a:off x="9440176" y="2436134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合成</a:t>
                  </a:r>
                  <a:endParaRPr kumimoji="1" lang="ja-JP" altLang="en-US" sz="2800" dirty="0"/>
                </a:p>
              </p:txBody>
            </p:sp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711301EA-1768-C2B4-3559-753690C05562}"/>
                    </a:ext>
                  </a:extLst>
                </p:cNvPr>
                <p:cNvSpPr txBox="1"/>
                <p:nvPr/>
              </p:nvSpPr>
              <p:spPr>
                <a:xfrm>
                  <a:off x="11225485" y="2134465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>
                      <a:effectLst>
                        <a:glow rad="88900">
                          <a:schemeClr val="bg1"/>
                        </a:glow>
                      </a:effectLst>
                    </a:rPr>
                    <a:t>変</a:t>
                  </a:r>
                  <a:r>
                    <a:rPr kumimoji="1" lang="ja-JP" altLang="en-US" sz="2400" dirty="0"/>
                    <a:t>換</a:t>
                  </a:r>
                  <a:endParaRPr kumimoji="1" lang="ja-JP" altLang="en-US" sz="2800" dirty="0"/>
                </a:p>
              </p:txBody>
            </p:sp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0887DBAB-00FC-4FCD-6833-FBFF717932AC}"/>
                    </a:ext>
                  </a:extLst>
                </p:cNvPr>
                <p:cNvSpPr txBox="1"/>
                <p:nvPr/>
              </p:nvSpPr>
              <p:spPr>
                <a:xfrm>
                  <a:off x="4862533" y="5454563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胆のう</a:t>
                  </a:r>
                </a:p>
              </p:txBody>
            </p:sp>
          </p:grp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7427D97-E336-B949-6336-8EC78C12D829}"/>
                  </a:ext>
                </a:extLst>
              </p:cNvPr>
              <p:cNvSpPr txBox="1"/>
              <p:nvPr/>
            </p:nvSpPr>
            <p:spPr>
              <a:xfrm>
                <a:off x="5006549" y="4140393"/>
                <a:ext cx="1224136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胆汁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6F61B1E-067A-5DD7-A863-E471F6001BF1}"/>
                  </a:ext>
                </a:extLst>
              </p:cNvPr>
              <p:cNvSpPr txBox="1"/>
              <p:nvPr/>
            </p:nvSpPr>
            <p:spPr>
              <a:xfrm>
                <a:off x="6566080" y="1585139"/>
                <a:ext cx="187220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グルコース</a:t>
                </a: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46E89F6-5DC1-A6D6-2CEF-46E572520AD3}"/>
                  </a:ext>
                </a:extLst>
              </p:cNvPr>
              <p:cNvSpPr txBox="1"/>
              <p:nvPr/>
            </p:nvSpPr>
            <p:spPr>
              <a:xfrm>
                <a:off x="6566080" y="3449266"/>
                <a:ext cx="187220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グルコース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090C4BF-8B56-D4FB-2480-907674691426}"/>
                  </a:ext>
                </a:extLst>
              </p:cNvPr>
              <p:cNvSpPr txBox="1"/>
              <p:nvPr/>
            </p:nvSpPr>
            <p:spPr>
              <a:xfrm>
                <a:off x="6566080" y="2514160"/>
                <a:ext cx="221412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グリコーゲン</a:t>
                </a: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32B1DAD-C64B-1CED-E508-33432E9F8CF6}"/>
                  </a:ext>
                </a:extLst>
              </p:cNvPr>
              <p:cNvSpPr txBox="1"/>
              <p:nvPr/>
            </p:nvSpPr>
            <p:spPr>
              <a:xfrm>
                <a:off x="8817532" y="2938623"/>
                <a:ext cx="1473594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アミノ酸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6365101-FEF4-9F69-FC4F-69953AA21ED1}"/>
                  </a:ext>
                </a:extLst>
              </p:cNvPr>
              <p:cNvSpPr txBox="1"/>
              <p:nvPr/>
            </p:nvSpPr>
            <p:spPr>
              <a:xfrm>
                <a:off x="8713523" y="1585139"/>
                <a:ext cx="1872208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タンパク質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D437FDE-F259-28B2-7487-F2D37A3724E5}"/>
                  </a:ext>
                </a:extLst>
              </p:cNvPr>
              <p:cNvSpPr txBox="1"/>
              <p:nvPr/>
            </p:nvSpPr>
            <p:spPr>
              <a:xfrm>
                <a:off x="10347112" y="2636832"/>
                <a:ext cx="1785563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アンモニア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BDDDECA-5819-4649-982F-B21B14C3C3FB}"/>
                  </a:ext>
                </a:extLst>
              </p:cNvPr>
              <p:cNvSpPr txBox="1"/>
              <p:nvPr/>
            </p:nvSpPr>
            <p:spPr>
              <a:xfrm>
                <a:off x="10860965" y="1585139"/>
                <a:ext cx="1112307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尿素</a:t>
                </a:r>
              </a:p>
            </p:txBody>
          </p:sp>
        </p:grp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8C599995-E68C-0F26-89C7-9C93211F2537}"/>
                </a:ext>
              </a:extLst>
            </p:cNvPr>
            <p:cNvCxnSpPr>
              <a:cxnSpLocks/>
            </p:cNvCxnSpPr>
            <p:nvPr/>
          </p:nvCxnSpPr>
          <p:spPr>
            <a:xfrm>
              <a:off x="8829546" y="504665"/>
              <a:ext cx="478821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1D15AEB4-D759-677E-65E0-12535B9CA635}"/>
                </a:ext>
              </a:extLst>
            </p:cNvPr>
            <p:cNvCxnSpPr>
              <a:cxnSpLocks/>
            </p:cNvCxnSpPr>
            <p:nvPr/>
          </p:nvCxnSpPr>
          <p:spPr>
            <a:xfrm>
              <a:off x="8774302" y="4556550"/>
              <a:ext cx="478821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四角形: メモ 44">
            <a:extLst>
              <a:ext uri="{FF2B5EF4-FFF2-40B4-BE49-F238E27FC236}">
                <a16:creationId xmlns:a16="http://schemas.microsoft.com/office/drawing/2014/main" id="{E637B56E-B20E-0921-E405-ADC57A59C42D}"/>
              </a:ext>
            </a:extLst>
          </p:cNvPr>
          <p:cNvSpPr/>
          <p:nvPr/>
        </p:nvSpPr>
        <p:spPr>
          <a:xfrm>
            <a:off x="1271464" y="805876"/>
            <a:ext cx="2088232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46" name="四角形: メモ 45">
            <a:extLst>
              <a:ext uri="{FF2B5EF4-FFF2-40B4-BE49-F238E27FC236}">
                <a16:creationId xmlns:a16="http://schemas.microsoft.com/office/drawing/2014/main" id="{6E9F4EEC-B57F-2B1C-767B-9EB967F2018E}"/>
              </a:ext>
            </a:extLst>
          </p:cNvPr>
          <p:cNvSpPr/>
          <p:nvPr/>
        </p:nvSpPr>
        <p:spPr>
          <a:xfrm>
            <a:off x="803411" y="4124242"/>
            <a:ext cx="2135465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10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9" name="四角形: メモ 48">
            <a:extLst>
              <a:ext uri="{FF2B5EF4-FFF2-40B4-BE49-F238E27FC236}">
                <a16:creationId xmlns:a16="http://schemas.microsoft.com/office/drawing/2014/main" id="{CAE75701-7B64-D9BC-4BFA-CDEEC8CD69A6}"/>
              </a:ext>
            </a:extLst>
          </p:cNvPr>
          <p:cNvSpPr/>
          <p:nvPr/>
        </p:nvSpPr>
        <p:spPr>
          <a:xfrm>
            <a:off x="8786760" y="1635030"/>
            <a:ext cx="1706055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10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0" name="四角形: メモ 49">
            <a:extLst>
              <a:ext uri="{FF2B5EF4-FFF2-40B4-BE49-F238E27FC236}">
                <a16:creationId xmlns:a16="http://schemas.microsoft.com/office/drawing/2014/main" id="{BFE267AF-F43A-6420-EB18-C14F6CA472E2}"/>
              </a:ext>
            </a:extLst>
          </p:cNvPr>
          <p:cNvSpPr/>
          <p:nvPr/>
        </p:nvSpPr>
        <p:spPr>
          <a:xfrm>
            <a:off x="10957743" y="1635206"/>
            <a:ext cx="961066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12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133571C2-863F-086D-1752-E5655301B0D7}"/>
              </a:ext>
            </a:extLst>
          </p:cNvPr>
          <p:cNvSpPr txBox="1">
            <a:spLocks/>
          </p:cNvSpPr>
          <p:nvPr/>
        </p:nvSpPr>
        <p:spPr>
          <a:xfrm>
            <a:off x="715904" y="5160843"/>
            <a:ext cx="3813823" cy="16971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また，ヘモグロビンなどの </a:t>
            </a:r>
            <a:r>
              <a:rPr kumimoji="1" lang="ja-JP" altLang="en-US" sz="3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タンパク質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の分解が行われる。</a:t>
            </a:r>
            <a:endParaRPr kumimoji="1" lang="en-US" altLang="ja-JP" sz="3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四角形: メモ 3">
            <a:extLst>
              <a:ext uri="{FF2B5EF4-FFF2-40B4-BE49-F238E27FC236}">
                <a16:creationId xmlns:a16="http://schemas.microsoft.com/office/drawing/2014/main" id="{AC67D876-0384-0AA5-F644-A37A4427BE4F}"/>
              </a:ext>
            </a:extLst>
          </p:cNvPr>
          <p:cNvSpPr/>
          <p:nvPr/>
        </p:nvSpPr>
        <p:spPr>
          <a:xfrm>
            <a:off x="2315580" y="5768424"/>
            <a:ext cx="2135465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10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9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1DF16-6777-13C0-9D5D-199CD665D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7C2B62-9E4B-A126-5C5B-335D5392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B</a:t>
            </a:r>
            <a:r>
              <a:rPr lang="ja-JP" altLang="en-US" b="1" dirty="0"/>
              <a:t>　肝臓の働き</a:t>
            </a:r>
            <a:endParaRPr kumimoji="1" lang="ja-JP" altLang="en-US" dirty="0"/>
          </a:p>
        </p:txBody>
      </p:sp>
      <p:sp>
        <p:nvSpPr>
          <p:cNvPr id="22" name="コンテンツ プレースホルダー 3">
            <a:extLst>
              <a:ext uri="{FF2B5EF4-FFF2-40B4-BE49-F238E27FC236}">
                <a16:creationId xmlns:a16="http://schemas.microsoft.com/office/drawing/2014/main" id="{C33C6524-E418-036D-2395-14BBFE9525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8674" y="984694"/>
            <a:ext cx="4095125" cy="561833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solidFill>
                  <a:srgbClr val="00808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解毒作用</a:t>
            </a:r>
            <a:endParaRPr kumimoji="1" lang="en-US" altLang="ja-JP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コンテンツ プレースホルダー 3">
            <a:extLst>
              <a:ext uri="{FF2B5EF4-FFF2-40B4-BE49-F238E27FC236}">
                <a16:creationId xmlns:a16="http://schemas.microsoft.com/office/drawing/2014/main" id="{2423A5BA-07AB-FBC0-FDEC-DE6856FE0502}"/>
              </a:ext>
            </a:extLst>
          </p:cNvPr>
          <p:cNvSpPr txBox="1">
            <a:spLocks/>
          </p:cNvSpPr>
          <p:nvPr/>
        </p:nvSpPr>
        <p:spPr>
          <a:xfrm>
            <a:off x="698674" y="1635030"/>
            <a:ext cx="3669134" cy="2121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体内で生じた有害物質や </a:t>
            </a:r>
            <a:r>
              <a:rPr kumimoji="1" lang="ja-JP" altLang="en-US" sz="3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アルコール 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を毒性の低い物質に分解する。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C502657-EF1B-097F-DF4D-0B9951CA06A5}"/>
              </a:ext>
            </a:extLst>
          </p:cNvPr>
          <p:cNvGrpSpPr/>
          <p:nvPr/>
        </p:nvGrpSpPr>
        <p:grpSpPr>
          <a:xfrm>
            <a:off x="3995796" y="188641"/>
            <a:ext cx="8166252" cy="6685789"/>
            <a:chOff x="3995796" y="188641"/>
            <a:chExt cx="8166252" cy="6685789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B6624880-7A38-4309-BD79-F5D7848EEDD3}"/>
                </a:ext>
              </a:extLst>
            </p:cNvPr>
            <p:cNvGrpSpPr/>
            <p:nvPr/>
          </p:nvGrpSpPr>
          <p:grpSpPr>
            <a:xfrm>
              <a:off x="3995796" y="188641"/>
              <a:ext cx="8166252" cy="6685789"/>
              <a:chOff x="3995796" y="188641"/>
              <a:chExt cx="8166252" cy="6685789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7D946834-A3C6-D29F-366C-318B337A8548}"/>
                  </a:ext>
                </a:extLst>
              </p:cNvPr>
              <p:cNvGrpSpPr/>
              <p:nvPr/>
            </p:nvGrpSpPr>
            <p:grpSpPr>
              <a:xfrm>
                <a:off x="3995796" y="188641"/>
                <a:ext cx="8166252" cy="6685789"/>
                <a:chOff x="3995796" y="188641"/>
                <a:chExt cx="8166252" cy="6685789"/>
              </a:xfrm>
            </p:grpSpPr>
            <p:pic>
              <p:nvPicPr>
                <p:cNvPr id="10" name="図 9">
                  <a:extLst>
                    <a:ext uri="{FF2B5EF4-FFF2-40B4-BE49-F238E27FC236}">
                      <a16:creationId xmlns:a16="http://schemas.microsoft.com/office/drawing/2014/main" id="{CD8ACA48-3691-15EF-3D51-2157DED443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367808" y="188641"/>
                  <a:ext cx="7605464" cy="6685789"/>
                </a:xfrm>
                <a:prstGeom prst="rect">
                  <a:avLst/>
                </a:prstGeom>
              </p:spPr>
            </p:pic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D464A364-1C5A-A6BC-9E7D-44D6AA6B4D31}"/>
                    </a:ext>
                  </a:extLst>
                </p:cNvPr>
                <p:cNvSpPr txBox="1"/>
                <p:nvPr/>
              </p:nvSpPr>
              <p:spPr>
                <a:xfrm>
                  <a:off x="4953203" y="573624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（血液）</a:t>
                  </a:r>
                </a:p>
              </p:txBody>
            </p:sp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0B90ED49-CCB6-B61A-1B9D-DBCF93F62BB4}"/>
                    </a:ext>
                  </a:extLst>
                </p:cNvPr>
                <p:cNvSpPr txBox="1"/>
                <p:nvPr/>
              </p:nvSpPr>
              <p:spPr>
                <a:xfrm>
                  <a:off x="4511553" y="1958290"/>
                  <a:ext cx="22141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ヘモグロビン</a:t>
                  </a:r>
                </a:p>
              </p:txBody>
            </p:sp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1A0352A9-F9CF-A63A-5F16-C9AED8D8AE92}"/>
                    </a:ext>
                  </a:extLst>
                </p:cNvPr>
                <p:cNvSpPr txBox="1"/>
                <p:nvPr/>
              </p:nvSpPr>
              <p:spPr>
                <a:xfrm>
                  <a:off x="4546437" y="3034737"/>
                  <a:ext cx="22141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ビリルビン</a:t>
                  </a:r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48F8634C-2A04-DBA0-7A1F-7747EE9D2DA1}"/>
                    </a:ext>
                  </a:extLst>
                </p:cNvPr>
                <p:cNvSpPr txBox="1"/>
                <p:nvPr/>
              </p:nvSpPr>
              <p:spPr>
                <a:xfrm>
                  <a:off x="8579029" y="2052495"/>
                  <a:ext cx="24135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dirty="0"/>
                    <a:t>（アルブミンなど）</a:t>
                  </a:r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C19F4F27-2A82-8E0C-7C2A-8D79253BDEDC}"/>
                    </a:ext>
                  </a:extLst>
                </p:cNvPr>
                <p:cNvSpPr txBox="1"/>
                <p:nvPr/>
              </p:nvSpPr>
              <p:spPr>
                <a:xfrm>
                  <a:off x="10560156" y="3598511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（血液）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6B02755F-CA76-73EB-3738-000DFE28A341}"/>
                    </a:ext>
                  </a:extLst>
                </p:cNvPr>
                <p:cNvSpPr txBox="1"/>
                <p:nvPr/>
              </p:nvSpPr>
              <p:spPr>
                <a:xfrm>
                  <a:off x="9298449" y="240875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肝静脈</a:t>
                  </a:r>
                </a:p>
              </p:txBody>
            </p:sp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7AE79CB1-A1D5-6436-87A6-19EC7C8A5852}"/>
                    </a:ext>
                  </a:extLst>
                </p:cNvPr>
                <p:cNvSpPr txBox="1"/>
                <p:nvPr/>
              </p:nvSpPr>
              <p:spPr>
                <a:xfrm>
                  <a:off x="10345558" y="5608243"/>
                  <a:ext cx="10790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小腸</a:t>
                  </a:r>
                </a:p>
              </p:txBody>
            </p:sp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9679A9E6-12EF-438D-67B1-78FC61982BCA}"/>
                    </a:ext>
                  </a:extLst>
                </p:cNvPr>
                <p:cNvSpPr txBox="1"/>
                <p:nvPr/>
              </p:nvSpPr>
              <p:spPr>
                <a:xfrm>
                  <a:off x="9243205" y="4292760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肝門脈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6542F79-0963-211D-D078-6ED97D31FB54}"/>
                    </a:ext>
                  </a:extLst>
                </p:cNvPr>
                <p:cNvSpPr txBox="1"/>
                <p:nvPr/>
              </p:nvSpPr>
              <p:spPr>
                <a:xfrm>
                  <a:off x="5653501" y="2492200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分解</a:t>
                  </a:r>
                  <a:endParaRPr kumimoji="1" lang="ja-JP" altLang="en-US" sz="2800" dirty="0"/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118AEA02-48EB-068B-F95A-307F5B1C8D62}"/>
                    </a:ext>
                  </a:extLst>
                </p:cNvPr>
                <p:cNvSpPr txBox="1"/>
                <p:nvPr/>
              </p:nvSpPr>
              <p:spPr>
                <a:xfrm>
                  <a:off x="3995796" y="3495271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>
                      <a:effectLst>
                        <a:glow rad="88900">
                          <a:schemeClr val="bg1"/>
                        </a:glow>
                      </a:effectLst>
                    </a:rPr>
                    <a:t>胆</a:t>
                  </a:r>
                  <a:r>
                    <a:rPr kumimoji="1" lang="ja-JP" altLang="en-US" sz="2800" dirty="0"/>
                    <a:t>汁酸</a:t>
                  </a:r>
                </a:p>
              </p:txBody>
            </p:sp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AA2794F6-2890-229D-8ECC-802E076EDA69}"/>
                    </a:ext>
                  </a:extLst>
                </p:cNvPr>
                <p:cNvSpPr txBox="1"/>
                <p:nvPr/>
              </p:nvSpPr>
              <p:spPr>
                <a:xfrm>
                  <a:off x="7445734" y="2077385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分解</a:t>
                  </a:r>
                  <a:endParaRPr kumimoji="1" lang="ja-JP" altLang="en-US" sz="2800" dirty="0"/>
                </a:p>
              </p:txBody>
            </p:sp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CB9429BC-9975-662A-5198-419F22FA7C38}"/>
                    </a:ext>
                  </a:extLst>
                </p:cNvPr>
                <p:cNvSpPr txBox="1"/>
                <p:nvPr/>
              </p:nvSpPr>
              <p:spPr>
                <a:xfrm>
                  <a:off x="7455065" y="3012491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合成</a:t>
                  </a:r>
                  <a:endParaRPr kumimoji="1" lang="ja-JP" altLang="en-US" sz="2800" dirty="0"/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D8E73237-5C6B-B41E-B9EF-ECEE1187A92E}"/>
                    </a:ext>
                  </a:extLst>
                </p:cNvPr>
                <p:cNvSpPr txBox="1"/>
                <p:nvPr/>
              </p:nvSpPr>
              <p:spPr>
                <a:xfrm>
                  <a:off x="9440176" y="2436134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合成</a:t>
                  </a:r>
                  <a:endParaRPr kumimoji="1" lang="ja-JP" altLang="en-US" sz="2800" dirty="0"/>
                </a:p>
              </p:txBody>
            </p:sp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FFE2FDE7-E371-CE00-6E70-81730085EE19}"/>
                    </a:ext>
                  </a:extLst>
                </p:cNvPr>
                <p:cNvSpPr txBox="1"/>
                <p:nvPr/>
              </p:nvSpPr>
              <p:spPr>
                <a:xfrm>
                  <a:off x="11225485" y="2134465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>
                      <a:effectLst>
                        <a:glow rad="88900">
                          <a:schemeClr val="bg1"/>
                        </a:glow>
                      </a:effectLst>
                    </a:rPr>
                    <a:t>変</a:t>
                  </a:r>
                  <a:r>
                    <a:rPr kumimoji="1" lang="ja-JP" altLang="en-US" sz="2400" dirty="0"/>
                    <a:t>換</a:t>
                  </a:r>
                  <a:endParaRPr kumimoji="1" lang="ja-JP" altLang="en-US" sz="2800" dirty="0"/>
                </a:p>
              </p:txBody>
            </p:sp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F8517D32-73FE-394A-B360-340254095591}"/>
                    </a:ext>
                  </a:extLst>
                </p:cNvPr>
                <p:cNvSpPr txBox="1"/>
                <p:nvPr/>
              </p:nvSpPr>
              <p:spPr>
                <a:xfrm>
                  <a:off x="4862533" y="5454563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胆のう</a:t>
                  </a:r>
                </a:p>
              </p:txBody>
            </p:sp>
          </p:grp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A31F0FC-DF18-C234-9DB8-EAB44025DA7F}"/>
                  </a:ext>
                </a:extLst>
              </p:cNvPr>
              <p:cNvSpPr txBox="1"/>
              <p:nvPr/>
            </p:nvSpPr>
            <p:spPr>
              <a:xfrm>
                <a:off x="5006549" y="4140393"/>
                <a:ext cx="1224136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胆汁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605CAF2-03BF-2438-E43B-766D5563E969}"/>
                  </a:ext>
                </a:extLst>
              </p:cNvPr>
              <p:cNvSpPr txBox="1"/>
              <p:nvPr/>
            </p:nvSpPr>
            <p:spPr>
              <a:xfrm>
                <a:off x="6566080" y="1585139"/>
                <a:ext cx="187220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グルコース</a:t>
                </a: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D13B6EE-6A94-9CE4-E4A1-03FC1A052802}"/>
                  </a:ext>
                </a:extLst>
              </p:cNvPr>
              <p:cNvSpPr txBox="1"/>
              <p:nvPr/>
            </p:nvSpPr>
            <p:spPr>
              <a:xfrm>
                <a:off x="6566080" y="3449266"/>
                <a:ext cx="187220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グルコース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69DB6AA-FCEB-C6AF-7E30-50099605AEEB}"/>
                  </a:ext>
                </a:extLst>
              </p:cNvPr>
              <p:cNvSpPr txBox="1"/>
              <p:nvPr/>
            </p:nvSpPr>
            <p:spPr>
              <a:xfrm>
                <a:off x="6566080" y="2514160"/>
                <a:ext cx="221412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グリコーゲン</a:t>
                </a: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CC504B3-63F7-651B-53C3-2A6E50F084FD}"/>
                  </a:ext>
                </a:extLst>
              </p:cNvPr>
              <p:cNvSpPr txBox="1"/>
              <p:nvPr/>
            </p:nvSpPr>
            <p:spPr>
              <a:xfrm>
                <a:off x="8817532" y="2938623"/>
                <a:ext cx="1473594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アミノ酸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73F25B9-6AF7-1813-1194-24BE4BA2C22B}"/>
                  </a:ext>
                </a:extLst>
              </p:cNvPr>
              <p:cNvSpPr txBox="1"/>
              <p:nvPr/>
            </p:nvSpPr>
            <p:spPr>
              <a:xfrm>
                <a:off x="8713523" y="1585139"/>
                <a:ext cx="1872208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タンパク質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58E1E4E-D16F-3090-D098-AD98500A989C}"/>
                  </a:ext>
                </a:extLst>
              </p:cNvPr>
              <p:cNvSpPr txBox="1"/>
              <p:nvPr/>
            </p:nvSpPr>
            <p:spPr>
              <a:xfrm>
                <a:off x="10347112" y="2636832"/>
                <a:ext cx="1785563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アンモニア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03EE929-5020-3A2B-C07C-1DE0D80932A6}"/>
                  </a:ext>
                </a:extLst>
              </p:cNvPr>
              <p:cNvSpPr txBox="1"/>
              <p:nvPr/>
            </p:nvSpPr>
            <p:spPr>
              <a:xfrm>
                <a:off x="10860965" y="1585139"/>
                <a:ext cx="1112307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尿素</a:t>
                </a:r>
              </a:p>
            </p:txBody>
          </p:sp>
        </p:grp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EB7F9EA2-F56E-BEBA-FEB8-5371E27CBE05}"/>
                </a:ext>
              </a:extLst>
            </p:cNvPr>
            <p:cNvCxnSpPr>
              <a:cxnSpLocks/>
            </p:cNvCxnSpPr>
            <p:nvPr/>
          </p:nvCxnSpPr>
          <p:spPr>
            <a:xfrm>
              <a:off x="8829546" y="504665"/>
              <a:ext cx="478821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C28E905B-F89D-5F06-B085-72A064852E79}"/>
                </a:ext>
              </a:extLst>
            </p:cNvPr>
            <p:cNvCxnSpPr>
              <a:cxnSpLocks/>
            </p:cNvCxnSpPr>
            <p:nvPr/>
          </p:nvCxnSpPr>
          <p:spPr>
            <a:xfrm>
              <a:off x="8774302" y="4556550"/>
              <a:ext cx="478821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四角形: メモ 49">
            <a:extLst>
              <a:ext uri="{FF2B5EF4-FFF2-40B4-BE49-F238E27FC236}">
                <a16:creationId xmlns:a16="http://schemas.microsoft.com/office/drawing/2014/main" id="{46EA5ACE-3DA9-0774-3DA0-7D5B50175CEB}"/>
              </a:ext>
            </a:extLst>
          </p:cNvPr>
          <p:cNvSpPr/>
          <p:nvPr/>
        </p:nvSpPr>
        <p:spPr>
          <a:xfrm>
            <a:off x="10957743" y="1635206"/>
            <a:ext cx="961066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12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2B1357D2-91F4-1476-E332-F2B095076906}"/>
              </a:ext>
            </a:extLst>
          </p:cNvPr>
          <p:cNvSpPr txBox="1">
            <a:spLocks/>
          </p:cNvSpPr>
          <p:nvPr/>
        </p:nvSpPr>
        <p:spPr>
          <a:xfrm>
            <a:off x="729299" y="3894089"/>
            <a:ext cx="3107094" cy="1623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有害なアンモニアを毒性の低い </a:t>
            </a:r>
            <a:r>
              <a:rPr kumimoji="1" lang="ja-JP" altLang="en-US" sz="3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尿素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ja-JP" altLang="en-US" sz="3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にかえる。</a:t>
            </a:r>
            <a:endParaRPr kumimoji="1" lang="en-US" altLang="ja-JP" sz="3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四角形: メモ 3">
            <a:extLst>
              <a:ext uri="{FF2B5EF4-FFF2-40B4-BE49-F238E27FC236}">
                <a16:creationId xmlns:a16="http://schemas.microsoft.com/office/drawing/2014/main" id="{73131A91-7DFD-3AF4-47D6-89FF6AB03490}"/>
              </a:ext>
            </a:extLst>
          </p:cNvPr>
          <p:cNvSpPr/>
          <p:nvPr/>
        </p:nvSpPr>
        <p:spPr>
          <a:xfrm>
            <a:off x="2186047" y="2262160"/>
            <a:ext cx="2092566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11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2C75ED2D-F211-596D-1DAE-F7DDE8892D9E}"/>
              </a:ext>
            </a:extLst>
          </p:cNvPr>
          <p:cNvSpPr/>
          <p:nvPr/>
        </p:nvSpPr>
        <p:spPr>
          <a:xfrm>
            <a:off x="839416" y="5013233"/>
            <a:ext cx="916271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12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1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769F5-FD4B-D6A7-9813-B2754D10C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CAD57-FE78-D4C0-F62F-398312E1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B</a:t>
            </a:r>
            <a:r>
              <a:rPr lang="ja-JP" altLang="en-US" b="1" dirty="0"/>
              <a:t>　肝臓の働き</a:t>
            </a:r>
            <a:endParaRPr kumimoji="1" lang="ja-JP" altLang="en-US" dirty="0"/>
          </a:p>
        </p:txBody>
      </p:sp>
      <p:sp>
        <p:nvSpPr>
          <p:cNvPr id="22" name="コンテンツ プレースホルダー 3">
            <a:extLst>
              <a:ext uri="{FF2B5EF4-FFF2-40B4-BE49-F238E27FC236}">
                <a16:creationId xmlns:a16="http://schemas.microsoft.com/office/drawing/2014/main" id="{20862CE2-491B-BFCF-C6F2-4E54EE640DE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1384" y="984694"/>
            <a:ext cx="4749254" cy="561833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solidFill>
                  <a:srgbClr val="00808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代謝による熱の産生</a:t>
            </a:r>
            <a:endParaRPr kumimoji="1" lang="en-US" altLang="ja-JP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コンテンツ プレースホルダー 3">
            <a:extLst>
              <a:ext uri="{FF2B5EF4-FFF2-40B4-BE49-F238E27FC236}">
                <a16:creationId xmlns:a16="http://schemas.microsoft.com/office/drawing/2014/main" id="{823C3278-4CC1-DCD1-2680-0509F6CA49F3}"/>
              </a:ext>
            </a:extLst>
          </p:cNvPr>
          <p:cNvSpPr txBox="1">
            <a:spLocks/>
          </p:cNvSpPr>
          <p:nvPr/>
        </p:nvSpPr>
        <p:spPr>
          <a:xfrm>
            <a:off x="619724" y="1638153"/>
            <a:ext cx="3171776" cy="27942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肝臓で物質の分解・合成がたえず行われ，多量の </a:t>
            </a:r>
            <a:r>
              <a:rPr kumimoji="1" lang="ja-JP" altLang="en-US" sz="3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熱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が発生する。</a:t>
            </a:r>
            <a:endParaRPr kumimoji="1" lang="en-US" altLang="ja-JP" sz="3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5EF006C-01AD-2320-3D2E-612ACEB1A566}"/>
              </a:ext>
            </a:extLst>
          </p:cNvPr>
          <p:cNvGrpSpPr/>
          <p:nvPr/>
        </p:nvGrpSpPr>
        <p:grpSpPr>
          <a:xfrm>
            <a:off x="3995796" y="188641"/>
            <a:ext cx="8166252" cy="6685789"/>
            <a:chOff x="3995796" y="188641"/>
            <a:chExt cx="8166252" cy="6685789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F1CC6D39-A344-BDD1-B24D-1EC9B3B85507}"/>
                </a:ext>
              </a:extLst>
            </p:cNvPr>
            <p:cNvGrpSpPr/>
            <p:nvPr/>
          </p:nvGrpSpPr>
          <p:grpSpPr>
            <a:xfrm>
              <a:off x="3995796" y="188641"/>
              <a:ext cx="8166252" cy="6685789"/>
              <a:chOff x="3995796" y="188641"/>
              <a:chExt cx="8166252" cy="6685789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49E6ACA0-9700-BA29-B4C4-55BA66A85BCB}"/>
                  </a:ext>
                </a:extLst>
              </p:cNvPr>
              <p:cNvGrpSpPr/>
              <p:nvPr/>
            </p:nvGrpSpPr>
            <p:grpSpPr>
              <a:xfrm>
                <a:off x="3995796" y="188641"/>
                <a:ext cx="8166252" cy="6685789"/>
                <a:chOff x="3995796" y="188641"/>
                <a:chExt cx="8166252" cy="6685789"/>
              </a:xfrm>
            </p:grpSpPr>
            <p:pic>
              <p:nvPicPr>
                <p:cNvPr id="10" name="図 9">
                  <a:extLst>
                    <a:ext uri="{FF2B5EF4-FFF2-40B4-BE49-F238E27FC236}">
                      <a16:creationId xmlns:a16="http://schemas.microsoft.com/office/drawing/2014/main" id="{D66EC65E-48C5-F73C-9E2A-39078EF6E2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367808" y="188641"/>
                  <a:ext cx="7605464" cy="6685789"/>
                </a:xfrm>
                <a:prstGeom prst="rect">
                  <a:avLst/>
                </a:prstGeom>
              </p:spPr>
            </p:pic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DC7AA6F0-5C72-546F-22BB-2A81FF5CDD00}"/>
                    </a:ext>
                  </a:extLst>
                </p:cNvPr>
                <p:cNvSpPr txBox="1"/>
                <p:nvPr/>
              </p:nvSpPr>
              <p:spPr>
                <a:xfrm>
                  <a:off x="4953203" y="573624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（血液）</a:t>
                  </a:r>
                </a:p>
              </p:txBody>
            </p:sp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EE16C028-1781-5D11-4B6F-5FDF451558A3}"/>
                    </a:ext>
                  </a:extLst>
                </p:cNvPr>
                <p:cNvSpPr txBox="1"/>
                <p:nvPr/>
              </p:nvSpPr>
              <p:spPr>
                <a:xfrm>
                  <a:off x="4511553" y="1958290"/>
                  <a:ext cx="22141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ヘモグロビン</a:t>
                  </a:r>
                </a:p>
              </p:txBody>
            </p:sp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35D17B6D-1D56-488A-D644-4660439AA4B3}"/>
                    </a:ext>
                  </a:extLst>
                </p:cNvPr>
                <p:cNvSpPr txBox="1"/>
                <p:nvPr/>
              </p:nvSpPr>
              <p:spPr>
                <a:xfrm>
                  <a:off x="4546437" y="3034737"/>
                  <a:ext cx="22141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ビリルビン</a:t>
                  </a:r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4A054C22-8E84-84AF-8A66-F1EA07ACE898}"/>
                    </a:ext>
                  </a:extLst>
                </p:cNvPr>
                <p:cNvSpPr txBox="1"/>
                <p:nvPr/>
              </p:nvSpPr>
              <p:spPr>
                <a:xfrm>
                  <a:off x="8579029" y="2052495"/>
                  <a:ext cx="24135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dirty="0"/>
                    <a:t>（アルブミンなど）</a:t>
                  </a:r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A663C07F-46EB-F40D-6E59-E3922C59B3EB}"/>
                    </a:ext>
                  </a:extLst>
                </p:cNvPr>
                <p:cNvSpPr txBox="1"/>
                <p:nvPr/>
              </p:nvSpPr>
              <p:spPr>
                <a:xfrm>
                  <a:off x="10560156" y="3598511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/>
                    <a:t>（血液）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596AC813-CBB9-8116-295D-2B5F83B887A9}"/>
                    </a:ext>
                  </a:extLst>
                </p:cNvPr>
                <p:cNvSpPr txBox="1"/>
                <p:nvPr/>
              </p:nvSpPr>
              <p:spPr>
                <a:xfrm>
                  <a:off x="9298449" y="240875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肝静脈</a:t>
                  </a:r>
                </a:p>
              </p:txBody>
            </p:sp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EC1F5B4B-917C-927C-4E7A-5143ADF02E48}"/>
                    </a:ext>
                  </a:extLst>
                </p:cNvPr>
                <p:cNvSpPr txBox="1"/>
                <p:nvPr/>
              </p:nvSpPr>
              <p:spPr>
                <a:xfrm>
                  <a:off x="10345558" y="5608243"/>
                  <a:ext cx="10790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小腸</a:t>
                  </a:r>
                </a:p>
              </p:txBody>
            </p:sp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63984810-60C5-509B-9943-BE2915FC356B}"/>
                    </a:ext>
                  </a:extLst>
                </p:cNvPr>
                <p:cNvSpPr txBox="1"/>
                <p:nvPr/>
              </p:nvSpPr>
              <p:spPr>
                <a:xfrm>
                  <a:off x="9243205" y="4292760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肝門脈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F03AE8BF-E3D4-4BA0-5729-21E4006760A7}"/>
                    </a:ext>
                  </a:extLst>
                </p:cNvPr>
                <p:cNvSpPr txBox="1"/>
                <p:nvPr/>
              </p:nvSpPr>
              <p:spPr>
                <a:xfrm>
                  <a:off x="5653501" y="2492200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分解</a:t>
                  </a:r>
                  <a:endParaRPr kumimoji="1" lang="ja-JP" altLang="en-US" sz="2800" dirty="0"/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09B2619A-903C-F48A-889D-8EC06DF67023}"/>
                    </a:ext>
                  </a:extLst>
                </p:cNvPr>
                <p:cNvSpPr txBox="1"/>
                <p:nvPr/>
              </p:nvSpPr>
              <p:spPr>
                <a:xfrm>
                  <a:off x="3995796" y="3495271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800" dirty="0">
                      <a:effectLst>
                        <a:glow rad="88900">
                          <a:schemeClr val="bg1"/>
                        </a:glow>
                      </a:effectLst>
                    </a:rPr>
                    <a:t>胆</a:t>
                  </a:r>
                  <a:r>
                    <a:rPr kumimoji="1" lang="ja-JP" altLang="en-US" sz="2800" dirty="0"/>
                    <a:t>汁酸</a:t>
                  </a:r>
                </a:p>
              </p:txBody>
            </p:sp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C59E9C9E-7E5C-B43F-8CBF-10D86505D69F}"/>
                    </a:ext>
                  </a:extLst>
                </p:cNvPr>
                <p:cNvSpPr txBox="1"/>
                <p:nvPr/>
              </p:nvSpPr>
              <p:spPr>
                <a:xfrm>
                  <a:off x="7445734" y="2077385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分解</a:t>
                  </a:r>
                  <a:endParaRPr kumimoji="1" lang="ja-JP" altLang="en-US" sz="2800" dirty="0"/>
                </a:p>
              </p:txBody>
            </p:sp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CD64A9D9-AD58-A1E0-F4D7-BFF9E59B5A62}"/>
                    </a:ext>
                  </a:extLst>
                </p:cNvPr>
                <p:cNvSpPr txBox="1"/>
                <p:nvPr/>
              </p:nvSpPr>
              <p:spPr>
                <a:xfrm>
                  <a:off x="7455065" y="3012491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合成</a:t>
                  </a:r>
                  <a:endParaRPr kumimoji="1" lang="ja-JP" altLang="en-US" sz="2800" dirty="0"/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A5557551-6C24-6163-B97F-A39DBD788DD3}"/>
                    </a:ext>
                  </a:extLst>
                </p:cNvPr>
                <p:cNvSpPr txBox="1"/>
                <p:nvPr/>
              </p:nvSpPr>
              <p:spPr>
                <a:xfrm>
                  <a:off x="9440176" y="2436134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合成</a:t>
                  </a:r>
                  <a:endParaRPr kumimoji="1" lang="ja-JP" altLang="en-US" sz="2800" dirty="0"/>
                </a:p>
              </p:txBody>
            </p:sp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E4200D2A-C3C6-D206-CAAC-A2BB27E279AA}"/>
                    </a:ext>
                  </a:extLst>
                </p:cNvPr>
                <p:cNvSpPr txBox="1"/>
                <p:nvPr/>
              </p:nvSpPr>
              <p:spPr>
                <a:xfrm>
                  <a:off x="11225485" y="2134465"/>
                  <a:ext cx="9365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>
                      <a:effectLst>
                        <a:glow rad="88900">
                          <a:schemeClr val="bg1"/>
                        </a:glow>
                      </a:effectLst>
                    </a:rPr>
                    <a:t>変</a:t>
                  </a:r>
                  <a:r>
                    <a:rPr kumimoji="1" lang="ja-JP" altLang="en-US" sz="2400" dirty="0"/>
                    <a:t>換</a:t>
                  </a:r>
                  <a:endParaRPr kumimoji="1" lang="ja-JP" altLang="en-US" sz="2800" dirty="0"/>
                </a:p>
              </p:txBody>
            </p:sp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B5B54607-962A-47EA-41C2-B2EF04A53E58}"/>
                    </a:ext>
                  </a:extLst>
                </p:cNvPr>
                <p:cNvSpPr txBox="1"/>
                <p:nvPr/>
              </p:nvSpPr>
              <p:spPr>
                <a:xfrm>
                  <a:off x="4862533" y="5454563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胆のう</a:t>
                  </a:r>
                </a:p>
              </p:txBody>
            </p:sp>
          </p:grp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E04944F-649D-B6A5-7F03-2A9EB27595F8}"/>
                  </a:ext>
                </a:extLst>
              </p:cNvPr>
              <p:cNvSpPr txBox="1"/>
              <p:nvPr/>
            </p:nvSpPr>
            <p:spPr>
              <a:xfrm>
                <a:off x="5006549" y="4140393"/>
                <a:ext cx="1224136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胆汁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70B168B-EE9C-8F95-DBD7-A6A507360EE9}"/>
                  </a:ext>
                </a:extLst>
              </p:cNvPr>
              <p:cNvSpPr txBox="1"/>
              <p:nvPr/>
            </p:nvSpPr>
            <p:spPr>
              <a:xfrm>
                <a:off x="6566080" y="1585139"/>
                <a:ext cx="187220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グルコース</a:t>
                </a: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5DFBB17-8377-5038-4633-7ED80991D784}"/>
                  </a:ext>
                </a:extLst>
              </p:cNvPr>
              <p:cNvSpPr txBox="1"/>
              <p:nvPr/>
            </p:nvSpPr>
            <p:spPr>
              <a:xfrm>
                <a:off x="6566080" y="3449266"/>
                <a:ext cx="187220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グルコース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9BD6F64-DAF2-58E7-C0FC-A84BB43F1233}"/>
                  </a:ext>
                </a:extLst>
              </p:cNvPr>
              <p:cNvSpPr txBox="1"/>
              <p:nvPr/>
            </p:nvSpPr>
            <p:spPr>
              <a:xfrm>
                <a:off x="6566080" y="2514160"/>
                <a:ext cx="221412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グリコーゲン</a:t>
                </a: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C5DD9FE-CEDC-60AB-A134-6AA9130B3827}"/>
                  </a:ext>
                </a:extLst>
              </p:cNvPr>
              <p:cNvSpPr txBox="1"/>
              <p:nvPr/>
            </p:nvSpPr>
            <p:spPr>
              <a:xfrm>
                <a:off x="8817532" y="2938623"/>
                <a:ext cx="1473594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アミノ酸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F997B51-857A-83DD-EB01-624EA988B716}"/>
                  </a:ext>
                </a:extLst>
              </p:cNvPr>
              <p:cNvSpPr txBox="1"/>
              <p:nvPr/>
            </p:nvSpPr>
            <p:spPr>
              <a:xfrm>
                <a:off x="8713523" y="1585139"/>
                <a:ext cx="1872208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タンパク質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7A2E332-E419-DAD7-EEAD-ECF86FE35266}"/>
                  </a:ext>
                </a:extLst>
              </p:cNvPr>
              <p:cNvSpPr txBox="1"/>
              <p:nvPr/>
            </p:nvSpPr>
            <p:spPr>
              <a:xfrm>
                <a:off x="10347112" y="2636832"/>
                <a:ext cx="1785563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+mj-ea"/>
                    <a:ea typeface="+mj-ea"/>
                  </a:rPr>
                  <a:t>アンモニア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DF5B77A-5DAE-FF9E-0039-6F155293196E}"/>
                  </a:ext>
                </a:extLst>
              </p:cNvPr>
              <p:cNvSpPr txBox="1"/>
              <p:nvPr/>
            </p:nvSpPr>
            <p:spPr>
              <a:xfrm>
                <a:off x="10860965" y="1585139"/>
                <a:ext cx="1112307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尿素</a:t>
                </a:r>
              </a:p>
            </p:txBody>
          </p:sp>
        </p:grp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2E9BA2E4-2B7F-893D-2633-0D7A1198BF39}"/>
                </a:ext>
              </a:extLst>
            </p:cNvPr>
            <p:cNvCxnSpPr>
              <a:cxnSpLocks/>
            </p:cNvCxnSpPr>
            <p:nvPr/>
          </p:nvCxnSpPr>
          <p:spPr>
            <a:xfrm>
              <a:off x="8829546" y="504665"/>
              <a:ext cx="478821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AF1176F6-19D2-51B3-B8FD-C516E0E3BA00}"/>
                </a:ext>
              </a:extLst>
            </p:cNvPr>
            <p:cNvCxnSpPr>
              <a:cxnSpLocks/>
            </p:cNvCxnSpPr>
            <p:nvPr/>
          </p:nvCxnSpPr>
          <p:spPr>
            <a:xfrm>
              <a:off x="8774302" y="4556550"/>
              <a:ext cx="478821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226CA70D-E414-8354-884E-17D1528EDFD5}"/>
              </a:ext>
            </a:extLst>
          </p:cNvPr>
          <p:cNvSpPr/>
          <p:nvPr/>
        </p:nvSpPr>
        <p:spPr>
          <a:xfrm>
            <a:off x="1178831" y="3296347"/>
            <a:ext cx="744625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13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4F35FF04-E5F7-DBED-62B3-1F6C6AA2E709}"/>
              </a:ext>
            </a:extLst>
          </p:cNvPr>
          <p:cNvSpPr/>
          <p:nvPr/>
        </p:nvSpPr>
        <p:spPr>
          <a:xfrm>
            <a:off x="911424" y="3140968"/>
            <a:ext cx="3888432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4438E6B-7C12-4F60-81A3-3F77A2B7E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体液の調節を行う器官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肝臓の働き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ja-JP" b="1" dirty="0"/>
              <a:t>C</a:t>
            </a:r>
            <a:r>
              <a:rPr lang="ja-JP" altLang="en-US" b="1" dirty="0"/>
              <a:t>　腎臓の働き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3026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E6720-7604-4FF9-ABC2-2EE51D79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C</a:t>
            </a:r>
            <a:r>
              <a:rPr lang="ja-JP" altLang="en-US" b="1" dirty="0"/>
              <a:t>　腎臓の働き</a:t>
            </a:r>
            <a:endParaRPr kumimoji="1"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234BE398-0485-C6B2-7F40-CF8E78DD86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5400" y="836712"/>
            <a:ext cx="3097247" cy="646331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solidFill>
                  <a:srgbClr val="00808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腎臓の構造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5237E34-A2A0-758F-4C45-42A2820AA077}"/>
              </a:ext>
            </a:extLst>
          </p:cNvPr>
          <p:cNvGrpSpPr/>
          <p:nvPr/>
        </p:nvGrpSpPr>
        <p:grpSpPr>
          <a:xfrm>
            <a:off x="740328" y="1412776"/>
            <a:ext cx="10962629" cy="5054022"/>
            <a:chOff x="740328" y="1732569"/>
            <a:chExt cx="10962629" cy="5054022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393CD910-87A7-E026-E66B-B29881AE52D2}"/>
                </a:ext>
              </a:extLst>
            </p:cNvPr>
            <p:cNvGrpSpPr/>
            <p:nvPr/>
          </p:nvGrpSpPr>
          <p:grpSpPr>
            <a:xfrm>
              <a:off x="740328" y="1732569"/>
              <a:ext cx="10962629" cy="5054022"/>
              <a:chOff x="740328" y="1732569"/>
              <a:chExt cx="10962629" cy="5054022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74538" y="1732569"/>
                <a:ext cx="8248111" cy="5054022"/>
              </a:xfrm>
              <a:prstGeom prst="rect">
                <a:avLst/>
              </a:prstGeom>
            </p:spPr>
          </p:pic>
          <p:sp>
            <p:nvSpPr>
              <p:cNvPr id="4" name="テキスト ボックス 3"/>
              <p:cNvSpPr txBox="1"/>
              <p:nvPr/>
            </p:nvSpPr>
            <p:spPr>
              <a:xfrm>
                <a:off x="838248" y="2831041"/>
                <a:ext cx="1003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/>
                  <a:t>副腎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807424" y="3442506"/>
                <a:ext cx="1003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/>
                  <a:t>腎臓</a:t>
                </a: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740328" y="6088728"/>
                <a:ext cx="14879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/>
                  <a:t>ぼうこう</a:t>
                </a: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823395" y="5183165"/>
                <a:ext cx="14879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/>
                  <a:t>輸尿管</a:t>
                </a: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816032" y="4140369"/>
                <a:ext cx="10480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/>
                  <a:t>静脈</a:t>
                </a: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823395" y="4644425"/>
                <a:ext cx="10480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/>
                  <a:t>動脈</a:t>
                </a: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6240016" y="3213411"/>
                <a:ext cx="14352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/>
                  <a:t>腎動脈</a:t>
                </a: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5660571" y="5475552"/>
                <a:ext cx="14352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/>
                  <a:t>腎静脈</a:t>
                </a: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5663952" y="6088728"/>
                <a:ext cx="14352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/>
                  <a:t>輸尿管</a:t>
                </a: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10488488" y="3463332"/>
                <a:ext cx="11927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/>
                  <a:t>皮質</a:t>
                </a: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10488488" y="4068564"/>
                <a:ext cx="11927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/>
                  <a:t>髄質</a:t>
                </a: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10510208" y="4658489"/>
                <a:ext cx="11927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/>
                  <a:t>腎う</a:t>
                </a:r>
                <a:endParaRPr kumimoji="1" lang="en-US" altLang="ja-JP" sz="3600" dirty="0"/>
              </a:p>
            </p:txBody>
          </p:sp>
        </p:grp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F0DB655-F741-7235-FEA7-244DABC998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2104" y="3781422"/>
              <a:ext cx="0" cy="725982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4E9EC396-DD10-5832-FEFE-0FE403EADF66}"/>
                </a:ext>
              </a:extLst>
            </p:cNvPr>
            <p:cNvCxnSpPr>
              <a:cxnSpLocks/>
            </p:cNvCxnSpPr>
            <p:nvPr/>
          </p:nvCxnSpPr>
          <p:spPr>
            <a:xfrm>
              <a:off x="1811005" y="3759550"/>
              <a:ext cx="1300101" cy="267731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5BB35C7A-B808-564F-988E-566E84B15449}"/>
                </a:ext>
              </a:extLst>
            </p:cNvPr>
            <p:cNvCxnSpPr>
              <a:cxnSpLocks/>
            </p:cNvCxnSpPr>
            <p:nvPr/>
          </p:nvCxnSpPr>
          <p:spPr>
            <a:xfrm>
              <a:off x="1871410" y="4941168"/>
              <a:ext cx="2220800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FD7D99C3-6C34-7982-1B83-02FA053547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7583" y="5517232"/>
              <a:ext cx="1296000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211D8817-DB79-7052-2D89-FB7D421E69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252" y="6381115"/>
              <a:ext cx="1548000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96EF40EF-754D-520F-D0FE-27C15D5E83BD}"/>
                </a:ext>
              </a:extLst>
            </p:cNvPr>
            <p:cNvCxnSpPr>
              <a:cxnSpLocks/>
            </p:cNvCxnSpPr>
            <p:nvPr/>
          </p:nvCxnSpPr>
          <p:spPr>
            <a:xfrm>
              <a:off x="1815396" y="3142621"/>
              <a:ext cx="1641831" cy="607262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7D2DF9DE-4266-A722-DBEA-1EF5280AAC05}"/>
                </a:ext>
              </a:extLst>
            </p:cNvPr>
            <p:cNvCxnSpPr>
              <a:cxnSpLocks/>
            </p:cNvCxnSpPr>
            <p:nvPr/>
          </p:nvCxnSpPr>
          <p:spPr>
            <a:xfrm>
              <a:off x="1871410" y="4462145"/>
              <a:ext cx="1980000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3BB56A04-5C29-329F-90B1-AF68F2162D4E}"/>
                </a:ext>
              </a:extLst>
            </p:cNvPr>
            <p:cNvCxnSpPr>
              <a:cxnSpLocks/>
            </p:cNvCxnSpPr>
            <p:nvPr/>
          </p:nvCxnSpPr>
          <p:spPr>
            <a:xfrm>
              <a:off x="9498488" y="3801803"/>
              <a:ext cx="1008000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96AA4EFE-8C78-2472-74E5-17EB76469CEF}"/>
                </a:ext>
              </a:extLst>
            </p:cNvPr>
            <p:cNvCxnSpPr>
              <a:cxnSpLocks/>
            </p:cNvCxnSpPr>
            <p:nvPr/>
          </p:nvCxnSpPr>
          <p:spPr>
            <a:xfrm>
              <a:off x="9480488" y="4391729"/>
              <a:ext cx="1008000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27B12586-1D4E-9429-DC38-17D465D9BEC4}"/>
                </a:ext>
              </a:extLst>
            </p:cNvPr>
            <p:cNvCxnSpPr>
              <a:cxnSpLocks/>
            </p:cNvCxnSpPr>
            <p:nvPr/>
          </p:nvCxnSpPr>
          <p:spPr>
            <a:xfrm>
              <a:off x="8731262" y="4981654"/>
              <a:ext cx="1758395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56177D58-FC5B-1647-8D8A-6D7DD6F679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4072" y="4866209"/>
              <a:ext cx="0" cy="64800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D0699190-4395-332F-7EC9-12D5BC81BC66}"/>
                </a:ext>
              </a:extLst>
            </p:cNvPr>
            <p:cNvCxnSpPr>
              <a:cxnSpLocks/>
            </p:cNvCxnSpPr>
            <p:nvPr/>
          </p:nvCxnSpPr>
          <p:spPr>
            <a:xfrm>
              <a:off x="7030143" y="6415939"/>
              <a:ext cx="506017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404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7D13BBC1-7213-8E91-066B-1EA6FFD57D32}"/>
              </a:ext>
            </a:extLst>
          </p:cNvPr>
          <p:cNvGrpSpPr/>
          <p:nvPr/>
        </p:nvGrpSpPr>
        <p:grpSpPr>
          <a:xfrm>
            <a:off x="1048535" y="620688"/>
            <a:ext cx="11010260" cy="6159870"/>
            <a:chOff x="1048535" y="620688"/>
            <a:chExt cx="11010260" cy="6159870"/>
          </a:xfrm>
        </p:grpSpPr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0B307A1F-842F-EC3C-D822-37DAF3FDB418}"/>
                </a:ext>
              </a:extLst>
            </p:cNvPr>
            <p:cNvGrpSpPr/>
            <p:nvPr/>
          </p:nvGrpSpPr>
          <p:grpSpPr>
            <a:xfrm>
              <a:off x="1048535" y="620688"/>
              <a:ext cx="9602441" cy="6159870"/>
              <a:chOff x="1196948" y="639291"/>
              <a:chExt cx="9602441" cy="6159870"/>
            </a:xfrm>
          </p:grpSpPr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1BA565AA-C75E-977E-BA91-2532613BAFC3}"/>
                  </a:ext>
                </a:extLst>
              </p:cNvPr>
              <p:cNvGrpSpPr/>
              <p:nvPr/>
            </p:nvGrpSpPr>
            <p:grpSpPr>
              <a:xfrm>
                <a:off x="1196948" y="988850"/>
                <a:ext cx="7972768" cy="5810311"/>
                <a:chOff x="3300983" y="931050"/>
                <a:chExt cx="7972768" cy="5810311"/>
              </a:xfrm>
            </p:grpSpPr>
            <p:grpSp>
              <p:nvGrpSpPr>
                <p:cNvPr id="10" name="グループ化 9">
                  <a:extLst>
                    <a:ext uri="{FF2B5EF4-FFF2-40B4-BE49-F238E27FC236}">
                      <a16:creationId xmlns:a16="http://schemas.microsoft.com/office/drawing/2014/main" id="{B7CD464B-7AA3-5FEB-8B96-54A2ECDE68D2}"/>
                    </a:ext>
                  </a:extLst>
                </p:cNvPr>
                <p:cNvGrpSpPr/>
                <p:nvPr/>
              </p:nvGrpSpPr>
              <p:grpSpPr>
                <a:xfrm>
                  <a:off x="3300983" y="931050"/>
                  <a:ext cx="6955335" cy="5810311"/>
                  <a:chOff x="3300983" y="931050"/>
                  <a:chExt cx="6955335" cy="5810311"/>
                </a:xfrm>
              </p:grpSpPr>
              <p:pic>
                <p:nvPicPr>
                  <p:cNvPr id="8" name="図 7">
                    <a:extLst>
                      <a:ext uri="{FF2B5EF4-FFF2-40B4-BE49-F238E27FC236}">
                        <a16:creationId xmlns:a16="http://schemas.microsoft.com/office/drawing/2014/main" id="{78D6DA6B-1E2F-0F1F-C34C-132E56F53C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552871" y="931050"/>
                    <a:ext cx="3757566" cy="5810311"/>
                  </a:xfrm>
                  <a:prstGeom prst="rect">
                    <a:avLst/>
                  </a:prstGeom>
                </p:spPr>
              </p:pic>
              <p:sp>
                <p:nvSpPr>
                  <p:cNvPr id="33" name="テキスト ボックス 32"/>
                  <p:cNvSpPr txBox="1"/>
                  <p:nvPr/>
                </p:nvSpPr>
                <p:spPr>
                  <a:xfrm>
                    <a:off x="8417319" y="4359418"/>
                    <a:ext cx="1838999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3200" dirty="0"/>
                      <a:t>毛細血管</a:t>
                    </a:r>
                  </a:p>
                </p:txBody>
              </p:sp>
              <p:sp>
                <p:nvSpPr>
                  <p:cNvPr id="35" name="テキスト ボックス 34"/>
                  <p:cNvSpPr txBox="1"/>
                  <p:nvPr/>
                </p:nvSpPr>
                <p:spPr>
                  <a:xfrm>
                    <a:off x="3300984" y="2246830"/>
                    <a:ext cx="159309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3200" dirty="0"/>
                      <a:t>腎動脈</a:t>
                    </a:r>
                  </a:p>
                </p:txBody>
              </p:sp>
              <p:sp>
                <p:nvSpPr>
                  <p:cNvPr id="36" name="テキスト ボックス 35"/>
                  <p:cNvSpPr txBox="1"/>
                  <p:nvPr/>
                </p:nvSpPr>
                <p:spPr>
                  <a:xfrm>
                    <a:off x="3300983" y="2983743"/>
                    <a:ext cx="159309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3200" dirty="0"/>
                      <a:t>腎静脈</a:t>
                    </a:r>
                  </a:p>
                </p:txBody>
              </p:sp>
              <p:sp>
                <p:nvSpPr>
                  <p:cNvPr id="37" name="テキスト ボックス 36"/>
                  <p:cNvSpPr txBox="1"/>
                  <p:nvPr/>
                </p:nvSpPr>
                <p:spPr>
                  <a:xfrm>
                    <a:off x="3772232" y="6062716"/>
                    <a:ext cx="159309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3600" b="1" dirty="0">
                        <a:solidFill>
                          <a:srgbClr val="FF0000"/>
                        </a:solidFill>
                      </a:rPr>
                      <a:t>集合管</a:t>
                    </a:r>
                  </a:p>
                </p:txBody>
              </p:sp>
              <p:sp>
                <p:nvSpPr>
                  <p:cNvPr id="42" name="テキスト ボックス 41"/>
                  <p:cNvSpPr txBox="1"/>
                  <p:nvPr/>
                </p:nvSpPr>
                <p:spPr>
                  <a:xfrm>
                    <a:off x="8021555" y="5970487"/>
                    <a:ext cx="204377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3200" dirty="0"/>
                      <a:t>腎うへ</a:t>
                    </a:r>
                  </a:p>
                </p:txBody>
              </p:sp>
            </p:grpSp>
            <p:cxnSp>
              <p:nvCxnSpPr>
                <p:cNvPr id="9" name="直線コネクタ 8">
                  <a:extLst>
                    <a:ext uri="{FF2B5EF4-FFF2-40B4-BE49-F238E27FC236}">
                      <a16:creationId xmlns:a16="http://schemas.microsoft.com/office/drawing/2014/main" id="{9DBB71D1-AC8D-1ADB-EA28-E43974AE58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31793" y="6416012"/>
                  <a:ext cx="2295943" cy="0"/>
                </a:xfrm>
                <a:prstGeom prst="line">
                  <a:avLst/>
                </a:prstGeom>
                <a:ln w="19050"/>
                <a:effectLst>
                  <a:glow rad="63500">
                    <a:schemeClr val="bg1"/>
                  </a:glo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10">
                  <a:extLst>
                    <a:ext uri="{FF2B5EF4-FFF2-40B4-BE49-F238E27FC236}">
                      <a16:creationId xmlns:a16="http://schemas.microsoft.com/office/drawing/2014/main" id="{F412CCE8-91D7-43D6-C5E0-D64CD0772D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57602" y="4653136"/>
                  <a:ext cx="1296000" cy="0"/>
                </a:xfrm>
                <a:prstGeom prst="line">
                  <a:avLst/>
                </a:prstGeom>
                <a:ln w="19050"/>
                <a:effectLst>
                  <a:glow rad="63500">
                    <a:schemeClr val="bg1"/>
                  </a:glo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692F7294-4A63-EED9-26D1-EF964FF0D5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95066" y="2557879"/>
                  <a:ext cx="499665" cy="0"/>
                </a:xfrm>
                <a:prstGeom prst="line">
                  <a:avLst/>
                </a:prstGeom>
                <a:ln w="19050"/>
                <a:effectLst>
                  <a:glow rad="63500">
                    <a:schemeClr val="bg1"/>
                  </a:glo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>
                  <a:extLst>
                    <a:ext uri="{FF2B5EF4-FFF2-40B4-BE49-F238E27FC236}">
                      <a16:creationId xmlns:a16="http://schemas.microsoft.com/office/drawing/2014/main" id="{8B8E9F60-D708-2304-0293-0B93FC84E3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06816" y="3276130"/>
                  <a:ext cx="756000" cy="0"/>
                </a:xfrm>
                <a:prstGeom prst="line">
                  <a:avLst/>
                </a:prstGeom>
                <a:ln w="19050"/>
                <a:effectLst>
                  <a:glow rad="63500">
                    <a:schemeClr val="bg1"/>
                  </a:glo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>
                  <a:extLst>
                    <a:ext uri="{FF2B5EF4-FFF2-40B4-BE49-F238E27FC236}">
                      <a16:creationId xmlns:a16="http://schemas.microsoft.com/office/drawing/2014/main" id="{062BE5B5-4068-0A2B-589D-EAE0D97DBE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18834" y="1266929"/>
                  <a:ext cx="354917" cy="0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>
                  <a:extLst>
                    <a:ext uri="{FF2B5EF4-FFF2-40B4-BE49-F238E27FC236}">
                      <a16:creationId xmlns:a16="http://schemas.microsoft.com/office/drawing/2014/main" id="{B11DC46B-99C7-9140-3FBC-ABFFF1489538}"/>
                    </a:ext>
                  </a:extLst>
                </p:cNvPr>
                <p:cNvCxnSpPr>
                  <a:cxnSpLocks/>
                  <a:endCxn id="22" idx="1"/>
                </p:cNvCxnSpPr>
                <p:nvPr/>
              </p:nvCxnSpPr>
              <p:spPr>
                <a:xfrm flipV="1">
                  <a:off x="7484352" y="1955855"/>
                  <a:ext cx="3784274" cy="583362"/>
                </a:xfrm>
                <a:prstGeom prst="line">
                  <a:avLst/>
                </a:prstGeom>
                <a:ln w="19050"/>
                <a:effectLst>
                  <a:glow rad="63500">
                    <a:schemeClr val="bg1"/>
                  </a:glo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テキスト ボックス 13"/>
              <p:cNvSpPr txBox="1"/>
              <p:nvPr/>
            </p:nvSpPr>
            <p:spPr>
              <a:xfrm>
                <a:off x="6939408" y="1285622"/>
                <a:ext cx="16764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b="1" dirty="0">
                    <a:solidFill>
                      <a:srgbClr val="FF0000"/>
                    </a:solidFill>
                  </a:rPr>
                  <a:t>糸球体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822894" y="639291"/>
                <a:ext cx="29385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b="1" dirty="0">
                    <a:solidFill>
                      <a:srgbClr val="FF0000"/>
                    </a:solidFill>
                  </a:rPr>
                  <a:t>ボーマンのう</a:t>
                </a: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9164591" y="1690489"/>
                <a:ext cx="16347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b="1" dirty="0">
                    <a:solidFill>
                      <a:srgbClr val="FF0000"/>
                    </a:solidFill>
                  </a:rPr>
                  <a:t>細尿管</a:t>
                </a:r>
              </a:p>
            </p:txBody>
          </p:sp>
          <p:sp>
            <p:nvSpPr>
              <p:cNvPr id="29" name="フリーフォーム 28"/>
              <p:cNvSpPr/>
              <p:nvPr/>
            </p:nvSpPr>
            <p:spPr>
              <a:xfrm>
                <a:off x="8490510" y="958969"/>
                <a:ext cx="324289" cy="731520"/>
              </a:xfrm>
              <a:custGeom>
                <a:avLst/>
                <a:gdLst>
                  <a:gd name="connsiteX0" fmla="*/ 0 w 497840"/>
                  <a:gd name="connsiteY0" fmla="*/ 0 h 731520"/>
                  <a:gd name="connsiteX1" fmla="*/ 497840 w 497840"/>
                  <a:gd name="connsiteY1" fmla="*/ 0 h 731520"/>
                  <a:gd name="connsiteX2" fmla="*/ 497840 w 497840"/>
                  <a:gd name="connsiteY2" fmla="*/ 731520 h 731520"/>
                  <a:gd name="connsiteX3" fmla="*/ 30480 w 497840"/>
                  <a:gd name="connsiteY3" fmla="*/ 73152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840" h="731520">
                    <a:moveTo>
                      <a:pt x="0" y="0"/>
                    </a:moveTo>
                    <a:lnTo>
                      <a:pt x="497840" y="0"/>
                    </a:lnTo>
                    <a:lnTo>
                      <a:pt x="497840" y="731520"/>
                    </a:lnTo>
                    <a:lnTo>
                      <a:pt x="30480" y="73152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0F107FAA-DDBE-5899-4A69-02F5921FFA11}"/>
                  </a:ext>
                </a:extLst>
              </p:cNvPr>
              <p:cNvSpPr/>
              <p:nvPr/>
            </p:nvSpPr>
            <p:spPr>
              <a:xfrm>
                <a:off x="4410478" y="916842"/>
                <a:ext cx="1386892" cy="964675"/>
              </a:xfrm>
              <a:custGeom>
                <a:avLst/>
                <a:gdLst>
                  <a:gd name="connsiteX0" fmla="*/ 0 w 1554480"/>
                  <a:gd name="connsiteY0" fmla="*/ 802640 h 802640"/>
                  <a:gd name="connsiteX1" fmla="*/ 670560 w 1554480"/>
                  <a:gd name="connsiteY1" fmla="*/ 0 h 802640"/>
                  <a:gd name="connsiteX2" fmla="*/ 1554480 w 1554480"/>
                  <a:gd name="connsiteY2" fmla="*/ 0 h 80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4480" h="802640">
                    <a:moveTo>
                      <a:pt x="0" y="802640"/>
                    </a:moveTo>
                    <a:lnTo>
                      <a:pt x="670560" y="0"/>
                    </a:lnTo>
                    <a:lnTo>
                      <a:pt x="15544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  <a:effectLst>
                <a:glow rad="635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4C947B72-F9D5-3848-BF3D-4E8A789C8A87}"/>
                  </a:ext>
                </a:extLst>
              </p:cNvPr>
              <p:cNvSpPr/>
              <p:nvPr/>
            </p:nvSpPr>
            <p:spPr>
              <a:xfrm>
                <a:off x="4574320" y="1588482"/>
                <a:ext cx="2365087" cy="646331"/>
              </a:xfrm>
              <a:custGeom>
                <a:avLst/>
                <a:gdLst>
                  <a:gd name="connsiteX0" fmla="*/ 0 w 1554480"/>
                  <a:gd name="connsiteY0" fmla="*/ 802640 h 802640"/>
                  <a:gd name="connsiteX1" fmla="*/ 670560 w 1554480"/>
                  <a:gd name="connsiteY1" fmla="*/ 0 h 802640"/>
                  <a:gd name="connsiteX2" fmla="*/ 1554480 w 1554480"/>
                  <a:gd name="connsiteY2" fmla="*/ 0 h 80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4480" h="802640">
                    <a:moveTo>
                      <a:pt x="0" y="802640"/>
                    </a:moveTo>
                    <a:lnTo>
                      <a:pt x="670560" y="0"/>
                    </a:lnTo>
                    <a:lnTo>
                      <a:pt x="15544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  <a:effectLst>
                <a:glow rad="635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" name="角丸四角形 27"/>
            <p:cNvSpPr/>
            <p:nvPr/>
          </p:nvSpPr>
          <p:spPr>
            <a:xfrm>
              <a:off x="10025744" y="2651593"/>
              <a:ext cx="2033051" cy="614282"/>
            </a:xfrm>
            <a:prstGeom prst="roundRect">
              <a:avLst>
                <a:gd name="adj" fmla="val 1188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>
                  <a:solidFill>
                    <a:srgbClr val="FF0000"/>
                  </a:solidFill>
                </a:rPr>
                <a:t>ネフロン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9016178" y="1000807"/>
              <a:ext cx="1634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rgbClr val="FF0000"/>
                  </a:solidFill>
                </a:rPr>
                <a:t>腎小体</a:t>
              </a:r>
            </a:p>
          </p:txBody>
        </p: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B20FC69F-9FC7-92AC-004E-DE6B157ADCE1}"/>
                </a:ext>
              </a:extLst>
            </p:cNvPr>
            <p:cNvGrpSpPr/>
            <p:nvPr/>
          </p:nvGrpSpPr>
          <p:grpSpPr>
            <a:xfrm>
              <a:off x="10599234" y="1336497"/>
              <a:ext cx="600431" cy="1290320"/>
              <a:chOff x="9865360" y="965200"/>
              <a:chExt cx="1046480" cy="1290320"/>
            </a:xfrm>
          </p:grpSpPr>
          <p:sp>
            <p:nvSpPr>
              <p:cNvPr id="51" name="フリーフォーム 28">
                <a:extLst>
                  <a:ext uri="{FF2B5EF4-FFF2-40B4-BE49-F238E27FC236}">
                    <a16:creationId xmlns:a16="http://schemas.microsoft.com/office/drawing/2014/main" id="{DFF0A606-FE6A-9481-99DF-3815DBCA053A}"/>
                  </a:ext>
                </a:extLst>
              </p:cNvPr>
              <p:cNvSpPr/>
              <p:nvPr/>
            </p:nvSpPr>
            <p:spPr>
              <a:xfrm>
                <a:off x="9865360" y="965200"/>
                <a:ext cx="497840" cy="731520"/>
              </a:xfrm>
              <a:custGeom>
                <a:avLst/>
                <a:gdLst>
                  <a:gd name="connsiteX0" fmla="*/ 0 w 497840"/>
                  <a:gd name="connsiteY0" fmla="*/ 0 h 731520"/>
                  <a:gd name="connsiteX1" fmla="*/ 497840 w 497840"/>
                  <a:gd name="connsiteY1" fmla="*/ 0 h 731520"/>
                  <a:gd name="connsiteX2" fmla="*/ 497840 w 497840"/>
                  <a:gd name="connsiteY2" fmla="*/ 731520 h 731520"/>
                  <a:gd name="connsiteX3" fmla="*/ 30480 w 497840"/>
                  <a:gd name="connsiteY3" fmla="*/ 73152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840" h="731520">
                    <a:moveTo>
                      <a:pt x="0" y="0"/>
                    </a:moveTo>
                    <a:lnTo>
                      <a:pt x="497840" y="0"/>
                    </a:lnTo>
                    <a:lnTo>
                      <a:pt x="497840" y="731520"/>
                    </a:lnTo>
                    <a:lnTo>
                      <a:pt x="30480" y="73152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29">
                <a:extLst>
                  <a:ext uri="{FF2B5EF4-FFF2-40B4-BE49-F238E27FC236}">
                    <a16:creationId xmlns:a16="http://schemas.microsoft.com/office/drawing/2014/main" id="{CF3DEE41-40D6-0AE0-0957-3F07C89569AF}"/>
                  </a:ext>
                </a:extLst>
              </p:cNvPr>
              <p:cNvSpPr/>
              <p:nvPr/>
            </p:nvSpPr>
            <p:spPr>
              <a:xfrm>
                <a:off x="10363200" y="1310640"/>
                <a:ext cx="548640" cy="944880"/>
              </a:xfrm>
              <a:custGeom>
                <a:avLst/>
                <a:gdLst>
                  <a:gd name="connsiteX0" fmla="*/ 0 w 548640"/>
                  <a:gd name="connsiteY0" fmla="*/ 0 h 944880"/>
                  <a:gd name="connsiteX1" fmla="*/ 548640 w 548640"/>
                  <a:gd name="connsiteY1" fmla="*/ 0 h 944880"/>
                  <a:gd name="connsiteX2" fmla="*/ 548640 w 548640"/>
                  <a:gd name="connsiteY2" fmla="*/ 944880 h 94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944880">
                    <a:moveTo>
                      <a:pt x="0" y="0"/>
                    </a:moveTo>
                    <a:lnTo>
                      <a:pt x="548640" y="0"/>
                    </a:lnTo>
                    <a:lnTo>
                      <a:pt x="548640" y="94488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7F1E6720-7604-4FF9-ABC2-2EE51D79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0"/>
            <a:ext cx="10515600" cy="764704"/>
          </a:xfrm>
        </p:spPr>
        <p:txBody>
          <a:bodyPr>
            <a:normAutofit/>
          </a:bodyPr>
          <a:lstStyle/>
          <a:p>
            <a:r>
              <a:rPr lang="en-US" altLang="ja-JP" b="1" dirty="0"/>
              <a:t>C</a:t>
            </a:r>
            <a:r>
              <a:rPr lang="ja-JP" altLang="en-US" b="1" dirty="0"/>
              <a:t>　腎臓の働き</a:t>
            </a:r>
            <a:endParaRPr kumimoji="1"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0955002F-82FA-B180-9439-B6A320D6C8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5400" y="836712"/>
            <a:ext cx="3097247" cy="646331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solidFill>
                  <a:srgbClr val="00808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腎臓の構造</a:t>
            </a:r>
          </a:p>
        </p:txBody>
      </p:sp>
      <p:sp>
        <p:nvSpPr>
          <p:cNvPr id="59" name="四角形: メモ 97">
            <a:extLst>
              <a:ext uri="{FF2B5EF4-FFF2-40B4-BE49-F238E27FC236}">
                <a16:creationId xmlns:a16="http://schemas.microsoft.com/office/drawing/2014/main" id="{A57BB4AE-6443-4905-96BC-8701B8F3B8C3}"/>
              </a:ext>
            </a:extLst>
          </p:cNvPr>
          <p:cNvSpPr/>
          <p:nvPr/>
        </p:nvSpPr>
        <p:spPr>
          <a:xfrm>
            <a:off x="5784773" y="681111"/>
            <a:ext cx="2504007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14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0" name="四角形: メモ 97">
            <a:extLst>
              <a:ext uri="{FF2B5EF4-FFF2-40B4-BE49-F238E27FC236}">
                <a16:creationId xmlns:a16="http://schemas.microsoft.com/office/drawing/2014/main" id="{FBC2688A-F1C7-A9B0-67A5-33D471BE3EE3}"/>
              </a:ext>
            </a:extLst>
          </p:cNvPr>
          <p:cNvSpPr/>
          <p:nvPr/>
        </p:nvSpPr>
        <p:spPr>
          <a:xfrm>
            <a:off x="6844984" y="1360306"/>
            <a:ext cx="1438189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15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1" name="四角形: メモ 97">
            <a:extLst>
              <a:ext uri="{FF2B5EF4-FFF2-40B4-BE49-F238E27FC236}">
                <a16:creationId xmlns:a16="http://schemas.microsoft.com/office/drawing/2014/main" id="{D5B78CC9-3DE9-5FA8-6E63-359E9DAD9B80}"/>
              </a:ext>
            </a:extLst>
          </p:cNvPr>
          <p:cNvSpPr/>
          <p:nvPr/>
        </p:nvSpPr>
        <p:spPr>
          <a:xfrm>
            <a:off x="9107728" y="1071972"/>
            <a:ext cx="1438189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16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2" name="四角形: メモ 97">
            <a:extLst>
              <a:ext uri="{FF2B5EF4-FFF2-40B4-BE49-F238E27FC236}">
                <a16:creationId xmlns:a16="http://schemas.microsoft.com/office/drawing/2014/main" id="{578BEB60-9166-FB3A-7AA1-74C7DA87A49E}"/>
              </a:ext>
            </a:extLst>
          </p:cNvPr>
          <p:cNvSpPr/>
          <p:nvPr/>
        </p:nvSpPr>
        <p:spPr>
          <a:xfrm>
            <a:off x="9107728" y="1747711"/>
            <a:ext cx="1438189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17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3" name="四角形: メモ 97">
            <a:extLst>
              <a:ext uri="{FF2B5EF4-FFF2-40B4-BE49-F238E27FC236}">
                <a16:creationId xmlns:a16="http://schemas.microsoft.com/office/drawing/2014/main" id="{2EC032FA-FD24-F7B6-4AF9-B89E2E41497A}"/>
              </a:ext>
            </a:extLst>
          </p:cNvPr>
          <p:cNvSpPr/>
          <p:nvPr/>
        </p:nvSpPr>
        <p:spPr>
          <a:xfrm>
            <a:off x="10165781" y="2702642"/>
            <a:ext cx="1762867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18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4" name="四角形: メモ 97">
            <a:extLst>
              <a:ext uri="{FF2B5EF4-FFF2-40B4-BE49-F238E27FC236}">
                <a16:creationId xmlns:a16="http://schemas.microsoft.com/office/drawing/2014/main" id="{7EC44444-30D9-B917-8990-B8908DE5E627}"/>
              </a:ext>
            </a:extLst>
          </p:cNvPr>
          <p:cNvSpPr/>
          <p:nvPr/>
        </p:nvSpPr>
        <p:spPr>
          <a:xfrm>
            <a:off x="1534935" y="6173078"/>
            <a:ext cx="1465522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19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1700808"/>
            <a:ext cx="10945216" cy="2736304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kumimoji="1" lang="ja-JP" altLang="en-US" sz="3600" dirty="0"/>
              <a:t>・肝臓はどのような働きをしているのだろうか。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lang="ja-JP" altLang="en-US" sz="3600"/>
              <a:t>・腎臓はどのような働きをしているのだろうか。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7509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0AE5-08F1-EDAF-5B14-68BA4F349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E02758-F85E-5197-E503-A4CB396A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0"/>
            <a:ext cx="10515600" cy="764704"/>
          </a:xfrm>
        </p:spPr>
        <p:txBody>
          <a:bodyPr>
            <a:normAutofit/>
          </a:bodyPr>
          <a:lstStyle/>
          <a:p>
            <a:r>
              <a:rPr lang="en-US" altLang="ja-JP" b="1" dirty="0"/>
              <a:t>C</a:t>
            </a:r>
            <a:r>
              <a:rPr lang="ja-JP" altLang="en-US" b="1" dirty="0"/>
              <a:t>　腎臓の働き</a:t>
            </a:r>
            <a:endParaRPr kumimoji="1"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4962057D-2DF1-FAC8-CA13-E5A1BB881F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5400" y="692696"/>
            <a:ext cx="3097247" cy="646331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solidFill>
                  <a:srgbClr val="00808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腎臓の働き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11A232F-B8EE-825B-FCFA-338C5593D18A}"/>
              </a:ext>
            </a:extLst>
          </p:cNvPr>
          <p:cNvSpPr txBox="1">
            <a:spLocks/>
          </p:cNvSpPr>
          <p:nvPr/>
        </p:nvSpPr>
        <p:spPr>
          <a:xfrm>
            <a:off x="695399" y="1339027"/>
            <a:ext cx="10801201" cy="12258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ろ過と </a:t>
            </a:r>
            <a:r>
              <a:rPr kumimoji="1" lang="ja-JP" altLang="en-US" sz="3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再吸収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を経て，血しょう中の塩分濃度や水分量は適切な範囲に保たれる。</a:t>
            </a:r>
            <a:endParaRPr kumimoji="1" lang="en-US" altLang="ja-JP" sz="3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6CA0BDF-8944-6736-2AA5-B2364B8B60EF}"/>
              </a:ext>
            </a:extLst>
          </p:cNvPr>
          <p:cNvGrpSpPr/>
          <p:nvPr/>
        </p:nvGrpSpPr>
        <p:grpSpPr>
          <a:xfrm>
            <a:off x="263352" y="2565338"/>
            <a:ext cx="12025335" cy="4292662"/>
            <a:chOff x="333918" y="2708938"/>
            <a:chExt cx="12025335" cy="429266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1EA6679-ADAD-7C5D-AB01-DAA1E06D2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745" y="2708938"/>
              <a:ext cx="10210487" cy="4104000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C2304C8-06E3-1A5D-A724-FABC2328D39B}"/>
                </a:ext>
              </a:extLst>
            </p:cNvPr>
            <p:cNvSpPr txBox="1"/>
            <p:nvPr/>
          </p:nvSpPr>
          <p:spPr>
            <a:xfrm>
              <a:off x="1327513" y="4501926"/>
              <a:ext cx="584775" cy="12213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600" dirty="0"/>
                <a:t>糸球体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FC36A72-D99E-79FE-E1FE-02A124A9511F}"/>
                </a:ext>
              </a:extLst>
            </p:cNvPr>
            <p:cNvSpPr txBox="1"/>
            <p:nvPr/>
          </p:nvSpPr>
          <p:spPr>
            <a:xfrm>
              <a:off x="1314488" y="6265590"/>
              <a:ext cx="22322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ボーマンの</a:t>
              </a:r>
              <a:r>
                <a:rPr kumimoji="1" lang="ja-JP" altLang="en-US" sz="2600" dirty="0">
                  <a:effectLst>
                    <a:glow rad="127000">
                      <a:schemeClr val="bg1"/>
                    </a:glow>
                  </a:effectLst>
                </a:rPr>
                <a:t>う</a:t>
              </a: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A6E3541-7046-B71D-D653-A26E8D8738CC}"/>
                </a:ext>
              </a:extLst>
            </p:cNvPr>
            <p:cNvCxnSpPr>
              <a:cxnSpLocks/>
            </p:cNvCxnSpPr>
            <p:nvPr/>
          </p:nvCxnSpPr>
          <p:spPr>
            <a:xfrm>
              <a:off x="1818093" y="5047775"/>
              <a:ext cx="648072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58DC5153-E643-50A5-DECE-E66486B09E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5520" y="5589240"/>
              <a:ext cx="523800" cy="713898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96408BC-B65F-9FD0-3C81-A91D7A5DF0E1}"/>
                </a:ext>
              </a:extLst>
            </p:cNvPr>
            <p:cNvSpPr txBox="1"/>
            <p:nvPr/>
          </p:nvSpPr>
          <p:spPr>
            <a:xfrm>
              <a:off x="3431704" y="5589443"/>
              <a:ext cx="22322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>
                  <a:effectLst>
                    <a:glow rad="127000">
                      <a:schemeClr val="bg1"/>
                    </a:glow>
                  </a:effectLst>
                </a:rPr>
                <a:t>腎小体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56F5CED8-F29E-403F-8B71-E9F0EC1D1FB7}"/>
                </a:ext>
              </a:extLst>
            </p:cNvPr>
            <p:cNvSpPr txBox="1"/>
            <p:nvPr/>
          </p:nvSpPr>
          <p:spPr>
            <a:xfrm>
              <a:off x="5778533" y="6509157"/>
              <a:ext cx="151216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細尿管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6B67680F-CCE9-2AD5-E6B1-E6BBB808AA50}"/>
                </a:ext>
              </a:extLst>
            </p:cNvPr>
            <p:cNvSpPr txBox="1"/>
            <p:nvPr/>
          </p:nvSpPr>
          <p:spPr>
            <a:xfrm>
              <a:off x="333918" y="3855565"/>
              <a:ext cx="584775" cy="12213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600" dirty="0"/>
                <a:t>腎動脈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7B5064A-AD69-ECA5-E7D1-6D87DCE8C0F0}"/>
                </a:ext>
              </a:extLst>
            </p:cNvPr>
            <p:cNvSpPr txBox="1"/>
            <p:nvPr/>
          </p:nvSpPr>
          <p:spPr>
            <a:xfrm>
              <a:off x="7004696" y="5298660"/>
              <a:ext cx="16561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毛細血管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34D3CCDB-FF67-8DDA-75A7-15E2034B2647}"/>
                </a:ext>
              </a:extLst>
            </p:cNvPr>
            <p:cNvSpPr txBox="1"/>
            <p:nvPr/>
          </p:nvSpPr>
          <p:spPr>
            <a:xfrm>
              <a:off x="9377446" y="5599574"/>
              <a:ext cx="14041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集合管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1B2D199F-F266-AF74-B8DF-4DEBE2B0C28A}"/>
                </a:ext>
              </a:extLst>
            </p:cNvPr>
            <p:cNvSpPr txBox="1"/>
            <p:nvPr/>
          </p:nvSpPr>
          <p:spPr>
            <a:xfrm>
              <a:off x="10687131" y="6446947"/>
              <a:ext cx="1512168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/>
                <a:t>腎静脈</a:t>
              </a:r>
              <a:r>
                <a:rPr kumimoji="1" lang="ja-JP" altLang="en-US" sz="2600" dirty="0"/>
                <a:t>へ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EAB5F4ED-2146-4CD2-4634-8D10363F4CAE}"/>
                </a:ext>
              </a:extLst>
            </p:cNvPr>
            <p:cNvSpPr txBox="1"/>
            <p:nvPr/>
          </p:nvSpPr>
          <p:spPr>
            <a:xfrm>
              <a:off x="10681786" y="6019368"/>
              <a:ext cx="16774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b="1">
                  <a:solidFill>
                    <a:srgbClr val="FF0000"/>
                  </a:solidFill>
                </a:rPr>
                <a:t>輸尿管</a:t>
              </a:r>
              <a:r>
                <a:rPr kumimoji="1" lang="en-US" altLang="ja-JP" sz="2600" b="1" dirty="0">
                  <a:solidFill>
                    <a:srgbClr val="FF0000"/>
                  </a:solidFill>
                </a:rPr>
                <a:t> </a:t>
              </a:r>
              <a:r>
                <a:rPr kumimoji="1" lang="ja-JP" altLang="en-US" sz="2600"/>
                <a:t>へ</a:t>
              </a:r>
              <a:endParaRPr kumimoji="1" lang="ja-JP" altLang="en-US" sz="2600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2CFE2925-3D4C-B381-1A2B-FC17E68697C7}"/>
                </a:ext>
              </a:extLst>
            </p:cNvPr>
            <p:cNvSpPr txBox="1"/>
            <p:nvPr/>
          </p:nvSpPr>
          <p:spPr>
            <a:xfrm>
              <a:off x="2927590" y="3410309"/>
              <a:ext cx="14401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血しょう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B1420A5C-3FA7-1862-AD4C-82FE53C76BDF}"/>
                </a:ext>
              </a:extLst>
            </p:cNvPr>
            <p:cNvSpPr txBox="1"/>
            <p:nvPr/>
          </p:nvSpPr>
          <p:spPr>
            <a:xfrm>
              <a:off x="5346817" y="4880357"/>
              <a:ext cx="9824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b="1" dirty="0">
                  <a:solidFill>
                    <a:srgbClr val="FF0000"/>
                  </a:solidFill>
                </a:rPr>
                <a:t>原尿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BFAD2FD9-8C17-2527-6F1F-C5A9F4C48620}"/>
                </a:ext>
              </a:extLst>
            </p:cNvPr>
            <p:cNvSpPr txBox="1"/>
            <p:nvPr/>
          </p:nvSpPr>
          <p:spPr>
            <a:xfrm>
              <a:off x="9294333" y="4864050"/>
              <a:ext cx="7020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尿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DB794FE7-FA77-4322-15A1-8A46E80EF6D3}"/>
                </a:ext>
              </a:extLst>
            </p:cNvPr>
            <p:cNvSpPr txBox="1"/>
            <p:nvPr/>
          </p:nvSpPr>
          <p:spPr>
            <a:xfrm>
              <a:off x="1394056" y="2765952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タンパク質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E995A439-2419-E47D-CF92-4FDCEEE4C416}"/>
                </a:ext>
              </a:extLst>
            </p:cNvPr>
            <p:cNvSpPr txBox="1"/>
            <p:nvPr/>
          </p:nvSpPr>
          <p:spPr>
            <a:xfrm>
              <a:off x="2880903" y="3150145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グルコース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DACD5E4D-51BC-4072-88AC-ACA35865E580}"/>
                </a:ext>
              </a:extLst>
            </p:cNvPr>
            <p:cNvSpPr txBox="1"/>
            <p:nvPr/>
          </p:nvSpPr>
          <p:spPr>
            <a:xfrm>
              <a:off x="3816557" y="2765952"/>
              <a:ext cx="452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水</a:t>
              </a: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C268ED09-5A99-1C7E-C3AA-829055ECD00C}"/>
                </a:ext>
              </a:extLst>
            </p:cNvPr>
            <p:cNvSpPr txBox="1"/>
            <p:nvPr/>
          </p:nvSpPr>
          <p:spPr>
            <a:xfrm>
              <a:off x="4517560" y="2774780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イオン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9CA7E463-477E-60D3-1934-B6D052D59BC5}"/>
                </a:ext>
              </a:extLst>
            </p:cNvPr>
            <p:cNvSpPr txBox="1"/>
            <p:nvPr/>
          </p:nvSpPr>
          <p:spPr>
            <a:xfrm>
              <a:off x="4667208" y="3152233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尿素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DE3472DA-BD50-843F-1F9E-4B712893579B}"/>
                </a:ext>
              </a:extLst>
            </p:cNvPr>
            <p:cNvSpPr txBox="1"/>
            <p:nvPr/>
          </p:nvSpPr>
          <p:spPr>
            <a:xfrm>
              <a:off x="4318214" y="4614723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グルコース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02E2D1A-C95A-2F9C-6302-F1D09AB41381}"/>
                </a:ext>
              </a:extLst>
            </p:cNvPr>
            <p:cNvSpPr txBox="1"/>
            <p:nvPr/>
          </p:nvSpPr>
          <p:spPr>
            <a:xfrm>
              <a:off x="5224891" y="4256756"/>
              <a:ext cx="452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水</a:t>
              </a: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45056773-1A5B-C196-77A3-45084E2E55FA}"/>
                </a:ext>
              </a:extLst>
            </p:cNvPr>
            <p:cNvSpPr txBox="1"/>
            <p:nvPr/>
          </p:nvSpPr>
          <p:spPr>
            <a:xfrm>
              <a:off x="5801409" y="4263604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イオン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01F4FD21-026F-A2F1-22A1-1DCA37ACABCD}"/>
                </a:ext>
              </a:extLst>
            </p:cNvPr>
            <p:cNvSpPr txBox="1"/>
            <p:nvPr/>
          </p:nvSpPr>
          <p:spPr>
            <a:xfrm>
              <a:off x="5952201" y="4636287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尿素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2F6AB48D-66D4-888B-34AC-EC088D5CD22D}"/>
                </a:ext>
              </a:extLst>
            </p:cNvPr>
            <p:cNvSpPr txBox="1"/>
            <p:nvPr/>
          </p:nvSpPr>
          <p:spPr>
            <a:xfrm>
              <a:off x="8745386" y="4206636"/>
              <a:ext cx="452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水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DB3CCBFC-EA42-8587-5EC7-08FC9C364FA9}"/>
                </a:ext>
              </a:extLst>
            </p:cNvPr>
            <p:cNvSpPr txBox="1"/>
            <p:nvPr/>
          </p:nvSpPr>
          <p:spPr>
            <a:xfrm>
              <a:off x="9333826" y="4206636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イオン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51DDAA4A-A67B-5CDD-E41C-7B94A628B917}"/>
                </a:ext>
              </a:extLst>
            </p:cNvPr>
            <p:cNvSpPr txBox="1"/>
            <p:nvPr/>
          </p:nvSpPr>
          <p:spPr>
            <a:xfrm>
              <a:off x="9443981" y="4595656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尿素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C1E68621-D66E-CF49-032B-7A431EB19B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8014" y="3717105"/>
              <a:ext cx="1739101" cy="167682"/>
            </a:xfrm>
            <a:prstGeom prst="line">
              <a:avLst/>
            </a:prstGeom>
            <a:ln w="19050">
              <a:headEnd type="oval" w="lg" len="lg"/>
            </a:ln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94A0AFA4-20AA-6017-D798-A205525BEE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7208" y="5313439"/>
              <a:ext cx="1096946" cy="891245"/>
            </a:xfrm>
            <a:prstGeom prst="line">
              <a:avLst/>
            </a:prstGeom>
            <a:ln w="19050">
              <a:headEnd type="oval" w="lg" len="lg"/>
            </a:ln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7DF6090C-A679-761C-7C59-56C9C4C73A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9896" y="5285297"/>
              <a:ext cx="320612" cy="919387"/>
            </a:xfrm>
            <a:prstGeom prst="line">
              <a:avLst/>
            </a:prstGeom>
            <a:ln w="19050">
              <a:headEnd type="oval" w="lg" len="lg"/>
            </a:ln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32B8EB9E-83C6-A3D1-D9DC-A9905709C1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248" y="4880357"/>
              <a:ext cx="8021" cy="1087303"/>
            </a:xfrm>
            <a:prstGeom prst="line">
              <a:avLst/>
            </a:prstGeom>
            <a:ln w="19050">
              <a:head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681C510-F314-56CE-6F3B-075848B8599E}"/>
              </a:ext>
            </a:extLst>
          </p:cNvPr>
          <p:cNvSpPr txBox="1"/>
          <p:nvPr/>
        </p:nvSpPr>
        <p:spPr>
          <a:xfrm>
            <a:off x="5735944" y="3159449"/>
            <a:ext cx="12617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+mj-ea"/>
                <a:ea typeface="+mj-ea"/>
              </a:rPr>
              <a:t>①</a:t>
            </a:r>
            <a:r>
              <a:rPr kumimoji="1"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kumimoji="1" lang="ja-JP" altLang="en-US" sz="2800" dirty="0">
                <a:latin typeface="+mj-ea"/>
                <a:ea typeface="+mj-ea"/>
              </a:rPr>
              <a:t>ろ過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EBE6534-15A6-E430-7101-ED763C33E86C}"/>
              </a:ext>
            </a:extLst>
          </p:cNvPr>
          <p:cNvSpPr txBox="1"/>
          <p:nvPr/>
        </p:nvSpPr>
        <p:spPr>
          <a:xfrm>
            <a:off x="7032041" y="4037295"/>
            <a:ext cx="1330955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+mj-ea"/>
                <a:ea typeface="+mj-ea"/>
              </a:rPr>
              <a:t>②</a:t>
            </a:r>
            <a:endParaRPr kumimoji="1"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再吸収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9C9CFCB-A2F6-03D9-E750-63D0F492047F}"/>
              </a:ext>
            </a:extLst>
          </p:cNvPr>
          <p:cNvSpPr txBox="1"/>
          <p:nvPr/>
        </p:nvSpPr>
        <p:spPr>
          <a:xfrm>
            <a:off x="10652120" y="4221961"/>
            <a:ext cx="133095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+mj-ea"/>
                <a:ea typeface="+mj-ea"/>
              </a:rPr>
              <a:t>③</a:t>
            </a:r>
            <a:r>
              <a:rPr kumimoji="1"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kumimoji="1" lang="ja-JP" altLang="en-US" sz="2800" dirty="0">
                <a:solidFill>
                  <a:sysClr val="windowText" lastClr="000000"/>
                </a:solidFill>
                <a:latin typeface="+mj-ea"/>
                <a:ea typeface="+mj-ea"/>
              </a:rPr>
              <a:t>排出</a:t>
            </a:r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771D0AE0-038B-EC80-0B03-EAB89CB0D509}"/>
              </a:ext>
            </a:extLst>
          </p:cNvPr>
          <p:cNvSpPr/>
          <p:nvPr/>
        </p:nvSpPr>
        <p:spPr>
          <a:xfrm>
            <a:off x="3406063" y="3616573"/>
            <a:ext cx="2324780" cy="1276225"/>
          </a:xfrm>
          <a:custGeom>
            <a:avLst/>
            <a:gdLst>
              <a:gd name="connsiteX0" fmla="*/ 0 w 1554480"/>
              <a:gd name="connsiteY0" fmla="*/ 802640 h 802640"/>
              <a:gd name="connsiteX1" fmla="*/ 670560 w 1554480"/>
              <a:gd name="connsiteY1" fmla="*/ 0 h 802640"/>
              <a:gd name="connsiteX2" fmla="*/ 1554480 w 1554480"/>
              <a:gd name="connsiteY2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802640">
                <a:moveTo>
                  <a:pt x="0" y="802640"/>
                </a:moveTo>
                <a:lnTo>
                  <a:pt x="670560" y="0"/>
                </a:lnTo>
                <a:lnTo>
                  <a:pt x="1554480" y="0"/>
                </a:lnTo>
              </a:path>
            </a:pathLst>
          </a:custGeom>
          <a:noFill/>
          <a:ln w="19050">
            <a:solidFill>
              <a:schemeClr val="tx1"/>
            </a:solidFill>
            <a:headEnd type="oval" w="lg" len="lg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15A0FE45-D748-B492-F955-0052ABEFC0F4}"/>
              </a:ext>
            </a:extLst>
          </p:cNvPr>
          <p:cNvSpPr/>
          <p:nvPr/>
        </p:nvSpPr>
        <p:spPr>
          <a:xfrm rot="19050442">
            <a:off x="6437927" y="5192552"/>
            <a:ext cx="947056" cy="435295"/>
          </a:xfrm>
          <a:custGeom>
            <a:avLst/>
            <a:gdLst>
              <a:gd name="connsiteX0" fmla="*/ 0 w 1554480"/>
              <a:gd name="connsiteY0" fmla="*/ 802640 h 802640"/>
              <a:gd name="connsiteX1" fmla="*/ 670560 w 1554480"/>
              <a:gd name="connsiteY1" fmla="*/ 0 h 802640"/>
              <a:gd name="connsiteX2" fmla="*/ 1554480 w 1554480"/>
              <a:gd name="connsiteY2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802640">
                <a:moveTo>
                  <a:pt x="0" y="802640"/>
                </a:moveTo>
                <a:lnTo>
                  <a:pt x="670560" y="0"/>
                </a:lnTo>
                <a:lnTo>
                  <a:pt x="1554480" y="0"/>
                </a:lnTo>
              </a:path>
            </a:pathLst>
          </a:custGeom>
          <a:noFill/>
          <a:ln w="19050">
            <a:solidFill>
              <a:schemeClr val="tx1"/>
            </a:solidFill>
            <a:headEnd type="oval" w="lg" len="lg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四角形: メモ 97">
            <a:extLst>
              <a:ext uri="{FF2B5EF4-FFF2-40B4-BE49-F238E27FC236}">
                <a16:creationId xmlns:a16="http://schemas.microsoft.com/office/drawing/2014/main" id="{35ED014E-8715-0F82-B705-B3AC2B4295ED}"/>
              </a:ext>
            </a:extLst>
          </p:cNvPr>
          <p:cNvSpPr/>
          <p:nvPr/>
        </p:nvSpPr>
        <p:spPr>
          <a:xfrm>
            <a:off x="2029957" y="1440945"/>
            <a:ext cx="1545763" cy="468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20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四角形: メモ 97">
            <a:extLst>
              <a:ext uri="{FF2B5EF4-FFF2-40B4-BE49-F238E27FC236}">
                <a16:creationId xmlns:a16="http://schemas.microsoft.com/office/drawing/2014/main" id="{D066842E-81D6-A5CC-85CA-C30790ADF370}"/>
              </a:ext>
            </a:extLst>
          </p:cNvPr>
          <p:cNvSpPr/>
          <p:nvPr/>
        </p:nvSpPr>
        <p:spPr>
          <a:xfrm>
            <a:off x="7112818" y="4461531"/>
            <a:ext cx="1211821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20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四角形: メモ 97">
            <a:extLst>
              <a:ext uri="{FF2B5EF4-FFF2-40B4-BE49-F238E27FC236}">
                <a16:creationId xmlns:a16="http://schemas.microsoft.com/office/drawing/2014/main" id="{49A0E4E5-79B5-0697-4FEA-3AAD86897507}"/>
              </a:ext>
            </a:extLst>
          </p:cNvPr>
          <p:cNvSpPr/>
          <p:nvPr/>
        </p:nvSpPr>
        <p:spPr>
          <a:xfrm>
            <a:off x="5251258" y="4834512"/>
            <a:ext cx="870851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23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四角形: メモ 97">
            <a:extLst>
              <a:ext uri="{FF2B5EF4-FFF2-40B4-BE49-F238E27FC236}">
                <a16:creationId xmlns:a16="http://schemas.microsoft.com/office/drawing/2014/main" id="{63E267A1-FDA7-FB9F-6A97-92ED02D3712F}"/>
              </a:ext>
            </a:extLst>
          </p:cNvPr>
          <p:cNvSpPr/>
          <p:nvPr/>
        </p:nvSpPr>
        <p:spPr>
          <a:xfrm>
            <a:off x="10695082" y="5906856"/>
            <a:ext cx="1059242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26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78DAB-272E-A92D-6EFC-10F39469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A42524-7B8C-FC05-B2E9-CCE57460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0"/>
            <a:ext cx="10515600" cy="764704"/>
          </a:xfrm>
        </p:spPr>
        <p:txBody>
          <a:bodyPr>
            <a:normAutofit/>
          </a:bodyPr>
          <a:lstStyle/>
          <a:p>
            <a:r>
              <a:rPr lang="en-US" altLang="ja-JP" b="1" dirty="0"/>
              <a:t>C</a:t>
            </a:r>
            <a:r>
              <a:rPr lang="ja-JP" altLang="en-US" b="1" dirty="0"/>
              <a:t>　腎臓の働き</a:t>
            </a:r>
            <a:endParaRPr kumimoji="1" lang="ja-JP" altLang="en-US" dirty="0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648C524-57A5-3F44-213C-6A2114602205}"/>
              </a:ext>
            </a:extLst>
          </p:cNvPr>
          <p:cNvGrpSpPr/>
          <p:nvPr/>
        </p:nvGrpSpPr>
        <p:grpSpPr>
          <a:xfrm>
            <a:off x="263352" y="2565338"/>
            <a:ext cx="12017315" cy="4292662"/>
            <a:chOff x="333918" y="2708938"/>
            <a:chExt cx="12017315" cy="429266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E6AC72A-76E5-1F1B-28A1-DE968785B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745" y="2708938"/>
              <a:ext cx="10210487" cy="4104000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F92AD1E-630D-B3C2-E74C-7EC89E809AF7}"/>
                </a:ext>
              </a:extLst>
            </p:cNvPr>
            <p:cNvSpPr txBox="1"/>
            <p:nvPr/>
          </p:nvSpPr>
          <p:spPr>
            <a:xfrm>
              <a:off x="1327513" y="4501926"/>
              <a:ext cx="584775" cy="12213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600" dirty="0"/>
                <a:t>糸球体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29C0855-DCCB-3209-156E-CD4EE20D3F1C}"/>
                </a:ext>
              </a:extLst>
            </p:cNvPr>
            <p:cNvSpPr txBox="1"/>
            <p:nvPr/>
          </p:nvSpPr>
          <p:spPr>
            <a:xfrm>
              <a:off x="1314488" y="6265590"/>
              <a:ext cx="22322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ボーマン</a:t>
              </a:r>
              <a:r>
                <a:rPr kumimoji="1" lang="ja-JP" altLang="en-US" sz="2600" dirty="0">
                  <a:effectLst>
                    <a:glow rad="127000">
                      <a:schemeClr val="bg1"/>
                    </a:glow>
                  </a:effectLst>
                </a:rPr>
                <a:t>のう</a:t>
              </a: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4272DAF7-FFDD-329B-2028-F3C022CB6B50}"/>
                </a:ext>
              </a:extLst>
            </p:cNvPr>
            <p:cNvCxnSpPr>
              <a:cxnSpLocks/>
            </p:cNvCxnSpPr>
            <p:nvPr/>
          </p:nvCxnSpPr>
          <p:spPr>
            <a:xfrm>
              <a:off x="1818093" y="5047775"/>
              <a:ext cx="648072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FCA6D63-048C-45FC-37B4-62CC8FE45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5520" y="5589240"/>
              <a:ext cx="523800" cy="713898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19AEE1D6-C30E-DB5C-CE39-05A00A7170C4}"/>
                </a:ext>
              </a:extLst>
            </p:cNvPr>
            <p:cNvSpPr txBox="1"/>
            <p:nvPr/>
          </p:nvSpPr>
          <p:spPr>
            <a:xfrm>
              <a:off x="3431704" y="5589443"/>
              <a:ext cx="22322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>
                  <a:effectLst>
                    <a:glow rad="127000">
                      <a:schemeClr val="bg1"/>
                    </a:glow>
                  </a:effectLst>
                </a:rPr>
                <a:t>腎小体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33EF58BB-45C1-08CD-69AE-26E3AD442F49}"/>
                </a:ext>
              </a:extLst>
            </p:cNvPr>
            <p:cNvSpPr txBox="1"/>
            <p:nvPr/>
          </p:nvSpPr>
          <p:spPr>
            <a:xfrm>
              <a:off x="5778533" y="6509157"/>
              <a:ext cx="151216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細尿管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E0F5696C-A241-8C1E-9582-0890EADBF5F4}"/>
                </a:ext>
              </a:extLst>
            </p:cNvPr>
            <p:cNvSpPr txBox="1"/>
            <p:nvPr/>
          </p:nvSpPr>
          <p:spPr>
            <a:xfrm>
              <a:off x="333918" y="3855565"/>
              <a:ext cx="584775" cy="12213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600" dirty="0"/>
                <a:t>腎動脈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1373C415-1A18-8261-8F35-A157BEFD13C4}"/>
                </a:ext>
              </a:extLst>
            </p:cNvPr>
            <p:cNvSpPr txBox="1"/>
            <p:nvPr/>
          </p:nvSpPr>
          <p:spPr>
            <a:xfrm>
              <a:off x="7004696" y="5298660"/>
              <a:ext cx="16561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毛細血管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7770CB37-4399-A81D-89A6-70251FB466EB}"/>
                </a:ext>
              </a:extLst>
            </p:cNvPr>
            <p:cNvSpPr txBox="1"/>
            <p:nvPr/>
          </p:nvSpPr>
          <p:spPr>
            <a:xfrm>
              <a:off x="9377446" y="5599574"/>
              <a:ext cx="14041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集合管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A5EE9055-2341-19EA-A4A4-FCB49E3BA882}"/>
                </a:ext>
              </a:extLst>
            </p:cNvPr>
            <p:cNvSpPr txBox="1"/>
            <p:nvPr/>
          </p:nvSpPr>
          <p:spPr>
            <a:xfrm>
              <a:off x="10687131" y="6446947"/>
              <a:ext cx="1512168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/>
                <a:t>腎静脈</a:t>
              </a:r>
              <a:r>
                <a:rPr kumimoji="1" lang="ja-JP" altLang="en-US" sz="2600" dirty="0"/>
                <a:t>へ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C5D3BCF7-6FAF-8AE9-1200-ADC49A7E74CB}"/>
                </a:ext>
              </a:extLst>
            </p:cNvPr>
            <p:cNvSpPr txBox="1"/>
            <p:nvPr/>
          </p:nvSpPr>
          <p:spPr>
            <a:xfrm>
              <a:off x="10681786" y="6019368"/>
              <a:ext cx="16694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b="1">
                  <a:solidFill>
                    <a:srgbClr val="FF0000"/>
                  </a:solidFill>
                </a:rPr>
                <a:t>輸尿管</a:t>
              </a:r>
              <a:r>
                <a:rPr kumimoji="1" lang="en-US" altLang="ja-JP" sz="2600" b="1" dirty="0">
                  <a:solidFill>
                    <a:srgbClr val="FF0000"/>
                  </a:solidFill>
                </a:rPr>
                <a:t> </a:t>
              </a:r>
              <a:r>
                <a:rPr kumimoji="1" lang="ja-JP" altLang="en-US" sz="2600"/>
                <a:t>へ</a:t>
              </a:r>
              <a:endParaRPr kumimoji="1" lang="ja-JP" altLang="en-US" sz="2600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88A92C51-96C0-EECA-6BFF-6BF0BDF99994}"/>
                </a:ext>
              </a:extLst>
            </p:cNvPr>
            <p:cNvSpPr txBox="1"/>
            <p:nvPr/>
          </p:nvSpPr>
          <p:spPr>
            <a:xfrm>
              <a:off x="2927590" y="3410309"/>
              <a:ext cx="14401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血しょう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87433021-CD51-E0E8-7E41-746C549EAACD}"/>
                </a:ext>
              </a:extLst>
            </p:cNvPr>
            <p:cNvSpPr txBox="1"/>
            <p:nvPr/>
          </p:nvSpPr>
          <p:spPr>
            <a:xfrm>
              <a:off x="5346817" y="4880357"/>
              <a:ext cx="9824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b="1" dirty="0">
                  <a:solidFill>
                    <a:srgbClr val="FF0000"/>
                  </a:solidFill>
                </a:rPr>
                <a:t>原尿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C09DA20-183A-F283-9B3B-8A1EC818ED31}"/>
                </a:ext>
              </a:extLst>
            </p:cNvPr>
            <p:cNvSpPr txBox="1"/>
            <p:nvPr/>
          </p:nvSpPr>
          <p:spPr>
            <a:xfrm>
              <a:off x="9294333" y="4864050"/>
              <a:ext cx="7020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尿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2DD0342A-B95F-70A7-1087-B2670900D318}"/>
                </a:ext>
              </a:extLst>
            </p:cNvPr>
            <p:cNvSpPr txBox="1"/>
            <p:nvPr/>
          </p:nvSpPr>
          <p:spPr>
            <a:xfrm>
              <a:off x="1394056" y="2765952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タンパク質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DE04C782-09AE-A556-708F-48A51BC2E431}"/>
                </a:ext>
              </a:extLst>
            </p:cNvPr>
            <p:cNvSpPr txBox="1"/>
            <p:nvPr/>
          </p:nvSpPr>
          <p:spPr>
            <a:xfrm>
              <a:off x="2880903" y="3150145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グルコース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877FA7C9-6045-097C-34B3-53DA8BE8FDD2}"/>
                </a:ext>
              </a:extLst>
            </p:cNvPr>
            <p:cNvSpPr txBox="1"/>
            <p:nvPr/>
          </p:nvSpPr>
          <p:spPr>
            <a:xfrm>
              <a:off x="3816557" y="2765952"/>
              <a:ext cx="452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水</a:t>
              </a: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89551923-A43F-970E-DC28-EE935E41F48F}"/>
                </a:ext>
              </a:extLst>
            </p:cNvPr>
            <p:cNvSpPr txBox="1"/>
            <p:nvPr/>
          </p:nvSpPr>
          <p:spPr>
            <a:xfrm>
              <a:off x="4517560" y="2774780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イオン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784457CA-BDEE-3BEA-6F7C-3BE92B1580B7}"/>
                </a:ext>
              </a:extLst>
            </p:cNvPr>
            <p:cNvSpPr txBox="1"/>
            <p:nvPr/>
          </p:nvSpPr>
          <p:spPr>
            <a:xfrm>
              <a:off x="4667208" y="3152233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尿素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C84BFE04-711D-B917-0D30-1BDAF9486D52}"/>
                </a:ext>
              </a:extLst>
            </p:cNvPr>
            <p:cNvSpPr txBox="1"/>
            <p:nvPr/>
          </p:nvSpPr>
          <p:spPr>
            <a:xfrm>
              <a:off x="4318214" y="4614723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グルコース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1FFC7E4F-B59D-C24F-BED6-48F1E4D771C3}"/>
                </a:ext>
              </a:extLst>
            </p:cNvPr>
            <p:cNvSpPr txBox="1"/>
            <p:nvPr/>
          </p:nvSpPr>
          <p:spPr>
            <a:xfrm>
              <a:off x="5224891" y="4256756"/>
              <a:ext cx="452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水</a:t>
              </a: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B284EC13-2F39-3751-B02D-2594B77277E2}"/>
                </a:ext>
              </a:extLst>
            </p:cNvPr>
            <p:cNvSpPr txBox="1"/>
            <p:nvPr/>
          </p:nvSpPr>
          <p:spPr>
            <a:xfrm>
              <a:off x="5801409" y="4263604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イオン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6DE1501C-7260-59F7-9131-F33E6D93A06A}"/>
                </a:ext>
              </a:extLst>
            </p:cNvPr>
            <p:cNvSpPr txBox="1"/>
            <p:nvPr/>
          </p:nvSpPr>
          <p:spPr>
            <a:xfrm>
              <a:off x="5952201" y="4636287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尿素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0F8E163B-FFCA-D640-E7D5-52D134700D13}"/>
                </a:ext>
              </a:extLst>
            </p:cNvPr>
            <p:cNvSpPr txBox="1"/>
            <p:nvPr/>
          </p:nvSpPr>
          <p:spPr>
            <a:xfrm>
              <a:off x="8745386" y="4206636"/>
              <a:ext cx="452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水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3DACE927-7174-E37F-7932-503AA316229B}"/>
                </a:ext>
              </a:extLst>
            </p:cNvPr>
            <p:cNvSpPr txBox="1"/>
            <p:nvPr/>
          </p:nvSpPr>
          <p:spPr>
            <a:xfrm>
              <a:off x="9333826" y="4206636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イオン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761136A7-FD53-2086-8650-A49E84E13DFB}"/>
                </a:ext>
              </a:extLst>
            </p:cNvPr>
            <p:cNvSpPr txBox="1"/>
            <p:nvPr/>
          </p:nvSpPr>
          <p:spPr>
            <a:xfrm>
              <a:off x="9443981" y="4595656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尿素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A2DBED0A-2E5F-6794-EB2E-1DE981686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8014" y="3717105"/>
              <a:ext cx="1739101" cy="167682"/>
            </a:xfrm>
            <a:prstGeom prst="line">
              <a:avLst/>
            </a:prstGeom>
            <a:ln w="19050">
              <a:headEnd type="oval" w="lg" len="lg"/>
            </a:ln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A4F6393C-7E9E-3D61-7CE8-6C0FCA21B5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7208" y="5313439"/>
              <a:ext cx="1096946" cy="891245"/>
            </a:xfrm>
            <a:prstGeom prst="line">
              <a:avLst/>
            </a:prstGeom>
            <a:ln w="19050">
              <a:headEnd type="oval" w="lg" len="lg"/>
            </a:ln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6B865B8D-50D0-8E7F-0478-27C6B50C1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9896" y="5285297"/>
              <a:ext cx="320612" cy="919387"/>
            </a:xfrm>
            <a:prstGeom prst="line">
              <a:avLst/>
            </a:prstGeom>
            <a:ln w="19050">
              <a:headEnd type="oval" w="lg" len="lg"/>
            </a:ln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CA9E6FF9-3B4B-AC5E-A26F-C529E8A862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248" y="4880357"/>
              <a:ext cx="8021" cy="1087303"/>
            </a:xfrm>
            <a:prstGeom prst="line">
              <a:avLst/>
            </a:prstGeom>
            <a:ln w="19050">
              <a:head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A67DD9A-7C00-F2B7-EBF2-CDC762A57ABB}"/>
              </a:ext>
            </a:extLst>
          </p:cNvPr>
          <p:cNvSpPr txBox="1"/>
          <p:nvPr/>
        </p:nvSpPr>
        <p:spPr>
          <a:xfrm>
            <a:off x="5735944" y="3159449"/>
            <a:ext cx="12617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+mj-ea"/>
                <a:ea typeface="+mj-ea"/>
              </a:rPr>
              <a:t>①</a:t>
            </a:r>
            <a:r>
              <a:rPr kumimoji="1"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kumimoji="1" lang="ja-JP" altLang="en-US" sz="2800" dirty="0">
                <a:latin typeface="+mj-ea"/>
                <a:ea typeface="+mj-ea"/>
              </a:rPr>
              <a:t>ろ過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3B744DDA-A02E-D370-2033-98198D1F7225}"/>
              </a:ext>
            </a:extLst>
          </p:cNvPr>
          <p:cNvSpPr txBox="1"/>
          <p:nvPr/>
        </p:nvSpPr>
        <p:spPr>
          <a:xfrm>
            <a:off x="7032041" y="4037295"/>
            <a:ext cx="1330955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+mj-ea"/>
                <a:ea typeface="+mj-ea"/>
              </a:rPr>
              <a:t>②</a:t>
            </a:r>
            <a:endParaRPr kumimoji="1"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再吸収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EB257CF5-10E3-F803-4BDB-42A7DF19CAEA}"/>
              </a:ext>
            </a:extLst>
          </p:cNvPr>
          <p:cNvSpPr txBox="1"/>
          <p:nvPr/>
        </p:nvSpPr>
        <p:spPr>
          <a:xfrm>
            <a:off x="10652120" y="4221961"/>
            <a:ext cx="133095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+mj-ea"/>
                <a:ea typeface="+mj-ea"/>
              </a:rPr>
              <a:t>③</a:t>
            </a:r>
            <a:r>
              <a:rPr kumimoji="1"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kumimoji="1" lang="ja-JP" altLang="en-US" sz="2800" dirty="0">
                <a:latin typeface="+mj-ea"/>
                <a:ea typeface="+mj-ea"/>
              </a:rPr>
              <a:t>排出</a:t>
            </a:r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937BD601-15BA-57E9-F24C-65C854DE48F3}"/>
              </a:ext>
            </a:extLst>
          </p:cNvPr>
          <p:cNvSpPr/>
          <p:nvPr/>
        </p:nvSpPr>
        <p:spPr>
          <a:xfrm>
            <a:off x="3406063" y="3616573"/>
            <a:ext cx="2324780" cy="1276225"/>
          </a:xfrm>
          <a:custGeom>
            <a:avLst/>
            <a:gdLst>
              <a:gd name="connsiteX0" fmla="*/ 0 w 1554480"/>
              <a:gd name="connsiteY0" fmla="*/ 802640 h 802640"/>
              <a:gd name="connsiteX1" fmla="*/ 670560 w 1554480"/>
              <a:gd name="connsiteY1" fmla="*/ 0 h 802640"/>
              <a:gd name="connsiteX2" fmla="*/ 1554480 w 1554480"/>
              <a:gd name="connsiteY2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802640">
                <a:moveTo>
                  <a:pt x="0" y="802640"/>
                </a:moveTo>
                <a:lnTo>
                  <a:pt x="670560" y="0"/>
                </a:lnTo>
                <a:lnTo>
                  <a:pt x="1554480" y="0"/>
                </a:lnTo>
              </a:path>
            </a:pathLst>
          </a:custGeom>
          <a:noFill/>
          <a:ln w="19050">
            <a:solidFill>
              <a:schemeClr val="tx1"/>
            </a:solidFill>
            <a:headEnd type="oval" w="lg" len="lg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1FCD6390-A628-FB6B-C244-58ABF3145117}"/>
              </a:ext>
            </a:extLst>
          </p:cNvPr>
          <p:cNvSpPr/>
          <p:nvPr/>
        </p:nvSpPr>
        <p:spPr>
          <a:xfrm rot="19050442">
            <a:off x="6437927" y="5192552"/>
            <a:ext cx="947056" cy="435295"/>
          </a:xfrm>
          <a:custGeom>
            <a:avLst/>
            <a:gdLst>
              <a:gd name="connsiteX0" fmla="*/ 0 w 1554480"/>
              <a:gd name="connsiteY0" fmla="*/ 802640 h 802640"/>
              <a:gd name="connsiteX1" fmla="*/ 670560 w 1554480"/>
              <a:gd name="connsiteY1" fmla="*/ 0 h 802640"/>
              <a:gd name="connsiteX2" fmla="*/ 1554480 w 1554480"/>
              <a:gd name="connsiteY2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802640">
                <a:moveTo>
                  <a:pt x="0" y="802640"/>
                </a:moveTo>
                <a:lnTo>
                  <a:pt x="670560" y="0"/>
                </a:lnTo>
                <a:lnTo>
                  <a:pt x="1554480" y="0"/>
                </a:lnTo>
              </a:path>
            </a:pathLst>
          </a:custGeom>
          <a:noFill/>
          <a:ln w="19050">
            <a:solidFill>
              <a:schemeClr val="tx1"/>
            </a:solidFill>
            <a:headEnd type="oval" w="lg" len="lg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: メモ 97">
            <a:extLst>
              <a:ext uri="{FF2B5EF4-FFF2-40B4-BE49-F238E27FC236}">
                <a16:creationId xmlns:a16="http://schemas.microsoft.com/office/drawing/2014/main" id="{4EF8DF2C-E36A-7976-E3A1-B63C392A5F10}"/>
              </a:ext>
            </a:extLst>
          </p:cNvPr>
          <p:cNvSpPr/>
          <p:nvPr/>
        </p:nvSpPr>
        <p:spPr>
          <a:xfrm>
            <a:off x="5251258" y="4834512"/>
            <a:ext cx="870851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23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4" name="コンテンツ プレースホルダー 3">
            <a:extLst>
              <a:ext uri="{FF2B5EF4-FFF2-40B4-BE49-F238E27FC236}">
                <a16:creationId xmlns:a16="http://schemas.microsoft.com/office/drawing/2014/main" id="{F040A9DC-E717-4C8F-ED03-28D0F7C2A6A1}"/>
              </a:ext>
            </a:extLst>
          </p:cNvPr>
          <p:cNvSpPr txBox="1">
            <a:spLocks/>
          </p:cNvSpPr>
          <p:nvPr/>
        </p:nvSpPr>
        <p:spPr>
          <a:xfrm>
            <a:off x="767408" y="764704"/>
            <a:ext cx="10515600" cy="1728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kumimoji="1" lang="en-US" altLang="ja-JP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ろ過</a:t>
            </a:r>
            <a:r>
              <a:rPr kumimoji="1" lang="en-US" altLang="ja-JP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さまざまな物質を含む </a:t>
            </a:r>
            <a:r>
              <a:rPr kumimoji="1" lang="ja-JP" altLang="en-US" sz="3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血しょう 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からタンパク質などの大きな分子を除いた物質が，</a:t>
            </a:r>
            <a:r>
              <a:rPr kumimoji="1" lang="ja-JP" altLang="en-US" sz="3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糸球体 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からボーマンのうへろ過されて</a:t>
            </a:r>
            <a:r>
              <a:rPr kumimoji="1" lang="ja-JP" altLang="en-US" sz="3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原尿 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となる。</a:t>
            </a:r>
            <a:endParaRPr kumimoji="1" lang="en-US" altLang="ja-JP" sz="3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四角形: メモ 97">
            <a:extLst>
              <a:ext uri="{FF2B5EF4-FFF2-40B4-BE49-F238E27FC236}">
                <a16:creationId xmlns:a16="http://schemas.microsoft.com/office/drawing/2014/main" id="{B21695FB-2520-2B37-B60D-799478B0D1E4}"/>
              </a:ext>
            </a:extLst>
          </p:cNvPr>
          <p:cNvSpPr/>
          <p:nvPr/>
        </p:nvSpPr>
        <p:spPr>
          <a:xfrm>
            <a:off x="6892055" y="873097"/>
            <a:ext cx="1498934" cy="468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21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7" name="四角形: メモ 97">
            <a:extLst>
              <a:ext uri="{FF2B5EF4-FFF2-40B4-BE49-F238E27FC236}">
                <a16:creationId xmlns:a16="http://schemas.microsoft.com/office/drawing/2014/main" id="{CB9C2564-43C6-BA89-9FE8-9DC77315CF12}"/>
              </a:ext>
            </a:extLst>
          </p:cNvPr>
          <p:cNvSpPr/>
          <p:nvPr/>
        </p:nvSpPr>
        <p:spPr>
          <a:xfrm>
            <a:off x="7933015" y="1384238"/>
            <a:ext cx="1498934" cy="468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22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8" name="四角形: メモ 97">
            <a:extLst>
              <a:ext uri="{FF2B5EF4-FFF2-40B4-BE49-F238E27FC236}">
                <a16:creationId xmlns:a16="http://schemas.microsoft.com/office/drawing/2014/main" id="{872C8327-5717-C9A4-F5FF-41AD2CA93443}"/>
              </a:ext>
            </a:extLst>
          </p:cNvPr>
          <p:cNvSpPr/>
          <p:nvPr/>
        </p:nvSpPr>
        <p:spPr>
          <a:xfrm>
            <a:off x="5383790" y="1913452"/>
            <a:ext cx="912212" cy="468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23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四角形: メモ 97">
            <a:extLst>
              <a:ext uri="{FF2B5EF4-FFF2-40B4-BE49-F238E27FC236}">
                <a16:creationId xmlns:a16="http://schemas.microsoft.com/office/drawing/2014/main" id="{8216E049-C638-A44C-1C18-9F5B3F0DEABD}"/>
              </a:ext>
            </a:extLst>
          </p:cNvPr>
          <p:cNvSpPr/>
          <p:nvPr/>
        </p:nvSpPr>
        <p:spPr>
          <a:xfrm>
            <a:off x="10695082" y="5906856"/>
            <a:ext cx="1059242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26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A0FDE-226D-5DBD-98A6-FEAB2A521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710895-D96E-EEFA-C718-9DF0924A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0"/>
            <a:ext cx="10515600" cy="764704"/>
          </a:xfrm>
        </p:spPr>
        <p:txBody>
          <a:bodyPr>
            <a:normAutofit/>
          </a:bodyPr>
          <a:lstStyle/>
          <a:p>
            <a:r>
              <a:rPr lang="en-US" altLang="ja-JP" b="1" dirty="0"/>
              <a:t>C</a:t>
            </a:r>
            <a:r>
              <a:rPr lang="ja-JP" altLang="en-US" b="1" dirty="0"/>
              <a:t>　腎臓の働き</a:t>
            </a:r>
            <a:endParaRPr kumimoji="1" lang="ja-JP" altLang="en-US" dirty="0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1921ED3C-DC88-9FC6-71D4-A8E375C246E3}"/>
              </a:ext>
            </a:extLst>
          </p:cNvPr>
          <p:cNvGrpSpPr/>
          <p:nvPr/>
        </p:nvGrpSpPr>
        <p:grpSpPr>
          <a:xfrm>
            <a:off x="263352" y="2565338"/>
            <a:ext cx="12025335" cy="4292662"/>
            <a:chOff x="333918" y="2708938"/>
            <a:chExt cx="12025335" cy="4292662"/>
          </a:xfrm>
          <a:effectLst>
            <a:glow rad="63500">
              <a:schemeClr val="bg1"/>
            </a:glow>
          </a:effectLst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2F3D51E-5746-C0B1-87E1-A6A5EF1DE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745" y="2708938"/>
              <a:ext cx="10210487" cy="4104000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2C02C92-D8FC-37B5-BCEB-700345E2074F}"/>
                </a:ext>
              </a:extLst>
            </p:cNvPr>
            <p:cNvSpPr txBox="1"/>
            <p:nvPr/>
          </p:nvSpPr>
          <p:spPr>
            <a:xfrm>
              <a:off x="1327513" y="4501926"/>
              <a:ext cx="584775" cy="12213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600" dirty="0"/>
                <a:t>糸球体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CEC857E-79A4-36C8-E192-4A300679D051}"/>
                </a:ext>
              </a:extLst>
            </p:cNvPr>
            <p:cNvSpPr txBox="1"/>
            <p:nvPr/>
          </p:nvSpPr>
          <p:spPr>
            <a:xfrm>
              <a:off x="1314488" y="6265590"/>
              <a:ext cx="22322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ボーマン</a:t>
              </a:r>
              <a:r>
                <a:rPr kumimoji="1" lang="ja-JP" altLang="en-US" sz="2600" dirty="0">
                  <a:effectLst>
                    <a:glow rad="127000">
                      <a:schemeClr val="bg1"/>
                    </a:glow>
                  </a:effectLst>
                </a:rPr>
                <a:t>のう</a:t>
              </a: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20A8C6A5-50BF-BE75-B349-1D2E2370EE7E}"/>
                </a:ext>
              </a:extLst>
            </p:cNvPr>
            <p:cNvCxnSpPr>
              <a:cxnSpLocks/>
            </p:cNvCxnSpPr>
            <p:nvPr/>
          </p:nvCxnSpPr>
          <p:spPr>
            <a:xfrm>
              <a:off x="1818093" y="5047775"/>
              <a:ext cx="648072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7D00BA3-334B-2E9F-FE8E-59D3C413D6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5520" y="5589240"/>
              <a:ext cx="523800" cy="713898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C9B4BD9-A5B1-F83A-E410-AB6C1AA180B6}"/>
                </a:ext>
              </a:extLst>
            </p:cNvPr>
            <p:cNvSpPr txBox="1"/>
            <p:nvPr/>
          </p:nvSpPr>
          <p:spPr>
            <a:xfrm>
              <a:off x="3431704" y="5589443"/>
              <a:ext cx="22322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>
                  <a:effectLst>
                    <a:glow rad="127000">
                      <a:schemeClr val="bg1"/>
                    </a:glow>
                  </a:effectLst>
                </a:rPr>
                <a:t>腎小体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B2F989EE-2D64-DBC0-519B-1F2744ECED99}"/>
                </a:ext>
              </a:extLst>
            </p:cNvPr>
            <p:cNvSpPr txBox="1"/>
            <p:nvPr/>
          </p:nvSpPr>
          <p:spPr>
            <a:xfrm>
              <a:off x="5778533" y="6509157"/>
              <a:ext cx="151216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細尿管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289A26F4-C17D-4FC4-8740-C419E1FF7994}"/>
                </a:ext>
              </a:extLst>
            </p:cNvPr>
            <p:cNvSpPr txBox="1"/>
            <p:nvPr/>
          </p:nvSpPr>
          <p:spPr>
            <a:xfrm>
              <a:off x="333918" y="3855565"/>
              <a:ext cx="584775" cy="12213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600" dirty="0"/>
                <a:t>腎動脈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50BCFBA8-DCEE-8506-14AD-F55FE72437B3}"/>
                </a:ext>
              </a:extLst>
            </p:cNvPr>
            <p:cNvSpPr txBox="1"/>
            <p:nvPr/>
          </p:nvSpPr>
          <p:spPr>
            <a:xfrm>
              <a:off x="7004696" y="5298660"/>
              <a:ext cx="16561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毛細血管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3753413A-201F-0100-55B2-550206A6ABCF}"/>
                </a:ext>
              </a:extLst>
            </p:cNvPr>
            <p:cNvSpPr txBox="1"/>
            <p:nvPr/>
          </p:nvSpPr>
          <p:spPr>
            <a:xfrm>
              <a:off x="9377446" y="5599574"/>
              <a:ext cx="14041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集合管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3F1A99B3-3A6A-FA6C-035D-CFDE265829B0}"/>
                </a:ext>
              </a:extLst>
            </p:cNvPr>
            <p:cNvSpPr txBox="1"/>
            <p:nvPr/>
          </p:nvSpPr>
          <p:spPr>
            <a:xfrm>
              <a:off x="10687131" y="6446947"/>
              <a:ext cx="1512168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/>
                <a:t>腎静脈</a:t>
              </a:r>
              <a:r>
                <a:rPr kumimoji="1" lang="ja-JP" altLang="en-US" sz="2600" dirty="0"/>
                <a:t>へ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02561B4C-2F32-CBA3-3A2A-0A03A3D2332C}"/>
                </a:ext>
              </a:extLst>
            </p:cNvPr>
            <p:cNvSpPr txBox="1"/>
            <p:nvPr/>
          </p:nvSpPr>
          <p:spPr>
            <a:xfrm>
              <a:off x="10681786" y="6019368"/>
              <a:ext cx="16774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b="1">
                  <a:solidFill>
                    <a:srgbClr val="FF0000"/>
                  </a:solidFill>
                </a:rPr>
                <a:t>輸尿管</a:t>
              </a:r>
              <a:r>
                <a:rPr kumimoji="1" lang="en-US" altLang="ja-JP" sz="2600" b="1" dirty="0">
                  <a:solidFill>
                    <a:srgbClr val="FF0000"/>
                  </a:solidFill>
                </a:rPr>
                <a:t> </a:t>
              </a:r>
              <a:r>
                <a:rPr kumimoji="1" lang="ja-JP" altLang="en-US" sz="2600"/>
                <a:t>へ</a:t>
              </a:r>
              <a:endParaRPr kumimoji="1" lang="ja-JP" altLang="en-US" sz="2600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B05E57FC-B481-5B77-4BAC-20AC2C04EFB5}"/>
                </a:ext>
              </a:extLst>
            </p:cNvPr>
            <p:cNvSpPr txBox="1"/>
            <p:nvPr/>
          </p:nvSpPr>
          <p:spPr>
            <a:xfrm>
              <a:off x="2927590" y="3410309"/>
              <a:ext cx="14401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血しょう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227EB124-11A2-2ED4-478D-362E19E97B7C}"/>
                </a:ext>
              </a:extLst>
            </p:cNvPr>
            <p:cNvSpPr txBox="1"/>
            <p:nvPr/>
          </p:nvSpPr>
          <p:spPr>
            <a:xfrm>
              <a:off x="5346817" y="4880357"/>
              <a:ext cx="9824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b="1" dirty="0">
                  <a:solidFill>
                    <a:srgbClr val="FF0000"/>
                  </a:solidFill>
                </a:rPr>
                <a:t>原尿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0A395B03-D676-CB9C-960E-FAE135FAFD62}"/>
                </a:ext>
              </a:extLst>
            </p:cNvPr>
            <p:cNvSpPr txBox="1"/>
            <p:nvPr/>
          </p:nvSpPr>
          <p:spPr>
            <a:xfrm>
              <a:off x="9294333" y="4864050"/>
              <a:ext cx="7020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尿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E9FE848B-336C-45B1-D266-99C92F3F1991}"/>
                </a:ext>
              </a:extLst>
            </p:cNvPr>
            <p:cNvSpPr txBox="1"/>
            <p:nvPr/>
          </p:nvSpPr>
          <p:spPr>
            <a:xfrm>
              <a:off x="1394056" y="2765952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タンパク質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7A649C29-2671-BA52-400E-4761AEAB5B77}"/>
                </a:ext>
              </a:extLst>
            </p:cNvPr>
            <p:cNvSpPr txBox="1"/>
            <p:nvPr/>
          </p:nvSpPr>
          <p:spPr>
            <a:xfrm>
              <a:off x="2880903" y="3150145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グルコース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567958C5-9AF2-77EA-4D54-CB6B43E2DFE0}"/>
                </a:ext>
              </a:extLst>
            </p:cNvPr>
            <p:cNvSpPr txBox="1"/>
            <p:nvPr/>
          </p:nvSpPr>
          <p:spPr>
            <a:xfrm>
              <a:off x="3816557" y="2765952"/>
              <a:ext cx="452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水</a:t>
              </a: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4071D69B-7520-0814-D51E-BC9A0263E2AF}"/>
                </a:ext>
              </a:extLst>
            </p:cNvPr>
            <p:cNvSpPr txBox="1"/>
            <p:nvPr/>
          </p:nvSpPr>
          <p:spPr>
            <a:xfrm>
              <a:off x="4517560" y="2774780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イオン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D031651A-3202-8F67-206F-413B031B37A4}"/>
                </a:ext>
              </a:extLst>
            </p:cNvPr>
            <p:cNvSpPr txBox="1"/>
            <p:nvPr/>
          </p:nvSpPr>
          <p:spPr>
            <a:xfrm>
              <a:off x="4667208" y="3152233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尿素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C206CEDC-7684-7006-AF13-3892E91B8950}"/>
                </a:ext>
              </a:extLst>
            </p:cNvPr>
            <p:cNvSpPr txBox="1"/>
            <p:nvPr/>
          </p:nvSpPr>
          <p:spPr>
            <a:xfrm>
              <a:off x="4318214" y="4614723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グルコース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0DC22321-CE94-4176-A4CC-CAC7C54FA4D1}"/>
                </a:ext>
              </a:extLst>
            </p:cNvPr>
            <p:cNvSpPr txBox="1"/>
            <p:nvPr/>
          </p:nvSpPr>
          <p:spPr>
            <a:xfrm>
              <a:off x="5224891" y="4256756"/>
              <a:ext cx="452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水</a:t>
              </a: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0F8972A2-1108-53D9-9EA4-5A17BB92FF9F}"/>
                </a:ext>
              </a:extLst>
            </p:cNvPr>
            <p:cNvSpPr txBox="1"/>
            <p:nvPr/>
          </p:nvSpPr>
          <p:spPr>
            <a:xfrm>
              <a:off x="5801409" y="4263604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イオン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A128D34E-79AB-128E-1DB4-CD75F5727390}"/>
                </a:ext>
              </a:extLst>
            </p:cNvPr>
            <p:cNvSpPr txBox="1"/>
            <p:nvPr/>
          </p:nvSpPr>
          <p:spPr>
            <a:xfrm>
              <a:off x="5952201" y="4636287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尿素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42E22307-F049-8035-09E8-9668D980FF11}"/>
                </a:ext>
              </a:extLst>
            </p:cNvPr>
            <p:cNvSpPr txBox="1"/>
            <p:nvPr/>
          </p:nvSpPr>
          <p:spPr>
            <a:xfrm>
              <a:off x="8745386" y="4206636"/>
              <a:ext cx="452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水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29137596-210C-BEA8-B9E3-A4E3D7F60C48}"/>
                </a:ext>
              </a:extLst>
            </p:cNvPr>
            <p:cNvSpPr txBox="1"/>
            <p:nvPr/>
          </p:nvSpPr>
          <p:spPr>
            <a:xfrm>
              <a:off x="9333826" y="4206636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イオン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A7D6B79A-9364-3132-1F0B-BC6B74ECFB30}"/>
                </a:ext>
              </a:extLst>
            </p:cNvPr>
            <p:cNvSpPr txBox="1"/>
            <p:nvPr/>
          </p:nvSpPr>
          <p:spPr>
            <a:xfrm>
              <a:off x="9443981" y="4595656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尿素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239428DE-CC17-D806-0D69-0DD5A1CB1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8014" y="3717105"/>
              <a:ext cx="1739101" cy="167682"/>
            </a:xfrm>
            <a:prstGeom prst="line">
              <a:avLst/>
            </a:prstGeom>
            <a:ln w="19050">
              <a:headEnd type="oval" w="lg" len="lg"/>
            </a:ln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3BA0514E-9E1B-F87D-0899-10462E3B4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7208" y="5313439"/>
              <a:ext cx="1096946" cy="891245"/>
            </a:xfrm>
            <a:prstGeom prst="line">
              <a:avLst/>
            </a:prstGeom>
            <a:ln w="19050">
              <a:headEnd type="oval" w="lg" len="lg"/>
            </a:ln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6F1CEB3A-702D-096C-AF2D-BED1D5CFDD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9896" y="5285297"/>
              <a:ext cx="320612" cy="919387"/>
            </a:xfrm>
            <a:prstGeom prst="line">
              <a:avLst/>
            </a:prstGeom>
            <a:ln w="19050">
              <a:headEnd type="oval" w="lg" len="lg"/>
            </a:ln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804A918F-2C93-055D-7042-A91750CBD4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248" y="4880357"/>
              <a:ext cx="8021" cy="1087303"/>
            </a:xfrm>
            <a:prstGeom prst="line">
              <a:avLst/>
            </a:prstGeom>
            <a:ln w="19050">
              <a:head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31B81D5-1FEF-633F-DA78-069D436708A3}"/>
              </a:ext>
            </a:extLst>
          </p:cNvPr>
          <p:cNvSpPr txBox="1"/>
          <p:nvPr/>
        </p:nvSpPr>
        <p:spPr>
          <a:xfrm>
            <a:off x="5735944" y="3159449"/>
            <a:ext cx="12617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+mj-ea"/>
                <a:ea typeface="+mj-ea"/>
              </a:rPr>
              <a:t>①</a:t>
            </a:r>
            <a:r>
              <a:rPr kumimoji="1"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kumimoji="1" lang="ja-JP" altLang="en-US" sz="2800" dirty="0">
                <a:latin typeface="+mj-ea"/>
                <a:ea typeface="+mj-ea"/>
              </a:rPr>
              <a:t>ろ過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DA6BD10-94EE-2990-E459-E2C9FDCAE494}"/>
              </a:ext>
            </a:extLst>
          </p:cNvPr>
          <p:cNvSpPr txBox="1"/>
          <p:nvPr/>
        </p:nvSpPr>
        <p:spPr>
          <a:xfrm>
            <a:off x="7032041" y="4037295"/>
            <a:ext cx="1330955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+mj-ea"/>
                <a:ea typeface="+mj-ea"/>
              </a:rPr>
              <a:t>②</a:t>
            </a:r>
            <a:endParaRPr kumimoji="1"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再吸収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AFC914C-100C-659C-3A1B-DE1E7C39DC37}"/>
              </a:ext>
            </a:extLst>
          </p:cNvPr>
          <p:cNvSpPr txBox="1"/>
          <p:nvPr/>
        </p:nvSpPr>
        <p:spPr>
          <a:xfrm>
            <a:off x="10652120" y="4221961"/>
            <a:ext cx="133095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+mj-ea"/>
                <a:ea typeface="+mj-ea"/>
              </a:rPr>
              <a:t>③</a:t>
            </a:r>
            <a:r>
              <a:rPr kumimoji="1"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kumimoji="1" lang="ja-JP" altLang="en-US" sz="2800" dirty="0">
                <a:latin typeface="+mj-ea"/>
                <a:ea typeface="+mj-ea"/>
              </a:rPr>
              <a:t>排出</a:t>
            </a:r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EECBEBBD-E478-6D98-2CFB-D10BD9D7D251}"/>
              </a:ext>
            </a:extLst>
          </p:cNvPr>
          <p:cNvSpPr/>
          <p:nvPr/>
        </p:nvSpPr>
        <p:spPr>
          <a:xfrm>
            <a:off x="3406063" y="3616573"/>
            <a:ext cx="2324780" cy="1276225"/>
          </a:xfrm>
          <a:custGeom>
            <a:avLst/>
            <a:gdLst>
              <a:gd name="connsiteX0" fmla="*/ 0 w 1554480"/>
              <a:gd name="connsiteY0" fmla="*/ 802640 h 802640"/>
              <a:gd name="connsiteX1" fmla="*/ 670560 w 1554480"/>
              <a:gd name="connsiteY1" fmla="*/ 0 h 802640"/>
              <a:gd name="connsiteX2" fmla="*/ 1554480 w 1554480"/>
              <a:gd name="connsiteY2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802640">
                <a:moveTo>
                  <a:pt x="0" y="802640"/>
                </a:moveTo>
                <a:lnTo>
                  <a:pt x="670560" y="0"/>
                </a:lnTo>
                <a:lnTo>
                  <a:pt x="1554480" y="0"/>
                </a:lnTo>
              </a:path>
            </a:pathLst>
          </a:custGeom>
          <a:noFill/>
          <a:ln w="19050">
            <a:solidFill>
              <a:schemeClr val="tx1"/>
            </a:solidFill>
            <a:headEnd type="oval" w="lg" len="lg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F1622238-5D93-60EA-6CB2-7FCF9EEE1F55}"/>
              </a:ext>
            </a:extLst>
          </p:cNvPr>
          <p:cNvSpPr/>
          <p:nvPr/>
        </p:nvSpPr>
        <p:spPr>
          <a:xfrm rot="19050442">
            <a:off x="6437927" y="5192552"/>
            <a:ext cx="947056" cy="435295"/>
          </a:xfrm>
          <a:custGeom>
            <a:avLst/>
            <a:gdLst>
              <a:gd name="connsiteX0" fmla="*/ 0 w 1554480"/>
              <a:gd name="connsiteY0" fmla="*/ 802640 h 802640"/>
              <a:gd name="connsiteX1" fmla="*/ 670560 w 1554480"/>
              <a:gd name="connsiteY1" fmla="*/ 0 h 802640"/>
              <a:gd name="connsiteX2" fmla="*/ 1554480 w 1554480"/>
              <a:gd name="connsiteY2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802640">
                <a:moveTo>
                  <a:pt x="0" y="802640"/>
                </a:moveTo>
                <a:lnTo>
                  <a:pt x="670560" y="0"/>
                </a:lnTo>
                <a:lnTo>
                  <a:pt x="1554480" y="0"/>
                </a:lnTo>
              </a:path>
            </a:pathLst>
          </a:custGeom>
          <a:noFill/>
          <a:ln w="19050">
            <a:solidFill>
              <a:schemeClr val="tx1"/>
            </a:solidFill>
            <a:headEnd type="oval" w="lg" len="lg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コンテンツ プレースホルダー 3">
            <a:extLst>
              <a:ext uri="{FF2B5EF4-FFF2-40B4-BE49-F238E27FC236}">
                <a16:creationId xmlns:a16="http://schemas.microsoft.com/office/drawing/2014/main" id="{E4ABEDC8-97D3-F9E8-DF16-5C74E91A460C}"/>
              </a:ext>
            </a:extLst>
          </p:cNvPr>
          <p:cNvSpPr txBox="1">
            <a:spLocks/>
          </p:cNvSpPr>
          <p:nvPr/>
        </p:nvSpPr>
        <p:spPr>
          <a:xfrm>
            <a:off x="321633" y="774270"/>
            <a:ext cx="11661442" cy="1728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 algn="just">
              <a:lnSpc>
                <a:spcPts val="4000"/>
              </a:lnSpc>
              <a:spcBef>
                <a:spcPts val="0"/>
              </a:spcBef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 </a:t>
            </a:r>
            <a:r>
              <a:rPr kumimoji="1"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再吸収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3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原尿</a:t>
            </a: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が細尿管（腎細管）を流れる際に，グルコースや無機塩類</a:t>
            </a:r>
            <a:r>
              <a:rPr kumimoji="1"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イオン），水などが毛細血管に </a:t>
            </a:r>
            <a:r>
              <a:rPr kumimoji="1" lang="ja-JP" altLang="en-US" sz="3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再吸収</a:t>
            </a: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される。細尿管を通過した </a:t>
            </a:r>
            <a:r>
              <a:rPr kumimoji="1" lang="ja-JP" altLang="en-US" sz="3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原尿</a:t>
            </a: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は </a:t>
            </a:r>
            <a:r>
              <a:rPr kumimoji="1" lang="ja-JP" altLang="en-US" sz="3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集合管</a:t>
            </a: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へと流れ込み，さらに  </a:t>
            </a:r>
            <a:r>
              <a:rPr kumimoji="1" lang="ja-JP" altLang="en-US" sz="3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</a:t>
            </a: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が再吸収される。</a:t>
            </a:r>
          </a:p>
          <a:p>
            <a:pPr marL="541338" indent="-541338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kumimoji="1" lang="en-US" altLang="ja-JP" sz="3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四角形: メモ 97">
            <a:extLst>
              <a:ext uri="{FF2B5EF4-FFF2-40B4-BE49-F238E27FC236}">
                <a16:creationId xmlns:a16="http://schemas.microsoft.com/office/drawing/2014/main" id="{63108677-1712-B3B2-1D64-676E61ABEE94}"/>
              </a:ext>
            </a:extLst>
          </p:cNvPr>
          <p:cNvSpPr/>
          <p:nvPr/>
        </p:nvSpPr>
        <p:spPr>
          <a:xfrm>
            <a:off x="1243922" y="839455"/>
            <a:ext cx="1564341" cy="468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20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7" name="四角形: メモ 97">
            <a:extLst>
              <a:ext uri="{FF2B5EF4-FFF2-40B4-BE49-F238E27FC236}">
                <a16:creationId xmlns:a16="http://schemas.microsoft.com/office/drawing/2014/main" id="{2C9212B9-C1D1-84BF-6CE8-0A2AB9B0ED99}"/>
              </a:ext>
            </a:extLst>
          </p:cNvPr>
          <p:cNvSpPr/>
          <p:nvPr/>
        </p:nvSpPr>
        <p:spPr>
          <a:xfrm>
            <a:off x="3315625" y="841291"/>
            <a:ext cx="829854" cy="468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23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四角形: メモ 97">
            <a:extLst>
              <a:ext uri="{FF2B5EF4-FFF2-40B4-BE49-F238E27FC236}">
                <a16:creationId xmlns:a16="http://schemas.microsoft.com/office/drawing/2014/main" id="{26785662-3F3B-D8BE-A125-3BD9AADC2C4E}"/>
              </a:ext>
            </a:extLst>
          </p:cNvPr>
          <p:cNvSpPr/>
          <p:nvPr/>
        </p:nvSpPr>
        <p:spPr>
          <a:xfrm>
            <a:off x="7425220" y="1348489"/>
            <a:ext cx="1285170" cy="468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20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四角形: メモ 97">
            <a:extLst>
              <a:ext uri="{FF2B5EF4-FFF2-40B4-BE49-F238E27FC236}">
                <a16:creationId xmlns:a16="http://schemas.microsoft.com/office/drawing/2014/main" id="{DD68D60B-30DA-961B-7B38-88B72AE98BB0}"/>
              </a:ext>
            </a:extLst>
          </p:cNvPr>
          <p:cNvSpPr/>
          <p:nvPr/>
        </p:nvSpPr>
        <p:spPr>
          <a:xfrm>
            <a:off x="2106524" y="1842308"/>
            <a:ext cx="829854" cy="468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23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四角形: メモ 97">
            <a:extLst>
              <a:ext uri="{FF2B5EF4-FFF2-40B4-BE49-F238E27FC236}">
                <a16:creationId xmlns:a16="http://schemas.microsoft.com/office/drawing/2014/main" id="{96F6911F-1C8F-E442-F1EB-F385FA03506A}"/>
              </a:ext>
            </a:extLst>
          </p:cNvPr>
          <p:cNvSpPr/>
          <p:nvPr/>
        </p:nvSpPr>
        <p:spPr>
          <a:xfrm>
            <a:off x="3406063" y="1842308"/>
            <a:ext cx="1255167" cy="468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24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四角形: メモ 97">
            <a:extLst>
              <a:ext uri="{FF2B5EF4-FFF2-40B4-BE49-F238E27FC236}">
                <a16:creationId xmlns:a16="http://schemas.microsoft.com/office/drawing/2014/main" id="{50E530F3-09C9-10F6-CEE7-B65B8BE7017C}"/>
              </a:ext>
            </a:extLst>
          </p:cNvPr>
          <p:cNvSpPr/>
          <p:nvPr/>
        </p:nvSpPr>
        <p:spPr>
          <a:xfrm>
            <a:off x="8266279" y="1852761"/>
            <a:ext cx="655548" cy="468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25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四角形: メモ 97">
            <a:extLst>
              <a:ext uri="{FF2B5EF4-FFF2-40B4-BE49-F238E27FC236}">
                <a16:creationId xmlns:a16="http://schemas.microsoft.com/office/drawing/2014/main" id="{CBF346EA-DE05-0545-4C8D-F4607E848BF7}"/>
              </a:ext>
            </a:extLst>
          </p:cNvPr>
          <p:cNvSpPr/>
          <p:nvPr/>
        </p:nvSpPr>
        <p:spPr>
          <a:xfrm>
            <a:off x="10695082" y="5906856"/>
            <a:ext cx="1059242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26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A0F6B-E7DB-B3AB-DC0C-FDBC94F60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79471E-8CC3-6127-216F-E9E21B8C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0"/>
            <a:ext cx="10515600" cy="764704"/>
          </a:xfrm>
        </p:spPr>
        <p:txBody>
          <a:bodyPr>
            <a:normAutofit/>
          </a:bodyPr>
          <a:lstStyle/>
          <a:p>
            <a:r>
              <a:rPr lang="en-US" altLang="ja-JP" b="1" dirty="0"/>
              <a:t>C</a:t>
            </a:r>
            <a:r>
              <a:rPr lang="ja-JP" altLang="en-US" b="1" dirty="0"/>
              <a:t>　腎臓の働き</a:t>
            </a:r>
            <a:endParaRPr kumimoji="1" lang="ja-JP" altLang="en-US" dirty="0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A078F6AD-6FEA-AAFF-5558-4DB51D429B87}"/>
              </a:ext>
            </a:extLst>
          </p:cNvPr>
          <p:cNvGrpSpPr/>
          <p:nvPr/>
        </p:nvGrpSpPr>
        <p:grpSpPr>
          <a:xfrm>
            <a:off x="263352" y="2565338"/>
            <a:ext cx="12009294" cy="4292662"/>
            <a:chOff x="333918" y="2708938"/>
            <a:chExt cx="12009294" cy="429266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ABA51E8-E29D-DE63-836E-FFB2003A9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745" y="2708938"/>
              <a:ext cx="10210487" cy="4104000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7A5CDD9-D837-E168-2413-5FEEE13A1CD4}"/>
                </a:ext>
              </a:extLst>
            </p:cNvPr>
            <p:cNvSpPr txBox="1"/>
            <p:nvPr/>
          </p:nvSpPr>
          <p:spPr>
            <a:xfrm>
              <a:off x="1327513" y="4501926"/>
              <a:ext cx="584775" cy="12213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600" dirty="0"/>
                <a:t>糸球体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5059312-E0D9-8310-7CC9-A8A79317F437}"/>
                </a:ext>
              </a:extLst>
            </p:cNvPr>
            <p:cNvSpPr txBox="1"/>
            <p:nvPr/>
          </p:nvSpPr>
          <p:spPr>
            <a:xfrm>
              <a:off x="1314488" y="6265590"/>
              <a:ext cx="22322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ボーマン</a:t>
              </a:r>
              <a:r>
                <a:rPr kumimoji="1" lang="ja-JP" altLang="en-US" sz="2600" dirty="0">
                  <a:effectLst>
                    <a:glow rad="127000">
                      <a:schemeClr val="bg1"/>
                    </a:glow>
                  </a:effectLst>
                </a:rPr>
                <a:t>のう</a:t>
              </a: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2BA4A5A-FDC4-D3F7-18B4-C3FF8F95F77B}"/>
                </a:ext>
              </a:extLst>
            </p:cNvPr>
            <p:cNvCxnSpPr>
              <a:cxnSpLocks/>
            </p:cNvCxnSpPr>
            <p:nvPr/>
          </p:nvCxnSpPr>
          <p:spPr>
            <a:xfrm>
              <a:off x="1818093" y="5047775"/>
              <a:ext cx="648072" cy="0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C208DB82-2F66-F78C-667C-3F69B23A85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5520" y="5589240"/>
              <a:ext cx="523800" cy="713898"/>
            </a:xfrm>
            <a:prstGeom prst="line">
              <a:avLst/>
            </a:prstGeom>
            <a:ln w="19050"/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B85B810-4F20-DA5D-2932-232D9DA2C35F}"/>
                </a:ext>
              </a:extLst>
            </p:cNvPr>
            <p:cNvSpPr txBox="1"/>
            <p:nvPr/>
          </p:nvSpPr>
          <p:spPr>
            <a:xfrm>
              <a:off x="3431704" y="5589443"/>
              <a:ext cx="22322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>
                  <a:effectLst>
                    <a:glow rad="127000">
                      <a:schemeClr val="bg1"/>
                    </a:glow>
                  </a:effectLst>
                </a:rPr>
                <a:t>腎小体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1DF2ECC8-3171-224B-B52C-4F3843F9EC56}"/>
                </a:ext>
              </a:extLst>
            </p:cNvPr>
            <p:cNvSpPr txBox="1"/>
            <p:nvPr/>
          </p:nvSpPr>
          <p:spPr>
            <a:xfrm>
              <a:off x="5778533" y="6509157"/>
              <a:ext cx="151216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細尿管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D572992-3184-3E4D-8CB1-7CB3B3D57444}"/>
                </a:ext>
              </a:extLst>
            </p:cNvPr>
            <p:cNvSpPr txBox="1"/>
            <p:nvPr/>
          </p:nvSpPr>
          <p:spPr>
            <a:xfrm>
              <a:off x="333918" y="3855565"/>
              <a:ext cx="584775" cy="12213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600" dirty="0"/>
                <a:t>腎動脈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5ECB35DE-AE83-92AB-AC7F-2832257F0494}"/>
                </a:ext>
              </a:extLst>
            </p:cNvPr>
            <p:cNvSpPr txBox="1"/>
            <p:nvPr/>
          </p:nvSpPr>
          <p:spPr>
            <a:xfrm>
              <a:off x="7004696" y="5298660"/>
              <a:ext cx="16561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毛細血管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8DA9BB4-EEBC-80A1-7437-70389E04AE6F}"/>
                </a:ext>
              </a:extLst>
            </p:cNvPr>
            <p:cNvSpPr txBox="1"/>
            <p:nvPr/>
          </p:nvSpPr>
          <p:spPr>
            <a:xfrm>
              <a:off x="9377446" y="5599574"/>
              <a:ext cx="14041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集合管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B2C5051A-C510-9F5D-8108-846F4E52C47B}"/>
                </a:ext>
              </a:extLst>
            </p:cNvPr>
            <p:cNvSpPr txBox="1"/>
            <p:nvPr/>
          </p:nvSpPr>
          <p:spPr>
            <a:xfrm>
              <a:off x="10687131" y="6446947"/>
              <a:ext cx="1512168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/>
                <a:t>腎静脈</a:t>
              </a:r>
              <a:r>
                <a:rPr kumimoji="1" lang="ja-JP" altLang="en-US" sz="2600" dirty="0"/>
                <a:t>へ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BF405F11-63F2-77CE-0E89-32FFC6E2FFEE}"/>
                </a:ext>
              </a:extLst>
            </p:cNvPr>
            <p:cNvSpPr txBox="1"/>
            <p:nvPr/>
          </p:nvSpPr>
          <p:spPr>
            <a:xfrm>
              <a:off x="10681786" y="6019368"/>
              <a:ext cx="16614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b="1">
                  <a:solidFill>
                    <a:srgbClr val="FF0000"/>
                  </a:solidFill>
                </a:rPr>
                <a:t>輸尿管</a:t>
              </a:r>
              <a:r>
                <a:rPr kumimoji="1" lang="en-US" altLang="ja-JP" sz="2600" b="1" dirty="0">
                  <a:solidFill>
                    <a:srgbClr val="FF0000"/>
                  </a:solidFill>
                </a:rPr>
                <a:t> </a:t>
              </a:r>
              <a:r>
                <a:rPr kumimoji="1" lang="ja-JP" altLang="en-US" sz="2600"/>
                <a:t>へ</a:t>
              </a:r>
              <a:endParaRPr kumimoji="1" lang="ja-JP" altLang="en-US" sz="2600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74EAF45F-BAA2-4EE9-BAB8-DECABF8749B0}"/>
                </a:ext>
              </a:extLst>
            </p:cNvPr>
            <p:cNvSpPr txBox="1"/>
            <p:nvPr/>
          </p:nvSpPr>
          <p:spPr>
            <a:xfrm>
              <a:off x="2927590" y="3410309"/>
              <a:ext cx="14401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血しょう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1DC0A586-0FA4-D89D-3F51-3D24C5D8EEA3}"/>
                </a:ext>
              </a:extLst>
            </p:cNvPr>
            <p:cNvSpPr txBox="1"/>
            <p:nvPr/>
          </p:nvSpPr>
          <p:spPr>
            <a:xfrm>
              <a:off x="5346817" y="4880357"/>
              <a:ext cx="9824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b="1" dirty="0">
                  <a:solidFill>
                    <a:srgbClr val="FF0000"/>
                  </a:solidFill>
                </a:rPr>
                <a:t>原尿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89B85E10-AA66-6045-8177-8C35D8F41DDF}"/>
                </a:ext>
              </a:extLst>
            </p:cNvPr>
            <p:cNvSpPr txBox="1"/>
            <p:nvPr/>
          </p:nvSpPr>
          <p:spPr>
            <a:xfrm>
              <a:off x="9294333" y="4864050"/>
              <a:ext cx="7020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尿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88805388-ACAA-5D85-B8AF-211B35EDBE5D}"/>
                </a:ext>
              </a:extLst>
            </p:cNvPr>
            <p:cNvSpPr txBox="1"/>
            <p:nvPr/>
          </p:nvSpPr>
          <p:spPr>
            <a:xfrm>
              <a:off x="1394056" y="2765952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タンパク質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23D831BB-3E6E-07F1-F2A4-5F65F15EB02F}"/>
                </a:ext>
              </a:extLst>
            </p:cNvPr>
            <p:cNvSpPr txBox="1"/>
            <p:nvPr/>
          </p:nvSpPr>
          <p:spPr>
            <a:xfrm>
              <a:off x="2880903" y="3150145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グルコース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7D5189C3-3866-287E-1427-954BC330D1DC}"/>
                </a:ext>
              </a:extLst>
            </p:cNvPr>
            <p:cNvSpPr txBox="1"/>
            <p:nvPr/>
          </p:nvSpPr>
          <p:spPr>
            <a:xfrm>
              <a:off x="3816557" y="2765952"/>
              <a:ext cx="452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水</a:t>
              </a: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E63D9546-AD3A-F8F9-9FB5-E2AB8BFD96B5}"/>
                </a:ext>
              </a:extLst>
            </p:cNvPr>
            <p:cNvSpPr txBox="1"/>
            <p:nvPr/>
          </p:nvSpPr>
          <p:spPr>
            <a:xfrm>
              <a:off x="4517560" y="2774780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イオン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5AE24046-8387-7A38-98DE-1ED3AF031990}"/>
                </a:ext>
              </a:extLst>
            </p:cNvPr>
            <p:cNvSpPr txBox="1"/>
            <p:nvPr/>
          </p:nvSpPr>
          <p:spPr>
            <a:xfrm>
              <a:off x="4667208" y="3152233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尿素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B5837E1B-9FAB-7377-EA00-545FB0B92283}"/>
                </a:ext>
              </a:extLst>
            </p:cNvPr>
            <p:cNvSpPr txBox="1"/>
            <p:nvPr/>
          </p:nvSpPr>
          <p:spPr>
            <a:xfrm>
              <a:off x="4318214" y="4614723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グルコース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C77FA763-69A6-F7C0-D4CA-17AAFA334771}"/>
                </a:ext>
              </a:extLst>
            </p:cNvPr>
            <p:cNvSpPr txBox="1"/>
            <p:nvPr/>
          </p:nvSpPr>
          <p:spPr>
            <a:xfrm>
              <a:off x="5224891" y="4256756"/>
              <a:ext cx="452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水</a:t>
              </a: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50FCB377-506F-74E3-559A-6E8CC9CE33FB}"/>
                </a:ext>
              </a:extLst>
            </p:cNvPr>
            <p:cNvSpPr txBox="1"/>
            <p:nvPr/>
          </p:nvSpPr>
          <p:spPr>
            <a:xfrm>
              <a:off x="5801409" y="4263604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イオン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9CE6D2AE-2EF3-099E-4EEE-9BB365C12F43}"/>
                </a:ext>
              </a:extLst>
            </p:cNvPr>
            <p:cNvSpPr txBox="1"/>
            <p:nvPr/>
          </p:nvSpPr>
          <p:spPr>
            <a:xfrm>
              <a:off x="5952201" y="4636287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尿素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13B59B02-6336-D73C-EA3E-9CEB12BA61F3}"/>
                </a:ext>
              </a:extLst>
            </p:cNvPr>
            <p:cNvSpPr txBox="1"/>
            <p:nvPr/>
          </p:nvSpPr>
          <p:spPr>
            <a:xfrm>
              <a:off x="8745386" y="4206636"/>
              <a:ext cx="452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水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C2DB450D-72E3-03DB-C281-907A7C21323B}"/>
                </a:ext>
              </a:extLst>
            </p:cNvPr>
            <p:cNvSpPr txBox="1"/>
            <p:nvPr/>
          </p:nvSpPr>
          <p:spPr>
            <a:xfrm>
              <a:off x="9333826" y="4206636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イオン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C5C3EDFF-3697-FF62-2BE8-6B87001BD322}"/>
                </a:ext>
              </a:extLst>
            </p:cNvPr>
            <p:cNvSpPr txBox="1"/>
            <p:nvPr/>
          </p:nvSpPr>
          <p:spPr>
            <a:xfrm>
              <a:off x="9443981" y="4595656"/>
              <a:ext cx="982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尿素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A5CB4B96-D6F1-D1C5-42B6-3AD2495C74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8014" y="3717105"/>
              <a:ext cx="1739101" cy="167682"/>
            </a:xfrm>
            <a:prstGeom prst="line">
              <a:avLst/>
            </a:prstGeom>
            <a:ln w="19050">
              <a:headEnd type="oval" w="lg" len="lg"/>
            </a:ln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818B0A14-456C-1BDC-8704-9504CEA26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7208" y="5313439"/>
              <a:ext cx="1096946" cy="891245"/>
            </a:xfrm>
            <a:prstGeom prst="line">
              <a:avLst/>
            </a:prstGeom>
            <a:ln w="19050">
              <a:headEnd type="oval" w="lg" len="lg"/>
            </a:ln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F6F7548D-50F0-771E-C807-B325154068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9896" y="5285297"/>
              <a:ext cx="320612" cy="919387"/>
            </a:xfrm>
            <a:prstGeom prst="line">
              <a:avLst/>
            </a:prstGeom>
            <a:ln w="19050">
              <a:headEnd type="oval" w="lg" len="lg"/>
            </a:ln>
            <a:effectLst>
              <a:glow rad="63500">
                <a:schemeClr val="bg1"/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7D4857D4-DAEC-4CA1-0361-F8B2669268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248" y="4880357"/>
              <a:ext cx="8021" cy="1087303"/>
            </a:xfrm>
            <a:prstGeom prst="line">
              <a:avLst/>
            </a:prstGeom>
            <a:ln w="19050">
              <a:head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6E476AF-0C86-9D20-2F3C-AA1625863B70}"/>
              </a:ext>
            </a:extLst>
          </p:cNvPr>
          <p:cNvSpPr txBox="1"/>
          <p:nvPr/>
        </p:nvSpPr>
        <p:spPr>
          <a:xfrm>
            <a:off x="5735944" y="3159449"/>
            <a:ext cx="12617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+mj-ea"/>
                <a:ea typeface="+mj-ea"/>
              </a:rPr>
              <a:t>①</a:t>
            </a:r>
            <a:r>
              <a:rPr kumimoji="1"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kumimoji="1" lang="ja-JP" altLang="en-US" sz="2800" dirty="0">
                <a:latin typeface="+mj-ea"/>
                <a:ea typeface="+mj-ea"/>
              </a:rPr>
              <a:t>ろ過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08FDB8F1-392B-A237-2C62-F17EE680FF37}"/>
              </a:ext>
            </a:extLst>
          </p:cNvPr>
          <p:cNvSpPr txBox="1"/>
          <p:nvPr/>
        </p:nvSpPr>
        <p:spPr>
          <a:xfrm>
            <a:off x="7032041" y="4037295"/>
            <a:ext cx="1330955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+mj-ea"/>
                <a:ea typeface="+mj-ea"/>
              </a:rPr>
              <a:t>②</a:t>
            </a:r>
            <a:endParaRPr kumimoji="1"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再吸収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180D6FA-B1CC-3746-18A2-EB7F0A3E3B51}"/>
              </a:ext>
            </a:extLst>
          </p:cNvPr>
          <p:cNvSpPr txBox="1"/>
          <p:nvPr/>
        </p:nvSpPr>
        <p:spPr>
          <a:xfrm>
            <a:off x="10652120" y="4221961"/>
            <a:ext cx="133095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+mj-ea"/>
                <a:ea typeface="+mj-ea"/>
              </a:rPr>
              <a:t>③</a:t>
            </a:r>
            <a:r>
              <a:rPr kumimoji="1"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kumimoji="1" lang="ja-JP" altLang="en-US" sz="2800" dirty="0">
                <a:latin typeface="+mj-ea"/>
                <a:ea typeface="+mj-ea"/>
              </a:rPr>
              <a:t>排出</a:t>
            </a:r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4D9D2283-FAAF-082A-8F27-66EE7E430E73}"/>
              </a:ext>
            </a:extLst>
          </p:cNvPr>
          <p:cNvSpPr/>
          <p:nvPr/>
        </p:nvSpPr>
        <p:spPr>
          <a:xfrm>
            <a:off x="3406063" y="3616573"/>
            <a:ext cx="2324780" cy="1276225"/>
          </a:xfrm>
          <a:custGeom>
            <a:avLst/>
            <a:gdLst>
              <a:gd name="connsiteX0" fmla="*/ 0 w 1554480"/>
              <a:gd name="connsiteY0" fmla="*/ 802640 h 802640"/>
              <a:gd name="connsiteX1" fmla="*/ 670560 w 1554480"/>
              <a:gd name="connsiteY1" fmla="*/ 0 h 802640"/>
              <a:gd name="connsiteX2" fmla="*/ 1554480 w 1554480"/>
              <a:gd name="connsiteY2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802640">
                <a:moveTo>
                  <a:pt x="0" y="802640"/>
                </a:moveTo>
                <a:lnTo>
                  <a:pt x="670560" y="0"/>
                </a:lnTo>
                <a:lnTo>
                  <a:pt x="1554480" y="0"/>
                </a:lnTo>
              </a:path>
            </a:pathLst>
          </a:custGeom>
          <a:noFill/>
          <a:ln w="19050">
            <a:solidFill>
              <a:schemeClr val="tx1"/>
            </a:solidFill>
            <a:headEnd type="oval" w="lg" len="lg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8E73EE19-99A6-F301-7570-FFC683D74A6A}"/>
              </a:ext>
            </a:extLst>
          </p:cNvPr>
          <p:cNvSpPr/>
          <p:nvPr/>
        </p:nvSpPr>
        <p:spPr>
          <a:xfrm rot="19050442">
            <a:off x="6437927" y="5192552"/>
            <a:ext cx="947056" cy="435295"/>
          </a:xfrm>
          <a:custGeom>
            <a:avLst/>
            <a:gdLst>
              <a:gd name="connsiteX0" fmla="*/ 0 w 1554480"/>
              <a:gd name="connsiteY0" fmla="*/ 802640 h 802640"/>
              <a:gd name="connsiteX1" fmla="*/ 670560 w 1554480"/>
              <a:gd name="connsiteY1" fmla="*/ 0 h 802640"/>
              <a:gd name="connsiteX2" fmla="*/ 1554480 w 1554480"/>
              <a:gd name="connsiteY2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802640">
                <a:moveTo>
                  <a:pt x="0" y="802640"/>
                </a:moveTo>
                <a:lnTo>
                  <a:pt x="670560" y="0"/>
                </a:lnTo>
                <a:lnTo>
                  <a:pt x="1554480" y="0"/>
                </a:lnTo>
              </a:path>
            </a:pathLst>
          </a:custGeom>
          <a:noFill/>
          <a:ln w="19050">
            <a:solidFill>
              <a:schemeClr val="tx1"/>
            </a:solidFill>
            <a:headEnd type="oval" w="lg" len="lg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コンテンツ プレースホルダー 3">
            <a:extLst>
              <a:ext uri="{FF2B5EF4-FFF2-40B4-BE49-F238E27FC236}">
                <a16:creationId xmlns:a16="http://schemas.microsoft.com/office/drawing/2014/main" id="{35AA0E14-B8E1-FAFD-437D-D18AB772DEFC}"/>
              </a:ext>
            </a:extLst>
          </p:cNvPr>
          <p:cNvSpPr txBox="1">
            <a:spLocks/>
          </p:cNvSpPr>
          <p:nvPr/>
        </p:nvSpPr>
        <p:spPr>
          <a:xfrm>
            <a:off x="848128" y="1015714"/>
            <a:ext cx="10515600" cy="685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 algn="just">
              <a:lnSpc>
                <a:spcPts val="4000"/>
              </a:lnSpc>
              <a:spcBef>
                <a:spcPts val="0"/>
              </a:spcBef>
              <a:buNone/>
            </a:pP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</a:t>
            </a:r>
            <a:r>
              <a:rPr kumimoji="1" lang="en-US" altLang="ja-JP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排出</a:t>
            </a:r>
            <a:r>
              <a:rPr kumimoji="1" lang="en-US" altLang="ja-JP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尿は，</a:t>
            </a:r>
            <a:r>
              <a:rPr kumimoji="1" lang="ja-JP" altLang="en-US" sz="3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輸尿管</a:t>
            </a:r>
            <a:r>
              <a:rPr kumimoji="1"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とぼうこうを経て排出される。</a:t>
            </a:r>
          </a:p>
        </p:txBody>
      </p:sp>
      <p:sp>
        <p:nvSpPr>
          <p:cNvPr id="5" name="四角形: メモ 97">
            <a:extLst>
              <a:ext uri="{FF2B5EF4-FFF2-40B4-BE49-F238E27FC236}">
                <a16:creationId xmlns:a16="http://schemas.microsoft.com/office/drawing/2014/main" id="{E44786A5-0469-6821-F881-2E2607A6C6C5}"/>
              </a:ext>
            </a:extLst>
          </p:cNvPr>
          <p:cNvSpPr/>
          <p:nvPr/>
        </p:nvSpPr>
        <p:spPr>
          <a:xfrm>
            <a:off x="3923800" y="1107818"/>
            <a:ext cx="1352451" cy="468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26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四角形: メモ 97">
            <a:extLst>
              <a:ext uri="{FF2B5EF4-FFF2-40B4-BE49-F238E27FC236}">
                <a16:creationId xmlns:a16="http://schemas.microsoft.com/office/drawing/2014/main" id="{17808F9A-35C9-6935-569B-A32982589393}"/>
              </a:ext>
            </a:extLst>
          </p:cNvPr>
          <p:cNvSpPr/>
          <p:nvPr/>
        </p:nvSpPr>
        <p:spPr>
          <a:xfrm>
            <a:off x="10695082" y="5906856"/>
            <a:ext cx="1059242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26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3E78A-C292-445B-B9C4-1324944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C</a:t>
            </a:r>
            <a:r>
              <a:rPr lang="ja-JP" altLang="en-US" b="1" dirty="0"/>
              <a:t>　腎臓の働き</a:t>
            </a:r>
            <a:endParaRPr kumimoji="1" lang="ja-JP" altLang="en-US" dirty="0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E275E208-2634-40E4-86A9-9CE1B5290422}"/>
              </a:ext>
            </a:extLst>
          </p:cNvPr>
          <p:cNvSpPr/>
          <p:nvPr/>
        </p:nvSpPr>
        <p:spPr>
          <a:xfrm>
            <a:off x="2063532" y="3280816"/>
            <a:ext cx="9647872" cy="2524120"/>
          </a:xfrm>
          <a:custGeom>
            <a:avLst/>
            <a:gdLst>
              <a:gd name="connsiteX0" fmla="*/ 441603 w 9647872"/>
              <a:gd name="connsiteY0" fmla="*/ 172 h 2501496"/>
              <a:gd name="connsiteX1" fmla="*/ 564832 w 9647872"/>
              <a:gd name="connsiteY1" fmla="*/ 24996 h 2501496"/>
              <a:gd name="connsiteX2" fmla="*/ 671512 w 9647872"/>
              <a:gd name="connsiteY2" fmla="*/ 85956 h 2501496"/>
              <a:gd name="connsiteX3" fmla="*/ 717232 w 9647872"/>
              <a:gd name="connsiteY3" fmla="*/ 253596 h 2501496"/>
              <a:gd name="connsiteX4" fmla="*/ 686752 w 9647872"/>
              <a:gd name="connsiteY4" fmla="*/ 352656 h 2501496"/>
              <a:gd name="connsiteX5" fmla="*/ 610552 w 9647872"/>
              <a:gd name="connsiteY5" fmla="*/ 428856 h 2501496"/>
              <a:gd name="connsiteX6" fmla="*/ 503872 w 9647872"/>
              <a:gd name="connsiteY6" fmla="*/ 596496 h 2501496"/>
              <a:gd name="connsiteX7" fmla="*/ 450532 w 9647872"/>
              <a:gd name="connsiteY7" fmla="*/ 825096 h 2501496"/>
              <a:gd name="connsiteX8" fmla="*/ 503872 w 9647872"/>
              <a:gd name="connsiteY8" fmla="*/ 1061316 h 2501496"/>
              <a:gd name="connsiteX9" fmla="*/ 625792 w 9647872"/>
              <a:gd name="connsiteY9" fmla="*/ 1251816 h 2501496"/>
              <a:gd name="connsiteX10" fmla="*/ 869632 w 9647872"/>
              <a:gd name="connsiteY10" fmla="*/ 1419456 h 2501496"/>
              <a:gd name="connsiteX11" fmla="*/ 1189672 w 9647872"/>
              <a:gd name="connsiteY11" fmla="*/ 1457556 h 2501496"/>
              <a:gd name="connsiteX12" fmla="*/ 1425892 w 9647872"/>
              <a:gd name="connsiteY12" fmla="*/ 1343256 h 2501496"/>
              <a:gd name="connsiteX13" fmla="*/ 1601152 w 9647872"/>
              <a:gd name="connsiteY13" fmla="*/ 1175616 h 2501496"/>
              <a:gd name="connsiteX14" fmla="*/ 1715452 w 9647872"/>
              <a:gd name="connsiteY14" fmla="*/ 901296 h 2501496"/>
              <a:gd name="connsiteX15" fmla="*/ 1692592 w 9647872"/>
              <a:gd name="connsiteY15" fmla="*/ 642216 h 2501496"/>
              <a:gd name="connsiteX16" fmla="*/ 1570672 w 9647872"/>
              <a:gd name="connsiteY16" fmla="*/ 444096 h 2501496"/>
              <a:gd name="connsiteX17" fmla="*/ 1471612 w 9647872"/>
              <a:gd name="connsiteY17" fmla="*/ 276456 h 2501496"/>
              <a:gd name="connsiteX18" fmla="*/ 1502092 w 9647872"/>
              <a:gd name="connsiteY18" fmla="*/ 101196 h 2501496"/>
              <a:gd name="connsiteX19" fmla="*/ 1616392 w 9647872"/>
              <a:gd name="connsiteY19" fmla="*/ 17376 h 2501496"/>
              <a:gd name="connsiteX20" fmla="*/ 1768792 w 9647872"/>
              <a:gd name="connsiteY20" fmla="*/ 17376 h 2501496"/>
              <a:gd name="connsiteX21" fmla="*/ 1875472 w 9647872"/>
              <a:gd name="connsiteY21" fmla="*/ 93576 h 2501496"/>
              <a:gd name="connsiteX22" fmla="*/ 2043112 w 9647872"/>
              <a:gd name="connsiteY22" fmla="*/ 306936 h 2501496"/>
              <a:gd name="connsiteX23" fmla="*/ 2149792 w 9647872"/>
              <a:gd name="connsiteY23" fmla="*/ 619356 h 2501496"/>
              <a:gd name="connsiteX24" fmla="*/ 2165032 w 9647872"/>
              <a:gd name="connsiteY24" fmla="*/ 985116 h 2501496"/>
              <a:gd name="connsiteX25" fmla="*/ 2073592 w 9647872"/>
              <a:gd name="connsiteY25" fmla="*/ 1312776 h 2501496"/>
              <a:gd name="connsiteX26" fmla="*/ 1837372 w 9647872"/>
              <a:gd name="connsiteY26" fmla="*/ 1617576 h 2501496"/>
              <a:gd name="connsiteX27" fmla="*/ 1441132 w 9647872"/>
              <a:gd name="connsiteY27" fmla="*/ 1853796 h 2501496"/>
              <a:gd name="connsiteX28" fmla="*/ 1342072 w 9647872"/>
              <a:gd name="connsiteY28" fmla="*/ 1883205 h 2501496"/>
              <a:gd name="connsiteX29" fmla="*/ 1332387 w 9647872"/>
              <a:gd name="connsiteY29" fmla="*/ 1884893 h 2501496"/>
              <a:gd name="connsiteX30" fmla="*/ 1345823 w 9647872"/>
              <a:gd name="connsiteY30" fmla="*/ 1904815 h 2501496"/>
              <a:gd name="connsiteX31" fmla="*/ 1364932 w 9647872"/>
              <a:gd name="connsiteY31" fmla="*/ 1975716 h 2501496"/>
              <a:gd name="connsiteX32" fmla="*/ 1570672 w 9647872"/>
              <a:gd name="connsiteY32" fmla="*/ 2021436 h 2501496"/>
              <a:gd name="connsiteX33" fmla="*/ 3033712 w 9647872"/>
              <a:gd name="connsiteY33" fmla="*/ 2021436 h 2501496"/>
              <a:gd name="connsiteX34" fmla="*/ 6462712 w 9647872"/>
              <a:gd name="connsiteY34" fmla="*/ 2036676 h 2501496"/>
              <a:gd name="connsiteX35" fmla="*/ 9640252 w 9647872"/>
              <a:gd name="connsiteY35" fmla="*/ 2021436 h 2501496"/>
              <a:gd name="connsiteX36" fmla="*/ 9647872 w 9647872"/>
              <a:gd name="connsiteY36" fmla="*/ 2486256 h 2501496"/>
              <a:gd name="connsiteX37" fmla="*/ 8413432 w 9647872"/>
              <a:gd name="connsiteY37" fmla="*/ 2493876 h 2501496"/>
              <a:gd name="connsiteX38" fmla="*/ 5860732 w 9647872"/>
              <a:gd name="connsiteY38" fmla="*/ 2493876 h 2501496"/>
              <a:gd name="connsiteX39" fmla="*/ 3429952 w 9647872"/>
              <a:gd name="connsiteY39" fmla="*/ 2478636 h 2501496"/>
              <a:gd name="connsiteX40" fmla="*/ 1966912 w 9647872"/>
              <a:gd name="connsiteY40" fmla="*/ 2501496 h 2501496"/>
              <a:gd name="connsiteX41" fmla="*/ 1250632 w 9647872"/>
              <a:gd name="connsiteY41" fmla="*/ 2440536 h 2501496"/>
              <a:gd name="connsiteX42" fmla="*/ 953452 w 9647872"/>
              <a:gd name="connsiteY42" fmla="*/ 2257656 h 2501496"/>
              <a:gd name="connsiteX43" fmla="*/ 884872 w 9647872"/>
              <a:gd name="connsiteY43" fmla="*/ 2036676 h 2501496"/>
              <a:gd name="connsiteX44" fmla="*/ 874514 w 9647872"/>
              <a:gd name="connsiteY44" fmla="*/ 1907732 h 2501496"/>
              <a:gd name="connsiteX45" fmla="*/ 876155 w 9647872"/>
              <a:gd name="connsiteY45" fmla="*/ 1889107 h 2501496"/>
              <a:gd name="connsiteX46" fmla="*/ 844867 w 9647872"/>
              <a:gd name="connsiteY46" fmla="*/ 1884276 h 2501496"/>
              <a:gd name="connsiteX47" fmla="*/ 648652 w 9647872"/>
              <a:gd name="connsiteY47" fmla="*/ 1823316 h 2501496"/>
              <a:gd name="connsiteX48" fmla="*/ 282892 w 9647872"/>
              <a:gd name="connsiteY48" fmla="*/ 1571856 h 2501496"/>
              <a:gd name="connsiteX49" fmla="*/ 77152 w 9647872"/>
              <a:gd name="connsiteY49" fmla="*/ 1251816 h 2501496"/>
              <a:gd name="connsiteX50" fmla="*/ 952 w 9647872"/>
              <a:gd name="connsiteY50" fmla="*/ 855576 h 2501496"/>
              <a:gd name="connsiteX51" fmla="*/ 46672 w 9647872"/>
              <a:gd name="connsiteY51" fmla="*/ 543156 h 2501496"/>
              <a:gd name="connsiteX52" fmla="*/ 214312 w 9647872"/>
              <a:gd name="connsiteY52" fmla="*/ 169776 h 2501496"/>
              <a:gd name="connsiteX53" fmla="*/ 397192 w 9647872"/>
              <a:gd name="connsiteY53" fmla="*/ 9756 h 2501496"/>
              <a:gd name="connsiteX54" fmla="*/ 441603 w 9647872"/>
              <a:gd name="connsiteY54" fmla="*/ 172 h 25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647872" h="2501496">
                <a:moveTo>
                  <a:pt x="441603" y="172"/>
                </a:moveTo>
                <a:cubicBezTo>
                  <a:pt x="486251" y="-1912"/>
                  <a:pt x="530542" y="15471"/>
                  <a:pt x="564832" y="24996"/>
                </a:cubicBezTo>
                <a:cubicBezTo>
                  <a:pt x="610552" y="37696"/>
                  <a:pt x="644842" y="46586"/>
                  <a:pt x="671512" y="85956"/>
                </a:cubicBezTo>
                <a:cubicBezTo>
                  <a:pt x="698182" y="125326"/>
                  <a:pt x="714692" y="209146"/>
                  <a:pt x="717232" y="253596"/>
                </a:cubicBezTo>
                <a:cubicBezTo>
                  <a:pt x="719772" y="298046"/>
                  <a:pt x="704532" y="323446"/>
                  <a:pt x="686752" y="352656"/>
                </a:cubicBezTo>
                <a:cubicBezTo>
                  <a:pt x="668972" y="381866"/>
                  <a:pt x="641032" y="388216"/>
                  <a:pt x="610552" y="428856"/>
                </a:cubicBezTo>
                <a:cubicBezTo>
                  <a:pt x="580072" y="469496"/>
                  <a:pt x="530542" y="530456"/>
                  <a:pt x="503872" y="596496"/>
                </a:cubicBezTo>
                <a:cubicBezTo>
                  <a:pt x="477202" y="662536"/>
                  <a:pt x="450532" y="747626"/>
                  <a:pt x="450532" y="825096"/>
                </a:cubicBezTo>
                <a:cubicBezTo>
                  <a:pt x="450532" y="902566"/>
                  <a:pt x="474662" y="990196"/>
                  <a:pt x="503872" y="1061316"/>
                </a:cubicBezTo>
                <a:cubicBezTo>
                  <a:pt x="533082" y="1132436"/>
                  <a:pt x="564832" y="1192126"/>
                  <a:pt x="625792" y="1251816"/>
                </a:cubicBezTo>
                <a:cubicBezTo>
                  <a:pt x="686752" y="1311506"/>
                  <a:pt x="775652" y="1385166"/>
                  <a:pt x="869632" y="1419456"/>
                </a:cubicBezTo>
                <a:cubicBezTo>
                  <a:pt x="963612" y="1453746"/>
                  <a:pt x="1096962" y="1470256"/>
                  <a:pt x="1189672" y="1457556"/>
                </a:cubicBezTo>
                <a:cubicBezTo>
                  <a:pt x="1282382" y="1444856"/>
                  <a:pt x="1357312" y="1390246"/>
                  <a:pt x="1425892" y="1343256"/>
                </a:cubicBezTo>
                <a:cubicBezTo>
                  <a:pt x="1494472" y="1296266"/>
                  <a:pt x="1552892" y="1249276"/>
                  <a:pt x="1601152" y="1175616"/>
                </a:cubicBezTo>
                <a:cubicBezTo>
                  <a:pt x="1649412" y="1101956"/>
                  <a:pt x="1700212" y="990196"/>
                  <a:pt x="1715452" y="901296"/>
                </a:cubicBezTo>
                <a:cubicBezTo>
                  <a:pt x="1730692" y="812396"/>
                  <a:pt x="1716722" y="718416"/>
                  <a:pt x="1692592" y="642216"/>
                </a:cubicBezTo>
                <a:cubicBezTo>
                  <a:pt x="1668462" y="566016"/>
                  <a:pt x="1607502" y="505056"/>
                  <a:pt x="1570672" y="444096"/>
                </a:cubicBezTo>
                <a:cubicBezTo>
                  <a:pt x="1533842" y="383136"/>
                  <a:pt x="1483042" y="333606"/>
                  <a:pt x="1471612" y="276456"/>
                </a:cubicBezTo>
                <a:cubicBezTo>
                  <a:pt x="1460182" y="219306"/>
                  <a:pt x="1477962" y="144376"/>
                  <a:pt x="1502092" y="101196"/>
                </a:cubicBezTo>
                <a:cubicBezTo>
                  <a:pt x="1526222" y="58016"/>
                  <a:pt x="1571942" y="31346"/>
                  <a:pt x="1616392" y="17376"/>
                </a:cubicBezTo>
                <a:cubicBezTo>
                  <a:pt x="1660842" y="3406"/>
                  <a:pt x="1725612" y="4676"/>
                  <a:pt x="1768792" y="17376"/>
                </a:cubicBezTo>
                <a:cubicBezTo>
                  <a:pt x="1811972" y="30076"/>
                  <a:pt x="1829752" y="45316"/>
                  <a:pt x="1875472" y="93576"/>
                </a:cubicBezTo>
                <a:cubicBezTo>
                  <a:pt x="1921192" y="141836"/>
                  <a:pt x="1997392" y="219306"/>
                  <a:pt x="2043112" y="306936"/>
                </a:cubicBezTo>
                <a:cubicBezTo>
                  <a:pt x="2088832" y="394566"/>
                  <a:pt x="2129472" y="506326"/>
                  <a:pt x="2149792" y="619356"/>
                </a:cubicBezTo>
                <a:cubicBezTo>
                  <a:pt x="2170112" y="732386"/>
                  <a:pt x="2177732" y="869546"/>
                  <a:pt x="2165032" y="985116"/>
                </a:cubicBezTo>
                <a:cubicBezTo>
                  <a:pt x="2152332" y="1100686"/>
                  <a:pt x="2128202" y="1207366"/>
                  <a:pt x="2073592" y="1312776"/>
                </a:cubicBezTo>
                <a:cubicBezTo>
                  <a:pt x="2018982" y="1418186"/>
                  <a:pt x="1942782" y="1527406"/>
                  <a:pt x="1837372" y="1617576"/>
                </a:cubicBezTo>
                <a:cubicBezTo>
                  <a:pt x="1731962" y="1707746"/>
                  <a:pt x="1573212" y="1805536"/>
                  <a:pt x="1441132" y="1853796"/>
                </a:cubicBezTo>
                <a:cubicBezTo>
                  <a:pt x="1408112" y="1865861"/>
                  <a:pt x="1375092" y="1875545"/>
                  <a:pt x="1342072" y="1883205"/>
                </a:cubicBezTo>
                <a:lnTo>
                  <a:pt x="1332387" y="1884893"/>
                </a:lnTo>
                <a:lnTo>
                  <a:pt x="1345823" y="1904815"/>
                </a:lnTo>
                <a:cubicBezTo>
                  <a:pt x="1353264" y="1932378"/>
                  <a:pt x="1334452" y="1957619"/>
                  <a:pt x="1364932" y="1975716"/>
                </a:cubicBezTo>
                <a:cubicBezTo>
                  <a:pt x="1405572" y="1999846"/>
                  <a:pt x="1292542" y="2013816"/>
                  <a:pt x="1570672" y="2021436"/>
                </a:cubicBezTo>
                <a:lnTo>
                  <a:pt x="3033712" y="2021436"/>
                </a:lnTo>
                <a:lnTo>
                  <a:pt x="6462712" y="2036676"/>
                </a:lnTo>
                <a:lnTo>
                  <a:pt x="9640252" y="2021436"/>
                </a:lnTo>
                <a:lnTo>
                  <a:pt x="9647872" y="2486256"/>
                </a:lnTo>
                <a:lnTo>
                  <a:pt x="8413432" y="2493876"/>
                </a:lnTo>
                <a:lnTo>
                  <a:pt x="5860732" y="2493876"/>
                </a:lnTo>
                <a:lnTo>
                  <a:pt x="3429952" y="2478636"/>
                </a:lnTo>
                <a:lnTo>
                  <a:pt x="1966912" y="2501496"/>
                </a:lnTo>
                <a:cubicBezTo>
                  <a:pt x="1966912" y="2501496"/>
                  <a:pt x="1419542" y="2481176"/>
                  <a:pt x="1250632" y="2440536"/>
                </a:cubicBezTo>
                <a:cubicBezTo>
                  <a:pt x="1081722" y="2399896"/>
                  <a:pt x="1014412" y="2324966"/>
                  <a:pt x="953452" y="2257656"/>
                </a:cubicBezTo>
                <a:cubicBezTo>
                  <a:pt x="892492" y="2190346"/>
                  <a:pt x="897572" y="2100176"/>
                  <a:pt x="884872" y="2036676"/>
                </a:cubicBezTo>
                <a:cubicBezTo>
                  <a:pt x="875347" y="1989051"/>
                  <a:pt x="872966" y="1942855"/>
                  <a:pt x="874514" y="1907732"/>
                </a:cubicBezTo>
                <a:lnTo>
                  <a:pt x="876155" y="1889107"/>
                </a:lnTo>
                <a:lnTo>
                  <a:pt x="844867" y="1884276"/>
                </a:lnTo>
                <a:cubicBezTo>
                  <a:pt x="778192" y="1870941"/>
                  <a:pt x="712152" y="1851256"/>
                  <a:pt x="648652" y="1823316"/>
                </a:cubicBezTo>
                <a:cubicBezTo>
                  <a:pt x="521652" y="1767436"/>
                  <a:pt x="378142" y="1667106"/>
                  <a:pt x="282892" y="1571856"/>
                </a:cubicBezTo>
                <a:cubicBezTo>
                  <a:pt x="187642" y="1476606"/>
                  <a:pt x="124142" y="1371196"/>
                  <a:pt x="77152" y="1251816"/>
                </a:cubicBezTo>
                <a:cubicBezTo>
                  <a:pt x="30162" y="1132436"/>
                  <a:pt x="6032" y="973686"/>
                  <a:pt x="952" y="855576"/>
                </a:cubicBezTo>
                <a:cubicBezTo>
                  <a:pt x="-4128" y="737466"/>
                  <a:pt x="11112" y="657456"/>
                  <a:pt x="46672" y="543156"/>
                </a:cubicBezTo>
                <a:cubicBezTo>
                  <a:pt x="82232" y="428856"/>
                  <a:pt x="155892" y="258676"/>
                  <a:pt x="214312" y="169776"/>
                </a:cubicBezTo>
                <a:cubicBezTo>
                  <a:pt x="272732" y="80876"/>
                  <a:pt x="338772" y="33886"/>
                  <a:pt x="397192" y="9756"/>
                </a:cubicBezTo>
                <a:cubicBezTo>
                  <a:pt x="411797" y="3724"/>
                  <a:pt x="426720" y="866"/>
                  <a:pt x="441603" y="17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F4F47CC-1B2B-4E3E-94FC-E16DB48C875A}"/>
              </a:ext>
            </a:extLst>
          </p:cNvPr>
          <p:cNvSpPr/>
          <p:nvPr/>
        </p:nvSpPr>
        <p:spPr>
          <a:xfrm>
            <a:off x="740584" y="2200687"/>
            <a:ext cx="11233247" cy="3960451"/>
          </a:xfrm>
          <a:custGeom>
            <a:avLst/>
            <a:gdLst>
              <a:gd name="connsiteX0" fmla="*/ 0 w 11233247"/>
              <a:gd name="connsiteY0" fmla="*/ 0 h 3960451"/>
              <a:gd name="connsiteX1" fmla="*/ 663564 w 11233247"/>
              <a:gd name="connsiteY1" fmla="*/ 0 h 3960451"/>
              <a:gd name="connsiteX2" fmla="*/ 663564 w 11233247"/>
              <a:gd name="connsiteY2" fmla="*/ 701010 h 3960451"/>
              <a:gd name="connsiteX3" fmla="*/ 791666 w 11233247"/>
              <a:gd name="connsiteY3" fmla="*/ 701945 h 3960451"/>
              <a:gd name="connsiteX4" fmla="*/ 1081888 w 11233247"/>
              <a:gd name="connsiteY4" fmla="*/ 712517 h 3960451"/>
              <a:gd name="connsiteX5" fmla="*/ 1679026 w 11233247"/>
              <a:gd name="connsiteY5" fmla="*/ 720205 h 3960451"/>
              <a:gd name="connsiteX6" fmla="*/ 1938310 w 11233247"/>
              <a:gd name="connsiteY6" fmla="*/ 743271 h 3960451"/>
              <a:gd name="connsiteX7" fmla="*/ 2103309 w 11233247"/>
              <a:gd name="connsiteY7" fmla="*/ 843222 h 3960451"/>
              <a:gd name="connsiteX8" fmla="*/ 2284022 w 11233247"/>
              <a:gd name="connsiteY8" fmla="*/ 1035435 h 3960451"/>
              <a:gd name="connsiteX9" fmla="*/ 2331165 w 11233247"/>
              <a:gd name="connsiteY9" fmla="*/ 1304534 h 3960451"/>
              <a:gd name="connsiteX10" fmla="*/ 2244737 w 11233247"/>
              <a:gd name="connsiteY10" fmla="*/ 1542879 h 3960451"/>
              <a:gd name="connsiteX11" fmla="*/ 2064024 w 11233247"/>
              <a:gd name="connsiteY11" fmla="*/ 1719715 h 3960451"/>
              <a:gd name="connsiteX12" fmla="*/ 2009024 w 11233247"/>
              <a:gd name="connsiteY12" fmla="*/ 1904240 h 3960451"/>
              <a:gd name="connsiteX13" fmla="*/ 2040452 w 11233247"/>
              <a:gd name="connsiteY13" fmla="*/ 2134896 h 3960451"/>
              <a:gd name="connsiteX14" fmla="*/ 2150452 w 11233247"/>
              <a:gd name="connsiteY14" fmla="*/ 2250224 h 3960451"/>
              <a:gd name="connsiteX15" fmla="*/ 2378307 w 11233247"/>
              <a:gd name="connsiteY15" fmla="*/ 2334798 h 3960451"/>
              <a:gd name="connsiteX16" fmla="*/ 2621877 w 11233247"/>
              <a:gd name="connsiteY16" fmla="*/ 2288667 h 3960451"/>
              <a:gd name="connsiteX17" fmla="*/ 2786876 w 11233247"/>
              <a:gd name="connsiteY17" fmla="*/ 2088765 h 3960451"/>
              <a:gd name="connsiteX18" fmla="*/ 2779019 w 11233247"/>
              <a:gd name="connsiteY18" fmla="*/ 1788912 h 3960451"/>
              <a:gd name="connsiteX19" fmla="*/ 2621877 w 11233247"/>
              <a:gd name="connsiteY19" fmla="*/ 1596698 h 3960451"/>
              <a:gd name="connsiteX20" fmla="*/ 2559020 w 11233247"/>
              <a:gd name="connsiteY20" fmla="*/ 1366042 h 3960451"/>
              <a:gd name="connsiteX21" fmla="*/ 2614020 w 11233247"/>
              <a:gd name="connsiteY21" fmla="*/ 1104632 h 3960451"/>
              <a:gd name="connsiteX22" fmla="*/ 2810447 w 11233247"/>
              <a:gd name="connsiteY22" fmla="*/ 920107 h 3960451"/>
              <a:gd name="connsiteX23" fmla="*/ 3116874 w 11233247"/>
              <a:gd name="connsiteY23" fmla="*/ 881664 h 3960451"/>
              <a:gd name="connsiteX24" fmla="*/ 3384015 w 11233247"/>
              <a:gd name="connsiteY24" fmla="*/ 1020058 h 3960451"/>
              <a:gd name="connsiteX25" fmla="*/ 3690441 w 11233247"/>
              <a:gd name="connsiteY25" fmla="*/ 1489059 h 3960451"/>
              <a:gd name="connsiteX26" fmla="*/ 3981153 w 11233247"/>
              <a:gd name="connsiteY26" fmla="*/ 2127207 h 3960451"/>
              <a:gd name="connsiteX27" fmla="*/ 4169724 w 11233247"/>
              <a:gd name="connsiteY27" fmla="*/ 2527011 h 3960451"/>
              <a:gd name="connsiteX28" fmla="*/ 4271866 w 11233247"/>
              <a:gd name="connsiteY28" fmla="*/ 2657716 h 3960451"/>
              <a:gd name="connsiteX29" fmla="*/ 4374008 w 11233247"/>
              <a:gd name="connsiteY29" fmla="*/ 2773044 h 3960451"/>
              <a:gd name="connsiteX30" fmla="*/ 4523293 w 11233247"/>
              <a:gd name="connsiteY30" fmla="*/ 2811487 h 3960451"/>
              <a:gd name="connsiteX31" fmla="*/ 4782577 w 11233247"/>
              <a:gd name="connsiteY31" fmla="*/ 2819176 h 3960451"/>
              <a:gd name="connsiteX32" fmla="*/ 5984711 w 11233247"/>
              <a:gd name="connsiteY32" fmla="*/ 2826864 h 3960451"/>
              <a:gd name="connsiteX33" fmla="*/ 8357552 w 11233247"/>
              <a:gd name="connsiteY33" fmla="*/ 2811487 h 3960451"/>
              <a:gd name="connsiteX34" fmla="*/ 9064690 w 11233247"/>
              <a:gd name="connsiteY34" fmla="*/ 2819176 h 3960451"/>
              <a:gd name="connsiteX35" fmla="*/ 9237546 w 11233247"/>
              <a:gd name="connsiteY35" fmla="*/ 2849930 h 3960451"/>
              <a:gd name="connsiteX36" fmla="*/ 9339688 w 11233247"/>
              <a:gd name="connsiteY36" fmla="*/ 2934504 h 3960451"/>
              <a:gd name="connsiteX37" fmla="*/ 9386831 w 11233247"/>
              <a:gd name="connsiteY37" fmla="*/ 3080586 h 3960451"/>
              <a:gd name="connsiteX38" fmla="*/ 9402545 w 11233247"/>
              <a:gd name="connsiteY38" fmla="*/ 3457324 h 3960451"/>
              <a:gd name="connsiteX39" fmla="*/ 9402545 w 11233247"/>
              <a:gd name="connsiteY39" fmla="*/ 3672603 h 3960451"/>
              <a:gd name="connsiteX40" fmla="*/ 9504687 w 11233247"/>
              <a:gd name="connsiteY40" fmla="*/ 3711046 h 3960451"/>
              <a:gd name="connsiteX41" fmla="*/ 9748257 w 11233247"/>
              <a:gd name="connsiteY41" fmla="*/ 3718735 h 3960451"/>
              <a:gd name="connsiteX42" fmla="*/ 10258968 w 11233247"/>
              <a:gd name="connsiteY42" fmla="*/ 3711046 h 3960451"/>
              <a:gd name="connsiteX43" fmla="*/ 11233247 w 11233247"/>
              <a:gd name="connsiteY43" fmla="*/ 3703357 h 3960451"/>
              <a:gd name="connsiteX44" fmla="*/ 11225390 w 11233247"/>
              <a:gd name="connsiteY44" fmla="*/ 3934014 h 3960451"/>
              <a:gd name="connsiteX45" fmla="*/ 10227540 w 11233247"/>
              <a:gd name="connsiteY45" fmla="*/ 3957079 h 3960451"/>
              <a:gd name="connsiteX46" fmla="*/ 9457545 w 11233247"/>
              <a:gd name="connsiteY46" fmla="*/ 3949391 h 3960451"/>
              <a:gd name="connsiteX47" fmla="*/ 9229689 w 11233247"/>
              <a:gd name="connsiteY47" fmla="*/ 3857128 h 3960451"/>
              <a:gd name="connsiteX48" fmla="*/ 9143261 w 11233247"/>
              <a:gd name="connsiteY48" fmla="*/ 3641849 h 3960451"/>
              <a:gd name="connsiteX49" fmla="*/ 9151118 w 11233247"/>
              <a:gd name="connsiteY49" fmla="*/ 3334308 h 3960451"/>
              <a:gd name="connsiteX50" fmla="*/ 9135404 w 11233247"/>
              <a:gd name="connsiteY50" fmla="*/ 3088274 h 3960451"/>
              <a:gd name="connsiteX51" fmla="*/ 9056833 w 11233247"/>
              <a:gd name="connsiteY51" fmla="*/ 3057520 h 3960451"/>
              <a:gd name="connsiteX52" fmla="*/ 8766121 w 11233247"/>
              <a:gd name="connsiteY52" fmla="*/ 3065209 h 3960451"/>
              <a:gd name="connsiteX53" fmla="*/ 8271124 w 11233247"/>
              <a:gd name="connsiteY53" fmla="*/ 3065209 h 3960451"/>
              <a:gd name="connsiteX54" fmla="*/ 6566136 w 11233247"/>
              <a:gd name="connsiteY54" fmla="*/ 3080586 h 3960451"/>
              <a:gd name="connsiteX55" fmla="*/ 5049718 w 11233247"/>
              <a:gd name="connsiteY55" fmla="*/ 3057520 h 3960451"/>
              <a:gd name="connsiteX56" fmla="*/ 4484008 w 11233247"/>
              <a:gd name="connsiteY56" fmla="*/ 3072897 h 3960451"/>
              <a:gd name="connsiteX57" fmla="*/ 4271866 w 11233247"/>
              <a:gd name="connsiteY57" fmla="*/ 2988323 h 3960451"/>
              <a:gd name="connsiteX58" fmla="*/ 4075438 w 11233247"/>
              <a:gd name="connsiteY58" fmla="*/ 2811487 h 3960451"/>
              <a:gd name="connsiteX59" fmla="*/ 3879011 w 11233247"/>
              <a:gd name="connsiteY59" fmla="*/ 2457814 h 3960451"/>
              <a:gd name="connsiteX60" fmla="*/ 3501871 w 11233247"/>
              <a:gd name="connsiteY60" fmla="*/ 1665895 h 3960451"/>
              <a:gd name="connsiteX61" fmla="*/ 3305444 w 11233247"/>
              <a:gd name="connsiteY61" fmla="*/ 1304534 h 3960451"/>
              <a:gd name="connsiteX62" fmla="*/ 3164016 w 11233247"/>
              <a:gd name="connsiteY62" fmla="*/ 1166140 h 3960451"/>
              <a:gd name="connsiteX63" fmla="*/ 3038303 w 11233247"/>
              <a:gd name="connsiteY63" fmla="*/ 1127698 h 3960451"/>
              <a:gd name="connsiteX64" fmla="*/ 2849733 w 11233247"/>
              <a:gd name="connsiteY64" fmla="*/ 1189206 h 3960451"/>
              <a:gd name="connsiteX65" fmla="*/ 2794733 w 11233247"/>
              <a:gd name="connsiteY65" fmla="*/ 1304534 h 3960451"/>
              <a:gd name="connsiteX66" fmla="*/ 2849733 w 11233247"/>
              <a:gd name="connsiteY66" fmla="*/ 1496747 h 3960451"/>
              <a:gd name="connsiteX67" fmla="*/ 2975446 w 11233247"/>
              <a:gd name="connsiteY67" fmla="*/ 1658207 h 3960451"/>
              <a:gd name="connsiteX68" fmla="*/ 3061874 w 11233247"/>
              <a:gd name="connsiteY68" fmla="*/ 1919617 h 3960451"/>
              <a:gd name="connsiteX69" fmla="*/ 3006875 w 11233247"/>
              <a:gd name="connsiteY69" fmla="*/ 2219470 h 3960451"/>
              <a:gd name="connsiteX70" fmla="*/ 2771162 w 11233247"/>
              <a:gd name="connsiteY70" fmla="*/ 2473192 h 3960451"/>
              <a:gd name="connsiteX71" fmla="*/ 2496164 w 11233247"/>
              <a:gd name="connsiteY71" fmla="*/ 2573142 h 3960451"/>
              <a:gd name="connsiteX72" fmla="*/ 2205451 w 11233247"/>
              <a:gd name="connsiteY72" fmla="*/ 2534700 h 3960451"/>
              <a:gd name="connsiteX73" fmla="*/ 1938310 w 11233247"/>
              <a:gd name="connsiteY73" fmla="*/ 2411683 h 3960451"/>
              <a:gd name="connsiteX74" fmla="*/ 1812597 w 11233247"/>
              <a:gd name="connsiteY74" fmla="*/ 2173339 h 3960451"/>
              <a:gd name="connsiteX75" fmla="*/ 1773311 w 11233247"/>
              <a:gd name="connsiteY75" fmla="*/ 1958060 h 3960451"/>
              <a:gd name="connsiteX76" fmla="*/ 1796883 w 11233247"/>
              <a:gd name="connsiteY76" fmla="*/ 1781223 h 3960451"/>
              <a:gd name="connsiteX77" fmla="*/ 1875453 w 11233247"/>
              <a:gd name="connsiteY77" fmla="*/ 1635141 h 3960451"/>
              <a:gd name="connsiteX78" fmla="*/ 1985453 w 11233247"/>
              <a:gd name="connsiteY78" fmla="*/ 1465993 h 3960451"/>
              <a:gd name="connsiteX79" fmla="*/ 2024738 w 11233247"/>
              <a:gd name="connsiteY79" fmla="*/ 1327600 h 3960451"/>
              <a:gd name="connsiteX80" fmla="*/ 1938310 w 11233247"/>
              <a:gd name="connsiteY80" fmla="*/ 1173829 h 3960451"/>
              <a:gd name="connsiteX81" fmla="*/ 1694740 w 11233247"/>
              <a:gd name="connsiteY81" fmla="*/ 1120009 h 3960451"/>
              <a:gd name="connsiteX82" fmla="*/ 1239029 w 11233247"/>
              <a:gd name="connsiteY82" fmla="*/ 1120009 h 3960451"/>
              <a:gd name="connsiteX83" fmla="*/ 799032 w 11233247"/>
              <a:gd name="connsiteY83" fmla="*/ 1104632 h 3960451"/>
              <a:gd name="connsiteX84" fmla="*/ 685104 w 11233247"/>
              <a:gd name="connsiteY84" fmla="*/ 1123853 h 3960451"/>
              <a:gd name="connsiteX85" fmla="*/ 663564 w 11233247"/>
              <a:gd name="connsiteY85" fmla="*/ 1128713 h 3960451"/>
              <a:gd name="connsiteX86" fmla="*/ 663564 w 11233247"/>
              <a:gd name="connsiteY86" fmla="*/ 3960450 h 3960451"/>
              <a:gd name="connsiteX87" fmla="*/ 0 w 11233247"/>
              <a:gd name="connsiteY87" fmla="*/ 3960450 h 396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233247" h="3960451">
                <a:moveTo>
                  <a:pt x="0" y="0"/>
                </a:moveTo>
                <a:lnTo>
                  <a:pt x="663564" y="0"/>
                </a:lnTo>
                <a:lnTo>
                  <a:pt x="663564" y="701010"/>
                </a:lnTo>
                <a:lnTo>
                  <a:pt x="791666" y="701945"/>
                </a:lnTo>
                <a:cubicBezTo>
                  <a:pt x="885460" y="705149"/>
                  <a:pt x="988257" y="711876"/>
                  <a:pt x="1081888" y="712517"/>
                </a:cubicBezTo>
                <a:cubicBezTo>
                  <a:pt x="1081888" y="712517"/>
                  <a:pt x="1536289" y="715080"/>
                  <a:pt x="1679026" y="720205"/>
                </a:cubicBezTo>
                <a:cubicBezTo>
                  <a:pt x="1821763" y="725331"/>
                  <a:pt x="1867596" y="722768"/>
                  <a:pt x="1938310" y="743271"/>
                </a:cubicBezTo>
                <a:cubicBezTo>
                  <a:pt x="2009024" y="763774"/>
                  <a:pt x="2045691" y="794528"/>
                  <a:pt x="2103309" y="843222"/>
                </a:cubicBezTo>
                <a:cubicBezTo>
                  <a:pt x="2160928" y="891916"/>
                  <a:pt x="2246046" y="958550"/>
                  <a:pt x="2284022" y="1035435"/>
                </a:cubicBezTo>
                <a:cubicBezTo>
                  <a:pt x="2321998" y="1112321"/>
                  <a:pt x="2337712" y="1219960"/>
                  <a:pt x="2331165" y="1304534"/>
                </a:cubicBezTo>
                <a:cubicBezTo>
                  <a:pt x="2324617" y="1389108"/>
                  <a:pt x="2289260" y="1473682"/>
                  <a:pt x="2244737" y="1542879"/>
                </a:cubicBezTo>
                <a:cubicBezTo>
                  <a:pt x="2200213" y="1612075"/>
                  <a:pt x="2103309" y="1659488"/>
                  <a:pt x="2064024" y="1719715"/>
                </a:cubicBezTo>
                <a:cubicBezTo>
                  <a:pt x="2024738" y="1779942"/>
                  <a:pt x="2012953" y="1835043"/>
                  <a:pt x="2009024" y="1904240"/>
                </a:cubicBezTo>
                <a:cubicBezTo>
                  <a:pt x="2005096" y="1973437"/>
                  <a:pt x="2016881" y="2077232"/>
                  <a:pt x="2040452" y="2134896"/>
                </a:cubicBezTo>
                <a:cubicBezTo>
                  <a:pt x="2064024" y="2192560"/>
                  <a:pt x="2094142" y="2216907"/>
                  <a:pt x="2150452" y="2250224"/>
                </a:cubicBezTo>
                <a:cubicBezTo>
                  <a:pt x="2206761" y="2283541"/>
                  <a:pt x="2299736" y="2328391"/>
                  <a:pt x="2378307" y="2334798"/>
                </a:cubicBezTo>
                <a:cubicBezTo>
                  <a:pt x="2456878" y="2341205"/>
                  <a:pt x="2553782" y="2329672"/>
                  <a:pt x="2621877" y="2288667"/>
                </a:cubicBezTo>
                <a:cubicBezTo>
                  <a:pt x="2689972" y="2247661"/>
                  <a:pt x="2760686" y="2172057"/>
                  <a:pt x="2786876" y="2088765"/>
                </a:cubicBezTo>
                <a:cubicBezTo>
                  <a:pt x="2813066" y="2005472"/>
                  <a:pt x="2806519" y="1870923"/>
                  <a:pt x="2779019" y="1788912"/>
                </a:cubicBezTo>
                <a:cubicBezTo>
                  <a:pt x="2751519" y="1706901"/>
                  <a:pt x="2658543" y="1667177"/>
                  <a:pt x="2621877" y="1596698"/>
                </a:cubicBezTo>
                <a:cubicBezTo>
                  <a:pt x="2585210" y="1526220"/>
                  <a:pt x="2560330" y="1448053"/>
                  <a:pt x="2559020" y="1366042"/>
                </a:cubicBezTo>
                <a:cubicBezTo>
                  <a:pt x="2557711" y="1284031"/>
                  <a:pt x="2572116" y="1178955"/>
                  <a:pt x="2614020" y="1104632"/>
                </a:cubicBezTo>
                <a:cubicBezTo>
                  <a:pt x="2655925" y="1030310"/>
                  <a:pt x="2726638" y="957268"/>
                  <a:pt x="2810447" y="920107"/>
                </a:cubicBezTo>
                <a:cubicBezTo>
                  <a:pt x="2894256" y="882946"/>
                  <a:pt x="3021279" y="865006"/>
                  <a:pt x="3116874" y="881664"/>
                </a:cubicBezTo>
                <a:cubicBezTo>
                  <a:pt x="3212468" y="898323"/>
                  <a:pt x="3288420" y="918826"/>
                  <a:pt x="3384015" y="1020058"/>
                </a:cubicBezTo>
                <a:cubicBezTo>
                  <a:pt x="3479609" y="1121291"/>
                  <a:pt x="3590918" y="1304534"/>
                  <a:pt x="3690441" y="1489059"/>
                </a:cubicBezTo>
                <a:cubicBezTo>
                  <a:pt x="3789964" y="1673584"/>
                  <a:pt x="3901273" y="1954215"/>
                  <a:pt x="3981153" y="2127207"/>
                </a:cubicBezTo>
                <a:cubicBezTo>
                  <a:pt x="4061034" y="2300199"/>
                  <a:pt x="4121272" y="2438593"/>
                  <a:pt x="4169724" y="2527011"/>
                </a:cubicBezTo>
                <a:cubicBezTo>
                  <a:pt x="4218176" y="2615429"/>
                  <a:pt x="4237818" y="2616711"/>
                  <a:pt x="4271866" y="2657716"/>
                </a:cubicBezTo>
                <a:cubicBezTo>
                  <a:pt x="4305913" y="2698722"/>
                  <a:pt x="4332104" y="2747416"/>
                  <a:pt x="4374008" y="2773044"/>
                </a:cubicBezTo>
                <a:cubicBezTo>
                  <a:pt x="4415912" y="2798673"/>
                  <a:pt x="4455198" y="2803799"/>
                  <a:pt x="4523293" y="2811487"/>
                </a:cubicBezTo>
                <a:cubicBezTo>
                  <a:pt x="4591388" y="2819176"/>
                  <a:pt x="4539007" y="2816613"/>
                  <a:pt x="4782577" y="2819176"/>
                </a:cubicBezTo>
                <a:lnTo>
                  <a:pt x="5984711" y="2826864"/>
                </a:lnTo>
                <a:lnTo>
                  <a:pt x="8357552" y="2811487"/>
                </a:lnTo>
                <a:cubicBezTo>
                  <a:pt x="8357552" y="2811487"/>
                  <a:pt x="8918025" y="2812769"/>
                  <a:pt x="9064690" y="2819176"/>
                </a:cubicBezTo>
                <a:cubicBezTo>
                  <a:pt x="9211356" y="2825583"/>
                  <a:pt x="9191713" y="2830708"/>
                  <a:pt x="9237546" y="2849930"/>
                </a:cubicBezTo>
                <a:cubicBezTo>
                  <a:pt x="9283379" y="2869151"/>
                  <a:pt x="9314808" y="2896061"/>
                  <a:pt x="9339688" y="2934504"/>
                </a:cubicBezTo>
                <a:cubicBezTo>
                  <a:pt x="9364569" y="2972946"/>
                  <a:pt x="9376355" y="2993449"/>
                  <a:pt x="9386831" y="3080586"/>
                </a:cubicBezTo>
                <a:cubicBezTo>
                  <a:pt x="9397307" y="3167723"/>
                  <a:pt x="9399926" y="3358655"/>
                  <a:pt x="9402545" y="3457324"/>
                </a:cubicBezTo>
                <a:cubicBezTo>
                  <a:pt x="9405164" y="3555994"/>
                  <a:pt x="9385521" y="3630316"/>
                  <a:pt x="9402545" y="3672603"/>
                </a:cubicBezTo>
                <a:cubicBezTo>
                  <a:pt x="9419569" y="3714890"/>
                  <a:pt x="9447069" y="3703357"/>
                  <a:pt x="9504687" y="3711046"/>
                </a:cubicBezTo>
                <a:cubicBezTo>
                  <a:pt x="9562306" y="3718735"/>
                  <a:pt x="9622544" y="3718735"/>
                  <a:pt x="9748257" y="3718735"/>
                </a:cubicBezTo>
                <a:lnTo>
                  <a:pt x="10258968" y="3711046"/>
                </a:lnTo>
                <a:lnTo>
                  <a:pt x="11233247" y="3703357"/>
                </a:lnTo>
                <a:lnTo>
                  <a:pt x="11225390" y="3934014"/>
                </a:lnTo>
                <a:cubicBezTo>
                  <a:pt x="10873785" y="3944265"/>
                  <a:pt x="10522180" y="3954516"/>
                  <a:pt x="10227540" y="3957079"/>
                </a:cubicBezTo>
                <a:cubicBezTo>
                  <a:pt x="9932899" y="3959642"/>
                  <a:pt x="9623853" y="3966049"/>
                  <a:pt x="9457545" y="3949391"/>
                </a:cubicBezTo>
                <a:cubicBezTo>
                  <a:pt x="9291236" y="3932732"/>
                  <a:pt x="9282070" y="3908385"/>
                  <a:pt x="9229689" y="3857128"/>
                </a:cubicBezTo>
                <a:cubicBezTo>
                  <a:pt x="9177309" y="3805871"/>
                  <a:pt x="9156356" y="3728986"/>
                  <a:pt x="9143261" y="3641849"/>
                </a:cubicBezTo>
                <a:cubicBezTo>
                  <a:pt x="9130166" y="3554712"/>
                  <a:pt x="9152428" y="3426570"/>
                  <a:pt x="9151118" y="3334308"/>
                </a:cubicBezTo>
                <a:cubicBezTo>
                  <a:pt x="9149809" y="3242045"/>
                  <a:pt x="9151118" y="3134406"/>
                  <a:pt x="9135404" y="3088274"/>
                </a:cubicBezTo>
                <a:cubicBezTo>
                  <a:pt x="9119690" y="3042143"/>
                  <a:pt x="9118380" y="3061365"/>
                  <a:pt x="9056833" y="3057520"/>
                </a:cubicBezTo>
                <a:cubicBezTo>
                  <a:pt x="8995286" y="3053676"/>
                  <a:pt x="8897072" y="3063927"/>
                  <a:pt x="8766121" y="3065209"/>
                </a:cubicBezTo>
                <a:lnTo>
                  <a:pt x="8271124" y="3065209"/>
                </a:lnTo>
                <a:lnTo>
                  <a:pt x="6566136" y="3080586"/>
                </a:lnTo>
                <a:cubicBezTo>
                  <a:pt x="6566136" y="3080586"/>
                  <a:pt x="5396739" y="3058802"/>
                  <a:pt x="5049718" y="3057520"/>
                </a:cubicBezTo>
                <a:cubicBezTo>
                  <a:pt x="4702696" y="3056239"/>
                  <a:pt x="4613649" y="3084430"/>
                  <a:pt x="4484008" y="3072897"/>
                </a:cubicBezTo>
                <a:cubicBezTo>
                  <a:pt x="4354365" y="3061365"/>
                  <a:pt x="4339961" y="3031892"/>
                  <a:pt x="4271866" y="2988323"/>
                </a:cubicBezTo>
                <a:cubicBezTo>
                  <a:pt x="4203771" y="2944755"/>
                  <a:pt x="4140914" y="2899905"/>
                  <a:pt x="4075438" y="2811487"/>
                </a:cubicBezTo>
                <a:cubicBezTo>
                  <a:pt x="4009963" y="2723069"/>
                  <a:pt x="3974606" y="2648746"/>
                  <a:pt x="3879011" y="2457814"/>
                </a:cubicBezTo>
                <a:cubicBezTo>
                  <a:pt x="3783417" y="2266882"/>
                  <a:pt x="3597466" y="1858109"/>
                  <a:pt x="3501871" y="1665895"/>
                </a:cubicBezTo>
                <a:cubicBezTo>
                  <a:pt x="3406277" y="1473682"/>
                  <a:pt x="3361753" y="1387826"/>
                  <a:pt x="3305444" y="1304534"/>
                </a:cubicBezTo>
                <a:cubicBezTo>
                  <a:pt x="3249135" y="1221242"/>
                  <a:pt x="3208540" y="1195613"/>
                  <a:pt x="3164016" y="1166140"/>
                </a:cubicBezTo>
                <a:cubicBezTo>
                  <a:pt x="3119493" y="1136668"/>
                  <a:pt x="3090684" y="1123853"/>
                  <a:pt x="3038303" y="1127698"/>
                </a:cubicBezTo>
                <a:cubicBezTo>
                  <a:pt x="2985922" y="1131542"/>
                  <a:pt x="2890328" y="1159733"/>
                  <a:pt x="2849733" y="1189206"/>
                </a:cubicBezTo>
                <a:cubicBezTo>
                  <a:pt x="2809138" y="1218679"/>
                  <a:pt x="2794733" y="1253277"/>
                  <a:pt x="2794733" y="1304534"/>
                </a:cubicBezTo>
                <a:cubicBezTo>
                  <a:pt x="2794733" y="1355791"/>
                  <a:pt x="2819614" y="1437802"/>
                  <a:pt x="2849733" y="1496747"/>
                </a:cubicBezTo>
                <a:cubicBezTo>
                  <a:pt x="2879852" y="1555693"/>
                  <a:pt x="2940089" y="1587728"/>
                  <a:pt x="2975446" y="1658207"/>
                </a:cubicBezTo>
                <a:cubicBezTo>
                  <a:pt x="3010803" y="1728685"/>
                  <a:pt x="3056636" y="1826073"/>
                  <a:pt x="3061874" y="1919617"/>
                </a:cubicBezTo>
                <a:cubicBezTo>
                  <a:pt x="3067112" y="2013161"/>
                  <a:pt x="3055327" y="2127207"/>
                  <a:pt x="3006875" y="2219470"/>
                </a:cubicBezTo>
                <a:cubicBezTo>
                  <a:pt x="2958422" y="2311732"/>
                  <a:pt x="2856280" y="2414246"/>
                  <a:pt x="2771162" y="2473192"/>
                </a:cubicBezTo>
                <a:cubicBezTo>
                  <a:pt x="2686043" y="2532137"/>
                  <a:pt x="2590449" y="2562891"/>
                  <a:pt x="2496164" y="2573142"/>
                </a:cubicBezTo>
                <a:cubicBezTo>
                  <a:pt x="2401879" y="2583394"/>
                  <a:pt x="2298427" y="2561610"/>
                  <a:pt x="2205451" y="2534700"/>
                </a:cubicBezTo>
                <a:cubicBezTo>
                  <a:pt x="2112476" y="2507790"/>
                  <a:pt x="2003786" y="2471910"/>
                  <a:pt x="1938310" y="2411683"/>
                </a:cubicBezTo>
                <a:cubicBezTo>
                  <a:pt x="1872835" y="2351456"/>
                  <a:pt x="1840097" y="2248943"/>
                  <a:pt x="1812597" y="2173339"/>
                </a:cubicBezTo>
                <a:cubicBezTo>
                  <a:pt x="1785097" y="2097735"/>
                  <a:pt x="1775930" y="2023412"/>
                  <a:pt x="1773311" y="1958060"/>
                </a:cubicBezTo>
                <a:cubicBezTo>
                  <a:pt x="1770692" y="1892707"/>
                  <a:pt x="1779859" y="1835043"/>
                  <a:pt x="1796883" y="1781223"/>
                </a:cubicBezTo>
                <a:cubicBezTo>
                  <a:pt x="1813906" y="1727403"/>
                  <a:pt x="1844025" y="1687679"/>
                  <a:pt x="1875453" y="1635141"/>
                </a:cubicBezTo>
                <a:cubicBezTo>
                  <a:pt x="1906882" y="1582603"/>
                  <a:pt x="1960572" y="1517250"/>
                  <a:pt x="1985453" y="1465993"/>
                </a:cubicBezTo>
                <a:cubicBezTo>
                  <a:pt x="2010334" y="1414736"/>
                  <a:pt x="2032595" y="1376294"/>
                  <a:pt x="2024738" y="1327600"/>
                </a:cubicBezTo>
                <a:cubicBezTo>
                  <a:pt x="2016881" y="1278906"/>
                  <a:pt x="1993310" y="1208427"/>
                  <a:pt x="1938310" y="1173829"/>
                </a:cubicBezTo>
                <a:cubicBezTo>
                  <a:pt x="1883311" y="1139230"/>
                  <a:pt x="1811287" y="1128979"/>
                  <a:pt x="1694740" y="1120009"/>
                </a:cubicBezTo>
                <a:cubicBezTo>
                  <a:pt x="1578194" y="1111039"/>
                  <a:pt x="1388314" y="1122572"/>
                  <a:pt x="1239029" y="1120009"/>
                </a:cubicBezTo>
                <a:cubicBezTo>
                  <a:pt x="1089745" y="1117446"/>
                  <a:pt x="903793" y="1103351"/>
                  <a:pt x="799032" y="1104632"/>
                </a:cubicBezTo>
                <a:cubicBezTo>
                  <a:pt x="746652" y="1105273"/>
                  <a:pt x="712604" y="1115845"/>
                  <a:pt x="685104" y="1123853"/>
                </a:cubicBezTo>
                <a:lnTo>
                  <a:pt x="663564" y="1128713"/>
                </a:lnTo>
                <a:lnTo>
                  <a:pt x="663564" y="3960450"/>
                </a:lnTo>
                <a:lnTo>
                  <a:pt x="0" y="3960450"/>
                </a:lnTo>
                <a:close/>
              </a:path>
            </a:pathLst>
          </a:custGeom>
          <a:solidFill>
            <a:srgbClr val="F3B3A6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5EF6E9CB-14DF-45E1-91EF-C3BE7B94C9B8}"/>
              </a:ext>
            </a:extLst>
          </p:cNvPr>
          <p:cNvSpPr/>
          <p:nvPr/>
        </p:nvSpPr>
        <p:spPr>
          <a:xfrm rot="3075590">
            <a:off x="939677" y="2411224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B963B17C-3459-4110-BD5A-950548EF92E6}"/>
              </a:ext>
            </a:extLst>
          </p:cNvPr>
          <p:cNvSpPr/>
          <p:nvPr/>
        </p:nvSpPr>
        <p:spPr>
          <a:xfrm>
            <a:off x="813677" y="2873761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4A8B85A1-2AD9-49F4-A994-4D7804BF0ADA}"/>
              </a:ext>
            </a:extLst>
          </p:cNvPr>
          <p:cNvSpPr/>
          <p:nvPr/>
        </p:nvSpPr>
        <p:spPr>
          <a:xfrm>
            <a:off x="1070634" y="3280816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067A74A-0171-46A5-888B-BB05745F3049}"/>
              </a:ext>
            </a:extLst>
          </p:cNvPr>
          <p:cNvSpPr/>
          <p:nvPr/>
        </p:nvSpPr>
        <p:spPr>
          <a:xfrm>
            <a:off x="813677" y="4985769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23A5834A-4A64-4B1E-ABCF-8C6537BAF4F4}"/>
              </a:ext>
            </a:extLst>
          </p:cNvPr>
          <p:cNvSpPr/>
          <p:nvPr/>
        </p:nvSpPr>
        <p:spPr>
          <a:xfrm>
            <a:off x="1029015" y="5678232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六角形 21">
            <a:extLst>
              <a:ext uri="{FF2B5EF4-FFF2-40B4-BE49-F238E27FC236}">
                <a16:creationId xmlns:a16="http://schemas.microsoft.com/office/drawing/2014/main" id="{C6539424-AF7D-4530-A8CB-2A9E9DC3C01C}"/>
              </a:ext>
            </a:extLst>
          </p:cNvPr>
          <p:cNvSpPr/>
          <p:nvPr/>
        </p:nvSpPr>
        <p:spPr>
          <a:xfrm>
            <a:off x="813677" y="3600770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31671F4-FFE6-487C-BD17-73254014A931}"/>
              </a:ext>
            </a:extLst>
          </p:cNvPr>
          <p:cNvSpPr/>
          <p:nvPr/>
        </p:nvSpPr>
        <p:spPr>
          <a:xfrm>
            <a:off x="1056359" y="3947001"/>
            <a:ext cx="252000" cy="252000"/>
          </a:xfrm>
          <a:prstGeom prst="rect">
            <a:avLst/>
          </a:prstGeom>
          <a:solidFill>
            <a:srgbClr val="FF0066"/>
          </a:solidFill>
          <a:ln>
            <a:solidFill>
              <a:srgbClr val="F0C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6648D187-DD6C-450D-AA0F-7A4279BBE3C4}"/>
              </a:ext>
            </a:extLst>
          </p:cNvPr>
          <p:cNvSpPr/>
          <p:nvPr/>
        </p:nvSpPr>
        <p:spPr>
          <a:xfrm>
            <a:off x="1127522" y="5237769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28084069-042C-40A7-984C-6649AA3FA4DD}"/>
              </a:ext>
            </a:extLst>
          </p:cNvPr>
          <p:cNvSpPr/>
          <p:nvPr/>
        </p:nvSpPr>
        <p:spPr>
          <a:xfrm rot="3075590">
            <a:off x="824394" y="4309887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9E8A6F9A-062D-4300-B99E-974134426D43}"/>
              </a:ext>
            </a:extLst>
          </p:cNvPr>
          <p:cNvSpPr/>
          <p:nvPr/>
        </p:nvSpPr>
        <p:spPr>
          <a:xfrm>
            <a:off x="1088368" y="4579161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EECA75C7-70BD-4477-AE96-45F732F75E91}"/>
              </a:ext>
            </a:extLst>
          </p:cNvPr>
          <p:cNvSpPr/>
          <p:nvPr/>
        </p:nvSpPr>
        <p:spPr>
          <a:xfrm>
            <a:off x="1508778" y="2978442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B1D875B1-DDD3-4E80-A69F-2CEF44AD1154}"/>
              </a:ext>
            </a:extLst>
          </p:cNvPr>
          <p:cNvSpPr/>
          <p:nvPr/>
        </p:nvSpPr>
        <p:spPr>
          <a:xfrm rot="3075590">
            <a:off x="2834200" y="3423641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8DC4861-DAB7-4AB0-BF6A-006B3B782909}"/>
              </a:ext>
            </a:extLst>
          </p:cNvPr>
          <p:cNvSpPr/>
          <p:nvPr/>
        </p:nvSpPr>
        <p:spPr>
          <a:xfrm>
            <a:off x="3323720" y="3578173"/>
            <a:ext cx="252000" cy="252000"/>
          </a:xfrm>
          <a:prstGeom prst="rect">
            <a:avLst/>
          </a:prstGeom>
          <a:solidFill>
            <a:srgbClr val="FF0066"/>
          </a:solidFill>
          <a:ln>
            <a:solidFill>
              <a:srgbClr val="F0C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六角形 29">
            <a:extLst>
              <a:ext uri="{FF2B5EF4-FFF2-40B4-BE49-F238E27FC236}">
                <a16:creationId xmlns:a16="http://schemas.microsoft.com/office/drawing/2014/main" id="{E42E756D-C2FE-4544-92DD-18E3A4CAB093}"/>
              </a:ext>
            </a:extLst>
          </p:cNvPr>
          <p:cNvSpPr/>
          <p:nvPr/>
        </p:nvSpPr>
        <p:spPr>
          <a:xfrm>
            <a:off x="2505307" y="4132758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CACBF4F6-8FD2-496A-BA1D-6B23FBC5F6C8}"/>
              </a:ext>
            </a:extLst>
          </p:cNvPr>
          <p:cNvSpPr/>
          <p:nvPr/>
        </p:nvSpPr>
        <p:spPr>
          <a:xfrm>
            <a:off x="2870552" y="4513853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CFFD8615-2B2F-4635-925A-BE2D239A1257}"/>
              </a:ext>
            </a:extLst>
          </p:cNvPr>
          <p:cNvSpPr/>
          <p:nvPr/>
        </p:nvSpPr>
        <p:spPr>
          <a:xfrm>
            <a:off x="3459747" y="4290876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二等辺三角形 32">
            <a:extLst>
              <a:ext uri="{FF2B5EF4-FFF2-40B4-BE49-F238E27FC236}">
                <a16:creationId xmlns:a16="http://schemas.microsoft.com/office/drawing/2014/main" id="{879638DA-4436-4237-A161-64860F04B8CD}"/>
              </a:ext>
            </a:extLst>
          </p:cNvPr>
          <p:cNvSpPr/>
          <p:nvPr/>
        </p:nvSpPr>
        <p:spPr>
          <a:xfrm rot="3075590">
            <a:off x="2243338" y="3588084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六角形 33">
            <a:extLst>
              <a:ext uri="{FF2B5EF4-FFF2-40B4-BE49-F238E27FC236}">
                <a16:creationId xmlns:a16="http://schemas.microsoft.com/office/drawing/2014/main" id="{52D3C82B-A0A3-4ED3-9E4A-85F4550EADFF}"/>
              </a:ext>
            </a:extLst>
          </p:cNvPr>
          <p:cNvSpPr/>
          <p:nvPr/>
        </p:nvSpPr>
        <p:spPr>
          <a:xfrm>
            <a:off x="2168460" y="4427850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5F9EF99B-6057-4147-811F-F238F72E918E}"/>
              </a:ext>
            </a:extLst>
          </p:cNvPr>
          <p:cNvSpPr/>
          <p:nvPr/>
        </p:nvSpPr>
        <p:spPr>
          <a:xfrm>
            <a:off x="3026753" y="5023826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27B3F24-6C79-4285-9A88-75E45B734233}"/>
              </a:ext>
            </a:extLst>
          </p:cNvPr>
          <p:cNvSpPr/>
          <p:nvPr/>
        </p:nvSpPr>
        <p:spPr>
          <a:xfrm>
            <a:off x="3886855" y="4456449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6577F347-7B27-4D4C-B2D9-1B47E618D087}"/>
              </a:ext>
            </a:extLst>
          </p:cNvPr>
          <p:cNvCxnSpPr/>
          <p:nvPr/>
        </p:nvCxnSpPr>
        <p:spPr>
          <a:xfrm>
            <a:off x="1916460" y="3104442"/>
            <a:ext cx="673434" cy="0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F414279-BF40-4678-895B-6B50DB290742}"/>
              </a:ext>
            </a:extLst>
          </p:cNvPr>
          <p:cNvSpPr txBox="1"/>
          <p:nvPr/>
        </p:nvSpPr>
        <p:spPr>
          <a:xfrm>
            <a:off x="1484224" y="5045929"/>
            <a:ext cx="1496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ボーマンのう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B6A4AAE-92D6-8D78-C16D-3FC302ACB589}"/>
              </a:ext>
            </a:extLst>
          </p:cNvPr>
          <p:cNvGrpSpPr/>
          <p:nvPr/>
        </p:nvGrpSpPr>
        <p:grpSpPr>
          <a:xfrm>
            <a:off x="6485333" y="2283202"/>
            <a:ext cx="4898437" cy="954107"/>
            <a:chOff x="7114615" y="1424937"/>
            <a:chExt cx="4898437" cy="954107"/>
          </a:xfrm>
        </p:grpSpPr>
        <p:sp>
          <p:nvSpPr>
            <p:cNvPr id="12" name="二等辺三角形 11">
              <a:extLst>
                <a:ext uri="{FF2B5EF4-FFF2-40B4-BE49-F238E27FC236}">
                  <a16:creationId xmlns:a16="http://schemas.microsoft.com/office/drawing/2014/main" id="{15C8FA0F-D565-4594-9F93-AE57DB13F9EA}"/>
                </a:ext>
              </a:extLst>
            </p:cNvPr>
            <p:cNvSpPr/>
            <p:nvPr/>
          </p:nvSpPr>
          <p:spPr>
            <a:xfrm>
              <a:off x="11545620" y="1560812"/>
              <a:ext cx="252000" cy="252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56C7728D-F4F9-493D-94DF-22B99E6EEF82}"/>
                </a:ext>
              </a:extLst>
            </p:cNvPr>
            <p:cNvSpPr/>
            <p:nvPr/>
          </p:nvSpPr>
          <p:spPr>
            <a:xfrm>
              <a:off x="9935915" y="1586802"/>
              <a:ext cx="252000" cy="252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六角形 13">
              <a:extLst>
                <a:ext uri="{FF2B5EF4-FFF2-40B4-BE49-F238E27FC236}">
                  <a16:creationId xmlns:a16="http://schemas.microsoft.com/office/drawing/2014/main" id="{D766E7CE-789A-4629-A03B-D96F8D62C95A}"/>
                </a:ext>
              </a:extLst>
            </p:cNvPr>
            <p:cNvSpPr/>
            <p:nvPr/>
          </p:nvSpPr>
          <p:spPr>
            <a:xfrm>
              <a:off x="9935915" y="2015976"/>
              <a:ext cx="252000" cy="252000"/>
            </a:xfrm>
            <a:prstGeom prst="hexagon">
              <a:avLst/>
            </a:prstGeom>
            <a:solidFill>
              <a:srgbClr val="B3A0C9"/>
            </a:solidFill>
            <a:ln>
              <a:solidFill>
                <a:srgbClr val="D2C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231F826-B50B-4920-BD3D-27BC3750BE66}"/>
                </a:ext>
              </a:extLst>
            </p:cNvPr>
            <p:cNvSpPr/>
            <p:nvPr/>
          </p:nvSpPr>
          <p:spPr>
            <a:xfrm>
              <a:off x="8850320" y="1579082"/>
              <a:ext cx="252000" cy="2520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0C5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3DEAAB9E-5730-4AB5-B0D7-CA38E356FAFC}"/>
                </a:ext>
              </a:extLst>
            </p:cNvPr>
            <p:cNvSpPr/>
            <p:nvPr/>
          </p:nvSpPr>
          <p:spPr>
            <a:xfrm>
              <a:off x="11545620" y="1998513"/>
              <a:ext cx="252000" cy="252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82C68CDF-2C17-4F27-A3E3-AC23031B9312}"/>
                </a:ext>
              </a:extLst>
            </p:cNvPr>
            <p:cNvSpPr txBox="1"/>
            <p:nvPr/>
          </p:nvSpPr>
          <p:spPr>
            <a:xfrm>
              <a:off x="7114615" y="1424937"/>
              <a:ext cx="4898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2800" dirty="0"/>
                <a:t>タンパク質　　　水　　　イオン</a:t>
              </a:r>
              <a:endParaRPr kumimoji="1" lang="en-US" altLang="ja-JP" sz="2800" dirty="0"/>
            </a:p>
            <a:p>
              <a:pPr algn="just"/>
              <a:r>
                <a:rPr kumimoji="1" lang="ja-JP" altLang="en-US" sz="2800" dirty="0"/>
                <a:t>　  　 　グルコース　　　　尿素　</a:t>
              </a:r>
            </a:p>
          </p:txBody>
        </p:sp>
      </p:grp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F63E565-8BBA-45BC-8189-02BF32EDF8D8}"/>
              </a:ext>
            </a:extLst>
          </p:cNvPr>
          <p:cNvSpPr/>
          <p:nvPr/>
        </p:nvSpPr>
        <p:spPr>
          <a:xfrm>
            <a:off x="3571256" y="3569722"/>
            <a:ext cx="842026" cy="459097"/>
          </a:xfrm>
          <a:custGeom>
            <a:avLst/>
            <a:gdLst>
              <a:gd name="connsiteX0" fmla="*/ 0 w 1554480"/>
              <a:gd name="connsiteY0" fmla="*/ 802640 h 802640"/>
              <a:gd name="connsiteX1" fmla="*/ 670560 w 1554480"/>
              <a:gd name="connsiteY1" fmla="*/ 0 h 802640"/>
              <a:gd name="connsiteX2" fmla="*/ 1554480 w 1554480"/>
              <a:gd name="connsiteY2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802640">
                <a:moveTo>
                  <a:pt x="0" y="802640"/>
                </a:moveTo>
                <a:lnTo>
                  <a:pt x="670560" y="0"/>
                </a:lnTo>
                <a:lnTo>
                  <a:pt x="1554480" y="0"/>
                </a:lnTo>
              </a:path>
            </a:pathLst>
          </a:custGeom>
          <a:noFill/>
          <a:ln w="19050">
            <a:solidFill>
              <a:schemeClr val="tx1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F2A4AD4-455C-4B5D-A886-A1EC2AFA978B}"/>
              </a:ext>
            </a:extLst>
          </p:cNvPr>
          <p:cNvSpPr txBox="1"/>
          <p:nvPr/>
        </p:nvSpPr>
        <p:spPr>
          <a:xfrm>
            <a:off x="4390466" y="3243093"/>
            <a:ext cx="140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spc="-200" dirty="0"/>
              <a:t>糸球体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5BD6270-33FA-4F03-957A-22DC27EA96B4}"/>
              </a:ext>
            </a:extLst>
          </p:cNvPr>
          <p:cNvSpPr txBox="1"/>
          <p:nvPr/>
        </p:nvSpPr>
        <p:spPr>
          <a:xfrm>
            <a:off x="221730" y="3717032"/>
            <a:ext cx="615553" cy="13416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kumimoji="1" lang="ja-JP" altLang="en-US" sz="2800" dirty="0"/>
              <a:t>腎動脈</a:t>
            </a:r>
          </a:p>
        </p:txBody>
      </p:sp>
      <p:sp>
        <p:nvSpPr>
          <p:cNvPr id="44" name="吹き出し: 角を丸めた四角形 43">
            <a:extLst>
              <a:ext uri="{FF2B5EF4-FFF2-40B4-BE49-F238E27FC236}">
                <a16:creationId xmlns:a16="http://schemas.microsoft.com/office/drawing/2014/main" id="{2CBB879A-C538-4C87-9138-20E17E9B2D80}"/>
              </a:ext>
            </a:extLst>
          </p:cNvPr>
          <p:cNvSpPr/>
          <p:nvPr/>
        </p:nvSpPr>
        <p:spPr>
          <a:xfrm>
            <a:off x="5245538" y="3788066"/>
            <a:ext cx="1662993" cy="666109"/>
          </a:xfrm>
          <a:prstGeom prst="wedgeRoundRectCallout">
            <a:avLst>
              <a:gd name="adj1" fmla="val -143334"/>
              <a:gd name="adj2" fmla="val 1289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3000" dirty="0">
                <a:solidFill>
                  <a:schemeClr val="tx1"/>
                </a:solidFill>
              </a:rPr>
              <a:t>① </a:t>
            </a:r>
            <a:r>
              <a:rPr kumimoji="1" lang="ja-JP" altLang="en-US" sz="3000" b="1" dirty="0">
                <a:solidFill>
                  <a:schemeClr val="tx1"/>
                </a:solidFill>
              </a:rPr>
              <a:t>ろ過</a:t>
            </a:r>
            <a:endParaRPr kumimoji="1" lang="en-US" altLang="ja-JP" sz="3000" b="1" dirty="0">
              <a:solidFill>
                <a:schemeClr val="tx1"/>
              </a:solidFill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A44799E4-CA73-4BD6-A5D7-41337A8348D8}"/>
              </a:ext>
            </a:extLst>
          </p:cNvPr>
          <p:cNvCxnSpPr>
            <a:cxnSpLocks/>
          </p:cNvCxnSpPr>
          <p:nvPr/>
        </p:nvCxnSpPr>
        <p:spPr>
          <a:xfrm flipH="1">
            <a:off x="2502616" y="3667389"/>
            <a:ext cx="312566" cy="4669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78D572D-47F0-4B93-9969-1D39023244D3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2420460" y="4358891"/>
            <a:ext cx="184420" cy="194959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BC93A5E8-70E8-4D4F-94F0-5033FF4CA92B}"/>
              </a:ext>
            </a:extLst>
          </p:cNvPr>
          <p:cNvCxnSpPr>
            <a:cxnSpLocks/>
          </p:cNvCxnSpPr>
          <p:nvPr/>
        </p:nvCxnSpPr>
        <p:spPr>
          <a:xfrm>
            <a:off x="3013980" y="4792839"/>
            <a:ext cx="39003" cy="27558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E923C90C-2152-41A0-9220-4F640B6278BB}"/>
              </a:ext>
            </a:extLst>
          </p:cNvPr>
          <p:cNvCxnSpPr>
            <a:cxnSpLocks/>
          </p:cNvCxnSpPr>
          <p:nvPr/>
        </p:nvCxnSpPr>
        <p:spPr>
          <a:xfrm>
            <a:off x="3703938" y="4470850"/>
            <a:ext cx="173787" cy="94619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43E7B41-4271-36E4-25FD-3E1CF77A3522}"/>
              </a:ext>
            </a:extLst>
          </p:cNvPr>
          <p:cNvGrpSpPr/>
          <p:nvPr/>
        </p:nvGrpSpPr>
        <p:grpSpPr>
          <a:xfrm>
            <a:off x="1665790" y="2390833"/>
            <a:ext cx="3092046" cy="523220"/>
            <a:chOff x="1665790" y="2390833"/>
            <a:chExt cx="3092046" cy="523220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E7E6632F-4BE9-DFE9-C8A1-F896576267B6}"/>
                </a:ext>
              </a:extLst>
            </p:cNvPr>
            <p:cNvSpPr/>
            <p:nvPr/>
          </p:nvSpPr>
          <p:spPr>
            <a:xfrm>
              <a:off x="1706896" y="2430799"/>
              <a:ext cx="3050940" cy="436013"/>
            </a:xfrm>
            <a:prstGeom prst="roundRect">
              <a:avLst/>
            </a:prstGeom>
            <a:solidFill>
              <a:srgbClr val="F3B3A6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2B13F53-9B37-D129-4CF3-DA8290D1478B}"/>
                </a:ext>
              </a:extLst>
            </p:cNvPr>
            <p:cNvSpPr txBox="1"/>
            <p:nvPr/>
          </p:nvSpPr>
          <p:spPr>
            <a:xfrm>
              <a:off x="1665790" y="2390833"/>
              <a:ext cx="1408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2800" dirty="0"/>
                <a:t>血しょう</a:t>
              </a:r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7217E477-0B14-B941-1B5B-3477A734AEFA}"/>
                </a:ext>
              </a:extLst>
            </p:cNvPr>
            <p:cNvSpPr/>
            <p:nvPr/>
          </p:nvSpPr>
          <p:spPr>
            <a:xfrm>
              <a:off x="2980366" y="2533705"/>
              <a:ext cx="252000" cy="252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六角形 47">
              <a:extLst>
                <a:ext uri="{FF2B5EF4-FFF2-40B4-BE49-F238E27FC236}">
                  <a16:creationId xmlns:a16="http://schemas.microsoft.com/office/drawing/2014/main" id="{2AA8B1F3-543A-C430-0903-469FD8D794CA}"/>
                </a:ext>
              </a:extLst>
            </p:cNvPr>
            <p:cNvSpPr/>
            <p:nvPr/>
          </p:nvSpPr>
          <p:spPr>
            <a:xfrm>
              <a:off x="3338595" y="2533705"/>
              <a:ext cx="252000" cy="252000"/>
            </a:xfrm>
            <a:prstGeom prst="hexagon">
              <a:avLst/>
            </a:prstGeom>
            <a:solidFill>
              <a:srgbClr val="B3A0C9"/>
            </a:solidFill>
            <a:ln>
              <a:solidFill>
                <a:srgbClr val="D2C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4B8419C2-AD61-7852-DC7D-A5AC69BC32B0}"/>
                </a:ext>
              </a:extLst>
            </p:cNvPr>
            <p:cNvSpPr/>
            <p:nvPr/>
          </p:nvSpPr>
          <p:spPr>
            <a:xfrm>
              <a:off x="3696824" y="2533705"/>
              <a:ext cx="252000" cy="2520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0C5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二等辺三角形 50">
              <a:extLst>
                <a:ext uri="{FF2B5EF4-FFF2-40B4-BE49-F238E27FC236}">
                  <a16:creationId xmlns:a16="http://schemas.microsoft.com/office/drawing/2014/main" id="{FD0B8E94-4210-5CFB-6ABC-27C541491663}"/>
                </a:ext>
              </a:extLst>
            </p:cNvPr>
            <p:cNvSpPr/>
            <p:nvPr/>
          </p:nvSpPr>
          <p:spPr>
            <a:xfrm>
              <a:off x="4055053" y="2533705"/>
              <a:ext cx="252000" cy="252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1DF08A5F-4EFD-E4E4-2E38-5ECE50B9D163}"/>
                </a:ext>
              </a:extLst>
            </p:cNvPr>
            <p:cNvSpPr/>
            <p:nvPr/>
          </p:nvSpPr>
          <p:spPr>
            <a:xfrm>
              <a:off x="4413282" y="2533705"/>
              <a:ext cx="252000" cy="252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0CF0863F-A4D6-3961-1938-0939B360B38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281015" y="2652443"/>
            <a:ext cx="384775" cy="0"/>
          </a:xfrm>
          <a:prstGeom prst="line">
            <a:avLst/>
          </a:prstGeom>
          <a:ln w="19050"/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矢印: 下 60">
            <a:extLst>
              <a:ext uri="{FF2B5EF4-FFF2-40B4-BE49-F238E27FC236}">
                <a16:creationId xmlns:a16="http://schemas.microsoft.com/office/drawing/2014/main" id="{168CBA5D-624E-9E6A-71E7-3D5E1043C41B}"/>
              </a:ext>
            </a:extLst>
          </p:cNvPr>
          <p:cNvSpPr/>
          <p:nvPr/>
        </p:nvSpPr>
        <p:spPr>
          <a:xfrm rot="18676542">
            <a:off x="5326301" y="2551741"/>
            <a:ext cx="417574" cy="127453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0DA6FE1-851B-7697-F785-C1D9DEB49DBB}"/>
              </a:ext>
            </a:extLst>
          </p:cNvPr>
          <p:cNvSpPr txBox="1"/>
          <p:nvPr/>
        </p:nvSpPr>
        <p:spPr>
          <a:xfrm>
            <a:off x="3729223" y="4799648"/>
            <a:ext cx="140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>
                <a:effectLst>
                  <a:glow rad="127000">
                    <a:schemeClr val="bg1"/>
                  </a:glow>
                </a:effectLst>
              </a:rPr>
              <a:t>腎小体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87CC631-641C-8C57-3ECF-E32BC7F3D61E}"/>
              </a:ext>
            </a:extLst>
          </p:cNvPr>
          <p:cNvSpPr txBox="1"/>
          <p:nvPr/>
        </p:nvSpPr>
        <p:spPr>
          <a:xfrm>
            <a:off x="5325423" y="5714092"/>
            <a:ext cx="140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細尿管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293EF75-FC45-4D29-C8B1-B7C23D65BE18}"/>
              </a:ext>
            </a:extLst>
          </p:cNvPr>
          <p:cNvSpPr txBox="1"/>
          <p:nvPr/>
        </p:nvSpPr>
        <p:spPr>
          <a:xfrm>
            <a:off x="8020468" y="4561964"/>
            <a:ext cx="174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毛細血管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4819F601-CD6C-1FFF-9857-F16E6D4A7E21}"/>
              </a:ext>
            </a:extLst>
          </p:cNvPr>
          <p:cNvSpPr txBox="1"/>
          <p:nvPr/>
        </p:nvSpPr>
        <p:spPr>
          <a:xfrm>
            <a:off x="10612756" y="4849996"/>
            <a:ext cx="127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集合管</a:t>
            </a:r>
          </a:p>
        </p:txBody>
      </p: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0708CA4B-09EC-F5D2-4515-19DE5990853E}"/>
              </a:ext>
            </a:extLst>
          </p:cNvPr>
          <p:cNvCxnSpPr>
            <a:cxnSpLocks/>
          </p:cNvCxnSpPr>
          <p:nvPr/>
        </p:nvCxnSpPr>
        <p:spPr>
          <a:xfrm flipH="1" flipV="1">
            <a:off x="567196" y="3070948"/>
            <a:ext cx="1" cy="49632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コンテンツ プレースホルダー 3">
            <a:extLst>
              <a:ext uri="{FF2B5EF4-FFF2-40B4-BE49-F238E27FC236}">
                <a16:creationId xmlns:a16="http://schemas.microsoft.com/office/drawing/2014/main" id="{8313A3C0-D507-E1C6-BAC0-5BA0B86D63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0584" y="953167"/>
            <a:ext cx="8235736" cy="646331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dirty="0">
                <a:solidFill>
                  <a:srgbClr val="00808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腎臓の働きのイメージアニメーション</a:t>
            </a:r>
          </a:p>
        </p:txBody>
      </p:sp>
    </p:spTree>
    <p:extLst>
      <p:ext uri="{BB962C8B-B14F-4D97-AF65-F5344CB8AC3E}">
        <p14:creationId xmlns:p14="http://schemas.microsoft.com/office/powerpoint/2010/main" val="12137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3E78A-C292-445B-B9C4-1324944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C</a:t>
            </a:r>
            <a:r>
              <a:rPr lang="ja-JP" altLang="en-US" b="1" dirty="0"/>
              <a:t>　腎臓の働き</a:t>
            </a:r>
            <a:endParaRPr kumimoji="1" lang="ja-JP" altLang="en-US" dirty="0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E275E208-2634-40E4-86A9-9CE1B5290422}"/>
              </a:ext>
            </a:extLst>
          </p:cNvPr>
          <p:cNvSpPr/>
          <p:nvPr/>
        </p:nvSpPr>
        <p:spPr>
          <a:xfrm>
            <a:off x="2063532" y="3298849"/>
            <a:ext cx="9647872" cy="2524120"/>
          </a:xfrm>
          <a:custGeom>
            <a:avLst/>
            <a:gdLst>
              <a:gd name="connsiteX0" fmla="*/ 441603 w 9647872"/>
              <a:gd name="connsiteY0" fmla="*/ 172 h 2501496"/>
              <a:gd name="connsiteX1" fmla="*/ 564832 w 9647872"/>
              <a:gd name="connsiteY1" fmla="*/ 24996 h 2501496"/>
              <a:gd name="connsiteX2" fmla="*/ 671512 w 9647872"/>
              <a:gd name="connsiteY2" fmla="*/ 85956 h 2501496"/>
              <a:gd name="connsiteX3" fmla="*/ 717232 w 9647872"/>
              <a:gd name="connsiteY3" fmla="*/ 253596 h 2501496"/>
              <a:gd name="connsiteX4" fmla="*/ 686752 w 9647872"/>
              <a:gd name="connsiteY4" fmla="*/ 352656 h 2501496"/>
              <a:gd name="connsiteX5" fmla="*/ 610552 w 9647872"/>
              <a:gd name="connsiteY5" fmla="*/ 428856 h 2501496"/>
              <a:gd name="connsiteX6" fmla="*/ 503872 w 9647872"/>
              <a:gd name="connsiteY6" fmla="*/ 596496 h 2501496"/>
              <a:gd name="connsiteX7" fmla="*/ 450532 w 9647872"/>
              <a:gd name="connsiteY7" fmla="*/ 825096 h 2501496"/>
              <a:gd name="connsiteX8" fmla="*/ 503872 w 9647872"/>
              <a:gd name="connsiteY8" fmla="*/ 1061316 h 2501496"/>
              <a:gd name="connsiteX9" fmla="*/ 625792 w 9647872"/>
              <a:gd name="connsiteY9" fmla="*/ 1251816 h 2501496"/>
              <a:gd name="connsiteX10" fmla="*/ 869632 w 9647872"/>
              <a:gd name="connsiteY10" fmla="*/ 1419456 h 2501496"/>
              <a:gd name="connsiteX11" fmla="*/ 1189672 w 9647872"/>
              <a:gd name="connsiteY11" fmla="*/ 1457556 h 2501496"/>
              <a:gd name="connsiteX12" fmla="*/ 1425892 w 9647872"/>
              <a:gd name="connsiteY12" fmla="*/ 1343256 h 2501496"/>
              <a:gd name="connsiteX13" fmla="*/ 1601152 w 9647872"/>
              <a:gd name="connsiteY13" fmla="*/ 1175616 h 2501496"/>
              <a:gd name="connsiteX14" fmla="*/ 1715452 w 9647872"/>
              <a:gd name="connsiteY14" fmla="*/ 901296 h 2501496"/>
              <a:gd name="connsiteX15" fmla="*/ 1692592 w 9647872"/>
              <a:gd name="connsiteY15" fmla="*/ 642216 h 2501496"/>
              <a:gd name="connsiteX16" fmla="*/ 1570672 w 9647872"/>
              <a:gd name="connsiteY16" fmla="*/ 444096 h 2501496"/>
              <a:gd name="connsiteX17" fmla="*/ 1471612 w 9647872"/>
              <a:gd name="connsiteY17" fmla="*/ 276456 h 2501496"/>
              <a:gd name="connsiteX18" fmla="*/ 1502092 w 9647872"/>
              <a:gd name="connsiteY18" fmla="*/ 101196 h 2501496"/>
              <a:gd name="connsiteX19" fmla="*/ 1616392 w 9647872"/>
              <a:gd name="connsiteY19" fmla="*/ 17376 h 2501496"/>
              <a:gd name="connsiteX20" fmla="*/ 1768792 w 9647872"/>
              <a:gd name="connsiteY20" fmla="*/ 17376 h 2501496"/>
              <a:gd name="connsiteX21" fmla="*/ 1875472 w 9647872"/>
              <a:gd name="connsiteY21" fmla="*/ 93576 h 2501496"/>
              <a:gd name="connsiteX22" fmla="*/ 2043112 w 9647872"/>
              <a:gd name="connsiteY22" fmla="*/ 306936 h 2501496"/>
              <a:gd name="connsiteX23" fmla="*/ 2149792 w 9647872"/>
              <a:gd name="connsiteY23" fmla="*/ 619356 h 2501496"/>
              <a:gd name="connsiteX24" fmla="*/ 2165032 w 9647872"/>
              <a:gd name="connsiteY24" fmla="*/ 985116 h 2501496"/>
              <a:gd name="connsiteX25" fmla="*/ 2073592 w 9647872"/>
              <a:gd name="connsiteY25" fmla="*/ 1312776 h 2501496"/>
              <a:gd name="connsiteX26" fmla="*/ 1837372 w 9647872"/>
              <a:gd name="connsiteY26" fmla="*/ 1617576 h 2501496"/>
              <a:gd name="connsiteX27" fmla="*/ 1441132 w 9647872"/>
              <a:gd name="connsiteY27" fmla="*/ 1853796 h 2501496"/>
              <a:gd name="connsiteX28" fmla="*/ 1342072 w 9647872"/>
              <a:gd name="connsiteY28" fmla="*/ 1883205 h 2501496"/>
              <a:gd name="connsiteX29" fmla="*/ 1332387 w 9647872"/>
              <a:gd name="connsiteY29" fmla="*/ 1884893 h 2501496"/>
              <a:gd name="connsiteX30" fmla="*/ 1345823 w 9647872"/>
              <a:gd name="connsiteY30" fmla="*/ 1904815 h 2501496"/>
              <a:gd name="connsiteX31" fmla="*/ 1364932 w 9647872"/>
              <a:gd name="connsiteY31" fmla="*/ 1975716 h 2501496"/>
              <a:gd name="connsiteX32" fmla="*/ 1570672 w 9647872"/>
              <a:gd name="connsiteY32" fmla="*/ 2021436 h 2501496"/>
              <a:gd name="connsiteX33" fmla="*/ 3033712 w 9647872"/>
              <a:gd name="connsiteY33" fmla="*/ 2021436 h 2501496"/>
              <a:gd name="connsiteX34" fmla="*/ 6462712 w 9647872"/>
              <a:gd name="connsiteY34" fmla="*/ 2036676 h 2501496"/>
              <a:gd name="connsiteX35" fmla="*/ 9640252 w 9647872"/>
              <a:gd name="connsiteY35" fmla="*/ 2021436 h 2501496"/>
              <a:gd name="connsiteX36" fmla="*/ 9647872 w 9647872"/>
              <a:gd name="connsiteY36" fmla="*/ 2486256 h 2501496"/>
              <a:gd name="connsiteX37" fmla="*/ 8413432 w 9647872"/>
              <a:gd name="connsiteY37" fmla="*/ 2493876 h 2501496"/>
              <a:gd name="connsiteX38" fmla="*/ 5860732 w 9647872"/>
              <a:gd name="connsiteY38" fmla="*/ 2493876 h 2501496"/>
              <a:gd name="connsiteX39" fmla="*/ 3429952 w 9647872"/>
              <a:gd name="connsiteY39" fmla="*/ 2478636 h 2501496"/>
              <a:gd name="connsiteX40" fmla="*/ 1966912 w 9647872"/>
              <a:gd name="connsiteY40" fmla="*/ 2501496 h 2501496"/>
              <a:gd name="connsiteX41" fmla="*/ 1250632 w 9647872"/>
              <a:gd name="connsiteY41" fmla="*/ 2440536 h 2501496"/>
              <a:gd name="connsiteX42" fmla="*/ 953452 w 9647872"/>
              <a:gd name="connsiteY42" fmla="*/ 2257656 h 2501496"/>
              <a:gd name="connsiteX43" fmla="*/ 884872 w 9647872"/>
              <a:gd name="connsiteY43" fmla="*/ 2036676 h 2501496"/>
              <a:gd name="connsiteX44" fmla="*/ 874514 w 9647872"/>
              <a:gd name="connsiteY44" fmla="*/ 1907732 h 2501496"/>
              <a:gd name="connsiteX45" fmla="*/ 876155 w 9647872"/>
              <a:gd name="connsiteY45" fmla="*/ 1889107 h 2501496"/>
              <a:gd name="connsiteX46" fmla="*/ 844867 w 9647872"/>
              <a:gd name="connsiteY46" fmla="*/ 1884276 h 2501496"/>
              <a:gd name="connsiteX47" fmla="*/ 648652 w 9647872"/>
              <a:gd name="connsiteY47" fmla="*/ 1823316 h 2501496"/>
              <a:gd name="connsiteX48" fmla="*/ 282892 w 9647872"/>
              <a:gd name="connsiteY48" fmla="*/ 1571856 h 2501496"/>
              <a:gd name="connsiteX49" fmla="*/ 77152 w 9647872"/>
              <a:gd name="connsiteY49" fmla="*/ 1251816 h 2501496"/>
              <a:gd name="connsiteX50" fmla="*/ 952 w 9647872"/>
              <a:gd name="connsiteY50" fmla="*/ 855576 h 2501496"/>
              <a:gd name="connsiteX51" fmla="*/ 46672 w 9647872"/>
              <a:gd name="connsiteY51" fmla="*/ 543156 h 2501496"/>
              <a:gd name="connsiteX52" fmla="*/ 214312 w 9647872"/>
              <a:gd name="connsiteY52" fmla="*/ 169776 h 2501496"/>
              <a:gd name="connsiteX53" fmla="*/ 397192 w 9647872"/>
              <a:gd name="connsiteY53" fmla="*/ 9756 h 2501496"/>
              <a:gd name="connsiteX54" fmla="*/ 441603 w 9647872"/>
              <a:gd name="connsiteY54" fmla="*/ 172 h 25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647872" h="2501496">
                <a:moveTo>
                  <a:pt x="441603" y="172"/>
                </a:moveTo>
                <a:cubicBezTo>
                  <a:pt x="486251" y="-1912"/>
                  <a:pt x="530542" y="15471"/>
                  <a:pt x="564832" y="24996"/>
                </a:cubicBezTo>
                <a:cubicBezTo>
                  <a:pt x="610552" y="37696"/>
                  <a:pt x="644842" y="46586"/>
                  <a:pt x="671512" y="85956"/>
                </a:cubicBezTo>
                <a:cubicBezTo>
                  <a:pt x="698182" y="125326"/>
                  <a:pt x="714692" y="209146"/>
                  <a:pt x="717232" y="253596"/>
                </a:cubicBezTo>
                <a:cubicBezTo>
                  <a:pt x="719772" y="298046"/>
                  <a:pt x="704532" y="323446"/>
                  <a:pt x="686752" y="352656"/>
                </a:cubicBezTo>
                <a:cubicBezTo>
                  <a:pt x="668972" y="381866"/>
                  <a:pt x="641032" y="388216"/>
                  <a:pt x="610552" y="428856"/>
                </a:cubicBezTo>
                <a:cubicBezTo>
                  <a:pt x="580072" y="469496"/>
                  <a:pt x="530542" y="530456"/>
                  <a:pt x="503872" y="596496"/>
                </a:cubicBezTo>
                <a:cubicBezTo>
                  <a:pt x="477202" y="662536"/>
                  <a:pt x="450532" y="747626"/>
                  <a:pt x="450532" y="825096"/>
                </a:cubicBezTo>
                <a:cubicBezTo>
                  <a:pt x="450532" y="902566"/>
                  <a:pt x="474662" y="990196"/>
                  <a:pt x="503872" y="1061316"/>
                </a:cubicBezTo>
                <a:cubicBezTo>
                  <a:pt x="533082" y="1132436"/>
                  <a:pt x="564832" y="1192126"/>
                  <a:pt x="625792" y="1251816"/>
                </a:cubicBezTo>
                <a:cubicBezTo>
                  <a:pt x="686752" y="1311506"/>
                  <a:pt x="775652" y="1385166"/>
                  <a:pt x="869632" y="1419456"/>
                </a:cubicBezTo>
                <a:cubicBezTo>
                  <a:pt x="963612" y="1453746"/>
                  <a:pt x="1096962" y="1470256"/>
                  <a:pt x="1189672" y="1457556"/>
                </a:cubicBezTo>
                <a:cubicBezTo>
                  <a:pt x="1282382" y="1444856"/>
                  <a:pt x="1357312" y="1390246"/>
                  <a:pt x="1425892" y="1343256"/>
                </a:cubicBezTo>
                <a:cubicBezTo>
                  <a:pt x="1494472" y="1296266"/>
                  <a:pt x="1552892" y="1249276"/>
                  <a:pt x="1601152" y="1175616"/>
                </a:cubicBezTo>
                <a:cubicBezTo>
                  <a:pt x="1649412" y="1101956"/>
                  <a:pt x="1700212" y="990196"/>
                  <a:pt x="1715452" y="901296"/>
                </a:cubicBezTo>
                <a:cubicBezTo>
                  <a:pt x="1730692" y="812396"/>
                  <a:pt x="1716722" y="718416"/>
                  <a:pt x="1692592" y="642216"/>
                </a:cubicBezTo>
                <a:cubicBezTo>
                  <a:pt x="1668462" y="566016"/>
                  <a:pt x="1607502" y="505056"/>
                  <a:pt x="1570672" y="444096"/>
                </a:cubicBezTo>
                <a:cubicBezTo>
                  <a:pt x="1533842" y="383136"/>
                  <a:pt x="1483042" y="333606"/>
                  <a:pt x="1471612" y="276456"/>
                </a:cubicBezTo>
                <a:cubicBezTo>
                  <a:pt x="1460182" y="219306"/>
                  <a:pt x="1477962" y="144376"/>
                  <a:pt x="1502092" y="101196"/>
                </a:cubicBezTo>
                <a:cubicBezTo>
                  <a:pt x="1526222" y="58016"/>
                  <a:pt x="1571942" y="31346"/>
                  <a:pt x="1616392" y="17376"/>
                </a:cubicBezTo>
                <a:cubicBezTo>
                  <a:pt x="1660842" y="3406"/>
                  <a:pt x="1725612" y="4676"/>
                  <a:pt x="1768792" y="17376"/>
                </a:cubicBezTo>
                <a:cubicBezTo>
                  <a:pt x="1811972" y="30076"/>
                  <a:pt x="1829752" y="45316"/>
                  <a:pt x="1875472" y="93576"/>
                </a:cubicBezTo>
                <a:cubicBezTo>
                  <a:pt x="1921192" y="141836"/>
                  <a:pt x="1997392" y="219306"/>
                  <a:pt x="2043112" y="306936"/>
                </a:cubicBezTo>
                <a:cubicBezTo>
                  <a:pt x="2088832" y="394566"/>
                  <a:pt x="2129472" y="506326"/>
                  <a:pt x="2149792" y="619356"/>
                </a:cubicBezTo>
                <a:cubicBezTo>
                  <a:pt x="2170112" y="732386"/>
                  <a:pt x="2177732" y="869546"/>
                  <a:pt x="2165032" y="985116"/>
                </a:cubicBezTo>
                <a:cubicBezTo>
                  <a:pt x="2152332" y="1100686"/>
                  <a:pt x="2128202" y="1207366"/>
                  <a:pt x="2073592" y="1312776"/>
                </a:cubicBezTo>
                <a:cubicBezTo>
                  <a:pt x="2018982" y="1418186"/>
                  <a:pt x="1942782" y="1527406"/>
                  <a:pt x="1837372" y="1617576"/>
                </a:cubicBezTo>
                <a:cubicBezTo>
                  <a:pt x="1731962" y="1707746"/>
                  <a:pt x="1573212" y="1805536"/>
                  <a:pt x="1441132" y="1853796"/>
                </a:cubicBezTo>
                <a:cubicBezTo>
                  <a:pt x="1408112" y="1865861"/>
                  <a:pt x="1375092" y="1875545"/>
                  <a:pt x="1342072" y="1883205"/>
                </a:cubicBezTo>
                <a:lnTo>
                  <a:pt x="1332387" y="1884893"/>
                </a:lnTo>
                <a:lnTo>
                  <a:pt x="1345823" y="1904815"/>
                </a:lnTo>
                <a:cubicBezTo>
                  <a:pt x="1353264" y="1932378"/>
                  <a:pt x="1334452" y="1957619"/>
                  <a:pt x="1364932" y="1975716"/>
                </a:cubicBezTo>
                <a:cubicBezTo>
                  <a:pt x="1405572" y="1999846"/>
                  <a:pt x="1292542" y="2013816"/>
                  <a:pt x="1570672" y="2021436"/>
                </a:cubicBezTo>
                <a:lnTo>
                  <a:pt x="3033712" y="2021436"/>
                </a:lnTo>
                <a:lnTo>
                  <a:pt x="6462712" y="2036676"/>
                </a:lnTo>
                <a:lnTo>
                  <a:pt x="9640252" y="2021436"/>
                </a:lnTo>
                <a:lnTo>
                  <a:pt x="9647872" y="2486256"/>
                </a:lnTo>
                <a:lnTo>
                  <a:pt x="8413432" y="2493876"/>
                </a:lnTo>
                <a:lnTo>
                  <a:pt x="5860732" y="2493876"/>
                </a:lnTo>
                <a:lnTo>
                  <a:pt x="3429952" y="2478636"/>
                </a:lnTo>
                <a:lnTo>
                  <a:pt x="1966912" y="2501496"/>
                </a:lnTo>
                <a:cubicBezTo>
                  <a:pt x="1966912" y="2501496"/>
                  <a:pt x="1419542" y="2481176"/>
                  <a:pt x="1250632" y="2440536"/>
                </a:cubicBezTo>
                <a:cubicBezTo>
                  <a:pt x="1081722" y="2399896"/>
                  <a:pt x="1014412" y="2324966"/>
                  <a:pt x="953452" y="2257656"/>
                </a:cubicBezTo>
                <a:cubicBezTo>
                  <a:pt x="892492" y="2190346"/>
                  <a:pt x="897572" y="2100176"/>
                  <a:pt x="884872" y="2036676"/>
                </a:cubicBezTo>
                <a:cubicBezTo>
                  <a:pt x="875347" y="1989051"/>
                  <a:pt x="872966" y="1942855"/>
                  <a:pt x="874514" y="1907732"/>
                </a:cubicBezTo>
                <a:lnTo>
                  <a:pt x="876155" y="1889107"/>
                </a:lnTo>
                <a:lnTo>
                  <a:pt x="844867" y="1884276"/>
                </a:lnTo>
                <a:cubicBezTo>
                  <a:pt x="778192" y="1870941"/>
                  <a:pt x="712152" y="1851256"/>
                  <a:pt x="648652" y="1823316"/>
                </a:cubicBezTo>
                <a:cubicBezTo>
                  <a:pt x="521652" y="1767436"/>
                  <a:pt x="378142" y="1667106"/>
                  <a:pt x="282892" y="1571856"/>
                </a:cubicBezTo>
                <a:cubicBezTo>
                  <a:pt x="187642" y="1476606"/>
                  <a:pt x="124142" y="1371196"/>
                  <a:pt x="77152" y="1251816"/>
                </a:cubicBezTo>
                <a:cubicBezTo>
                  <a:pt x="30162" y="1132436"/>
                  <a:pt x="6032" y="973686"/>
                  <a:pt x="952" y="855576"/>
                </a:cubicBezTo>
                <a:cubicBezTo>
                  <a:pt x="-4128" y="737466"/>
                  <a:pt x="11112" y="657456"/>
                  <a:pt x="46672" y="543156"/>
                </a:cubicBezTo>
                <a:cubicBezTo>
                  <a:pt x="82232" y="428856"/>
                  <a:pt x="155892" y="258676"/>
                  <a:pt x="214312" y="169776"/>
                </a:cubicBezTo>
                <a:cubicBezTo>
                  <a:pt x="272732" y="80876"/>
                  <a:pt x="338772" y="33886"/>
                  <a:pt x="397192" y="9756"/>
                </a:cubicBezTo>
                <a:cubicBezTo>
                  <a:pt x="411797" y="3724"/>
                  <a:pt x="426720" y="866"/>
                  <a:pt x="441603" y="17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F4F47CC-1B2B-4E3E-94FC-E16DB48C875A}"/>
              </a:ext>
            </a:extLst>
          </p:cNvPr>
          <p:cNvSpPr/>
          <p:nvPr/>
        </p:nvSpPr>
        <p:spPr>
          <a:xfrm>
            <a:off x="740584" y="2218720"/>
            <a:ext cx="11233247" cy="3960451"/>
          </a:xfrm>
          <a:custGeom>
            <a:avLst/>
            <a:gdLst>
              <a:gd name="connsiteX0" fmla="*/ 0 w 11233247"/>
              <a:gd name="connsiteY0" fmla="*/ 0 h 3960451"/>
              <a:gd name="connsiteX1" fmla="*/ 663564 w 11233247"/>
              <a:gd name="connsiteY1" fmla="*/ 0 h 3960451"/>
              <a:gd name="connsiteX2" fmla="*/ 663564 w 11233247"/>
              <a:gd name="connsiteY2" fmla="*/ 701010 h 3960451"/>
              <a:gd name="connsiteX3" fmla="*/ 791666 w 11233247"/>
              <a:gd name="connsiteY3" fmla="*/ 701945 h 3960451"/>
              <a:gd name="connsiteX4" fmla="*/ 1081888 w 11233247"/>
              <a:gd name="connsiteY4" fmla="*/ 712517 h 3960451"/>
              <a:gd name="connsiteX5" fmla="*/ 1679026 w 11233247"/>
              <a:gd name="connsiteY5" fmla="*/ 720205 h 3960451"/>
              <a:gd name="connsiteX6" fmla="*/ 1938310 w 11233247"/>
              <a:gd name="connsiteY6" fmla="*/ 743271 h 3960451"/>
              <a:gd name="connsiteX7" fmla="*/ 2103309 w 11233247"/>
              <a:gd name="connsiteY7" fmla="*/ 843222 h 3960451"/>
              <a:gd name="connsiteX8" fmla="*/ 2284022 w 11233247"/>
              <a:gd name="connsiteY8" fmla="*/ 1035435 h 3960451"/>
              <a:gd name="connsiteX9" fmla="*/ 2331165 w 11233247"/>
              <a:gd name="connsiteY9" fmla="*/ 1304534 h 3960451"/>
              <a:gd name="connsiteX10" fmla="*/ 2244737 w 11233247"/>
              <a:gd name="connsiteY10" fmla="*/ 1542879 h 3960451"/>
              <a:gd name="connsiteX11" fmla="*/ 2064024 w 11233247"/>
              <a:gd name="connsiteY11" fmla="*/ 1719715 h 3960451"/>
              <a:gd name="connsiteX12" fmla="*/ 2009024 w 11233247"/>
              <a:gd name="connsiteY12" fmla="*/ 1904240 h 3960451"/>
              <a:gd name="connsiteX13" fmla="*/ 2040452 w 11233247"/>
              <a:gd name="connsiteY13" fmla="*/ 2134896 h 3960451"/>
              <a:gd name="connsiteX14" fmla="*/ 2150452 w 11233247"/>
              <a:gd name="connsiteY14" fmla="*/ 2250224 h 3960451"/>
              <a:gd name="connsiteX15" fmla="*/ 2378307 w 11233247"/>
              <a:gd name="connsiteY15" fmla="*/ 2334798 h 3960451"/>
              <a:gd name="connsiteX16" fmla="*/ 2621877 w 11233247"/>
              <a:gd name="connsiteY16" fmla="*/ 2288667 h 3960451"/>
              <a:gd name="connsiteX17" fmla="*/ 2786876 w 11233247"/>
              <a:gd name="connsiteY17" fmla="*/ 2088765 h 3960451"/>
              <a:gd name="connsiteX18" fmla="*/ 2779019 w 11233247"/>
              <a:gd name="connsiteY18" fmla="*/ 1788912 h 3960451"/>
              <a:gd name="connsiteX19" fmla="*/ 2621877 w 11233247"/>
              <a:gd name="connsiteY19" fmla="*/ 1596698 h 3960451"/>
              <a:gd name="connsiteX20" fmla="*/ 2559020 w 11233247"/>
              <a:gd name="connsiteY20" fmla="*/ 1366042 h 3960451"/>
              <a:gd name="connsiteX21" fmla="*/ 2614020 w 11233247"/>
              <a:gd name="connsiteY21" fmla="*/ 1104632 h 3960451"/>
              <a:gd name="connsiteX22" fmla="*/ 2810447 w 11233247"/>
              <a:gd name="connsiteY22" fmla="*/ 920107 h 3960451"/>
              <a:gd name="connsiteX23" fmla="*/ 3116874 w 11233247"/>
              <a:gd name="connsiteY23" fmla="*/ 881664 h 3960451"/>
              <a:gd name="connsiteX24" fmla="*/ 3384015 w 11233247"/>
              <a:gd name="connsiteY24" fmla="*/ 1020058 h 3960451"/>
              <a:gd name="connsiteX25" fmla="*/ 3690441 w 11233247"/>
              <a:gd name="connsiteY25" fmla="*/ 1489059 h 3960451"/>
              <a:gd name="connsiteX26" fmla="*/ 3981153 w 11233247"/>
              <a:gd name="connsiteY26" fmla="*/ 2127207 h 3960451"/>
              <a:gd name="connsiteX27" fmla="*/ 4169724 w 11233247"/>
              <a:gd name="connsiteY27" fmla="*/ 2527011 h 3960451"/>
              <a:gd name="connsiteX28" fmla="*/ 4271866 w 11233247"/>
              <a:gd name="connsiteY28" fmla="*/ 2657716 h 3960451"/>
              <a:gd name="connsiteX29" fmla="*/ 4374008 w 11233247"/>
              <a:gd name="connsiteY29" fmla="*/ 2773044 h 3960451"/>
              <a:gd name="connsiteX30" fmla="*/ 4523293 w 11233247"/>
              <a:gd name="connsiteY30" fmla="*/ 2811487 h 3960451"/>
              <a:gd name="connsiteX31" fmla="*/ 4782577 w 11233247"/>
              <a:gd name="connsiteY31" fmla="*/ 2819176 h 3960451"/>
              <a:gd name="connsiteX32" fmla="*/ 5984711 w 11233247"/>
              <a:gd name="connsiteY32" fmla="*/ 2826864 h 3960451"/>
              <a:gd name="connsiteX33" fmla="*/ 8357552 w 11233247"/>
              <a:gd name="connsiteY33" fmla="*/ 2811487 h 3960451"/>
              <a:gd name="connsiteX34" fmla="*/ 9064690 w 11233247"/>
              <a:gd name="connsiteY34" fmla="*/ 2819176 h 3960451"/>
              <a:gd name="connsiteX35" fmla="*/ 9237546 w 11233247"/>
              <a:gd name="connsiteY35" fmla="*/ 2849930 h 3960451"/>
              <a:gd name="connsiteX36" fmla="*/ 9339688 w 11233247"/>
              <a:gd name="connsiteY36" fmla="*/ 2934504 h 3960451"/>
              <a:gd name="connsiteX37" fmla="*/ 9386831 w 11233247"/>
              <a:gd name="connsiteY37" fmla="*/ 3080586 h 3960451"/>
              <a:gd name="connsiteX38" fmla="*/ 9402545 w 11233247"/>
              <a:gd name="connsiteY38" fmla="*/ 3457324 h 3960451"/>
              <a:gd name="connsiteX39" fmla="*/ 9402545 w 11233247"/>
              <a:gd name="connsiteY39" fmla="*/ 3672603 h 3960451"/>
              <a:gd name="connsiteX40" fmla="*/ 9504687 w 11233247"/>
              <a:gd name="connsiteY40" fmla="*/ 3711046 h 3960451"/>
              <a:gd name="connsiteX41" fmla="*/ 9748257 w 11233247"/>
              <a:gd name="connsiteY41" fmla="*/ 3718735 h 3960451"/>
              <a:gd name="connsiteX42" fmla="*/ 10258968 w 11233247"/>
              <a:gd name="connsiteY42" fmla="*/ 3711046 h 3960451"/>
              <a:gd name="connsiteX43" fmla="*/ 11233247 w 11233247"/>
              <a:gd name="connsiteY43" fmla="*/ 3703357 h 3960451"/>
              <a:gd name="connsiteX44" fmla="*/ 11225390 w 11233247"/>
              <a:gd name="connsiteY44" fmla="*/ 3934014 h 3960451"/>
              <a:gd name="connsiteX45" fmla="*/ 10227540 w 11233247"/>
              <a:gd name="connsiteY45" fmla="*/ 3957079 h 3960451"/>
              <a:gd name="connsiteX46" fmla="*/ 9457545 w 11233247"/>
              <a:gd name="connsiteY46" fmla="*/ 3949391 h 3960451"/>
              <a:gd name="connsiteX47" fmla="*/ 9229689 w 11233247"/>
              <a:gd name="connsiteY47" fmla="*/ 3857128 h 3960451"/>
              <a:gd name="connsiteX48" fmla="*/ 9143261 w 11233247"/>
              <a:gd name="connsiteY48" fmla="*/ 3641849 h 3960451"/>
              <a:gd name="connsiteX49" fmla="*/ 9151118 w 11233247"/>
              <a:gd name="connsiteY49" fmla="*/ 3334308 h 3960451"/>
              <a:gd name="connsiteX50" fmla="*/ 9135404 w 11233247"/>
              <a:gd name="connsiteY50" fmla="*/ 3088274 h 3960451"/>
              <a:gd name="connsiteX51" fmla="*/ 9056833 w 11233247"/>
              <a:gd name="connsiteY51" fmla="*/ 3057520 h 3960451"/>
              <a:gd name="connsiteX52" fmla="*/ 8766121 w 11233247"/>
              <a:gd name="connsiteY52" fmla="*/ 3065209 h 3960451"/>
              <a:gd name="connsiteX53" fmla="*/ 8271124 w 11233247"/>
              <a:gd name="connsiteY53" fmla="*/ 3065209 h 3960451"/>
              <a:gd name="connsiteX54" fmla="*/ 6566136 w 11233247"/>
              <a:gd name="connsiteY54" fmla="*/ 3080586 h 3960451"/>
              <a:gd name="connsiteX55" fmla="*/ 5049718 w 11233247"/>
              <a:gd name="connsiteY55" fmla="*/ 3057520 h 3960451"/>
              <a:gd name="connsiteX56" fmla="*/ 4484008 w 11233247"/>
              <a:gd name="connsiteY56" fmla="*/ 3072897 h 3960451"/>
              <a:gd name="connsiteX57" fmla="*/ 4271866 w 11233247"/>
              <a:gd name="connsiteY57" fmla="*/ 2988323 h 3960451"/>
              <a:gd name="connsiteX58" fmla="*/ 4075438 w 11233247"/>
              <a:gd name="connsiteY58" fmla="*/ 2811487 h 3960451"/>
              <a:gd name="connsiteX59" fmla="*/ 3879011 w 11233247"/>
              <a:gd name="connsiteY59" fmla="*/ 2457814 h 3960451"/>
              <a:gd name="connsiteX60" fmla="*/ 3501871 w 11233247"/>
              <a:gd name="connsiteY60" fmla="*/ 1665895 h 3960451"/>
              <a:gd name="connsiteX61" fmla="*/ 3305444 w 11233247"/>
              <a:gd name="connsiteY61" fmla="*/ 1304534 h 3960451"/>
              <a:gd name="connsiteX62" fmla="*/ 3164016 w 11233247"/>
              <a:gd name="connsiteY62" fmla="*/ 1166140 h 3960451"/>
              <a:gd name="connsiteX63" fmla="*/ 3038303 w 11233247"/>
              <a:gd name="connsiteY63" fmla="*/ 1127698 h 3960451"/>
              <a:gd name="connsiteX64" fmla="*/ 2849733 w 11233247"/>
              <a:gd name="connsiteY64" fmla="*/ 1189206 h 3960451"/>
              <a:gd name="connsiteX65" fmla="*/ 2794733 w 11233247"/>
              <a:gd name="connsiteY65" fmla="*/ 1304534 h 3960451"/>
              <a:gd name="connsiteX66" fmla="*/ 2849733 w 11233247"/>
              <a:gd name="connsiteY66" fmla="*/ 1496747 h 3960451"/>
              <a:gd name="connsiteX67" fmla="*/ 2975446 w 11233247"/>
              <a:gd name="connsiteY67" fmla="*/ 1658207 h 3960451"/>
              <a:gd name="connsiteX68" fmla="*/ 3061874 w 11233247"/>
              <a:gd name="connsiteY68" fmla="*/ 1919617 h 3960451"/>
              <a:gd name="connsiteX69" fmla="*/ 3006875 w 11233247"/>
              <a:gd name="connsiteY69" fmla="*/ 2219470 h 3960451"/>
              <a:gd name="connsiteX70" fmla="*/ 2771162 w 11233247"/>
              <a:gd name="connsiteY70" fmla="*/ 2473192 h 3960451"/>
              <a:gd name="connsiteX71" fmla="*/ 2496164 w 11233247"/>
              <a:gd name="connsiteY71" fmla="*/ 2573142 h 3960451"/>
              <a:gd name="connsiteX72" fmla="*/ 2205451 w 11233247"/>
              <a:gd name="connsiteY72" fmla="*/ 2534700 h 3960451"/>
              <a:gd name="connsiteX73" fmla="*/ 1938310 w 11233247"/>
              <a:gd name="connsiteY73" fmla="*/ 2411683 h 3960451"/>
              <a:gd name="connsiteX74" fmla="*/ 1812597 w 11233247"/>
              <a:gd name="connsiteY74" fmla="*/ 2173339 h 3960451"/>
              <a:gd name="connsiteX75" fmla="*/ 1773311 w 11233247"/>
              <a:gd name="connsiteY75" fmla="*/ 1958060 h 3960451"/>
              <a:gd name="connsiteX76" fmla="*/ 1796883 w 11233247"/>
              <a:gd name="connsiteY76" fmla="*/ 1781223 h 3960451"/>
              <a:gd name="connsiteX77" fmla="*/ 1875453 w 11233247"/>
              <a:gd name="connsiteY77" fmla="*/ 1635141 h 3960451"/>
              <a:gd name="connsiteX78" fmla="*/ 1985453 w 11233247"/>
              <a:gd name="connsiteY78" fmla="*/ 1465993 h 3960451"/>
              <a:gd name="connsiteX79" fmla="*/ 2024738 w 11233247"/>
              <a:gd name="connsiteY79" fmla="*/ 1327600 h 3960451"/>
              <a:gd name="connsiteX80" fmla="*/ 1938310 w 11233247"/>
              <a:gd name="connsiteY80" fmla="*/ 1173829 h 3960451"/>
              <a:gd name="connsiteX81" fmla="*/ 1694740 w 11233247"/>
              <a:gd name="connsiteY81" fmla="*/ 1120009 h 3960451"/>
              <a:gd name="connsiteX82" fmla="*/ 1239029 w 11233247"/>
              <a:gd name="connsiteY82" fmla="*/ 1120009 h 3960451"/>
              <a:gd name="connsiteX83" fmla="*/ 799032 w 11233247"/>
              <a:gd name="connsiteY83" fmla="*/ 1104632 h 3960451"/>
              <a:gd name="connsiteX84" fmla="*/ 685104 w 11233247"/>
              <a:gd name="connsiteY84" fmla="*/ 1123853 h 3960451"/>
              <a:gd name="connsiteX85" fmla="*/ 663564 w 11233247"/>
              <a:gd name="connsiteY85" fmla="*/ 1128713 h 3960451"/>
              <a:gd name="connsiteX86" fmla="*/ 663564 w 11233247"/>
              <a:gd name="connsiteY86" fmla="*/ 3960450 h 3960451"/>
              <a:gd name="connsiteX87" fmla="*/ 0 w 11233247"/>
              <a:gd name="connsiteY87" fmla="*/ 3960450 h 396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233247" h="3960451">
                <a:moveTo>
                  <a:pt x="0" y="0"/>
                </a:moveTo>
                <a:lnTo>
                  <a:pt x="663564" y="0"/>
                </a:lnTo>
                <a:lnTo>
                  <a:pt x="663564" y="701010"/>
                </a:lnTo>
                <a:lnTo>
                  <a:pt x="791666" y="701945"/>
                </a:lnTo>
                <a:cubicBezTo>
                  <a:pt x="885460" y="705149"/>
                  <a:pt x="988257" y="711876"/>
                  <a:pt x="1081888" y="712517"/>
                </a:cubicBezTo>
                <a:cubicBezTo>
                  <a:pt x="1081888" y="712517"/>
                  <a:pt x="1536289" y="715080"/>
                  <a:pt x="1679026" y="720205"/>
                </a:cubicBezTo>
                <a:cubicBezTo>
                  <a:pt x="1821763" y="725331"/>
                  <a:pt x="1867596" y="722768"/>
                  <a:pt x="1938310" y="743271"/>
                </a:cubicBezTo>
                <a:cubicBezTo>
                  <a:pt x="2009024" y="763774"/>
                  <a:pt x="2045691" y="794528"/>
                  <a:pt x="2103309" y="843222"/>
                </a:cubicBezTo>
                <a:cubicBezTo>
                  <a:pt x="2160928" y="891916"/>
                  <a:pt x="2246046" y="958550"/>
                  <a:pt x="2284022" y="1035435"/>
                </a:cubicBezTo>
                <a:cubicBezTo>
                  <a:pt x="2321998" y="1112321"/>
                  <a:pt x="2337712" y="1219960"/>
                  <a:pt x="2331165" y="1304534"/>
                </a:cubicBezTo>
                <a:cubicBezTo>
                  <a:pt x="2324617" y="1389108"/>
                  <a:pt x="2289260" y="1473682"/>
                  <a:pt x="2244737" y="1542879"/>
                </a:cubicBezTo>
                <a:cubicBezTo>
                  <a:pt x="2200213" y="1612075"/>
                  <a:pt x="2103309" y="1659488"/>
                  <a:pt x="2064024" y="1719715"/>
                </a:cubicBezTo>
                <a:cubicBezTo>
                  <a:pt x="2024738" y="1779942"/>
                  <a:pt x="2012953" y="1835043"/>
                  <a:pt x="2009024" y="1904240"/>
                </a:cubicBezTo>
                <a:cubicBezTo>
                  <a:pt x="2005096" y="1973437"/>
                  <a:pt x="2016881" y="2077232"/>
                  <a:pt x="2040452" y="2134896"/>
                </a:cubicBezTo>
                <a:cubicBezTo>
                  <a:pt x="2064024" y="2192560"/>
                  <a:pt x="2094142" y="2216907"/>
                  <a:pt x="2150452" y="2250224"/>
                </a:cubicBezTo>
                <a:cubicBezTo>
                  <a:pt x="2206761" y="2283541"/>
                  <a:pt x="2299736" y="2328391"/>
                  <a:pt x="2378307" y="2334798"/>
                </a:cubicBezTo>
                <a:cubicBezTo>
                  <a:pt x="2456878" y="2341205"/>
                  <a:pt x="2553782" y="2329672"/>
                  <a:pt x="2621877" y="2288667"/>
                </a:cubicBezTo>
                <a:cubicBezTo>
                  <a:pt x="2689972" y="2247661"/>
                  <a:pt x="2760686" y="2172057"/>
                  <a:pt x="2786876" y="2088765"/>
                </a:cubicBezTo>
                <a:cubicBezTo>
                  <a:pt x="2813066" y="2005472"/>
                  <a:pt x="2806519" y="1870923"/>
                  <a:pt x="2779019" y="1788912"/>
                </a:cubicBezTo>
                <a:cubicBezTo>
                  <a:pt x="2751519" y="1706901"/>
                  <a:pt x="2658543" y="1667177"/>
                  <a:pt x="2621877" y="1596698"/>
                </a:cubicBezTo>
                <a:cubicBezTo>
                  <a:pt x="2585210" y="1526220"/>
                  <a:pt x="2560330" y="1448053"/>
                  <a:pt x="2559020" y="1366042"/>
                </a:cubicBezTo>
                <a:cubicBezTo>
                  <a:pt x="2557711" y="1284031"/>
                  <a:pt x="2572116" y="1178955"/>
                  <a:pt x="2614020" y="1104632"/>
                </a:cubicBezTo>
                <a:cubicBezTo>
                  <a:pt x="2655925" y="1030310"/>
                  <a:pt x="2726638" y="957268"/>
                  <a:pt x="2810447" y="920107"/>
                </a:cubicBezTo>
                <a:cubicBezTo>
                  <a:pt x="2894256" y="882946"/>
                  <a:pt x="3021279" y="865006"/>
                  <a:pt x="3116874" y="881664"/>
                </a:cubicBezTo>
                <a:cubicBezTo>
                  <a:pt x="3212468" y="898323"/>
                  <a:pt x="3288420" y="918826"/>
                  <a:pt x="3384015" y="1020058"/>
                </a:cubicBezTo>
                <a:cubicBezTo>
                  <a:pt x="3479609" y="1121291"/>
                  <a:pt x="3590918" y="1304534"/>
                  <a:pt x="3690441" y="1489059"/>
                </a:cubicBezTo>
                <a:cubicBezTo>
                  <a:pt x="3789964" y="1673584"/>
                  <a:pt x="3901273" y="1954215"/>
                  <a:pt x="3981153" y="2127207"/>
                </a:cubicBezTo>
                <a:cubicBezTo>
                  <a:pt x="4061034" y="2300199"/>
                  <a:pt x="4121272" y="2438593"/>
                  <a:pt x="4169724" y="2527011"/>
                </a:cubicBezTo>
                <a:cubicBezTo>
                  <a:pt x="4218176" y="2615429"/>
                  <a:pt x="4237818" y="2616711"/>
                  <a:pt x="4271866" y="2657716"/>
                </a:cubicBezTo>
                <a:cubicBezTo>
                  <a:pt x="4305913" y="2698722"/>
                  <a:pt x="4332104" y="2747416"/>
                  <a:pt x="4374008" y="2773044"/>
                </a:cubicBezTo>
                <a:cubicBezTo>
                  <a:pt x="4415912" y="2798673"/>
                  <a:pt x="4455198" y="2803799"/>
                  <a:pt x="4523293" y="2811487"/>
                </a:cubicBezTo>
                <a:cubicBezTo>
                  <a:pt x="4591388" y="2819176"/>
                  <a:pt x="4539007" y="2816613"/>
                  <a:pt x="4782577" y="2819176"/>
                </a:cubicBezTo>
                <a:lnTo>
                  <a:pt x="5984711" y="2826864"/>
                </a:lnTo>
                <a:lnTo>
                  <a:pt x="8357552" y="2811487"/>
                </a:lnTo>
                <a:cubicBezTo>
                  <a:pt x="8357552" y="2811487"/>
                  <a:pt x="8918025" y="2812769"/>
                  <a:pt x="9064690" y="2819176"/>
                </a:cubicBezTo>
                <a:cubicBezTo>
                  <a:pt x="9211356" y="2825583"/>
                  <a:pt x="9191713" y="2830708"/>
                  <a:pt x="9237546" y="2849930"/>
                </a:cubicBezTo>
                <a:cubicBezTo>
                  <a:pt x="9283379" y="2869151"/>
                  <a:pt x="9314808" y="2896061"/>
                  <a:pt x="9339688" y="2934504"/>
                </a:cubicBezTo>
                <a:cubicBezTo>
                  <a:pt x="9364569" y="2972946"/>
                  <a:pt x="9376355" y="2993449"/>
                  <a:pt x="9386831" y="3080586"/>
                </a:cubicBezTo>
                <a:cubicBezTo>
                  <a:pt x="9397307" y="3167723"/>
                  <a:pt x="9399926" y="3358655"/>
                  <a:pt x="9402545" y="3457324"/>
                </a:cubicBezTo>
                <a:cubicBezTo>
                  <a:pt x="9405164" y="3555994"/>
                  <a:pt x="9385521" y="3630316"/>
                  <a:pt x="9402545" y="3672603"/>
                </a:cubicBezTo>
                <a:cubicBezTo>
                  <a:pt x="9419569" y="3714890"/>
                  <a:pt x="9447069" y="3703357"/>
                  <a:pt x="9504687" y="3711046"/>
                </a:cubicBezTo>
                <a:cubicBezTo>
                  <a:pt x="9562306" y="3718735"/>
                  <a:pt x="9622544" y="3718735"/>
                  <a:pt x="9748257" y="3718735"/>
                </a:cubicBezTo>
                <a:lnTo>
                  <a:pt x="10258968" y="3711046"/>
                </a:lnTo>
                <a:lnTo>
                  <a:pt x="11233247" y="3703357"/>
                </a:lnTo>
                <a:lnTo>
                  <a:pt x="11225390" y="3934014"/>
                </a:lnTo>
                <a:cubicBezTo>
                  <a:pt x="10873785" y="3944265"/>
                  <a:pt x="10522180" y="3954516"/>
                  <a:pt x="10227540" y="3957079"/>
                </a:cubicBezTo>
                <a:cubicBezTo>
                  <a:pt x="9932899" y="3959642"/>
                  <a:pt x="9623853" y="3966049"/>
                  <a:pt x="9457545" y="3949391"/>
                </a:cubicBezTo>
                <a:cubicBezTo>
                  <a:pt x="9291236" y="3932732"/>
                  <a:pt x="9282070" y="3908385"/>
                  <a:pt x="9229689" y="3857128"/>
                </a:cubicBezTo>
                <a:cubicBezTo>
                  <a:pt x="9177309" y="3805871"/>
                  <a:pt x="9156356" y="3728986"/>
                  <a:pt x="9143261" y="3641849"/>
                </a:cubicBezTo>
                <a:cubicBezTo>
                  <a:pt x="9130166" y="3554712"/>
                  <a:pt x="9152428" y="3426570"/>
                  <a:pt x="9151118" y="3334308"/>
                </a:cubicBezTo>
                <a:cubicBezTo>
                  <a:pt x="9149809" y="3242045"/>
                  <a:pt x="9151118" y="3134406"/>
                  <a:pt x="9135404" y="3088274"/>
                </a:cubicBezTo>
                <a:cubicBezTo>
                  <a:pt x="9119690" y="3042143"/>
                  <a:pt x="9118380" y="3061365"/>
                  <a:pt x="9056833" y="3057520"/>
                </a:cubicBezTo>
                <a:cubicBezTo>
                  <a:pt x="8995286" y="3053676"/>
                  <a:pt x="8897072" y="3063927"/>
                  <a:pt x="8766121" y="3065209"/>
                </a:cubicBezTo>
                <a:lnTo>
                  <a:pt x="8271124" y="3065209"/>
                </a:lnTo>
                <a:lnTo>
                  <a:pt x="6566136" y="3080586"/>
                </a:lnTo>
                <a:cubicBezTo>
                  <a:pt x="6566136" y="3080586"/>
                  <a:pt x="5396739" y="3058802"/>
                  <a:pt x="5049718" y="3057520"/>
                </a:cubicBezTo>
                <a:cubicBezTo>
                  <a:pt x="4702696" y="3056239"/>
                  <a:pt x="4613649" y="3084430"/>
                  <a:pt x="4484008" y="3072897"/>
                </a:cubicBezTo>
                <a:cubicBezTo>
                  <a:pt x="4354365" y="3061365"/>
                  <a:pt x="4339961" y="3031892"/>
                  <a:pt x="4271866" y="2988323"/>
                </a:cubicBezTo>
                <a:cubicBezTo>
                  <a:pt x="4203771" y="2944755"/>
                  <a:pt x="4140914" y="2899905"/>
                  <a:pt x="4075438" y="2811487"/>
                </a:cubicBezTo>
                <a:cubicBezTo>
                  <a:pt x="4009963" y="2723069"/>
                  <a:pt x="3974606" y="2648746"/>
                  <a:pt x="3879011" y="2457814"/>
                </a:cubicBezTo>
                <a:cubicBezTo>
                  <a:pt x="3783417" y="2266882"/>
                  <a:pt x="3597466" y="1858109"/>
                  <a:pt x="3501871" y="1665895"/>
                </a:cubicBezTo>
                <a:cubicBezTo>
                  <a:pt x="3406277" y="1473682"/>
                  <a:pt x="3361753" y="1387826"/>
                  <a:pt x="3305444" y="1304534"/>
                </a:cubicBezTo>
                <a:cubicBezTo>
                  <a:pt x="3249135" y="1221242"/>
                  <a:pt x="3208540" y="1195613"/>
                  <a:pt x="3164016" y="1166140"/>
                </a:cubicBezTo>
                <a:cubicBezTo>
                  <a:pt x="3119493" y="1136668"/>
                  <a:pt x="3090684" y="1123853"/>
                  <a:pt x="3038303" y="1127698"/>
                </a:cubicBezTo>
                <a:cubicBezTo>
                  <a:pt x="2985922" y="1131542"/>
                  <a:pt x="2890328" y="1159733"/>
                  <a:pt x="2849733" y="1189206"/>
                </a:cubicBezTo>
                <a:cubicBezTo>
                  <a:pt x="2809138" y="1218679"/>
                  <a:pt x="2794733" y="1253277"/>
                  <a:pt x="2794733" y="1304534"/>
                </a:cubicBezTo>
                <a:cubicBezTo>
                  <a:pt x="2794733" y="1355791"/>
                  <a:pt x="2819614" y="1437802"/>
                  <a:pt x="2849733" y="1496747"/>
                </a:cubicBezTo>
                <a:cubicBezTo>
                  <a:pt x="2879852" y="1555693"/>
                  <a:pt x="2940089" y="1587728"/>
                  <a:pt x="2975446" y="1658207"/>
                </a:cubicBezTo>
                <a:cubicBezTo>
                  <a:pt x="3010803" y="1728685"/>
                  <a:pt x="3056636" y="1826073"/>
                  <a:pt x="3061874" y="1919617"/>
                </a:cubicBezTo>
                <a:cubicBezTo>
                  <a:pt x="3067112" y="2013161"/>
                  <a:pt x="3055327" y="2127207"/>
                  <a:pt x="3006875" y="2219470"/>
                </a:cubicBezTo>
                <a:cubicBezTo>
                  <a:pt x="2958422" y="2311732"/>
                  <a:pt x="2856280" y="2414246"/>
                  <a:pt x="2771162" y="2473192"/>
                </a:cubicBezTo>
                <a:cubicBezTo>
                  <a:pt x="2686043" y="2532137"/>
                  <a:pt x="2590449" y="2562891"/>
                  <a:pt x="2496164" y="2573142"/>
                </a:cubicBezTo>
                <a:cubicBezTo>
                  <a:pt x="2401879" y="2583394"/>
                  <a:pt x="2298427" y="2561610"/>
                  <a:pt x="2205451" y="2534700"/>
                </a:cubicBezTo>
                <a:cubicBezTo>
                  <a:pt x="2112476" y="2507790"/>
                  <a:pt x="2003786" y="2471910"/>
                  <a:pt x="1938310" y="2411683"/>
                </a:cubicBezTo>
                <a:cubicBezTo>
                  <a:pt x="1872835" y="2351456"/>
                  <a:pt x="1840097" y="2248943"/>
                  <a:pt x="1812597" y="2173339"/>
                </a:cubicBezTo>
                <a:cubicBezTo>
                  <a:pt x="1785097" y="2097735"/>
                  <a:pt x="1775930" y="2023412"/>
                  <a:pt x="1773311" y="1958060"/>
                </a:cubicBezTo>
                <a:cubicBezTo>
                  <a:pt x="1770692" y="1892707"/>
                  <a:pt x="1779859" y="1835043"/>
                  <a:pt x="1796883" y="1781223"/>
                </a:cubicBezTo>
                <a:cubicBezTo>
                  <a:pt x="1813906" y="1727403"/>
                  <a:pt x="1844025" y="1687679"/>
                  <a:pt x="1875453" y="1635141"/>
                </a:cubicBezTo>
                <a:cubicBezTo>
                  <a:pt x="1906882" y="1582603"/>
                  <a:pt x="1960572" y="1517250"/>
                  <a:pt x="1985453" y="1465993"/>
                </a:cubicBezTo>
                <a:cubicBezTo>
                  <a:pt x="2010334" y="1414736"/>
                  <a:pt x="2032595" y="1376294"/>
                  <a:pt x="2024738" y="1327600"/>
                </a:cubicBezTo>
                <a:cubicBezTo>
                  <a:pt x="2016881" y="1278906"/>
                  <a:pt x="1993310" y="1208427"/>
                  <a:pt x="1938310" y="1173829"/>
                </a:cubicBezTo>
                <a:cubicBezTo>
                  <a:pt x="1883311" y="1139230"/>
                  <a:pt x="1811287" y="1128979"/>
                  <a:pt x="1694740" y="1120009"/>
                </a:cubicBezTo>
                <a:cubicBezTo>
                  <a:pt x="1578194" y="1111039"/>
                  <a:pt x="1388314" y="1122572"/>
                  <a:pt x="1239029" y="1120009"/>
                </a:cubicBezTo>
                <a:cubicBezTo>
                  <a:pt x="1089745" y="1117446"/>
                  <a:pt x="903793" y="1103351"/>
                  <a:pt x="799032" y="1104632"/>
                </a:cubicBezTo>
                <a:cubicBezTo>
                  <a:pt x="746652" y="1105273"/>
                  <a:pt x="712604" y="1115845"/>
                  <a:pt x="685104" y="1123853"/>
                </a:cubicBezTo>
                <a:lnTo>
                  <a:pt x="663564" y="1128713"/>
                </a:lnTo>
                <a:lnTo>
                  <a:pt x="663564" y="3960450"/>
                </a:lnTo>
                <a:lnTo>
                  <a:pt x="0" y="3960450"/>
                </a:lnTo>
                <a:close/>
              </a:path>
            </a:pathLst>
          </a:custGeom>
          <a:solidFill>
            <a:srgbClr val="F3B3A6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5EF6E9CB-14DF-45E1-91EF-C3BE7B94C9B8}"/>
              </a:ext>
            </a:extLst>
          </p:cNvPr>
          <p:cNvSpPr/>
          <p:nvPr/>
        </p:nvSpPr>
        <p:spPr>
          <a:xfrm rot="3075590">
            <a:off x="939677" y="2429257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B963B17C-3459-4110-BD5A-950548EF92E6}"/>
              </a:ext>
            </a:extLst>
          </p:cNvPr>
          <p:cNvSpPr/>
          <p:nvPr/>
        </p:nvSpPr>
        <p:spPr>
          <a:xfrm>
            <a:off x="813677" y="2891794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4A8B85A1-2AD9-49F4-A994-4D7804BF0ADA}"/>
              </a:ext>
            </a:extLst>
          </p:cNvPr>
          <p:cNvSpPr/>
          <p:nvPr/>
        </p:nvSpPr>
        <p:spPr>
          <a:xfrm>
            <a:off x="1070634" y="3298849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067A74A-0171-46A5-888B-BB05745F3049}"/>
              </a:ext>
            </a:extLst>
          </p:cNvPr>
          <p:cNvSpPr/>
          <p:nvPr/>
        </p:nvSpPr>
        <p:spPr>
          <a:xfrm>
            <a:off x="813677" y="5003802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23A5834A-4A64-4B1E-ABCF-8C6537BAF4F4}"/>
              </a:ext>
            </a:extLst>
          </p:cNvPr>
          <p:cNvSpPr/>
          <p:nvPr/>
        </p:nvSpPr>
        <p:spPr>
          <a:xfrm>
            <a:off x="1029015" y="5696265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六角形 21">
            <a:extLst>
              <a:ext uri="{FF2B5EF4-FFF2-40B4-BE49-F238E27FC236}">
                <a16:creationId xmlns:a16="http://schemas.microsoft.com/office/drawing/2014/main" id="{C6539424-AF7D-4530-A8CB-2A9E9DC3C01C}"/>
              </a:ext>
            </a:extLst>
          </p:cNvPr>
          <p:cNvSpPr/>
          <p:nvPr/>
        </p:nvSpPr>
        <p:spPr>
          <a:xfrm>
            <a:off x="813677" y="3618803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31671F4-FFE6-487C-BD17-73254014A931}"/>
              </a:ext>
            </a:extLst>
          </p:cNvPr>
          <p:cNvSpPr/>
          <p:nvPr/>
        </p:nvSpPr>
        <p:spPr>
          <a:xfrm>
            <a:off x="1056359" y="3965034"/>
            <a:ext cx="252000" cy="252000"/>
          </a:xfrm>
          <a:prstGeom prst="rect">
            <a:avLst/>
          </a:prstGeom>
          <a:solidFill>
            <a:srgbClr val="FF0066"/>
          </a:solidFill>
          <a:ln>
            <a:solidFill>
              <a:srgbClr val="F0C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6648D187-DD6C-450D-AA0F-7A4279BBE3C4}"/>
              </a:ext>
            </a:extLst>
          </p:cNvPr>
          <p:cNvSpPr/>
          <p:nvPr/>
        </p:nvSpPr>
        <p:spPr>
          <a:xfrm>
            <a:off x="1127522" y="5255802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28084069-042C-40A7-984C-6649AA3FA4DD}"/>
              </a:ext>
            </a:extLst>
          </p:cNvPr>
          <p:cNvSpPr/>
          <p:nvPr/>
        </p:nvSpPr>
        <p:spPr>
          <a:xfrm rot="3075590">
            <a:off x="824394" y="4327920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9E8A6F9A-062D-4300-B99E-974134426D43}"/>
              </a:ext>
            </a:extLst>
          </p:cNvPr>
          <p:cNvSpPr/>
          <p:nvPr/>
        </p:nvSpPr>
        <p:spPr>
          <a:xfrm>
            <a:off x="1088368" y="4597194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EECA75C7-70BD-4477-AE96-45F732F75E91}"/>
              </a:ext>
            </a:extLst>
          </p:cNvPr>
          <p:cNvSpPr/>
          <p:nvPr/>
        </p:nvSpPr>
        <p:spPr>
          <a:xfrm>
            <a:off x="1508778" y="2996475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B1D875B1-DDD3-4E80-A69F-2CEF44AD1154}"/>
              </a:ext>
            </a:extLst>
          </p:cNvPr>
          <p:cNvSpPr/>
          <p:nvPr/>
        </p:nvSpPr>
        <p:spPr>
          <a:xfrm rot="3075590">
            <a:off x="2834200" y="3441674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8DC4861-DAB7-4AB0-BF6A-006B3B782909}"/>
              </a:ext>
            </a:extLst>
          </p:cNvPr>
          <p:cNvSpPr/>
          <p:nvPr/>
        </p:nvSpPr>
        <p:spPr>
          <a:xfrm>
            <a:off x="3323720" y="3596206"/>
            <a:ext cx="252000" cy="252000"/>
          </a:xfrm>
          <a:prstGeom prst="rect">
            <a:avLst/>
          </a:prstGeom>
          <a:solidFill>
            <a:srgbClr val="FF0066"/>
          </a:solidFill>
          <a:ln>
            <a:solidFill>
              <a:srgbClr val="F0C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六角形 29">
            <a:extLst>
              <a:ext uri="{FF2B5EF4-FFF2-40B4-BE49-F238E27FC236}">
                <a16:creationId xmlns:a16="http://schemas.microsoft.com/office/drawing/2014/main" id="{E42E756D-C2FE-4544-92DD-18E3A4CAB093}"/>
              </a:ext>
            </a:extLst>
          </p:cNvPr>
          <p:cNvSpPr/>
          <p:nvPr/>
        </p:nvSpPr>
        <p:spPr>
          <a:xfrm>
            <a:off x="2505307" y="4150791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CACBF4F6-8FD2-496A-BA1D-6B23FBC5F6C8}"/>
              </a:ext>
            </a:extLst>
          </p:cNvPr>
          <p:cNvSpPr/>
          <p:nvPr/>
        </p:nvSpPr>
        <p:spPr>
          <a:xfrm>
            <a:off x="2870552" y="4531886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CFFD8615-2B2F-4635-925A-BE2D239A1257}"/>
              </a:ext>
            </a:extLst>
          </p:cNvPr>
          <p:cNvSpPr/>
          <p:nvPr/>
        </p:nvSpPr>
        <p:spPr>
          <a:xfrm>
            <a:off x="3459747" y="4308909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二等辺三角形 32">
            <a:extLst>
              <a:ext uri="{FF2B5EF4-FFF2-40B4-BE49-F238E27FC236}">
                <a16:creationId xmlns:a16="http://schemas.microsoft.com/office/drawing/2014/main" id="{879638DA-4436-4237-A161-64860F04B8CD}"/>
              </a:ext>
            </a:extLst>
          </p:cNvPr>
          <p:cNvSpPr/>
          <p:nvPr/>
        </p:nvSpPr>
        <p:spPr>
          <a:xfrm rot="3075590">
            <a:off x="2243338" y="3606117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六角形 33">
            <a:extLst>
              <a:ext uri="{FF2B5EF4-FFF2-40B4-BE49-F238E27FC236}">
                <a16:creationId xmlns:a16="http://schemas.microsoft.com/office/drawing/2014/main" id="{52D3C82B-A0A3-4ED3-9E4A-85F4550EADFF}"/>
              </a:ext>
            </a:extLst>
          </p:cNvPr>
          <p:cNvSpPr/>
          <p:nvPr/>
        </p:nvSpPr>
        <p:spPr>
          <a:xfrm>
            <a:off x="2168460" y="4445883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5F9EF99B-6057-4147-811F-F238F72E918E}"/>
              </a:ext>
            </a:extLst>
          </p:cNvPr>
          <p:cNvSpPr/>
          <p:nvPr/>
        </p:nvSpPr>
        <p:spPr>
          <a:xfrm>
            <a:off x="3026753" y="5041859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27B3F24-6C79-4285-9A88-75E45B734233}"/>
              </a:ext>
            </a:extLst>
          </p:cNvPr>
          <p:cNvSpPr/>
          <p:nvPr/>
        </p:nvSpPr>
        <p:spPr>
          <a:xfrm>
            <a:off x="3886855" y="4474482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6577F347-7B27-4D4C-B2D9-1B47E618D087}"/>
              </a:ext>
            </a:extLst>
          </p:cNvPr>
          <p:cNvCxnSpPr/>
          <p:nvPr/>
        </p:nvCxnSpPr>
        <p:spPr>
          <a:xfrm>
            <a:off x="1916460" y="3122475"/>
            <a:ext cx="673434" cy="0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F414279-BF40-4678-895B-6B50DB290742}"/>
              </a:ext>
            </a:extLst>
          </p:cNvPr>
          <p:cNvSpPr txBox="1"/>
          <p:nvPr/>
        </p:nvSpPr>
        <p:spPr>
          <a:xfrm>
            <a:off x="1471755" y="5056498"/>
            <a:ext cx="1496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ボーマンのう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F2A4AD4-455C-4B5D-A886-A1EC2AFA978B}"/>
              </a:ext>
            </a:extLst>
          </p:cNvPr>
          <p:cNvSpPr txBox="1"/>
          <p:nvPr/>
        </p:nvSpPr>
        <p:spPr>
          <a:xfrm>
            <a:off x="4456827" y="2624173"/>
            <a:ext cx="140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糸球体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5BD6270-33FA-4F03-957A-22DC27EA96B4}"/>
              </a:ext>
            </a:extLst>
          </p:cNvPr>
          <p:cNvSpPr txBox="1"/>
          <p:nvPr/>
        </p:nvSpPr>
        <p:spPr>
          <a:xfrm>
            <a:off x="221730" y="3744803"/>
            <a:ext cx="615553" cy="13416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kumimoji="1" lang="ja-JP" altLang="en-US" sz="2800" dirty="0"/>
              <a:t>腎動脈</a:t>
            </a:r>
          </a:p>
        </p:txBody>
      </p:sp>
      <p:sp>
        <p:nvSpPr>
          <p:cNvPr id="44" name="吹き出し: 角を丸めた四角形 43">
            <a:extLst>
              <a:ext uri="{FF2B5EF4-FFF2-40B4-BE49-F238E27FC236}">
                <a16:creationId xmlns:a16="http://schemas.microsoft.com/office/drawing/2014/main" id="{2CBB879A-C538-4C87-9138-20E17E9B2D80}"/>
              </a:ext>
            </a:extLst>
          </p:cNvPr>
          <p:cNvSpPr/>
          <p:nvPr/>
        </p:nvSpPr>
        <p:spPr>
          <a:xfrm>
            <a:off x="8020468" y="3585309"/>
            <a:ext cx="2156235" cy="703367"/>
          </a:xfrm>
          <a:prstGeom prst="wedgeRoundRectCallout">
            <a:avLst>
              <a:gd name="adj1" fmla="val -96303"/>
              <a:gd name="adj2" fmla="val 148494"/>
              <a:gd name="adj3" fmla="val 16667"/>
            </a:avLst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3000" dirty="0">
                <a:solidFill>
                  <a:schemeClr val="tx1"/>
                </a:solidFill>
              </a:rPr>
              <a:t>②　</a:t>
            </a:r>
            <a:r>
              <a:rPr kumimoji="1" lang="ja-JP" altLang="en-US" sz="3000" b="1" dirty="0">
                <a:solidFill>
                  <a:schemeClr val="tx1"/>
                </a:solidFill>
              </a:rPr>
              <a:t>再吸収</a:t>
            </a:r>
            <a:endParaRPr kumimoji="1" lang="en-US" altLang="ja-JP" sz="3000" b="1" dirty="0">
              <a:solidFill>
                <a:schemeClr val="tx1"/>
              </a:solidFill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A44799E4-CA73-4BD6-A5D7-41337A8348D8}"/>
              </a:ext>
            </a:extLst>
          </p:cNvPr>
          <p:cNvCxnSpPr>
            <a:cxnSpLocks/>
          </p:cNvCxnSpPr>
          <p:nvPr/>
        </p:nvCxnSpPr>
        <p:spPr>
          <a:xfrm flipH="1">
            <a:off x="2502616" y="3685422"/>
            <a:ext cx="312566" cy="4669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78D572D-47F0-4B93-9969-1D39023244D3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2420460" y="4376924"/>
            <a:ext cx="184420" cy="194959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BC93A5E8-70E8-4D4F-94F0-5033FF4CA92B}"/>
              </a:ext>
            </a:extLst>
          </p:cNvPr>
          <p:cNvCxnSpPr>
            <a:cxnSpLocks/>
          </p:cNvCxnSpPr>
          <p:nvPr/>
        </p:nvCxnSpPr>
        <p:spPr>
          <a:xfrm>
            <a:off x="3013980" y="4810872"/>
            <a:ext cx="39003" cy="27558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E923C90C-2152-41A0-9220-4F640B6278BB}"/>
              </a:ext>
            </a:extLst>
          </p:cNvPr>
          <p:cNvCxnSpPr>
            <a:cxnSpLocks/>
          </p:cNvCxnSpPr>
          <p:nvPr/>
        </p:nvCxnSpPr>
        <p:spPr>
          <a:xfrm>
            <a:off x="3703938" y="4488883"/>
            <a:ext cx="173787" cy="94619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楕円 12">
            <a:extLst>
              <a:ext uri="{FF2B5EF4-FFF2-40B4-BE49-F238E27FC236}">
                <a16:creationId xmlns:a16="http://schemas.microsoft.com/office/drawing/2014/main" id="{56C7728D-F4F9-493D-94DF-22B99E6EEF82}"/>
              </a:ext>
            </a:extLst>
          </p:cNvPr>
          <p:cNvSpPr/>
          <p:nvPr/>
        </p:nvSpPr>
        <p:spPr>
          <a:xfrm>
            <a:off x="4074802" y="5381802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12">
            <a:extLst>
              <a:ext uri="{FF2B5EF4-FFF2-40B4-BE49-F238E27FC236}">
                <a16:creationId xmlns:a16="http://schemas.microsoft.com/office/drawing/2014/main" id="{56C7728D-F4F9-493D-94DF-22B99E6EEF82}"/>
              </a:ext>
            </a:extLst>
          </p:cNvPr>
          <p:cNvSpPr/>
          <p:nvPr/>
        </p:nvSpPr>
        <p:spPr>
          <a:xfrm>
            <a:off x="4780110" y="5502129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二等辺三角形 48">
            <a:extLst>
              <a:ext uri="{FF2B5EF4-FFF2-40B4-BE49-F238E27FC236}">
                <a16:creationId xmlns:a16="http://schemas.microsoft.com/office/drawing/2014/main" id="{15C8FA0F-D565-4594-9F93-AE57DB13F9EA}"/>
              </a:ext>
            </a:extLst>
          </p:cNvPr>
          <p:cNvSpPr/>
          <p:nvPr/>
        </p:nvSpPr>
        <p:spPr>
          <a:xfrm>
            <a:off x="3541269" y="5415015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二等辺三角形 50">
            <a:extLst>
              <a:ext uri="{FF2B5EF4-FFF2-40B4-BE49-F238E27FC236}">
                <a16:creationId xmlns:a16="http://schemas.microsoft.com/office/drawing/2014/main" id="{15C8FA0F-D565-4594-9F93-AE57DB13F9EA}"/>
              </a:ext>
            </a:extLst>
          </p:cNvPr>
          <p:cNvSpPr/>
          <p:nvPr/>
        </p:nvSpPr>
        <p:spPr>
          <a:xfrm>
            <a:off x="6635468" y="5480044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12">
            <a:extLst>
              <a:ext uri="{FF2B5EF4-FFF2-40B4-BE49-F238E27FC236}">
                <a16:creationId xmlns:a16="http://schemas.microsoft.com/office/drawing/2014/main" id="{56C7728D-F4F9-493D-94DF-22B99E6EEF82}"/>
              </a:ext>
            </a:extLst>
          </p:cNvPr>
          <p:cNvSpPr/>
          <p:nvPr/>
        </p:nvSpPr>
        <p:spPr>
          <a:xfrm>
            <a:off x="6132359" y="5480044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六角形 53">
            <a:extLst>
              <a:ext uri="{FF2B5EF4-FFF2-40B4-BE49-F238E27FC236}">
                <a16:creationId xmlns:a16="http://schemas.microsoft.com/office/drawing/2014/main" id="{52D3C82B-A0A3-4ED3-9E4A-85F4550EADFF}"/>
              </a:ext>
            </a:extLst>
          </p:cNvPr>
          <p:cNvSpPr/>
          <p:nvPr/>
        </p:nvSpPr>
        <p:spPr>
          <a:xfrm>
            <a:off x="7068368" y="5480044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8DC4861-DAB7-4AB0-BF6A-006B3B782909}"/>
              </a:ext>
            </a:extLst>
          </p:cNvPr>
          <p:cNvSpPr/>
          <p:nvPr/>
        </p:nvSpPr>
        <p:spPr>
          <a:xfrm rot="2151395">
            <a:off x="4425886" y="4091034"/>
            <a:ext cx="216000" cy="216000"/>
          </a:xfrm>
          <a:prstGeom prst="rect">
            <a:avLst/>
          </a:prstGeom>
          <a:solidFill>
            <a:srgbClr val="FF0066"/>
          </a:solidFill>
          <a:ln>
            <a:solidFill>
              <a:srgbClr val="F0C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B1D875B1-DDD3-4E80-A69F-2CEF44AD1154}"/>
              </a:ext>
            </a:extLst>
          </p:cNvPr>
          <p:cNvSpPr/>
          <p:nvPr/>
        </p:nvSpPr>
        <p:spPr>
          <a:xfrm rot="19545733">
            <a:off x="4748145" y="4796056"/>
            <a:ext cx="252000" cy="2189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12">
            <a:extLst>
              <a:ext uri="{FF2B5EF4-FFF2-40B4-BE49-F238E27FC236}">
                <a16:creationId xmlns:a16="http://schemas.microsoft.com/office/drawing/2014/main" id="{56C7728D-F4F9-493D-94DF-22B99E6EEF82}"/>
              </a:ext>
            </a:extLst>
          </p:cNvPr>
          <p:cNvSpPr/>
          <p:nvPr/>
        </p:nvSpPr>
        <p:spPr>
          <a:xfrm>
            <a:off x="6105207" y="5032944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>
            <a:extLst>
              <a:ext uri="{FF2B5EF4-FFF2-40B4-BE49-F238E27FC236}">
                <a16:creationId xmlns:a16="http://schemas.microsoft.com/office/drawing/2014/main" id="{15C8FA0F-D565-4594-9F93-AE57DB13F9EA}"/>
              </a:ext>
            </a:extLst>
          </p:cNvPr>
          <p:cNvSpPr/>
          <p:nvPr/>
        </p:nvSpPr>
        <p:spPr>
          <a:xfrm>
            <a:off x="6635468" y="5013858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六角形 59">
            <a:extLst>
              <a:ext uri="{FF2B5EF4-FFF2-40B4-BE49-F238E27FC236}">
                <a16:creationId xmlns:a16="http://schemas.microsoft.com/office/drawing/2014/main" id="{52D3C82B-A0A3-4ED3-9E4A-85F4550EADFF}"/>
              </a:ext>
            </a:extLst>
          </p:cNvPr>
          <p:cNvSpPr/>
          <p:nvPr/>
        </p:nvSpPr>
        <p:spPr>
          <a:xfrm>
            <a:off x="7080371" y="5041859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A44799E4-CA73-4BD6-A5D7-41337A8348D8}"/>
              </a:ext>
            </a:extLst>
          </p:cNvPr>
          <p:cNvCxnSpPr>
            <a:cxnSpLocks/>
          </p:cNvCxnSpPr>
          <p:nvPr/>
        </p:nvCxnSpPr>
        <p:spPr>
          <a:xfrm flipV="1">
            <a:off x="6258359" y="5218985"/>
            <a:ext cx="0" cy="28314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44799E4-CA73-4BD6-A5D7-41337A8348D8}"/>
              </a:ext>
            </a:extLst>
          </p:cNvPr>
          <p:cNvCxnSpPr>
            <a:cxnSpLocks/>
          </p:cNvCxnSpPr>
          <p:nvPr/>
        </p:nvCxnSpPr>
        <p:spPr>
          <a:xfrm flipV="1">
            <a:off x="6756187" y="5214312"/>
            <a:ext cx="0" cy="28314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A44799E4-CA73-4BD6-A5D7-41337A8348D8}"/>
              </a:ext>
            </a:extLst>
          </p:cNvPr>
          <p:cNvCxnSpPr>
            <a:cxnSpLocks/>
          </p:cNvCxnSpPr>
          <p:nvPr/>
        </p:nvCxnSpPr>
        <p:spPr>
          <a:xfrm flipV="1">
            <a:off x="7206371" y="5218874"/>
            <a:ext cx="0" cy="28314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03302EF7-BB18-67A4-798D-997031D9DEE3}"/>
              </a:ext>
            </a:extLst>
          </p:cNvPr>
          <p:cNvSpPr/>
          <p:nvPr/>
        </p:nvSpPr>
        <p:spPr>
          <a:xfrm>
            <a:off x="4679921" y="3719388"/>
            <a:ext cx="2376331" cy="436013"/>
          </a:xfrm>
          <a:prstGeom prst="roundRect">
            <a:avLst/>
          </a:prstGeom>
          <a:solidFill>
            <a:srgbClr val="FFFF00">
              <a:alpha val="44000"/>
            </a:srgb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2D112A1-6843-7F86-4239-C93D82843816}"/>
              </a:ext>
            </a:extLst>
          </p:cNvPr>
          <p:cNvSpPr txBox="1"/>
          <p:nvPr/>
        </p:nvSpPr>
        <p:spPr>
          <a:xfrm>
            <a:off x="4674743" y="3671734"/>
            <a:ext cx="140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原尿</a:t>
            </a: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7FC959A5-3BFF-7D00-D1C0-3EC62EEC12BD}"/>
              </a:ext>
            </a:extLst>
          </p:cNvPr>
          <p:cNvSpPr/>
          <p:nvPr/>
        </p:nvSpPr>
        <p:spPr>
          <a:xfrm>
            <a:off x="5554774" y="3804509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六角形 67">
            <a:extLst>
              <a:ext uri="{FF2B5EF4-FFF2-40B4-BE49-F238E27FC236}">
                <a16:creationId xmlns:a16="http://schemas.microsoft.com/office/drawing/2014/main" id="{725B29B5-7478-8735-987F-91C1E0828A5C}"/>
              </a:ext>
            </a:extLst>
          </p:cNvPr>
          <p:cNvSpPr/>
          <p:nvPr/>
        </p:nvSpPr>
        <p:spPr>
          <a:xfrm>
            <a:off x="5914390" y="3804509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二等辺三角形 69">
            <a:extLst>
              <a:ext uri="{FF2B5EF4-FFF2-40B4-BE49-F238E27FC236}">
                <a16:creationId xmlns:a16="http://schemas.microsoft.com/office/drawing/2014/main" id="{20FFFCF6-8B42-ED96-1C94-39B6E7EF83C0}"/>
              </a:ext>
            </a:extLst>
          </p:cNvPr>
          <p:cNvSpPr/>
          <p:nvPr/>
        </p:nvSpPr>
        <p:spPr>
          <a:xfrm>
            <a:off x="6274006" y="3804509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BC4065E2-060D-0E05-8587-9E20C0F755F4}"/>
              </a:ext>
            </a:extLst>
          </p:cNvPr>
          <p:cNvSpPr/>
          <p:nvPr/>
        </p:nvSpPr>
        <p:spPr>
          <a:xfrm>
            <a:off x="6633623" y="3804509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矢印: 下 73">
            <a:extLst>
              <a:ext uri="{FF2B5EF4-FFF2-40B4-BE49-F238E27FC236}">
                <a16:creationId xmlns:a16="http://schemas.microsoft.com/office/drawing/2014/main" id="{D96252E9-747A-9262-21AF-EBD44794D142}"/>
              </a:ext>
            </a:extLst>
          </p:cNvPr>
          <p:cNvSpPr/>
          <p:nvPr/>
        </p:nvSpPr>
        <p:spPr>
          <a:xfrm rot="16200000">
            <a:off x="7298409" y="3503081"/>
            <a:ext cx="417574" cy="88389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08083F0B-4FC2-EF02-CD7A-047F263C7B17}"/>
              </a:ext>
            </a:extLst>
          </p:cNvPr>
          <p:cNvCxnSpPr>
            <a:cxnSpLocks/>
          </p:cNvCxnSpPr>
          <p:nvPr/>
        </p:nvCxnSpPr>
        <p:spPr>
          <a:xfrm flipV="1">
            <a:off x="4511824" y="4131440"/>
            <a:ext cx="332950" cy="1502362"/>
          </a:xfrm>
          <a:prstGeom prst="line">
            <a:avLst/>
          </a:prstGeom>
          <a:ln w="19050"/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8C1BC09E-F479-5F6C-5740-A449D9113538}"/>
              </a:ext>
            </a:extLst>
          </p:cNvPr>
          <p:cNvSpPr txBox="1"/>
          <p:nvPr/>
        </p:nvSpPr>
        <p:spPr>
          <a:xfrm>
            <a:off x="5325423" y="5732125"/>
            <a:ext cx="140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細尿管</a:t>
            </a: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097F927A-6983-3304-87A6-6287DC3E8E52}"/>
              </a:ext>
            </a:extLst>
          </p:cNvPr>
          <p:cNvCxnSpPr/>
          <p:nvPr/>
        </p:nvCxnSpPr>
        <p:spPr>
          <a:xfrm>
            <a:off x="5226290" y="5633802"/>
            <a:ext cx="673434" cy="0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46DF4DF9-AB51-8452-4FCF-6FA3FD46A92E}"/>
              </a:ext>
            </a:extLst>
          </p:cNvPr>
          <p:cNvCxnSpPr/>
          <p:nvPr/>
        </p:nvCxnSpPr>
        <p:spPr>
          <a:xfrm>
            <a:off x="5261822" y="5182496"/>
            <a:ext cx="673434" cy="0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6819C74D-E80A-E364-1189-0B62A7E3C484}"/>
              </a:ext>
            </a:extLst>
          </p:cNvPr>
          <p:cNvCxnSpPr>
            <a:cxnSpLocks/>
          </p:cNvCxnSpPr>
          <p:nvPr/>
        </p:nvCxnSpPr>
        <p:spPr>
          <a:xfrm>
            <a:off x="4011247" y="3325721"/>
            <a:ext cx="315555" cy="483489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B09DC29D-A650-7A0D-3671-B0B53F9AA4A8}"/>
              </a:ext>
            </a:extLst>
          </p:cNvPr>
          <p:cNvCxnSpPr>
            <a:cxnSpLocks/>
          </p:cNvCxnSpPr>
          <p:nvPr/>
        </p:nvCxnSpPr>
        <p:spPr>
          <a:xfrm>
            <a:off x="3202195" y="5316669"/>
            <a:ext cx="246825" cy="254300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A33920BE-2C9B-407B-5D3C-8524894FAA3C}"/>
              </a:ext>
            </a:extLst>
          </p:cNvPr>
          <p:cNvCxnSpPr>
            <a:cxnSpLocks/>
          </p:cNvCxnSpPr>
          <p:nvPr/>
        </p:nvCxnSpPr>
        <p:spPr>
          <a:xfrm flipH="1" flipV="1">
            <a:off x="567196" y="3088981"/>
            <a:ext cx="1" cy="49632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49CF70DC-CBFD-D622-A84C-46B78C929BDE}"/>
              </a:ext>
            </a:extLst>
          </p:cNvPr>
          <p:cNvSpPr txBox="1"/>
          <p:nvPr/>
        </p:nvSpPr>
        <p:spPr>
          <a:xfrm>
            <a:off x="3729223" y="4799648"/>
            <a:ext cx="140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>
                <a:effectLst>
                  <a:glow rad="127000">
                    <a:schemeClr val="bg1"/>
                  </a:glow>
                </a:effectLst>
              </a:rPr>
              <a:t>腎小体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DC3765F-6C24-EF45-65FB-3A2A7934DDD6}"/>
              </a:ext>
            </a:extLst>
          </p:cNvPr>
          <p:cNvSpPr txBox="1"/>
          <p:nvPr/>
        </p:nvSpPr>
        <p:spPr>
          <a:xfrm>
            <a:off x="8020468" y="4561964"/>
            <a:ext cx="174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毛細血管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FCDB0CC-4195-C6A1-0F0B-5D5C49A16610}"/>
              </a:ext>
            </a:extLst>
          </p:cNvPr>
          <p:cNvSpPr txBox="1"/>
          <p:nvPr/>
        </p:nvSpPr>
        <p:spPr>
          <a:xfrm>
            <a:off x="10603414" y="4849996"/>
            <a:ext cx="146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集合管</a:t>
            </a:r>
          </a:p>
        </p:txBody>
      </p:sp>
      <p:sp>
        <p:nvSpPr>
          <p:cNvPr id="99" name="コンテンツ プレースホルダー 3">
            <a:extLst>
              <a:ext uri="{FF2B5EF4-FFF2-40B4-BE49-F238E27FC236}">
                <a16:creationId xmlns:a16="http://schemas.microsoft.com/office/drawing/2014/main" id="{88E6F615-B430-400F-3833-81C8DAC960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0584" y="953167"/>
            <a:ext cx="8235736" cy="646331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dirty="0">
                <a:solidFill>
                  <a:srgbClr val="00808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腎臓の働きのイメージアニメーション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A5E3B36-5714-8F3D-41E3-BF3236EAC399}"/>
              </a:ext>
            </a:extLst>
          </p:cNvPr>
          <p:cNvGrpSpPr/>
          <p:nvPr/>
        </p:nvGrpSpPr>
        <p:grpSpPr>
          <a:xfrm>
            <a:off x="6485333" y="2283202"/>
            <a:ext cx="4898437" cy="954107"/>
            <a:chOff x="7114615" y="1424937"/>
            <a:chExt cx="4898437" cy="954107"/>
          </a:xfrm>
        </p:grpSpPr>
        <p:sp>
          <p:nvSpPr>
            <p:cNvPr id="4" name="二等辺三角形 3">
              <a:extLst>
                <a:ext uri="{FF2B5EF4-FFF2-40B4-BE49-F238E27FC236}">
                  <a16:creationId xmlns:a16="http://schemas.microsoft.com/office/drawing/2014/main" id="{4F9E0112-FF46-E581-EAFD-0F481591CBDB}"/>
                </a:ext>
              </a:extLst>
            </p:cNvPr>
            <p:cNvSpPr/>
            <p:nvPr/>
          </p:nvSpPr>
          <p:spPr>
            <a:xfrm>
              <a:off x="11545620" y="1560812"/>
              <a:ext cx="252000" cy="252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E3DEF53A-60E9-D6F9-636B-6B314D7B6437}"/>
                </a:ext>
              </a:extLst>
            </p:cNvPr>
            <p:cNvSpPr/>
            <p:nvPr/>
          </p:nvSpPr>
          <p:spPr>
            <a:xfrm>
              <a:off x="9935915" y="1586802"/>
              <a:ext cx="252000" cy="252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六角形 5">
              <a:extLst>
                <a:ext uri="{FF2B5EF4-FFF2-40B4-BE49-F238E27FC236}">
                  <a16:creationId xmlns:a16="http://schemas.microsoft.com/office/drawing/2014/main" id="{C98EF491-CA7D-B7C2-9D02-87FCD8A92911}"/>
                </a:ext>
              </a:extLst>
            </p:cNvPr>
            <p:cNvSpPr/>
            <p:nvPr/>
          </p:nvSpPr>
          <p:spPr>
            <a:xfrm>
              <a:off x="9935915" y="2015976"/>
              <a:ext cx="252000" cy="252000"/>
            </a:xfrm>
            <a:prstGeom prst="hexagon">
              <a:avLst/>
            </a:prstGeom>
            <a:solidFill>
              <a:srgbClr val="B3A0C9"/>
            </a:solidFill>
            <a:ln>
              <a:solidFill>
                <a:srgbClr val="D2C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9A18D09-D0BA-4682-DC87-4C9B25567D9F}"/>
                </a:ext>
              </a:extLst>
            </p:cNvPr>
            <p:cNvSpPr/>
            <p:nvPr/>
          </p:nvSpPr>
          <p:spPr>
            <a:xfrm>
              <a:off x="8850320" y="1579082"/>
              <a:ext cx="252000" cy="2520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0C5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AAA06914-8F1B-EC2D-75FC-9B6DB152C1AE}"/>
                </a:ext>
              </a:extLst>
            </p:cNvPr>
            <p:cNvSpPr/>
            <p:nvPr/>
          </p:nvSpPr>
          <p:spPr>
            <a:xfrm>
              <a:off x="11545620" y="1998513"/>
              <a:ext cx="252000" cy="252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DAEF16A-0225-990F-0893-98EDA5EF7648}"/>
                </a:ext>
              </a:extLst>
            </p:cNvPr>
            <p:cNvSpPr txBox="1"/>
            <p:nvPr/>
          </p:nvSpPr>
          <p:spPr>
            <a:xfrm>
              <a:off x="7114615" y="1424937"/>
              <a:ext cx="4898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2800" dirty="0"/>
                <a:t>タンパク質　　　水　　　イオン</a:t>
              </a:r>
              <a:endParaRPr kumimoji="1" lang="en-US" altLang="ja-JP" sz="2800" dirty="0"/>
            </a:p>
            <a:p>
              <a:pPr algn="just"/>
              <a:r>
                <a:rPr kumimoji="1" lang="ja-JP" altLang="en-US" sz="2800" dirty="0"/>
                <a:t>　  　 　グルコース　　　　尿素　</a:t>
              </a:r>
            </a:p>
          </p:txBody>
        </p:sp>
      </p:grpSp>
      <p:sp>
        <p:nvSpPr>
          <p:cNvPr id="12" name="フリーフォーム: 図形 40">
            <a:extLst>
              <a:ext uri="{FF2B5EF4-FFF2-40B4-BE49-F238E27FC236}">
                <a16:creationId xmlns:a16="http://schemas.microsoft.com/office/drawing/2014/main" id="{EE420BC7-F606-01F9-7B6B-E1ABFCEDBAF4}"/>
              </a:ext>
            </a:extLst>
          </p:cNvPr>
          <p:cNvSpPr/>
          <p:nvPr/>
        </p:nvSpPr>
        <p:spPr>
          <a:xfrm>
            <a:off x="3620108" y="2889722"/>
            <a:ext cx="842026" cy="1154578"/>
          </a:xfrm>
          <a:custGeom>
            <a:avLst/>
            <a:gdLst>
              <a:gd name="connsiteX0" fmla="*/ 0 w 1554480"/>
              <a:gd name="connsiteY0" fmla="*/ 802640 h 802640"/>
              <a:gd name="connsiteX1" fmla="*/ 670560 w 1554480"/>
              <a:gd name="connsiteY1" fmla="*/ 0 h 802640"/>
              <a:gd name="connsiteX2" fmla="*/ 1554480 w 1554480"/>
              <a:gd name="connsiteY2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802640">
                <a:moveTo>
                  <a:pt x="0" y="802640"/>
                </a:moveTo>
                <a:lnTo>
                  <a:pt x="670560" y="0"/>
                </a:lnTo>
                <a:lnTo>
                  <a:pt x="1554480" y="0"/>
                </a:lnTo>
              </a:path>
            </a:pathLst>
          </a:custGeom>
          <a:noFill/>
          <a:ln w="19050">
            <a:solidFill>
              <a:schemeClr val="tx1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1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1" grpId="0" animBg="1"/>
      <p:bldP spid="52" grpId="0" animBg="1"/>
      <p:bldP spid="54" grpId="0" animBg="1"/>
      <p:bldP spid="58" grpId="0" animBg="1"/>
      <p:bldP spid="59" grpId="0" animBg="1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A62D1FC-0D96-9E54-9BF4-C7B90E733964}"/>
              </a:ext>
            </a:extLst>
          </p:cNvPr>
          <p:cNvSpPr/>
          <p:nvPr/>
        </p:nvSpPr>
        <p:spPr>
          <a:xfrm>
            <a:off x="10089709" y="5864641"/>
            <a:ext cx="2074622" cy="942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183E78A-C292-445B-B9C4-1324944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C</a:t>
            </a:r>
            <a:r>
              <a:rPr lang="ja-JP" altLang="en-US" b="1" dirty="0"/>
              <a:t>　腎臓の働き</a:t>
            </a:r>
            <a:endParaRPr kumimoji="1" lang="ja-JP" altLang="en-US" dirty="0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E275E208-2634-40E4-86A9-9CE1B5290422}"/>
              </a:ext>
            </a:extLst>
          </p:cNvPr>
          <p:cNvSpPr/>
          <p:nvPr/>
        </p:nvSpPr>
        <p:spPr>
          <a:xfrm>
            <a:off x="2063532" y="3284993"/>
            <a:ext cx="9647872" cy="2524120"/>
          </a:xfrm>
          <a:custGeom>
            <a:avLst/>
            <a:gdLst>
              <a:gd name="connsiteX0" fmla="*/ 441603 w 9647872"/>
              <a:gd name="connsiteY0" fmla="*/ 172 h 2501496"/>
              <a:gd name="connsiteX1" fmla="*/ 564832 w 9647872"/>
              <a:gd name="connsiteY1" fmla="*/ 24996 h 2501496"/>
              <a:gd name="connsiteX2" fmla="*/ 671512 w 9647872"/>
              <a:gd name="connsiteY2" fmla="*/ 85956 h 2501496"/>
              <a:gd name="connsiteX3" fmla="*/ 717232 w 9647872"/>
              <a:gd name="connsiteY3" fmla="*/ 253596 h 2501496"/>
              <a:gd name="connsiteX4" fmla="*/ 686752 w 9647872"/>
              <a:gd name="connsiteY4" fmla="*/ 352656 h 2501496"/>
              <a:gd name="connsiteX5" fmla="*/ 610552 w 9647872"/>
              <a:gd name="connsiteY5" fmla="*/ 428856 h 2501496"/>
              <a:gd name="connsiteX6" fmla="*/ 503872 w 9647872"/>
              <a:gd name="connsiteY6" fmla="*/ 596496 h 2501496"/>
              <a:gd name="connsiteX7" fmla="*/ 450532 w 9647872"/>
              <a:gd name="connsiteY7" fmla="*/ 825096 h 2501496"/>
              <a:gd name="connsiteX8" fmla="*/ 503872 w 9647872"/>
              <a:gd name="connsiteY8" fmla="*/ 1061316 h 2501496"/>
              <a:gd name="connsiteX9" fmla="*/ 625792 w 9647872"/>
              <a:gd name="connsiteY9" fmla="*/ 1251816 h 2501496"/>
              <a:gd name="connsiteX10" fmla="*/ 869632 w 9647872"/>
              <a:gd name="connsiteY10" fmla="*/ 1419456 h 2501496"/>
              <a:gd name="connsiteX11" fmla="*/ 1189672 w 9647872"/>
              <a:gd name="connsiteY11" fmla="*/ 1457556 h 2501496"/>
              <a:gd name="connsiteX12" fmla="*/ 1425892 w 9647872"/>
              <a:gd name="connsiteY12" fmla="*/ 1343256 h 2501496"/>
              <a:gd name="connsiteX13" fmla="*/ 1601152 w 9647872"/>
              <a:gd name="connsiteY13" fmla="*/ 1175616 h 2501496"/>
              <a:gd name="connsiteX14" fmla="*/ 1715452 w 9647872"/>
              <a:gd name="connsiteY14" fmla="*/ 901296 h 2501496"/>
              <a:gd name="connsiteX15" fmla="*/ 1692592 w 9647872"/>
              <a:gd name="connsiteY15" fmla="*/ 642216 h 2501496"/>
              <a:gd name="connsiteX16" fmla="*/ 1570672 w 9647872"/>
              <a:gd name="connsiteY16" fmla="*/ 444096 h 2501496"/>
              <a:gd name="connsiteX17" fmla="*/ 1471612 w 9647872"/>
              <a:gd name="connsiteY17" fmla="*/ 276456 h 2501496"/>
              <a:gd name="connsiteX18" fmla="*/ 1502092 w 9647872"/>
              <a:gd name="connsiteY18" fmla="*/ 101196 h 2501496"/>
              <a:gd name="connsiteX19" fmla="*/ 1616392 w 9647872"/>
              <a:gd name="connsiteY19" fmla="*/ 17376 h 2501496"/>
              <a:gd name="connsiteX20" fmla="*/ 1768792 w 9647872"/>
              <a:gd name="connsiteY20" fmla="*/ 17376 h 2501496"/>
              <a:gd name="connsiteX21" fmla="*/ 1875472 w 9647872"/>
              <a:gd name="connsiteY21" fmla="*/ 93576 h 2501496"/>
              <a:gd name="connsiteX22" fmla="*/ 2043112 w 9647872"/>
              <a:gd name="connsiteY22" fmla="*/ 306936 h 2501496"/>
              <a:gd name="connsiteX23" fmla="*/ 2149792 w 9647872"/>
              <a:gd name="connsiteY23" fmla="*/ 619356 h 2501496"/>
              <a:gd name="connsiteX24" fmla="*/ 2165032 w 9647872"/>
              <a:gd name="connsiteY24" fmla="*/ 985116 h 2501496"/>
              <a:gd name="connsiteX25" fmla="*/ 2073592 w 9647872"/>
              <a:gd name="connsiteY25" fmla="*/ 1312776 h 2501496"/>
              <a:gd name="connsiteX26" fmla="*/ 1837372 w 9647872"/>
              <a:gd name="connsiteY26" fmla="*/ 1617576 h 2501496"/>
              <a:gd name="connsiteX27" fmla="*/ 1441132 w 9647872"/>
              <a:gd name="connsiteY27" fmla="*/ 1853796 h 2501496"/>
              <a:gd name="connsiteX28" fmla="*/ 1342072 w 9647872"/>
              <a:gd name="connsiteY28" fmla="*/ 1883205 h 2501496"/>
              <a:gd name="connsiteX29" fmla="*/ 1332387 w 9647872"/>
              <a:gd name="connsiteY29" fmla="*/ 1884893 h 2501496"/>
              <a:gd name="connsiteX30" fmla="*/ 1345823 w 9647872"/>
              <a:gd name="connsiteY30" fmla="*/ 1904815 h 2501496"/>
              <a:gd name="connsiteX31" fmla="*/ 1364932 w 9647872"/>
              <a:gd name="connsiteY31" fmla="*/ 1975716 h 2501496"/>
              <a:gd name="connsiteX32" fmla="*/ 1570672 w 9647872"/>
              <a:gd name="connsiteY32" fmla="*/ 2021436 h 2501496"/>
              <a:gd name="connsiteX33" fmla="*/ 3033712 w 9647872"/>
              <a:gd name="connsiteY33" fmla="*/ 2021436 h 2501496"/>
              <a:gd name="connsiteX34" fmla="*/ 6462712 w 9647872"/>
              <a:gd name="connsiteY34" fmla="*/ 2036676 h 2501496"/>
              <a:gd name="connsiteX35" fmla="*/ 9640252 w 9647872"/>
              <a:gd name="connsiteY35" fmla="*/ 2021436 h 2501496"/>
              <a:gd name="connsiteX36" fmla="*/ 9647872 w 9647872"/>
              <a:gd name="connsiteY36" fmla="*/ 2486256 h 2501496"/>
              <a:gd name="connsiteX37" fmla="*/ 8413432 w 9647872"/>
              <a:gd name="connsiteY37" fmla="*/ 2493876 h 2501496"/>
              <a:gd name="connsiteX38" fmla="*/ 5860732 w 9647872"/>
              <a:gd name="connsiteY38" fmla="*/ 2493876 h 2501496"/>
              <a:gd name="connsiteX39" fmla="*/ 3429952 w 9647872"/>
              <a:gd name="connsiteY39" fmla="*/ 2478636 h 2501496"/>
              <a:gd name="connsiteX40" fmla="*/ 1966912 w 9647872"/>
              <a:gd name="connsiteY40" fmla="*/ 2501496 h 2501496"/>
              <a:gd name="connsiteX41" fmla="*/ 1250632 w 9647872"/>
              <a:gd name="connsiteY41" fmla="*/ 2440536 h 2501496"/>
              <a:gd name="connsiteX42" fmla="*/ 953452 w 9647872"/>
              <a:gd name="connsiteY42" fmla="*/ 2257656 h 2501496"/>
              <a:gd name="connsiteX43" fmla="*/ 884872 w 9647872"/>
              <a:gd name="connsiteY43" fmla="*/ 2036676 h 2501496"/>
              <a:gd name="connsiteX44" fmla="*/ 874514 w 9647872"/>
              <a:gd name="connsiteY44" fmla="*/ 1907732 h 2501496"/>
              <a:gd name="connsiteX45" fmla="*/ 876155 w 9647872"/>
              <a:gd name="connsiteY45" fmla="*/ 1889107 h 2501496"/>
              <a:gd name="connsiteX46" fmla="*/ 844867 w 9647872"/>
              <a:gd name="connsiteY46" fmla="*/ 1884276 h 2501496"/>
              <a:gd name="connsiteX47" fmla="*/ 648652 w 9647872"/>
              <a:gd name="connsiteY47" fmla="*/ 1823316 h 2501496"/>
              <a:gd name="connsiteX48" fmla="*/ 282892 w 9647872"/>
              <a:gd name="connsiteY48" fmla="*/ 1571856 h 2501496"/>
              <a:gd name="connsiteX49" fmla="*/ 77152 w 9647872"/>
              <a:gd name="connsiteY49" fmla="*/ 1251816 h 2501496"/>
              <a:gd name="connsiteX50" fmla="*/ 952 w 9647872"/>
              <a:gd name="connsiteY50" fmla="*/ 855576 h 2501496"/>
              <a:gd name="connsiteX51" fmla="*/ 46672 w 9647872"/>
              <a:gd name="connsiteY51" fmla="*/ 543156 h 2501496"/>
              <a:gd name="connsiteX52" fmla="*/ 214312 w 9647872"/>
              <a:gd name="connsiteY52" fmla="*/ 169776 h 2501496"/>
              <a:gd name="connsiteX53" fmla="*/ 397192 w 9647872"/>
              <a:gd name="connsiteY53" fmla="*/ 9756 h 2501496"/>
              <a:gd name="connsiteX54" fmla="*/ 441603 w 9647872"/>
              <a:gd name="connsiteY54" fmla="*/ 172 h 25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647872" h="2501496">
                <a:moveTo>
                  <a:pt x="441603" y="172"/>
                </a:moveTo>
                <a:cubicBezTo>
                  <a:pt x="486251" y="-1912"/>
                  <a:pt x="530542" y="15471"/>
                  <a:pt x="564832" y="24996"/>
                </a:cubicBezTo>
                <a:cubicBezTo>
                  <a:pt x="610552" y="37696"/>
                  <a:pt x="644842" y="46586"/>
                  <a:pt x="671512" y="85956"/>
                </a:cubicBezTo>
                <a:cubicBezTo>
                  <a:pt x="698182" y="125326"/>
                  <a:pt x="714692" y="209146"/>
                  <a:pt x="717232" y="253596"/>
                </a:cubicBezTo>
                <a:cubicBezTo>
                  <a:pt x="719772" y="298046"/>
                  <a:pt x="704532" y="323446"/>
                  <a:pt x="686752" y="352656"/>
                </a:cubicBezTo>
                <a:cubicBezTo>
                  <a:pt x="668972" y="381866"/>
                  <a:pt x="641032" y="388216"/>
                  <a:pt x="610552" y="428856"/>
                </a:cubicBezTo>
                <a:cubicBezTo>
                  <a:pt x="580072" y="469496"/>
                  <a:pt x="530542" y="530456"/>
                  <a:pt x="503872" y="596496"/>
                </a:cubicBezTo>
                <a:cubicBezTo>
                  <a:pt x="477202" y="662536"/>
                  <a:pt x="450532" y="747626"/>
                  <a:pt x="450532" y="825096"/>
                </a:cubicBezTo>
                <a:cubicBezTo>
                  <a:pt x="450532" y="902566"/>
                  <a:pt x="474662" y="990196"/>
                  <a:pt x="503872" y="1061316"/>
                </a:cubicBezTo>
                <a:cubicBezTo>
                  <a:pt x="533082" y="1132436"/>
                  <a:pt x="564832" y="1192126"/>
                  <a:pt x="625792" y="1251816"/>
                </a:cubicBezTo>
                <a:cubicBezTo>
                  <a:pt x="686752" y="1311506"/>
                  <a:pt x="775652" y="1385166"/>
                  <a:pt x="869632" y="1419456"/>
                </a:cubicBezTo>
                <a:cubicBezTo>
                  <a:pt x="963612" y="1453746"/>
                  <a:pt x="1096962" y="1470256"/>
                  <a:pt x="1189672" y="1457556"/>
                </a:cubicBezTo>
                <a:cubicBezTo>
                  <a:pt x="1282382" y="1444856"/>
                  <a:pt x="1357312" y="1390246"/>
                  <a:pt x="1425892" y="1343256"/>
                </a:cubicBezTo>
                <a:cubicBezTo>
                  <a:pt x="1494472" y="1296266"/>
                  <a:pt x="1552892" y="1249276"/>
                  <a:pt x="1601152" y="1175616"/>
                </a:cubicBezTo>
                <a:cubicBezTo>
                  <a:pt x="1649412" y="1101956"/>
                  <a:pt x="1700212" y="990196"/>
                  <a:pt x="1715452" y="901296"/>
                </a:cubicBezTo>
                <a:cubicBezTo>
                  <a:pt x="1730692" y="812396"/>
                  <a:pt x="1716722" y="718416"/>
                  <a:pt x="1692592" y="642216"/>
                </a:cubicBezTo>
                <a:cubicBezTo>
                  <a:pt x="1668462" y="566016"/>
                  <a:pt x="1607502" y="505056"/>
                  <a:pt x="1570672" y="444096"/>
                </a:cubicBezTo>
                <a:cubicBezTo>
                  <a:pt x="1533842" y="383136"/>
                  <a:pt x="1483042" y="333606"/>
                  <a:pt x="1471612" y="276456"/>
                </a:cubicBezTo>
                <a:cubicBezTo>
                  <a:pt x="1460182" y="219306"/>
                  <a:pt x="1477962" y="144376"/>
                  <a:pt x="1502092" y="101196"/>
                </a:cubicBezTo>
                <a:cubicBezTo>
                  <a:pt x="1526222" y="58016"/>
                  <a:pt x="1571942" y="31346"/>
                  <a:pt x="1616392" y="17376"/>
                </a:cubicBezTo>
                <a:cubicBezTo>
                  <a:pt x="1660842" y="3406"/>
                  <a:pt x="1725612" y="4676"/>
                  <a:pt x="1768792" y="17376"/>
                </a:cubicBezTo>
                <a:cubicBezTo>
                  <a:pt x="1811972" y="30076"/>
                  <a:pt x="1829752" y="45316"/>
                  <a:pt x="1875472" y="93576"/>
                </a:cubicBezTo>
                <a:cubicBezTo>
                  <a:pt x="1921192" y="141836"/>
                  <a:pt x="1997392" y="219306"/>
                  <a:pt x="2043112" y="306936"/>
                </a:cubicBezTo>
                <a:cubicBezTo>
                  <a:pt x="2088832" y="394566"/>
                  <a:pt x="2129472" y="506326"/>
                  <a:pt x="2149792" y="619356"/>
                </a:cubicBezTo>
                <a:cubicBezTo>
                  <a:pt x="2170112" y="732386"/>
                  <a:pt x="2177732" y="869546"/>
                  <a:pt x="2165032" y="985116"/>
                </a:cubicBezTo>
                <a:cubicBezTo>
                  <a:pt x="2152332" y="1100686"/>
                  <a:pt x="2128202" y="1207366"/>
                  <a:pt x="2073592" y="1312776"/>
                </a:cubicBezTo>
                <a:cubicBezTo>
                  <a:pt x="2018982" y="1418186"/>
                  <a:pt x="1942782" y="1527406"/>
                  <a:pt x="1837372" y="1617576"/>
                </a:cubicBezTo>
                <a:cubicBezTo>
                  <a:pt x="1731962" y="1707746"/>
                  <a:pt x="1573212" y="1805536"/>
                  <a:pt x="1441132" y="1853796"/>
                </a:cubicBezTo>
                <a:cubicBezTo>
                  <a:pt x="1408112" y="1865861"/>
                  <a:pt x="1375092" y="1875545"/>
                  <a:pt x="1342072" y="1883205"/>
                </a:cubicBezTo>
                <a:lnTo>
                  <a:pt x="1332387" y="1884893"/>
                </a:lnTo>
                <a:lnTo>
                  <a:pt x="1345823" y="1904815"/>
                </a:lnTo>
                <a:cubicBezTo>
                  <a:pt x="1353264" y="1932378"/>
                  <a:pt x="1334452" y="1957619"/>
                  <a:pt x="1364932" y="1975716"/>
                </a:cubicBezTo>
                <a:cubicBezTo>
                  <a:pt x="1405572" y="1999846"/>
                  <a:pt x="1292542" y="2013816"/>
                  <a:pt x="1570672" y="2021436"/>
                </a:cubicBezTo>
                <a:lnTo>
                  <a:pt x="3033712" y="2021436"/>
                </a:lnTo>
                <a:lnTo>
                  <a:pt x="6462712" y="2036676"/>
                </a:lnTo>
                <a:lnTo>
                  <a:pt x="9640252" y="2021436"/>
                </a:lnTo>
                <a:lnTo>
                  <a:pt x="9647872" y="2486256"/>
                </a:lnTo>
                <a:lnTo>
                  <a:pt x="8413432" y="2493876"/>
                </a:lnTo>
                <a:lnTo>
                  <a:pt x="5860732" y="2493876"/>
                </a:lnTo>
                <a:lnTo>
                  <a:pt x="3429952" y="2478636"/>
                </a:lnTo>
                <a:lnTo>
                  <a:pt x="1966912" y="2501496"/>
                </a:lnTo>
                <a:cubicBezTo>
                  <a:pt x="1966912" y="2501496"/>
                  <a:pt x="1419542" y="2481176"/>
                  <a:pt x="1250632" y="2440536"/>
                </a:cubicBezTo>
                <a:cubicBezTo>
                  <a:pt x="1081722" y="2399896"/>
                  <a:pt x="1014412" y="2324966"/>
                  <a:pt x="953452" y="2257656"/>
                </a:cubicBezTo>
                <a:cubicBezTo>
                  <a:pt x="892492" y="2190346"/>
                  <a:pt x="897572" y="2100176"/>
                  <a:pt x="884872" y="2036676"/>
                </a:cubicBezTo>
                <a:cubicBezTo>
                  <a:pt x="875347" y="1989051"/>
                  <a:pt x="872966" y="1942855"/>
                  <a:pt x="874514" y="1907732"/>
                </a:cubicBezTo>
                <a:lnTo>
                  <a:pt x="876155" y="1889107"/>
                </a:lnTo>
                <a:lnTo>
                  <a:pt x="844867" y="1884276"/>
                </a:lnTo>
                <a:cubicBezTo>
                  <a:pt x="778192" y="1870941"/>
                  <a:pt x="712152" y="1851256"/>
                  <a:pt x="648652" y="1823316"/>
                </a:cubicBezTo>
                <a:cubicBezTo>
                  <a:pt x="521652" y="1767436"/>
                  <a:pt x="378142" y="1667106"/>
                  <a:pt x="282892" y="1571856"/>
                </a:cubicBezTo>
                <a:cubicBezTo>
                  <a:pt x="187642" y="1476606"/>
                  <a:pt x="124142" y="1371196"/>
                  <a:pt x="77152" y="1251816"/>
                </a:cubicBezTo>
                <a:cubicBezTo>
                  <a:pt x="30162" y="1132436"/>
                  <a:pt x="6032" y="973686"/>
                  <a:pt x="952" y="855576"/>
                </a:cubicBezTo>
                <a:cubicBezTo>
                  <a:pt x="-4128" y="737466"/>
                  <a:pt x="11112" y="657456"/>
                  <a:pt x="46672" y="543156"/>
                </a:cubicBezTo>
                <a:cubicBezTo>
                  <a:pt x="82232" y="428856"/>
                  <a:pt x="155892" y="258676"/>
                  <a:pt x="214312" y="169776"/>
                </a:cubicBezTo>
                <a:cubicBezTo>
                  <a:pt x="272732" y="80876"/>
                  <a:pt x="338772" y="33886"/>
                  <a:pt x="397192" y="9756"/>
                </a:cubicBezTo>
                <a:cubicBezTo>
                  <a:pt x="411797" y="3724"/>
                  <a:pt x="426720" y="866"/>
                  <a:pt x="441603" y="17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F4F47CC-1B2B-4E3E-94FC-E16DB48C875A}"/>
              </a:ext>
            </a:extLst>
          </p:cNvPr>
          <p:cNvSpPr/>
          <p:nvPr/>
        </p:nvSpPr>
        <p:spPr>
          <a:xfrm>
            <a:off x="740584" y="2204864"/>
            <a:ext cx="11233247" cy="3960451"/>
          </a:xfrm>
          <a:custGeom>
            <a:avLst/>
            <a:gdLst>
              <a:gd name="connsiteX0" fmla="*/ 0 w 11233247"/>
              <a:gd name="connsiteY0" fmla="*/ 0 h 3960451"/>
              <a:gd name="connsiteX1" fmla="*/ 663564 w 11233247"/>
              <a:gd name="connsiteY1" fmla="*/ 0 h 3960451"/>
              <a:gd name="connsiteX2" fmla="*/ 663564 w 11233247"/>
              <a:gd name="connsiteY2" fmla="*/ 701010 h 3960451"/>
              <a:gd name="connsiteX3" fmla="*/ 791666 w 11233247"/>
              <a:gd name="connsiteY3" fmla="*/ 701945 h 3960451"/>
              <a:gd name="connsiteX4" fmla="*/ 1081888 w 11233247"/>
              <a:gd name="connsiteY4" fmla="*/ 712517 h 3960451"/>
              <a:gd name="connsiteX5" fmla="*/ 1679026 w 11233247"/>
              <a:gd name="connsiteY5" fmla="*/ 720205 h 3960451"/>
              <a:gd name="connsiteX6" fmla="*/ 1938310 w 11233247"/>
              <a:gd name="connsiteY6" fmla="*/ 743271 h 3960451"/>
              <a:gd name="connsiteX7" fmla="*/ 2103309 w 11233247"/>
              <a:gd name="connsiteY7" fmla="*/ 843222 h 3960451"/>
              <a:gd name="connsiteX8" fmla="*/ 2284022 w 11233247"/>
              <a:gd name="connsiteY8" fmla="*/ 1035435 h 3960451"/>
              <a:gd name="connsiteX9" fmla="*/ 2331165 w 11233247"/>
              <a:gd name="connsiteY9" fmla="*/ 1304534 h 3960451"/>
              <a:gd name="connsiteX10" fmla="*/ 2244737 w 11233247"/>
              <a:gd name="connsiteY10" fmla="*/ 1542879 h 3960451"/>
              <a:gd name="connsiteX11" fmla="*/ 2064024 w 11233247"/>
              <a:gd name="connsiteY11" fmla="*/ 1719715 h 3960451"/>
              <a:gd name="connsiteX12" fmla="*/ 2009024 w 11233247"/>
              <a:gd name="connsiteY12" fmla="*/ 1904240 h 3960451"/>
              <a:gd name="connsiteX13" fmla="*/ 2040452 w 11233247"/>
              <a:gd name="connsiteY13" fmla="*/ 2134896 h 3960451"/>
              <a:gd name="connsiteX14" fmla="*/ 2150452 w 11233247"/>
              <a:gd name="connsiteY14" fmla="*/ 2250224 h 3960451"/>
              <a:gd name="connsiteX15" fmla="*/ 2378307 w 11233247"/>
              <a:gd name="connsiteY15" fmla="*/ 2334798 h 3960451"/>
              <a:gd name="connsiteX16" fmla="*/ 2621877 w 11233247"/>
              <a:gd name="connsiteY16" fmla="*/ 2288667 h 3960451"/>
              <a:gd name="connsiteX17" fmla="*/ 2786876 w 11233247"/>
              <a:gd name="connsiteY17" fmla="*/ 2088765 h 3960451"/>
              <a:gd name="connsiteX18" fmla="*/ 2779019 w 11233247"/>
              <a:gd name="connsiteY18" fmla="*/ 1788912 h 3960451"/>
              <a:gd name="connsiteX19" fmla="*/ 2621877 w 11233247"/>
              <a:gd name="connsiteY19" fmla="*/ 1596698 h 3960451"/>
              <a:gd name="connsiteX20" fmla="*/ 2559020 w 11233247"/>
              <a:gd name="connsiteY20" fmla="*/ 1366042 h 3960451"/>
              <a:gd name="connsiteX21" fmla="*/ 2614020 w 11233247"/>
              <a:gd name="connsiteY21" fmla="*/ 1104632 h 3960451"/>
              <a:gd name="connsiteX22" fmla="*/ 2810447 w 11233247"/>
              <a:gd name="connsiteY22" fmla="*/ 920107 h 3960451"/>
              <a:gd name="connsiteX23" fmla="*/ 3116874 w 11233247"/>
              <a:gd name="connsiteY23" fmla="*/ 881664 h 3960451"/>
              <a:gd name="connsiteX24" fmla="*/ 3384015 w 11233247"/>
              <a:gd name="connsiteY24" fmla="*/ 1020058 h 3960451"/>
              <a:gd name="connsiteX25" fmla="*/ 3690441 w 11233247"/>
              <a:gd name="connsiteY25" fmla="*/ 1489059 h 3960451"/>
              <a:gd name="connsiteX26" fmla="*/ 3981153 w 11233247"/>
              <a:gd name="connsiteY26" fmla="*/ 2127207 h 3960451"/>
              <a:gd name="connsiteX27" fmla="*/ 4169724 w 11233247"/>
              <a:gd name="connsiteY27" fmla="*/ 2527011 h 3960451"/>
              <a:gd name="connsiteX28" fmla="*/ 4271866 w 11233247"/>
              <a:gd name="connsiteY28" fmla="*/ 2657716 h 3960451"/>
              <a:gd name="connsiteX29" fmla="*/ 4374008 w 11233247"/>
              <a:gd name="connsiteY29" fmla="*/ 2773044 h 3960451"/>
              <a:gd name="connsiteX30" fmla="*/ 4523293 w 11233247"/>
              <a:gd name="connsiteY30" fmla="*/ 2811487 h 3960451"/>
              <a:gd name="connsiteX31" fmla="*/ 4782577 w 11233247"/>
              <a:gd name="connsiteY31" fmla="*/ 2819176 h 3960451"/>
              <a:gd name="connsiteX32" fmla="*/ 5984711 w 11233247"/>
              <a:gd name="connsiteY32" fmla="*/ 2826864 h 3960451"/>
              <a:gd name="connsiteX33" fmla="*/ 8357552 w 11233247"/>
              <a:gd name="connsiteY33" fmla="*/ 2811487 h 3960451"/>
              <a:gd name="connsiteX34" fmla="*/ 9064690 w 11233247"/>
              <a:gd name="connsiteY34" fmla="*/ 2819176 h 3960451"/>
              <a:gd name="connsiteX35" fmla="*/ 9237546 w 11233247"/>
              <a:gd name="connsiteY35" fmla="*/ 2849930 h 3960451"/>
              <a:gd name="connsiteX36" fmla="*/ 9339688 w 11233247"/>
              <a:gd name="connsiteY36" fmla="*/ 2934504 h 3960451"/>
              <a:gd name="connsiteX37" fmla="*/ 9386831 w 11233247"/>
              <a:gd name="connsiteY37" fmla="*/ 3080586 h 3960451"/>
              <a:gd name="connsiteX38" fmla="*/ 9402545 w 11233247"/>
              <a:gd name="connsiteY38" fmla="*/ 3457324 h 3960451"/>
              <a:gd name="connsiteX39" fmla="*/ 9402545 w 11233247"/>
              <a:gd name="connsiteY39" fmla="*/ 3672603 h 3960451"/>
              <a:gd name="connsiteX40" fmla="*/ 9504687 w 11233247"/>
              <a:gd name="connsiteY40" fmla="*/ 3711046 h 3960451"/>
              <a:gd name="connsiteX41" fmla="*/ 9748257 w 11233247"/>
              <a:gd name="connsiteY41" fmla="*/ 3718735 h 3960451"/>
              <a:gd name="connsiteX42" fmla="*/ 10258968 w 11233247"/>
              <a:gd name="connsiteY42" fmla="*/ 3711046 h 3960451"/>
              <a:gd name="connsiteX43" fmla="*/ 11233247 w 11233247"/>
              <a:gd name="connsiteY43" fmla="*/ 3703357 h 3960451"/>
              <a:gd name="connsiteX44" fmla="*/ 11225390 w 11233247"/>
              <a:gd name="connsiteY44" fmla="*/ 3934014 h 3960451"/>
              <a:gd name="connsiteX45" fmla="*/ 10227540 w 11233247"/>
              <a:gd name="connsiteY45" fmla="*/ 3957079 h 3960451"/>
              <a:gd name="connsiteX46" fmla="*/ 9457545 w 11233247"/>
              <a:gd name="connsiteY46" fmla="*/ 3949391 h 3960451"/>
              <a:gd name="connsiteX47" fmla="*/ 9229689 w 11233247"/>
              <a:gd name="connsiteY47" fmla="*/ 3857128 h 3960451"/>
              <a:gd name="connsiteX48" fmla="*/ 9143261 w 11233247"/>
              <a:gd name="connsiteY48" fmla="*/ 3641849 h 3960451"/>
              <a:gd name="connsiteX49" fmla="*/ 9151118 w 11233247"/>
              <a:gd name="connsiteY49" fmla="*/ 3334308 h 3960451"/>
              <a:gd name="connsiteX50" fmla="*/ 9135404 w 11233247"/>
              <a:gd name="connsiteY50" fmla="*/ 3088274 h 3960451"/>
              <a:gd name="connsiteX51" fmla="*/ 9056833 w 11233247"/>
              <a:gd name="connsiteY51" fmla="*/ 3057520 h 3960451"/>
              <a:gd name="connsiteX52" fmla="*/ 8766121 w 11233247"/>
              <a:gd name="connsiteY52" fmla="*/ 3065209 h 3960451"/>
              <a:gd name="connsiteX53" fmla="*/ 8271124 w 11233247"/>
              <a:gd name="connsiteY53" fmla="*/ 3065209 h 3960451"/>
              <a:gd name="connsiteX54" fmla="*/ 6566136 w 11233247"/>
              <a:gd name="connsiteY54" fmla="*/ 3080586 h 3960451"/>
              <a:gd name="connsiteX55" fmla="*/ 5049718 w 11233247"/>
              <a:gd name="connsiteY55" fmla="*/ 3057520 h 3960451"/>
              <a:gd name="connsiteX56" fmla="*/ 4484008 w 11233247"/>
              <a:gd name="connsiteY56" fmla="*/ 3072897 h 3960451"/>
              <a:gd name="connsiteX57" fmla="*/ 4271866 w 11233247"/>
              <a:gd name="connsiteY57" fmla="*/ 2988323 h 3960451"/>
              <a:gd name="connsiteX58" fmla="*/ 4075438 w 11233247"/>
              <a:gd name="connsiteY58" fmla="*/ 2811487 h 3960451"/>
              <a:gd name="connsiteX59" fmla="*/ 3879011 w 11233247"/>
              <a:gd name="connsiteY59" fmla="*/ 2457814 h 3960451"/>
              <a:gd name="connsiteX60" fmla="*/ 3501871 w 11233247"/>
              <a:gd name="connsiteY60" fmla="*/ 1665895 h 3960451"/>
              <a:gd name="connsiteX61" fmla="*/ 3305444 w 11233247"/>
              <a:gd name="connsiteY61" fmla="*/ 1304534 h 3960451"/>
              <a:gd name="connsiteX62" fmla="*/ 3164016 w 11233247"/>
              <a:gd name="connsiteY62" fmla="*/ 1166140 h 3960451"/>
              <a:gd name="connsiteX63" fmla="*/ 3038303 w 11233247"/>
              <a:gd name="connsiteY63" fmla="*/ 1127698 h 3960451"/>
              <a:gd name="connsiteX64" fmla="*/ 2849733 w 11233247"/>
              <a:gd name="connsiteY64" fmla="*/ 1189206 h 3960451"/>
              <a:gd name="connsiteX65" fmla="*/ 2794733 w 11233247"/>
              <a:gd name="connsiteY65" fmla="*/ 1304534 h 3960451"/>
              <a:gd name="connsiteX66" fmla="*/ 2849733 w 11233247"/>
              <a:gd name="connsiteY66" fmla="*/ 1496747 h 3960451"/>
              <a:gd name="connsiteX67" fmla="*/ 2975446 w 11233247"/>
              <a:gd name="connsiteY67" fmla="*/ 1658207 h 3960451"/>
              <a:gd name="connsiteX68" fmla="*/ 3061874 w 11233247"/>
              <a:gd name="connsiteY68" fmla="*/ 1919617 h 3960451"/>
              <a:gd name="connsiteX69" fmla="*/ 3006875 w 11233247"/>
              <a:gd name="connsiteY69" fmla="*/ 2219470 h 3960451"/>
              <a:gd name="connsiteX70" fmla="*/ 2771162 w 11233247"/>
              <a:gd name="connsiteY70" fmla="*/ 2473192 h 3960451"/>
              <a:gd name="connsiteX71" fmla="*/ 2496164 w 11233247"/>
              <a:gd name="connsiteY71" fmla="*/ 2573142 h 3960451"/>
              <a:gd name="connsiteX72" fmla="*/ 2205451 w 11233247"/>
              <a:gd name="connsiteY72" fmla="*/ 2534700 h 3960451"/>
              <a:gd name="connsiteX73" fmla="*/ 1938310 w 11233247"/>
              <a:gd name="connsiteY73" fmla="*/ 2411683 h 3960451"/>
              <a:gd name="connsiteX74" fmla="*/ 1812597 w 11233247"/>
              <a:gd name="connsiteY74" fmla="*/ 2173339 h 3960451"/>
              <a:gd name="connsiteX75" fmla="*/ 1773311 w 11233247"/>
              <a:gd name="connsiteY75" fmla="*/ 1958060 h 3960451"/>
              <a:gd name="connsiteX76" fmla="*/ 1796883 w 11233247"/>
              <a:gd name="connsiteY76" fmla="*/ 1781223 h 3960451"/>
              <a:gd name="connsiteX77" fmla="*/ 1875453 w 11233247"/>
              <a:gd name="connsiteY77" fmla="*/ 1635141 h 3960451"/>
              <a:gd name="connsiteX78" fmla="*/ 1985453 w 11233247"/>
              <a:gd name="connsiteY78" fmla="*/ 1465993 h 3960451"/>
              <a:gd name="connsiteX79" fmla="*/ 2024738 w 11233247"/>
              <a:gd name="connsiteY79" fmla="*/ 1327600 h 3960451"/>
              <a:gd name="connsiteX80" fmla="*/ 1938310 w 11233247"/>
              <a:gd name="connsiteY80" fmla="*/ 1173829 h 3960451"/>
              <a:gd name="connsiteX81" fmla="*/ 1694740 w 11233247"/>
              <a:gd name="connsiteY81" fmla="*/ 1120009 h 3960451"/>
              <a:gd name="connsiteX82" fmla="*/ 1239029 w 11233247"/>
              <a:gd name="connsiteY82" fmla="*/ 1120009 h 3960451"/>
              <a:gd name="connsiteX83" fmla="*/ 799032 w 11233247"/>
              <a:gd name="connsiteY83" fmla="*/ 1104632 h 3960451"/>
              <a:gd name="connsiteX84" fmla="*/ 685104 w 11233247"/>
              <a:gd name="connsiteY84" fmla="*/ 1123853 h 3960451"/>
              <a:gd name="connsiteX85" fmla="*/ 663564 w 11233247"/>
              <a:gd name="connsiteY85" fmla="*/ 1128713 h 3960451"/>
              <a:gd name="connsiteX86" fmla="*/ 663564 w 11233247"/>
              <a:gd name="connsiteY86" fmla="*/ 3960450 h 3960451"/>
              <a:gd name="connsiteX87" fmla="*/ 0 w 11233247"/>
              <a:gd name="connsiteY87" fmla="*/ 3960450 h 396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233247" h="3960451">
                <a:moveTo>
                  <a:pt x="0" y="0"/>
                </a:moveTo>
                <a:lnTo>
                  <a:pt x="663564" y="0"/>
                </a:lnTo>
                <a:lnTo>
                  <a:pt x="663564" y="701010"/>
                </a:lnTo>
                <a:lnTo>
                  <a:pt x="791666" y="701945"/>
                </a:lnTo>
                <a:cubicBezTo>
                  <a:pt x="885460" y="705149"/>
                  <a:pt x="988257" y="711876"/>
                  <a:pt x="1081888" y="712517"/>
                </a:cubicBezTo>
                <a:cubicBezTo>
                  <a:pt x="1081888" y="712517"/>
                  <a:pt x="1536289" y="715080"/>
                  <a:pt x="1679026" y="720205"/>
                </a:cubicBezTo>
                <a:cubicBezTo>
                  <a:pt x="1821763" y="725331"/>
                  <a:pt x="1867596" y="722768"/>
                  <a:pt x="1938310" y="743271"/>
                </a:cubicBezTo>
                <a:cubicBezTo>
                  <a:pt x="2009024" y="763774"/>
                  <a:pt x="2045691" y="794528"/>
                  <a:pt x="2103309" y="843222"/>
                </a:cubicBezTo>
                <a:cubicBezTo>
                  <a:pt x="2160928" y="891916"/>
                  <a:pt x="2246046" y="958550"/>
                  <a:pt x="2284022" y="1035435"/>
                </a:cubicBezTo>
                <a:cubicBezTo>
                  <a:pt x="2321998" y="1112321"/>
                  <a:pt x="2337712" y="1219960"/>
                  <a:pt x="2331165" y="1304534"/>
                </a:cubicBezTo>
                <a:cubicBezTo>
                  <a:pt x="2324617" y="1389108"/>
                  <a:pt x="2289260" y="1473682"/>
                  <a:pt x="2244737" y="1542879"/>
                </a:cubicBezTo>
                <a:cubicBezTo>
                  <a:pt x="2200213" y="1612075"/>
                  <a:pt x="2103309" y="1659488"/>
                  <a:pt x="2064024" y="1719715"/>
                </a:cubicBezTo>
                <a:cubicBezTo>
                  <a:pt x="2024738" y="1779942"/>
                  <a:pt x="2012953" y="1835043"/>
                  <a:pt x="2009024" y="1904240"/>
                </a:cubicBezTo>
                <a:cubicBezTo>
                  <a:pt x="2005096" y="1973437"/>
                  <a:pt x="2016881" y="2077232"/>
                  <a:pt x="2040452" y="2134896"/>
                </a:cubicBezTo>
                <a:cubicBezTo>
                  <a:pt x="2064024" y="2192560"/>
                  <a:pt x="2094142" y="2216907"/>
                  <a:pt x="2150452" y="2250224"/>
                </a:cubicBezTo>
                <a:cubicBezTo>
                  <a:pt x="2206761" y="2283541"/>
                  <a:pt x="2299736" y="2328391"/>
                  <a:pt x="2378307" y="2334798"/>
                </a:cubicBezTo>
                <a:cubicBezTo>
                  <a:pt x="2456878" y="2341205"/>
                  <a:pt x="2553782" y="2329672"/>
                  <a:pt x="2621877" y="2288667"/>
                </a:cubicBezTo>
                <a:cubicBezTo>
                  <a:pt x="2689972" y="2247661"/>
                  <a:pt x="2760686" y="2172057"/>
                  <a:pt x="2786876" y="2088765"/>
                </a:cubicBezTo>
                <a:cubicBezTo>
                  <a:pt x="2813066" y="2005472"/>
                  <a:pt x="2806519" y="1870923"/>
                  <a:pt x="2779019" y="1788912"/>
                </a:cubicBezTo>
                <a:cubicBezTo>
                  <a:pt x="2751519" y="1706901"/>
                  <a:pt x="2658543" y="1667177"/>
                  <a:pt x="2621877" y="1596698"/>
                </a:cubicBezTo>
                <a:cubicBezTo>
                  <a:pt x="2585210" y="1526220"/>
                  <a:pt x="2560330" y="1448053"/>
                  <a:pt x="2559020" y="1366042"/>
                </a:cubicBezTo>
                <a:cubicBezTo>
                  <a:pt x="2557711" y="1284031"/>
                  <a:pt x="2572116" y="1178955"/>
                  <a:pt x="2614020" y="1104632"/>
                </a:cubicBezTo>
                <a:cubicBezTo>
                  <a:pt x="2655925" y="1030310"/>
                  <a:pt x="2726638" y="957268"/>
                  <a:pt x="2810447" y="920107"/>
                </a:cubicBezTo>
                <a:cubicBezTo>
                  <a:pt x="2894256" y="882946"/>
                  <a:pt x="3021279" y="865006"/>
                  <a:pt x="3116874" y="881664"/>
                </a:cubicBezTo>
                <a:cubicBezTo>
                  <a:pt x="3212468" y="898323"/>
                  <a:pt x="3288420" y="918826"/>
                  <a:pt x="3384015" y="1020058"/>
                </a:cubicBezTo>
                <a:cubicBezTo>
                  <a:pt x="3479609" y="1121291"/>
                  <a:pt x="3590918" y="1304534"/>
                  <a:pt x="3690441" y="1489059"/>
                </a:cubicBezTo>
                <a:cubicBezTo>
                  <a:pt x="3789964" y="1673584"/>
                  <a:pt x="3901273" y="1954215"/>
                  <a:pt x="3981153" y="2127207"/>
                </a:cubicBezTo>
                <a:cubicBezTo>
                  <a:pt x="4061034" y="2300199"/>
                  <a:pt x="4121272" y="2438593"/>
                  <a:pt x="4169724" y="2527011"/>
                </a:cubicBezTo>
                <a:cubicBezTo>
                  <a:pt x="4218176" y="2615429"/>
                  <a:pt x="4237818" y="2616711"/>
                  <a:pt x="4271866" y="2657716"/>
                </a:cubicBezTo>
                <a:cubicBezTo>
                  <a:pt x="4305913" y="2698722"/>
                  <a:pt x="4332104" y="2747416"/>
                  <a:pt x="4374008" y="2773044"/>
                </a:cubicBezTo>
                <a:cubicBezTo>
                  <a:pt x="4415912" y="2798673"/>
                  <a:pt x="4455198" y="2803799"/>
                  <a:pt x="4523293" y="2811487"/>
                </a:cubicBezTo>
                <a:cubicBezTo>
                  <a:pt x="4591388" y="2819176"/>
                  <a:pt x="4539007" y="2816613"/>
                  <a:pt x="4782577" y="2819176"/>
                </a:cubicBezTo>
                <a:lnTo>
                  <a:pt x="5984711" y="2826864"/>
                </a:lnTo>
                <a:lnTo>
                  <a:pt x="8357552" y="2811487"/>
                </a:lnTo>
                <a:cubicBezTo>
                  <a:pt x="8357552" y="2811487"/>
                  <a:pt x="8918025" y="2812769"/>
                  <a:pt x="9064690" y="2819176"/>
                </a:cubicBezTo>
                <a:cubicBezTo>
                  <a:pt x="9211356" y="2825583"/>
                  <a:pt x="9191713" y="2830708"/>
                  <a:pt x="9237546" y="2849930"/>
                </a:cubicBezTo>
                <a:cubicBezTo>
                  <a:pt x="9283379" y="2869151"/>
                  <a:pt x="9314808" y="2896061"/>
                  <a:pt x="9339688" y="2934504"/>
                </a:cubicBezTo>
                <a:cubicBezTo>
                  <a:pt x="9364569" y="2972946"/>
                  <a:pt x="9376355" y="2993449"/>
                  <a:pt x="9386831" y="3080586"/>
                </a:cubicBezTo>
                <a:cubicBezTo>
                  <a:pt x="9397307" y="3167723"/>
                  <a:pt x="9399926" y="3358655"/>
                  <a:pt x="9402545" y="3457324"/>
                </a:cubicBezTo>
                <a:cubicBezTo>
                  <a:pt x="9405164" y="3555994"/>
                  <a:pt x="9385521" y="3630316"/>
                  <a:pt x="9402545" y="3672603"/>
                </a:cubicBezTo>
                <a:cubicBezTo>
                  <a:pt x="9419569" y="3714890"/>
                  <a:pt x="9447069" y="3703357"/>
                  <a:pt x="9504687" y="3711046"/>
                </a:cubicBezTo>
                <a:cubicBezTo>
                  <a:pt x="9562306" y="3718735"/>
                  <a:pt x="9622544" y="3718735"/>
                  <a:pt x="9748257" y="3718735"/>
                </a:cubicBezTo>
                <a:lnTo>
                  <a:pt x="10258968" y="3711046"/>
                </a:lnTo>
                <a:lnTo>
                  <a:pt x="11233247" y="3703357"/>
                </a:lnTo>
                <a:lnTo>
                  <a:pt x="11225390" y="3934014"/>
                </a:lnTo>
                <a:cubicBezTo>
                  <a:pt x="10873785" y="3944265"/>
                  <a:pt x="10522180" y="3954516"/>
                  <a:pt x="10227540" y="3957079"/>
                </a:cubicBezTo>
                <a:cubicBezTo>
                  <a:pt x="9932899" y="3959642"/>
                  <a:pt x="9623853" y="3966049"/>
                  <a:pt x="9457545" y="3949391"/>
                </a:cubicBezTo>
                <a:cubicBezTo>
                  <a:pt x="9291236" y="3932732"/>
                  <a:pt x="9282070" y="3908385"/>
                  <a:pt x="9229689" y="3857128"/>
                </a:cubicBezTo>
                <a:cubicBezTo>
                  <a:pt x="9177309" y="3805871"/>
                  <a:pt x="9156356" y="3728986"/>
                  <a:pt x="9143261" y="3641849"/>
                </a:cubicBezTo>
                <a:cubicBezTo>
                  <a:pt x="9130166" y="3554712"/>
                  <a:pt x="9152428" y="3426570"/>
                  <a:pt x="9151118" y="3334308"/>
                </a:cubicBezTo>
                <a:cubicBezTo>
                  <a:pt x="9149809" y="3242045"/>
                  <a:pt x="9151118" y="3134406"/>
                  <a:pt x="9135404" y="3088274"/>
                </a:cubicBezTo>
                <a:cubicBezTo>
                  <a:pt x="9119690" y="3042143"/>
                  <a:pt x="9118380" y="3061365"/>
                  <a:pt x="9056833" y="3057520"/>
                </a:cubicBezTo>
                <a:cubicBezTo>
                  <a:pt x="8995286" y="3053676"/>
                  <a:pt x="8897072" y="3063927"/>
                  <a:pt x="8766121" y="3065209"/>
                </a:cubicBezTo>
                <a:lnTo>
                  <a:pt x="8271124" y="3065209"/>
                </a:lnTo>
                <a:lnTo>
                  <a:pt x="6566136" y="3080586"/>
                </a:lnTo>
                <a:cubicBezTo>
                  <a:pt x="6566136" y="3080586"/>
                  <a:pt x="5396739" y="3058802"/>
                  <a:pt x="5049718" y="3057520"/>
                </a:cubicBezTo>
                <a:cubicBezTo>
                  <a:pt x="4702696" y="3056239"/>
                  <a:pt x="4613649" y="3084430"/>
                  <a:pt x="4484008" y="3072897"/>
                </a:cubicBezTo>
                <a:cubicBezTo>
                  <a:pt x="4354365" y="3061365"/>
                  <a:pt x="4339961" y="3031892"/>
                  <a:pt x="4271866" y="2988323"/>
                </a:cubicBezTo>
                <a:cubicBezTo>
                  <a:pt x="4203771" y="2944755"/>
                  <a:pt x="4140914" y="2899905"/>
                  <a:pt x="4075438" y="2811487"/>
                </a:cubicBezTo>
                <a:cubicBezTo>
                  <a:pt x="4009963" y="2723069"/>
                  <a:pt x="3974606" y="2648746"/>
                  <a:pt x="3879011" y="2457814"/>
                </a:cubicBezTo>
                <a:cubicBezTo>
                  <a:pt x="3783417" y="2266882"/>
                  <a:pt x="3597466" y="1858109"/>
                  <a:pt x="3501871" y="1665895"/>
                </a:cubicBezTo>
                <a:cubicBezTo>
                  <a:pt x="3406277" y="1473682"/>
                  <a:pt x="3361753" y="1387826"/>
                  <a:pt x="3305444" y="1304534"/>
                </a:cubicBezTo>
                <a:cubicBezTo>
                  <a:pt x="3249135" y="1221242"/>
                  <a:pt x="3208540" y="1195613"/>
                  <a:pt x="3164016" y="1166140"/>
                </a:cubicBezTo>
                <a:cubicBezTo>
                  <a:pt x="3119493" y="1136668"/>
                  <a:pt x="3090684" y="1123853"/>
                  <a:pt x="3038303" y="1127698"/>
                </a:cubicBezTo>
                <a:cubicBezTo>
                  <a:pt x="2985922" y="1131542"/>
                  <a:pt x="2890328" y="1159733"/>
                  <a:pt x="2849733" y="1189206"/>
                </a:cubicBezTo>
                <a:cubicBezTo>
                  <a:pt x="2809138" y="1218679"/>
                  <a:pt x="2794733" y="1253277"/>
                  <a:pt x="2794733" y="1304534"/>
                </a:cubicBezTo>
                <a:cubicBezTo>
                  <a:pt x="2794733" y="1355791"/>
                  <a:pt x="2819614" y="1437802"/>
                  <a:pt x="2849733" y="1496747"/>
                </a:cubicBezTo>
                <a:cubicBezTo>
                  <a:pt x="2879852" y="1555693"/>
                  <a:pt x="2940089" y="1587728"/>
                  <a:pt x="2975446" y="1658207"/>
                </a:cubicBezTo>
                <a:cubicBezTo>
                  <a:pt x="3010803" y="1728685"/>
                  <a:pt x="3056636" y="1826073"/>
                  <a:pt x="3061874" y="1919617"/>
                </a:cubicBezTo>
                <a:cubicBezTo>
                  <a:pt x="3067112" y="2013161"/>
                  <a:pt x="3055327" y="2127207"/>
                  <a:pt x="3006875" y="2219470"/>
                </a:cubicBezTo>
                <a:cubicBezTo>
                  <a:pt x="2958422" y="2311732"/>
                  <a:pt x="2856280" y="2414246"/>
                  <a:pt x="2771162" y="2473192"/>
                </a:cubicBezTo>
                <a:cubicBezTo>
                  <a:pt x="2686043" y="2532137"/>
                  <a:pt x="2590449" y="2562891"/>
                  <a:pt x="2496164" y="2573142"/>
                </a:cubicBezTo>
                <a:cubicBezTo>
                  <a:pt x="2401879" y="2583394"/>
                  <a:pt x="2298427" y="2561610"/>
                  <a:pt x="2205451" y="2534700"/>
                </a:cubicBezTo>
                <a:cubicBezTo>
                  <a:pt x="2112476" y="2507790"/>
                  <a:pt x="2003786" y="2471910"/>
                  <a:pt x="1938310" y="2411683"/>
                </a:cubicBezTo>
                <a:cubicBezTo>
                  <a:pt x="1872835" y="2351456"/>
                  <a:pt x="1840097" y="2248943"/>
                  <a:pt x="1812597" y="2173339"/>
                </a:cubicBezTo>
                <a:cubicBezTo>
                  <a:pt x="1785097" y="2097735"/>
                  <a:pt x="1775930" y="2023412"/>
                  <a:pt x="1773311" y="1958060"/>
                </a:cubicBezTo>
                <a:cubicBezTo>
                  <a:pt x="1770692" y="1892707"/>
                  <a:pt x="1779859" y="1835043"/>
                  <a:pt x="1796883" y="1781223"/>
                </a:cubicBezTo>
                <a:cubicBezTo>
                  <a:pt x="1813906" y="1727403"/>
                  <a:pt x="1844025" y="1687679"/>
                  <a:pt x="1875453" y="1635141"/>
                </a:cubicBezTo>
                <a:cubicBezTo>
                  <a:pt x="1906882" y="1582603"/>
                  <a:pt x="1960572" y="1517250"/>
                  <a:pt x="1985453" y="1465993"/>
                </a:cubicBezTo>
                <a:cubicBezTo>
                  <a:pt x="2010334" y="1414736"/>
                  <a:pt x="2032595" y="1376294"/>
                  <a:pt x="2024738" y="1327600"/>
                </a:cubicBezTo>
                <a:cubicBezTo>
                  <a:pt x="2016881" y="1278906"/>
                  <a:pt x="1993310" y="1208427"/>
                  <a:pt x="1938310" y="1173829"/>
                </a:cubicBezTo>
                <a:cubicBezTo>
                  <a:pt x="1883311" y="1139230"/>
                  <a:pt x="1811287" y="1128979"/>
                  <a:pt x="1694740" y="1120009"/>
                </a:cubicBezTo>
                <a:cubicBezTo>
                  <a:pt x="1578194" y="1111039"/>
                  <a:pt x="1388314" y="1122572"/>
                  <a:pt x="1239029" y="1120009"/>
                </a:cubicBezTo>
                <a:cubicBezTo>
                  <a:pt x="1089745" y="1117446"/>
                  <a:pt x="903793" y="1103351"/>
                  <a:pt x="799032" y="1104632"/>
                </a:cubicBezTo>
                <a:cubicBezTo>
                  <a:pt x="746652" y="1105273"/>
                  <a:pt x="712604" y="1115845"/>
                  <a:pt x="685104" y="1123853"/>
                </a:cubicBezTo>
                <a:lnTo>
                  <a:pt x="663564" y="1128713"/>
                </a:lnTo>
                <a:lnTo>
                  <a:pt x="663564" y="3960450"/>
                </a:lnTo>
                <a:lnTo>
                  <a:pt x="0" y="3960450"/>
                </a:lnTo>
                <a:close/>
              </a:path>
            </a:pathLst>
          </a:custGeom>
          <a:solidFill>
            <a:srgbClr val="F3B3A6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5EF6E9CB-14DF-45E1-91EF-C3BE7B94C9B8}"/>
              </a:ext>
            </a:extLst>
          </p:cNvPr>
          <p:cNvSpPr/>
          <p:nvPr/>
        </p:nvSpPr>
        <p:spPr>
          <a:xfrm rot="3075590">
            <a:off x="939677" y="2415401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B963B17C-3459-4110-BD5A-950548EF92E6}"/>
              </a:ext>
            </a:extLst>
          </p:cNvPr>
          <p:cNvSpPr/>
          <p:nvPr/>
        </p:nvSpPr>
        <p:spPr>
          <a:xfrm>
            <a:off x="813677" y="2877938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4A8B85A1-2AD9-49F4-A994-4D7804BF0ADA}"/>
              </a:ext>
            </a:extLst>
          </p:cNvPr>
          <p:cNvSpPr/>
          <p:nvPr/>
        </p:nvSpPr>
        <p:spPr>
          <a:xfrm>
            <a:off x="1070634" y="3284993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067A74A-0171-46A5-888B-BB05745F3049}"/>
              </a:ext>
            </a:extLst>
          </p:cNvPr>
          <p:cNvSpPr/>
          <p:nvPr/>
        </p:nvSpPr>
        <p:spPr>
          <a:xfrm>
            <a:off x="813677" y="4989946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23A5834A-4A64-4B1E-ABCF-8C6537BAF4F4}"/>
              </a:ext>
            </a:extLst>
          </p:cNvPr>
          <p:cNvSpPr/>
          <p:nvPr/>
        </p:nvSpPr>
        <p:spPr>
          <a:xfrm>
            <a:off x="1029015" y="5682409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六角形 21">
            <a:extLst>
              <a:ext uri="{FF2B5EF4-FFF2-40B4-BE49-F238E27FC236}">
                <a16:creationId xmlns:a16="http://schemas.microsoft.com/office/drawing/2014/main" id="{C6539424-AF7D-4530-A8CB-2A9E9DC3C01C}"/>
              </a:ext>
            </a:extLst>
          </p:cNvPr>
          <p:cNvSpPr/>
          <p:nvPr/>
        </p:nvSpPr>
        <p:spPr>
          <a:xfrm>
            <a:off x="813677" y="3604947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31671F4-FFE6-487C-BD17-73254014A931}"/>
              </a:ext>
            </a:extLst>
          </p:cNvPr>
          <p:cNvSpPr/>
          <p:nvPr/>
        </p:nvSpPr>
        <p:spPr>
          <a:xfrm>
            <a:off x="1056359" y="3951178"/>
            <a:ext cx="252000" cy="252000"/>
          </a:xfrm>
          <a:prstGeom prst="rect">
            <a:avLst/>
          </a:prstGeom>
          <a:solidFill>
            <a:srgbClr val="FF0066"/>
          </a:solidFill>
          <a:ln>
            <a:solidFill>
              <a:srgbClr val="F0C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6648D187-DD6C-450D-AA0F-7A4279BBE3C4}"/>
              </a:ext>
            </a:extLst>
          </p:cNvPr>
          <p:cNvSpPr/>
          <p:nvPr/>
        </p:nvSpPr>
        <p:spPr>
          <a:xfrm>
            <a:off x="1127522" y="5241946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28084069-042C-40A7-984C-6649AA3FA4DD}"/>
              </a:ext>
            </a:extLst>
          </p:cNvPr>
          <p:cNvSpPr/>
          <p:nvPr/>
        </p:nvSpPr>
        <p:spPr>
          <a:xfrm rot="3075590">
            <a:off x="824394" y="4314064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9E8A6F9A-062D-4300-B99E-974134426D43}"/>
              </a:ext>
            </a:extLst>
          </p:cNvPr>
          <p:cNvSpPr/>
          <p:nvPr/>
        </p:nvSpPr>
        <p:spPr>
          <a:xfrm>
            <a:off x="1088368" y="4583338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EECA75C7-70BD-4477-AE96-45F732F75E91}"/>
              </a:ext>
            </a:extLst>
          </p:cNvPr>
          <p:cNvSpPr/>
          <p:nvPr/>
        </p:nvSpPr>
        <p:spPr>
          <a:xfrm>
            <a:off x="1508778" y="2982619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B1D875B1-DDD3-4E80-A69F-2CEF44AD1154}"/>
              </a:ext>
            </a:extLst>
          </p:cNvPr>
          <p:cNvSpPr/>
          <p:nvPr/>
        </p:nvSpPr>
        <p:spPr>
          <a:xfrm rot="3075590">
            <a:off x="2834200" y="3427818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8DC4861-DAB7-4AB0-BF6A-006B3B782909}"/>
              </a:ext>
            </a:extLst>
          </p:cNvPr>
          <p:cNvSpPr/>
          <p:nvPr/>
        </p:nvSpPr>
        <p:spPr>
          <a:xfrm>
            <a:off x="3323720" y="3582350"/>
            <a:ext cx="252000" cy="252000"/>
          </a:xfrm>
          <a:prstGeom prst="rect">
            <a:avLst/>
          </a:prstGeom>
          <a:solidFill>
            <a:srgbClr val="FF0066"/>
          </a:solidFill>
          <a:ln>
            <a:solidFill>
              <a:srgbClr val="F0C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六角形 29">
            <a:extLst>
              <a:ext uri="{FF2B5EF4-FFF2-40B4-BE49-F238E27FC236}">
                <a16:creationId xmlns:a16="http://schemas.microsoft.com/office/drawing/2014/main" id="{E42E756D-C2FE-4544-92DD-18E3A4CAB093}"/>
              </a:ext>
            </a:extLst>
          </p:cNvPr>
          <p:cNvSpPr/>
          <p:nvPr/>
        </p:nvSpPr>
        <p:spPr>
          <a:xfrm>
            <a:off x="2505307" y="4136935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CACBF4F6-8FD2-496A-BA1D-6B23FBC5F6C8}"/>
              </a:ext>
            </a:extLst>
          </p:cNvPr>
          <p:cNvSpPr/>
          <p:nvPr/>
        </p:nvSpPr>
        <p:spPr>
          <a:xfrm>
            <a:off x="2870552" y="4518030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CFFD8615-2B2F-4635-925A-BE2D239A1257}"/>
              </a:ext>
            </a:extLst>
          </p:cNvPr>
          <p:cNvSpPr/>
          <p:nvPr/>
        </p:nvSpPr>
        <p:spPr>
          <a:xfrm>
            <a:off x="3459747" y="4295053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二等辺三角形 32">
            <a:extLst>
              <a:ext uri="{FF2B5EF4-FFF2-40B4-BE49-F238E27FC236}">
                <a16:creationId xmlns:a16="http://schemas.microsoft.com/office/drawing/2014/main" id="{879638DA-4436-4237-A161-64860F04B8CD}"/>
              </a:ext>
            </a:extLst>
          </p:cNvPr>
          <p:cNvSpPr/>
          <p:nvPr/>
        </p:nvSpPr>
        <p:spPr>
          <a:xfrm rot="3075590">
            <a:off x="2243338" y="3592261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六角形 33">
            <a:extLst>
              <a:ext uri="{FF2B5EF4-FFF2-40B4-BE49-F238E27FC236}">
                <a16:creationId xmlns:a16="http://schemas.microsoft.com/office/drawing/2014/main" id="{52D3C82B-A0A3-4ED3-9E4A-85F4550EADFF}"/>
              </a:ext>
            </a:extLst>
          </p:cNvPr>
          <p:cNvSpPr/>
          <p:nvPr/>
        </p:nvSpPr>
        <p:spPr>
          <a:xfrm>
            <a:off x="2168460" y="4432027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5F9EF99B-6057-4147-811F-F238F72E918E}"/>
              </a:ext>
            </a:extLst>
          </p:cNvPr>
          <p:cNvSpPr/>
          <p:nvPr/>
        </p:nvSpPr>
        <p:spPr>
          <a:xfrm>
            <a:off x="3026753" y="5028003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27B3F24-6C79-4285-9A88-75E45B734233}"/>
              </a:ext>
            </a:extLst>
          </p:cNvPr>
          <p:cNvSpPr/>
          <p:nvPr/>
        </p:nvSpPr>
        <p:spPr>
          <a:xfrm>
            <a:off x="3886855" y="4460626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6577F347-7B27-4D4C-B2D9-1B47E618D087}"/>
              </a:ext>
            </a:extLst>
          </p:cNvPr>
          <p:cNvCxnSpPr/>
          <p:nvPr/>
        </p:nvCxnSpPr>
        <p:spPr>
          <a:xfrm>
            <a:off x="1916460" y="3108619"/>
            <a:ext cx="673434" cy="0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F414279-BF40-4678-895B-6B50DB290742}"/>
              </a:ext>
            </a:extLst>
          </p:cNvPr>
          <p:cNvSpPr txBox="1"/>
          <p:nvPr/>
        </p:nvSpPr>
        <p:spPr>
          <a:xfrm>
            <a:off x="1484224" y="5050106"/>
            <a:ext cx="1496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ボーマンのう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F2A4AD4-455C-4B5D-A886-A1EC2AFA978B}"/>
              </a:ext>
            </a:extLst>
          </p:cNvPr>
          <p:cNvSpPr txBox="1"/>
          <p:nvPr/>
        </p:nvSpPr>
        <p:spPr>
          <a:xfrm>
            <a:off x="4648398" y="3376689"/>
            <a:ext cx="140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糸球体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5BD6270-33FA-4F03-957A-22DC27EA96B4}"/>
              </a:ext>
            </a:extLst>
          </p:cNvPr>
          <p:cNvSpPr txBox="1"/>
          <p:nvPr/>
        </p:nvSpPr>
        <p:spPr>
          <a:xfrm>
            <a:off x="221730" y="3730947"/>
            <a:ext cx="615553" cy="13416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kumimoji="1" lang="ja-JP" altLang="en-US" sz="2800" dirty="0"/>
              <a:t>腎動脈</a:t>
            </a:r>
          </a:p>
        </p:txBody>
      </p:sp>
      <p:sp>
        <p:nvSpPr>
          <p:cNvPr id="44" name="吹き出し: 角を丸めた四角形 43">
            <a:extLst>
              <a:ext uri="{FF2B5EF4-FFF2-40B4-BE49-F238E27FC236}">
                <a16:creationId xmlns:a16="http://schemas.microsoft.com/office/drawing/2014/main" id="{2CBB879A-C538-4C87-9138-20E17E9B2D80}"/>
              </a:ext>
            </a:extLst>
          </p:cNvPr>
          <p:cNvSpPr/>
          <p:nvPr/>
        </p:nvSpPr>
        <p:spPr>
          <a:xfrm>
            <a:off x="10139441" y="3590335"/>
            <a:ext cx="1477507" cy="675293"/>
          </a:xfrm>
          <a:prstGeom prst="wedgeRoundRectCallout">
            <a:avLst>
              <a:gd name="adj1" fmla="val 46269"/>
              <a:gd name="adj2" fmla="val 14667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3000" dirty="0">
                <a:solidFill>
                  <a:schemeClr val="tx1"/>
                </a:solidFill>
              </a:rPr>
              <a:t>③排出</a:t>
            </a:r>
            <a:endParaRPr kumimoji="1" lang="en-US" altLang="ja-JP" sz="3000" dirty="0">
              <a:solidFill>
                <a:schemeClr val="tx1"/>
              </a:solidFill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A44799E4-CA73-4BD6-A5D7-41337A8348D8}"/>
              </a:ext>
            </a:extLst>
          </p:cNvPr>
          <p:cNvCxnSpPr>
            <a:cxnSpLocks/>
          </p:cNvCxnSpPr>
          <p:nvPr/>
        </p:nvCxnSpPr>
        <p:spPr>
          <a:xfrm flipH="1">
            <a:off x="2502616" y="3671566"/>
            <a:ext cx="312566" cy="4669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78D572D-47F0-4B93-9969-1D39023244D3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2420460" y="4363068"/>
            <a:ext cx="184420" cy="194959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BC93A5E8-70E8-4D4F-94F0-5033FF4CA92B}"/>
              </a:ext>
            </a:extLst>
          </p:cNvPr>
          <p:cNvCxnSpPr>
            <a:cxnSpLocks/>
          </p:cNvCxnSpPr>
          <p:nvPr/>
        </p:nvCxnSpPr>
        <p:spPr>
          <a:xfrm>
            <a:off x="3013980" y="4797016"/>
            <a:ext cx="39003" cy="27558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E923C90C-2152-41A0-9220-4F640B6278BB}"/>
              </a:ext>
            </a:extLst>
          </p:cNvPr>
          <p:cNvCxnSpPr>
            <a:cxnSpLocks/>
          </p:cNvCxnSpPr>
          <p:nvPr/>
        </p:nvCxnSpPr>
        <p:spPr>
          <a:xfrm>
            <a:off x="3703938" y="4475027"/>
            <a:ext cx="173787" cy="94619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楕円 12">
            <a:extLst>
              <a:ext uri="{FF2B5EF4-FFF2-40B4-BE49-F238E27FC236}">
                <a16:creationId xmlns:a16="http://schemas.microsoft.com/office/drawing/2014/main" id="{56C7728D-F4F9-493D-94DF-22B99E6EEF82}"/>
              </a:ext>
            </a:extLst>
          </p:cNvPr>
          <p:cNvSpPr/>
          <p:nvPr/>
        </p:nvSpPr>
        <p:spPr>
          <a:xfrm>
            <a:off x="4074802" y="5367946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12">
            <a:extLst>
              <a:ext uri="{FF2B5EF4-FFF2-40B4-BE49-F238E27FC236}">
                <a16:creationId xmlns:a16="http://schemas.microsoft.com/office/drawing/2014/main" id="{56C7728D-F4F9-493D-94DF-22B99E6EEF82}"/>
              </a:ext>
            </a:extLst>
          </p:cNvPr>
          <p:cNvSpPr/>
          <p:nvPr/>
        </p:nvSpPr>
        <p:spPr>
          <a:xfrm>
            <a:off x="4780110" y="5488273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二等辺三角形 48">
            <a:extLst>
              <a:ext uri="{FF2B5EF4-FFF2-40B4-BE49-F238E27FC236}">
                <a16:creationId xmlns:a16="http://schemas.microsoft.com/office/drawing/2014/main" id="{15C8FA0F-D565-4594-9F93-AE57DB13F9EA}"/>
              </a:ext>
            </a:extLst>
          </p:cNvPr>
          <p:cNvSpPr/>
          <p:nvPr/>
        </p:nvSpPr>
        <p:spPr>
          <a:xfrm>
            <a:off x="3541269" y="5401159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二等辺三角形 50">
            <a:extLst>
              <a:ext uri="{FF2B5EF4-FFF2-40B4-BE49-F238E27FC236}">
                <a16:creationId xmlns:a16="http://schemas.microsoft.com/office/drawing/2014/main" id="{15C8FA0F-D565-4594-9F93-AE57DB13F9EA}"/>
              </a:ext>
            </a:extLst>
          </p:cNvPr>
          <p:cNvSpPr/>
          <p:nvPr/>
        </p:nvSpPr>
        <p:spPr>
          <a:xfrm>
            <a:off x="6635468" y="5466188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12">
            <a:extLst>
              <a:ext uri="{FF2B5EF4-FFF2-40B4-BE49-F238E27FC236}">
                <a16:creationId xmlns:a16="http://schemas.microsoft.com/office/drawing/2014/main" id="{56C7728D-F4F9-493D-94DF-22B99E6EEF82}"/>
              </a:ext>
            </a:extLst>
          </p:cNvPr>
          <p:cNvSpPr/>
          <p:nvPr/>
        </p:nvSpPr>
        <p:spPr>
          <a:xfrm>
            <a:off x="6132359" y="5466188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六角形 53">
            <a:extLst>
              <a:ext uri="{FF2B5EF4-FFF2-40B4-BE49-F238E27FC236}">
                <a16:creationId xmlns:a16="http://schemas.microsoft.com/office/drawing/2014/main" id="{52D3C82B-A0A3-4ED3-9E4A-85F4550EADFF}"/>
              </a:ext>
            </a:extLst>
          </p:cNvPr>
          <p:cNvSpPr/>
          <p:nvPr/>
        </p:nvSpPr>
        <p:spPr>
          <a:xfrm>
            <a:off x="7068368" y="5466188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8DC4861-DAB7-4AB0-BF6A-006B3B782909}"/>
              </a:ext>
            </a:extLst>
          </p:cNvPr>
          <p:cNvSpPr/>
          <p:nvPr/>
        </p:nvSpPr>
        <p:spPr>
          <a:xfrm rot="2151395">
            <a:off x="4425886" y="4077178"/>
            <a:ext cx="216000" cy="216000"/>
          </a:xfrm>
          <a:prstGeom prst="rect">
            <a:avLst/>
          </a:prstGeom>
          <a:solidFill>
            <a:srgbClr val="FF0066"/>
          </a:solidFill>
          <a:ln>
            <a:solidFill>
              <a:srgbClr val="F0C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B1D875B1-DDD3-4E80-A69F-2CEF44AD1154}"/>
              </a:ext>
            </a:extLst>
          </p:cNvPr>
          <p:cNvSpPr/>
          <p:nvPr/>
        </p:nvSpPr>
        <p:spPr>
          <a:xfrm rot="19545733">
            <a:off x="4748145" y="4782200"/>
            <a:ext cx="252000" cy="2189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12">
            <a:extLst>
              <a:ext uri="{FF2B5EF4-FFF2-40B4-BE49-F238E27FC236}">
                <a16:creationId xmlns:a16="http://schemas.microsoft.com/office/drawing/2014/main" id="{56C7728D-F4F9-493D-94DF-22B99E6EEF82}"/>
              </a:ext>
            </a:extLst>
          </p:cNvPr>
          <p:cNvSpPr/>
          <p:nvPr/>
        </p:nvSpPr>
        <p:spPr>
          <a:xfrm>
            <a:off x="6105207" y="5019088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>
            <a:extLst>
              <a:ext uri="{FF2B5EF4-FFF2-40B4-BE49-F238E27FC236}">
                <a16:creationId xmlns:a16="http://schemas.microsoft.com/office/drawing/2014/main" id="{15C8FA0F-D565-4594-9F93-AE57DB13F9EA}"/>
              </a:ext>
            </a:extLst>
          </p:cNvPr>
          <p:cNvSpPr/>
          <p:nvPr/>
        </p:nvSpPr>
        <p:spPr>
          <a:xfrm>
            <a:off x="6635468" y="5000002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六角形 59">
            <a:extLst>
              <a:ext uri="{FF2B5EF4-FFF2-40B4-BE49-F238E27FC236}">
                <a16:creationId xmlns:a16="http://schemas.microsoft.com/office/drawing/2014/main" id="{52D3C82B-A0A3-4ED3-9E4A-85F4550EADFF}"/>
              </a:ext>
            </a:extLst>
          </p:cNvPr>
          <p:cNvSpPr/>
          <p:nvPr/>
        </p:nvSpPr>
        <p:spPr>
          <a:xfrm>
            <a:off x="7080371" y="5028003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A44799E4-CA73-4BD6-A5D7-41337A8348D8}"/>
              </a:ext>
            </a:extLst>
          </p:cNvPr>
          <p:cNvCxnSpPr>
            <a:cxnSpLocks/>
          </p:cNvCxnSpPr>
          <p:nvPr/>
        </p:nvCxnSpPr>
        <p:spPr>
          <a:xfrm flipV="1">
            <a:off x="6258359" y="5205129"/>
            <a:ext cx="0" cy="28314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44799E4-CA73-4BD6-A5D7-41337A8348D8}"/>
              </a:ext>
            </a:extLst>
          </p:cNvPr>
          <p:cNvCxnSpPr>
            <a:cxnSpLocks/>
          </p:cNvCxnSpPr>
          <p:nvPr/>
        </p:nvCxnSpPr>
        <p:spPr>
          <a:xfrm flipV="1">
            <a:off x="6756187" y="5200456"/>
            <a:ext cx="0" cy="28314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A44799E4-CA73-4BD6-A5D7-41337A8348D8}"/>
              </a:ext>
            </a:extLst>
          </p:cNvPr>
          <p:cNvCxnSpPr>
            <a:cxnSpLocks/>
          </p:cNvCxnSpPr>
          <p:nvPr/>
        </p:nvCxnSpPr>
        <p:spPr>
          <a:xfrm flipV="1">
            <a:off x="7206371" y="5205018"/>
            <a:ext cx="0" cy="28314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楕円 34">
            <a:extLst>
              <a:ext uri="{FF2B5EF4-FFF2-40B4-BE49-F238E27FC236}">
                <a16:creationId xmlns:a16="http://schemas.microsoft.com/office/drawing/2014/main" id="{5F9EF99B-6057-4147-811F-F238F72E918E}"/>
              </a:ext>
            </a:extLst>
          </p:cNvPr>
          <p:cNvSpPr/>
          <p:nvPr/>
        </p:nvSpPr>
        <p:spPr>
          <a:xfrm>
            <a:off x="11249211" y="5430409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12">
            <a:extLst>
              <a:ext uri="{FF2B5EF4-FFF2-40B4-BE49-F238E27FC236}">
                <a16:creationId xmlns:a16="http://schemas.microsoft.com/office/drawing/2014/main" id="{56C7728D-F4F9-493D-94DF-22B99E6EEF82}"/>
              </a:ext>
            </a:extLst>
          </p:cNvPr>
          <p:cNvSpPr/>
          <p:nvPr/>
        </p:nvSpPr>
        <p:spPr>
          <a:xfrm>
            <a:off x="10020263" y="5884865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二等辺三角形 66">
            <a:extLst>
              <a:ext uri="{FF2B5EF4-FFF2-40B4-BE49-F238E27FC236}">
                <a16:creationId xmlns:a16="http://schemas.microsoft.com/office/drawing/2014/main" id="{15C8FA0F-D565-4594-9F93-AE57DB13F9EA}"/>
              </a:ext>
            </a:extLst>
          </p:cNvPr>
          <p:cNvSpPr/>
          <p:nvPr/>
        </p:nvSpPr>
        <p:spPr>
          <a:xfrm>
            <a:off x="10477846" y="5926698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二等辺三角形 67">
            <a:extLst>
              <a:ext uri="{FF2B5EF4-FFF2-40B4-BE49-F238E27FC236}">
                <a16:creationId xmlns:a16="http://schemas.microsoft.com/office/drawing/2014/main" id="{15C8FA0F-D565-4594-9F93-AE57DB13F9EA}"/>
              </a:ext>
            </a:extLst>
          </p:cNvPr>
          <p:cNvSpPr/>
          <p:nvPr/>
        </p:nvSpPr>
        <p:spPr>
          <a:xfrm>
            <a:off x="10787018" y="5447895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12">
            <a:extLst>
              <a:ext uri="{FF2B5EF4-FFF2-40B4-BE49-F238E27FC236}">
                <a16:creationId xmlns:a16="http://schemas.microsoft.com/office/drawing/2014/main" id="{56C7728D-F4F9-493D-94DF-22B99E6EEF82}"/>
              </a:ext>
            </a:extLst>
          </p:cNvPr>
          <p:cNvSpPr/>
          <p:nvPr/>
        </p:nvSpPr>
        <p:spPr>
          <a:xfrm>
            <a:off x="10354118" y="5483600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1707B1D-81D2-94B1-FB79-B3C2B5368405}"/>
              </a:ext>
            </a:extLst>
          </p:cNvPr>
          <p:cNvSpPr/>
          <p:nvPr/>
        </p:nvSpPr>
        <p:spPr>
          <a:xfrm>
            <a:off x="6968956" y="3705098"/>
            <a:ext cx="2039890" cy="436013"/>
          </a:xfrm>
          <a:prstGeom prst="roundRect">
            <a:avLst/>
          </a:prstGeom>
          <a:solidFill>
            <a:schemeClr val="accent1">
              <a:lumMod val="75000"/>
              <a:alpha val="44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AF98CC-69B1-F344-94BE-3E46F063254A}"/>
              </a:ext>
            </a:extLst>
          </p:cNvPr>
          <p:cNvSpPr txBox="1"/>
          <p:nvPr/>
        </p:nvSpPr>
        <p:spPr>
          <a:xfrm>
            <a:off x="6963777" y="3685934"/>
            <a:ext cx="140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尿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B7934F7F-5663-9839-5A6D-09C34104C1B8}"/>
              </a:ext>
            </a:extLst>
          </p:cNvPr>
          <p:cNvSpPr/>
          <p:nvPr/>
        </p:nvSpPr>
        <p:spPr>
          <a:xfrm>
            <a:off x="7797153" y="3805099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二等辺三角形 69">
            <a:extLst>
              <a:ext uri="{FF2B5EF4-FFF2-40B4-BE49-F238E27FC236}">
                <a16:creationId xmlns:a16="http://schemas.microsoft.com/office/drawing/2014/main" id="{87EEA958-7DC7-C1CD-D8ED-7C5BFC7A18D4}"/>
              </a:ext>
            </a:extLst>
          </p:cNvPr>
          <p:cNvSpPr/>
          <p:nvPr/>
        </p:nvSpPr>
        <p:spPr>
          <a:xfrm>
            <a:off x="8153706" y="3805099"/>
            <a:ext cx="252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D0AFCF31-F193-BCD9-0CA4-444CF40AC83D}"/>
              </a:ext>
            </a:extLst>
          </p:cNvPr>
          <p:cNvSpPr/>
          <p:nvPr/>
        </p:nvSpPr>
        <p:spPr>
          <a:xfrm>
            <a:off x="8510260" y="3805099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AB09FC63-2089-43B3-2C62-C8B3FE6EEEBC}"/>
              </a:ext>
            </a:extLst>
          </p:cNvPr>
          <p:cNvSpPr/>
          <p:nvPr/>
        </p:nvSpPr>
        <p:spPr>
          <a:xfrm rot="16200000">
            <a:off x="9349846" y="3384983"/>
            <a:ext cx="417574" cy="108633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3726CB2F-D700-4776-48A6-34491EEBD2CB}"/>
              </a:ext>
            </a:extLst>
          </p:cNvPr>
          <p:cNvSpPr txBox="1"/>
          <p:nvPr/>
        </p:nvSpPr>
        <p:spPr>
          <a:xfrm>
            <a:off x="5325423" y="5718269"/>
            <a:ext cx="140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細尿管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A6483C26-6250-1752-E33E-225039E2CEB5}"/>
              </a:ext>
            </a:extLst>
          </p:cNvPr>
          <p:cNvSpPr txBox="1"/>
          <p:nvPr/>
        </p:nvSpPr>
        <p:spPr>
          <a:xfrm>
            <a:off x="10756064" y="5005042"/>
            <a:ext cx="140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dirty="0">
                <a:effectLst>
                  <a:glow rad="127000">
                    <a:schemeClr val="bg1"/>
                  </a:glow>
                </a:effectLst>
              </a:rPr>
              <a:t>輸尿管へ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A0688B5-4DBD-F9E4-C779-C3E8B30B4ABD}"/>
              </a:ext>
            </a:extLst>
          </p:cNvPr>
          <p:cNvSpPr txBox="1"/>
          <p:nvPr/>
        </p:nvSpPr>
        <p:spPr>
          <a:xfrm>
            <a:off x="10791021" y="6106301"/>
            <a:ext cx="1420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dirty="0">
                <a:effectLst>
                  <a:glow rad="127000">
                    <a:schemeClr val="bg1"/>
                  </a:glow>
                </a:effectLst>
              </a:rPr>
              <a:t>腎静脈へ</a:t>
            </a:r>
          </a:p>
        </p:txBody>
      </p:sp>
      <p:sp>
        <p:nvSpPr>
          <p:cNvPr id="78" name="六角形 77">
            <a:extLst>
              <a:ext uri="{FF2B5EF4-FFF2-40B4-BE49-F238E27FC236}">
                <a16:creationId xmlns:a16="http://schemas.microsoft.com/office/drawing/2014/main" id="{B118AB55-10AE-695F-E2A9-8FA4D03EE83E}"/>
              </a:ext>
            </a:extLst>
          </p:cNvPr>
          <p:cNvSpPr/>
          <p:nvPr/>
        </p:nvSpPr>
        <p:spPr>
          <a:xfrm>
            <a:off x="9902535" y="5528663"/>
            <a:ext cx="252000" cy="252000"/>
          </a:xfrm>
          <a:prstGeom prst="hexagon">
            <a:avLst/>
          </a:prstGeom>
          <a:solidFill>
            <a:srgbClr val="B3A0C9"/>
          </a:solidFill>
          <a:ln>
            <a:solidFill>
              <a:srgbClr val="D2C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0F14B69E-B516-6847-6E26-D4B8340B81DA}"/>
              </a:ext>
            </a:extLst>
          </p:cNvPr>
          <p:cNvCxnSpPr>
            <a:cxnSpLocks/>
          </p:cNvCxnSpPr>
          <p:nvPr/>
        </p:nvCxnSpPr>
        <p:spPr>
          <a:xfrm flipH="1" flipV="1">
            <a:off x="567196" y="3075125"/>
            <a:ext cx="1" cy="49632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CFB9FEF4-64D4-8F30-62A2-9F7E37D2E07F}"/>
              </a:ext>
            </a:extLst>
          </p:cNvPr>
          <p:cNvCxnSpPr>
            <a:cxnSpLocks/>
          </p:cNvCxnSpPr>
          <p:nvPr/>
        </p:nvCxnSpPr>
        <p:spPr>
          <a:xfrm>
            <a:off x="3945232" y="3204153"/>
            <a:ext cx="242270" cy="343533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180AD6B9-C985-8126-FBE0-345434AA8DD1}"/>
              </a:ext>
            </a:extLst>
          </p:cNvPr>
          <p:cNvCxnSpPr/>
          <p:nvPr/>
        </p:nvCxnSpPr>
        <p:spPr>
          <a:xfrm>
            <a:off x="5244317" y="5611219"/>
            <a:ext cx="673434" cy="0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343B6B94-4DB7-A27D-6D83-A2CA464BE853}"/>
              </a:ext>
            </a:extLst>
          </p:cNvPr>
          <p:cNvCxnSpPr/>
          <p:nvPr/>
        </p:nvCxnSpPr>
        <p:spPr>
          <a:xfrm>
            <a:off x="8206591" y="5145088"/>
            <a:ext cx="673434" cy="0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65698AD2-DB0B-2459-25FE-BFB53A972121}"/>
              </a:ext>
            </a:extLst>
          </p:cNvPr>
          <p:cNvCxnSpPr/>
          <p:nvPr/>
        </p:nvCxnSpPr>
        <p:spPr>
          <a:xfrm>
            <a:off x="8332249" y="5599409"/>
            <a:ext cx="673434" cy="0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2D50CF35-1FC6-AA7F-B44B-99E3753BE206}"/>
              </a:ext>
            </a:extLst>
          </p:cNvPr>
          <p:cNvCxnSpPr/>
          <p:nvPr/>
        </p:nvCxnSpPr>
        <p:spPr>
          <a:xfrm>
            <a:off x="5230998" y="5164367"/>
            <a:ext cx="673434" cy="0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  <a:effectLst>
            <a:glow rad="508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15AFFA5-72F5-E33E-37AA-8E9032D58A0C}"/>
              </a:ext>
            </a:extLst>
          </p:cNvPr>
          <p:cNvSpPr txBox="1"/>
          <p:nvPr/>
        </p:nvSpPr>
        <p:spPr>
          <a:xfrm>
            <a:off x="3729223" y="4799648"/>
            <a:ext cx="140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>
                <a:effectLst>
                  <a:glow rad="127000">
                    <a:schemeClr val="bg1"/>
                  </a:glow>
                </a:effectLst>
              </a:rPr>
              <a:t>腎小体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C189D073-D521-39A6-5A45-28BCF869363D}"/>
              </a:ext>
            </a:extLst>
          </p:cNvPr>
          <p:cNvSpPr txBox="1"/>
          <p:nvPr/>
        </p:nvSpPr>
        <p:spPr>
          <a:xfrm>
            <a:off x="8020468" y="4561964"/>
            <a:ext cx="174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毛細血管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8228AA4-1354-4B32-D066-13260513455D}"/>
              </a:ext>
            </a:extLst>
          </p:cNvPr>
          <p:cNvSpPr txBox="1"/>
          <p:nvPr/>
        </p:nvSpPr>
        <p:spPr>
          <a:xfrm>
            <a:off x="10067781" y="4563552"/>
            <a:ext cx="146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集合管</a:t>
            </a:r>
          </a:p>
        </p:txBody>
      </p:sp>
      <p:sp>
        <p:nvSpPr>
          <p:cNvPr id="87" name="コンテンツ プレースホルダー 3">
            <a:extLst>
              <a:ext uri="{FF2B5EF4-FFF2-40B4-BE49-F238E27FC236}">
                <a16:creationId xmlns:a16="http://schemas.microsoft.com/office/drawing/2014/main" id="{9835383C-1667-3814-2E9C-46FF792EB9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0584" y="953167"/>
            <a:ext cx="8235736" cy="646331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dirty="0">
                <a:solidFill>
                  <a:srgbClr val="00808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腎臓の働きのイメージアニメーション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C8C4568-B397-1DE8-7429-42ED00A72B99}"/>
              </a:ext>
            </a:extLst>
          </p:cNvPr>
          <p:cNvGrpSpPr/>
          <p:nvPr/>
        </p:nvGrpSpPr>
        <p:grpSpPr>
          <a:xfrm>
            <a:off x="6485333" y="2283202"/>
            <a:ext cx="4898437" cy="954107"/>
            <a:chOff x="7114615" y="1424937"/>
            <a:chExt cx="4898437" cy="954107"/>
          </a:xfrm>
        </p:grpSpPr>
        <p:sp>
          <p:nvSpPr>
            <p:cNvPr id="6" name="二等辺三角形 5">
              <a:extLst>
                <a:ext uri="{FF2B5EF4-FFF2-40B4-BE49-F238E27FC236}">
                  <a16:creationId xmlns:a16="http://schemas.microsoft.com/office/drawing/2014/main" id="{57B89E31-62EA-0020-EC18-89F95C462694}"/>
                </a:ext>
              </a:extLst>
            </p:cNvPr>
            <p:cNvSpPr/>
            <p:nvPr/>
          </p:nvSpPr>
          <p:spPr>
            <a:xfrm>
              <a:off x="11545620" y="1560812"/>
              <a:ext cx="252000" cy="252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BCAC5718-1F5E-A30E-BAB9-66CF18E20796}"/>
                </a:ext>
              </a:extLst>
            </p:cNvPr>
            <p:cNvSpPr/>
            <p:nvPr/>
          </p:nvSpPr>
          <p:spPr>
            <a:xfrm>
              <a:off x="9935915" y="1586802"/>
              <a:ext cx="252000" cy="252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六角形 11">
              <a:extLst>
                <a:ext uri="{FF2B5EF4-FFF2-40B4-BE49-F238E27FC236}">
                  <a16:creationId xmlns:a16="http://schemas.microsoft.com/office/drawing/2014/main" id="{6B85FDD4-45A0-AD60-5407-86BD943E053E}"/>
                </a:ext>
              </a:extLst>
            </p:cNvPr>
            <p:cNvSpPr/>
            <p:nvPr/>
          </p:nvSpPr>
          <p:spPr>
            <a:xfrm>
              <a:off x="9935915" y="2015976"/>
              <a:ext cx="252000" cy="252000"/>
            </a:xfrm>
            <a:prstGeom prst="hexagon">
              <a:avLst/>
            </a:prstGeom>
            <a:solidFill>
              <a:srgbClr val="B3A0C9"/>
            </a:solidFill>
            <a:ln>
              <a:solidFill>
                <a:srgbClr val="D2C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B91094E0-90B2-CBE2-FEE2-8DF3248D8B32}"/>
                </a:ext>
              </a:extLst>
            </p:cNvPr>
            <p:cNvSpPr/>
            <p:nvPr/>
          </p:nvSpPr>
          <p:spPr>
            <a:xfrm>
              <a:off x="8850320" y="1579082"/>
              <a:ext cx="252000" cy="2520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0C5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926170C0-781F-9ADD-B022-38581411BD8A}"/>
                </a:ext>
              </a:extLst>
            </p:cNvPr>
            <p:cNvSpPr/>
            <p:nvPr/>
          </p:nvSpPr>
          <p:spPr>
            <a:xfrm>
              <a:off x="11545620" y="1998513"/>
              <a:ext cx="252000" cy="252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688579A-AA2A-139D-CE98-EEC75EC18794}"/>
                </a:ext>
              </a:extLst>
            </p:cNvPr>
            <p:cNvSpPr txBox="1"/>
            <p:nvPr/>
          </p:nvSpPr>
          <p:spPr>
            <a:xfrm>
              <a:off x="7114615" y="1424937"/>
              <a:ext cx="4898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2800" dirty="0"/>
                <a:t>タンパク質　　　水　　　イオン</a:t>
              </a:r>
              <a:endParaRPr kumimoji="1" lang="en-US" altLang="ja-JP" sz="2800" dirty="0"/>
            </a:p>
            <a:p>
              <a:pPr algn="just"/>
              <a:r>
                <a:rPr kumimoji="1" lang="ja-JP" altLang="en-US" sz="2800" dirty="0"/>
                <a:t>　  　 　グルコース　　　　尿素　</a:t>
              </a:r>
            </a:p>
          </p:txBody>
        </p:sp>
      </p:grpSp>
      <p:sp>
        <p:nvSpPr>
          <p:cNvPr id="16" name="フリーフォーム: 図形 40">
            <a:extLst>
              <a:ext uri="{FF2B5EF4-FFF2-40B4-BE49-F238E27FC236}">
                <a16:creationId xmlns:a16="http://schemas.microsoft.com/office/drawing/2014/main" id="{4E73ECAC-6D41-C775-3C61-7BCEBA3F46FD}"/>
              </a:ext>
            </a:extLst>
          </p:cNvPr>
          <p:cNvSpPr/>
          <p:nvPr/>
        </p:nvSpPr>
        <p:spPr>
          <a:xfrm>
            <a:off x="3691851" y="3678181"/>
            <a:ext cx="1016521" cy="381089"/>
          </a:xfrm>
          <a:custGeom>
            <a:avLst/>
            <a:gdLst>
              <a:gd name="connsiteX0" fmla="*/ 0 w 1554480"/>
              <a:gd name="connsiteY0" fmla="*/ 802640 h 802640"/>
              <a:gd name="connsiteX1" fmla="*/ 670560 w 1554480"/>
              <a:gd name="connsiteY1" fmla="*/ 0 h 802640"/>
              <a:gd name="connsiteX2" fmla="*/ 1554480 w 1554480"/>
              <a:gd name="connsiteY2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802640">
                <a:moveTo>
                  <a:pt x="0" y="802640"/>
                </a:moveTo>
                <a:lnTo>
                  <a:pt x="670560" y="0"/>
                </a:lnTo>
                <a:lnTo>
                  <a:pt x="1554480" y="0"/>
                </a:lnTo>
              </a:path>
            </a:pathLst>
          </a:custGeom>
          <a:noFill/>
          <a:ln w="19050">
            <a:solidFill>
              <a:schemeClr val="tx1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853F0F83-3A7F-2BA1-3AA5-94B98E59E2F5}"/>
              </a:ext>
            </a:extLst>
          </p:cNvPr>
          <p:cNvSpPr/>
          <p:nvPr/>
        </p:nvSpPr>
        <p:spPr>
          <a:xfrm>
            <a:off x="11006587" y="5932907"/>
            <a:ext cx="214354" cy="214354"/>
          </a:xfrm>
          <a:prstGeom prst="rect">
            <a:avLst/>
          </a:prstGeom>
          <a:solidFill>
            <a:srgbClr val="FF0066"/>
          </a:solidFill>
          <a:ln>
            <a:solidFill>
              <a:srgbClr val="F0C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12">
            <a:extLst>
              <a:ext uri="{FF2B5EF4-FFF2-40B4-BE49-F238E27FC236}">
                <a16:creationId xmlns:a16="http://schemas.microsoft.com/office/drawing/2014/main" id="{FCE7B86C-12FC-C25C-BB42-4CF8325CA528}"/>
              </a:ext>
            </a:extLst>
          </p:cNvPr>
          <p:cNvSpPr/>
          <p:nvPr/>
        </p:nvSpPr>
        <p:spPr>
          <a:xfrm>
            <a:off x="9295339" y="5435474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07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08C29-8E1C-DE1B-9E0D-B1472759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A69615-B327-D647-D849-E457C4EE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accent4">
                    <a:lumMod val="75000"/>
                  </a:schemeClr>
                </a:solidFill>
              </a:rPr>
              <a:t>─────［参考］原尿と濃縮率 ─────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9135A5C-00E5-AD03-B32A-8C2E2E14F84D}"/>
              </a:ext>
            </a:extLst>
          </p:cNvPr>
          <p:cNvGrpSpPr/>
          <p:nvPr/>
        </p:nvGrpSpPr>
        <p:grpSpPr>
          <a:xfrm>
            <a:off x="5073048" y="946979"/>
            <a:ext cx="6214491" cy="5577718"/>
            <a:chOff x="5073048" y="946979"/>
            <a:chExt cx="6214491" cy="5577718"/>
          </a:xfrm>
        </p:grpSpPr>
        <p:sp>
          <p:nvSpPr>
            <p:cNvPr id="26" name="コンテンツ プレースホルダー 3">
              <a:extLst>
                <a:ext uri="{FF2B5EF4-FFF2-40B4-BE49-F238E27FC236}">
                  <a16:creationId xmlns:a16="http://schemas.microsoft.com/office/drawing/2014/main" id="{18D30A8D-DF27-AB45-2CC7-3F5359F7EE31}"/>
                </a:ext>
              </a:extLst>
            </p:cNvPr>
            <p:cNvSpPr txBox="1">
              <a:spLocks/>
            </p:cNvSpPr>
            <p:nvPr/>
          </p:nvSpPr>
          <p:spPr>
            <a:xfrm>
              <a:off x="5073048" y="946979"/>
              <a:ext cx="6129601" cy="58513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ts val="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ヒトの血しょう・原尿・尿の成分比較</a:t>
              </a:r>
              <a:endParaRPr kumimoji="1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9CC5071-EAB4-BEF6-0A3C-CF051988A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7938" y="1463205"/>
              <a:ext cx="6129601" cy="5061492"/>
            </a:xfrm>
            <a:prstGeom prst="rect">
              <a:avLst/>
            </a:prstGeom>
          </p:spPr>
        </p:pic>
      </p:grp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9BE87556-2B79-61EA-B04D-61E8CDE6839F}"/>
              </a:ext>
            </a:extLst>
          </p:cNvPr>
          <p:cNvSpPr txBox="1">
            <a:spLocks/>
          </p:cNvSpPr>
          <p:nvPr/>
        </p:nvSpPr>
        <p:spPr>
          <a:xfrm>
            <a:off x="560948" y="1351225"/>
            <a:ext cx="4382923" cy="26538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原尿はすぐに細尿管で再吸収されるため，実際にボーマンのうにろ過されてできる原尿の量を知ることは難しい。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B4AD9E1B-BDD8-917C-7B7B-D4A5C740E4FE}"/>
              </a:ext>
            </a:extLst>
          </p:cNvPr>
          <p:cNvSpPr/>
          <p:nvPr/>
        </p:nvSpPr>
        <p:spPr>
          <a:xfrm>
            <a:off x="2419177" y="3925537"/>
            <a:ext cx="666463" cy="4680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コンテンツ プレースホルダー 3">
            <a:extLst>
              <a:ext uri="{FF2B5EF4-FFF2-40B4-BE49-F238E27FC236}">
                <a16:creationId xmlns:a16="http://schemas.microsoft.com/office/drawing/2014/main" id="{CBB36BF8-3454-A4DC-066C-A80E3F8454C2}"/>
              </a:ext>
            </a:extLst>
          </p:cNvPr>
          <p:cNvSpPr txBox="1">
            <a:spLocks/>
          </p:cNvSpPr>
          <p:nvPr/>
        </p:nvSpPr>
        <p:spPr>
          <a:xfrm>
            <a:off x="560948" y="4425999"/>
            <a:ext cx="4382923" cy="1595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植物由来の物質であるイヌリンを使用して知ることができる。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3169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E8B52-862A-4260-0D17-DAD96A9BF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CB890-EE28-3BC0-B374-E921AFCC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accent4">
                    <a:lumMod val="75000"/>
                  </a:schemeClr>
                </a:solidFill>
              </a:rPr>
              <a:t>─────［参考］原尿と濃縮率 ─────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0EAC8EEA-FE22-7A9F-8E97-BEC66EBE58DF}"/>
              </a:ext>
            </a:extLst>
          </p:cNvPr>
          <p:cNvGrpSpPr/>
          <p:nvPr/>
        </p:nvGrpSpPr>
        <p:grpSpPr>
          <a:xfrm>
            <a:off x="5073048" y="946979"/>
            <a:ext cx="6214491" cy="5577718"/>
            <a:chOff x="5073048" y="946979"/>
            <a:chExt cx="6214491" cy="5577718"/>
          </a:xfrm>
        </p:grpSpPr>
        <p:sp>
          <p:nvSpPr>
            <p:cNvPr id="26" name="コンテンツ プレースホルダー 3">
              <a:extLst>
                <a:ext uri="{FF2B5EF4-FFF2-40B4-BE49-F238E27FC236}">
                  <a16:creationId xmlns:a16="http://schemas.microsoft.com/office/drawing/2014/main" id="{5E4C255D-8E77-688C-4C84-59EF16FB428F}"/>
                </a:ext>
              </a:extLst>
            </p:cNvPr>
            <p:cNvSpPr txBox="1">
              <a:spLocks/>
            </p:cNvSpPr>
            <p:nvPr/>
          </p:nvSpPr>
          <p:spPr>
            <a:xfrm>
              <a:off x="5073048" y="946979"/>
              <a:ext cx="6129601" cy="58513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ts val="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ヒトの血しょう・原尿・尿の成分比較</a:t>
              </a:r>
              <a:endParaRPr kumimoji="1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4C5338CD-C193-D1CD-F0BC-D0CDBB43C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7938" y="1463205"/>
              <a:ext cx="6129601" cy="5061492"/>
            </a:xfrm>
            <a:prstGeom prst="rect">
              <a:avLst/>
            </a:prstGeom>
          </p:spPr>
        </p:pic>
      </p:grp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E14A07DE-B1D8-BACC-9DAE-7B85E12568C8}"/>
              </a:ext>
            </a:extLst>
          </p:cNvPr>
          <p:cNvSpPr txBox="1">
            <a:spLocks/>
          </p:cNvSpPr>
          <p:nvPr/>
        </p:nvSpPr>
        <p:spPr>
          <a:xfrm>
            <a:off x="562094" y="752028"/>
            <a:ext cx="4382923" cy="1114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イヌリンはヒトの体内では消化・吸収されない。</a:t>
            </a:r>
            <a:endParaRPr kumimoji="1" lang="en-US" altLang="ja-JP" sz="3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18408D28-3982-19BD-CF82-57D1672C5EFC}"/>
              </a:ext>
            </a:extLst>
          </p:cNvPr>
          <p:cNvSpPr/>
          <p:nvPr/>
        </p:nvSpPr>
        <p:spPr>
          <a:xfrm>
            <a:off x="2417011" y="1764741"/>
            <a:ext cx="666463" cy="38677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コンテンツ プレースホルダー 3">
            <a:extLst>
              <a:ext uri="{FF2B5EF4-FFF2-40B4-BE49-F238E27FC236}">
                <a16:creationId xmlns:a16="http://schemas.microsoft.com/office/drawing/2014/main" id="{3134F682-6E7E-A712-BFA2-4F748D4564B5}"/>
              </a:ext>
            </a:extLst>
          </p:cNvPr>
          <p:cNvSpPr txBox="1">
            <a:spLocks/>
          </p:cNvSpPr>
          <p:nvPr/>
        </p:nvSpPr>
        <p:spPr>
          <a:xfrm>
            <a:off x="560946" y="4437112"/>
            <a:ext cx="4382923" cy="24208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一定時間に生成された原尿に含まれるイヌリンの量と，その時間内に生成された尿に含まれるイヌリンの量は等しい。</a:t>
            </a:r>
            <a:endParaRPr kumimoji="1" lang="en-US" altLang="ja-JP" sz="3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C74231A0-B6B5-EFD9-751E-6E5C3C31FB46}"/>
              </a:ext>
            </a:extLst>
          </p:cNvPr>
          <p:cNvSpPr txBox="1">
            <a:spLocks/>
          </p:cNvSpPr>
          <p:nvPr/>
        </p:nvSpPr>
        <p:spPr>
          <a:xfrm>
            <a:off x="560946" y="2112059"/>
            <a:ext cx="4382923" cy="18650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血中に入ったイヌリンは腎小体ですべてろ過されるが，再吸収されずに尿として排出される。</a:t>
            </a:r>
            <a:endParaRPr kumimoji="1" lang="en-US" altLang="ja-JP" sz="3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44DE0C2A-B785-0414-C75A-EEE38A71A5C2}"/>
              </a:ext>
            </a:extLst>
          </p:cNvPr>
          <p:cNvSpPr/>
          <p:nvPr/>
        </p:nvSpPr>
        <p:spPr>
          <a:xfrm>
            <a:off x="2417011" y="4077072"/>
            <a:ext cx="666463" cy="38677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5450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F0E40-E8F7-A662-6B00-4A67A9DF0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177400-44D5-89D2-310F-D7A6C5CD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accent4">
                    <a:lumMod val="75000"/>
                  </a:schemeClr>
                </a:solidFill>
              </a:rPr>
              <a:t>─────［参考］原尿と濃縮率 ─────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E54D494-D896-D516-B58F-23B1411257FD}"/>
              </a:ext>
            </a:extLst>
          </p:cNvPr>
          <p:cNvGrpSpPr/>
          <p:nvPr/>
        </p:nvGrpSpPr>
        <p:grpSpPr>
          <a:xfrm>
            <a:off x="5073048" y="946979"/>
            <a:ext cx="6214491" cy="5577718"/>
            <a:chOff x="5073048" y="946979"/>
            <a:chExt cx="6214491" cy="5577718"/>
          </a:xfrm>
        </p:grpSpPr>
        <p:sp>
          <p:nvSpPr>
            <p:cNvPr id="26" name="コンテンツ プレースホルダー 3">
              <a:extLst>
                <a:ext uri="{FF2B5EF4-FFF2-40B4-BE49-F238E27FC236}">
                  <a16:creationId xmlns:a16="http://schemas.microsoft.com/office/drawing/2014/main" id="{FB9E2CC6-FB5F-383F-2B61-A010AC36022D}"/>
                </a:ext>
              </a:extLst>
            </p:cNvPr>
            <p:cNvSpPr txBox="1">
              <a:spLocks/>
            </p:cNvSpPr>
            <p:nvPr/>
          </p:nvSpPr>
          <p:spPr>
            <a:xfrm>
              <a:off x="5073048" y="946979"/>
              <a:ext cx="6129601" cy="58513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ts val="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ヒトの血しょう・原尿・尿の成分比較</a:t>
              </a:r>
              <a:endParaRPr kumimoji="1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D4947FE3-9292-C02F-55DE-07B1AAC2B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7938" y="1463205"/>
              <a:ext cx="6129601" cy="5061492"/>
            </a:xfrm>
            <a:prstGeom prst="rect">
              <a:avLst/>
            </a:prstGeom>
          </p:spPr>
        </p:pic>
      </p:grp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F518B95A-8236-1298-25F2-29AA91F660D2}"/>
              </a:ext>
            </a:extLst>
          </p:cNvPr>
          <p:cNvSpPr txBox="1">
            <a:spLocks/>
          </p:cNvSpPr>
          <p:nvPr/>
        </p:nvSpPr>
        <p:spPr>
          <a:xfrm>
            <a:off x="771939" y="1340768"/>
            <a:ext cx="4171930" cy="31516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原尿中および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尿中のイヌリンの濃度と，一定時間の尿量を知ることで，その時間に生成された原尿量を知ることができる。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117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C64471D-1F75-4A25-BD8A-764FB6575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　体液の調節を行う器官</a:t>
            </a:r>
            <a:endParaRPr kumimoji="1" lang="en-US" altLang="ja-JP" dirty="0"/>
          </a:p>
          <a:p>
            <a:r>
              <a:rPr lang="en-US" altLang="ja-JP" dirty="0"/>
              <a:t>B</a:t>
            </a:r>
            <a:r>
              <a:rPr lang="ja-JP" altLang="en-US" dirty="0"/>
              <a:t>　肝臓の働き</a:t>
            </a:r>
            <a:endParaRPr lang="en-US" altLang="ja-JP" dirty="0"/>
          </a:p>
          <a:p>
            <a:r>
              <a:rPr kumimoji="1" lang="en-US" altLang="ja-JP" dirty="0"/>
              <a:t>C</a:t>
            </a:r>
            <a:r>
              <a:rPr kumimoji="1" lang="ja-JP" altLang="en-US" dirty="0"/>
              <a:t>　腎臓の働き</a:t>
            </a:r>
          </a:p>
        </p:txBody>
      </p:sp>
    </p:spTree>
    <p:extLst>
      <p:ext uri="{BB962C8B-B14F-4D97-AF65-F5344CB8AC3E}">
        <p14:creationId xmlns:p14="http://schemas.microsoft.com/office/powerpoint/2010/main" val="247792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83B5A-D3BC-A5DF-C46D-44B62CAAB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EAE7F-89A0-6D22-F7C8-3D4D3782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accent4">
                    <a:lumMod val="75000"/>
                  </a:schemeClr>
                </a:solidFill>
              </a:rPr>
              <a:t>─────［参考］原尿と濃縮率 ─────</a:t>
            </a:r>
          </a:p>
        </p:txBody>
      </p: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F86436A3-6D33-D7FC-4E77-267E5F417D7E}"/>
              </a:ext>
            </a:extLst>
          </p:cNvPr>
          <p:cNvSpPr txBox="1">
            <a:spLocks/>
          </p:cNvSpPr>
          <p:nvPr/>
        </p:nvSpPr>
        <p:spPr>
          <a:xfrm>
            <a:off x="796752" y="836712"/>
            <a:ext cx="8827639" cy="648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●１分間に生成される原尿の量は何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mL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か？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6822CC6-F746-002A-00BB-4AB539D45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61" y="1518252"/>
            <a:ext cx="8131295" cy="1777510"/>
          </a:xfrm>
          <a:prstGeom prst="rect">
            <a:avLst/>
          </a:prstGeom>
        </p:spPr>
      </p:pic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601D77B9-A77B-24A1-CA09-7826F7FF9D06}"/>
              </a:ext>
            </a:extLst>
          </p:cNvPr>
          <p:cNvSpPr txBox="1">
            <a:spLocks/>
          </p:cNvSpPr>
          <p:nvPr/>
        </p:nvSpPr>
        <p:spPr>
          <a:xfrm>
            <a:off x="796752" y="3429000"/>
            <a:ext cx="10987880" cy="16334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１分間に１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mL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の尿が生成された場合，１分間に生成された原尿の量を </a:t>
            </a:r>
            <a:r>
              <a:rPr kumimoji="1" lang="en-US" altLang="ja-JP" i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a</a:t>
            </a:r>
            <a:r>
              <a:rPr kumimoji="1" lang="ja-JP" altLang="en-US" i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mL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とすると，その質量は </a:t>
            </a:r>
            <a:r>
              <a:rPr kumimoji="1" lang="en-US" altLang="ja-JP" i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a</a:t>
            </a:r>
            <a:r>
              <a:rPr kumimoji="1" lang="ja-JP" altLang="en-US" i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である。原尿中のイヌリン質量と尿中のイヌリン質量は等しいので，次の式が成り立つ。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E9F414C-C444-D3DB-4E80-A0C75685081F}"/>
              </a:ext>
            </a:extLst>
          </p:cNvPr>
          <p:cNvGrpSpPr/>
          <p:nvPr/>
        </p:nvGrpSpPr>
        <p:grpSpPr>
          <a:xfrm>
            <a:off x="1674235" y="5053163"/>
            <a:ext cx="4349757" cy="1089451"/>
            <a:chOff x="1674235" y="5017204"/>
            <a:chExt cx="4349757" cy="1089451"/>
          </a:xfrm>
        </p:grpSpPr>
        <p:sp>
          <p:nvSpPr>
            <p:cNvPr id="6" name="コンテンツ プレースホルダー 3">
              <a:extLst>
                <a:ext uri="{FF2B5EF4-FFF2-40B4-BE49-F238E27FC236}">
                  <a16:creationId xmlns:a16="http://schemas.microsoft.com/office/drawing/2014/main" id="{7C5CA7C4-E80A-A24F-26E4-3741D4B9444C}"/>
                </a:ext>
              </a:extLst>
            </p:cNvPr>
            <p:cNvSpPr txBox="1">
              <a:spLocks/>
            </p:cNvSpPr>
            <p:nvPr/>
          </p:nvSpPr>
          <p:spPr>
            <a:xfrm>
              <a:off x="1674235" y="5278518"/>
              <a:ext cx="4349757" cy="57606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kumimoji="1" lang="en-US" altLang="ja-JP" i="1" dirty="0">
                  <a:latin typeface="Century Schoolbook" panose="02040604050505020304" pitchFamily="18" charset="0"/>
                  <a:ea typeface="ＭＳ Ｐゴシック" panose="020B0600070205080204" pitchFamily="50" charset="-128"/>
                </a:rPr>
                <a:t>a</a:t>
              </a:r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g×</a:t>
              </a:r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　　 ＝ </a:t>
              </a: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g×</a:t>
              </a:r>
            </a:p>
          </p:txBody>
        </p:sp>
        <p:sp>
          <p:nvSpPr>
            <p:cNvPr id="7" name="コンテンツ プレースホルダー 3">
              <a:extLst>
                <a:ext uri="{FF2B5EF4-FFF2-40B4-BE49-F238E27FC236}">
                  <a16:creationId xmlns:a16="http://schemas.microsoft.com/office/drawing/2014/main" id="{341E997E-B190-942C-09F5-3F7D650D45AD}"/>
                </a:ext>
              </a:extLst>
            </p:cNvPr>
            <p:cNvSpPr txBox="1">
              <a:spLocks/>
            </p:cNvSpPr>
            <p:nvPr/>
          </p:nvSpPr>
          <p:spPr>
            <a:xfrm>
              <a:off x="2605127" y="5017204"/>
              <a:ext cx="936104" cy="108012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0.01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100</a:t>
              </a: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99E5C5EC-3794-3A76-A993-E15625408400}"/>
                </a:ext>
              </a:extLst>
            </p:cNvPr>
            <p:cNvCxnSpPr/>
            <p:nvPr/>
          </p:nvCxnSpPr>
          <p:spPr>
            <a:xfrm>
              <a:off x="2711624" y="5589240"/>
              <a:ext cx="64807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コンテンツ プレースホルダー 3">
              <a:extLst>
                <a:ext uri="{FF2B5EF4-FFF2-40B4-BE49-F238E27FC236}">
                  <a16:creationId xmlns:a16="http://schemas.microsoft.com/office/drawing/2014/main" id="{BEA4DD2C-9D75-9552-FF25-3438AF7E1644}"/>
                </a:ext>
              </a:extLst>
            </p:cNvPr>
            <p:cNvSpPr txBox="1">
              <a:spLocks/>
            </p:cNvSpPr>
            <p:nvPr/>
          </p:nvSpPr>
          <p:spPr>
            <a:xfrm>
              <a:off x="4871864" y="5026535"/>
              <a:ext cx="936104" cy="108012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1.2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100</a:t>
              </a: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ED69F209-CADF-16BC-02A6-2D135556BCA9}"/>
                </a:ext>
              </a:extLst>
            </p:cNvPr>
            <p:cNvCxnSpPr/>
            <p:nvPr/>
          </p:nvCxnSpPr>
          <p:spPr>
            <a:xfrm>
              <a:off x="5009189" y="5598571"/>
              <a:ext cx="64807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コンテンツ プレースホルダー 3">
            <a:extLst>
              <a:ext uri="{FF2B5EF4-FFF2-40B4-BE49-F238E27FC236}">
                <a16:creationId xmlns:a16="http://schemas.microsoft.com/office/drawing/2014/main" id="{450AED58-C3AD-89F4-6F7E-CBC18835EFCA}"/>
              </a:ext>
            </a:extLst>
          </p:cNvPr>
          <p:cNvSpPr txBox="1">
            <a:spLocks/>
          </p:cNvSpPr>
          <p:nvPr/>
        </p:nvSpPr>
        <p:spPr>
          <a:xfrm>
            <a:off x="1647587" y="6165304"/>
            <a:ext cx="3787287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よって， </a:t>
            </a:r>
            <a:r>
              <a:rPr kumimoji="1" lang="en-US" altLang="ja-JP" i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a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＝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120</a:t>
            </a:r>
          </a:p>
        </p:txBody>
      </p:sp>
      <p:sp>
        <p:nvSpPr>
          <p:cNvPr id="15" name="コンテンツ プレースホルダー 3">
            <a:extLst>
              <a:ext uri="{FF2B5EF4-FFF2-40B4-BE49-F238E27FC236}">
                <a16:creationId xmlns:a16="http://schemas.microsoft.com/office/drawing/2014/main" id="{10D45FE2-7224-7294-3500-4397AF89BF8C}"/>
              </a:ext>
            </a:extLst>
          </p:cNvPr>
          <p:cNvSpPr txBox="1">
            <a:spLocks/>
          </p:cNvSpPr>
          <p:nvPr/>
        </p:nvSpPr>
        <p:spPr>
          <a:xfrm>
            <a:off x="6365766" y="5125141"/>
            <a:ext cx="4943545" cy="16334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つまり，体積では，１分間に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120</a:t>
            </a:r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mL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，１日では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172.8</a:t>
            </a:r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もの原尿が生成されている。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コンテンツ プレースホルダー 3">
            <a:extLst>
              <a:ext uri="{FF2B5EF4-FFF2-40B4-BE49-F238E27FC236}">
                <a16:creationId xmlns:a16="http://schemas.microsoft.com/office/drawing/2014/main" id="{9009A58B-9313-AABF-2921-5A4A367E1EBA}"/>
              </a:ext>
            </a:extLst>
          </p:cNvPr>
          <p:cNvSpPr txBox="1">
            <a:spLocks/>
          </p:cNvSpPr>
          <p:nvPr/>
        </p:nvSpPr>
        <p:spPr>
          <a:xfrm>
            <a:off x="9048328" y="1487424"/>
            <a:ext cx="2952328" cy="18829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原尿や尿の密度は１</a:t>
            </a:r>
            <a:r>
              <a:rPr kumimoji="1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g/mL</a:t>
            </a: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であるため，１</a:t>
            </a:r>
            <a:r>
              <a:rPr kumimoji="1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mL</a:t>
            </a: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の尿の質量は１</a:t>
            </a:r>
            <a:r>
              <a:rPr kumimoji="1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</a:t>
            </a: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となる。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2809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30A82-852F-870F-4512-263F72D0B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45A67F-957A-CAEE-86C6-BF174695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accent4">
                    <a:lumMod val="75000"/>
                  </a:schemeClr>
                </a:solidFill>
              </a:rPr>
              <a:t>─────［参考］原尿と濃縮率 ─────</a:t>
            </a:r>
          </a:p>
        </p:txBody>
      </p: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7BE1A15D-F2F4-80A7-5D88-93D6ED9E5034}"/>
              </a:ext>
            </a:extLst>
          </p:cNvPr>
          <p:cNvSpPr txBox="1">
            <a:spLocks/>
          </p:cNvSpPr>
          <p:nvPr/>
        </p:nvSpPr>
        <p:spPr>
          <a:xfrm>
            <a:off x="796752" y="836712"/>
            <a:ext cx="8827639" cy="648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●１分間に再吸収される尿素の量は何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か？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29B048-E108-841A-FEF7-EA94A0AB2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061" y="1520780"/>
            <a:ext cx="8131295" cy="1772453"/>
          </a:xfrm>
          <a:prstGeom prst="rect">
            <a:avLst/>
          </a:prstGeom>
        </p:spPr>
      </p:pic>
      <p:sp>
        <p:nvSpPr>
          <p:cNvPr id="16" name="コンテンツ プレースホルダー 3">
            <a:extLst>
              <a:ext uri="{FF2B5EF4-FFF2-40B4-BE49-F238E27FC236}">
                <a16:creationId xmlns:a16="http://schemas.microsoft.com/office/drawing/2014/main" id="{01828AF0-2C9B-C854-3D39-6BCF2308FA85}"/>
              </a:ext>
            </a:extLst>
          </p:cNvPr>
          <p:cNvSpPr txBox="1">
            <a:spLocks/>
          </p:cNvSpPr>
          <p:nvPr/>
        </p:nvSpPr>
        <p:spPr>
          <a:xfrm>
            <a:off x="9048328" y="1487424"/>
            <a:ext cx="2952328" cy="18829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原尿や尿の密度は１</a:t>
            </a:r>
            <a:r>
              <a:rPr kumimoji="1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g/mL</a:t>
            </a: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であるため，１</a:t>
            </a:r>
            <a:r>
              <a:rPr kumimoji="1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mL</a:t>
            </a: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の尿の質量は１</a:t>
            </a:r>
            <a:r>
              <a:rPr kumimoji="1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</a:t>
            </a: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となる。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40114E35-CB39-0A2E-5CDB-CF1DAB0953FF}"/>
              </a:ext>
            </a:extLst>
          </p:cNvPr>
          <p:cNvSpPr txBox="1">
            <a:spLocks/>
          </p:cNvSpPr>
          <p:nvPr/>
        </p:nvSpPr>
        <p:spPr>
          <a:xfrm>
            <a:off x="479376" y="3523698"/>
            <a:ext cx="11568608" cy="16334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１分間に再吸収された尿素の質量は，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「１分間にろ過された尿素の質量 </a:t>
            </a:r>
            <a:r>
              <a:rPr kumimoji="1" lang="ja-JP" altLang="en-US" sz="3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－ １分間に排出</a:t>
            </a: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された尿素の質量」</a:t>
            </a:r>
            <a:endParaRPr kumimoji="1" lang="en-US" altLang="ja-JP" sz="3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である。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DAB2475-0CA2-75F6-8A99-CFD610CD52DB}"/>
              </a:ext>
            </a:extLst>
          </p:cNvPr>
          <p:cNvGrpSpPr/>
          <p:nvPr/>
        </p:nvGrpSpPr>
        <p:grpSpPr>
          <a:xfrm>
            <a:off x="2783632" y="4975634"/>
            <a:ext cx="6840759" cy="1089451"/>
            <a:chOff x="954155" y="5017204"/>
            <a:chExt cx="6840759" cy="1089451"/>
          </a:xfrm>
        </p:grpSpPr>
        <p:sp>
          <p:nvSpPr>
            <p:cNvPr id="10" name="コンテンツ プレースホルダー 3">
              <a:extLst>
                <a:ext uri="{FF2B5EF4-FFF2-40B4-BE49-F238E27FC236}">
                  <a16:creationId xmlns:a16="http://schemas.microsoft.com/office/drawing/2014/main" id="{DF769A2B-EA04-6150-82F5-1C49CE9495DD}"/>
                </a:ext>
              </a:extLst>
            </p:cNvPr>
            <p:cNvSpPr txBox="1">
              <a:spLocks/>
            </p:cNvSpPr>
            <p:nvPr/>
          </p:nvSpPr>
          <p:spPr>
            <a:xfrm>
              <a:off x="954155" y="5278518"/>
              <a:ext cx="6840759" cy="57606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120</a:t>
              </a:r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g×</a:t>
              </a:r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　　 － </a:t>
              </a: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g×</a:t>
              </a:r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＝ </a:t>
              </a: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0.016</a:t>
              </a:r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g</a:t>
              </a:r>
            </a:p>
          </p:txBody>
        </p:sp>
        <p:sp>
          <p:nvSpPr>
            <p:cNvPr id="17" name="コンテンツ プレースホルダー 3">
              <a:extLst>
                <a:ext uri="{FF2B5EF4-FFF2-40B4-BE49-F238E27FC236}">
                  <a16:creationId xmlns:a16="http://schemas.microsoft.com/office/drawing/2014/main" id="{A4550E2E-C823-B856-D98F-E12E5E13B5B3}"/>
                </a:ext>
              </a:extLst>
            </p:cNvPr>
            <p:cNvSpPr txBox="1">
              <a:spLocks/>
            </p:cNvSpPr>
            <p:nvPr/>
          </p:nvSpPr>
          <p:spPr>
            <a:xfrm>
              <a:off x="2322307" y="5017204"/>
              <a:ext cx="936104" cy="108012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0.03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100</a:t>
              </a: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F738A302-C70C-C2BC-3123-6BDF3CEBA86A}"/>
                </a:ext>
              </a:extLst>
            </p:cNvPr>
            <p:cNvCxnSpPr/>
            <p:nvPr/>
          </p:nvCxnSpPr>
          <p:spPr>
            <a:xfrm>
              <a:off x="2428804" y="5589240"/>
              <a:ext cx="64807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コンテンツ プレースホルダー 3">
              <a:extLst>
                <a:ext uri="{FF2B5EF4-FFF2-40B4-BE49-F238E27FC236}">
                  <a16:creationId xmlns:a16="http://schemas.microsoft.com/office/drawing/2014/main" id="{B0862C84-BDA1-8BE4-D860-8DB1270BE8B1}"/>
                </a:ext>
              </a:extLst>
            </p:cNvPr>
            <p:cNvSpPr txBox="1">
              <a:spLocks/>
            </p:cNvSpPr>
            <p:nvPr/>
          </p:nvSpPr>
          <p:spPr>
            <a:xfrm>
              <a:off x="4554555" y="5026535"/>
              <a:ext cx="936104" cy="108012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2.00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100</a:t>
              </a: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94C1DCAD-FBA3-8407-2C1F-B52558F1C5C2}"/>
                </a:ext>
              </a:extLst>
            </p:cNvPr>
            <p:cNvCxnSpPr/>
            <p:nvPr/>
          </p:nvCxnSpPr>
          <p:spPr>
            <a:xfrm>
              <a:off x="4691880" y="5598571"/>
              <a:ext cx="64807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コンテンツ プレースホルダー 3">
            <a:extLst>
              <a:ext uri="{FF2B5EF4-FFF2-40B4-BE49-F238E27FC236}">
                <a16:creationId xmlns:a16="http://schemas.microsoft.com/office/drawing/2014/main" id="{17B2A308-0198-D4B4-C120-94E45AFD6C1A}"/>
              </a:ext>
            </a:extLst>
          </p:cNvPr>
          <p:cNvSpPr txBox="1">
            <a:spLocks/>
          </p:cNvSpPr>
          <p:nvPr/>
        </p:nvSpPr>
        <p:spPr>
          <a:xfrm>
            <a:off x="1256990" y="5236948"/>
            <a:ext cx="175008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よって，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コンテンツ プレースホルダー 3">
            <a:extLst>
              <a:ext uri="{FF2B5EF4-FFF2-40B4-BE49-F238E27FC236}">
                <a16:creationId xmlns:a16="http://schemas.microsoft.com/office/drawing/2014/main" id="{ADA58FF3-7348-CBF9-6379-E18EF2A020D1}"/>
              </a:ext>
            </a:extLst>
          </p:cNvPr>
          <p:cNvSpPr txBox="1">
            <a:spLocks/>
          </p:cNvSpPr>
          <p:nvPr/>
        </p:nvSpPr>
        <p:spPr>
          <a:xfrm>
            <a:off x="479376" y="6055754"/>
            <a:ext cx="10754547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すなわち，１分間に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0.016</a:t>
            </a:r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の尿素が再吸収されることになる。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577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DAF71-4763-B734-26C4-3C74D0C61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69B20C-144C-68BD-8AA6-42B606D7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257" y="188640"/>
            <a:ext cx="9071287" cy="76470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今知っておきたい　</a:t>
            </a:r>
            <a:r>
              <a:rPr kumimoji="1" lang="ja-JP" altLang="en-US" sz="4800" dirty="0"/>
              <a:t>人工透析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9222F3-C7F8-8C25-0611-18BB61B2730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5400" y="1052738"/>
            <a:ext cx="11161240" cy="1224134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kumimoji="1" lang="ja-JP" altLang="en-US" sz="3600" dirty="0"/>
              <a:t>腎臓の機能が低下し，働きが不十分になることを </a:t>
            </a:r>
            <a:r>
              <a:rPr kumimoji="1" lang="ja-JP" altLang="en-US" sz="3600" b="1" dirty="0"/>
              <a:t>腎不全</a:t>
            </a:r>
            <a:r>
              <a:rPr kumimoji="1" lang="ja-JP" altLang="en-US" sz="3600" dirty="0"/>
              <a:t> という。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F46A801-7C4F-693E-F039-9D52E597ED09}"/>
              </a:ext>
            </a:extLst>
          </p:cNvPr>
          <p:cNvSpPr txBox="1">
            <a:spLocks/>
          </p:cNvSpPr>
          <p:nvPr/>
        </p:nvSpPr>
        <p:spPr>
          <a:xfrm>
            <a:off x="839417" y="2279914"/>
            <a:ext cx="5832648" cy="1722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/>
              <a:t>［腎不全の治療］</a:t>
            </a:r>
            <a:endParaRPr kumimoji="1" lang="en-US" altLang="ja-JP" sz="3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/>
              <a:t>・人工臓器による代用や移植</a:t>
            </a:r>
            <a:endParaRPr kumimoji="1" lang="en-US" altLang="ja-JP" sz="3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/>
              <a:t>・</a:t>
            </a:r>
            <a:r>
              <a:rPr kumimoji="1" lang="ja-JP" altLang="en-US" sz="3400" u="sng" dirty="0"/>
              <a:t>透析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B4506E2-8885-C991-BBD7-381B61CB7C09}"/>
              </a:ext>
            </a:extLst>
          </p:cNvPr>
          <p:cNvSpPr txBox="1">
            <a:spLocks/>
          </p:cNvSpPr>
          <p:nvPr/>
        </p:nvSpPr>
        <p:spPr>
          <a:xfrm>
            <a:off x="695400" y="4002021"/>
            <a:ext cx="5688632" cy="1722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kumimoji="1" lang="ja-JP" altLang="en-US" sz="3400" dirty="0"/>
              <a:t>標準的な透析では，血液を体外に出し，老廃物を除去してから体内に戻す。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17D4EE6-D908-F7A3-F0D9-F802FD786F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065" y="2396447"/>
            <a:ext cx="5159727" cy="3072406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00D6AD35-48D6-59E3-966E-8A2E4FFA7320}"/>
              </a:ext>
            </a:extLst>
          </p:cNvPr>
          <p:cNvSpPr txBox="1">
            <a:spLocks/>
          </p:cNvSpPr>
          <p:nvPr/>
        </p:nvSpPr>
        <p:spPr>
          <a:xfrm>
            <a:off x="695400" y="5657799"/>
            <a:ext cx="10225136" cy="11815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kumimoji="1" lang="ja-JP" altLang="en-US" sz="3400" dirty="0"/>
              <a:t>通常は週に３回，１回あたり４～５時間かけて行われるため，患者の負担は大きい。</a:t>
            </a:r>
          </a:p>
        </p:txBody>
      </p:sp>
    </p:spTree>
    <p:extLst>
      <p:ext uri="{BB962C8B-B14F-4D97-AF65-F5344CB8AC3E}">
        <p14:creationId xmlns:p14="http://schemas.microsoft.com/office/powerpoint/2010/main" val="263094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C25AB0B1-5904-4646-947D-46697A6F6AE0}"/>
              </a:ext>
            </a:extLst>
          </p:cNvPr>
          <p:cNvSpPr/>
          <p:nvPr/>
        </p:nvSpPr>
        <p:spPr>
          <a:xfrm>
            <a:off x="839416" y="1583975"/>
            <a:ext cx="6192688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C64471D-1F75-4A25-BD8A-764FB6575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b="1" dirty="0"/>
              <a:t>A</a:t>
            </a:r>
            <a:r>
              <a:rPr kumimoji="1" lang="ja-JP" altLang="en-US" b="1" dirty="0"/>
              <a:t>　体液の調節を行う器官</a:t>
            </a:r>
            <a:endParaRPr kumimoji="1" lang="en-US" altLang="ja-JP" b="1" dirty="0"/>
          </a:p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肝臓の働き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kumimoji="1" lang="ja-JP" altLang="en-US" dirty="0">
                <a:solidFill>
                  <a:schemeClr val="bg1">
                    <a:lumMod val="85000"/>
                  </a:schemeClr>
                </a:solidFill>
              </a:rPr>
              <a:t>　腎臓の働き</a:t>
            </a:r>
          </a:p>
        </p:txBody>
      </p:sp>
    </p:spTree>
    <p:extLst>
      <p:ext uri="{BB962C8B-B14F-4D97-AF65-F5344CB8AC3E}">
        <p14:creationId xmlns:p14="http://schemas.microsoft.com/office/powerpoint/2010/main" val="322091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1089A1-0C5B-465C-9E95-5661BE16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　体液の調節を行う器官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694CE42-ED60-4FF7-97E6-C3D371E30A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83433" y="764704"/>
            <a:ext cx="9649072" cy="1227019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血液が 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肝臓</a:t>
            </a:r>
            <a:r>
              <a:rPr kumimoji="1" lang="ja-JP" altLang="en-US" sz="3600" dirty="0">
                <a:latin typeface="+mn-ea"/>
                <a:ea typeface="+mn-ea"/>
              </a:rPr>
              <a:t> と 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腎臓</a:t>
            </a:r>
            <a:r>
              <a:rPr kumimoji="1" lang="ja-JP" altLang="en-US" sz="3600" dirty="0">
                <a:latin typeface="+mn-ea"/>
                <a:ea typeface="+mn-ea"/>
              </a:rPr>
              <a:t> を流れることにより，体液の恒常性が保たれている。</a:t>
            </a:r>
          </a:p>
        </p:txBody>
      </p:sp>
      <p:sp>
        <p:nvSpPr>
          <p:cNvPr id="4" name="四角形: メモ 3">
            <a:extLst>
              <a:ext uri="{FF2B5EF4-FFF2-40B4-BE49-F238E27FC236}">
                <a16:creationId xmlns:a16="http://schemas.microsoft.com/office/drawing/2014/main" id="{4C587386-188C-4897-840B-48C83EEDA9BD}"/>
              </a:ext>
            </a:extLst>
          </p:cNvPr>
          <p:cNvSpPr/>
          <p:nvPr/>
        </p:nvSpPr>
        <p:spPr>
          <a:xfrm>
            <a:off x="2567608" y="817830"/>
            <a:ext cx="1080120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800" dirty="0">
                <a:solidFill>
                  <a:sysClr val="windowText" lastClr="000000"/>
                </a:solidFill>
              </a:rPr>
              <a:t>１</a:t>
            </a:r>
          </a:p>
        </p:txBody>
      </p:sp>
      <p:sp>
        <p:nvSpPr>
          <p:cNvPr id="25" name="四角形: メモ 24">
            <a:extLst>
              <a:ext uri="{FF2B5EF4-FFF2-40B4-BE49-F238E27FC236}">
                <a16:creationId xmlns:a16="http://schemas.microsoft.com/office/drawing/2014/main" id="{60133F62-D00A-419F-8BAC-50DC4C8F5411}"/>
              </a:ext>
            </a:extLst>
          </p:cNvPr>
          <p:cNvSpPr/>
          <p:nvPr/>
        </p:nvSpPr>
        <p:spPr>
          <a:xfrm>
            <a:off x="4151783" y="817830"/>
            <a:ext cx="1080119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17A187C-4A98-E36A-D757-039725F7931B}"/>
              </a:ext>
            </a:extLst>
          </p:cNvPr>
          <p:cNvGrpSpPr/>
          <p:nvPr/>
        </p:nvGrpSpPr>
        <p:grpSpPr>
          <a:xfrm>
            <a:off x="363488" y="2730794"/>
            <a:ext cx="11726753" cy="4082582"/>
            <a:chOff x="363488" y="2666759"/>
            <a:chExt cx="11726753" cy="4082582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1980893-113B-8CFC-4931-4439B9CB474C}"/>
                </a:ext>
              </a:extLst>
            </p:cNvPr>
            <p:cNvGrpSpPr/>
            <p:nvPr/>
          </p:nvGrpSpPr>
          <p:grpSpPr>
            <a:xfrm>
              <a:off x="363488" y="2666759"/>
              <a:ext cx="11726753" cy="4082582"/>
              <a:chOff x="363488" y="2666759"/>
              <a:chExt cx="11726753" cy="4082582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279F7480-D306-3769-6FB1-D970D229D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63488" y="2666759"/>
                <a:ext cx="11726753" cy="3832423"/>
              </a:xfrm>
              <a:prstGeom prst="rect">
                <a:avLst/>
              </a:prstGeom>
            </p:spPr>
          </p:pic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7B0D8BD-677C-4832-82A6-C25FD3A3A58F}"/>
                  </a:ext>
                </a:extLst>
              </p:cNvPr>
              <p:cNvSpPr txBox="1"/>
              <p:nvPr/>
            </p:nvSpPr>
            <p:spPr>
              <a:xfrm>
                <a:off x="1991544" y="2693727"/>
                <a:ext cx="5594986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>
                    <a:latin typeface="+mj-ea"/>
                    <a:ea typeface="+mj-ea"/>
                  </a:rPr>
                  <a:t>有機物</a:t>
                </a:r>
                <a:r>
                  <a:rPr kumimoji="1" lang="en-US" altLang="ja-JP" sz="2800" dirty="0">
                    <a:latin typeface="+mj-ea"/>
                    <a:ea typeface="+mj-ea"/>
                  </a:rPr>
                  <a:t>(</a:t>
                </a:r>
                <a:r>
                  <a:rPr kumimoji="1" lang="ja-JP" altLang="en-US" sz="2800" dirty="0">
                    <a:latin typeface="+mj-ea"/>
                    <a:ea typeface="+mj-ea"/>
                  </a:rPr>
                  <a:t>グルコース・タンパク質など</a:t>
                </a:r>
                <a:r>
                  <a:rPr kumimoji="1" lang="en-US" altLang="ja-JP" sz="2800" dirty="0">
                    <a:latin typeface="+mj-ea"/>
                    <a:ea typeface="+mj-ea"/>
                  </a:rPr>
                  <a:t>)</a:t>
                </a:r>
                <a:endParaRPr kumimoji="1" lang="ja-JP" altLang="en-US" sz="2800" dirty="0">
                  <a:latin typeface="+mj-ea"/>
                  <a:ea typeface="+mj-ea"/>
                </a:endParaRP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44CD92D-E7AA-43B7-83C9-7621D495FB71}"/>
                  </a:ext>
                </a:extLst>
              </p:cNvPr>
              <p:cNvSpPr txBox="1"/>
              <p:nvPr/>
            </p:nvSpPr>
            <p:spPr>
              <a:xfrm>
                <a:off x="434550" y="3561446"/>
                <a:ext cx="2088233" cy="1384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アルコール・アンモニア</a:t>
                </a:r>
                <a:endParaRPr kumimoji="1" lang="en-US" altLang="ja-JP" sz="2800" dirty="0"/>
              </a:p>
              <a:p>
                <a:pPr algn="ctr"/>
                <a:r>
                  <a:rPr kumimoji="1" lang="ja-JP" altLang="en-US" sz="2800" dirty="0"/>
                  <a:t>など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6FAC4C2-7747-4E06-A406-A6BC1113EC87}"/>
                  </a:ext>
                </a:extLst>
              </p:cNvPr>
              <p:cNvSpPr txBox="1"/>
              <p:nvPr/>
            </p:nvSpPr>
            <p:spPr>
              <a:xfrm>
                <a:off x="8957748" y="2689756"/>
                <a:ext cx="2754306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水・各種のイオン</a:t>
                </a: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08E011B-48EE-4BB4-99B8-2B701F2F008C}"/>
                  </a:ext>
                </a:extLst>
              </p:cNvPr>
              <p:cNvSpPr txBox="1"/>
              <p:nvPr/>
            </p:nvSpPr>
            <p:spPr>
              <a:xfrm>
                <a:off x="7178093" y="3983368"/>
                <a:ext cx="906523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尿素</a:t>
                </a: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12F1736A-EBC0-448F-854A-A2B3B9990392}"/>
                  </a:ext>
                </a:extLst>
              </p:cNvPr>
              <p:cNvSpPr txBox="1"/>
              <p:nvPr/>
            </p:nvSpPr>
            <p:spPr>
              <a:xfrm>
                <a:off x="4131531" y="6226121"/>
                <a:ext cx="345499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胆汁</a:t>
                </a:r>
                <a:r>
                  <a:rPr kumimoji="1" lang="en-US" altLang="ja-JP" sz="2800" dirty="0">
                    <a:latin typeface="+mn-ea"/>
                  </a:rPr>
                  <a:t>(</a:t>
                </a:r>
                <a:r>
                  <a:rPr kumimoji="1" lang="ja-JP" altLang="en-US" sz="2800" dirty="0">
                    <a:latin typeface="+mn-ea"/>
                  </a:rPr>
                  <a:t>便に含まれる</a:t>
                </a:r>
                <a:r>
                  <a:rPr kumimoji="1" lang="en-US" altLang="ja-JP" sz="2800" dirty="0">
                    <a:latin typeface="+mn-ea"/>
                  </a:rPr>
                  <a:t>)</a:t>
                </a:r>
                <a:endParaRPr kumimoji="1" lang="ja-JP" altLang="en-US" sz="2800" dirty="0">
                  <a:latin typeface="+mn-ea"/>
                </a:endParaRP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E1EE134A-A3A2-4790-8FD7-9F6437982EB4}"/>
                  </a:ext>
                </a:extLst>
              </p:cNvPr>
              <p:cNvSpPr txBox="1"/>
              <p:nvPr/>
            </p:nvSpPr>
            <p:spPr>
              <a:xfrm>
                <a:off x="10092300" y="6216775"/>
                <a:ext cx="48520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尿</a:t>
                </a:r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0C8EE51-7B4D-43FC-8BB0-D18949482A88}"/>
                </a:ext>
              </a:extLst>
            </p:cNvPr>
            <p:cNvSpPr txBox="1"/>
            <p:nvPr/>
          </p:nvSpPr>
          <p:spPr>
            <a:xfrm>
              <a:off x="2654406" y="3353847"/>
              <a:ext cx="906523" cy="492621"/>
            </a:xfrm>
            <a:prstGeom prst="roundRect">
              <a:avLst>
                <a:gd name="adj" fmla="val 38236"/>
              </a:avLst>
            </a:pr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sz="2800" b="1" dirty="0">
                  <a:solidFill>
                    <a:schemeClr val="bg1"/>
                  </a:solidFill>
                </a:rPr>
                <a:t>肝臓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A52797F-78EE-2EDF-6AF2-A6227FB7B7EC}"/>
                </a:ext>
              </a:extLst>
            </p:cNvPr>
            <p:cNvSpPr txBox="1"/>
            <p:nvPr/>
          </p:nvSpPr>
          <p:spPr>
            <a:xfrm>
              <a:off x="10910665" y="3353846"/>
              <a:ext cx="906523" cy="492621"/>
            </a:xfrm>
            <a:prstGeom prst="roundRect">
              <a:avLst>
                <a:gd name="adj" fmla="val 38236"/>
              </a:avLst>
            </a:pr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sz="2800" b="1" dirty="0">
                  <a:solidFill>
                    <a:schemeClr val="bg1"/>
                  </a:solidFill>
                </a:rPr>
                <a:t>腎臓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EEDCE1BD-503B-41B8-A783-633F860073DE}"/>
                </a:ext>
              </a:extLst>
            </p:cNvPr>
            <p:cNvSpPr txBox="1"/>
            <p:nvPr/>
          </p:nvSpPr>
          <p:spPr>
            <a:xfrm>
              <a:off x="6279179" y="3316241"/>
              <a:ext cx="2857909" cy="492621"/>
            </a:xfrm>
            <a:prstGeom prst="roundRect">
              <a:avLst>
                <a:gd name="adj" fmla="val 38236"/>
              </a:avLst>
            </a:prstGeom>
            <a:solidFill>
              <a:srgbClr val="FF3737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sz="2800" dirty="0">
                  <a:solidFill>
                    <a:schemeClr val="bg1"/>
                  </a:solidFill>
                </a:rPr>
                <a:t>体液濃度の調節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7587FB99-A15D-4A8A-8D5F-BBB5E2608CBC}"/>
                </a:ext>
              </a:extLst>
            </p:cNvPr>
            <p:cNvSpPr txBox="1"/>
            <p:nvPr/>
          </p:nvSpPr>
          <p:spPr>
            <a:xfrm>
              <a:off x="6384030" y="5035774"/>
              <a:ext cx="2648205" cy="492621"/>
            </a:xfrm>
            <a:prstGeom prst="roundRect">
              <a:avLst>
                <a:gd name="adj" fmla="val 38236"/>
              </a:avLst>
            </a:prstGeom>
            <a:solidFill>
              <a:srgbClr val="CC0099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sz="2800" dirty="0">
                  <a:solidFill>
                    <a:schemeClr val="bg1"/>
                  </a:solidFill>
                </a:rPr>
                <a:t>不要物質の排出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B1D29EAD-B263-4BFF-BE60-19ED31C5275C}"/>
                </a:ext>
              </a:extLst>
            </p:cNvPr>
            <p:cNvSpPr txBox="1"/>
            <p:nvPr/>
          </p:nvSpPr>
          <p:spPr>
            <a:xfrm>
              <a:off x="9827110" y="4028327"/>
              <a:ext cx="1381458" cy="1032510"/>
            </a:xfrm>
            <a:prstGeom prst="roundRect">
              <a:avLst>
                <a:gd name="adj" fmla="val 934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3200" dirty="0"/>
                <a:t>ろ過</a:t>
              </a:r>
              <a:endParaRPr kumimoji="1" lang="en-US" altLang="ja-JP" sz="3200" dirty="0"/>
            </a:p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</a:rPr>
                <a:t>再吸収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FE8D43C9-F6DF-4976-BAB1-30AD27DED57F}"/>
                </a:ext>
              </a:extLst>
            </p:cNvPr>
            <p:cNvSpPr txBox="1"/>
            <p:nvPr/>
          </p:nvSpPr>
          <p:spPr>
            <a:xfrm>
              <a:off x="3521553" y="4046257"/>
              <a:ext cx="2088233" cy="1022985"/>
            </a:xfrm>
            <a:prstGeom prst="roundRect">
              <a:avLst>
                <a:gd name="adj" fmla="val 734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</a:rPr>
                <a:t> 代謝 </a:t>
              </a:r>
              <a:r>
                <a:rPr kumimoji="1" lang="en-US" altLang="ja-JP" sz="2800" dirty="0">
                  <a:latin typeface="+mj-ea"/>
                  <a:ea typeface="+mj-ea"/>
                </a:rPr>
                <a:t>(</a:t>
              </a:r>
              <a:r>
                <a:rPr kumimoji="1" lang="ja-JP" altLang="en-US" sz="2800" dirty="0">
                  <a:latin typeface="+mj-ea"/>
                  <a:ea typeface="+mj-ea"/>
                </a:rPr>
                <a:t>合成・分解</a:t>
              </a:r>
              <a:r>
                <a:rPr kumimoji="1" lang="en-US" altLang="ja-JP" sz="2800" dirty="0">
                  <a:latin typeface="+mj-ea"/>
                  <a:ea typeface="+mj-ea"/>
                </a:rPr>
                <a:t>)</a:t>
              </a:r>
              <a:r>
                <a:rPr kumimoji="1" lang="ja-JP" altLang="en-US" sz="2800" dirty="0">
                  <a:latin typeface="+mj-ea"/>
                  <a:ea typeface="+mj-ea"/>
                </a:rPr>
                <a:t>　</a:t>
              </a:r>
              <a:r>
                <a:rPr kumimoji="1" lang="ja-JP" altLang="en-US" sz="3200" dirty="0">
                  <a:latin typeface="+mj-ea"/>
                  <a:ea typeface="+mj-ea"/>
                </a:rPr>
                <a:t>貯蔵</a:t>
              </a:r>
            </a:p>
          </p:txBody>
        </p:sp>
      </p:grp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E6794F7C-3DFB-BE51-CB36-B0AFE957B30B}"/>
              </a:ext>
            </a:extLst>
          </p:cNvPr>
          <p:cNvSpPr/>
          <p:nvPr/>
        </p:nvSpPr>
        <p:spPr>
          <a:xfrm>
            <a:off x="3611723" y="4193521"/>
            <a:ext cx="900101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6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128A2582-7CBD-32C6-2BDA-0015E72ADCA1}"/>
              </a:ext>
            </a:extLst>
          </p:cNvPr>
          <p:cNvSpPr/>
          <p:nvPr/>
        </p:nvSpPr>
        <p:spPr>
          <a:xfrm>
            <a:off x="9920710" y="4647168"/>
            <a:ext cx="1251710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7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4EB61-1AF4-8232-46DF-AE6AB2881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D8704F-12B5-DC14-E52D-50E470BE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　体液の調節を行う器官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64B2132-9699-693E-0F4E-5AE757610A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1939" y="764704"/>
            <a:ext cx="10436629" cy="1743192"/>
          </a:xfrm>
        </p:spPr>
        <p:txBody>
          <a:bodyPr/>
          <a:lstStyle/>
          <a:p>
            <a:pPr marL="447675" indent="-447675" algn="just">
              <a:lnSpc>
                <a:spcPts val="4500"/>
              </a:lnSpc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肝臓</a:t>
            </a:r>
            <a:r>
              <a:rPr kumimoji="1" lang="ja-JP" altLang="en-US" sz="3600" dirty="0">
                <a:latin typeface="+mn-ea"/>
                <a:ea typeface="+mn-ea"/>
              </a:rPr>
              <a:t> ：消化管で吸収された物質を細胞内にとり入れ，体液におけるそれらの物質の濃度を一定の範囲に保つ。</a:t>
            </a:r>
          </a:p>
        </p:txBody>
      </p:sp>
      <p:sp>
        <p:nvSpPr>
          <p:cNvPr id="25" name="四角形: メモ 24">
            <a:extLst>
              <a:ext uri="{FF2B5EF4-FFF2-40B4-BE49-F238E27FC236}">
                <a16:creationId xmlns:a16="http://schemas.microsoft.com/office/drawing/2014/main" id="{9AB89286-CA59-F910-55ED-11668246535C}"/>
              </a:ext>
            </a:extLst>
          </p:cNvPr>
          <p:cNvSpPr/>
          <p:nvPr/>
        </p:nvSpPr>
        <p:spPr>
          <a:xfrm>
            <a:off x="805069" y="857203"/>
            <a:ext cx="1080119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02FEDC9-CB09-7196-EE34-0E09012DC7DA}"/>
              </a:ext>
            </a:extLst>
          </p:cNvPr>
          <p:cNvGrpSpPr/>
          <p:nvPr/>
        </p:nvGrpSpPr>
        <p:grpSpPr>
          <a:xfrm>
            <a:off x="363488" y="2730794"/>
            <a:ext cx="11726753" cy="4082582"/>
            <a:chOff x="363488" y="2666759"/>
            <a:chExt cx="11726753" cy="4082582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338530FB-B373-9E6B-55C5-AA5FFD8E2138}"/>
                </a:ext>
              </a:extLst>
            </p:cNvPr>
            <p:cNvGrpSpPr/>
            <p:nvPr/>
          </p:nvGrpSpPr>
          <p:grpSpPr>
            <a:xfrm>
              <a:off x="363488" y="2666759"/>
              <a:ext cx="11726753" cy="4082582"/>
              <a:chOff x="363488" y="2666759"/>
              <a:chExt cx="11726753" cy="4082582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078870F6-BEF7-40F8-052E-6CA322168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63488" y="2666759"/>
                <a:ext cx="11726753" cy="3832423"/>
              </a:xfrm>
              <a:prstGeom prst="rect">
                <a:avLst/>
              </a:prstGeom>
            </p:spPr>
          </p:pic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ACF64FB-96BB-1736-F553-C68E69FFAA90}"/>
                  </a:ext>
                </a:extLst>
              </p:cNvPr>
              <p:cNvSpPr txBox="1"/>
              <p:nvPr/>
            </p:nvSpPr>
            <p:spPr>
              <a:xfrm>
                <a:off x="1991544" y="2693727"/>
                <a:ext cx="5594986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>
                    <a:latin typeface="+mj-ea"/>
                    <a:ea typeface="+mj-ea"/>
                  </a:rPr>
                  <a:t>有機物</a:t>
                </a:r>
                <a:r>
                  <a:rPr kumimoji="1" lang="en-US" altLang="ja-JP" sz="2800" dirty="0">
                    <a:latin typeface="+mj-ea"/>
                    <a:ea typeface="+mj-ea"/>
                  </a:rPr>
                  <a:t>(</a:t>
                </a:r>
                <a:r>
                  <a:rPr kumimoji="1" lang="ja-JP" altLang="en-US" sz="2800" dirty="0">
                    <a:latin typeface="+mj-ea"/>
                    <a:ea typeface="+mj-ea"/>
                  </a:rPr>
                  <a:t>グルコース・タンパク質など</a:t>
                </a:r>
                <a:r>
                  <a:rPr kumimoji="1" lang="en-US" altLang="ja-JP" sz="2800" dirty="0">
                    <a:latin typeface="+mj-ea"/>
                    <a:ea typeface="+mj-ea"/>
                  </a:rPr>
                  <a:t>)</a:t>
                </a:r>
                <a:endParaRPr kumimoji="1" lang="ja-JP" altLang="en-US" sz="2800" dirty="0">
                  <a:latin typeface="+mj-ea"/>
                  <a:ea typeface="+mj-ea"/>
                </a:endParaRP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6C1473B-D89D-9ED7-C474-13E878C17ABE}"/>
                  </a:ext>
                </a:extLst>
              </p:cNvPr>
              <p:cNvSpPr txBox="1"/>
              <p:nvPr/>
            </p:nvSpPr>
            <p:spPr>
              <a:xfrm>
                <a:off x="434550" y="3561446"/>
                <a:ext cx="2088233" cy="1384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アルコール・アンモニア</a:t>
                </a:r>
                <a:endParaRPr kumimoji="1" lang="en-US" altLang="ja-JP" sz="2800" dirty="0"/>
              </a:p>
              <a:p>
                <a:pPr algn="ctr"/>
                <a:r>
                  <a:rPr kumimoji="1" lang="ja-JP" altLang="en-US" sz="2800" dirty="0"/>
                  <a:t>など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C0C50BE-DCAF-4094-F976-4F1AE31F1570}"/>
                  </a:ext>
                </a:extLst>
              </p:cNvPr>
              <p:cNvSpPr txBox="1"/>
              <p:nvPr/>
            </p:nvSpPr>
            <p:spPr>
              <a:xfrm>
                <a:off x="8957748" y="2689756"/>
                <a:ext cx="2754306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水・各種のイオン</a:t>
                </a: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55A1CC2-E4C2-5FAC-DA5A-43BBFDA71BF3}"/>
                  </a:ext>
                </a:extLst>
              </p:cNvPr>
              <p:cNvSpPr txBox="1"/>
              <p:nvPr/>
            </p:nvSpPr>
            <p:spPr>
              <a:xfrm>
                <a:off x="7178093" y="3983368"/>
                <a:ext cx="906523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尿素</a:t>
                </a: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676357C9-F709-10E4-5001-867F0B6A20CA}"/>
                  </a:ext>
                </a:extLst>
              </p:cNvPr>
              <p:cNvSpPr txBox="1"/>
              <p:nvPr/>
            </p:nvSpPr>
            <p:spPr>
              <a:xfrm>
                <a:off x="4131531" y="6226121"/>
                <a:ext cx="345499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胆汁</a:t>
                </a:r>
                <a:r>
                  <a:rPr kumimoji="1" lang="en-US" altLang="ja-JP" sz="2800" dirty="0">
                    <a:latin typeface="+mn-ea"/>
                  </a:rPr>
                  <a:t>(</a:t>
                </a:r>
                <a:r>
                  <a:rPr kumimoji="1" lang="ja-JP" altLang="en-US" sz="2800" dirty="0">
                    <a:latin typeface="+mn-ea"/>
                  </a:rPr>
                  <a:t>便に含まれる</a:t>
                </a:r>
                <a:r>
                  <a:rPr kumimoji="1" lang="en-US" altLang="ja-JP" sz="2800" dirty="0">
                    <a:latin typeface="+mn-ea"/>
                  </a:rPr>
                  <a:t>)</a:t>
                </a:r>
                <a:endParaRPr kumimoji="1" lang="ja-JP" altLang="en-US" sz="2800" dirty="0">
                  <a:latin typeface="+mn-ea"/>
                </a:endParaRP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DFC70C0-7FFF-7C5B-C3ED-CF727578E43B}"/>
                  </a:ext>
                </a:extLst>
              </p:cNvPr>
              <p:cNvSpPr txBox="1"/>
              <p:nvPr/>
            </p:nvSpPr>
            <p:spPr>
              <a:xfrm>
                <a:off x="10092300" y="6216775"/>
                <a:ext cx="48520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尿</a:t>
                </a:r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4F9F5FDD-7E6A-C0EB-4DDE-B43A2830D4BA}"/>
                </a:ext>
              </a:extLst>
            </p:cNvPr>
            <p:cNvSpPr txBox="1"/>
            <p:nvPr/>
          </p:nvSpPr>
          <p:spPr>
            <a:xfrm>
              <a:off x="2654406" y="3353847"/>
              <a:ext cx="906523" cy="492621"/>
            </a:xfrm>
            <a:prstGeom prst="roundRect">
              <a:avLst>
                <a:gd name="adj" fmla="val 38236"/>
              </a:avLst>
            </a:pr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sz="2800" b="1" dirty="0">
                  <a:solidFill>
                    <a:schemeClr val="bg1"/>
                  </a:solidFill>
                </a:rPr>
                <a:t>肝臓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B9B25AF-8DCE-FFB6-862A-1CF58A93EC3E}"/>
                </a:ext>
              </a:extLst>
            </p:cNvPr>
            <p:cNvSpPr txBox="1"/>
            <p:nvPr/>
          </p:nvSpPr>
          <p:spPr>
            <a:xfrm>
              <a:off x="10910665" y="3353846"/>
              <a:ext cx="906523" cy="492621"/>
            </a:xfrm>
            <a:prstGeom prst="roundRect">
              <a:avLst>
                <a:gd name="adj" fmla="val 38236"/>
              </a:avLst>
            </a:pr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sz="2800" b="1" dirty="0">
                  <a:solidFill>
                    <a:schemeClr val="bg1"/>
                  </a:solidFill>
                </a:rPr>
                <a:t>腎臓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B3BD2332-8CAC-A035-F88A-BD901A4365E3}"/>
                </a:ext>
              </a:extLst>
            </p:cNvPr>
            <p:cNvSpPr txBox="1"/>
            <p:nvPr/>
          </p:nvSpPr>
          <p:spPr>
            <a:xfrm>
              <a:off x="6279179" y="3316241"/>
              <a:ext cx="2857909" cy="492621"/>
            </a:xfrm>
            <a:prstGeom prst="roundRect">
              <a:avLst>
                <a:gd name="adj" fmla="val 38236"/>
              </a:avLst>
            </a:prstGeom>
            <a:solidFill>
              <a:srgbClr val="FF3737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sz="2800" dirty="0">
                  <a:solidFill>
                    <a:schemeClr val="bg1"/>
                  </a:solidFill>
                </a:rPr>
                <a:t>体液濃度の調節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B3A39A93-BF06-4F2D-405E-6D012DBC1785}"/>
                </a:ext>
              </a:extLst>
            </p:cNvPr>
            <p:cNvSpPr txBox="1"/>
            <p:nvPr/>
          </p:nvSpPr>
          <p:spPr>
            <a:xfrm>
              <a:off x="6384030" y="5035774"/>
              <a:ext cx="2648205" cy="492621"/>
            </a:xfrm>
            <a:prstGeom prst="roundRect">
              <a:avLst>
                <a:gd name="adj" fmla="val 38236"/>
              </a:avLst>
            </a:prstGeom>
            <a:solidFill>
              <a:srgbClr val="CC0099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sz="2800" dirty="0">
                  <a:solidFill>
                    <a:schemeClr val="bg1"/>
                  </a:solidFill>
                </a:rPr>
                <a:t>不要物質の排出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CCE6B22-594D-8700-A350-4E1AD8C6F7C0}"/>
                </a:ext>
              </a:extLst>
            </p:cNvPr>
            <p:cNvSpPr txBox="1"/>
            <p:nvPr/>
          </p:nvSpPr>
          <p:spPr>
            <a:xfrm>
              <a:off x="9827110" y="4028327"/>
              <a:ext cx="1381458" cy="1032510"/>
            </a:xfrm>
            <a:prstGeom prst="roundRect">
              <a:avLst>
                <a:gd name="adj" fmla="val 934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3200" dirty="0"/>
                <a:t>ろ過</a:t>
              </a:r>
              <a:endParaRPr kumimoji="1" lang="en-US" altLang="ja-JP" sz="3200" dirty="0"/>
            </a:p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</a:rPr>
                <a:t>再吸収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9E2FF9D-D7D9-7C4A-BF56-A3CF0F1D50A7}"/>
                </a:ext>
              </a:extLst>
            </p:cNvPr>
            <p:cNvSpPr txBox="1"/>
            <p:nvPr/>
          </p:nvSpPr>
          <p:spPr>
            <a:xfrm>
              <a:off x="3521553" y="4046257"/>
              <a:ext cx="2088233" cy="1022985"/>
            </a:xfrm>
            <a:prstGeom prst="roundRect">
              <a:avLst>
                <a:gd name="adj" fmla="val 734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</a:rPr>
                <a:t> 代謝 </a:t>
              </a:r>
              <a:r>
                <a:rPr kumimoji="1" lang="en-US" altLang="ja-JP" sz="2800" dirty="0">
                  <a:latin typeface="+mj-ea"/>
                  <a:ea typeface="+mj-ea"/>
                </a:rPr>
                <a:t>(</a:t>
              </a:r>
              <a:r>
                <a:rPr kumimoji="1" lang="ja-JP" altLang="en-US" sz="2800" dirty="0">
                  <a:latin typeface="+mj-ea"/>
                  <a:ea typeface="+mj-ea"/>
                </a:rPr>
                <a:t>合成・分解</a:t>
              </a:r>
              <a:r>
                <a:rPr kumimoji="1" lang="en-US" altLang="ja-JP" sz="2800" dirty="0">
                  <a:latin typeface="+mj-ea"/>
                  <a:ea typeface="+mj-ea"/>
                </a:rPr>
                <a:t>)</a:t>
              </a:r>
              <a:r>
                <a:rPr kumimoji="1" lang="ja-JP" altLang="en-US" sz="2800" dirty="0">
                  <a:latin typeface="+mj-ea"/>
                  <a:ea typeface="+mj-ea"/>
                </a:rPr>
                <a:t>　</a:t>
              </a:r>
              <a:r>
                <a:rPr kumimoji="1" lang="ja-JP" altLang="en-US" sz="3200" dirty="0">
                  <a:latin typeface="+mj-ea"/>
                  <a:ea typeface="+mj-ea"/>
                </a:rPr>
                <a:t>貯蔵</a:t>
              </a:r>
            </a:p>
          </p:txBody>
        </p:sp>
      </p:grp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347E61C5-5E11-78BA-815A-4B36BACE1A30}"/>
              </a:ext>
            </a:extLst>
          </p:cNvPr>
          <p:cNvSpPr/>
          <p:nvPr/>
        </p:nvSpPr>
        <p:spPr>
          <a:xfrm>
            <a:off x="3611723" y="4193521"/>
            <a:ext cx="900101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6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445F8844-35AC-62B3-D3B4-E44239DFF5FD}"/>
              </a:ext>
            </a:extLst>
          </p:cNvPr>
          <p:cNvSpPr/>
          <p:nvPr/>
        </p:nvSpPr>
        <p:spPr>
          <a:xfrm>
            <a:off x="9920710" y="4647168"/>
            <a:ext cx="1251710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7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15DDB-D6DE-D303-76CA-85BE05B35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19B5D7-D5B5-5068-4A2C-A7039171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　体液の調節を行う器官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EC2EE7C-44B0-C1B8-A543-F0C256C4C0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1938" y="764704"/>
            <a:ext cx="10868677" cy="1743192"/>
          </a:xfrm>
        </p:spPr>
        <p:txBody>
          <a:bodyPr/>
          <a:lstStyle/>
          <a:p>
            <a:pPr marL="447675" indent="-447675" algn="just">
              <a:lnSpc>
                <a:spcPts val="4500"/>
              </a:lnSpc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腎臓 </a:t>
            </a:r>
            <a:r>
              <a:rPr kumimoji="1" lang="ja-JP" altLang="en-US" sz="3600" dirty="0">
                <a:latin typeface="+mn-ea"/>
                <a:ea typeface="+mn-ea"/>
              </a:rPr>
              <a:t>：体液の 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水分量 </a:t>
            </a:r>
            <a:r>
              <a:rPr kumimoji="1" lang="ja-JP" altLang="en-US" sz="3600" dirty="0">
                <a:latin typeface="+mn-ea"/>
                <a:ea typeface="+mn-ea"/>
              </a:rPr>
              <a:t>や，ナトリウムイオンやカリウムイオンなどのイオンの 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濃度</a:t>
            </a:r>
            <a:r>
              <a:rPr kumimoji="1" lang="ja-JP" altLang="en-US" sz="3600" dirty="0">
                <a:latin typeface="+mn-ea"/>
                <a:ea typeface="+mn-ea"/>
              </a:rPr>
              <a:t> を調節し，それらを 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老廃物</a:t>
            </a:r>
            <a:r>
              <a:rPr kumimoji="1" lang="ja-JP" altLang="en-US" sz="3600" dirty="0">
                <a:latin typeface="+mn-ea"/>
                <a:ea typeface="+mn-ea"/>
              </a:rPr>
              <a:t> とともに尿として排出する。</a:t>
            </a:r>
          </a:p>
        </p:txBody>
      </p:sp>
      <p:sp>
        <p:nvSpPr>
          <p:cNvPr id="25" name="四角形: メモ 24">
            <a:extLst>
              <a:ext uri="{FF2B5EF4-FFF2-40B4-BE49-F238E27FC236}">
                <a16:creationId xmlns:a16="http://schemas.microsoft.com/office/drawing/2014/main" id="{9D4929EE-6027-1B0B-88F1-6EAE74680155}"/>
              </a:ext>
            </a:extLst>
          </p:cNvPr>
          <p:cNvSpPr/>
          <p:nvPr/>
        </p:nvSpPr>
        <p:spPr>
          <a:xfrm>
            <a:off x="845233" y="829210"/>
            <a:ext cx="1080119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401842B-7E38-3988-23D0-A0F0AEAA32C8}"/>
              </a:ext>
            </a:extLst>
          </p:cNvPr>
          <p:cNvGrpSpPr/>
          <p:nvPr/>
        </p:nvGrpSpPr>
        <p:grpSpPr>
          <a:xfrm>
            <a:off x="363488" y="2730794"/>
            <a:ext cx="11726753" cy="4082582"/>
            <a:chOff x="363488" y="2666759"/>
            <a:chExt cx="11726753" cy="4082582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98DF9CBB-2DA5-39D3-29C1-B19F9AF1589B}"/>
                </a:ext>
              </a:extLst>
            </p:cNvPr>
            <p:cNvGrpSpPr/>
            <p:nvPr/>
          </p:nvGrpSpPr>
          <p:grpSpPr>
            <a:xfrm>
              <a:off x="363488" y="2666759"/>
              <a:ext cx="11726753" cy="4082582"/>
              <a:chOff x="363488" y="2666759"/>
              <a:chExt cx="11726753" cy="4082582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59F1A4C4-9A6D-1AF0-744E-8E08BB29B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63488" y="2666759"/>
                <a:ext cx="11726753" cy="3832423"/>
              </a:xfrm>
              <a:prstGeom prst="rect">
                <a:avLst/>
              </a:prstGeom>
            </p:spPr>
          </p:pic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841EFAD-08F5-F4AB-E6E5-A2466DC1098C}"/>
                  </a:ext>
                </a:extLst>
              </p:cNvPr>
              <p:cNvSpPr txBox="1"/>
              <p:nvPr/>
            </p:nvSpPr>
            <p:spPr>
              <a:xfrm>
                <a:off x="1991544" y="2693727"/>
                <a:ext cx="5594986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>
                    <a:latin typeface="+mj-ea"/>
                    <a:ea typeface="+mj-ea"/>
                  </a:rPr>
                  <a:t>有機物</a:t>
                </a:r>
                <a:r>
                  <a:rPr kumimoji="1" lang="en-US" altLang="ja-JP" sz="2800" dirty="0">
                    <a:latin typeface="+mj-ea"/>
                    <a:ea typeface="+mj-ea"/>
                  </a:rPr>
                  <a:t>(</a:t>
                </a:r>
                <a:r>
                  <a:rPr kumimoji="1" lang="ja-JP" altLang="en-US" sz="2800" dirty="0">
                    <a:latin typeface="+mj-ea"/>
                    <a:ea typeface="+mj-ea"/>
                  </a:rPr>
                  <a:t>グルコース・タンパク質など</a:t>
                </a:r>
                <a:r>
                  <a:rPr kumimoji="1" lang="en-US" altLang="ja-JP" sz="2800" dirty="0">
                    <a:latin typeface="+mj-ea"/>
                    <a:ea typeface="+mj-ea"/>
                  </a:rPr>
                  <a:t>)</a:t>
                </a:r>
                <a:endParaRPr kumimoji="1" lang="ja-JP" altLang="en-US" sz="2800" dirty="0">
                  <a:latin typeface="+mj-ea"/>
                  <a:ea typeface="+mj-ea"/>
                </a:endParaRP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536C0F8-E252-442A-1A76-E9A13DFD8479}"/>
                  </a:ext>
                </a:extLst>
              </p:cNvPr>
              <p:cNvSpPr txBox="1"/>
              <p:nvPr/>
            </p:nvSpPr>
            <p:spPr>
              <a:xfrm>
                <a:off x="434550" y="3561446"/>
                <a:ext cx="2088233" cy="1384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アルコール・アンモニア</a:t>
                </a:r>
                <a:endParaRPr kumimoji="1" lang="en-US" altLang="ja-JP" sz="2800" dirty="0"/>
              </a:p>
              <a:p>
                <a:pPr algn="ctr"/>
                <a:r>
                  <a:rPr kumimoji="1" lang="ja-JP" altLang="en-US" sz="2800" dirty="0"/>
                  <a:t>など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84E7681-7F51-8F8E-8302-D63FC429540E}"/>
                  </a:ext>
                </a:extLst>
              </p:cNvPr>
              <p:cNvSpPr txBox="1"/>
              <p:nvPr/>
            </p:nvSpPr>
            <p:spPr>
              <a:xfrm>
                <a:off x="8957748" y="2689756"/>
                <a:ext cx="2754306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水・各種のイオン</a:t>
                </a: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DB7FF9E-2464-0780-B35F-B0C15600F5AF}"/>
                  </a:ext>
                </a:extLst>
              </p:cNvPr>
              <p:cNvSpPr txBox="1"/>
              <p:nvPr/>
            </p:nvSpPr>
            <p:spPr>
              <a:xfrm>
                <a:off x="7178093" y="3983368"/>
                <a:ext cx="906523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尿素</a:t>
                </a: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8E8999E-87F6-F517-4447-966079E2347F}"/>
                  </a:ext>
                </a:extLst>
              </p:cNvPr>
              <p:cNvSpPr txBox="1"/>
              <p:nvPr/>
            </p:nvSpPr>
            <p:spPr>
              <a:xfrm>
                <a:off x="4131531" y="6226121"/>
                <a:ext cx="345499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胆汁</a:t>
                </a:r>
                <a:r>
                  <a:rPr kumimoji="1" lang="en-US" altLang="ja-JP" sz="2800" dirty="0">
                    <a:latin typeface="+mn-ea"/>
                  </a:rPr>
                  <a:t>(</a:t>
                </a:r>
                <a:r>
                  <a:rPr kumimoji="1" lang="ja-JP" altLang="en-US" sz="2800" dirty="0">
                    <a:latin typeface="+mn-ea"/>
                  </a:rPr>
                  <a:t>便に含まれる</a:t>
                </a:r>
                <a:r>
                  <a:rPr kumimoji="1" lang="en-US" altLang="ja-JP" sz="2800" dirty="0">
                    <a:latin typeface="+mn-ea"/>
                  </a:rPr>
                  <a:t>)</a:t>
                </a:r>
                <a:endParaRPr kumimoji="1" lang="ja-JP" altLang="en-US" sz="2800" dirty="0">
                  <a:latin typeface="+mn-ea"/>
                </a:endParaRP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116911BB-F8E0-643A-C651-308B5777F13C}"/>
                  </a:ext>
                </a:extLst>
              </p:cNvPr>
              <p:cNvSpPr txBox="1"/>
              <p:nvPr/>
            </p:nvSpPr>
            <p:spPr>
              <a:xfrm>
                <a:off x="10092300" y="6216775"/>
                <a:ext cx="48520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尿</a:t>
                </a:r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1CCFB2A-A7D0-1807-60EA-BB2976CEAA47}"/>
                </a:ext>
              </a:extLst>
            </p:cNvPr>
            <p:cNvSpPr txBox="1"/>
            <p:nvPr/>
          </p:nvSpPr>
          <p:spPr>
            <a:xfrm>
              <a:off x="2654406" y="3353847"/>
              <a:ext cx="906523" cy="492621"/>
            </a:xfrm>
            <a:prstGeom prst="roundRect">
              <a:avLst>
                <a:gd name="adj" fmla="val 38236"/>
              </a:avLst>
            </a:pr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sz="2800" b="1" dirty="0">
                  <a:solidFill>
                    <a:schemeClr val="bg1"/>
                  </a:solidFill>
                </a:rPr>
                <a:t>肝臓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4E85CF4-AD7F-74C0-D1AE-4F82A9A7C5C8}"/>
                </a:ext>
              </a:extLst>
            </p:cNvPr>
            <p:cNvSpPr txBox="1"/>
            <p:nvPr/>
          </p:nvSpPr>
          <p:spPr>
            <a:xfrm>
              <a:off x="10910665" y="3353846"/>
              <a:ext cx="906523" cy="492621"/>
            </a:xfrm>
            <a:prstGeom prst="roundRect">
              <a:avLst>
                <a:gd name="adj" fmla="val 38236"/>
              </a:avLst>
            </a:pr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sz="2800" b="1" dirty="0">
                  <a:solidFill>
                    <a:schemeClr val="bg1"/>
                  </a:solidFill>
                </a:rPr>
                <a:t>腎臓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82D596CF-15A6-CF17-8823-40FF5709E630}"/>
                </a:ext>
              </a:extLst>
            </p:cNvPr>
            <p:cNvSpPr txBox="1"/>
            <p:nvPr/>
          </p:nvSpPr>
          <p:spPr>
            <a:xfrm>
              <a:off x="6279179" y="3316241"/>
              <a:ext cx="2857909" cy="492621"/>
            </a:xfrm>
            <a:prstGeom prst="roundRect">
              <a:avLst>
                <a:gd name="adj" fmla="val 38236"/>
              </a:avLst>
            </a:prstGeom>
            <a:solidFill>
              <a:srgbClr val="FF3737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sz="2800" dirty="0">
                  <a:solidFill>
                    <a:schemeClr val="bg1"/>
                  </a:solidFill>
                </a:rPr>
                <a:t>体液濃度の調節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3C4886D3-A2A9-CF20-F327-3D02E8938F8E}"/>
                </a:ext>
              </a:extLst>
            </p:cNvPr>
            <p:cNvSpPr txBox="1"/>
            <p:nvPr/>
          </p:nvSpPr>
          <p:spPr>
            <a:xfrm>
              <a:off x="6384030" y="5035774"/>
              <a:ext cx="2648205" cy="492621"/>
            </a:xfrm>
            <a:prstGeom prst="roundRect">
              <a:avLst>
                <a:gd name="adj" fmla="val 38236"/>
              </a:avLst>
            </a:prstGeom>
            <a:solidFill>
              <a:srgbClr val="CC0099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sz="2800" dirty="0">
                  <a:solidFill>
                    <a:schemeClr val="bg1"/>
                  </a:solidFill>
                </a:rPr>
                <a:t>不要物質の排出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7435D77-30B4-DFF5-B8B2-CFF021D39E12}"/>
                </a:ext>
              </a:extLst>
            </p:cNvPr>
            <p:cNvSpPr txBox="1"/>
            <p:nvPr/>
          </p:nvSpPr>
          <p:spPr>
            <a:xfrm>
              <a:off x="9827110" y="4028327"/>
              <a:ext cx="1381458" cy="1032510"/>
            </a:xfrm>
            <a:prstGeom prst="roundRect">
              <a:avLst>
                <a:gd name="adj" fmla="val 934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3200" dirty="0"/>
                <a:t>ろ過</a:t>
              </a:r>
              <a:endParaRPr kumimoji="1" lang="en-US" altLang="ja-JP" sz="3200" dirty="0"/>
            </a:p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</a:rPr>
                <a:t>再吸収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4EE4DC7F-C75B-2DE7-5E78-7996ECBC13B6}"/>
                </a:ext>
              </a:extLst>
            </p:cNvPr>
            <p:cNvSpPr txBox="1"/>
            <p:nvPr/>
          </p:nvSpPr>
          <p:spPr>
            <a:xfrm>
              <a:off x="3521553" y="4046257"/>
              <a:ext cx="2088233" cy="1022985"/>
            </a:xfrm>
            <a:prstGeom prst="roundRect">
              <a:avLst>
                <a:gd name="adj" fmla="val 734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</a:rPr>
                <a:t> 代謝 </a:t>
              </a:r>
              <a:r>
                <a:rPr kumimoji="1" lang="en-US" altLang="ja-JP" sz="2800" dirty="0">
                  <a:latin typeface="+mj-ea"/>
                  <a:ea typeface="+mj-ea"/>
                </a:rPr>
                <a:t>(</a:t>
              </a:r>
              <a:r>
                <a:rPr kumimoji="1" lang="ja-JP" altLang="en-US" sz="2800" dirty="0">
                  <a:latin typeface="+mj-ea"/>
                  <a:ea typeface="+mj-ea"/>
                </a:rPr>
                <a:t>合成・分解</a:t>
              </a:r>
              <a:r>
                <a:rPr kumimoji="1" lang="en-US" altLang="ja-JP" sz="2800" dirty="0">
                  <a:latin typeface="+mj-ea"/>
                  <a:ea typeface="+mj-ea"/>
                </a:rPr>
                <a:t>)</a:t>
              </a:r>
              <a:r>
                <a:rPr kumimoji="1" lang="ja-JP" altLang="en-US" sz="2800" dirty="0">
                  <a:latin typeface="+mj-ea"/>
                  <a:ea typeface="+mj-ea"/>
                </a:rPr>
                <a:t>　</a:t>
              </a:r>
              <a:r>
                <a:rPr kumimoji="1" lang="ja-JP" altLang="en-US" sz="3200" dirty="0">
                  <a:latin typeface="+mj-ea"/>
                  <a:ea typeface="+mj-ea"/>
                </a:rPr>
                <a:t>貯蔵</a:t>
              </a:r>
            </a:p>
          </p:txBody>
        </p:sp>
      </p:grp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FC756B57-5769-39ED-7E49-80F0C35F7FFD}"/>
              </a:ext>
            </a:extLst>
          </p:cNvPr>
          <p:cNvSpPr/>
          <p:nvPr/>
        </p:nvSpPr>
        <p:spPr>
          <a:xfrm>
            <a:off x="3611723" y="4193521"/>
            <a:ext cx="900101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6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F0914122-105B-18E1-D8AB-3C211BFF2121}"/>
              </a:ext>
            </a:extLst>
          </p:cNvPr>
          <p:cNvSpPr/>
          <p:nvPr/>
        </p:nvSpPr>
        <p:spPr>
          <a:xfrm>
            <a:off x="9920710" y="4647168"/>
            <a:ext cx="1251710" cy="432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7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298BD76B-626A-9893-E852-B35D71472073}"/>
              </a:ext>
            </a:extLst>
          </p:cNvPr>
          <p:cNvSpPr/>
          <p:nvPr/>
        </p:nvSpPr>
        <p:spPr>
          <a:xfrm>
            <a:off x="3638492" y="818596"/>
            <a:ext cx="1522986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3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四角形: メモ 3">
            <a:extLst>
              <a:ext uri="{FF2B5EF4-FFF2-40B4-BE49-F238E27FC236}">
                <a16:creationId xmlns:a16="http://schemas.microsoft.com/office/drawing/2014/main" id="{1A0FFAF9-E47E-63F9-ADAE-F7F0A466FB37}"/>
              </a:ext>
            </a:extLst>
          </p:cNvPr>
          <p:cNvSpPr/>
          <p:nvPr/>
        </p:nvSpPr>
        <p:spPr>
          <a:xfrm>
            <a:off x="5179518" y="1384300"/>
            <a:ext cx="1080119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4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四角形: メモ 5">
            <a:extLst>
              <a:ext uri="{FF2B5EF4-FFF2-40B4-BE49-F238E27FC236}">
                <a16:creationId xmlns:a16="http://schemas.microsoft.com/office/drawing/2014/main" id="{8ABCAEFF-C90D-D293-860E-23EEC8509267}"/>
              </a:ext>
            </a:extLst>
          </p:cNvPr>
          <p:cNvSpPr/>
          <p:nvPr/>
        </p:nvSpPr>
        <p:spPr>
          <a:xfrm>
            <a:off x="10090989" y="1386084"/>
            <a:ext cx="1522986" cy="504000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5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7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4" grpId="0" animBg="1"/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09257" y="188640"/>
            <a:ext cx="9071287" cy="76470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今知っておきたい　</a:t>
            </a:r>
            <a:r>
              <a:rPr kumimoji="1" lang="ja-JP" altLang="en-US" sz="4800" dirty="0"/>
              <a:t>熱中症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4294967295"/>
          </p:nvPr>
        </p:nvSpPr>
        <p:spPr>
          <a:xfrm>
            <a:off x="479377" y="1052738"/>
            <a:ext cx="6264695" cy="2263998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kumimoji="1" lang="ja-JP" altLang="en-US" sz="3400" dirty="0"/>
              <a:t>ヒトのからだの中では熱の産生と放出のバランスがとれている。</a:t>
            </a:r>
            <a:endParaRPr kumimoji="1" lang="en-US" altLang="ja-JP" sz="3400" dirty="0"/>
          </a:p>
          <a:p>
            <a:pPr marL="354013" indent="-354013" algn="just">
              <a:lnSpc>
                <a:spcPct val="100000"/>
              </a:lnSpc>
              <a:buNone/>
            </a:pPr>
            <a:r>
              <a:rPr kumimoji="1" lang="ja-JP" altLang="en-US" sz="3400" dirty="0"/>
              <a:t>⇒熱を放出する働きが正常でなくなると，熱中症が起こる。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39415" y="3685281"/>
            <a:ext cx="10009113" cy="2624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/>
              <a:t>体温を下げるために激しく発汗。</a:t>
            </a:r>
            <a:endParaRPr kumimoji="1" lang="en-US" altLang="ja-JP" sz="3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kumimoji="1" lang="en-US" altLang="ja-JP" sz="3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/>
              <a:t>水分やナトリウムイオン（</a:t>
            </a:r>
            <a:r>
              <a:rPr kumimoji="1" lang="en-US" altLang="ja-JP" sz="3400" dirty="0"/>
              <a:t>Na</a:t>
            </a:r>
            <a:r>
              <a:rPr kumimoji="1" lang="ja-JP" altLang="en-US" sz="3400" baseline="30000" dirty="0"/>
              <a:t>＋</a:t>
            </a:r>
            <a:r>
              <a:rPr kumimoji="1" lang="ja-JP" altLang="en-US" sz="3400" dirty="0"/>
              <a:t>）が過度に失われる。</a:t>
            </a:r>
            <a:endParaRPr kumimoji="1" lang="en-US" altLang="ja-JP" sz="3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kumimoji="1" lang="en-US" altLang="ja-JP" sz="3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sz="3400" dirty="0"/>
              <a:t>それ以上の発汗ができず，体温が下がらない。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4290ED7C-9779-4D01-A444-DB76D413F346}"/>
              </a:ext>
            </a:extLst>
          </p:cNvPr>
          <p:cNvSpPr/>
          <p:nvPr/>
        </p:nvSpPr>
        <p:spPr>
          <a:xfrm>
            <a:off x="3071664" y="4293096"/>
            <a:ext cx="666463" cy="4680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E7E900E-7D41-8514-856E-37359BE26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414" y="1177873"/>
            <a:ext cx="4865797" cy="2142143"/>
          </a:xfrm>
          <a:prstGeom prst="rect">
            <a:avLst/>
          </a:prstGeom>
        </p:spPr>
      </p:pic>
      <p:sp>
        <p:nvSpPr>
          <p:cNvPr id="10" name="矢印: 下 9">
            <a:extLst>
              <a:ext uri="{FF2B5EF4-FFF2-40B4-BE49-F238E27FC236}">
                <a16:creationId xmlns:a16="http://schemas.microsoft.com/office/drawing/2014/main" id="{AE9733D6-0E9B-44D3-A56E-13F32F59C397}"/>
              </a:ext>
            </a:extLst>
          </p:cNvPr>
          <p:cNvSpPr/>
          <p:nvPr/>
        </p:nvSpPr>
        <p:spPr>
          <a:xfrm>
            <a:off x="3071664" y="5315565"/>
            <a:ext cx="666463" cy="4680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902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CD44A-D83D-34B9-902C-7A6800226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8065C7-91D0-EE65-9EF5-434F9386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257" y="188640"/>
            <a:ext cx="9071287" cy="76470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今知っておきたい　</a:t>
            </a:r>
            <a:r>
              <a:rPr kumimoji="1" lang="ja-JP" altLang="en-US" sz="4800" dirty="0"/>
              <a:t>熱中症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2CEB4C-085D-4B25-57E8-4D81CBCA386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5400" y="1177873"/>
            <a:ext cx="6264695" cy="64807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ja-JP" altLang="en-US" sz="3400" dirty="0"/>
              <a:t>熱中症予防のためには，</a:t>
            </a:r>
            <a:endParaRPr kumimoji="1" lang="en-US" altLang="ja-JP" sz="3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BB36BC-DAA6-C93D-0B7B-AC5A14BB1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414" y="1177873"/>
            <a:ext cx="4865797" cy="2142143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05405" y="1916831"/>
            <a:ext cx="6044684" cy="3115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indent="-223838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kumimoji="1" lang="ja-JP" altLang="en-US" sz="3400" dirty="0"/>
              <a:t>・水分だけでなく塩分を適度に補給すること</a:t>
            </a:r>
            <a:endParaRPr kumimoji="1" lang="en-US" altLang="ja-JP" sz="3400" dirty="0"/>
          </a:p>
          <a:p>
            <a:pPr marL="223838" indent="-223838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kumimoji="1" lang="ja-JP" altLang="en-US" sz="3400" dirty="0"/>
              <a:t>・汗の蒸発を妨げる高温多湿下での活動を避けること</a:t>
            </a:r>
            <a:endParaRPr kumimoji="1" lang="en-US" altLang="ja-JP" sz="3400" dirty="0"/>
          </a:p>
          <a:p>
            <a:pPr marL="223838" indent="-223838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kumimoji="1" lang="ja-JP" altLang="en-US" sz="3400" dirty="0"/>
              <a:t>・エアコンを上手に活用すること</a:t>
            </a:r>
            <a:endParaRPr kumimoji="1" lang="en-US" altLang="ja-JP" sz="3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31CC762B-4109-6029-92E7-B509B66993E4}"/>
              </a:ext>
            </a:extLst>
          </p:cNvPr>
          <p:cNvSpPr txBox="1">
            <a:spLocks/>
          </p:cNvSpPr>
          <p:nvPr/>
        </p:nvSpPr>
        <p:spPr>
          <a:xfrm>
            <a:off x="695399" y="5102071"/>
            <a:ext cx="6264695" cy="6480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3400" dirty="0"/>
              <a:t>などが重要である。</a:t>
            </a:r>
            <a:endParaRPr kumimoji="1" lang="en-US" altLang="ja-JP" sz="3400" dirty="0"/>
          </a:p>
        </p:txBody>
      </p:sp>
    </p:spTree>
    <p:extLst>
      <p:ext uri="{BB962C8B-B14F-4D97-AF65-F5344CB8AC3E}">
        <p14:creationId xmlns:p14="http://schemas.microsoft.com/office/powerpoint/2010/main" val="662084860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1917</Words>
  <PresentationFormat>ワイド画面</PresentationFormat>
  <Paragraphs>523</Paragraphs>
  <Slides>32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32</vt:i4>
      </vt:variant>
    </vt:vector>
  </HeadingPairs>
  <TitlesOfParts>
    <vt:vector size="44" baseType="lpstr">
      <vt:lpstr>ＭＳ Ｐゴシック</vt:lpstr>
      <vt:lpstr>ＭＳ Ｐゴシック</vt:lpstr>
      <vt:lpstr>ＭＳ ゴシック</vt:lpstr>
      <vt:lpstr>ＭＳ 明朝</vt:lpstr>
      <vt:lpstr>Meiryo</vt:lpstr>
      <vt:lpstr>Arial</vt:lpstr>
      <vt:lpstr>Calibri</vt:lpstr>
      <vt:lpstr>Century Schoolbook</vt:lpstr>
      <vt:lpstr>Trebuchet MS</vt:lpstr>
      <vt:lpstr>Wingdings 3</vt:lpstr>
      <vt:lpstr>ファセット</vt:lpstr>
      <vt:lpstr>デザインの設定</vt:lpstr>
      <vt:lpstr>PowerPoint プレゼンテーション</vt:lpstr>
      <vt:lpstr>・肝臓はどのような働きをしているのだろうか。  ・腎臓はどのような働きをしているのだろうか。</vt:lpstr>
      <vt:lpstr>PowerPoint プレゼンテーション</vt:lpstr>
      <vt:lpstr>PowerPoint プレゼンテーション</vt:lpstr>
      <vt:lpstr>A　体液の調節を行う器官</vt:lpstr>
      <vt:lpstr>A　体液の調節を行う器官</vt:lpstr>
      <vt:lpstr>A　体液の調節を行う器官</vt:lpstr>
      <vt:lpstr>今知っておきたい　熱中症</vt:lpstr>
      <vt:lpstr>今知っておきたい　熱中症</vt:lpstr>
      <vt:lpstr>PowerPoint プレゼンテーション</vt:lpstr>
      <vt:lpstr>B　肝臓の働き</vt:lpstr>
      <vt:lpstr>B　肝臓の働き</vt:lpstr>
      <vt:lpstr>B　肝臓の働き</vt:lpstr>
      <vt:lpstr>B　肝臓の働き</vt:lpstr>
      <vt:lpstr>B　肝臓の働き</vt:lpstr>
      <vt:lpstr>B　肝臓の働き</vt:lpstr>
      <vt:lpstr>PowerPoint プレゼンテーション</vt:lpstr>
      <vt:lpstr>C　腎臓の働き</vt:lpstr>
      <vt:lpstr>C　腎臓の働き</vt:lpstr>
      <vt:lpstr>C　腎臓の働き</vt:lpstr>
      <vt:lpstr>C　腎臓の働き</vt:lpstr>
      <vt:lpstr>C　腎臓の働き</vt:lpstr>
      <vt:lpstr>C　腎臓の働き</vt:lpstr>
      <vt:lpstr>C　腎臓の働き</vt:lpstr>
      <vt:lpstr>C　腎臓の働き</vt:lpstr>
      <vt:lpstr>C　腎臓の働き</vt:lpstr>
      <vt:lpstr>─────［参考］原尿と濃縮率 ─────</vt:lpstr>
      <vt:lpstr>─────［参考］原尿と濃縮率 ─────</vt:lpstr>
      <vt:lpstr>─────［参考］原尿と濃縮率 ─────</vt:lpstr>
      <vt:lpstr>─────［参考］原尿と濃縮率 ─────</vt:lpstr>
      <vt:lpstr>─────［参考］原尿と濃縮率 ─────</vt:lpstr>
      <vt:lpstr>今知っておきたい　人工透析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terms:created xsi:type="dcterms:W3CDTF">2022-02-28T04:38:48Z</dcterms:created>
  <dcterms:modified xsi:type="dcterms:W3CDTF">2026-03-03T04:38:09Z</dcterms:modified>
</cp:coreProperties>
</file>