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6"/>
  </p:notesMasterIdLst>
  <p:handoutMasterIdLst>
    <p:handoutMasterId r:id="rId17"/>
  </p:handoutMasterIdLst>
  <p:sldIdLst>
    <p:sldId id="265" r:id="rId2"/>
    <p:sldId id="318" r:id="rId3"/>
    <p:sldId id="309" r:id="rId4"/>
    <p:sldId id="340" r:id="rId5"/>
    <p:sldId id="384" r:id="rId6"/>
    <p:sldId id="310" r:id="rId7"/>
    <p:sldId id="343" r:id="rId8"/>
    <p:sldId id="303" r:id="rId9"/>
    <p:sldId id="339" r:id="rId10"/>
    <p:sldId id="342" r:id="rId11"/>
    <p:sldId id="337" r:id="rId12"/>
    <p:sldId id="388" r:id="rId13"/>
    <p:sldId id="389" r:id="rId14"/>
    <p:sldId id="390" r:id="rId15"/>
  </p:sldIdLst>
  <p:sldSz cx="9144000" cy="6858000" type="screen4x3"/>
  <p:notesSz cx="6735763" cy="9866313"/>
  <p:custShowLst>
    <p:custShow name="目的別スライド ショー 1" id="0">
      <p:sldLst>
        <p:sld r:id="rId13"/>
      </p:sldLst>
    </p:custShow>
    <p:custShow name="目的別スライド ショー 2" id="1">
      <p:sldLst>
        <p:sld r:id="rId14"/>
      </p:sldLst>
    </p:custShow>
    <p:custShow name="目的別スライド ショー 3" id="2">
      <p:sldLst>
        <p:sld r:id="rId15"/>
      </p:sldLst>
    </p:custShow>
    <p:custShow name="目的別スライド ショー 4" id="3">
      <p:sldLst/>
    </p:custShow>
    <p:custShow name="目的別スライド ショー 5" id="4">
      <p:sldLst/>
    </p:custShow>
  </p:custShowLst>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to.y"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0CD"/>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0824" autoAdjust="0"/>
  </p:normalViewPr>
  <p:slideViewPr>
    <p:cSldViewPr snapToGrid="0" snapToObjects="1">
      <p:cViewPr varScale="1">
        <p:scale>
          <a:sx n="66" d="100"/>
          <a:sy n="66" d="100"/>
        </p:scale>
        <p:origin x="1877"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3F3783F-6A90-CE42-8BB6-75EE8570AAB8}" type="datetimeFigureOut">
              <a:rPr kumimoji="1" lang="ja-JP" altLang="en-US" smtClean="0"/>
              <a:t>2023/2/15</a:t>
            </a:fld>
            <a:endParaRPr kumimoji="1" lang="ja-JP" altLang="en-US" dirty="0"/>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C9FCCDDA-B10B-124E-922B-EA2A8908D375}" type="slidenum">
              <a:rPr kumimoji="1" lang="ja-JP" altLang="en-US" smtClean="0"/>
              <a:t>‹#›</a:t>
            </a:fld>
            <a:endParaRPr kumimoji="1" lang="ja-JP" altLang="en-US" dirty="0"/>
          </a:p>
        </p:txBody>
      </p:sp>
    </p:spTree>
    <p:extLst>
      <p:ext uri="{BB962C8B-B14F-4D97-AF65-F5344CB8AC3E}">
        <p14:creationId xmlns:p14="http://schemas.microsoft.com/office/powerpoint/2010/main" val="22717152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621" cy="494812"/>
          </a:xfrm>
          <a:prstGeom prst="rect">
            <a:avLst/>
          </a:prstGeom>
        </p:spPr>
        <p:txBody>
          <a:bodyPr vert="horz" lIns="90650" tIns="45325" rIns="90650" bIns="4532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573" y="2"/>
            <a:ext cx="2918621" cy="494812"/>
          </a:xfrm>
          <a:prstGeom prst="rect">
            <a:avLst/>
          </a:prstGeom>
        </p:spPr>
        <p:txBody>
          <a:bodyPr vert="horz" lIns="90650" tIns="45325" rIns="90650" bIns="45325" rtlCol="0"/>
          <a:lstStyle>
            <a:lvl1pPr algn="r">
              <a:defRPr sz="1200"/>
            </a:lvl1pPr>
          </a:lstStyle>
          <a:p>
            <a:fld id="{828386BE-5DF1-4953-969B-D3628206E192}" type="datetimeFigureOut">
              <a:rPr kumimoji="1" lang="ja-JP" altLang="en-US" smtClean="0"/>
              <a:t>2023/2/15</a:t>
            </a:fld>
            <a:endParaRPr kumimoji="1" lang="ja-JP" altLang="en-US" dirty="0"/>
          </a:p>
        </p:txBody>
      </p:sp>
      <p:sp>
        <p:nvSpPr>
          <p:cNvPr id="4" name="スライド イメージ プレースホルダー 3"/>
          <p:cNvSpPr>
            <a:spLocks noGrp="1" noRot="1" noChangeAspect="1"/>
          </p:cNvSpPr>
          <p:nvPr>
            <p:ph type="sldImg" idx="2"/>
          </p:nvPr>
        </p:nvSpPr>
        <p:spPr>
          <a:xfrm>
            <a:off x="1149350" y="1235075"/>
            <a:ext cx="4437063" cy="3328988"/>
          </a:xfrm>
          <a:prstGeom prst="rect">
            <a:avLst/>
          </a:prstGeom>
          <a:noFill/>
          <a:ln w="12700">
            <a:solidFill>
              <a:prstClr val="black"/>
            </a:solidFill>
          </a:ln>
        </p:spPr>
        <p:txBody>
          <a:bodyPr vert="horz" lIns="90650" tIns="45325" rIns="90650" bIns="45325" rtlCol="0" anchor="ctr"/>
          <a:lstStyle/>
          <a:p>
            <a:endParaRPr lang="ja-JP" altLang="en-US" dirty="0"/>
          </a:p>
        </p:txBody>
      </p:sp>
      <p:sp>
        <p:nvSpPr>
          <p:cNvPr id="5" name="ノート プレースホルダー 4"/>
          <p:cNvSpPr>
            <a:spLocks noGrp="1"/>
          </p:cNvSpPr>
          <p:nvPr>
            <p:ph type="body" sz="quarter" idx="3"/>
          </p:nvPr>
        </p:nvSpPr>
        <p:spPr>
          <a:xfrm>
            <a:off x="673891" y="4747996"/>
            <a:ext cx="5387982" cy="3884437"/>
          </a:xfrm>
          <a:prstGeom prst="rect">
            <a:avLst/>
          </a:prstGeom>
        </p:spPr>
        <p:txBody>
          <a:bodyPr vert="horz" lIns="90650" tIns="45325" rIns="90650" bIns="453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01"/>
            <a:ext cx="2918621" cy="494812"/>
          </a:xfrm>
          <a:prstGeom prst="rect">
            <a:avLst/>
          </a:prstGeom>
        </p:spPr>
        <p:txBody>
          <a:bodyPr vert="horz" lIns="90650" tIns="45325" rIns="90650" bIns="4532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573" y="9371501"/>
            <a:ext cx="2918621" cy="494812"/>
          </a:xfrm>
          <a:prstGeom prst="rect">
            <a:avLst/>
          </a:prstGeom>
        </p:spPr>
        <p:txBody>
          <a:bodyPr vert="horz" lIns="90650" tIns="45325" rIns="90650" bIns="45325" rtlCol="0" anchor="b"/>
          <a:lstStyle>
            <a:lvl1pPr algn="r">
              <a:defRPr sz="1200"/>
            </a:lvl1pPr>
          </a:lstStyle>
          <a:p>
            <a:fld id="{95514989-C3F3-4EF1-91BE-95099DD84797}" type="slidenum">
              <a:rPr kumimoji="1" lang="ja-JP" altLang="en-US" smtClean="0"/>
              <a:t>‹#›</a:t>
            </a:fld>
            <a:endParaRPr kumimoji="1" lang="ja-JP" altLang="en-US" dirty="0"/>
          </a:p>
        </p:txBody>
      </p:sp>
    </p:spTree>
    <p:extLst>
      <p:ext uri="{BB962C8B-B14F-4D97-AF65-F5344CB8AC3E}">
        <p14:creationId xmlns:p14="http://schemas.microsoft.com/office/powerpoint/2010/main" val="28543876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0</a:t>
            </a:fld>
            <a:endParaRPr kumimoji="1" lang="ja-JP" altLang="en-US" dirty="0"/>
          </a:p>
        </p:txBody>
      </p:sp>
    </p:spTree>
    <p:extLst>
      <p:ext uri="{BB962C8B-B14F-4D97-AF65-F5344CB8AC3E}">
        <p14:creationId xmlns:p14="http://schemas.microsoft.com/office/powerpoint/2010/main" val="838467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9</a:t>
            </a:fld>
            <a:endParaRPr kumimoji="1" lang="ja-JP" altLang="en-US" dirty="0"/>
          </a:p>
        </p:txBody>
      </p:sp>
    </p:spTree>
    <p:extLst>
      <p:ext uri="{BB962C8B-B14F-4D97-AF65-F5344CB8AC3E}">
        <p14:creationId xmlns:p14="http://schemas.microsoft.com/office/powerpoint/2010/main" val="96319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Try</a:t>
            </a:r>
            <a:r>
              <a:rPr kumimoji="1" lang="ja-JP" altLang="en-US" dirty="0"/>
              <a:t>解答例＞</a:t>
            </a:r>
            <a:endParaRPr kumimoji="1" lang="en-US" altLang="ja-JP" dirty="0"/>
          </a:p>
          <a:p>
            <a:r>
              <a:rPr kumimoji="1" lang="ja-JP" altLang="en-US" dirty="0"/>
              <a:t>・大沐浴場，牡牛の神聖視，聖樹の崇拝，自然現象への崇拝，讃歌（ヴェーダ），バラモン教，ヴァルナ</a:t>
            </a:r>
          </a:p>
          <a:p>
            <a:endParaRPr kumimoji="1" lang="en-US" altLang="ja-JP"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10</a:t>
            </a:fld>
            <a:endParaRPr kumimoji="1" lang="ja-JP" altLang="en-US" dirty="0"/>
          </a:p>
        </p:txBody>
      </p:sp>
    </p:spTree>
    <p:extLst>
      <p:ext uri="{BB962C8B-B14F-4D97-AF65-F5344CB8AC3E}">
        <p14:creationId xmlns:p14="http://schemas.microsoft.com/office/powerpoint/2010/main" val="1301941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11</a:t>
            </a:fld>
            <a:endParaRPr kumimoji="1" lang="ja-JP" altLang="en-US" dirty="0"/>
          </a:p>
        </p:txBody>
      </p:sp>
    </p:spTree>
    <p:extLst>
      <p:ext uri="{BB962C8B-B14F-4D97-AF65-F5344CB8AC3E}">
        <p14:creationId xmlns:p14="http://schemas.microsoft.com/office/powerpoint/2010/main" val="84699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12</a:t>
            </a:fld>
            <a:endParaRPr kumimoji="1" lang="ja-JP" altLang="en-US" dirty="0"/>
          </a:p>
        </p:txBody>
      </p:sp>
    </p:spTree>
    <p:extLst>
      <p:ext uri="{BB962C8B-B14F-4D97-AF65-F5344CB8AC3E}">
        <p14:creationId xmlns:p14="http://schemas.microsoft.com/office/powerpoint/2010/main" val="2889831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5514989-C3F3-4EF1-91BE-95099DD84797}" type="slidenum">
              <a:rPr kumimoji="1" lang="ja-JP" altLang="en-US" smtClean="0"/>
              <a:t>13</a:t>
            </a:fld>
            <a:endParaRPr kumimoji="1" lang="ja-JP" altLang="en-US" dirty="0"/>
          </a:p>
        </p:txBody>
      </p:sp>
    </p:spTree>
    <p:extLst>
      <p:ext uri="{BB962C8B-B14F-4D97-AF65-F5344CB8AC3E}">
        <p14:creationId xmlns:p14="http://schemas.microsoft.com/office/powerpoint/2010/main" val="207994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1</a:t>
            </a:fld>
            <a:endParaRPr kumimoji="1" lang="ja-JP" altLang="en-US" dirty="0"/>
          </a:p>
        </p:txBody>
      </p:sp>
    </p:spTree>
    <p:extLst>
      <p:ext uri="{BB962C8B-B14F-4D97-AF65-F5344CB8AC3E}">
        <p14:creationId xmlns:p14="http://schemas.microsoft.com/office/powerpoint/2010/main" val="234368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rPr>
              <a:t>〈</a:t>
            </a:r>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指導上の留意点</a:t>
            </a:r>
            <a:r>
              <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rPr>
              <a:t>〉</a:t>
            </a:r>
          </a:p>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・インドでは古くから綿花栽培がさかんであったことにふれる。</a:t>
            </a:r>
          </a:p>
          <a:p>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・歴史の舞台となるパンジャーブ平原、ヒンドゥスターン平原、デカン高原を教科書</a:t>
            </a:r>
            <a:r>
              <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rPr>
              <a:t>p</a:t>
            </a:r>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a:t>
            </a:r>
            <a:r>
              <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rPr>
              <a:t>26</a:t>
            </a:r>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の図</a:t>
            </a:r>
            <a:r>
              <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rPr>
              <a:t>2</a:t>
            </a:r>
            <a:r>
              <a:rPr lang="ja-JP" altLang="en-US" sz="1200" b="0" kern="1200" dirty="0">
                <a:solidFill>
                  <a:schemeClr val="tx1"/>
                </a:solidFill>
                <a:effectLst/>
                <a:latin typeface="UD デジタル 教科書体 NK-R" panose="02020400000000000000" pitchFamily="18" charset="-128"/>
                <a:ea typeface="ＭＳ Ｐゴシック" panose="020B0600070205080204" pitchFamily="50" charset="-128"/>
              </a:rPr>
              <a:t>地図で確認する。</a:t>
            </a:r>
          </a:p>
          <a:p>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2</a:t>
            </a:fld>
            <a:endParaRPr kumimoji="1" lang="ja-JP" altLang="en-US" dirty="0"/>
          </a:p>
        </p:txBody>
      </p:sp>
    </p:spTree>
    <p:extLst>
      <p:ext uri="{BB962C8B-B14F-4D97-AF65-F5344CB8AC3E}">
        <p14:creationId xmlns:p14="http://schemas.microsoft.com/office/powerpoint/2010/main" val="71273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指導上の留意点</a:t>
            </a:r>
            <a:r>
              <a:rPr kumimoji="1" lang="en-US" altLang="ja-JP" dirty="0"/>
              <a:t>〉</a:t>
            </a:r>
          </a:p>
          <a:p>
            <a:r>
              <a:rPr kumimoji="1" lang="ja-JP" altLang="en-US" dirty="0"/>
              <a:t>・ハラッパー、モエンジョ＝ダーロ、ドーラーヴィーラーの遺跡の位置を教科書</a:t>
            </a:r>
            <a:r>
              <a:rPr kumimoji="1" lang="en-US" altLang="ja-JP" dirty="0"/>
              <a:t>p</a:t>
            </a:r>
            <a:r>
              <a:rPr kumimoji="1" lang="ja-JP" altLang="en-US" dirty="0"/>
              <a:t>、</a:t>
            </a:r>
            <a:r>
              <a:rPr kumimoji="1" lang="en-US" altLang="ja-JP" dirty="0"/>
              <a:t>26</a:t>
            </a:r>
            <a:r>
              <a:rPr kumimoji="1" lang="ja-JP" altLang="en-US" dirty="0"/>
              <a:t>の図</a:t>
            </a:r>
            <a:r>
              <a:rPr kumimoji="1" lang="en-US" altLang="ja-JP" dirty="0"/>
              <a:t>2</a:t>
            </a:r>
            <a:r>
              <a:rPr kumimoji="1" lang="ja-JP" altLang="en-US" dirty="0"/>
              <a:t>地図で確認する。</a:t>
            </a:r>
          </a:p>
          <a:p>
            <a:r>
              <a:rPr kumimoji="1" lang="ja-JP" altLang="en-US" dirty="0"/>
              <a:t>・ドーラーヴィーラーの遺跡は</a:t>
            </a:r>
            <a:r>
              <a:rPr kumimoji="1" lang="en-US" altLang="ja-JP" dirty="0"/>
              <a:t>20</a:t>
            </a:r>
            <a:r>
              <a:rPr kumimoji="1" lang="ja-JP" altLang="en-US" dirty="0"/>
              <a:t>世紀末から発掘が進み、モヘンジョ＝ダーロに匹敵する大都市遺跡であることが確認された。</a:t>
            </a:r>
          </a:p>
          <a:p>
            <a:r>
              <a:rPr kumimoji="1" lang="ja-JP" altLang="en-US" dirty="0"/>
              <a:t>・宮殿や陵墓が発見されていないことから、強大な支配者のいない社会であったと推定されていることにふれる。</a:t>
            </a:r>
          </a:p>
          <a:p>
            <a:endParaRPr kumimoji="1" lang="ja-JP" altLang="en-US"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3</a:t>
            </a:fld>
            <a:endParaRPr kumimoji="1" lang="ja-JP" altLang="en-US" dirty="0"/>
          </a:p>
        </p:txBody>
      </p:sp>
    </p:spTree>
    <p:extLst>
      <p:ext uri="{BB962C8B-B14F-4D97-AF65-F5344CB8AC3E}">
        <p14:creationId xmlns:p14="http://schemas.microsoft.com/office/powerpoint/2010/main" val="56977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指導上の留意点</a:t>
            </a:r>
            <a:r>
              <a:rPr kumimoji="1" lang="en-US" altLang="ja-JP" dirty="0"/>
              <a:t>〉</a:t>
            </a:r>
          </a:p>
          <a:p>
            <a:r>
              <a:rPr kumimoji="1" lang="ja-JP" altLang="en-US" dirty="0"/>
              <a:t>・インダス文字を刻んだ印章が多く発見され、同類の印章がメソポタミアで出土していることから両文明に交流があったことにを説明する。</a:t>
            </a:r>
          </a:p>
          <a:p>
            <a:r>
              <a:rPr kumimoji="1" lang="ja-JP" altLang="en-US" dirty="0"/>
              <a:t>教科書</a:t>
            </a:r>
            <a:r>
              <a:rPr kumimoji="1" lang="en-US" altLang="ja-JP" dirty="0"/>
              <a:t>p</a:t>
            </a:r>
            <a:r>
              <a:rPr kumimoji="1" lang="ja-JP" altLang="en-US" dirty="0"/>
              <a:t>、</a:t>
            </a:r>
            <a:r>
              <a:rPr kumimoji="1" lang="en-US" altLang="ja-JP" dirty="0"/>
              <a:t>27</a:t>
            </a:r>
            <a:r>
              <a:rPr kumimoji="1" lang="ja-JP" altLang="en-US" dirty="0"/>
              <a:t>注２を参照</a:t>
            </a:r>
          </a:p>
          <a:p>
            <a:r>
              <a:rPr kumimoji="1" lang="ja-JP" altLang="en-US" dirty="0"/>
              <a:t>・インダス文字は</a:t>
            </a:r>
            <a:r>
              <a:rPr kumimoji="1" lang="en-US" altLang="ja-JP" dirty="0"/>
              <a:t>400</a:t>
            </a:r>
            <a:r>
              <a:rPr kumimoji="1" lang="ja-JP" altLang="en-US" dirty="0"/>
              <a:t>種類近く確認されているが解読されていない。教科書</a:t>
            </a:r>
            <a:r>
              <a:rPr kumimoji="1" lang="en-US" altLang="ja-JP" dirty="0"/>
              <a:t>p</a:t>
            </a:r>
            <a:r>
              <a:rPr kumimoji="1" lang="ja-JP" altLang="en-US" dirty="0"/>
              <a:t>、</a:t>
            </a:r>
            <a:r>
              <a:rPr kumimoji="1" lang="en-US" altLang="ja-JP" dirty="0"/>
              <a:t>27</a:t>
            </a:r>
            <a:r>
              <a:rPr kumimoji="1" lang="ja-JP" altLang="en-US" dirty="0"/>
              <a:t>図</a:t>
            </a:r>
            <a:r>
              <a:rPr kumimoji="1" lang="en-US" altLang="ja-JP" dirty="0"/>
              <a:t>4</a:t>
            </a:r>
            <a:r>
              <a:rPr kumimoji="1" lang="ja-JP" altLang="en-US" dirty="0"/>
              <a:t>を参照</a:t>
            </a:r>
          </a:p>
          <a:p>
            <a:endParaRPr kumimoji="1" lang="ja-JP" altLang="en-US"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4</a:t>
            </a:fld>
            <a:endParaRPr kumimoji="1" lang="ja-JP" altLang="en-US" dirty="0"/>
          </a:p>
        </p:txBody>
      </p:sp>
    </p:spTree>
    <p:extLst>
      <p:ext uri="{BB962C8B-B14F-4D97-AF65-F5344CB8AC3E}">
        <p14:creationId xmlns:p14="http://schemas.microsoft.com/office/powerpoint/2010/main" val="7854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631190" indent="-631190" algn="just">
              <a:lnSpc>
                <a:spcPts val="2000"/>
              </a:lnSpc>
            </a:pPr>
            <a:endParaRPr kumimoji="1" lang="en-US" altLang="ja-JP" sz="1200" dirty="0">
              <a:effectLst/>
              <a:latin typeface="+mj-ea"/>
              <a:ea typeface="+mj-ea"/>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5</a:t>
            </a:fld>
            <a:endParaRPr kumimoji="1" lang="ja-JP" altLang="en-US" dirty="0"/>
          </a:p>
        </p:txBody>
      </p:sp>
    </p:spTree>
    <p:extLst>
      <p:ext uri="{BB962C8B-B14F-4D97-AF65-F5344CB8AC3E}">
        <p14:creationId xmlns:p14="http://schemas.microsoft.com/office/powerpoint/2010/main" val="189336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指導上の留意点</a:t>
            </a:r>
            <a:r>
              <a:rPr kumimoji="1" lang="en-US" altLang="ja-JP" dirty="0"/>
              <a:t>〉</a:t>
            </a:r>
          </a:p>
          <a:p>
            <a:r>
              <a:rPr kumimoji="1" lang="ja-JP" altLang="en-US" dirty="0"/>
              <a:t>・アーリヤ人の進入経路を教科書</a:t>
            </a:r>
            <a:r>
              <a:rPr kumimoji="1" lang="en-US" altLang="ja-JP" dirty="0"/>
              <a:t>p</a:t>
            </a:r>
            <a:r>
              <a:rPr kumimoji="1" lang="ja-JP" altLang="en-US" dirty="0"/>
              <a:t>、</a:t>
            </a:r>
            <a:r>
              <a:rPr kumimoji="1" lang="en-US" altLang="ja-JP" dirty="0"/>
              <a:t>26</a:t>
            </a:r>
            <a:r>
              <a:rPr kumimoji="1" lang="ja-JP" altLang="en-US" dirty="0"/>
              <a:t>の図</a:t>
            </a:r>
            <a:r>
              <a:rPr kumimoji="1" lang="en-US" altLang="ja-JP" dirty="0"/>
              <a:t>2</a:t>
            </a:r>
            <a:r>
              <a:rPr kumimoji="1" lang="ja-JP" altLang="en-US" dirty="0"/>
              <a:t>地図で確認する。</a:t>
            </a:r>
          </a:p>
          <a:p>
            <a:r>
              <a:rPr kumimoji="1" lang="ja-JP" altLang="en-US" dirty="0"/>
              <a:t>・</a:t>
            </a:r>
            <a:r>
              <a:rPr kumimoji="1" lang="en-US" altLang="ja-JP" dirty="0"/>
              <a:t>『</a:t>
            </a:r>
            <a:r>
              <a:rPr kumimoji="1" lang="ja-JP" altLang="en-US" dirty="0"/>
              <a:t>リグ＝ヴェーダ</a:t>
            </a:r>
            <a:r>
              <a:rPr kumimoji="1" lang="en-US" altLang="ja-JP" dirty="0"/>
              <a:t>』</a:t>
            </a:r>
            <a:r>
              <a:rPr kumimoji="1" lang="ja-JP" altLang="en-US" dirty="0"/>
              <a:t>については、教科書</a:t>
            </a:r>
            <a:r>
              <a:rPr kumimoji="1" lang="en-US" altLang="ja-JP" dirty="0"/>
              <a:t>p</a:t>
            </a:r>
            <a:r>
              <a:rPr kumimoji="1" lang="ja-JP" altLang="en-US" dirty="0"/>
              <a:t>、</a:t>
            </a:r>
            <a:r>
              <a:rPr kumimoji="1" lang="en-US" altLang="ja-JP" dirty="0"/>
              <a:t>27</a:t>
            </a:r>
            <a:r>
              <a:rPr kumimoji="1" lang="ja-JP" altLang="en-US" dirty="0"/>
              <a:t>図</a:t>
            </a:r>
            <a:r>
              <a:rPr kumimoji="1" lang="en-US" altLang="ja-JP" dirty="0"/>
              <a:t>5</a:t>
            </a:r>
            <a:r>
              <a:rPr kumimoji="1" lang="ja-JP" altLang="en-US" dirty="0"/>
              <a:t>を参照。</a:t>
            </a:r>
          </a:p>
          <a:p>
            <a:endParaRPr kumimoji="1" lang="ja-JP" altLang="en-US"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6</a:t>
            </a:fld>
            <a:endParaRPr kumimoji="1" lang="ja-JP" altLang="en-US" dirty="0"/>
          </a:p>
        </p:txBody>
      </p:sp>
    </p:spTree>
    <p:extLst>
      <p:ext uri="{BB962C8B-B14F-4D97-AF65-F5344CB8AC3E}">
        <p14:creationId xmlns:p14="http://schemas.microsoft.com/office/powerpoint/2010/main" val="915079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00"/>
              </a:lnSpc>
            </a:pPr>
            <a:r>
              <a:rPr kumimoji="1" lang="en-US" altLang="ja-JP" sz="1200" kern="100" dirty="0">
                <a:solidFill>
                  <a:srgbClr val="FF0000"/>
                </a:solidFill>
                <a:effectLst/>
                <a:latin typeface="+mj-ea"/>
                <a:ea typeface="+mj-ea"/>
                <a:cs typeface="Arial" panose="020B0604020202020204" pitchFamily="34" charset="0"/>
              </a:rPr>
              <a:t>〈</a:t>
            </a:r>
            <a:r>
              <a:rPr kumimoji="1" lang="ja-JP" altLang="en-US" sz="1200" kern="100" dirty="0">
                <a:solidFill>
                  <a:srgbClr val="FF0000"/>
                </a:solidFill>
                <a:effectLst/>
                <a:latin typeface="+mj-ea"/>
                <a:ea typeface="+mj-ea"/>
                <a:cs typeface="Arial" panose="020B0604020202020204" pitchFamily="34" charset="0"/>
              </a:rPr>
              <a:t>指導上の留意点</a:t>
            </a:r>
            <a:r>
              <a:rPr kumimoji="1" lang="en-US" altLang="ja-JP" sz="1200" kern="100" dirty="0">
                <a:solidFill>
                  <a:srgbClr val="FF0000"/>
                </a:solidFill>
                <a:effectLst/>
                <a:latin typeface="+mj-ea"/>
                <a:ea typeface="+mj-ea"/>
                <a:cs typeface="Arial" panose="020B0604020202020204" pitchFamily="34" charset="0"/>
              </a:rPr>
              <a:t>〉</a:t>
            </a:r>
          </a:p>
          <a:p>
            <a:pPr algn="just">
              <a:lnSpc>
                <a:spcPts val="2000"/>
              </a:lnSpc>
            </a:pPr>
            <a:r>
              <a:rPr kumimoji="1" lang="ja-JP" altLang="en-US" sz="1200" kern="100" dirty="0">
                <a:solidFill>
                  <a:srgbClr val="FF0000"/>
                </a:solidFill>
                <a:effectLst/>
                <a:latin typeface="+mj-ea"/>
                <a:ea typeface="+mj-ea"/>
                <a:cs typeface="Arial" panose="020B0604020202020204" pitchFamily="34" charset="0"/>
              </a:rPr>
              <a:t>・バラモン教の聖典ヴェーダのうち最古のものが</a:t>
            </a:r>
            <a:r>
              <a:rPr kumimoji="1" lang="en-US" altLang="ja-JP" sz="1200" kern="100" dirty="0">
                <a:solidFill>
                  <a:srgbClr val="FF0000"/>
                </a:solidFill>
                <a:effectLst/>
                <a:latin typeface="+mj-ea"/>
                <a:ea typeface="+mj-ea"/>
                <a:cs typeface="Arial" panose="020B0604020202020204" pitchFamily="34" charset="0"/>
              </a:rPr>
              <a:t>『</a:t>
            </a:r>
            <a:r>
              <a:rPr kumimoji="1" lang="ja-JP" altLang="en-US" sz="1200" kern="100" dirty="0">
                <a:solidFill>
                  <a:srgbClr val="FF0000"/>
                </a:solidFill>
                <a:effectLst/>
                <a:latin typeface="+mj-ea"/>
                <a:ea typeface="+mj-ea"/>
                <a:cs typeface="Arial" panose="020B0604020202020204" pitchFamily="34" charset="0"/>
              </a:rPr>
              <a:t>リグ＝ヴェーダ</a:t>
            </a:r>
            <a:r>
              <a:rPr kumimoji="1" lang="en-US" altLang="ja-JP" sz="1200" kern="100" dirty="0">
                <a:solidFill>
                  <a:srgbClr val="FF0000"/>
                </a:solidFill>
                <a:effectLst/>
                <a:latin typeface="+mj-ea"/>
                <a:ea typeface="+mj-ea"/>
                <a:cs typeface="Arial" panose="020B0604020202020204" pitchFamily="34" charset="0"/>
              </a:rPr>
              <a:t>』</a:t>
            </a:r>
            <a:r>
              <a:rPr kumimoji="1" lang="ja-JP" altLang="en-US" sz="1200" kern="100" dirty="0">
                <a:solidFill>
                  <a:srgbClr val="FF0000"/>
                </a:solidFill>
                <a:effectLst/>
                <a:latin typeface="+mj-ea"/>
                <a:ea typeface="+mj-ea"/>
                <a:cs typeface="Arial" panose="020B0604020202020204" pitchFamily="34" charset="0"/>
              </a:rPr>
              <a:t>で、ヴェーダが編纂された</a:t>
            </a:r>
            <a:r>
              <a:rPr kumimoji="1" lang="en-US" altLang="ja-JP" sz="1200" kern="100" dirty="0">
                <a:solidFill>
                  <a:srgbClr val="FF0000"/>
                </a:solidFill>
                <a:effectLst/>
                <a:latin typeface="+mj-ea"/>
                <a:ea typeface="+mj-ea"/>
                <a:cs typeface="Arial" panose="020B0604020202020204" pitchFamily="34" charset="0"/>
              </a:rPr>
              <a:t>7</a:t>
            </a:r>
            <a:r>
              <a:rPr kumimoji="1" lang="ja-JP" altLang="en-US" sz="1200" kern="100" dirty="0">
                <a:solidFill>
                  <a:srgbClr val="FF0000"/>
                </a:solidFill>
                <a:effectLst/>
                <a:latin typeface="+mj-ea"/>
                <a:ea typeface="+mj-ea"/>
                <a:cs typeface="Arial" panose="020B0604020202020204" pitchFamily="34" charset="0"/>
              </a:rPr>
              <a:t>世紀までをヴェーダ時代という。</a:t>
            </a:r>
          </a:p>
          <a:p>
            <a:pPr algn="just">
              <a:lnSpc>
                <a:spcPts val="2000"/>
              </a:lnSpc>
            </a:pPr>
            <a:r>
              <a:rPr kumimoji="1" lang="ja-JP" altLang="en-US" sz="1200" kern="100" dirty="0">
                <a:solidFill>
                  <a:srgbClr val="FF0000"/>
                </a:solidFill>
                <a:effectLst/>
                <a:latin typeface="+mj-ea"/>
                <a:ea typeface="+mj-ea"/>
                <a:cs typeface="Arial" panose="020B0604020202020204" pitchFamily="34" charset="0"/>
              </a:rPr>
              <a:t>教科書</a:t>
            </a:r>
            <a:r>
              <a:rPr kumimoji="1" lang="en-US" altLang="ja-JP" sz="1200" kern="100" dirty="0">
                <a:solidFill>
                  <a:srgbClr val="FF0000"/>
                </a:solidFill>
                <a:effectLst/>
                <a:latin typeface="+mj-ea"/>
                <a:ea typeface="+mj-ea"/>
                <a:cs typeface="Arial" panose="020B0604020202020204" pitchFamily="34" charset="0"/>
              </a:rPr>
              <a:t>p</a:t>
            </a:r>
            <a:r>
              <a:rPr kumimoji="1" lang="ja-JP" altLang="en-US" sz="1200" kern="100" dirty="0">
                <a:solidFill>
                  <a:srgbClr val="FF0000"/>
                </a:solidFill>
                <a:effectLst/>
                <a:latin typeface="+mj-ea"/>
                <a:ea typeface="+mj-ea"/>
                <a:cs typeface="Arial" panose="020B0604020202020204" pitchFamily="34" charset="0"/>
              </a:rPr>
              <a:t>、</a:t>
            </a:r>
            <a:r>
              <a:rPr kumimoji="1" lang="en-US" altLang="ja-JP" sz="1200" kern="100" dirty="0">
                <a:solidFill>
                  <a:srgbClr val="FF0000"/>
                </a:solidFill>
                <a:effectLst/>
                <a:latin typeface="+mj-ea"/>
                <a:ea typeface="+mj-ea"/>
                <a:cs typeface="Arial" panose="020B0604020202020204" pitchFamily="34" charset="0"/>
              </a:rPr>
              <a:t>27</a:t>
            </a:r>
            <a:r>
              <a:rPr kumimoji="1" lang="ja-JP" altLang="en-US" sz="1200" kern="100" dirty="0">
                <a:solidFill>
                  <a:srgbClr val="FF0000"/>
                </a:solidFill>
                <a:effectLst/>
                <a:latin typeface="+mj-ea"/>
                <a:ea typeface="+mj-ea"/>
                <a:cs typeface="Arial" panose="020B0604020202020204" pitchFamily="34" charset="0"/>
              </a:rPr>
              <a:t>注</a:t>
            </a:r>
            <a:r>
              <a:rPr kumimoji="1" lang="en-US" altLang="ja-JP" sz="1200" kern="100" dirty="0">
                <a:solidFill>
                  <a:srgbClr val="FF0000"/>
                </a:solidFill>
                <a:effectLst/>
                <a:latin typeface="+mj-ea"/>
                <a:ea typeface="+mj-ea"/>
                <a:cs typeface="Arial" panose="020B0604020202020204" pitchFamily="34" charset="0"/>
              </a:rPr>
              <a:t>3</a:t>
            </a:r>
            <a:r>
              <a:rPr kumimoji="1" lang="ja-JP" altLang="en-US" sz="1200" kern="100" dirty="0">
                <a:solidFill>
                  <a:srgbClr val="FF0000"/>
                </a:solidFill>
                <a:effectLst/>
                <a:latin typeface="+mj-ea"/>
                <a:ea typeface="+mj-ea"/>
                <a:cs typeface="Arial" panose="020B0604020202020204" pitchFamily="34" charset="0"/>
              </a:rPr>
              <a:t>参照</a:t>
            </a:r>
          </a:p>
          <a:p>
            <a:pPr algn="just">
              <a:lnSpc>
                <a:spcPts val="2000"/>
              </a:lnSpc>
            </a:pPr>
            <a:endParaRPr kumimoji="1" lang="en-US" altLang="ja-JP" sz="1200" kern="100" dirty="0">
              <a:solidFill>
                <a:srgbClr val="FF0000"/>
              </a:solidFill>
              <a:effectLst/>
              <a:latin typeface="+mj-ea"/>
              <a:ea typeface="+mj-ea"/>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7</a:t>
            </a:fld>
            <a:endParaRPr kumimoji="1" lang="ja-JP" altLang="en-US" dirty="0"/>
          </a:p>
        </p:txBody>
      </p:sp>
    </p:spTree>
    <p:extLst>
      <p:ext uri="{BB962C8B-B14F-4D97-AF65-F5344CB8AC3E}">
        <p14:creationId xmlns:p14="http://schemas.microsoft.com/office/powerpoint/2010/main" val="107593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00"/>
              </a:lnSpc>
            </a:pPr>
            <a:r>
              <a:rPr kumimoji="1" lang="en-US" altLang="ja-JP" sz="1200" kern="100" dirty="0">
                <a:solidFill>
                  <a:srgbClr val="202122"/>
                </a:solidFill>
                <a:effectLst/>
                <a:latin typeface="+mj-ea"/>
                <a:ea typeface="+mn-ea"/>
                <a:cs typeface="Arial" panose="020B0604020202020204" pitchFamily="34" charset="0"/>
              </a:rPr>
              <a:t>〈</a:t>
            </a:r>
            <a:r>
              <a:rPr kumimoji="1" lang="ja-JP" altLang="en-US" sz="1200" kern="100" dirty="0">
                <a:solidFill>
                  <a:srgbClr val="202122"/>
                </a:solidFill>
                <a:effectLst/>
                <a:latin typeface="+mj-ea"/>
                <a:ea typeface="+mn-ea"/>
                <a:cs typeface="Arial" panose="020B0604020202020204" pitchFamily="34" charset="0"/>
              </a:rPr>
              <a:t>指導上の留意点</a:t>
            </a:r>
            <a:r>
              <a:rPr kumimoji="1" lang="en-US" altLang="ja-JP" sz="1200" kern="100" dirty="0">
                <a:solidFill>
                  <a:srgbClr val="202122"/>
                </a:solidFill>
                <a:effectLst/>
                <a:latin typeface="+mj-ea"/>
                <a:ea typeface="+mn-ea"/>
                <a:cs typeface="Arial" panose="020B0604020202020204" pitchFamily="34" charset="0"/>
              </a:rPr>
              <a:t>〉</a:t>
            </a:r>
          </a:p>
          <a:p>
            <a:pPr algn="just">
              <a:lnSpc>
                <a:spcPts val="2000"/>
              </a:lnSpc>
            </a:pPr>
            <a:r>
              <a:rPr kumimoji="1" lang="ja-JP" altLang="en-US" sz="1200" kern="100" dirty="0">
                <a:solidFill>
                  <a:srgbClr val="202122"/>
                </a:solidFill>
                <a:effectLst/>
                <a:latin typeface="+mj-ea"/>
                <a:ea typeface="+mn-ea"/>
                <a:cs typeface="Arial" panose="020B0604020202020204" pitchFamily="34" charset="0"/>
              </a:rPr>
              <a:t>ヴァルナについては、教科書</a:t>
            </a:r>
            <a:r>
              <a:rPr kumimoji="1" lang="en-US" altLang="ja-JP" sz="1200" kern="100" dirty="0">
                <a:solidFill>
                  <a:srgbClr val="202122"/>
                </a:solidFill>
                <a:effectLst/>
                <a:latin typeface="+mj-ea"/>
                <a:ea typeface="+mn-ea"/>
                <a:cs typeface="Arial" panose="020B0604020202020204" pitchFamily="34" charset="0"/>
              </a:rPr>
              <a:t>p</a:t>
            </a:r>
            <a:r>
              <a:rPr kumimoji="1" lang="ja-JP" altLang="en-US" sz="1200" kern="100" dirty="0">
                <a:solidFill>
                  <a:srgbClr val="202122"/>
                </a:solidFill>
                <a:effectLst/>
                <a:latin typeface="+mj-ea"/>
                <a:ea typeface="+mn-ea"/>
                <a:cs typeface="Arial" panose="020B0604020202020204" pitchFamily="34" charset="0"/>
              </a:rPr>
              <a:t>、</a:t>
            </a:r>
            <a:r>
              <a:rPr kumimoji="1" lang="en-US" altLang="ja-JP" sz="1200" kern="100" dirty="0">
                <a:solidFill>
                  <a:srgbClr val="202122"/>
                </a:solidFill>
                <a:effectLst/>
                <a:latin typeface="+mj-ea"/>
                <a:ea typeface="+mn-ea"/>
                <a:cs typeface="Arial" panose="020B0604020202020204" pitchFamily="34" charset="0"/>
              </a:rPr>
              <a:t>27</a:t>
            </a:r>
            <a:r>
              <a:rPr kumimoji="1" lang="ja-JP" altLang="en-US" sz="1200" kern="100" dirty="0">
                <a:solidFill>
                  <a:srgbClr val="202122"/>
                </a:solidFill>
                <a:effectLst/>
                <a:latin typeface="+mj-ea"/>
                <a:ea typeface="+mn-ea"/>
                <a:cs typeface="Arial" panose="020B0604020202020204" pitchFamily="34" charset="0"/>
              </a:rPr>
              <a:t>の注</a:t>
            </a:r>
            <a:r>
              <a:rPr kumimoji="1" lang="en-US" altLang="ja-JP" sz="1200" kern="100" dirty="0">
                <a:solidFill>
                  <a:srgbClr val="202122"/>
                </a:solidFill>
                <a:effectLst/>
                <a:latin typeface="+mj-ea"/>
                <a:ea typeface="+mn-ea"/>
                <a:cs typeface="Arial" panose="020B0604020202020204" pitchFamily="34" charset="0"/>
              </a:rPr>
              <a:t>4</a:t>
            </a:r>
            <a:r>
              <a:rPr kumimoji="1" lang="ja-JP" altLang="en-US" sz="1200" kern="100" dirty="0">
                <a:solidFill>
                  <a:srgbClr val="202122"/>
                </a:solidFill>
                <a:effectLst/>
                <a:latin typeface="+mj-ea"/>
                <a:ea typeface="+mn-ea"/>
                <a:cs typeface="Arial" panose="020B0604020202020204" pitchFamily="34" charset="0"/>
              </a:rPr>
              <a:t>を参照。</a:t>
            </a:r>
          </a:p>
          <a:p>
            <a:pPr algn="just">
              <a:lnSpc>
                <a:spcPts val="2000"/>
              </a:lnSpc>
            </a:pPr>
            <a:r>
              <a:rPr kumimoji="1" lang="en-US" altLang="ja-JP" sz="1200" kern="100" dirty="0">
                <a:solidFill>
                  <a:srgbClr val="202122"/>
                </a:solidFill>
                <a:effectLst/>
                <a:latin typeface="+mj-ea"/>
                <a:ea typeface="+mn-ea"/>
                <a:cs typeface="Arial" panose="020B0604020202020204" pitchFamily="34" charset="0"/>
              </a:rPr>
              <a:t>〈</a:t>
            </a:r>
            <a:r>
              <a:rPr kumimoji="1" lang="ja-JP" altLang="en-US" sz="1200" kern="100" dirty="0">
                <a:solidFill>
                  <a:srgbClr val="202122"/>
                </a:solidFill>
                <a:effectLst/>
                <a:latin typeface="+mj-ea"/>
                <a:ea typeface="+mn-ea"/>
                <a:cs typeface="Arial" panose="020B0604020202020204" pitchFamily="34" charset="0"/>
              </a:rPr>
              <a:t>発問例</a:t>
            </a:r>
            <a:r>
              <a:rPr kumimoji="1" lang="en-US" altLang="ja-JP" sz="1200" kern="100" dirty="0">
                <a:solidFill>
                  <a:srgbClr val="202122"/>
                </a:solidFill>
                <a:effectLst/>
                <a:latin typeface="+mj-ea"/>
                <a:ea typeface="+mn-ea"/>
                <a:cs typeface="Arial" panose="020B0604020202020204" pitchFamily="34" charset="0"/>
              </a:rPr>
              <a:t>〉</a:t>
            </a:r>
          </a:p>
          <a:p>
            <a:pPr algn="just">
              <a:lnSpc>
                <a:spcPts val="2000"/>
              </a:lnSpc>
            </a:pPr>
            <a:r>
              <a:rPr kumimoji="1" lang="ja-JP" altLang="en-US" sz="1200" kern="100" dirty="0">
                <a:solidFill>
                  <a:srgbClr val="202122"/>
                </a:solidFill>
                <a:effectLst/>
                <a:latin typeface="+mj-ea"/>
                <a:ea typeface="+mn-ea"/>
                <a:cs typeface="Arial" panose="020B0604020202020204" pitchFamily="34" charset="0"/>
              </a:rPr>
              <a:t>前</a:t>
            </a:r>
            <a:r>
              <a:rPr kumimoji="1" lang="en-US" altLang="ja-JP" sz="1200" kern="100" dirty="0">
                <a:solidFill>
                  <a:srgbClr val="202122"/>
                </a:solidFill>
                <a:effectLst/>
                <a:latin typeface="+mj-ea"/>
                <a:ea typeface="+mn-ea"/>
                <a:cs typeface="Arial" panose="020B0604020202020204" pitchFamily="34" charset="0"/>
              </a:rPr>
              <a:t>10</a:t>
            </a:r>
            <a:r>
              <a:rPr kumimoji="1" lang="ja-JP" altLang="en-US" sz="1200" kern="100" dirty="0">
                <a:solidFill>
                  <a:srgbClr val="202122"/>
                </a:solidFill>
                <a:effectLst/>
                <a:latin typeface="+mj-ea"/>
                <a:ea typeface="+mn-ea"/>
                <a:cs typeface="Arial" panose="020B0604020202020204" pitchFamily="34" charset="0"/>
              </a:rPr>
              <a:t>世紀以降、インドではどのような身分制が形成されただろうか？</a:t>
            </a:r>
          </a:p>
          <a:p>
            <a:pPr algn="just">
              <a:lnSpc>
                <a:spcPts val="2000"/>
              </a:lnSpc>
            </a:pPr>
            <a:r>
              <a:rPr kumimoji="1" lang="ja-JP" altLang="en-US" sz="1200" kern="100" dirty="0">
                <a:solidFill>
                  <a:srgbClr val="202122"/>
                </a:solidFill>
                <a:effectLst/>
                <a:latin typeface="+mj-ea"/>
                <a:ea typeface="+mn-ea"/>
                <a:cs typeface="Arial" panose="020B0604020202020204" pitchFamily="34" charset="0"/>
              </a:rPr>
              <a:t>→司祭者のバラモン、王侯・戦士のクシャトリヤ、庶民であるヴァイシャ、先住民で隷属民であるシュードラの</a:t>
            </a:r>
            <a:r>
              <a:rPr kumimoji="1" lang="en-US" altLang="ja-JP" sz="1200" kern="100" dirty="0">
                <a:solidFill>
                  <a:srgbClr val="202122"/>
                </a:solidFill>
                <a:effectLst/>
                <a:latin typeface="+mj-ea"/>
                <a:ea typeface="+mn-ea"/>
                <a:cs typeface="Arial" panose="020B0604020202020204" pitchFamily="34" charset="0"/>
              </a:rPr>
              <a:t>4</a:t>
            </a:r>
            <a:r>
              <a:rPr kumimoji="1" lang="ja-JP" altLang="en-US" sz="1200" kern="100" dirty="0">
                <a:solidFill>
                  <a:srgbClr val="202122"/>
                </a:solidFill>
                <a:effectLst/>
                <a:latin typeface="+mj-ea"/>
                <a:ea typeface="+mn-ea"/>
                <a:cs typeface="Arial" panose="020B0604020202020204" pitchFamily="34" charset="0"/>
              </a:rPr>
              <a:t>つのヴァルナと</a:t>
            </a:r>
          </a:p>
          <a:p>
            <a:pPr algn="just">
              <a:lnSpc>
                <a:spcPts val="2000"/>
              </a:lnSpc>
            </a:pPr>
            <a:r>
              <a:rPr kumimoji="1" lang="ja-JP" altLang="en-US" sz="1200" kern="100" dirty="0">
                <a:solidFill>
                  <a:srgbClr val="202122"/>
                </a:solidFill>
                <a:effectLst/>
                <a:latin typeface="+mj-ea"/>
                <a:ea typeface="+mn-ea"/>
                <a:cs typeface="Arial" panose="020B0604020202020204" pitchFamily="34" charset="0"/>
              </a:rPr>
              <a:t>枠外の賤民</a:t>
            </a:r>
            <a:r>
              <a:rPr kumimoji="1" lang="en-US" altLang="ja-JP" sz="1200" kern="100" dirty="0">
                <a:solidFill>
                  <a:srgbClr val="202122"/>
                </a:solidFill>
                <a:effectLst/>
                <a:latin typeface="+mj-ea"/>
                <a:ea typeface="+mn-ea"/>
                <a:cs typeface="Arial" panose="020B0604020202020204" pitchFamily="34" charset="0"/>
              </a:rPr>
              <a:t>(</a:t>
            </a:r>
            <a:r>
              <a:rPr kumimoji="1" lang="ja-JP" altLang="en-US" sz="1200" kern="100" dirty="0">
                <a:solidFill>
                  <a:srgbClr val="202122"/>
                </a:solidFill>
                <a:effectLst/>
                <a:latin typeface="+mj-ea"/>
                <a:ea typeface="+mn-ea"/>
                <a:cs typeface="Arial" panose="020B0604020202020204" pitchFamily="34" charset="0"/>
              </a:rPr>
              <a:t>不可触民</a:t>
            </a:r>
            <a:r>
              <a:rPr kumimoji="1" lang="en-US" altLang="ja-JP" sz="1200" kern="100" dirty="0">
                <a:solidFill>
                  <a:srgbClr val="202122"/>
                </a:solidFill>
                <a:effectLst/>
                <a:latin typeface="+mj-ea"/>
                <a:ea typeface="+mn-ea"/>
                <a:cs typeface="Arial" panose="020B0604020202020204" pitchFamily="34" charset="0"/>
              </a:rPr>
              <a:t>)</a:t>
            </a:r>
            <a:r>
              <a:rPr kumimoji="1" lang="ja-JP" altLang="en-US" sz="1200" kern="100" dirty="0">
                <a:solidFill>
                  <a:srgbClr val="202122"/>
                </a:solidFill>
                <a:effectLst/>
                <a:latin typeface="+mj-ea"/>
                <a:ea typeface="+mn-ea"/>
                <a:cs typeface="Arial" panose="020B0604020202020204" pitchFamily="34" charset="0"/>
              </a:rPr>
              <a:t>の身分が形成された。</a:t>
            </a:r>
          </a:p>
          <a:p>
            <a:pPr algn="just">
              <a:lnSpc>
                <a:spcPts val="2000"/>
              </a:lnSpc>
            </a:pPr>
            <a:endParaRPr kumimoji="1" lang="en-US" altLang="ja-JP" sz="1200" kern="100" dirty="0">
              <a:solidFill>
                <a:srgbClr val="202122"/>
              </a:solidFill>
              <a:effectLst/>
              <a:latin typeface="+mj-ea"/>
              <a:ea typeface="+mn-ea"/>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8</a:t>
            </a:fld>
            <a:endParaRPr kumimoji="1" lang="ja-JP" altLang="en-US" dirty="0"/>
          </a:p>
        </p:txBody>
      </p:sp>
    </p:spTree>
    <p:extLst>
      <p:ext uri="{BB962C8B-B14F-4D97-AF65-F5344CB8AC3E}">
        <p14:creationId xmlns:p14="http://schemas.microsoft.com/office/powerpoint/2010/main" val="424998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43EEA9A-A557-FF46-8900-753DBBB53199}" type="datetime1">
              <a:rPr kumimoji="1" lang="ja-JP" altLang="en-US" smtClean="0"/>
              <a:t>2023/2/15</a:t>
            </a:fld>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267718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26418219-699C-624E-A019-0084EC4316EE}" type="datetime1">
              <a:rPr kumimoji="1" lang="ja-JP" altLang="en-US" smtClean="0"/>
              <a:t>2023/2/15</a:t>
            </a:fld>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361928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2801F030-B60B-E541-88BF-A2BC778990B0}" type="datetime1">
              <a:rPr kumimoji="1" lang="ja-JP" altLang="en-US" smtClean="0"/>
              <a:t>2023/2/15</a:t>
            </a:fld>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245869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0F271432-B5FF-7747-9B9E-5BDA5F901FB0}" type="datetime1">
              <a:rPr kumimoji="1" lang="ja-JP" altLang="en-US" smtClean="0"/>
              <a:t>2023/2/15</a:t>
            </a:fld>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209233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6AEBA4D3-46EF-D34A-99AD-DA67D9B4E1EE}" type="datetime1">
              <a:rPr kumimoji="1" lang="ja-JP" altLang="en-US" smtClean="0"/>
              <a:t>2023/2/15</a:t>
            </a:fld>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383772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7F79F529-78F2-3E4F-AFC9-7D4961D63A31}" type="datetime1">
              <a:rPr kumimoji="1" lang="ja-JP" altLang="en-US" smtClean="0"/>
              <a:t>2023/2/15</a:t>
            </a:fld>
            <a:endParaRPr kumimoji="1" lang="ja-JP" altLang="en-US"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197666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E1B46E9B-309E-A247-A6E3-637A924BF8C2}" type="datetime1">
              <a:rPr kumimoji="1" lang="ja-JP" altLang="en-US" smtClean="0"/>
              <a:t>2023/2/15</a:t>
            </a:fld>
            <a:endParaRPr kumimoji="1" lang="ja-JP" altLang="en-US" dirty="0"/>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12996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DE2F505A-118A-C346-BA5B-E0631D4E4BDD}" type="datetime1">
              <a:rPr kumimoji="1" lang="ja-JP" altLang="en-US" smtClean="0"/>
              <a:t>2023/2/15</a:t>
            </a:fld>
            <a:endParaRPr kumimoji="1" lang="ja-JP" altLang="en-US" dirty="0"/>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316479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90E2C4CC-1733-334E-B572-C4CC283EC65E}" type="datetime1">
              <a:rPr kumimoji="1" lang="ja-JP" altLang="en-US" smtClean="0"/>
              <a:t>2023/2/15</a:t>
            </a:fld>
            <a:endParaRPr kumimoji="1" lang="ja-JP" altLang="en-US" dirty="0"/>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93407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F400268A-C9FC-5D49-A75F-FCBAF810BAE7}" type="datetime1">
              <a:rPr kumimoji="1" lang="ja-JP" altLang="en-US" smtClean="0"/>
              <a:t>2023/2/15</a:t>
            </a:fld>
            <a:endParaRPr kumimoji="1" lang="ja-JP" altLang="en-US"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76420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1735A00-017D-BD41-BCE3-C3CB6D81D7D7}" type="datetime1">
              <a:rPr kumimoji="1" lang="ja-JP" altLang="en-US" smtClean="0"/>
              <a:t>2023/2/15</a:t>
            </a:fld>
            <a:endParaRPr kumimoji="1" lang="ja-JP" altLang="en-US"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5268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図 7" descr="header_footer_0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794500"/>
            <a:ext cx="9143391" cy="109721"/>
          </a:xfrm>
          <a:prstGeom prst="rect">
            <a:avLst/>
          </a:prstGeom>
        </p:spPr>
      </p:pic>
      <p:pic>
        <p:nvPicPr>
          <p:cNvPr id="10" name="図 9" descr="header_footer_0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773"/>
            <a:ext cx="9143391" cy="109721"/>
          </a:xfrm>
          <a:prstGeom prst="rect">
            <a:avLst/>
          </a:prstGeom>
        </p:spPr>
      </p:pic>
      <p:sp>
        <p:nvSpPr>
          <p:cNvPr id="11" name="スライド番号プレースホルダー 5"/>
          <p:cNvSpPr txBox="1">
            <a:spLocks/>
          </p:cNvSpPr>
          <p:nvPr userDrawn="1"/>
        </p:nvSpPr>
        <p:spPr>
          <a:xfrm>
            <a:off x="6784126" y="103948"/>
            <a:ext cx="2133600" cy="242399"/>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a:latin typeface="+mn-ea"/>
                <a:ea typeface="+mn-ea"/>
              </a:rPr>
              <a:t>/12</a:t>
            </a:r>
          </a:p>
        </p:txBody>
      </p:sp>
      <p:sp>
        <p:nvSpPr>
          <p:cNvPr id="12" name="スライド番号プレースホルダー 5"/>
          <p:cNvSpPr txBox="1">
            <a:spLocks/>
          </p:cNvSpPr>
          <p:nvPr userDrawn="1"/>
        </p:nvSpPr>
        <p:spPr>
          <a:xfrm>
            <a:off x="6527542" y="103948"/>
            <a:ext cx="2133600" cy="242399"/>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25C77DFE-49EF-EE47-AFEC-D88D2E6B4C14}" type="slidenum">
              <a:rPr lang="ja-JP" altLang="en-US" smtClean="0"/>
              <a:pPr/>
              <a:t>‹#›</a:t>
            </a:fld>
            <a:endParaRPr lang="ja-JP" altLang="en-US" dirty="0"/>
          </a:p>
        </p:txBody>
      </p:sp>
    </p:spTree>
    <p:extLst>
      <p:ext uri="{BB962C8B-B14F-4D97-AF65-F5344CB8AC3E}">
        <p14:creationId xmlns:p14="http://schemas.microsoft.com/office/powerpoint/2010/main" val="282500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file:////Users/ueoka_junko/Desktop/&#20181;&#20107;/&#26377;&#38480;&#20250;&#31038;KCDW/&#33833;&#21475;&#12373;&#12435;/0130_4733_R5&#19990;&#30028;&#21490;&#25506;&#31350;&#65288;PP&#65289;/&#21046;&#20316;/1&#31456;3&#31680;&#12288;&#12452;&#12531;&#12479;&#12441;&#12473;&#25991;&#26126;/&#20351;&#29992;&#32032;&#26448;/1&#31456;3&#31680;&#12288;&#12452;&#12531;&#12479;&#12441;&#12473;&#25991;&#26126;_2.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file:////Users/ueoka_junko/Desktop/&#20181;&#20107;/&#26377;&#38480;&#20250;&#31038;KCDW/&#33833;&#21475;&#12373;&#12435;/0130_4733_R5&#19990;&#30028;&#21490;&#25506;&#31350;&#65288;PP&#65289;/&#21046;&#20316;/1&#31456;3&#31680;&#12288;&#12452;&#12531;&#12479;&#12441;&#12473;&#25991;&#26126;/&#20351;&#29992;&#32032;&#26448;/1&#31456;3&#31680;&#12288;&#12452;&#12531;&#12479;&#12441;&#12473;&#25991;&#26126;_3.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483922"/>
            <a:ext cx="9143999" cy="1259997"/>
          </a:xfrm>
        </p:spPr>
        <p:txBody>
          <a:bodyPr>
            <a:normAutofit/>
          </a:bodyPr>
          <a:lstStyle/>
          <a:p>
            <a:r>
              <a:rPr lang="en-US" altLang="ja-JP" sz="4000" b="1" dirty="0">
                <a:latin typeface="メイリオ"/>
                <a:ea typeface="メイリオ"/>
                <a:cs typeface="メイリオ"/>
              </a:rPr>
              <a:t>1</a:t>
            </a:r>
            <a:r>
              <a:rPr lang="ja-JP" altLang="en-US" sz="4000" b="1" dirty="0">
                <a:latin typeface="メイリオ"/>
                <a:ea typeface="メイリオ"/>
                <a:cs typeface="メイリオ"/>
              </a:rPr>
              <a:t>章</a:t>
            </a:r>
            <a:r>
              <a:rPr lang="en-US" altLang="ja-JP" sz="4000" b="1" dirty="0">
                <a:latin typeface="メイリオ"/>
                <a:ea typeface="メイリオ"/>
                <a:cs typeface="メイリオ"/>
              </a:rPr>
              <a:t>3</a:t>
            </a:r>
            <a:r>
              <a:rPr lang="ja-JP" altLang="en-US" sz="4000" b="1" dirty="0">
                <a:latin typeface="メイリオ"/>
                <a:ea typeface="メイリオ"/>
                <a:cs typeface="メイリオ"/>
              </a:rPr>
              <a:t>節　インダス文明</a:t>
            </a:r>
            <a:endParaRPr kumimoji="1" lang="ja-JP" altLang="en-US" sz="4000" b="1" dirty="0">
              <a:latin typeface="メイリオ"/>
              <a:ea typeface="メイリオ"/>
              <a:cs typeface="メイリオ"/>
            </a:endParaRPr>
          </a:p>
        </p:txBody>
      </p:sp>
      <p:sp>
        <p:nvSpPr>
          <p:cNvPr id="11" name="サブタイトル 2"/>
          <p:cNvSpPr txBox="1">
            <a:spLocks/>
          </p:cNvSpPr>
          <p:nvPr/>
        </p:nvSpPr>
        <p:spPr>
          <a:xfrm>
            <a:off x="0" y="3634204"/>
            <a:ext cx="9144000" cy="359997"/>
          </a:xfrm>
          <a:prstGeom prst="rect">
            <a:avLst/>
          </a:prstGeom>
        </p:spPr>
        <p:txBody>
          <a:bodyPr vert="horz" lIns="91440" tIns="45720" rIns="91440" bIns="45720" rtlCol="0" anchor="ctr">
            <a:normAutofit fontScale="85000" lnSpcReduction="2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2400" dirty="0">
                <a:solidFill>
                  <a:schemeClr val="tx1"/>
                </a:solidFill>
                <a:latin typeface="メイリオ"/>
                <a:ea typeface="メイリオ"/>
                <a:cs typeface="メイリオ"/>
              </a:rPr>
              <a:t>（教科書</a:t>
            </a:r>
            <a:r>
              <a:rPr lang="en-US" altLang="ja-JP" sz="2400" dirty="0">
                <a:solidFill>
                  <a:schemeClr val="tx1"/>
                </a:solidFill>
                <a:latin typeface="メイリオ"/>
                <a:ea typeface="メイリオ"/>
                <a:cs typeface="メイリオ"/>
              </a:rPr>
              <a:t>p.26</a:t>
            </a:r>
            <a:r>
              <a:rPr lang="ja-JP" altLang="en-US" sz="2400" dirty="0">
                <a:solidFill>
                  <a:schemeClr val="tx1"/>
                </a:solidFill>
                <a:latin typeface="メイリオ"/>
                <a:ea typeface="メイリオ"/>
                <a:cs typeface="メイリオ"/>
              </a:rPr>
              <a:t>～</a:t>
            </a:r>
            <a:r>
              <a:rPr lang="en-US" altLang="ja-JP" sz="2400" dirty="0">
                <a:solidFill>
                  <a:schemeClr val="tx1"/>
                </a:solidFill>
                <a:latin typeface="メイリオ"/>
                <a:ea typeface="メイリオ"/>
                <a:cs typeface="メイリオ"/>
              </a:rPr>
              <a:t>27</a:t>
            </a:r>
            <a:r>
              <a:rPr lang="ja-JP" altLang="en-US" sz="2400" dirty="0">
                <a:solidFill>
                  <a:schemeClr val="tx1"/>
                </a:solidFill>
                <a:latin typeface="メイリオ"/>
                <a:ea typeface="メイリオ"/>
                <a:cs typeface="メイリオ"/>
              </a:rPr>
              <a:t>）</a:t>
            </a:r>
          </a:p>
        </p:txBody>
      </p:sp>
      <p:pic>
        <p:nvPicPr>
          <p:cNvPr id="5" name="図 4" descr="top_wh_01.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3391" cy="1987164"/>
          </a:xfrm>
          <a:prstGeom prst="rect">
            <a:avLst/>
          </a:prstGeom>
        </p:spPr>
      </p:pic>
      <p:pic>
        <p:nvPicPr>
          <p:cNvPr id="6" name="図 5" descr="top_wh_02.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4951654"/>
            <a:ext cx="9143391" cy="1987164"/>
          </a:xfrm>
          <a:prstGeom prst="rect">
            <a:avLst/>
          </a:prstGeom>
        </p:spPr>
      </p:pic>
    </p:spTree>
    <p:extLst>
      <p:ext uri="{BB962C8B-B14F-4D97-AF65-F5344CB8AC3E}">
        <p14:creationId xmlns:p14="http://schemas.microsoft.com/office/powerpoint/2010/main" val="51077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62989" y="648585"/>
            <a:ext cx="8423999" cy="2190308"/>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r>
              <a:rPr lang="ja-JP" altLang="en-US" sz="2800" b="1" dirty="0">
                <a:solidFill>
                  <a:srgbClr val="000000"/>
                </a:solidFill>
                <a:latin typeface="メイリオ"/>
                <a:ea typeface="メイリオ"/>
                <a:cs typeface="メイリオ"/>
              </a:rPr>
              <a:t>インダス文明はどのような特徴をもっていたのだろうか。また，アーリヤ人の進出は，インドにどのような変化をもたらしたのだろうか。</a:t>
            </a:r>
          </a:p>
        </p:txBody>
      </p:sp>
      <p:sp>
        <p:nvSpPr>
          <p:cNvPr id="6" name="テキスト ボックス 5">
            <a:extLst>
              <a:ext uri="{FF2B5EF4-FFF2-40B4-BE49-F238E27FC236}">
                <a16:creationId xmlns:a16="http://schemas.microsoft.com/office/drawing/2014/main" id="{0832A6B1-DC33-4C18-BDFD-69863B4C652C}"/>
              </a:ext>
            </a:extLst>
          </p:cNvPr>
          <p:cNvSpPr txBox="1"/>
          <p:nvPr/>
        </p:nvSpPr>
        <p:spPr>
          <a:xfrm>
            <a:off x="687841" y="290294"/>
            <a:ext cx="3483978" cy="523220"/>
          </a:xfrm>
          <a:prstGeom prst="rect">
            <a:avLst/>
          </a:prstGeom>
          <a:solidFill>
            <a:srgbClr val="00B050"/>
          </a:solidFill>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rPr>
              <a:t>この節全体の問い</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5" name="サブタイトル 2"/>
          <p:cNvSpPr txBox="1">
            <a:spLocks/>
          </p:cNvSpPr>
          <p:nvPr/>
        </p:nvSpPr>
        <p:spPr>
          <a:xfrm>
            <a:off x="481833" y="1648047"/>
            <a:ext cx="8263683" cy="4919659"/>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lvl="1" algn="l"/>
            <a:r>
              <a:rPr lang="ja-JP" altLang="en-US" b="1" dirty="0">
                <a:solidFill>
                  <a:schemeClr val="tx1"/>
                </a:solidFill>
                <a:latin typeface="メイリオ" panose="020B0604030504040204" pitchFamily="50" charset="-128"/>
                <a:ea typeface="メイリオ" panose="020B0604030504040204" pitchFamily="50" charset="-128"/>
                <a:cs typeface="メイリオ"/>
              </a:rPr>
              <a:t>沐浴場や会議場など公共施設を中心とした多数の計画都市の遺跡が残っている。メソポタミア方面との交流を示す遺物も出土し，未解読のインダス文字，沐浴や牡牛の神聖視など後のヒンドゥー教に受け継がれる要素も残しているが，前</a:t>
            </a:r>
            <a:r>
              <a:rPr lang="en-US" altLang="ja-JP" b="1" dirty="0">
                <a:solidFill>
                  <a:schemeClr val="tx1"/>
                </a:solidFill>
                <a:latin typeface="メイリオ" panose="020B0604030504040204" pitchFamily="50" charset="-128"/>
                <a:ea typeface="メイリオ" panose="020B0604030504040204" pitchFamily="50" charset="-128"/>
                <a:cs typeface="メイリオ"/>
              </a:rPr>
              <a:t>1800</a:t>
            </a:r>
            <a:r>
              <a:rPr lang="ja-JP" altLang="en-US" b="1" dirty="0">
                <a:solidFill>
                  <a:schemeClr val="tx1"/>
                </a:solidFill>
                <a:latin typeface="メイリオ" panose="020B0604030504040204" pitchFamily="50" charset="-128"/>
                <a:ea typeface="メイリオ" panose="020B0604030504040204" pitchFamily="50" charset="-128"/>
                <a:cs typeface="メイリオ"/>
              </a:rPr>
              <a:t>年以降衰退した。牧畜民アーリヤ人はパンジャーブ地方からガンジス川一帯の先住農耕民を征服しながら，自然現象を尊崇するバラモン教を成立させた。身分制度としてヴァルナ制度を生み，これが後のジャーティ制度の原型となった。</a:t>
            </a:r>
          </a:p>
        </p:txBody>
      </p:sp>
    </p:spTree>
    <p:extLst>
      <p:ext uri="{BB962C8B-B14F-4D97-AF65-F5344CB8AC3E}">
        <p14:creationId xmlns:p14="http://schemas.microsoft.com/office/powerpoint/2010/main" val="375692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60000" y="2287844"/>
            <a:ext cx="8423999" cy="2393338"/>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ja-JP" altLang="en-US" sz="2800" b="1">
                <a:solidFill>
                  <a:srgbClr val="000000"/>
                </a:solidFill>
                <a:latin typeface="メイリオ"/>
                <a:ea typeface="メイリオ"/>
                <a:cs typeface="メイリオ"/>
              </a:rPr>
              <a:t>インダス文明の時代にうまれたもののうち，のちのインドの文明に影響を与えたものをまとめてみよう。</a:t>
            </a:r>
            <a:endParaRPr lang="en-US" altLang="ja-JP" sz="2800" b="1" dirty="0">
              <a:solidFill>
                <a:srgbClr val="000000"/>
              </a:solidFill>
              <a:latin typeface="メイリオ"/>
              <a:ea typeface="メイリオ"/>
              <a:cs typeface="メイリオ"/>
            </a:endParaRPr>
          </a:p>
        </p:txBody>
      </p:sp>
      <p:sp>
        <p:nvSpPr>
          <p:cNvPr id="2" name="テキスト ボックス 1">
            <a:extLst>
              <a:ext uri="{FF2B5EF4-FFF2-40B4-BE49-F238E27FC236}">
                <a16:creationId xmlns:a16="http://schemas.microsoft.com/office/drawing/2014/main" id="{927F3EE4-44D9-4131-A90D-21077DBB3303}"/>
              </a:ext>
            </a:extLst>
          </p:cNvPr>
          <p:cNvSpPr txBox="1"/>
          <p:nvPr/>
        </p:nvSpPr>
        <p:spPr>
          <a:xfrm>
            <a:off x="648184" y="2183007"/>
            <a:ext cx="1134318" cy="523220"/>
          </a:xfrm>
          <a:prstGeom prst="rect">
            <a:avLst/>
          </a:prstGeom>
          <a:solidFill>
            <a:srgbClr val="00B050"/>
          </a:solidFill>
        </p:spPr>
        <p:txBody>
          <a:bodyPr wrap="square" rtlCol="0">
            <a:spAutoFit/>
          </a:bodyPr>
          <a:lstStyle/>
          <a:p>
            <a:pPr algn="ctr"/>
            <a:r>
              <a:rPr kumimoji="1" lang="en-US" altLang="ja-JP" sz="2800" b="1" dirty="0">
                <a:solidFill>
                  <a:schemeClr val="bg1"/>
                </a:solidFill>
                <a:latin typeface="メイリオ" panose="020B0604030504040204" pitchFamily="50" charset="-128"/>
                <a:ea typeface="メイリオ" panose="020B0604030504040204" pitchFamily="50" charset="-128"/>
              </a:rPr>
              <a:t>Try</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1996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4E8A63B-3865-F160-DD05-04D85265B423}"/>
              </a:ext>
            </a:extLst>
          </p:cNvPr>
          <p:cNvSpPr/>
          <p:nvPr/>
        </p:nvSpPr>
        <p:spPr>
          <a:xfrm>
            <a:off x="2073498" y="1375558"/>
            <a:ext cx="4922426" cy="500001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サブタイトル 2">
            <a:extLst>
              <a:ext uri="{FF2B5EF4-FFF2-40B4-BE49-F238E27FC236}">
                <a16:creationId xmlns:a16="http://schemas.microsoft.com/office/drawing/2014/main" id="{B384E68D-010B-F96A-B1A2-15B9D81BFDA0}"/>
              </a:ext>
            </a:extLst>
          </p:cNvPr>
          <p:cNvSpPr txBox="1">
            <a:spLocks/>
          </p:cNvSpPr>
          <p:nvPr/>
        </p:nvSpPr>
        <p:spPr>
          <a:xfrm>
            <a:off x="161416" y="499551"/>
            <a:ext cx="8821168"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dirty="0">
                <a:solidFill>
                  <a:schemeClr val="tx1"/>
                </a:solidFill>
                <a:latin typeface="メイリオ"/>
                <a:ea typeface="メイリオ"/>
                <a:cs typeface="メイリオ"/>
              </a:rPr>
              <a:t>【</a:t>
            </a:r>
            <a:r>
              <a:rPr lang="ja-JP" altLang="en-US" sz="2800" dirty="0">
                <a:solidFill>
                  <a:schemeClr val="tx1"/>
                </a:solidFill>
                <a:latin typeface="メイリオ"/>
                <a:ea typeface="メイリオ"/>
                <a:cs typeface="メイリオ"/>
              </a:rPr>
              <a:t>インド亜大陸</a:t>
            </a:r>
            <a:r>
              <a:rPr lang="en-US" altLang="ja-JP" sz="2800" dirty="0">
                <a:solidFill>
                  <a:schemeClr val="tx1"/>
                </a:solidFill>
                <a:latin typeface="メイリオ"/>
                <a:ea typeface="メイリオ"/>
                <a:cs typeface="メイリオ"/>
              </a:rPr>
              <a:t>】</a:t>
            </a:r>
          </a:p>
        </p:txBody>
      </p:sp>
      <p:pic>
        <p:nvPicPr>
          <p:cNvPr id="2" name="図 1">
            <a:extLst>
              <a:ext uri="{FF2B5EF4-FFF2-40B4-BE49-F238E27FC236}">
                <a16:creationId xmlns:a16="http://schemas.microsoft.com/office/drawing/2014/main" id="{43A1F11F-2B27-AAC1-A140-060B40166830}"/>
              </a:ext>
            </a:extLst>
          </p:cNvPr>
          <p:cNvPicPr>
            <a:picLocks noChangeAspect="1"/>
          </p:cNvPicPr>
          <p:nvPr/>
        </p:nvPicPr>
        <p:blipFill>
          <a:blip r:embed="rId3"/>
          <a:srcRect/>
          <a:stretch/>
        </p:blipFill>
        <p:spPr>
          <a:xfrm>
            <a:off x="2139775" y="1440266"/>
            <a:ext cx="4789873" cy="4870601"/>
          </a:xfrm>
          <a:prstGeom prst="rect">
            <a:avLst/>
          </a:prstGeom>
        </p:spPr>
      </p:pic>
    </p:spTree>
    <p:extLst>
      <p:ext uri="{BB962C8B-B14F-4D97-AF65-F5344CB8AC3E}">
        <p14:creationId xmlns:p14="http://schemas.microsoft.com/office/powerpoint/2010/main" val="286015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C8BBB5A-5CF9-96A5-5292-0A2C93523C6E}"/>
              </a:ext>
            </a:extLst>
          </p:cNvPr>
          <p:cNvPicPr>
            <a:picLocks noChangeAspect="1"/>
          </p:cNvPicPr>
          <p:nvPr/>
        </p:nvPicPr>
        <p:blipFill>
          <a:blip r:embed="rId3" r:link="rId4"/>
          <a:srcRect/>
          <a:stretch>
            <a:fillRect/>
          </a:stretch>
        </p:blipFill>
        <p:spPr>
          <a:xfrm>
            <a:off x="2139775" y="1440266"/>
            <a:ext cx="4789872" cy="4870601"/>
          </a:xfrm>
          <a:prstGeom prst="rect">
            <a:avLst/>
          </a:prstGeom>
        </p:spPr>
      </p:pic>
      <p:sp>
        <p:nvSpPr>
          <p:cNvPr id="6" name="正方形/長方形 5">
            <a:extLst>
              <a:ext uri="{FF2B5EF4-FFF2-40B4-BE49-F238E27FC236}">
                <a16:creationId xmlns:a16="http://schemas.microsoft.com/office/drawing/2014/main" id="{E4E8A63B-3865-F160-DD05-04D85265B423}"/>
              </a:ext>
            </a:extLst>
          </p:cNvPr>
          <p:cNvSpPr/>
          <p:nvPr/>
        </p:nvSpPr>
        <p:spPr>
          <a:xfrm>
            <a:off x="2073498" y="1375558"/>
            <a:ext cx="4922426" cy="500001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サブタイトル 2">
            <a:extLst>
              <a:ext uri="{FF2B5EF4-FFF2-40B4-BE49-F238E27FC236}">
                <a16:creationId xmlns:a16="http://schemas.microsoft.com/office/drawing/2014/main" id="{B384E68D-010B-F96A-B1A2-15B9D81BFDA0}"/>
              </a:ext>
            </a:extLst>
          </p:cNvPr>
          <p:cNvSpPr txBox="1">
            <a:spLocks/>
          </p:cNvSpPr>
          <p:nvPr/>
        </p:nvSpPr>
        <p:spPr>
          <a:xfrm>
            <a:off x="161416" y="499551"/>
            <a:ext cx="8821168"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dirty="0">
                <a:solidFill>
                  <a:schemeClr val="tx1"/>
                </a:solidFill>
                <a:latin typeface="メイリオ"/>
                <a:ea typeface="メイリオ"/>
                <a:cs typeface="メイリオ"/>
              </a:rPr>
              <a:t>【</a:t>
            </a:r>
            <a:r>
              <a:rPr lang="ja-JP" altLang="en-US" sz="2800" dirty="0">
                <a:solidFill>
                  <a:schemeClr val="tx1"/>
                </a:solidFill>
                <a:latin typeface="メイリオ"/>
                <a:ea typeface="メイリオ"/>
                <a:cs typeface="メイリオ"/>
              </a:rPr>
              <a:t>インダス文明</a:t>
            </a:r>
            <a:r>
              <a:rPr lang="en-US" altLang="ja-JP" sz="2800" dirty="0">
                <a:solidFill>
                  <a:schemeClr val="tx1"/>
                </a:solidFill>
                <a:latin typeface="メイリオ"/>
                <a:ea typeface="メイリオ"/>
                <a:cs typeface="メイリオ"/>
              </a:rPr>
              <a:t>】</a:t>
            </a:r>
          </a:p>
        </p:txBody>
      </p:sp>
    </p:spTree>
    <p:extLst>
      <p:ext uri="{BB962C8B-B14F-4D97-AF65-F5344CB8AC3E}">
        <p14:creationId xmlns:p14="http://schemas.microsoft.com/office/powerpoint/2010/main" val="3541989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4E8A63B-3865-F160-DD05-04D85265B423}"/>
              </a:ext>
            </a:extLst>
          </p:cNvPr>
          <p:cNvSpPr/>
          <p:nvPr/>
        </p:nvSpPr>
        <p:spPr>
          <a:xfrm>
            <a:off x="2073498" y="1375558"/>
            <a:ext cx="4922426" cy="500001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サブタイトル 2">
            <a:extLst>
              <a:ext uri="{FF2B5EF4-FFF2-40B4-BE49-F238E27FC236}">
                <a16:creationId xmlns:a16="http://schemas.microsoft.com/office/drawing/2014/main" id="{B384E68D-010B-F96A-B1A2-15B9D81BFDA0}"/>
              </a:ext>
            </a:extLst>
          </p:cNvPr>
          <p:cNvSpPr txBox="1">
            <a:spLocks/>
          </p:cNvSpPr>
          <p:nvPr/>
        </p:nvSpPr>
        <p:spPr>
          <a:xfrm>
            <a:off x="161416" y="499551"/>
            <a:ext cx="8821168"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dirty="0">
                <a:solidFill>
                  <a:schemeClr val="tx1"/>
                </a:solidFill>
                <a:latin typeface="メイリオ"/>
                <a:ea typeface="メイリオ"/>
                <a:cs typeface="メイリオ"/>
              </a:rPr>
              <a:t>【</a:t>
            </a:r>
            <a:r>
              <a:rPr lang="ja-JP" altLang="en-US" sz="2800" dirty="0">
                <a:solidFill>
                  <a:schemeClr val="tx1"/>
                </a:solidFill>
                <a:latin typeface="メイリオ"/>
                <a:ea typeface="メイリオ"/>
                <a:cs typeface="メイリオ"/>
              </a:rPr>
              <a:t>アーリヤ人の来住</a:t>
            </a:r>
            <a:r>
              <a:rPr lang="en-US" altLang="ja-JP" sz="2800" dirty="0">
                <a:solidFill>
                  <a:schemeClr val="tx1"/>
                </a:solidFill>
                <a:latin typeface="メイリオ"/>
                <a:ea typeface="メイリオ"/>
                <a:cs typeface="メイリオ"/>
              </a:rPr>
              <a:t>】</a:t>
            </a:r>
          </a:p>
        </p:txBody>
      </p:sp>
      <p:pic>
        <p:nvPicPr>
          <p:cNvPr id="2" name="図 1">
            <a:extLst>
              <a:ext uri="{FF2B5EF4-FFF2-40B4-BE49-F238E27FC236}">
                <a16:creationId xmlns:a16="http://schemas.microsoft.com/office/drawing/2014/main" id="{894EFA5C-AF0C-75F0-DEC9-EB09E1D3B8E0}"/>
              </a:ext>
            </a:extLst>
          </p:cNvPr>
          <p:cNvPicPr>
            <a:picLocks noChangeAspect="1"/>
          </p:cNvPicPr>
          <p:nvPr/>
        </p:nvPicPr>
        <p:blipFill>
          <a:blip r:embed="rId3" r:link="rId4"/>
          <a:srcRect/>
          <a:stretch>
            <a:fillRect/>
          </a:stretch>
        </p:blipFill>
        <p:spPr>
          <a:xfrm>
            <a:off x="2139775" y="1440266"/>
            <a:ext cx="4789872" cy="4870600"/>
          </a:xfrm>
          <a:prstGeom prst="rect">
            <a:avLst/>
          </a:prstGeom>
        </p:spPr>
      </p:pic>
    </p:spTree>
    <p:extLst>
      <p:ext uri="{BB962C8B-B14F-4D97-AF65-F5344CB8AC3E}">
        <p14:creationId xmlns:p14="http://schemas.microsoft.com/office/powerpoint/2010/main" val="316097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60000" y="2323672"/>
            <a:ext cx="8423999" cy="2210655"/>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r>
              <a:rPr lang="ja-JP" altLang="en-US" sz="2800" b="1" dirty="0">
                <a:solidFill>
                  <a:srgbClr val="000000"/>
                </a:solidFill>
                <a:latin typeface="メイリオ"/>
                <a:ea typeface="メイリオ"/>
                <a:cs typeface="メイリオ"/>
              </a:rPr>
              <a:t>インダス文明はどのような特徴をもっていたのだろうか。また，アーリヤ人の進出は，インドにどのような変化をもたらしたのだろうか。</a:t>
            </a:r>
          </a:p>
        </p:txBody>
      </p:sp>
      <p:sp>
        <p:nvSpPr>
          <p:cNvPr id="6" name="テキスト ボックス 5">
            <a:extLst>
              <a:ext uri="{FF2B5EF4-FFF2-40B4-BE49-F238E27FC236}">
                <a16:creationId xmlns:a16="http://schemas.microsoft.com/office/drawing/2014/main" id="{0832A6B1-DC33-4C18-BDFD-69863B4C652C}"/>
              </a:ext>
            </a:extLst>
          </p:cNvPr>
          <p:cNvSpPr txBox="1"/>
          <p:nvPr/>
        </p:nvSpPr>
        <p:spPr>
          <a:xfrm>
            <a:off x="462989" y="1993203"/>
            <a:ext cx="3483978" cy="523220"/>
          </a:xfrm>
          <a:prstGeom prst="rect">
            <a:avLst/>
          </a:prstGeom>
          <a:solidFill>
            <a:srgbClr val="00B050"/>
          </a:solidFill>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rPr>
              <a:t>この節全体の問い</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1824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265835" y="499551"/>
            <a:ext cx="8639999"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南アジアの自然環境</a:t>
            </a:r>
          </a:p>
        </p:txBody>
      </p:sp>
      <p:sp>
        <p:nvSpPr>
          <p:cNvPr id="13" name="テキスト ボックス 12">
            <a:extLst>
              <a:ext uri="{FF2B5EF4-FFF2-40B4-BE49-F238E27FC236}">
                <a16:creationId xmlns:a16="http://schemas.microsoft.com/office/drawing/2014/main" id="{20A5D399-374D-4F0F-851F-4761F61D997E}"/>
              </a:ext>
            </a:extLst>
          </p:cNvPr>
          <p:cNvSpPr txBox="1"/>
          <p:nvPr/>
        </p:nvSpPr>
        <p:spPr>
          <a:xfrm>
            <a:off x="252000" y="1152000"/>
            <a:ext cx="8640000" cy="4117537"/>
          </a:xfrm>
          <a:prstGeom prst="rect">
            <a:avLst/>
          </a:prstGeom>
          <a:solidFill>
            <a:schemeClr val="bg1"/>
          </a:solidFill>
        </p:spPr>
        <p:txBody>
          <a:bodyPr wrap="square">
            <a:spAutoFit/>
          </a:bodyPr>
          <a:lstStyle/>
          <a:p>
            <a:pPr marL="534988" indent="-5349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●インド亜大陸</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534988" indent="-5349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熱帯・亜熱帯の</a:t>
            </a:r>
            <a:r>
              <a:rPr lang="ja-JP" altLang="en-US" sz="2800" b="1" kern="100" dirty="0">
                <a:latin typeface="メイリオ" panose="020B0604030504040204" pitchFamily="50" charset="-128"/>
                <a:ea typeface="メイリオ" panose="020B0604030504040204" pitchFamily="50" charset="-128"/>
                <a:cs typeface="Times New Roman" panose="02020603050405020304" pitchFamily="18" charset="0"/>
              </a:rPr>
              <a:t>モンスーン（季節風）</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帯</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534988" indent="-5349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→雨季・乾季→豊かな農産物</a:t>
            </a:r>
          </a:p>
          <a:p>
            <a:pPr marL="534988" indent="-5349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・三つの大きな平原</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534988" indent="-5349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パンジャーブ平原，ヒンドゥスターン平原</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534988" indent="-5349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デカン高原</a:t>
            </a:r>
          </a:p>
        </p:txBody>
      </p:sp>
      <p:pic>
        <p:nvPicPr>
          <p:cNvPr id="4" name="図 3" descr="link.png">
            <a:hlinkClick r:id="" action="ppaction://customshow?id=0&amp;return=true"/>
            <a:extLst>
              <a:ext uri="{FF2B5EF4-FFF2-40B4-BE49-F238E27FC236}">
                <a16:creationId xmlns:a16="http://schemas.microsoft.com/office/drawing/2014/main" id="{3C683387-86DB-00E1-8BF8-F93D242C1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992" y="1431710"/>
            <a:ext cx="1048442" cy="279400"/>
          </a:xfrm>
          <a:prstGeom prst="rect">
            <a:avLst/>
          </a:prstGeom>
        </p:spPr>
      </p:pic>
    </p:spTree>
    <p:extLst>
      <p:ext uri="{BB962C8B-B14F-4D97-AF65-F5344CB8AC3E}">
        <p14:creationId xmlns:p14="http://schemas.microsoft.com/office/powerpoint/2010/main" val="19104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E313AA-4C85-4874-95A5-E09BB2604447}"/>
              </a:ext>
            </a:extLst>
          </p:cNvPr>
          <p:cNvSpPr txBox="1"/>
          <p:nvPr/>
        </p:nvSpPr>
        <p:spPr>
          <a:xfrm>
            <a:off x="252000" y="1152000"/>
            <a:ext cx="8631753" cy="5503558"/>
          </a:xfrm>
          <a:prstGeom prst="rect">
            <a:avLst/>
          </a:prstGeom>
          <a:noFill/>
        </p:spPr>
        <p:txBody>
          <a:bodyPr wrap="square">
            <a:spAutoFit/>
          </a:bodyPr>
          <a:lstStyle/>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b="1" kern="100" dirty="0">
                <a:latin typeface="メイリオ" panose="020B0604030504040204" pitchFamily="50" charset="-128"/>
                <a:ea typeface="メイリオ" panose="020B0604030504040204" pitchFamily="50" charset="-128"/>
                <a:cs typeface="Times New Roman" panose="02020603050405020304" pitchFamily="18" charset="0"/>
              </a:rPr>
              <a:t>インダス文明</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インダス川流域，麦作農業に</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もとづく都市文明（前</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2600</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年ごろ～）</a:t>
            </a:r>
          </a:p>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・都市遺跡</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ハラッパー</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（パンジャーブ地方）</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algn="just">
              <a:lnSpc>
                <a:spcPct val="140000"/>
              </a:lnSpc>
              <a:spcBef>
                <a:spcPts val="672"/>
              </a:spcBef>
            </a:pPr>
            <a:r>
              <a:rPr lang="ja-JP" altLang="en-US" sz="28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モエンジョ</a:t>
            </a:r>
            <a:r>
              <a:rPr lang="en-US" altLang="ja-JP" sz="28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ダーロ</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（シンド地方）</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ドーラーヴィラー（グジャラート地方）</a:t>
            </a:r>
          </a:p>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・焼き煉瓦を用いた計画的な都市建設，公共施設</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会議場，大沐浴場，穀物倉庫</a:t>
            </a:r>
          </a:p>
        </p:txBody>
      </p:sp>
      <p:sp>
        <p:nvSpPr>
          <p:cNvPr id="4" name="サブタイトル 2"/>
          <p:cNvSpPr txBox="1">
            <a:spLocks/>
          </p:cNvSpPr>
          <p:nvPr/>
        </p:nvSpPr>
        <p:spPr>
          <a:xfrm>
            <a:off x="265835" y="500400"/>
            <a:ext cx="8639999"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インダス文明</a:t>
            </a:r>
          </a:p>
        </p:txBody>
      </p:sp>
      <p:pic>
        <p:nvPicPr>
          <p:cNvPr id="5" name="図 4" descr="link.png">
            <a:hlinkClick r:id="" action="ppaction://customshow?id=1&amp;return=true"/>
            <a:extLst>
              <a:ext uri="{FF2B5EF4-FFF2-40B4-BE49-F238E27FC236}">
                <a16:creationId xmlns:a16="http://schemas.microsoft.com/office/drawing/2014/main" id="{AE8321CE-8546-FD78-55E2-A5DEDD666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509" y="2735302"/>
            <a:ext cx="1048442" cy="279400"/>
          </a:xfrm>
          <a:prstGeom prst="rect">
            <a:avLst/>
          </a:prstGeom>
        </p:spPr>
      </p:pic>
    </p:spTree>
    <p:extLst>
      <p:ext uri="{BB962C8B-B14F-4D97-AF65-F5344CB8AC3E}">
        <p14:creationId xmlns:p14="http://schemas.microsoft.com/office/powerpoint/2010/main" val="35296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E313AA-4C85-4874-95A5-E09BB2604447}"/>
              </a:ext>
            </a:extLst>
          </p:cNvPr>
          <p:cNvSpPr txBox="1"/>
          <p:nvPr/>
        </p:nvSpPr>
        <p:spPr>
          <a:xfrm>
            <a:off x="252000" y="1152000"/>
            <a:ext cx="8631753" cy="5503558"/>
          </a:xfrm>
          <a:prstGeom prst="rect">
            <a:avLst/>
          </a:prstGeom>
          <a:noFill/>
        </p:spPr>
        <p:txBody>
          <a:bodyPr wrap="square">
            <a:spAutoFit/>
          </a:bodyPr>
          <a:lstStyle/>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●遺跡からの出土品</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ペルシア湾岸・メソポタミアとの交易品も出土</a:t>
            </a:r>
          </a:p>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・金製品・青銅器・彩文土器・印章など，</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・日常</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石器を使用，木綿の布を着用</a:t>
            </a:r>
          </a:p>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・印章</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未解読の</a:t>
            </a:r>
            <a:r>
              <a:rPr lang="ja-JP" altLang="en-US" sz="28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インダス</a:t>
            </a:r>
            <a:r>
              <a:rPr lang="ja-JP" altLang="en-US" sz="2800" b="1" kern="100" dirty="0">
                <a:latin typeface="メイリオ" panose="020B0604030504040204" pitchFamily="50" charset="-128"/>
                <a:ea typeface="メイリオ" panose="020B0604030504040204" pitchFamily="50" charset="-128"/>
                <a:cs typeface="Times New Roman" panose="02020603050405020304" pitchFamily="18" charset="0"/>
              </a:rPr>
              <a:t>文字</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言語はドラヴィダ系とみる説が有力</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algn="just">
              <a:lnSpc>
                <a:spcPct val="140000"/>
              </a:lnSpc>
              <a:spcBef>
                <a:spcPts val="672"/>
              </a:spcBef>
            </a:pP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46088" indent="-446088" algn="just">
              <a:lnSpc>
                <a:spcPct val="140000"/>
              </a:lnSpc>
              <a:spcBef>
                <a:spcPts val="672"/>
              </a:spcBef>
            </a:pPr>
            <a:endPar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サブタイトル 2"/>
          <p:cNvSpPr txBox="1">
            <a:spLocks/>
          </p:cNvSpPr>
          <p:nvPr/>
        </p:nvSpPr>
        <p:spPr>
          <a:xfrm>
            <a:off x="265835" y="500400"/>
            <a:ext cx="8639999"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インダス文明</a:t>
            </a:r>
          </a:p>
        </p:txBody>
      </p:sp>
    </p:spTree>
    <p:extLst>
      <p:ext uri="{BB962C8B-B14F-4D97-AF65-F5344CB8AC3E}">
        <p14:creationId xmlns:p14="http://schemas.microsoft.com/office/powerpoint/2010/main" val="398264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サブタイトル 2"/>
          <p:cNvSpPr txBox="1">
            <a:spLocks/>
          </p:cNvSpPr>
          <p:nvPr/>
        </p:nvSpPr>
        <p:spPr>
          <a:xfrm>
            <a:off x="133752" y="1246296"/>
            <a:ext cx="8860945" cy="534996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40000"/>
              </a:lnSpc>
            </a:pPr>
            <a:endParaRPr lang="en-US" altLang="ja-JP" dirty="0">
              <a:solidFill>
                <a:srgbClr val="000000"/>
              </a:solidFill>
              <a:latin typeface="メイリオ"/>
              <a:ea typeface="メイリオ"/>
              <a:cs typeface="メイリオ"/>
            </a:endParaRPr>
          </a:p>
          <a:p>
            <a:pPr lvl="1" algn="l">
              <a:lnSpc>
                <a:spcPct val="140000"/>
              </a:lnSpc>
            </a:pPr>
            <a:endParaRPr lang="en-US" altLang="ja-JP" dirty="0">
              <a:solidFill>
                <a:srgbClr val="000000"/>
              </a:solidFill>
              <a:latin typeface="メイリオ"/>
              <a:ea typeface="メイリオ"/>
              <a:cs typeface="メイリオ"/>
            </a:endParaRPr>
          </a:p>
        </p:txBody>
      </p:sp>
      <p:sp>
        <p:nvSpPr>
          <p:cNvPr id="7" name="テキスト ボックス 6">
            <a:extLst>
              <a:ext uri="{FF2B5EF4-FFF2-40B4-BE49-F238E27FC236}">
                <a16:creationId xmlns:a16="http://schemas.microsoft.com/office/drawing/2014/main" id="{D1B8135A-08C9-4C46-A5ED-18B95054D6F3}"/>
              </a:ext>
            </a:extLst>
          </p:cNvPr>
          <p:cNvSpPr txBox="1"/>
          <p:nvPr/>
        </p:nvSpPr>
        <p:spPr>
          <a:xfrm>
            <a:off x="252000" y="1152000"/>
            <a:ext cx="8640000" cy="4117537"/>
          </a:xfrm>
          <a:prstGeom prst="rect">
            <a:avLst/>
          </a:prstGeom>
          <a:noFill/>
        </p:spPr>
        <p:txBody>
          <a:bodyPr wrap="square">
            <a:spAutoFit/>
          </a:bodyPr>
          <a:lstStyle/>
          <a:p>
            <a:pPr marL="446088" lvl="0" indent="-446088" algn="just">
              <a:lnSpc>
                <a:spcPct val="140000"/>
              </a:lnSpc>
              <a:spcBef>
                <a:spcPts val="672"/>
              </a:spcBef>
            </a:pPr>
            <a:r>
              <a:rPr lang="ja-JP" altLang="en-US" sz="2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・牡牛の神聖視，聖樹の崇拝，神への信仰</a:t>
            </a:r>
            <a:endParaRPr lang="en-US" altLang="ja-JP" sz="2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446088" lvl="0" indent="-446088" algn="just">
              <a:lnSpc>
                <a:spcPct val="140000"/>
              </a:lnSpc>
              <a:spcBef>
                <a:spcPts val="672"/>
              </a:spcBef>
            </a:pPr>
            <a:r>
              <a:rPr lang="ja-JP" altLang="en-US" sz="2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→ヒンドゥー教に受けつがれる</a:t>
            </a:r>
            <a:endParaRPr lang="en-US" altLang="ja-JP" sz="2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446088" lvl="0" indent="-446088" algn="just">
              <a:lnSpc>
                <a:spcPct val="140000"/>
              </a:lnSpc>
              <a:spcBef>
                <a:spcPts val="672"/>
              </a:spcBef>
            </a:pPr>
            <a:endParaRPr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534988" indent="-534988" algn="just">
              <a:lnSpc>
                <a:spcPct val="140000"/>
              </a:lnSpc>
              <a:spcBef>
                <a:spcPts val="672"/>
              </a:spcBef>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●衰退（前</a:t>
            </a:r>
            <a:r>
              <a:rPr lang="en-US" altLang="ja-JP" sz="2800" dirty="0">
                <a:latin typeface="メイリオ" panose="020B0604030504040204" pitchFamily="50" charset="-128"/>
                <a:ea typeface="メイリオ" panose="020B0604030504040204" pitchFamily="50" charset="-128"/>
                <a:cs typeface="Times New Roman" panose="02020603050405020304" pitchFamily="18" charset="0"/>
              </a:rPr>
              <a:t>1800</a:t>
            </a: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ごろ）</a:t>
            </a:r>
            <a:endParaRPr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534988" indent="-534988" algn="just">
              <a:lnSpc>
                <a:spcPct val="140000"/>
              </a:lnSpc>
              <a:spcBef>
                <a:spcPts val="672"/>
              </a:spcBef>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8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原因はインダスの洪水，乾燥化・砂漠化など</a:t>
            </a:r>
            <a:endParaRPr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534988" indent="-534988" algn="just">
              <a:lnSpc>
                <a:spcPct val="140000"/>
              </a:lnSpc>
              <a:spcBef>
                <a:spcPts val="672"/>
              </a:spcBef>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　　諸説あり</a:t>
            </a:r>
          </a:p>
        </p:txBody>
      </p:sp>
      <p:sp>
        <p:nvSpPr>
          <p:cNvPr id="4" name="サブタイトル 2">
            <a:extLst>
              <a:ext uri="{FF2B5EF4-FFF2-40B4-BE49-F238E27FC236}">
                <a16:creationId xmlns:a16="http://schemas.microsoft.com/office/drawing/2014/main" id="{739C0AF5-4E17-4D94-92E8-2DE98F7997BE}"/>
              </a:ext>
            </a:extLst>
          </p:cNvPr>
          <p:cNvSpPr txBox="1">
            <a:spLocks/>
          </p:cNvSpPr>
          <p:nvPr/>
        </p:nvSpPr>
        <p:spPr>
          <a:xfrm>
            <a:off x="265835" y="499551"/>
            <a:ext cx="8639999"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インダス文明</a:t>
            </a:r>
          </a:p>
        </p:txBody>
      </p:sp>
    </p:spTree>
    <p:extLst>
      <p:ext uri="{BB962C8B-B14F-4D97-AF65-F5344CB8AC3E}">
        <p14:creationId xmlns:p14="http://schemas.microsoft.com/office/powerpoint/2010/main" val="215312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E313AA-4C85-4874-95A5-E09BB2604447}"/>
              </a:ext>
            </a:extLst>
          </p:cNvPr>
          <p:cNvSpPr txBox="1"/>
          <p:nvPr/>
        </p:nvSpPr>
        <p:spPr>
          <a:xfrm>
            <a:off x="252000" y="1152000"/>
            <a:ext cx="8653834" cy="4810548"/>
          </a:xfrm>
          <a:prstGeom prst="rect">
            <a:avLst/>
          </a:prstGeom>
          <a:noFill/>
        </p:spPr>
        <p:txBody>
          <a:bodyPr wrap="square">
            <a:spAutoFit/>
          </a:bodyPr>
          <a:lstStyle/>
          <a:p>
            <a:pPr marL="803275" indent="-803275"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b="1" kern="100" dirty="0">
                <a:latin typeface="メイリオ" panose="020B0604030504040204" pitchFamily="50" charset="-128"/>
                <a:ea typeface="メイリオ" panose="020B0604030504040204" pitchFamily="50" charset="-128"/>
                <a:cs typeface="Times New Roman" panose="02020603050405020304" pitchFamily="18" charset="0"/>
              </a:rPr>
              <a:t>アーリヤ人</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（インド</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ヨーロッパ系の牧畜民）</a:t>
            </a:r>
          </a:p>
          <a:p>
            <a:pPr marL="803275" indent="-803275"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・前</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1500</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ごろ，</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803275" indent="-803275"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カイバル峠からパンジャーブ地方に来住</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803275" indent="-803275"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・先住農耕民を征服，自然現象を崇拝</a:t>
            </a:r>
          </a:p>
          <a:p>
            <a:pPr marL="803275" indent="-803275"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・神への讃歌</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803275" indent="-803275"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バラモン</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（司祭者）が</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リグ</a:t>
            </a:r>
            <a:r>
              <a:rPr lang="en-US" altLang="ja-JP" sz="28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ヴェーダ</a:t>
            </a:r>
            <a:r>
              <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に</a:t>
            </a:r>
            <a:endParaRPr lang="en-US" altLang="ja-JP" sz="2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803275" indent="-803275" algn="just">
              <a:lnSpc>
                <a:spcPct val="140000"/>
              </a:lnSpc>
              <a:spcBef>
                <a:spcPts val="672"/>
              </a:spcBef>
            </a:pPr>
            <a:r>
              <a:rPr lang="ja-JP" altLang="en-US" sz="2800" kern="100" dirty="0">
                <a:latin typeface="メイリオ" panose="020B0604030504040204" pitchFamily="50" charset="-128"/>
                <a:ea typeface="メイリオ" panose="020B0604030504040204" pitchFamily="50" charset="-128"/>
                <a:cs typeface="Times New Roman" panose="02020603050405020304" pitchFamily="18" charset="0"/>
              </a:rPr>
              <a:t>　　まとめる</a:t>
            </a:r>
          </a:p>
        </p:txBody>
      </p:sp>
      <p:sp>
        <p:nvSpPr>
          <p:cNvPr id="4" name="サブタイトル 2"/>
          <p:cNvSpPr txBox="1">
            <a:spLocks/>
          </p:cNvSpPr>
          <p:nvPr/>
        </p:nvSpPr>
        <p:spPr>
          <a:xfrm>
            <a:off x="265835" y="500400"/>
            <a:ext cx="8639999"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アーリヤ人とバラモン教</a:t>
            </a:r>
          </a:p>
        </p:txBody>
      </p:sp>
      <p:pic>
        <p:nvPicPr>
          <p:cNvPr id="5" name="図 4" descr="link.png">
            <a:hlinkClick r:id="" action="ppaction://customshow?id=2&amp;return=true"/>
            <a:extLst>
              <a:ext uri="{FF2B5EF4-FFF2-40B4-BE49-F238E27FC236}">
                <a16:creationId xmlns:a16="http://schemas.microsoft.com/office/drawing/2014/main" id="{C3BB5FE8-14A2-38AC-F749-5F91E0238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388" y="3149600"/>
            <a:ext cx="1048442" cy="279400"/>
          </a:xfrm>
          <a:prstGeom prst="rect">
            <a:avLst/>
          </a:prstGeom>
        </p:spPr>
      </p:pic>
    </p:spTree>
    <p:extLst>
      <p:ext uri="{BB962C8B-B14F-4D97-AF65-F5344CB8AC3E}">
        <p14:creationId xmlns:p14="http://schemas.microsoft.com/office/powerpoint/2010/main" val="406227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B15578F-C5FD-49A3-8F34-A0FFEC115747}"/>
              </a:ext>
            </a:extLst>
          </p:cNvPr>
          <p:cNvSpPr txBox="1"/>
          <p:nvPr/>
        </p:nvSpPr>
        <p:spPr>
          <a:xfrm>
            <a:off x="252000" y="1152000"/>
            <a:ext cx="8443450" cy="3424527"/>
          </a:xfrm>
          <a:prstGeom prst="rect">
            <a:avLst/>
          </a:prstGeom>
          <a:noFill/>
        </p:spPr>
        <p:txBody>
          <a:bodyPr wrap="square">
            <a:spAutoFit/>
          </a:bodyPr>
          <a:lstStyle/>
          <a:p>
            <a:pPr marL="250190" indent="-250190" algn="just">
              <a:lnSpc>
                <a:spcPct val="140000"/>
              </a:lnSpc>
              <a:spcBef>
                <a:spcPts val="672"/>
              </a:spcBef>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●農耕社会の形成</a:t>
            </a:r>
          </a:p>
          <a:p>
            <a:pPr marL="250190" indent="-250190" algn="just">
              <a:lnSpc>
                <a:spcPct val="140000"/>
              </a:lnSpc>
              <a:spcBef>
                <a:spcPts val="672"/>
              </a:spcBef>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・前</a:t>
            </a:r>
            <a:r>
              <a:rPr lang="en-US" altLang="ja-JP" sz="2800" dirty="0">
                <a:latin typeface="メイリオ" panose="020B0604030504040204" pitchFamily="50" charset="-128"/>
                <a:ea typeface="メイリオ" panose="020B0604030504040204" pitchFamily="50" charset="-128"/>
                <a:cs typeface="Times New Roman" panose="02020603050405020304" pitchFamily="18" charset="0"/>
              </a:rPr>
              <a:t>1000</a:t>
            </a: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ごろ，ガンジス川流域に進出</a:t>
            </a:r>
            <a:endParaRPr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　→農耕社会形成，鉄器を使用</a:t>
            </a:r>
          </a:p>
          <a:p>
            <a:pPr marL="250190" indent="-250190" algn="just">
              <a:lnSpc>
                <a:spcPct val="140000"/>
              </a:lnSpc>
              <a:spcBef>
                <a:spcPts val="672"/>
              </a:spcBef>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・祭式の詠歌・詞，呪法を集めた諸ヴェーダ中心の</a:t>
            </a:r>
            <a:endParaRPr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28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バラモン教</a:t>
            </a: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成立</a:t>
            </a:r>
          </a:p>
        </p:txBody>
      </p:sp>
      <p:sp>
        <p:nvSpPr>
          <p:cNvPr id="8" name="サブタイトル 2">
            <a:extLst>
              <a:ext uri="{FF2B5EF4-FFF2-40B4-BE49-F238E27FC236}">
                <a16:creationId xmlns:a16="http://schemas.microsoft.com/office/drawing/2014/main" id="{2F743FDA-03E0-4922-88EB-004A033EFB1B}"/>
              </a:ext>
            </a:extLst>
          </p:cNvPr>
          <p:cNvSpPr txBox="1">
            <a:spLocks/>
          </p:cNvSpPr>
          <p:nvPr/>
        </p:nvSpPr>
        <p:spPr>
          <a:xfrm>
            <a:off x="265835" y="499551"/>
            <a:ext cx="8639999"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アーリヤ人とバラモン教</a:t>
            </a:r>
          </a:p>
        </p:txBody>
      </p:sp>
    </p:spTree>
    <p:extLst>
      <p:ext uri="{BB962C8B-B14F-4D97-AF65-F5344CB8AC3E}">
        <p14:creationId xmlns:p14="http://schemas.microsoft.com/office/powerpoint/2010/main" val="374574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715A684A-31F7-447D-B3EE-32F172492CA4}"/>
              </a:ext>
            </a:extLst>
          </p:cNvPr>
          <p:cNvSpPr txBox="1">
            <a:spLocks/>
          </p:cNvSpPr>
          <p:nvPr/>
        </p:nvSpPr>
        <p:spPr>
          <a:xfrm>
            <a:off x="265835" y="500400"/>
            <a:ext cx="8639999"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アーリヤ人とバラモン教</a:t>
            </a:r>
          </a:p>
        </p:txBody>
      </p:sp>
      <p:sp>
        <p:nvSpPr>
          <p:cNvPr id="8" name="テキスト ボックス 7">
            <a:extLst>
              <a:ext uri="{FF2B5EF4-FFF2-40B4-BE49-F238E27FC236}">
                <a16:creationId xmlns:a16="http://schemas.microsoft.com/office/drawing/2014/main" id="{5AB8C570-A2B0-03CC-93E8-9A10C6A4834A}"/>
              </a:ext>
            </a:extLst>
          </p:cNvPr>
          <p:cNvSpPr txBox="1"/>
          <p:nvPr/>
        </p:nvSpPr>
        <p:spPr>
          <a:xfrm>
            <a:off x="252000" y="1152000"/>
            <a:ext cx="8443450" cy="5503558"/>
          </a:xfrm>
          <a:prstGeom prst="rect">
            <a:avLst/>
          </a:prstGeom>
          <a:noFill/>
        </p:spPr>
        <p:txBody>
          <a:bodyPr wrap="square">
            <a:spAutoFit/>
          </a:bodyPr>
          <a:lstStyle/>
          <a:p>
            <a:pPr marL="250190" indent="-250190" algn="just">
              <a:lnSpc>
                <a:spcPct val="140000"/>
              </a:lnSpc>
              <a:spcBef>
                <a:spcPts val="672"/>
              </a:spcBef>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●アーリヤ人の階層分化</a:t>
            </a:r>
            <a:endParaRPr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　→四つの身分</a:t>
            </a:r>
            <a:r>
              <a:rPr lang="ja-JP" altLang="en-US" sz="28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ヴァルナ</a:t>
            </a: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（種姓）の成立</a:t>
            </a:r>
          </a:p>
          <a:p>
            <a:pPr marL="250190" indent="-250190" algn="just">
              <a:lnSpc>
                <a:spcPct val="140000"/>
              </a:lnSpc>
              <a:spcBef>
                <a:spcPts val="672"/>
              </a:spcBef>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　・バラモン（司祭者）</a:t>
            </a:r>
            <a:endParaRPr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28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クシャトリヤ</a:t>
            </a: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（王侯・戦士）</a:t>
            </a:r>
            <a:endParaRPr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28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ヴァイシャ</a:t>
            </a: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（庶民）</a:t>
            </a:r>
            <a:endParaRPr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28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シュードラ</a:t>
            </a: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（先住民の隷属民）</a:t>
            </a:r>
            <a:endParaRPr lang="en-US" altLang="ja-JP" sz="28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　　枠外に賤民（不可触民）身分</a:t>
            </a:r>
          </a:p>
          <a:p>
            <a:pPr marL="250190" indent="-250190" algn="just">
              <a:lnSpc>
                <a:spcPct val="140000"/>
              </a:lnSpc>
              <a:spcBef>
                <a:spcPts val="672"/>
              </a:spcBef>
            </a:pPr>
            <a:r>
              <a:rPr lang="ja-JP" altLang="en-US" sz="2800" dirty="0">
                <a:latin typeface="メイリオ" panose="020B0604030504040204" pitchFamily="50" charset="-128"/>
                <a:ea typeface="メイリオ" panose="020B0604030504040204" pitchFamily="50" charset="-128"/>
                <a:cs typeface="Times New Roman" panose="02020603050405020304" pitchFamily="18" charset="0"/>
              </a:rPr>
              <a:t>　→カースト（ジャーティ）制度の発達</a:t>
            </a:r>
          </a:p>
        </p:txBody>
      </p:sp>
    </p:spTree>
    <p:extLst>
      <p:ext uri="{BB962C8B-B14F-4D97-AF65-F5344CB8AC3E}">
        <p14:creationId xmlns:p14="http://schemas.microsoft.com/office/powerpoint/2010/main" val="268212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4605</TotalTime>
  <Words>1040</Words>
  <PresentationFormat>画面に合わせる (4:3)</PresentationFormat>
  <Paragraphs>104</Paragraphs>
  <Slides>14</Slides>
  <Notes>14</Notes>
  <HiddenSlides>3</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ariant>
        <vt:lpstr>目的別スライド ショー</vt:lpstr>
      </vt:variant>
      <vt:variant>
        <vt:i4>5</vt:i4>
      </vt:variant>
    </vt:vector>
  </HeadingPairs>
  <TitlesOfParts>
    <vt:vector size="26" baseType="lpstr">
      <vt:lpstr>Meiryo UI</vt:lpstr>
      <vt:lpstr>ＭＳ Ｐゴシック</vt:lpstr>
      <vt:lpstr>UD デジタル 教科書体 NK-R</vt:lpstr>
      <vt:lpstr>メイリオ</vt:lpstr>
      <vt:lpstr>Arial</vt:lpstr>
      <vt:lpstr>Calibri</vt:lpstr>
      <vt:lpstr>ホワイト</vt:lpstr>
      <vt:lpstr>1章3節　インダス文明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lpstr>目的別スライド ショー 2</vt:lpstr>
      <vt:lpstr>目的別スライド ショー 3</vt:lpstr>
      <vt:lpstr>目的別スライド ショー 4</vt:lpstr>
      <vt:lpstr>目的別スライド ショー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2022-12-20T06:06:51Z</cp:lastPrinted>
  <dcterms:created xsi:type="dcterms:W3CDTF">2015-09-24T02:31:28Z</dcterms:created>
  <dcterms:modified xsi:type="dcterms:W3CDTF">2023-02-15T06:56:54Z</dcterms:modified>
</cp:coreProperties>
</file>