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18"/>
  </p:notesMasterIdLst>
  <p:handoutMasterIdLst>
    <p:handoutMasterId r:id="rId19"/>
  </p:handoutMasterIdLst>
  <p:sldIdLst>
    <p:sldId id="265" r:id="rId2"/>
    <p:sldId id="318" r:id="rId3"/>
    <p:sldId id="383" r:id="rId4"/>
    <p:sldId id="309" r:id="rId5"/>
    <p:sldId id="340" r:id="rId6"/>
    <p:sldId id="384" r:id="rId7"/>
    <p:sldId id="386" r:id="rId8"/>
    <p:sldId id="310" r:id="rId9"/>
    <p:sldId id="343" r:id="rId10"/>
    <p:sldId id="303" r:id="rId11"/>
    <p:sldId id="339" r:id="rId12"/>
    <p:sldId id="385" r:id="rId13"/>
    <p:sldId id="387" r:id="rId14"/>
    <p:sldId id="389" r:id="rId15"/>
    <p:sldId id="390" r:id="rId16"/>
    <p:sldId id="391" r:id="rId17"/>
  </p:sldIdLst>
  <p:sldSz cx="9144000" cy="6858000" type="screen4x3"/>
  <p:notesSz cx="6735763" cy="9866313"/>
  <p:custShowLst>
    <p:custShow name="目的別スライド ショー 1" id="0">
      <p:sldLst>
        <p:sld r:id="rId15"/>
      </p:sldLst>
    </p:custShow>
    <p:custShow name="目的別スライド ショー 2" id="1">
      <p:sldLst>
        <p:sld r:id="rId16"/>
      </p:sldLst>
    </p:custShow>
    <p:custShow name="目的別スライド ショー 3" id="2">
      <p:sldLst>
        <p:sld r:id="rId17"/>
      </p:sldLst>
    </p:custShow>
  </p:custShowLst>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o.y"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0CD"/>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41" autoAdjust="0"/>
    <p:restoredTop sz="66227" autoAdjust="0"/>
  </p:normalViewPr>
  <p:slideViewPr>
    <p:cSldViewPr snapToGrid="0" snapToObjects="1">
      <p:cViewPr varScale="1">
        <p:scale>
          <a:sx n="56" d="100"/>
          <a:sy n="56" d="100"/>
        </p:scale>
        <p:origin x="218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13F3783F-6A90-CE42-8BB6-75EE8570AAB8}" type="datetimeFigureOut">
              <a:rPr kumimoji="1" lang="ja-JP" altLang="en-US" smtClean="0"/>
              <a:t>2023/3/6</a:t>
            </a:fld>
            <a:endParaRPr kumimoji="1" lang="ja-JP" altLang="en-US" dirty="0"/>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C9FCCDDA-B10B-124E-922B-EA2A8908D375}" type="slidenum">
              <a:rPr kumimoji="1" lang="ja-JP" altLang="en-US" smtClean="0"/>
              <a:t>‹#›</a:t>
            </a:fld>
            <a:endParaRPr kumimoji="1" lang="ja-JP" altLang="en-US" dirty="0"/>
          </a:p>
        </p:txBody>
      </p:sp>
    </p:spTree>
    <p:extLst>
      <p:ext uri="{BB962C8B-B14F-4D97-AF65-F5344CB8AC3E}">
        <p14:creationId xmlns:p14="http://schemas.microsoft.com/office/powerpoint/2010/main" val="22717152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8621" cy="494812"/>
          </a:xfrm>
          <a:prstGeom prst="rect">
            <a:avLst/>
          </a:prstGeom>
        </p:spPr>
        <p:txBody>
          <a:bodyPr vert="horz" lIns="90650" tIns="45325" rIns="90650" bIns="45325"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573" y="2"/>
            <a:ext cx="2918621" cy="494812"/>
          </a:xfrm>
          <a:prstGeom prst="rect">
            <a:avLst/>
          </a:prstGeom>
        </p:spPr>
        <p:txBody>
          <a:bodyPr vert="horz" lIns="90650" tIns="45325" rIns="90650" bIns="45325" rtlCol="0"/>
          <a:lstStyle>
            <a:lvl1pPr algn="r">
              <a:defRPr sz="1200"/>
            </a:lvl1pPr>
          </a:lstStyle>
          <a:p>
            <a:fld id="{828386BE-5DF1-4953-969B-D3628206E192}" type="datetimeFigureOut">
              <a:rPr kumimoji="1" lang="ja-JP" altLang="en-US" smtClean="0"/>
              <a:t>2023/3/6</a:t>
            </a:fld>
            <a:endParaRPr kumimoji="1" lang="ja-JP" altLang="en-US" dirty="0"/>
          </a:p>
        </p:txBody>
      </p:sp>
      <p:sp>
        <p:nvSpPr>
          <p:cNvPr id="4" name="スライド イメージ プレースホルダー 3"/>
          <p:cNvSpPr>
            <a:spLocks noGrp="1" noRot="1" noChangeAspect="1"/>
          </p:cNvSpPr>
          <p:nvPr>
            <p:ph type="sldImg" idx="2"/>
          </p:nvPr>
        </p:nvSpPr>
        <p:spPr>
          <a:xfrm>
            <a:off x="1149350" y="1235075"/>
            <a:ext cx="4437063" cy="3328988"/>
          </a:xfrm>
          <a:prstGeom prst="rect">
            <a:avLst/>
          </a:prstGeom>
          <a:noFill/>
          <a:ln w="12700">
            <a:solidFill>
              <a:prstClr val="black"/>
            </a:solidFill>
          </a:ln>
        </p:spPr>
        <p:txBody>
          <a:bodyPr vert="horz" lIns="90650" tIns="45325" rIns="90650" bIns="45325" rtlCol="0" anchor="ctr"/>
          <a:lstStyle/>
          <a:p>
            <a:endParaRPr lang="ja-JP" altLang="en-US" dirty="0"/>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50" tIns="45325" rIns="90650" bIns="4532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2"/>
          </a:xfrm>
          <a:prstGeom prst="rect">
            <a:avLst/>
          </a:prstGeom>
        </p:spPr>
        <p:txBody>
          <a:bodyPr vert="horz" lIns="90650" tIns="45325" rIns="90650" bIns="45325"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573" y="9371501"/>
            <a:ext cx="2918621" cy="494812"/>
          </a:xfrm>
          <a:prstGeom prst="rect">
            <a:avLst/>
          </a:prstGeom>
        </p:spPr>
        <p:txBody>
          <a:bodyPr vert="horz" lIns="90650" tIns="45325" rIns="90650" bIns="45325" rtlCol="0" anchor="b"/>
          <a:lstStyle>
            <a:lvl1pPr algn="r">
              <a:defRPr sz="1200"/>
            </a:lvl1pPr>
          </a:lstStyle>
          <a:p>
            <a:fld id="{95514989-C3F3-4EF1-91BE-95099DD84797}" type="slidenum">
              <a:rPr kumimoji="1" lang="ja-JP" altLang="en-US" smtClean="0"/>
              <a:t>‹#›</a:t>
            </a:fld>
            <a:endParaRPr kumimoji="1" lang="ja-JP" altLang="en-US" dirty="0"/>
          </a:p>
        </p:txBody>
      </p:sp>
    </p:spTree>
    <p:extLst>
      <p:ext uri="{BB962C8B-B14F-4D97-AF65-F5344CB8AC3E}">
        <p14:creationId xmlns:p14="http://schemas.microsoft.com/office/powerpoint/2010/main" val="28543876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0</a:t>
            </a:fld>
            <a:endParaRPr kumimoji="1" lang="ja-JP" altLang="en-US" dirty="0"/>
          </a:p>
        </p:txBody>
      </p:sp>
    </p:spTree>
    <p:extLst>
      <p:ext uri="{BB962C8B-B14F-4D97-AF65-F5344CB8AC3E}">
        <p14:creationId xmlns:p14="http://schemas.microsoft.com/office/powerpoint/2010/main" val="838467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a:t>
            </a:r>
            <a:r>
              <a:rPr lang="ja-JP" altLang="en-US" dirty="0">
                <a:solidFill>
                  <a:srgbClr val="000000"/>
                </a:solidFill>
                <a:effectLst/>
                <a:latin typeface="Times"/>
              </a:rPr>
              <a:t>荘園のなかには，政府や国司から不輸の権を与えられたものもあったことを説明する。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不輸の権だけではなく，国衙から派遣される検田使や追捕使の立ち入りを拒否する不入の権も多く与えられたことを説明する。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・不輸は国家への納税が免除されたもので，荘園領主への貢納は免除されておらず，農民の負担は変わらないことを説明する。</a:t>
            </a:r>
            <a:endParaRPr lang="en-US" altLang="ja-JP" dirty="0">
              <a:solidFill>
                <a:srgbClr val="000000"/>
              </a:solidFill>
              <a:effectLst/>
              <a:latin typeface="Times"/>
            </a:endParaRPr>
          </a:p>
          <a:p>
            <a:r>
              <a:rPr lang="ja-JP" altLang="en-US" dirty="0">
                <a:solidFill>
                  <a:srgbClr val="000000"/>
                </a:solidFill>
                <a:effectLst/>
                <a:latin typeface="Times"/>
              </a:rPr>
              <a:t>・国免荘は国司の任期中だけ有効であり，国司の交替ごとに申請する必要があったことに触れても良い。</a:t>
            </a:r>
            <a:endParaRPr lang="en-US" altLang="ja-JP" dirty="0">
              <a:solidFill>
                <a:srgbClr val="000000"/>
              </a:solidFill>
              <a:effectLst/>
              <a:latin typeface="Times"/>
            </a:endParaRPr>
          </a:p>
          <a:p>
            <a:r>
              <a:rPr lang="ja-JP" altLang="en-US" dirty="0">
                <a:solidFill>
                  <a:srgbClr val="000000"/>
                </a:solidFill>
                <a:effectLst/>
                <a:latin typeface="Times"/>
              </a:rPr>
              <a:t>・不輸と不入の権によって，荘園領主によって支配される土地となったことを説明する。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＜発問例＞</a:t>
            </a:r>
            <a:endParaRPr lang="en-US" altLang="ja-JP" dirty="0">
              <a:solidFill>
                <a:srgbClr val="000000"/>
              </a:solidFill>
              <a:effectLst/>
              <a:latin typeface="Helvetica" pitchFamily="2" charset="0"/>
            </a:endParaRPr>
          </a:p>
          <a:p>
            <a:pPr algn="just">
              <a:lnSpc>
                <a:spcPts val="2000"/>
              </a:lnSpc>
            </a:pPr>
            <a:r>
              <a:rPr kumimoji="1" lang="ja-JP" altLang="en-US" sz="1200" kern="100" dirty="0">
                <a:solidFill>
                  <a:srgbClr val="FF0000"/>
                </a:solidFill>
                <a:effectLst/>
                <a:latin typeface="+mj-ea"/>
                <a:ea typeface="+mj-ea"/>
                <a:cs typeface="Arial" panose="020B0604020202020204" pitchFamily="34" charset="0"/>
              </a:rPr>
              <a:t>・不輸や不入の権が認められた意義は何か。</a:t>
            </a:r>
            <a:endParaRPr kumimoji="1" lang="en-US" altLang="ja-JP" sz="1200" kern="100" dirty="0">
              <a:solidFill>
                <a:srgbClr val="FF0000"/>
              </a:solidFill>
              <a:effectLst/>
              <a:latin typeface="+mj-ea"/>
              <a:ea typeface="+mj-ea"/>
              <a:cs typeface="Arial" panose="020B0604020202020204" pitchFamily="34" charset="0"/>
            </a:endParaRPr>
          </a:p>
          <a:p>
            <a:pPr algn="just">
              <a:lnSpc>
                <a:spcPts val="2000"/>
              </a:lnSpc>
            </a:pPr>
            <a:r>
              <a:rPr kumimoji="1" lang="ja-JP" altLang="en-US" sz="1200" kern="100" dirty="0">
                <a:solidFill>
                  <a:srgbClr val="FF0000"/>
                </a:solidFill>
                <a:effectLst/>
                <a:latin typeface="+mj-ea"/>
                <a:ea typeface="+mj-ea"/>
                <a:cs typeface="Arial" panose="020B0604020202020204" pitchFamily="34" charset="0"/>
              </a:rPr>
              <a:t>→荘園が国衙行政から独立した土地となり，荘園領主が排他的に支配する土地となったこと。</a:t>
            </a:r>
            <a:endParaRPr kumimoji="1" lang="en-US" altLang="ja-JP" sz="1200" kern="100" dirty="0">
              <a:solidFill>
                <a:srgbClr val="FF0000"/>
              </a:solidFill>
              <a:effectLst/>
              <a:latin typeface="+mj-ea"/>
              <a:ea typeface="+mj-ea"/>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9</a:t>
            </a:fld>
            <a:endParaRPr kumimoji="1" lang="ja-JP" altLang="en-US" dirty="0"/>
          </a:p>
        </p:txBody>
      </p:sp>
    </p:spTree>
    <p:extLst>
      <p:ext uri="{BB962C8B-B14F-4D97-AF65-F5344CB8AC3E}">
        <p14:creationId xmlns:p14="http://schemas.microsoft.com/office/powerpoint/2010/main" val="1075930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a:t>
            </a:r>
            <a:r>
              <a:rPr lang="ja-JP" altLang="en-US" dirty="0">
                <a:solidFill>
                  <a:srgbClr val="000000"/>
                </a:solidFill>
                <a:effectLst/>
                <a:latin typeface="Times"/>
              </a:rPr>
              <a:t>荘園は国家的に認められた財源確保の手段であり，天皇家や摂関家，大寺院などが保有したことを説明する。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公領の多くは，中央貴族や地方豪族の事実上の私領となったことを説明する。</a:t>
            </a:r>
            <a:endParaRPr lang="en-US" altLang="ja-JP" dirty="0">
              <a:solidFill>
                <a:srgbClr val="000000"/>
              </a:solidFill>
              <a:effectLst/>
              <a:latin typeface="Times"/>
            </a:endParaRPr>
          </a:p>
          <a:p>
            <a:r>
              <a:rPr lang="en-US" altLang="ja-JP" dirty="0">
                <a:solidFill>
                  <a:srgbClr val="000000"/>
                </a:solidFill>
                <a:effectLst/>
                <a:latin typeface="Times"/>
              </a:rPr>
              <a:t>③</a:t>
            </a:r>
            <a:r>
              <a:rPr lang="ja-JP" altLang="en-US" dirty="0">
                <a:solidFill>
                  <a:srgbClr val="000000"/>
                </a:solidFill>
                <a:effectLst/>
                <a:latin typeface="Times"/>
              </a:rPr>
              <a:t>荘園と公領（国衙領）とで構成される土地制度を荘園公領制と呼び，日本列島の土地は荘園か国衙領のいずれかになったことを説明する。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a:t>
            </a:r>
            <a:r>
              <a:rPr lang="en-US" altLang="ja-JP" dirty="0">
                <a:solidFill>
                  <a:srgbClr val="000000"/>
                </a:solidFill>
                <a:effectLst/>
                <a:latin typeface="Times"/>
              </a:rPr>
              <a:t>p.76</a:t>
            </a:r>
            <a:r>
              <a:rPr lang="ja-JP" altLang="en-US" dirty="0">
                <a:solidFill>
                  <a:srgbClr val="000000"/>
                </a:solidFill>
                <a:effectLst/>
                <a:latin typeface="Times"/>
              </a:rPr>
              <a:t>地図２の「荘園の分布」から，全国に荘園が設立されたことに気づかせる。地域差にも触れても良い。</a:t>
            </a:r>
            <a:endParaRPr lang="en-US" altLang="ja-JP" dirty="0">
              <a:solidFill>
                <a:srgbClr val="000000"/>
              </a:solidFill>
              <a:effectLst/>
              <a:latin typeface="Times"/>
            </a:endParaRPr>
          </a:p>
          <a:p>
            <a:r>
              <a:rPr lang="ja-JP" altLang="en-US" dirty="0">
                <a:solidFill>
                  <a:srgbClr val="000000"/>
                </a:solidFill>
                <a:effectLst/>
                <a:latin typeface="Times"/>
              </a:rPr>
              <a:t>・</a:t>
            </a:r>
            <a:r>
              <a:rPr lang="en-US" altLang="ja-JP" dirty="0">
                <a:solidFill>
                  <a:srgbClr val="000000"/>
                </a:solidFill>
                <a:effectLst/>
                <a:latin typeface="Times"/>
              </a:rPr>
              <a:t>p.77</a:t>
            </a:r>
            <a:r>
              <a:rPr lang="ja-JP" altLang="en-US" dirty="0">
                <a:solidFill>
                  <a:srgbClr val="000000"/>
                </a:solidFill>
                <a:effectLst/>
                <a:latin typeface="Times"/>
              </a:rPr>
              <a:t>図版４の「荘園公領制のしくみ」から，荘園も公領も支配構造は似通っていることを説明する。</a:t>
            </a:r>
            <a:endParaRPr lang="en-US" altLang="ja-JP" dirty="0">
              <a:solidFill>
                <a:srgbClr val="000000"/>
              </a:solidFill>
              <a:effectLst/>
              <a:latin typeface="Times"/>
            </a:endParaRPr>
          </a:p>
          <a:p>
            <a:r>
              <a:rPr lang="ja-JP" altLang="en-US" dirty="0">
                <a:solidFill>
                  <a:srgbClr val="000000"/>
                </a:solidFill>
                <a:effectLst/>
                <a:latin typeface="Times"/>
              </a:rPr>
              <a:t>・荘園公領制は土地制度の名称であり，荘園制は荘園を軸につくられた社会・経済構造の名称であることに触れても良い。</a:t>
            </a:r>
            <a:br>
              <a:rPr lang="ja-JP" altLang="en-US" dirty="0">
                <a:solidFill>
                  <a:srgbClr val="000000"/>
                </a:solidFill>
                <a:effectLst/>
                <a:latin typeface="Times"/>
              </a:rPr>
            </a:br>
            <a:endParaRPr kumimoji="1" lang="en-US" altLang="ja-JP" sz="1200" kern="100" dirty="0">
              <a:solidFill>
                <a:srgbClr val="202122"/>
              </a:solidFill>
              <a:effectLst/>
              <a:latin typeface="+mj-ea"/>
              <a:ea typeface="+mn-ea"/>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10</a:t>
            </a:fld>
            <a:endParaRPr kumimoji="1" lang="ja-JP" altLang="en-US" dirty="0"/>
          </a:p>
        </p:txBody>
      </p:sp>
    </p:spTree>
    <p:extLst>
      <p:ext uri="{BB962C8B-B14F-4D97-AF65-F5344CB8AC3E}">
        <p14:creationId xmlns:p14="http://schemas.microsoft.com/office/powerpoint/2010/main" val="4249981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a:t>
            </a:r>
            <a:r>
              <a:rPr lang="ja-JP" altLang="en-US" dirty="0">
                <a:solidFill>
                  <a:srgbClr val="000000"/>
                </a:solidFill>
                <a:effectLst/>
                <a:latin typeface="Times"/>
              </a:rPr>
              <a:t>荘園や公領では，どちらも主要な耕地は名に編成され，名主がその管理と年貢・公事を負担したことを説明する。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荘園公領制は，時代とともに変化し，戦国時代まで続いていたことを説明する。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a:t>
            </a:r>
            <a:r>
              <a:rPr lang="en-US" altLang="ja-JP" dirty="0">
                <a:solidFill>
                  <a:srgbClr val="000000"/>
                </a:solidFill>
                <a:effectLst/>
                <a:latin typeface="Times"/>
              </a:rPr>
              <a:t>p.77</a:t>
            </a:r>
            <a:r>
              <a:rPr lang="ja-JP" altLang="en-US" dirty="0">
                <a:solidFill>
                  <a:srgbClr val="000000"/>
                </a:solidFill>
                <a:effectLst/>
                <a:latin typeface="Times"/>
              </a:rPr>
              <a:t>図版４の「荘園公領制のしくみ」から，名主が荘園と公領どちらにも共通する存在であることに気づかせる。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＜発問例＞</a:t>
            </a:r>
            <a:endParaRPr lang="en-US" altLang="ja-JP" dirty="0">
              <a:solidFill>
                <a:srgbClr val="000000"/>
              </a:solidFill>
              <a:effectLst/>
              <a:latin typeface="Helvetica" pitchFamily="2" charset="0"/>
            </a:endParaRPr>
          </a:p>
          <a:p>
            <a:pPr algn="just">
              <a:lnSpc>
                <a:spcPts val="2000"/>
              </a:lnSpc>
            </a:pPr>
            <a:r>
              <a:rPr kumimoji="1" lang="ja-JP" altLang="en-US" sz="1200" kern="100" dirty="0">
                <a:solidFill>
                  <a:srgbClr val="202122"/>
                </a:solidFill>
                <a:effectLst/>
                <a:latin typeface="+mj-ea"/>
                <a:ea typeface="+mn-ea"/>
                <a:cs typeface="Arial" panose="020B0604020202020204" pitchFamily="34" charset="0"/>
              </a:rPr>
              <a:t>・中世はどのような時代だと考えられるか。</a:t>
            </a:r>
            <a:endParaRPr kumimoji="1" lang="en-US" altLang="ja-JP" sz="1200" kern="100" dirty="0">
              <a:solidFill>
                <a:srgbClr val="202122"/>
              </a:solidFill>
              <a:effectLst/>
              <a:latin typeface="+mj-ea"/>
              <a:ea typeface="+mn-ea"/>
              <a:cs typeface="Arial" panose="020B0604020202020204" pitchFamily="34" charset="0"/>
            </a:endParaRPr>
          </a:p>
          <a:p>
            <a:pPr algn="just">
              <a:lnSpc>
                <a:spcPts val="2000"/>
              </a:lnSpc>
            </a:pPr>
            <a:r>
              <a:rPr kumimoji="1" lang="ja-JP" altLang="en-US" sz="1200" kern="100" dirty="0">
                <a:solidFill>
                  <a:srgbClr val="202122"/>
                </a:solidFill>
                <a:effectLst/>
                <a:latin typeface="+mj-ea"/>
                <a:ea typeface="+mn-ea"/>
                <a:cs typeface="Arial" panose="020B0604020202020204" pitchFamily="34" charset="0"/>
              </a:rPr>
              <a:t>→荘園公領制（荘園制）を基礎とする時代で，それが崩壊する戦国時代は近世への移行期だった。</a:t>
            </a:r>
            <a:endParaRPr kumimoji="1" lang="en-US" altLang="ja-JP" sz="1200" kern="100" dirty="0">
              <a:solidFill>
                <a:srgbClr val="202122"/>
              </a:solidFill>
              <a:effectLst/>
              <a:latin typeface="+mj-ea"/>
              <a:ea typeface="+mn-ea"/>
              <a:cs typeface="Arial" panose="020B0604020202020204" pitchFamily="34" charset="0"/>
            </a:endParaRP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11</a:t>
            </a:fld>
            <a:endParaRPr kumimoji="1" lang="ja-JP" altLang="en-US" dirty="0"/>
          </a:p>
        </p:txBody>
      </p:sp>
    </p:spTree>
    <p:extLst>
      <p:ext uri="{BB962C8B-B14F-4D97-AF65-F5344CB8AC3E}">
        <p14:creationId xmlns:p14="http://schemas.microsoft.com/office/powerpoint/2010/main" val="18978163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12</a:t>
            </a:fld>
            <a:endParaRPr kumimoji="1" lang="ja-JP" altLang="en-US" dirty="0"/>
          </a:p>
        </p:txBody>
      </p:sp>
    </p:spTree>
    <p:extLst>
      <p:ext uri="{BB962C8B-B14F-4D97-AF65-F5344CB8AC3E}">
        <p14:creationId xmlns:p14="http://schemas.microsoft.com/office/powerpoint/2010/main" val="3089071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kumimoji="1" lang="ja-JP" altLang="en-US" dirty="0"/>
              <a:t>・図中の黒い点は牓示と呼ばれる境界を示す点であることを説明する。</a:t>
            </a:r>
            <a:endParaRPr kumimoji="1" lang="en-US" altLang="ja-JP" dirty="0"/>
          </a:p>
          <a:p>
            <a:r>
              <a:rPr kumimoji="1" lang="ja-JP" altLang="en-US" dirty="0"/>
              <a:t>・田畠以外にも，山や川，開発予定地などを含む広大な空間であったことに気づかせる。</a:t>
            </a:r>
            <a:endParaRPr kumimoji="1" lang="en-US" altLang="ja-JP" dirty="0"/>
          </a:p>
          <a:p>
            <a:r>
              <a:rPr kumimoji="1" lang="ja-JP" altLang="en-US" dirty="0"/>
              <a:t>・荘園の絵図は，近隣荘園などとの紛争や裁判になった際に作成されることが多いことに触れても良い。</a:t>
            </a:r>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13</a:t>
            </a:fld>
            <a:endParaRPr kumimoji="1" lang="ja-JP" altLang="en-US"/>
          </a:p>
        </p:txBody>
      </p:sp>
    </p:spTree>
    <p:extLst>
      <p:ext uri="{BB962C8B-B14F-4D97-AF65-F5344CB8AC3E}">
        <p14:creationId xmlns:p14="http://schemas.microsoft.com/office/powerpoint/2010/main" val="9644154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kumimoji="1" lang="ja-JP" altLang="en-US" dirty="0">
                <a:solidFill>
                  <a:srgbClr val="000000"/>
                </a:solidFill>
                <a:effectLst/>
                <a:latin typeface="Times"/>
              </a:rPr>
              <a:t>・登場人物それぞれの属性（院＝鳥羽法皇，本家＝法皇の御願寺である金剛心院など）について説明する。</a:t>
            </a:r>
            <a:endParaRPr kumimoji="1" lang="en-US" altLang="ja-JP" dirty="0">
              <a:solidFill>
                <a:srgbClr val="000000"/>
              </a:solidFill>
              <a:effectLst/>
              <a:latin typeface="Times"/>
            </a:endParaRPr>
          </a:p>
          <a:p>
            <a:r>
              <a:rPr kumimoji="1" lang="ja-JP" altLang="en-US" dirty="0">
                <a:solidFill>
                  <a:srgbClr val="000000"/>
                </a:solidFill>
                <a:effectLst/>
                <a:latin typeface="Times"/>
              </a:rPr>
              <a:t>・寄進の際は</a:t>
            </a:r>
            <a:r>
              <a:rPr kumimoji="1" lang="en-US" altLang="ja-JP" dirty="0">
                <a:solidFill>
                  <a:srgbClr val="000000"/>
                </a:solidFill>
                <a:effectLst/>
                <a:latin typeface="Times"/>
              </a:rPr>
              <a:t>19</a:t>
            </a:r>
            <a:r>
              <a:rPr kumimoji="1" lang="ja-JP" altLang="en-US" dirty="0">
                <a:solidFill>
                  <a:srgbClr val="000000"/>
                </a:solidFill>
                <a:effectLst/>
                <a:latin typeface="Times"/>
              </a:rPr>
              <a:t>郷だったものが，立荘によって</a:t>
            </a:r>
            <a:r>
              <a:rPr kumimoji="1" lang="en-US" altLang="ja-JP" dirty="0">
                <a:solidFill>
                  <a:srgbClr val="000000"/>
                </a:solidFill>
                <a:effectLst/>
                <a:latin typeface="Times"/>
              </a:rPr>
              <a:t>39</a:t>
            </a:r>
            <a:r>
              <a:rPr kumimoji="1" lang="ja-JP" altLang="en-US" dirty="0">
                <a:solidFill>
                  <a:srgbClr val="000000"/>
                </a:solidFill>
                <a:effectLst/>
                <a:latin typeface="Times"/>
              </a:rPr>
              <a:t>郷へと倍増したことに気づかせる。</a:t>
            </a:r>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14</a:t>
            </a:fld>
            <a:endParaRPr kumimoji="1" lang="ja-JP" altLang="en-US"/>
          </a:p>
        </p:txBody>
      </p:sp>
    </p:spTree>
    <p:extLst>
      <p:ext uri="{BB962C8B-B14F-4D97-AF65-F5344CB8AC3E}">
        <p14:creationId xmlns:p14="http://schemas.microsoft.com/office/powerpoint/2010/main" val="18337440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＜指導上</a:t>
            </a:r>
            <a:r>
              <a:rPr lang="ja-JP" altLang="en-US">
                <a:solidFill>
                  <a:srgbClr val="000000"/>
                </a:solidFill>
                <a:effectLst/>
                <a:latin typeface="Helvetica" pitchFamily="2" charset="0"/>
              </a:rPr>
              <a:t>の留意点</a:t>
            </a:r>
            <a:r>
              <a:rPr lang="ja-JP" altLang="en-US" dirty="0">
                <a:solidFill>
                  <a:srgbClr val="000000"/>
                </a:solidFill>
                <a:effectLst/>
                <a:latin typeface="Helvetica" pitchFamily="2" charset="0"/>
              </a:rPr>
              <a:t>＞</a:t>
            </a:r>
            <a:endParaRPr lang="en-US" altLang="ja-JP" dirty="0">
              <a:solidFill>
                <a:srgbClr val="000000"/>
              </a:solidFill>
              <a:effectLst/>
              <a:latin typeface="Helvetica" pitchFamily="2" charset="0"/>
            </a:endParaRPr>
          </a:p>
          <a:p>
            <a:r>
              <a:rPr kumimoji="1" lang="ja-JP" altLang="en-US" dirty="0"/>
              <a:t>・荘園も公領も，成立の経緯は異なるが，支配の実態はほぼ同じであったことに気づかせる。</a:t>
            </a:r>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15</a:t>
            </a:fld>
            <a:endParaRPr kumimoji="1" lang="ja-JP" altLang="en-US"/>
          </a:p>
        </p:txBody>
      </p:sp>
    </p:spTree>
    <p:extLst>
      <p:ext uri="{BB962C8B-B14F-4D97-AF65-F5344CB8AC3E}">
        <p14:creationId xmlns:p14="http://schemas.microsoft.com/office/powerpoint/2010/main" val="2825396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1</a:t>
            </a:fld>
            <a:endParaRPr kumimoji="1" lang="ja-JP" altLang="en-US" dirty="0"/>
          </a:p>
        </p:txBody>
      </p:sp>
    </p:spTree>
    <p:extLst>
      <p:ext uri="{BB962C8B-B14F-4D97-AF65-F5344CB8AC3E}">
        <p14:creationId xmlns:p14="http://schemas.microsoft.com/office/powerpoint/2010/main" val="2343684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2</a:t>
            </a:fld>
            <a:endParaRPr kumimoji="1" lang="ja-JP" altLang="en-US" dirty="0"/>
          </a:p>
        </p:txBody>
      </p:sp>
    </p:spTree>
    <p:extLst>
      <p:ext uri="{BB962C8B-B14F-4D97-AF65-F5344CB8AC3E}">
        <p14:creationId xmlns:p14="http://schemas.microsoft.com/office/powerpoint/2010/main" val="27272873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①11</a:t>
            </a:r>
            <a:r>
              <a:rPr lang="ja-JP" altLang="en-US" dirty="0">
                <a:solidFill>
                  <a:srgbClr val="000000"/>
                </a:solidFill>
                <a:effectLst/>
                <a:latin typeface="Times"/>
              </a:rPr>
              <a:t>世紀になると，大名田堵や土着した国司の子孫が国衙に土地の開発を申請したことを説明する。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開発領主は，国衙から開発地の私有を認められたことを説明する。</a:t>
            </a:r>
            <a:endParaRPr lang="en-US" altLang="ja-JP" dirty="0">
              <a:solidFill>
                <a:srgbClr val="000000"/>
              </a:solidFill>
              <a:effectLst/>
              <a:latin typeface="Times"/>
            </a:endParaRPr>
          </a:p>
          <a:p>
            <a:r>
              <a:rPr lang="en-US" altLang="ja-JP" dirty="0">
                <a:solidFill>
                  <a:srgbClr val="000000"/>
                </a:solidFill>
                <a:effectLst/>
                <a:latin typeface="Times"/>
              </a:rPr>
              <a:t>③</a:t>
            </a:r>
            <a:r>
              <a:rPr lang="ja-JP" altLang="en-US" dirty="0">
                <a:solidFill>
                  <a:srgbClr val="000000"/>
                </a:solidFill>
                <a:effectLst/>
                <a:latin typeface="Times"/>
              </a:rPr>
              <a:t>武装をすすめた開発領主は武士団を形成し，一族（家子）や郎等から構成されたことを説明する。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a:t>
            </a:r>
            <a:r>
              <a:rPr lang="en-US" altLang="ja-JP" dirty="0">
                <a:solidFill>
                  <a:srgbClr val="000000"/>
                </a:solidFill>
                <a:effectLst/>
                <a:latin typeface="Times"/>
              </a:rPr>
              <a:t>p.76</a:t>
            </a:r>
            <a:r>
              <a:rPr lang="ja-JP" altLang="en-US" dirty="0">
                <a:solidFill>
                  <a:srgbClr val="000000"/>
                </a:solidFill>
                <a:effectLst/>
                <a:latin typeface="Times"/>
              </a:rPr>
              <a:t>の「</a:t>
            </a:r>
            <a:r>
              <a:rPr lang="en-US" altLang="ja-JP" dirty="0">
                <a:solidFill>
                  <a:srgbClr val="000000"/>
                </a:solidFill>
                <a:effectLst/>
                <a:latin typeface="Times"/>
              </a:rPr>
              <a:t>Key Word</a:t>
            </a:r>
            <a:r>
              <a:rPr lang="ja-JP" altLang="en-US" dirty="0">
                <a:solidFill>
                  <a:srgbClr val="000000"/>
                </a:solidFill>
                <a:effectLst/>
                <a:latin typeface="Times"/>
              </a:rPr>
              <a:t>」より，国衙の役割について触れても良い。</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＜発問例＞</a:t>
            </a:r>
            <a:endParaRPr lang="en-US" altLang="ja-JP" dirty="0">
              <a:solidFill>
                <a:srgbClr val="000000"/>
              </a:solidFill>
              <a:effectLst/>
              <a:latin typeface="Helvetica" pitchFamily="2" charset="0"/>
            </a:endParaRPr>
          </a:p>
          <a:p>
            <a:r>
              <a:rPr lang="ja-JP" altLang="en-US" sz="1200" b="0" kern="1200" dirty="0">
                <a:solidFill>
                  <a:schemeClr val="tx1"/>
                </a:solidFill>
                <a:effectLst/>
                <a:latin typeface="UD デジタル 教科書体 NK-R" panose="02020400000000000000" pitchFamily="18" charset="-128"/>
                <a:ea typeface="ＭＳ Ｐゴシック" panose="020B0600070205080204" pitchFamily="50" charset="-128"/>
              </a:rPr>
              <a:t>・開発領主が武装をすすめた理由は何か。</a:t>
            </a:r>
            <a:endParaRPr lang="en-US" altLang="ja-JP" sz="1200" b="0" kern="1200" dirty="0">
              <a:solidFill>
                <a:schemeClr val="tx1"/>
              </a:solidFill>
              <a:effectLst/>
              <a:latin typeface="UD デジタル 教科書体 NK-R" panose="02020400000000000000" pitchFamily="18" charset="-128"/>
              <a:ea typeface="ＭＳ Ｐゴシック" panose="020B0600070205080204" pitchFamily="50" charset="-128"/>
            </a:endParaRPr>
          </a:p>
          <a:p>
            <a:r>
              <a:rPr lang="ja-JP" altLang="en-US" sz="1200" b="0" kern="1200" dirty="0">
                <a:solidFill>
                  <a:schemeClr val="tx1"/>
                </a:solidFill>
                <a:effectLst/>
                <a:latin typeface="UD デジタル 教科書体 NK-R" panose="02020400000000000000" pitchFamily="18" charset="-128"/>
                <a:ea typeface="ＭＳ Ｐゴシック" panose="020B0600070205080204" pitchFamily="50" charset="-128"/>
              </a:rPr>
              <a:t>→所領を守り，周辺の農民を支配するため。</a:t>
            </a:r>
            <a:endParaRPr lang="en-US" altLang="ja-JP" sz="1200" b="0" kern="1200" dirty="0">
              <a:solidFill>
                <a:schemeClr val="tx1"/>
              </a:solidFill>
              <a:effectLst/>
              <a:latin typeface="UD デジタル 教科書体 NK-R" panose="02020400000000000000" pitchFamily="18" charset="-128"/>
              <a:ea typeface="ＭＳ Ｐゴシック" panose="020B0600070205080204" pitchFamily="50" charset="-128"/>
            </a:endParaRP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3</a:t>
            </a:fld>
            <a:endParaRPr kumimoji="1" lang="ja-JP" altLang="en-US" dirty="0"/>
          </a:p>
        </p:txBody>
      </p:sp>
    </p:spTree>
    <p:extLst>
      <p:ext uri="{BB962C8B-B14F-4D97-AF65-F5344CB8AC3E}">
        <p14:creationId xmlns:p14="http://schemas.microsoft.com/office/powerpoint/2010/main" val="712730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a:t>
            </a:r>
            <a:r>
              <a:rPr lang="ja-JP" altLang="en-US" dirty="0">
                <a:solidFill>
                  <a:srgbClr val="000000"/>
                </a:solidFill>
                <a:effectLst/>
                <a:latin typeface="Times"/>
              </a:rPr>
              <a:t>開発領主の一部が，国衙の実務を担当する在庁官人になったことを説明する。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国衙のほうでは，行政区画の再編がおこなわれ，地方豪族が郡司・郷司・保司に任じられ，世襲されたことを説明する。</a:t>
            </a:r>
            <a:endParaRPr lang="en-US" altLang="ja-JP" dirty="0">
              <a:solidFill>
                <a:srgbClr val="000000"/>
              </a:solidFill>
              <a:effectLst/>
              <a:latin typeface="Times"/>
            </a:endParaRPr>
          </a:p>
          <a:p>
            <a:r>
              <a:rPr lang="en-US" altLang="ja-JP" dirty="0">
                <a:solidFill>
                  <a:srgbClr val="000000"/>
                </a:solidFill>
                <a:effectLst/>
                <a:latin typeface="Times"/>
              </a:rPr>
              <a:t>③</a:t>
            </a:r>
            <a:r>
              <a:rPr lang="ja-JP" altLang="en-US" dirty="0">
                <a:solidFill>
                  <a:srgbClr val="000000"/>
                </a:solidFill>
                <a:effectLst/>
                <a:latin typeface="Times"/>
              </a:rPr>
              <a:t>公領のうち，国司や地方豪族の実質的な私領になった土地を国衙領と呼ぶことを説明する。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・国衙に進出した地方豪族は，社会階層的に開発領主と重なることを説明する。</a:t>
            </a:r>
            <a:br>
              <a:rPr lang="ja-JP" altLang="en-US" dirty="0">
                <a:solidFill>
                  <a:srgbClr val="000000"/>
                </a:solidFill>
                <a:effectLst/>
                <a:latin typeface="Times"/>
              </a:rPr>
            </a:br>
            <a:r>
              <a:rPr lang="ja-JP" altLang="en-US" dirty="0">
                <a:solidFill>
                  <a:srgbClr val="000000"/>
                </a:solidFill>
                <a:effectLst/>
                <a:latin typeface="Times"/>
              </a:rPr>
              <a:t>・</a:t>
            </a:r>
            <a:r>
              <a:rPr lang="en-US" altLang="ja-JP" dirty="0">
                <a:solidFill>
                  <a:srgbClr val="000000"/>
                </a:solidFill>
                <a:effectLst/>
                <a:latin typeface="Times"/>
              </a:rPr>
              <a:t>p.44</a:t>
            </a:r>
            <a:r>
              <a:rPr lang="ja-JP" altLang="en-US" dirty="0">
                <a:solidFill>
                  <a:srgbClr val="000000"/>
                </a:solidFill>
                <a:effectLst/>
                <a:latin typeface="Times"/>
              </a:rPr>
              <a:t>の「</a:t>
            </a:r>
            <a:r>
              <a:rPr lang="en-US" altLang="ja-JP" dirty="0">
                <a:solidFill>
                  <a:srgbClr val="000000"/>
                </a:solidFill>
                <a:effectLst/>
                <a:latin typeface="Times"/>
              </a:rPr>
              <a:t>Key Word</a:t>
            </a:r>
            <a:r>
              <a:rPr lang="ja-JP" altLang="en-US" dirty="0">
                <a:solidFill>
                  <a:srgbClr val="000000"/>
                </a:solidFill>
                <a:effectLst/>
                <a:latin typeface="Times"/>
              </a:rPr>
              <a:t>」や</a:t>
            </a:r>
            <a:r>
              <a:rPr lang="en-US" altLang="ja-JP" dirty="0">
                <a:solidFill>
                  <a:srgbClr val="000000"/>
                </a:solidFill>
                <a:effectLst/>
                <a:latin typeface="Times"/>
              </a:rPr>
              <a:t>p.77</a:t>
            </a:r>
            <a:r>
              <a:rPr lang="ja-JP" altLang="en-US" dirty="0">
                <a:solidFill>
                  <a:srgbClr val="000000"/>
                </a:solidFill>
                <a:effectLst/>
                <a:latin typeface="Times"/>
              </a:rPr>
              <a:t>注①から，行政区画がどのように再編されたのか気づかせる。</a:t>
            </a:r>
            <a:endParaRPr lang="en-US" altLang="ja-JP" dirty="0">
              <a:solidFill>
                <a:srgbClr val="000000"/>
              </a:solidFill>
              <a:effectLst/>
              <a:latin typeface="Times"/>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4</a:t>
            </a:fld>
            <a:endParaRPr kumimoji="1" lang="ja-JP" altLang="en-US" dirty="0"/>
          </a:p>
        </p:txBody>
      </p:sp>
    </p:spTree>
    <p:extLst>
      <p:ext uri="{BB962C8B-B14F-4D97-AF65-F5344CB8AC3E}">
        <p14:creationId xmlns:p14="http://schemas.microsoft.com/office/powerpoint/2010/main" val="569770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5</a:t>
            </a:fld>
            <a:endParaRPr kumimoji="1" lang="ja-JP" altLang="en-US" dirty="0"/>
          </a:p>
        </p:txBody>
      </p:sp>
    </p:spTree>
    <p:extLst>
      <p:ext uri="{BB962C8B-B14F-4D97-AF65-F5344CB8AC3E}">
        <p14:creationId xmlns:p14="http://schemas.microsoft.com/office/powerpoint/2010/main" val="2072087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6</a:t>
            </a:fld>
            <a:endParaRPr kumimoji="1" lang="ja-JP" altLang="en-US" dirty="0"/>
          </a:p>
        </p:txBody>
      </p:sp>
    </p:spTree>
    <p:extLst>
      <p:ext uri="{BB962C8B-B14F-4D97-AF65-F5344CB8AC3E}">
        <p14:creationId xmlns:p14="http://schemas.microsoft.com/office/powerpoint/2010/main" val="1034076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ja-JP" altLang="en-US" dirty="0">
                <a:solidFill>
                  <a:srgbClr val="000000"/>
                </a:solidFill>
                <a:effectLst/>
                <a:latin typeface="Times"/>
              </a:rPr>
              <a:t>①朝廷財政の悪化にともない，貴族や寺社の財源確保のため，荘園が形成されたことを説明する。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開発領主が寄進した私領を核に，周辺の広大な土地が荘園として認められたことを説明する。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a:t>
            </a:r>
            <a:r>
              <a:rPr lang="en-US" altLang="ja-JP" dirty="0">
                <a:solidFill>
                  <a:srgbClr val="000000"/>
                </a:solidFill>
                <a:effectLst/>
                <a:latin typeface="Times"/>
              </a:rPr>
              <a:t>p.76</a:t>
            </a:r>
            <a:r>
              <a:rPr lang="ja-JP" altLang="en-US" dirty="0">
                <a:solidFill>
                  <a:srgbClr val="000000"/>
                </a:solidFill>
                <a:effectLst/>
                <a:latin typeface="Times"/>
              </a:rPr>
              <a:t>図版１の「荘園の絵図」から，荘園には田地だけでなく，山野河海も含まれていたことに気づかせる。</a:t>
            </a:r>
            <a:endParaRPr lang="en-US" altLang="ja-JP" dirty="0">
              <a:solidFill>
                <a:srgbClr val="000000"/>
              </a:solidFill>
              <a:effectLst/>
              <a:latin typeface="Times"/>
            </a:endParaRPr>
          </a:p>
          <a:p>
            <a:r>
              <a:rPr lang="ja-JP" altLang="en-US" dirty="0">
                <a:solidFill>
                  <a:srgbClr val="000000"/>
                </a:solidFill>
                <a:effectLst/>
                <a:latin typeface="Times"/>
              </a:rPr>
              <a:t>・領域型荘園と寄進地系荘園の語句の違いについて，</a:t>
            </a:r>
            <a:r>
              <a:rPr lang="en-US" altLang="ja-JP" dirty="0">
                <a:solidFill>
                  <a:srgbClr val="000000"/>
                </a:solidFill>
                <a:effectLst/>
                <a:latin typeface="Times"/>
              </a:rPr>
              <a:t>p.78</a:t>
            </a:r>
            <a:r>
              <a:rPr lang="ja-JP" altLang="en-US" dirty="0">
                <a:solidFill>
                  <a:srgbClr val="000000"/>
                </a:solidFill>
                <a:effectLst/>
                <a:latin typeface="Times"/>
              </a:rPr>
              <a:t>注①から触れても良い。</a:t>
            </a:r>
            <a:endParaRPr lang="en-US" altLang="ja-JP" dirty="0">
              <a:solidFill>
                <a:srgbClr val="000000"/>
              </a:solidFill>
              <a:effectLst/>
              <a:latin typeface="Times"/>
            </a:endParaRPr>
          </a:p>
          <a:p>
            <a:r>
              <a:rPr lang="ja-JP" altLang="en-US" dirty="0">
                <a:solidFill>
                  <a:srgbClr val="000000"/>
                </a:solidFill>
                <a:effectLst/>
                <a:latin typeface="Times"/>
              </a:rPr>
              <a:t>・</a:t>
            </a:r>
            <a:r>
              <a:rPr lang="en-US" altLang="ja-JP" dirty="0">
                <a:solidFill>
                  <a:srgbClr val="000000"/>
                </a:solidFill>
                <a:effectLst/>
                <a:latin typeface="Times"/>
              </a:rPr>
              <a:t>p.78</a:t>
            </a:r>
            <a:r>
              <a:rPr lang="ja-JP" altLang="en-US" dirty="0">
                <a:solidFill>
                  <a:srgbClr val="000000"/>
                </a:solidFill>
                <a:effectLst/>
                <a:latin typeface="Times"/>
              </a:rPr>
              <a:t>表２の「能登国での荘園増加」から，特に</a:t>
            </a:r>
            <a:r>
              <a:rPr lang="en-US" altLang="ja-JP" dirty="0">
                <a:solidFill>
                  <a:srgbClr val="000000"/>
                </a:solidFill>
                <a:effectLst/>
                <a:latin typeface="Times"/>
              </a:rPr>
              <a:t>12</a:t>
            </a:r>
            <a:r>
              <a:rPr lang="ja-JP" altLang="en-US" dirty="0">
                <a:solidFill>
                  <a:srgbClr val="000000"/>
                </a:solidFill>
                <a:effectLst/>
                <a:latin typeface="Times"/>
              </a:rPr>
              <a:t>世紀以降は領域型荘園が増加したことに気づかせる。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＜発問例＞</a:t>
            </a:r>
            <a:endParaRPr lang="en-US" altLang="ja-JP" dirty="0">
              <a:solidFill>
                <a:srgbClr val="000000"/>
              </a:solidFill>
              <a:effectLst/>
              <a:latin typeface="Helvetica" pitchFamily="2" charset="0"/>
            </a:endParaRPr>
          </a:p>
          <a:p>
            <a:pPr marL="631190" indent="-631190" algn="just">
              <a:lnSpc>
                <a:spcPts val="2000"/>
              </a:lnSpc>
            </a:pPr>
            <a:r>
              <a:rPr kumimoji="1" lang="ja-JP" altLang="en-US" sz="1200" dirty="0">
                <a:effectLst/>
                <a:latin typeface="+mj-ea"/>
                <a:ea typeface="+mj-ea"/>
              </a:rPr>
              <a:t>・朝廷が荘園の設立（立荘）を認めた背景は何か。</a:t>
            </a:r>
            <a:endParaRPr kumimoji="1" lang="en-US" altLang="ja-JP" sz="1200" dirty="0">
              <a:effectLst/>
              <a:latin typeface="+mj-ea"/>
              <a:ea typeface="+mj-ea"/>
            </a:endParaRPr>
          </a:p>
          <a:p>
            <a:pPr marL="631190" indent="-631190" algn="just">
              <a:lnSpc>
                <a:spcPts val="2000"/>
              </a:lnSpc>
            </a:pPr>
            <a:r>
              <a:rPr kumimoji="1" lang="ja-JP" altLang="en-US" sz="1200" dirty="0">
                <a:effectLst/>
                <a:latin typeface="+mj-ea"/>
                <a:ea typeface="+mj-ea"/>
              </a:rPr>
              <a:t>→寺院や貴族への国家的な給付がとどこおり，また御願寺がさかんに造営されるようになり，荘園からの収入がそれらの財源となったから。</a:t>
            </a:r>
            <a:endParaRPr kumimoji="1" lang="en-US" altLang="ja-JP" sz="1200" dirty="0">
              <a:effectLst/>
              <a:latin typeface="+mj-ea"/>
              <a:ea typeface="+mj-ea"/>
            </a:endParaRP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7</a:t>
            </a:fld>
            <a:endParaRPr kumimoji="1" lang="ja-JP" altLang="en-US" dirty="0"/>
          </a:p>
        </p:txBody>
      </p:sp>
    </p:spTree>
    <p:extLst>
      <p:ext uri="{BB962C8B-B14F-4D97-AF65-F5344CB8AC3E}">
        <p14:creationId xmlns:p14="http://schemas.microsoft.com/office/powerpoint/2010/main" val="1893363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solidFill>
                  <a:srgbClr val="000000"/>
                </a:solidFill>
                <a:effectLst/>
                <a:latin typeface="Helvetica" pitchFamily="2" charset="0"/>
              </a:rPr>
              <a:t>＜授業の展開＞</a:t>
            </a:r>
            <a:endParaRPr lang="en-US" altLang="ja-JP" dirty="0">
              <a:solidFill>
                <a:srgbClr val="000000"/>
              </a:solidFill>
              <a:effectLst/>
              <a:latin typeface="Helvetica" pitchFamily="2" charset="0"/>
            </a:endParaRPr>
          </a:p>
          <a:p>
            <a:r>
              <a:rPr lang="en-US" altLang="ja-JP" dirty="0">
                <a:solidFill>
                  <a:srgbClr val="000000"/>
                </a:solidFill>
                <a:effectLst/>
                <a:latin typeface="Times"/>
              </a:rPr>
              <a:t>①</a:t>
            </a:r>
            <a:r>
              <a:rPr lang="ja-JP" altLang="en-US" dirty="0">
                <a:solidFill>
                  <a:srgbClr val="000000"/>
                </a:solidFill>
                <a:effectLst/>
                <a:latin typeface="Times"/>
              </a:rPr>
              <a:t>立荘の主導権は院や摂関家にあり，それらに加えて大寺院が荘園の本家となったことを説明する。</a:t>
            </a:r>
            <a:endParaRPr lang="en-US" altLang="ja-JP" dirty="0">
              <a:solidFill>
                <a:srgbClr val="000000"/>
              </a:solidFill>
              <a:effectLst/>
              <a:latin typeface="Times"/>
            </a:endParaRPr>
          </a:p>
          <a:p>
            <a:r>
              <a:rPr lang="en-US" altLang="ja-JP" dirty="0">
                <a:solidFill>
                  <a:srgbClr val="000000"/>
                </a:solidFill>
                <a:effectLst/>
                <a:latin typeface="Times"/>
              </a:rPr>
              <a:t>②</a:t>
            </a:r>
            <a:r>
              <a:rPr lang="ja-JP" altLang="en-US" dirty="0">
                <a:solidFill>
                  <a:srgbClr val="000000"/>
                </a:solidFill>
                <a:effectLst/>
                <a:latin typeface="Times"/>
              </a:rPr>
              <a:t>私領を寄進した開発領主は，本家から荘官に任じられたことを説明する。</a:t>
            </a:r>
            <a:endParaRPr lang="en-US" altLang="ja-JP" dirty="0">
              <a:solidFill>
                <a:srgbClr val="000000"/>
              </a:solidFill>
              <a:effectLst/>
              <a:latin typeface="Times"/>
            </a:endParaRPr>
          </a:p>
          <a:p>
            <a:r>
              <a:rPr lang="en-US" altLang="ja-JP" dirty="0">
                <a:solidFill>
                  <a:srgbClr val="000000"/>
                </a:solidFill>
                <a:effectLst/>
                <a:latin typeface="Times"/>
              </a:rPr>
              <a:t>③</a:t>
            </a:r>
            <a:r>
              <a:rPr lang="ja-JP" altLang="en-US" dirty="0">
                <a:solidFill>
                  <a:srgbClr val="000000"/>
                </a:solidFill>
                <a:effectLst/>
                <a:latin typeface="Times"/>
              </a:rPr>
              <a:t>本家と開発領主を仲介した中下級貴族は，領家として荘園の権益の一部を得たことを説明する。</a:t>
            </a:r>
            <a:br>
              <a:rPr lang="ja-JP" altLang="en-US" dirty="0">
                <a:solidFill>
                  <a:srgbClr val="000000"/>
                </a:solidFill>
                <a:effectLst/>
                <a:latin typeface="Times"/>
              </a:rPr>
            </a:br>
            <a:endParaRPr lang="ja-JP" altLang="en-US" dirty="0">
              <a:solidFill>
                <a:srgbClr val="000000"/>
              </a:solidFill>
              <a:effectLst/>
              <a:latin typeface="Times"/>
            </a:endParaRPr>
          </a:p>
          <a:p>
            <a:r>
              <a:rPr lang="ja-JP" altLang="en-US" dirty="0">
                <a:solidFill>
                  <a:srgbClr val="000000"/>
                </a:solidFill>
                <a:effectLst/>
                <a:latin typeface="Helvetica" pitchFamily="2" charset="0"/>
              </a:rPr>
              <a:t>＜指導上の留意点＞</a:t>
            </a:r>
            <a:endParaRPr lang="en-US" altLang="ja-JP" dirty="0">
              <a:solidFill>
                <a:srgbClr val="000000"/>
              </a:solidFill>
              <a:effectLst/>
              <a:latin typeface="Helvetica" pitchFamily="2" charset="0"/>
            </a:endParaRPr>
          </a:p>
          <a:p>
            <a:r>
              <a:rPr lang="ja-JP" altLang="en-US" dirty="0">
                <a:solidFill>
                  <a:srgbClr val="000000"/>
                </a:solidFill>
                <a:effectLst/>
                <a:latin typeface="Times"/>
              </a:rPr>
              <a:t>・</a:t>
            </a:r>
            <a:r>
              <a:rPr lang="en-US" altLang="ja-JP" dirty="0">
                <a:solidFill>
                  <a:srgbClr val="000000"/>
                </a:solidFill>
                <a:effectLst/>
                <a:latin typeface="Times"/>
              </a:rPr>
              <a:t>p.77</a:t>
            </a:r>
            <a:r>
              <a:rPr lang="ja-JP" altLang="en-US" dirty="0">
                <a:solidFill>
                  <a:srgbClr val="000000"/>
                </a:solidFill>
                <a:effectLst/>
                <a:latin typeface="Times"/>
              </a:rPr>
              <a:t>の「地域を見る目」から，御願寺の造営からはじまる立荘のプロセスについて触れても良い。</a:t>
            </a:r>
            <a:endParaRPr lang="en-US" altLang="ja-JP" dirty="0">
              <a:solidFill>
                <a:srgbClr val="000000"/>
              </a:solidFill>
              <a:effectLst/>
              <a:latin typeface="Times"/>
            </a:endParaRPr>
          </a:p>
          <a:p>
            <a:endParaRPr lang="ja-JP" altLang="en-US" dirty="0">
              <a:solidFill>
                <a:srgbClr val="000000"/>
              </a:solidFill>
              <a:effectLst/>
              <a:latin typeface="Times"/>
            </a:endParaRPr>
          </a:p>
          <a:p>
            <a:r>
              <a:rPr lang="ja-JP" altLang="en-US" dirty="0">
                <a:solidFill>
                  <a:srgbClr val="000000"/>
                </a:solidFill>
                <a:effectLst/>
                <a:latin typeface="Helvetica" pitchFamily="2" charset="0"/>
              </a:rPr>
              <a:t>＜発問例＞</a:t>
            </a:r>
            <a:endParaRPr lang="en-US" altLang="ja-JP" dirty="0">
              <a:solidFill>
                <a:srgbClr val="000000"/>
              </a:solidFill>
              <a:effectLst/>
              <a:latin typeface="Helvetica" pitchFamily="2" charset="0"/>
            </a:endParaRPr>
          </a:p>
          <a:p>
            <a:r>
              <a:rPr kumimoji="1" lang="ja-JP" altLang="en-US" dirty="0"/>
              <a:t>・荘園の本所とは何か。</a:t>
            </a:r>
            <a:endParaRPr kumimoji="1" lang="en-US" altLang="ja-JP" dirty="0"/>
          </a:p>
          <a:p>
            <a:r>
              <a:rPr kumimoji="1" lang="ja-JP" altLang="en-US" dirty="0"/>
              <a:t>→本家・領家のうち，荘園の実質的な支配権をもつ者。</a:t>
            </a:r>
          </a:p>
        </p:txBody>
      </p:sp>
      <p:sp>
        <p:nvSpPr>
          <p:cNvPr id="4" name="スライド番号プレースホルダー 3"/>
          <p:cNvSpPr>
            <a:spLocks noGrp="1"/>
          </p:cNvSpPr>
          <p:nvPr>
            <p:ph type="sldNum" sz="quarter" idx="10"/>
          </p:nvPr>
        </p:nvSpPr>
        <p:spPr/>
        <p:txBody>
          <a:bodyPr/>
          <a:lstStyle/>
          <a:p>
            <a:fld id="{95514989-C3F3-4EF1-91BE-95099DD84797}" type="slidenum">
              <a:rPr kumimoji="1" lang="ja-JP" altLang="en-US" smtClean="0"/>
              <a:t>8</a:t>
            </a:fld>
            <a:endParaRPr kumimoji="1" lang="ja-JP" altLang="en-US" dirty="0"/>
          </a:p>
        </p:txBody>
      </p:sp>
    </p:spTree>
    <p:extLst>
      <p:ext uri="{BB962C8B-B14F-4D97-AF65-F5344CB8AC3E}">
        <p14:creationId xmlns:p14="http://schemas.microsoft.com/office/powerpoint/2010/main" val="915079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a:prstGeom prst="rect">
            <a:avLst/>
          </a:prstGeo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343EEA9A-A557-FF46-8900-753DBBB53199}" type="datetime1">
              <a:rPr kumimoji="1" lang="ja-JP" altLang="en-US" smtClean="0"/>
              <a:t>2023/3/6</a:t>
            </a:fld>
            <a:endParaRPr kumimoji="1" lang="ja-JP" altLang="en-US" dirty="0"/>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267718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1600200"/>
            <a:ext cx="8229600" cy="4525963"/>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26418219-699C-624E-A019-0084EC4316EE}" type="datetime1">
              <a:rPr kumimoji="1" lang="ja-JP" altLang="en-US" smtClean="0"/>
              <a:t>2023/3/6</a:t>
            </a:fld>
            <a:endParaRPr kumimoji="1" lang="ja-JP" altLang="en-US" dirty="0"/>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3619285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a:prstGeom prst="rect">
            <a:avLst/>
          </a:prstGeo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2801F030-B60B-E541-88BF-A2BC778990B0}" type="datetime1">
              <a:rPr kumimoji="1" lang="ja-JP" altLang="en-US" smtClean="0"/>
              <a:t>2023/3/6</a:t>
            </a:fld>
            <a:endParaRPr kumimoji="1" lang="ja-JP" altLang="en-US" dirty="0"/>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2458693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457200" y="1600200"/>
            <a:ext cx="8229600" cy="45259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0F271432-B5FF-7747-9B9E-5BDA5F901FB0}" type="datetime1">
              <a:rPr kumimoji="1" lang="ja-JP" altLang="en-US" smtClean="0"/>
              <a:t>2023/3/6</a:t>
            </a:fld>
            <a:endParaRPr kumimoji="1" lang="ja-JP" altLang="en-US" dirty="0"/>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2092334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a:xfrm>
            <a:off x="457200" y="6356350"/>
            <a:ext cx="2133600" cy="365125"/>
          </a:xfrm>
          <a:prstGeom prst="rect">
            <a:avLst/>
          </a:prstGeom>
        </p:spPr>
        <p:txBody>
          <a:bodyPr/>
          <a:lstStyle/>
          <a:p>
            <a:fld id="{6AEBA4D3-46EF-D34A-99AD-DA67D9B4E1EE}" type="datetime1">
              <a:rPr kumimoji="1" lang="ja-JP" altLang="en-US" smtClean="0"/>
              <a:t>2023/3/6</a:t>
            </a:fld>
            <a:endParaRPr kumimoji="1" lang="ja-JP" altLang="en-US" dirty="0"/>
          </a:p>
        </p:txBody>
      </p:sp>
      <p:sp>
        <p:nvSpPr>
          <p:cNvPr id="5" name="フッター プレースホルダー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ー 5"/>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3837727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7F79F529-78F2-3E4F-AFC9-7D4961D63A31}" type="datetime1">
              <a:rPr kumimoji="1" lang="ja-JP" altLang="en-US" smtClean="0"/>
              <a:t>2023/3/6</a:t>
            </a:fld>
            <a:endParaRPr kumimoji="1" lang="ja-JP" altLang="en-US" dirty="0"/>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1976663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a:xfrm>
            <a:off x="457200" y="6356350"/>
            <a:ext cx="2133600" cy="365125"/>
          </a:xfrm>
          <a:prstGeom prst="rect">
            <a:avLst/>
          </a:prstGeom>
        </p:spPr>
        <p:txBody>
          <a:bodyPr/>
          <a:lstStyle/>
          <a:p>
            <a:fld id="{E1B46E9B-309E-A247-A6E3-637A924BF8C2}" type="datetime1">
              <a:rPr kumimoji="1" lang="ja-JP" altLang="en-US" smtClean="0"/>
              <a:t>2023/3/6</a:t>
            </a:fld>
            <a:endParaRPr kumimoji="1" lang="ja-JP" altLang="en-US" dirty="0"/>
          </a:p>
        </p:txBody>
      </p:sp>
      <p:sp>
        <p:nvSpPr>
          <p:cNvPr id="8" name="フッター プレースホルダー 7"/>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9" name="スライド番号プレースホルダー 8"/>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12996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a:xfrm>
            <a:off x="457200" y="6356350"/>
            <a:ext cx="2133600" cy="365125"/>
          </a:xfrm>
          <a:prstGeom prst="rect">
            <a:avLst/>
          </a:prstGeom>
        </p:spPr>
        <p:txBody>
          <a:bodyPr/>
          <a:lstStyle/>
          <a:p>
            <a:fld id="{DE2F505A-118A-C346-BA5B-E0631D4E4BDD}" type="datetime1">
              <a:rPr kumimoji="1" lang="ja-JP" altLang="en-US" smtClean="0"/>
              <a:t>2023/3/6</a:t>
            </a:fld>
            <a:endParaRPr kumimoji="1" lang="ja-JP" altLang="en-US" dirty="0"/>
          </a:p>
        </p:txBody>
      </p:sp>
      <p:sp>
        <p:nvSpPr>
          <p:cNvPr id="4" name="フッター プレースホルダー 3"/>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5" name="スライド番号プレースホルダー 4"/>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3164795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457200" y="6356350"/>
            <a:ext cx="2133600" cy="365125"/>
          </a:xfrm>
          <a:prstGeom prst="rect">
            <a:avLst/>
          </a:prstGeom>
        </p:spPr>
        <p:txBody>
          <a:bodyPr/>
          <a:lstStyle/>
          <a:p>
            <a:fld id="{90E2C4CC-1733-334E-B572-C4CC283EC65E}" type="datetime1">
              <a:rPr kumimoji="1" lang="ja-JP" altLang="en-US" smtClean="0"/>
              <a:t>2023/3/6</a:t>
            </a:fld>
            <a:endParaRPr kumimoji="1" lang="ja-JP" altLang="en-US" dirty="0"/>
          </a:p>
        </p:txBody>
      </p:sp>
      <p:sp>
        <p:nvSpPr>
          <p:cNvPr id="3" name="フッター プレースホルダー 2"/>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4" name="スライド番号プレースホルダー 3"/>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934073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F400268A-C9FC-5D49-A75F-FCBAF810BAE7}" type="datetime1">
              <a:rPr kumimoji="1" lang="ja-JP" altLang="en-US" smtClean="0"/>
              <a:t>2023/3/6</a:t>
            </a:fld>
            <a:endParaRPr kumimoji="1" lang="ja-JP" altLang="en-US" dirty="0"/>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76420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a:xfrm>
            <a:off x="457200" y="6356350"/>
            <a:ext cx="2133600" cy="365125"/>
          </a:xfrm>
          <a:prstGeom prst="rect">
            <a:avLst/>
          </a:prstGeom>
        </p:spPr>
        <p:txBody>
          <a:bodyPr/>
          <a:lstStyle/>
          <a:p>
            <a:fld id="{C1735A00-017D-BD41-BCE3-C3CB6D81D7D7}" type="datetime1">
              <a:rPr kumimoji="1" lang="ja-JP" altLang="en-US" smtClean="0"/>
              <a:t>2023/3/6</a:t>
            </a:fld>
            <a:endParaRPr kumimoji="1" lang="ja-JP" altLang="en-US" dirty="0"/>
          </a:p>
        </p:txBody>
      </p:sp>
      <p:sp>
        <p:nvSpPr>
          <p:cNvPr id="6" name="フッター プレースホルダー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ー 6"/>
          <p:cNvSpPr>
            <a:spLocks noGrp="1"/>
          </p:cNvSpPr>
          <p:nvPr>
            <p:ph type="sldNum" sz="quarter" idx="12"/>
          </p:nvPr>
        </p:nvSpPr>
        <p:spPr>
          <a:xfrm>
            <a:off x="6553200" y="6356350"/>
            <a:ext cx="2133600" cy="365125"/>
          </a:xfrm>
          <a:prstGeom prst="rect">
            <a:avLst/>
          </a:prstGeom>
        </p:spPr>
        <p:txBody>
          <a:bodyPr/>
          <a:lstStyle/>
          <a:p>
            <a:fld id="{25C77DFE-49EF-EE47-AFEC-D88D2E6B4C14}" type="slidenum">
              <a:rPr kumimoji="1" lang="ja-JP" altLang="en-US" smtClean="0"/>
              <a:t>‹#›</a:t>
            </a:fld>
            <a:endParaRPr kumimoji="1" lang="ja-JP" altLang="en-US" dirty="0"/>
          </a:p>
        </p:txBody>
      </p:sp>
    </p:spTree>
    <p:extLst>
      <p:ext uri="{BB962C8B-B14F-4D97-AF65-F5344CB8AC3E}">
        <p14:creationId xmlns:p14="http://schemas.microsoft.com/office/powerpoint/2010/main" val="52680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図 7" descr="header_footer_0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6794500"/>
            <a:ext cx="9143391" cy="109721"/>
          </a:xfrm>
          <a:prstGeom prst="rect">
            <a:avLst/>
          </a:prstGeom>
        </p:spPr>
      </p:pic>
      <p:pic>
        <p:nvPicPr>
          <p:cNvPr id="10" name="図 9" descr="header_footer_02.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5773"/>
            <a:ext cx="9143391" cy="109721"/>
          </a:xfrm>
          <a:prstGeom prst="rect">
            <a:avLst/>
          </a:prstGeom>
        </p:spPr>
      </p:pic>
      <p:sp>
        <p:nvSpPr>
          <p:cNvPr id="11" name="スライド番号プレースホルダー 5"/>
          <p:cNvSpPr txBox="1">
            <a:spLocks/>
          </p:cNvSpPr>
          <p:nvPr userDrawn="1"/>
        </p:nvSpPr>
        <p:spPr>
          <a:xfrm>
            <a:off x="6784126" y="103948"/>
            <a:ext cx="2133600" cy="242399"/>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dirty="0">
                <a:latin typeface="+mn-ea"/>
                <a:ea typeface="+mn-ea"/>
              </a:rPr>
              <a:t>/12</a:t>
            </a:r>
          </a:p>
        </p:txBody>
      </p:sp>
      <p:sp>
        <p:nvSpPr>
          <p:cNvPr id="12" name="スライド番号プレースホルダー 5"/>
          <p:cNvSpPr txBox="1">
            <a:spLocks/>
          </p:cNvSpPr>
          <p:nvPr userDrawn="1"/>
        </p:nvSpPr>
        <p:spPr>
          <a:xfrm>
            <a:off x="6527542" y="103948"/>
            <a:ext cx="2133600" cy="242399"/>
          </a:xfrm>
          <a:prstGeom prst="rect">
            <a:avLst/>
          </a:prstGeom>
        </p:spPr>
        <p:txBody>
          <a:bodyPr vert="horz" lIns="91440" tIns="45720" rIns="91440" bIns="45720"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25C77DFE-49EF-EE47-AFEC-D88D2E6B4C14}" type="slidenum">
              <a:rPr lang="ja-JP" altLang="en-US" smtClean="0"/>
              <a:pPr/>
              <a:t>‹#›</a:t>
            </a:fld>
            <a:endParaRPr lang="ja-JP" altLang="en-US" dirty="0"/>
          </a:p>
        </p:txBody>
      </p:sp>
    </p:spTree>
    <p:extLst>
      <p:ext uri="{BB962C8B-B14F-4D97-AF65-F5344CB8AC3E}">
        <p14:creationId xmlns:p14="http://schemas.microsoft.com/office/powerpoint/2010/main" val="2825006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483922"/>
            <a:ext cx="9143999" cy="1259997"/>
          </a:xfrm>
        </p:spPr>
        <p:txBody>
          <a:bodyPr>
            <a:noAutofit/>
          </a:bodyPr>
          <a:lstStyle/>
          <a:p>
            <a:r>
              <a:rPr lang="ja-JP" altLang="en-US" sz="4000" b="1" dirty="0">
                <a:latin typeface="メイリオ"/>
                <a:ea typeface="メイリオ"/>
                <a:cs typeface="メイリオ"/>
              </a:rPr>
              <a:t>１章　</a:t>
            </a:r>
            <a:br>
              <a:rPr lang="en-US" altLang="ja-JP" sz="4000" b="1" dirty="0">
                <a:latin typeface="メイリオ"/>
                <a:ea typeface="メイリオ"/>
                <a:cs typeface="メイリオ"/>
              </a:rPr>
            </a:br>
            <a:r>
              <a:rPr lang="ja-JP" altLang="en-US" sz="4000" b="1" dirty="0">
                <a:latin typeface="メイリオ"/>
                <a:ea typeface="メイリオ"/>
                <a:cs typeface="メイリオ"/>
              </a:rPr>
              <a:t>荘園公領制の成立と院政（１）</a:t>
            </a:r>
            <a:endParaRPr kumimoji="1" lang="ja-JP" altLang="en-US" sz="4000" b="1" dirty="0">
              <a:latin typeface="メイリオ"/>
              <a:ea typeface="メイリオ"/>
              <a:cs typeface="メイリオ"/>
            </a:endParaRPr>
          </a:p>
        </p:txBody>
      </p:sp>
      <p:sp>
        <p:nvSpPr>
          <p:cNvPr id="11" name="サブタイトル 2"/>
          <p:cNvSpPr txBox="1">
            <a:spLocks/>
          </p:cNvSpPr>
          <p:nvPr/>
        </p:nvSpPr>
        <p:spPr>
          <a:xfrm>
            <a:off x="-609" y="3880680"/>
            <a:ext cx="9144000" cy="359997"/>
          </a:xfrm>
          <a:prstGeom prst="rect">
            <a:avLst/>
          </a:prstGeom>
        </p:spPr>
        <p:txBody>
          <a:bodyPr vert="horz" lIns="91440" tIns="45720" rIns="91440" bIns="45720" rtlCol="0" anchor="ctr">
            <a:normAutofit fontScale="85000" lnSpcReduction="20000"/>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r>
              <a:rPr lang="ja-JP" altLang="en-US" sz="2400" dirty="0">
                <a:solidFill>
                  <a:schemeClr val="tx1"/>
                </a:solidFill>
                <a:latin typeface="メイリオ"/>
                <a:ea typeface="メイリオ"/>
                <a:cs typeface="メイリオ"/>
              </a:rPr>
              <a:t>（教科書</a:t>
            </a:r>
            <a:r>
              <a:rPr lang="en-US" altLang="ja-JP" sz="2400" dirty="0">
                <a:solidFill>
                  <a:schemeClr val="tx1"/>
                </a:solidFill>
                <a:latin typeface="メイリオ"/>
                <a:ea typeface="メイリオ"/>
                <a:cs typeface="メイリオ"/>
              </a:rPr>
              <a:t>p.76</a:t>
            </a:r>
            <a:r>
              <a:rPr lang="ja-JP" altLang="en-US" sz="2400" dirty="0">
                <a:solidFill>
                  <a:schemeClr val="tx1"/>
                </a:solidFill>
                <a:latin typeface="メイリオ"/>
                <a:ea typeface="メイリオ"/>
                <a:cs typeface="メイリオ"/>
              </a:rPr>
              <a:t>～</a:t>
            </a:r>
            <a:r>
              <a:rPr lang="en-US" altLang="ja-JP" sz="2400" dirty="0">
                <a:solidFill>
                  <a:schemeClr val="tx1"/>
                </a:solidFill>
                <a:latin typeface="メイリオ"/>
                <a:ea typeface="メイリオ"/>
                <a:cs typeface="メイリオ"/>
              </a:rPr>
              <a:t>78</a:t>
            </a:r>
            <a:r>
              <a:rPr lang="ja-JP" altLang="en-US" sz="2400" dirty="0">
                <a:solidFill>
                  <a:schemeClr val="tx1"/>
                </a:solidFill>
                <a:latin typeface="メイリオ"/>
                <a:ea typeface="メイリオ"/>
                <a:cs typeface="メイリオ"/>
              </a:rPr>
              <a:t>）</a:t>
            </a:r>
          </a:p>
        </p:txBody>
      </p:sp>
      <p:pic>
        <p:nvPicPr>
          <p:cNvPr id="5" name="図 4" descr="top_wh_01.png"/>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9143391" cy="1987164"/>
          </a:xfrm>
          <a:prstGeom prst="rect">
            <a:avLst/>
          </a:prstGeom>
        </p:spPr>
      </p:pic>
      <p:pic>
        <p:nvPicPr>
          <p:cNvPr id="6" name="図 5" descr="top_wh_02.png"/>
          <p:cNvPicPr>
            <a:picLocks noChangeAspect="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4951654"/>
            <a:ext cx="9143391" cy="1987164"/>
          </a:xfrm>
          <a:prstGeom prst="rect">
            <a:avLst/>
          </a:prstGeom>
        </p:spPr>
      </p:pic>
    </p:spTree>
    <p:extLst>
      <p:ext uri="{BB962C8B-B14F-4D97-AF65-F5344CB8AC3E}">
        <p14:creationId xmlns:p14="http://schemas.microsoft.com/office/powerpoint/2010/main" val="510778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AB15578F-C5FD-49A3-8F34-A0FFEC115747}"/>
              </a:ext>
            </a:extLst>
          </p:cNvPr>
          <p:cNvSpPr txBox="1"/>
          <p:nvPr/>
        </p:nvSpPr>
        <p:spPr>
          <a:xfrm>
            <a:off x="252000" y="1152000"/>
            <a:ext cx="8443450" cy="5546647"/>
          </a:xfrm>
          <a:prstGeom prst="rect">
            <a:avLst/>
          </a:prstGeom>
          <a:noFill/>
        </p:spPr>
        <p:txBody>
          <a:bodyPr wrap="square">
            <a:spAutoFit/>
          </a:bodyPr>
          <a:lstStyle/>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●荘園の独立</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不輸</a:t>
            </a:r>
            <a:r>
              <a:rPr lang="ja-JP" altLang="en-US" sz="2800" b="1" dirty="0">
                <a:latin typeface="メイリオ" panose="020B0604030504040204" pitchFamily="50" charset="-128"/>
                <a:ea typeface="メイリオ" panose="020B0604030504040204" pitchFamily="50" charset="-128"/>
                <a:cs typeface="Times New Roman" panose="02020603050405020304" pitchFamily="18" charset="0"/>
              </a:rPr>
              <a:t>の権</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：租税を免除される特権</a:t>
            </a:r>
          </a:p>
          <a:p>
            <a:pPr marL="250190" indent="-250190" algn="just">
              <a:lnSpc>
                <a:spcPct val="140000"/>
              </a:lnSpc>
              <a:spcBef>
                <a:spcPts val="672"/>
              </a:spcBef>
            </a:pPr>
            <a:r>
              <a:rPr lang="ja-JP" altLang="en-US" sz="2800" b="1" dirty="0">
                <a:latin typeface="メイリオ" panose="020B0604030504040204" pitchFamily="50" charset="-128"/>
                <a:ea typeface="メイリオ" panose="020B0604030504040204" pitchFamily="50" charset="-128"/>
                <a:cs typeface="Times New Roman" panose="02020603050405020304" pitchFamily="18" charset="0"/>
              </a:rPr>
              <a:t>　　　官省符荘</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太政官符・民部省符</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dirty="0">
                <a:latin typeface="メイリオ" panose="020B0604030504040204" pitchFamily="50" charset="-128"/>
                <a:ea typeface="メイリオ" panose="020B0604030504040204" pitchFamily="50" charset="-128"/>
                <a:cs typeface="Times New Roman" panose="02020603050405020304" pitchFamily="18" charset="0"/>
              </a:rPr>
              <a:t>国免荘</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国司</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によりそれぞれ不輸の権を獲得した荘園</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不入</a:t>
            </a:r>
            <a:r>
              <a:rPr lang="ja-JP" altLang="en-US" sz="2800" b="1" dirty="0">
                <a:latin typeface="メイリオ" panose="020B0604030504040204" pitchFamily="50" charset="-128"/>
                <a:ea typeface="メイリオ" panose="020B0604030504040204" pitchFamily="50" charset="-128"/>
                <a:cs typeface="Times New Roman" panose="02020603050405020304" pitchFamily="18" charset="0"/>
              </a:rPr>
              <a:t>の権</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：荘園内への検田使・追捕使の</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立ち入りを拒否する権限</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→上記の権利を獲得した荘園は</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国衙</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行政から独立</a:t>
            </a:r>
          </a:p>
        </p:txBody>
      </p:sp>
      <p:sp>
        <p:nvSpPr>
          <p:cNvPr id="8" name="サブタイトル 2">
            <a:extLst>
              <a:ext uri="{FF2B5EF4-FFF2-40B4-BE49-F238E27FC236}">
                <a16:creationId xmlns:a16="http://schemas.microsoft.com/office/drawing/2014/main" id="{2F743FDA-03E0-4922-88EB-004A033EFB1B}"/>
              </a:ext>
            </a:extLst>
          </p:cNvPr>
          <p:cNvSpPr txBox="1">
            <a:spLocks/>
          </p:cNvSpPr>
          <p:nvPr/>
        </p:nvSpPr>
        <p:spPr>
          <a:xfrm>
            <a:off x="265835" y="499551"/>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荘園公領制の形成</a:t>
            </a:r>
          </a:p>
        </p:txBody>
      </p:sp>
    </p:spTree>
    <p:extLst>
      <p:ext uri="{BB962C8B-B14F-4D97-AF65-F5344CB8AC3E}">
        <p14:creationId xmlns:p14="http://schemas.microsoft.com/office/powerpoint/2010/main" val="3745747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a:extLst>
              <a:ext uri="{FF2B5EF4-FFF2-40B4-BE49-F238E27FC236}">
                <a16:creationId xmlns:a16="http://schemas.microsoft.com/office/drawing/2014/main" id="{715A684A-31F7-447D-B3EE-32F172492CA4}"/>
              </a:ext>
            </a:extLst>
          </p:cNvPr>
          <p:cNvSpPr txBox="1">
            <a:spLocks/>
          </p:cNvSpPr>
          <p:nvPr/>
        </p:nvSpPr>
        <p:spPr>
          <a:xfrm>
            <a:off x="265835" y="500400"/>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荘園公領制の形成</a:t>
            </a:r>
          </a:p>
        </p:txBody>
      </p:sp>
      <p:sp>
        <p:nvSpPr>
          <p:cNvPr id="8" name="テキスト ボックス 7">
            <a:extLst>
              <a:ext uri="{FF2B5EF4-FFF2-40B4-BE49-F238E27FC236}">
                <a16:creationId xmlns:a16="http://schemas.microsoft.com/office/drawing/2014/main" id="{5AB8C570-A2B0-03CC-93E8-9A10C6A4834A}"/>
              </a:ext>
            </a:extLst>
          </p:cNvPr>
          <p:cNvSpPr txBox="1"/>
          <p:nvPr/>
        </p:nvSpPr>
        <p:spPr>
          <a:xfrm>
            <a:off x="252000" y="1152000"/>
            <a:ext cx="8443450" cy="5546647"/>
          </a:xfrm>
          <a:prstGeom prst="rect">
            <a:avLst/>
          </a:prstGeom>
          <a:noFill/>
        </p:spPr>
        <p:txBody>
          <a:bodyPr wrap="square">
            <a:spAutoFit/>
          </a:bodyPr>
          <a:lstStyle/>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●荘園公領制</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・荘園と公領　</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荘園：天皇家・摂関家，大寺院の私有地・財源</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公領：</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国衙</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領　中央貴族，地方豪族の事実上の</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私有地・財源</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荘園公領制</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b="1" dirty="0">
                <a:latin typeface="メイリオ" panose="020B0604030504040204" pitchFamily="50" charset="-128"/>
                <a:ea typeface="メイリオ" panose="020B0604030504040204" pitchFamily="50" charset="-128"/>
                <a:cs typeface="Times New Roman" panose="02020603050405020304" pitchFamily="18" charset="0"/>
              </a:rPr>
              <a:t>荘園制</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支配階級は荘園，または公領を通じて全国の田</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地・人民を支配，自身の権益を獲得</a:t>
            </a:r>
          </a:p>
        </p:txBody>
      </p:sp>
    </p:spTree>
    <p:extLst>
      <p:ext uri="{BB962C8B-B14F-4D97-AF65-F5344CB8AC3E}">
        <p14:creationId xmlns:p14="http://schemas.microsoft.com/office/powerpoint/2010/main" val="268212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a:extLst>
              <a:ext uri="{FF2B5EF4-FFF2-40B4-BE49-F238E27FC236}">
                <a16:creationId xmlns:a16="http://schemas.microsoft.com/office/drawing/2014/main" id="{715A684A-31F7-447D-B3EE-32F172492CA4}"/>
              </a:ext>
            </a:extLst>
          </p:cNvPr>
          <p:cNvSpPr txBox="1">
            <a:spLocks/>
          </p:cNvSpPr>
          <p:nvPr/>
        </p:nvSpPr>
        <p:spPr>
          <a:xfrm>
            <a:off x="265835" y="500400"/>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荘園公領制の形成</a:t>
            </a:r>
          </a:p>
        </p:txBody>
      </p:sp>
      <p:sp>
        <p:nvSpPr>
          <p:cNvPr id="8" name="テキスト ボックス 7">
            <a:extLst>
              <a:ext uri="{FF2B5EF4-FFF2-40B4-BE49-F238E27FC236}">
                <a16:creationId xmlns:a16="http://schemas.microsoft.com/office/drawing/2014/main" id="{5AB8C570-A2B0-03CC-93E8-9A10C6A4834A}"/>
              </a:ext>
            </a:extLst>
          </p:cNvPr>
          <p:cNvSpPr txBox="1"/>
          <p:nvPr/>
        </p:nvSpPr>
        <p:spPr>
          <a:xfrm>
            <a:off x="252000" y="1152000"/>
            <a:ext cx="8443450" cy="4160626"/>
          </a:xfrm>
          <a:prstGeom prst="rect">
            <a:avLst/>
          </a:prstGeom>
          <a:noFill/>
        </p:spPr>
        <p:txBody>
          <a:bodyPr wrap="square">
            <a:spAutoFit/>
          </a:bodyPr>
          <a:lstStyle/>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・荘園・公領の運営と負担</a:t>
            </a: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名主：名（名田）の管理・運営，荘園領主・国</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司への年貢・公事の納入を請け負う</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effectLst/>
                <a:latin typeface="メイリオ" panose="020B0604030504040204" pitchFamily="50" charset="-128"/>
                <a:ea typeface="メイリオ" panose="020B0604030504040204" pitchFamily="50" charset="-128"/>
                <a:cs typeface="Times New Roman" panose="02020603050405020304" pitchFamily="18" charset="0"/>
              </a:rPr>
              <a:t>　・荘園公領制は変質しながら戦国時代まで続く</a:t>
            </a:r>
            <a:endParaRPr lang="en-US" altLang="ja-JP" sz="2800" dirty="0">
              <a:effectLst/>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荘園制を基礎とする時代＝中世</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250190" indent="-250190" algn="just">
              <a:lnSpc>
                <a:spcPct val="140000"/>
              </a:lnSpc>
              <a:spcBef>
                <a:spcPts val="672"/>
              </a:spcBef>
            </a:pPr>
            <a:r>
              <a:rPr lang="ja-JP" altLang="en-US" sz="2800" dirty="0">
                <a:effectLst/>
                <a:latin typeface="メイリオ" panose="020B0604030504040204" pitchFamily="50" charset="-128"/>
                <a:ea typeface="メイリオ" panose="020B0604030504040204" pitchFamily="50" charset="-128"/>
                <a:cs typeface="Times New Roman" panose="02020603050405020304" pitchFamily="18" charset="0"/>
              </a:rPr>
              <a:t>　　荘園制が崩壊した戦国時代＝近世への移行期</a:t>
            </a:r>
          </a:p>
        </p:txBody>
      </p:sp>
    </p:spTree>
    <p:extLst>
      <p:ext uri="{BB962C8B-B14F-4D97-AF65-F5344CB8AC3E}">
        <p14:creationId xmlns:p14="http://schemas.microsoft.com/office/powerpoint/2010/main" val="256306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3">
            <a:extLst>
              <a:ext uri="{FF2B5EF4-FFF2-40B4-BE49-F238E27FC236}">
                <a16:creationId xmlns:a16="http://schemas.microsoft.com/office/drawing/2014/main" id="{0007FA82-CABC-46A5-A48A-DAC40BFF364E}"/>
              </a:ext>
            </a:extLst>
          </p:cNvPr>
          <p:cNvSpPr/>
          <p:nvPr/>
        </p:nvSpPr>
        <p:spPr>
          <a:xfrm>
            <a:off x="436200" y="854182"/>
            <a:ext cx="8423999" cy="1018523"/>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r>
              <a:rPr lang="ja-JP" altLang="en-US" sz="2800" b="1" dirty="0">
                <a:solidFill>
                  <a:srgbClr val="000000"/>
                </a:solidFill>
                <a:latin typeface="メイリオ"/>
                <a:ea typeface="メイリオ"/>
                <a:cs typeface="メイリオ"/>
              </a:rPr>
              <a:t>荘園の成立の際に，なぜ寺社・貴族と開発領主は連携したのだろうか。</a:t>
            </a:r>
            <a:endParaRPr lang="en-US" altLang="ja-JP" sz="2800" b="1" dirty="0">
              <a:solidFill>
                <a:srgbClr val="000000"/>
              </a:solidFill>
              <a:latin typeface="メイリオ"/>
              <a:ea typeface="メイリオ"/>
              <a:cs typeface="メイリオ"/>
            </a:endParaRPr>
          </a:p>
        </p:txBody>
      </p:sp>
      <p:sp>
        <p:nvSpPr>
          <p:cNvPr id="15" name="サブタイトル 2">
            <a:extLst>
              <a:ext uri="{FF2B5EF4-FFF2-40B4-BE49-F238E27FC236}">
                <a16:creationId xmlns:a16="http://schemas.microsoft.com/office/drawing/2014/main" id="{3B1140B8-888F-4ACA-82AB-9E9EA908EBBD}"/>
              </a:ext>
            </a:extLst>
          </p:cNvPr>
          <p:cNvSpPr txBox="1">
            <a:spLocks/>
          </p:cNvSpPr>
          <p:nvPr/>
        </p:nvSpPr>
        <p:spPr>
          <a:xfrm>
            <a:off x="398430" y="376322"/>
            <a:ext cx="4456641"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400" b="1" dirty="0">
                <a:solidFill>
                  <a:srgbClr val="00B050"/>
                </a:solidFill>
                <a:latin typeface="メイリオ"/>
                <a:ea typeface="メイリオ"/>
                <a:cs typeface="メイリオ"/>
              </a:rPr>
              <a:t>Point</a:t>
            </a:r>
          </a:p>
        </p:txBody>
      </p:sp>
      <p:sp>
        <p:nvSpPr>
          <p:cNvPr id="7" name="サブタイトル 2">
            <a:extLst>
              <a:ext uri="{FF2B5EF4-FFF2-40B4-BE49-F238E27FC236}">
                <a16:creationId xmlns:a16="http://schemas.microsoft.com/office/drawing/2014/main" id="{B70D3FF1-C47E-401D-B451-7C27FD5D1BBA}"/>
              </a:ext>
            </a:extLst>
          </p:cNvPr>
          <p:cNvSpPr txBox="1">
            <a:spLocks/>
          </p:cNvSpPr>
          <p:nvPr/>
        </p:nvSpPr>
        <p:spPr>
          <a:xfrm>
            <a:off x="587091" y="2072641"/>
            <a:ext cx="8263683" cy="4513582"/>
          </a:xfrm>
          <a:prstGeom prst="rect">
            <a:avLst/>
          </a:prstGeom>
          <a:gradFill>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lvl="1" algn="l"/>
            <a:r>
              <a:rPr lang="ja-JP" altLang="en-US" b="1">
                <a:solidFill>
                  <a:schemeClr val="tx1"/>
                </a:solidFill>
                <a:latin typeface="メイリオ" panose="020B0604030504040204" pitchFamily="50" charset="-128"/>
                <a:ea typeface="メイリオ" panose="020B0604030504040204" pitchFamily="50" charset="-128"/>
                <a:cs typeface="メイリオ"/>
              </a:rPr>
              <a:t>平安時代の後期になって朝廷からの給付がとどこおるようになり，寺社や貴族は自身の財源をみずから確保しなければならなくなった。この動きに呼応したのが開発領主で，彼らは新たに開墾した田地を貴族や寺社に寄進し，これを中核にして周辺地域を含めた領域型荘園が成立した。寺社・貴族と開発領主の双方の利害が一致した荘園はその後，荘域を拡大させることもあった。</a:t>
            </a:r>
            <a:endParaRPr lang="ja-JP" altLang="en-US" b="1" dirty="0">
              <a:solidFill>
                <a:schemeClr val="tx1"/>
              </a:solidFill>
              <a:latin typeface="メイリオ" panose="020B0604030504040204" pitchFamily="50" charset="-128"/>
              <a:ea typeface="メイリオ" panose="020B0604030504040204" pitchFamily="50" charset="-128"/>
              <a:cs typeface="メイリオ"/>
            </a:endParaRPr>
          </a:p>
        </p:txBody>
      </p:sp>
    </p:spTree>
    <p:extLst>
      <p:ext uri="{BB962C8B-B14F-4D97-AF65-F5344CB8AC3E}">
        <p14:creationId xmlns:p14="http://schemas.microsoft.com/office/powerpoint/2010/main" val="114642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1838C8C8-BF7D-4A76-BD2D-89695611F03B}"/>
              </a:ext>
            </a:extLst>
          </p:cNvPr>
          <p:cNvSpPr/>
          <p:nvPr/>
        </p:nvSpPr>
        <p:spPr>
          <a:xfrm>
            <a:off x="1160302" y="1116083"/>
            <a:ext cx="6714456" cy="5544024"/>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サブタイトル 2">
            <a:extLst>
              <a:ext uri="{FF2B5EF4-FFF2-40B4-BE49-F238E27FC236}">
                <a16:creationId xmlns:a16="http://schemas.microsoft.com/office/drawing/2014/main" id="{6E2CA54F-3BA1-4E35-90E4-7992EAF066D3}"/>
              </a:ext>
            </a:extLst>
          </p:cNvPr>
          <p:cNvSpPr txBox="1">
            <a:spLocks/>
          </p:cNvSpPr>
          <p:nvPr/>
        </p:nvSpPr>
        <p:spPr>
          <a:xfrm>
            <a:off x="0" y="469186"/>
            <a:ext cx="8582927" cy="579877"/>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荘園の絵図</a:t>
            </a:r>
            <a:r>
              <a:rPr lang="en-US" altLang="ja-JP" sz="2800" dirty="0">
                <a:solidFill>
                  <a:srgbClr val="000000"/>
                </a:solidFill>
                <a:latin typeface="メイリオ"/>
                <a:ea typeface="メイリオ"/>
                <a:cs typeface="メイリオ"/>
              </a:rPr>
              <a:t>】</a:t>
            </a:r>
          </a:p>
        </p:txBody>
      </p:sp>
      <p:sp>
        <p:nvSpPr>
          <p:cNvPr id="5" name="テキスト ボックス 4">
            <a:extLst>
              <a:ext uri="{FF2B5EF4-FFF2-40B4-BE49-F238E27FC236}">
                <a16:creationId xmlns:a16="http://schemas.microsoft.com/office/drawing/2014/main" id="{F5BDA1FE-C36E-4A88-A7A2-52A0CFEA8ED1}"/>
              </a:ext>
            </a:extLst>
          </p:cNvPr>
          <p:cNvSpPr txBox="1"/>
          <p:nvPr/>
        </p:nvSpPr>
        <p:spPr>
          <a:xfrm>
            <a:off x="8207024" y="148250"/>
            <a:ext cx="802105" cy="253916"/>
          </a:xfrm>
          <a:prstGeom prst="rect">
            <a:avLst/>
          </a:prstGeom>
          <a:solidFill>
            <a:schemeClr val="bg1"/>
          </a:solidFill>
        </p:spPr>
        <p:txBody>
          <a:bodyPr wrap="square" rtlCol="0">
            <a:spAutoFit/>
          </a:bodyPr>
          <a:lstStyle/>
          <a:p>
            <a:r>
              <a:rPr kumimoji="1" lang="ja-JP" altLang="en-US" sz="1050" dirty="0">
                <a:solidFill>
                  <a:srgbClr val="898989"/>
                </a:solidFill>
              </a:rPr>
              <a:t>補足１</a:t>
            </a:r>
          </a:p>
        </p:txBody>
      </p:sp>
      <p:pic>
        <p:nvPicPr>
          <p:cNvPr id="3" name="図 2">
            <a:extLst>
              <a:ext uri="{FF2B5EF4-FFF2-40B4-BE49-F238E27FC236}">
                <a16:creationId xmlns:a16="http://schemas.microsoft.com/office/drawing/2014/main" id="{891B898D-005E-3932-9287-E5C83C94F770}"/>
              </a:ext>
            </a:extLst>
          </p:cNvPr>
          <p:cNvPicPr>
            <a:picLocks noChangeAspect="1"/>
          </p:cNvPicPr>
          <p:nvPr/>
        </p:nvPicPr>
        <p:blipFill>
          <a:blip r:embed="rId3"/>
          <a:stretch>
            <a:fillRect/>
          </a:stretch>
        </p:blipFill>
        <p:spPr>
          <a:xfrm>
            <a:off x="1390918" y="1243584"/>
            <a:ext cx="6362163" cy="5235262"/>
          </a:xfrm>
          <a:prstGeom prst="rect">
            <a:avLst/>
          </a:prstGeom>
        </p:spPr>
      </p:pic>
    </p:spTree>
    <p:extLst>
      <p:ext uri="{BB962C8B-B14F-4D97-AF65-F5344CB8AC3E}">
        <p14:creationId xmlns:p14="http://schemas.microsoft.com/office/powerpoint/2010/main" val="3955654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1838C8C8-BF7D-4A76-BD2D-89695611F03B}"/>
              </a:ext>
            </a:extLst>
          </p:cNvPr>
          <p:cNvSpPr/>
          <p:nvPr/>
        </p:nvSpPr>
        <p:spPr>
          <a:xfrm>
            <a:off x="2552131" y="941697"/>
            <a:ext cx="4012442" cy="4995079"/>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サブタイトル 2">
            <a:extLst>
              <a:ext uri="{FF2B5EF4-FFF2-40B4-BE49-F238E27FC236}">
                <a16:creationId xmlns:a16="http://schemas.microsoft.com/office/drawing/2014/main" id="{6E2CA54F-3BA1-4E35-90E4-7992EAF066D3}"/>
              </a:ext>
            </a:extLst>
          </p:cNvPr>
          <p:cNvSpPr txBox="1">
            <a:spLocks/>
          </p:cNvSpPr>
          <p:nvPr/>
        </p:nvSpPr>
        <p:spPr>
          <a:xfrm>
            <a:off x="0" y="469186"/>
            <a:ext cx="8582927" cy="579877"/>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新田荘の成立</a:t>
            </a:r>
            <a:r>
              <a:rPr lang="en-US" altLang="ja-JP" sz="2800" dirty="0">
                <a:solidFill>
                  <a:srgbClr val="000000"/>
                </a:solidFill>
                <a:latin typeface="メイリオ"/>
                <a:ea typeface="メイリオ"/>
                <a:cs typeface="メイリオ"/>
              </a:rPr>
              <a:t>】</a:t>
            </a:r>
          </a:p>
        </p:txBody>
      </p:sp>
      <p:sp>
        <p:nvSpPr>
          <p:cNvPr id="5" name="テキスト ボックス 4">
            <a:extLst>
              <a:ext uri="{FF2B5EF4-FFF2-40B4-BE49-F238E27FC236}">
                <a16:creationId xmlns:a16="http://schemas.microsoft.com/office/drawing/2014/main" id="{F5BDA1FE-C36E-4A88-A7A2-52A0CFEA8ED1}"/>
              </a:ext>
            </a:extLst>
          </p:cNvPr>
          <p:cNvSpPr txBox="1"/>
          <p:nvPr/>
        </p:nvSpPr>
        <p:spPr>
          <a:xfrm>
            <a:off x="8207024" y="148250"/>
            <a:ext cx="802105" cy="253916"/>
          </a:xfrm>
          <a:prstGeom prst="rect">
            <a:avLst/>
          </a:prstGeom>
          <a:solidFill>
            <a:schemeClr val="bg1"/>
          </a:solidFill>
        </p:spPr>
        <p:txBody>
          <a:bodyPr wrap="square" rtlCol="0">
            <a:spAutoFit/>
          </a:bodyPr>
          <a:lstStyle/>
          <a:p>
            <a:r>
              <a:rPr kumimoji="1" lang="ja-JP" altLang="en-US" sz="1050" dirty="0">
                <a:solidFill>
                  <a:srgbClr val="898989"/>
                </a:solidFill>
              </a:rPr>
              <a:t>補足２</a:t>
            </a:r>
          </a:p>
        </p:txBody>
      </p:sp>
      <p:pic>
        <p:nvPicPr>
          <p:cNvPr id="4" name="図 3">
            <a:extLst>
              <a:ext uri="{FF2B5EF4-FFF2-40B4-BE49-F238E27FC236}">
                <a16:creationId xmlns:a16="http://schemas.microsoft.com/office/drawing/2014/main" id="{3AE158AE-78CC-7336-B509-6E4EA82524B8}"/>
              </a:ext>
            </a:extLst>
          </p:cNvPr>
          <p:cNvPicPr>
            <a:picLocks noChangeAspect="1"/>
          </p:cNvPicPr>
          <p:nvPr/>
        </p:nvPicPr>
        <p:blipFill>
          <a:blip r:embed="rId3"/>
          <a:stretch>
            <a:fillRect/>
          </a:stretch>
        </p:blipFill>
        <p:spPr>
          <a:xfrm>
            <a:off x="2730906" y="1049063"/>
            <a:ext cx="3682187" cy="4681843"/>
          </a:xfrm>
          <a:prstGeom prst="rect">
            <a:avLst/>
          </a:prstGeom>
        </p:spPr>
      </p:pic>
    </p:spTree>
    <p:extLst>
      <p:ext uri="{BB962C8B-B14F-4D97-AF65-F5344CB8AC3E}">
        <p14:creationId xmlns:p14="http://schemas.microsoft.com/office/powerpoint/2010/main" val="2100300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1838C8C8-BF7D-4A76-BD2D-89695611F03B}"/>
              </a:ext>
            </a:extLst>
          </p:cNvPr>
          <p:cNvSpPr/>
          <p:nvPr/>
        </p:nvSpPr>
        <p:spPr>
          <a:xfrm>
            <a:off x="2497541" y="1228300"/>
            <a:ext cx="4176214" cy="4449170"/>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 name="サブタイトル 2">
            <a:extLst>
              <a:ext uri="{FF2B5EF4-FFF2-40B4-BE49-F238E27FC236}">
                <a16:creationId xmlns:a16="http://schemas.microsoft.com/office/drawing/2014/main" id="{6E2CA54F-3BA1-4E35-90E4-7992EAF066D3}"/>
              </a:ext>
            </a:extLst>
          </p:cNvPr>
          <p:cNvSpPr txBox="1">
            <a:spLocks/>
          </p:cNvSpPr>
          <p:nvPr/>
        </p:nvSpPr>
        <p:spPr>
          <a:xfrm>
            <a:off x="0" y="469186"/>
            <a:ext cx="8582927" cy="579877"/>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荘園公領制のしくみ</a:t>
            </a:r>
            <a:r>
              <a:rPr lang="en-US" altLang="ja-JP" sz="2800" dirty="0">
                <a:solidFill>
                  <a:srgbClr val="000000"/>
                </a:solidFill>
                <a:latin typeface="メイリオ"/>
                <a:ea typeface="メイリオ"/>
                <a:cs typeface="メイリオ"/>
              </a:rPr>
              <a:t>】</a:t>
            </a:r>
          </a:p>
        </p:txBody>
      </p:sp>
      <p:sp>
        <p:nvSpPr>
          <p:cNvPr id="5" name="テキスト ボックス 4">
            <a:extLst>
              <a:ext uri="{FF2B5EF4-FFF2-40B4-BE49-F238E27FC236}">
                <a16:creationId xmlns:a16="http://schemas.microsoft.com/office/drawing/2014/main" id="{F5BDA1FE-C36E-4A88-A7A2-52A0CFEA8ED1}"/>
              </a:ext>
            </a:extLst>
          </p:cNvPr>
          <p:cNvSpPr txBox="1"/>
          <p:nvPr/>
        </p:nvSpPr>
        <p:spPr>
          <a:xfrm>
            <a:off x="8207024" y="148250"/>
            <a:ext cx="802105" cy="253916"/>
          </a:xfrm>
          <a:prstGeom prst="rect">
            <a:avLst/>
          </a:prstGeom>
          <a:solidFill>
            <a:schemeClr val="bg1"/>
          </a:solidFill>
        </p:spPr>
        <p:txBody>
          <a:bodyPr wrap="square" rtlCol="0">
            <a:spAutoFit/>
          </a:bodyPr>
          <a:lstStyle/>
          <a:p>
            <a:r>
              <a:rPr kumimoji="1" lang="ja-JP" altLang="en-US" sz="1050" dirty="0">
                <a:solidFill>
                  <a:srgbClr val="898989"/>
                </a:solidFill>
              </a:rPr>
              <a:t>補足３</a:t>
            </a:r>
          </a:p>
        </p:txBody>
      </p:sp>
      <p:pic>
        <p:nvPicPr>
          <p:cNvPr id="3" name="図 2">
            <a:extLst>
              <a:ext uri="{FF2B5EF4-FFF2-40B4-BE49-F238E27FC236}">
                <a16:creationId xmlns:a16="http://schemas.microsoft.com/office/drawing/2014/main" id="{92D4545D-A44D-085F-1649-423A026D8E95}"/>
              </a:ext>
            </a:extLst>
          </p:cNvPr>
          <p:cNvPicPr>
            <a:picLocks noChangeAspect="1"/>
          </p:cNvPicPr>
          <p:nvPr/>
        </p:nvPicPr>
        <p:blipFill>
          <a:blip r:embed="rId3"/>
          <a:stretch>
            <a:fillRect/>
          </a:stretch>
        </p:blipFill>
        <p:spPr>
          <a:xfrm>
            <a:off x="2653048" y="1387698"/>
            <a:ext cx="3837904" cy="4082603"/>
          </a:xfrm>
          <a:prstGeom prst="rect">
            <a:avLst/>
          </a:prstGeom>
        </p:spPr>
      </p:pic>
    </p:spTree>
    <p:extLst>
      <p:ext uri="{BB962C8B-B14F-4D97-AF65-F5344CB8AC3E}">
        <p14:creationId xmlns:p14="http://schemas.microsoft.com/office/powerpoint/2010/main" val="165351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360000" y="2323672"/>
            <a:ext cx="8423999" cy="2210655"/>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r>
              <a:rPr lang="ja-JP" altLang="en-US" sz="2800" b="1" dirty="0">
                <a:solidFill>
                  <a:srgbClr val="000000"/>
                </a:solidFill>
                <a:latin typeface="メイリオ"/>
                <a:ea typeface="メイリオ"/>
                <a:cs typeface="メイリオ"/>
              </a:rPr>
              <a:t>土地制度の変容と京武者の存在は，社会にどのような変化をもたらしたのだろうか。</a:t>
            </a:r>
          </a:p>
        </p:txBody>
      </p:sp>
      <p:sp>
        <p:nvSpPr>
          <p:cNvPr id="6" name="テキスト ボックス 5">
            <a:extLst>
              <a:ext uri="{FF2B5EF4-FFF2-40B4-BE49-F238E27FC236}">
                <a16:creationId xmlns:a16="http://schemas.microsoft.com/office/drawing/2014/main" id="{0832A6B1-DC33-4C18-BDFD-69863B4C652C}"/>
              </a:ext>
            </a:extLst>
          </p:cNvPr>
          <p:cNvSpPr txBox="1"/>
          <p:nvPr/>
        </p:nvSpPr>
        <p:spPr>
          <a:xfrm>
            <a:off x="462989" y="1993203"/>
            <a:ext cx="3483978" cy="523220"/>
          </a:xfrm>
          <a:prstGeom prst="rect">
            <a:avLst/>
          </a:prstGeom>
          <a:solidFill>
            <a:srgbClr val="00B050"/>
          </a:solidFill>
        </p:spPr>
        <p:txBody>
          <a:bodyPr wrap="square" rtlCol="0">
            <a:spAutoFit/>
          </a:bodyPr>
          <a:lstStyle/>
          <a:p>
            <a:pPr algn="ctr"/>
            <a:r>
              <a:rPr lang="ja-JP" altLang="en-US" sz="2800" b="1">
                <a:solidFill>
                  <a:schemeClr val="bg1"/>
                </a:solidFill>
                <a:latin typeface="メイリオ" panose="020B0604030504040204" pitchFamily="50" charset="-128"/>
                <a:ea typeface="メイリオ" panose="020B0604030504040204" pitchFamily="50" charset="-128"/>
              </a:rPr>
              <a:t>この章全体</a:t>
            </a:r>
            <a:r>
              <a:rPr lang="ja-JP" altLang="en-US" sz="2800" b="1" dirty="0">
                <a:solidFill>
                  <a:schemeClr val="bg1"/>
                </a:solidFill>
                <a:latin typeface="メイリオ" panose="020B0604030504040204" pitchFamily="50" charset="-128"/>
                <a:ea typeface="メイリオ" panose="020B0604030504040204" pitchFamily="50" charset="-128"/>
              </a:rPr>
              <a:t>の問い</a:t>
            </a:r>
            <a:endParaRPr kumimoji="1" lang="ja-JP" altLang="en-US" sz="2800" b="1"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118241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3">
            <a:extLst>
              <a:ext uri="{FF2B5EF4-FFF2-40B4-BE49-F238E27FC236}">
                <a16:creationId xmlns:a16="http://schemas.microsoft.com/office/drawing/2014/main" id="{0007FA82-CABC-46A5-A48A-DAC40BFF364E}"/>
              </a:ext>
            </a:extLst>
          </p:cNvPr>
          <p:cNvSpPr/>
          <p:nvPr/>
        </p:nvSpPr>
        <p:spPr>
          <a:xfrm>
            <a:off x="436200" y="854182"/>
            <a:ext cx="8423999" cy="1018523"/>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r>
              <a:rPr lang="ja-JP" altLang="en-US" sz="2800" b="1" dirty="0">
                <a:solidFill>
                  <a:srgbClr val="000000"/>
                </a:solidFill>
                <a:latin typeface="メイリオ"/>
                <a:ea typeface="メイリオ"/>
                <a:cs typeface="メイリオ"/>
              </a:rPr>
              <a:t>地域の実力者はどのようにして開発領主となっていったのだろうか。</a:t>
            </a:r>
            <a:endParaRPr lang="en-US" altLang="ja-JP" sz="2800" b="1" dirty="0">
              <a:solidFill>
                <a:srgbClr val="000000"/>
              </a:solidFill>
              <a:latin typeface="メイリオ"/>
              <a:ea typeface="メイリオ"/>
              <a:cs typeface="メイリオ"/>
            </a:endParaRPr>
          </a:p>
        </p:txBody>
      </p:sp>
      <p:sp>
        <p:nvSpPr>
          <p:cNvPr id="15" name="サブタイトル 2">
            <a:extLst>
              <a:ext uri="{FF2B5EF4-FFF2-40B4-BE49-F238E27FC236}">
                <a16:creationId xmlns:a16="http://schemas.microsoft.com/office/drawing/2014/main" id="{3B1140B8-888F-4ACA-82AB-9E9EA908EBBD}"/>
              </a:ext>
            </a:extLst>
          </p:cNvPr>
          <p:cNvSpPr txBox="1">
            <a:spLocks/>
          </p:cNvSpPr>
          <p:nvPr/>
        </p:nvSpPr>
        <p:spPr>
          <a:xfrm>
            <a:off x="398430" y="376322"/>
            <a:ext cx="4456641"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400" b="1" dirty="0">
                <a:solidFill>
                  <a:srgbClr val="00B050"/>
                </a:solidFill>
                <a:latin typeface="メイリオ"/>
                <a:ea typeface="メイリオ"/>
                <a:cs typeface="メイリオ"/>
              </a:rPr>
              <a:t>Point</a:t>
            </a:r>
          </a:p>
        </p:txBody>
      </p:sp>
    </p:spTree>
    <p:extLst>
      <p:ext uri="{BB962C8B-B14F-4D97-AF65-F5344CB8AC3E}">
        <p14:creationId xmlns:p14="http://schemas.microsoft.com/office/powerpoint/2010/main" val="1416754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サブタイトル 2"/>
          <p:cNvSpPr txBox="1">
            <a:spLocks/>
          </p:cNvSpPr>
          <p:nvPr/>
        </p:nvSpPr>
        <p:spPr>
          <a:xfrm>
            <a:off x="265835" y="499551"/>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開発領主と武士団</a:t>
            </a:r>
          </a:p>
        </p:txBody>
      </p:sp>
      <p:sp>
        <p:nvSpPr>
          <p:cNvPr id="13" name="テキスト ボックス 12">
            <a:extLst>
              <a:ext uri="{FF2B5EF4-FFF2-40B4-BE49-F238E27FC236}">
                <a16:creationId xmlns:a16="http://schemas.microsoft.com/office/drawing/2014/main" id="{20A5D399-374D-4F0F-851F-4761F61D997E}"/>
              </a:ext>
            </a:extLst>
          </p:cNvPr>
          <p:cNvSpPr txBox="1"/>
          <p:nvPr/>
        </p:nvSpPr>
        <p:spPr>
          <a:xfrm>
            <a:off x="252000" y="1152000"/>
            <a:ext cx="8640000" cy="4853636"/>
          </a:xfrm>
          <a:prstGeom prst="rect">
            <a:avLst/>
          </a:prstGeom>
          <a:solidFill>
            <a:schemeClr val="bg1"/>
          </a:solidFill>
        </p:spPr>
        <p:txBody>
          <a:bodyPr wrap="square">
            <a:spAutoFit/>
          </a:bodyPr>
          <a:lstStyle/>
          <a:p>
            <a:pPr marL="534988" indent="-534988"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●開発領主の誕生と武装化</a:t>
            </a:r>
          </a:p>
          <a:p>
            <a:pPr marL="534988" indent="-534988"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・大名田堵と土着した国司</a:t>
            </a:r>
          </a:p>
          <a:p>
            <a:pPr marL="534988" indent="-534988"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→田地の開発を</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国衙</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に申請，</a:t>
            </a:r>
            <a:endPar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534988" indent="-534988" algn="just">
              <a:lnSpc>
                <a:spcPct val="140000"/>
              </a:lnSpc>
              <a:spcBef>
                <a:spcPts val="672"/>
              </a:spcBef>
            </a:pP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　　開発領主</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として田地を私有</a:t>
            </a:r>
          </a:p>
          <a:p>
            <a:pPr marL="534988" indent="-534988"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・開発領主が武装→武士化</a:t>
            </a:r>
          </a:p>
          <a:p>
            <a:pPr marL="534988" indent="-534988" algn="just">
              <a:lnSpc>
                <a:spcPct val="140000"/>
              </a:lnSpc>
              <a:spcBef>
                <a:spcPts val="672"/>
              </a:spcBef>
            </a:pP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　　武士団</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の形成　</a:t>
            </a:r>
            <a:endPar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534988" indent="-534988" algn="just">
              <a:lnSpc>
                <a:spcPct val="140000"/>
              </a:lnSpc>
              <a:spcBef>
                <a:spcPts val="672"/>
              </a:spcBef>
            </a:pPr>
            <a:r>
              <a:rPr lang="ja-JP" altLang="en-US" sz="2800" b="1" kern="100" dirty="0">
                <a:latin typeface="メイリオ" panose="020B0604030504040204" pitchFamily="50" charset="-128"/>
                <a:ea typeface="メイリオ" panose="020B0604030504040204" pitchFamily="50" charset="-128"/>
                <a:cs typeface="Times New Roman" panose="02020603050405020304" pitchFamily="18" charset="0"/>
              </a:rPr>
              <a:t>　　棟梁</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一族（</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家子</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郎等</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（郎従）</a:t>
            </a:r>
          </a:p>
        </p:txBody>
      </p:sp>
    </p:spTree>
    <p:extLst>
      <p:ext uri="{BB962C8B-B14F-4D97-AF65-F5344CB8AC3E}">
        <p14:creationId xmlns:p14="http://schemas.microsoft.com/office/powerpoint/2010/main" val="1910472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7E313AA-4C85-4874-95A5-E09BB2604447}"/>
              </a:ext>
            </a:extLst>
          </p:cNvPr>
          <p:cNvSpPr txBox="1"/>
          <p:nvPr/>
        </p:nvSpPr>
        <p:spPr>
          <a:xfrm>
            <a:off x="252000" y="1152000"/>
            <a:ext cx="8631753" cy="5367110"/>
          </a:xfrm>
          <a:prstGeom prst="rect">
            <a:avLst/>
          </a:prstGeom>
          <a:noFill/>
        </p:spPr>
        <p:txBody>
          <a:bodyPr wrap="square">
            <a:spAutoFit/>
          </a:bodyPr>
          <a:lstStyle/>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●国衙領の形成</a:t>
            </a:r>
          </a:p>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在庁官人</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：開発領主（武士）の一部が</a:t>
            </a:r>
            <a:endPar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国衙の役人として実務を担当</a:t>
            </a:r>
          </a:p>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・行政区画の再編</a:t>
            </a:r>
          </a:p>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国</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郡・郷・保：地方豪族が郡司・郷司・保司に就任して支配→その職権が世襲される</a:t>
            </a:r>
          </a:p>
          <a:p>
            <a:pPr marL="714375" indent="-7143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・公領のうち，国司・地方豪族が私領化したものが</a:t>
            </a:r>
            <a:r>
              <a:rPr lang="ja-JP" altLang="en-US" sz="2800" b="1" kern="100" dirty="0">
                <a:latin typeface="メイリオ" panose="020B0604030504040204" pitchFamily="50" charset="-128"/>
                <a:ea typeface="メイリオ" panose="020B0604030504040204" pitchFamily="50" charset="-128"/>
                <a:cs typeface="Times New Roman" panose="02020603050405020304" pitchFamily="18" charset="0"/>
              </a:rPr>
              <a:t>国衙領</a:t>
            </a:r>
          </a:p>
        </p:txBody>
      </p:sp>
      <p:sp>
        <p:nvSpPr>
          <p:cNvPr id="4" name="サブタイトル 2"/>
          <p:cNvSpPr txBox="1">
            <a:spLocks/>
          </p:cNvSpPr>
          <p:nvPr/>
        </p:nvSpPr>
        <p:spPr>
          <a:xfrm>
            <a:off x="265835" y="500400"/>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開発領主と武士団</a:t>
            </a:r>
          </a:p>
        </p:txBody>
      </p:sp>
    </p:spTree>
    <p:extLst>
      <p:ext uri="{BB962C8B-B14F-4D97-AF65-F5344CB8AC3E}">
        <p14:creationId xmlns:p14="http://schemas.microsoft.com/office/powerpoint/2010/main" val="3529623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3">
            <a:extLst>
              <a:ext uri="{FF2B5EF4-FFF2-40B4-BE49-F238E27FC236}">
                <a16:creationId xmlns:a16="http://schemas.microsoft.com/office/drawing/2014/main" id="{0007FA82-CABC-46A5-A48A-DAC40BFF364E}"/>
              </a:ext>
            </a:extLst>
          </p:cNvPr>
          <p:cNvSpPr/>
          <p:nvPr/>
        </p:nvSpPr>
        <p:spPr>
          <a:xfrm>
            <a:off x="436200" y="854182"/>
            <a:ext cx="8423999" cy="1018523"/>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r>
              <a:rPr lang="ja-JP" altLang="en-US" sz="2800" b="1" dirty="0">
                <a:solidFill>
                  <a:srgbClr val="000000"/>
                </a:solidFill>
                <a:latin typeface="メイリオ"/>
                <a:ea typeface="メイリオ"/>
                <a:cs typeface="メイリオ"/>
              </a:rPr>
              <a:t>地域の実力者はどのようにして開発領主となっていったのだろうか。</a:t>
            </a:r>
            <a:endParaRPr lang="en-US" altLang="ja-JP" sz="2800" b="1" dirty="0">
              <a:solidFill>
                <a:srgbClr val="000000"/>
              </a:solidFill>
              <a:latin typeface="メイリオ"/>
              <a:ea typeface="メイリオ"/>
              <a:cs typeface="メイリオ"/>
            </a:endParaRPr>
          </a:p>
        </p:txBody>
      </p:sp>
      <p:sp>
        <p:nvSpPr>
          <p:cNvPr id="15" name="サブタイトル 2">
            <a:extLst>
              <a:ext uri="{FF2B5EF4-FFF2-40B4-BE49-F238E27FC236}">
                <a16:creationId xmlns:a16="http://schemas.microsoft.com/office/drawing/2014/main" id="{3B1140B8-888F-4ACA-82AB-9E9EA908EBBD}"/>
              </a:ext>
            </a:extLst>
          </p:cNvPr>
          <p:cNvSpPr txBox="1">
            <a:spLocks/>
          </p:cNvSpPr>
          <p:nvPr/>
        </p:nvSpPr>
        <p:spPr>
          <a:xfrm>
            <a:off x="398430" y="376322"/>
            <a:ext cx="4456641"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400" b="1" dirty="0">
                <a:solidFill>
                  <a:srgbClr val="00B050"/>
                </a:solidFill>
                <a:latin typeface="メイリオ"/>
                <a:ea typeface="メイリオ"/>
                <a:cs typeface="メイリオ"/>
              </a:rPr>
              <a:t>Point</a:t>
            </a:r>
          </a:p>
        </p:txBody>
      </p:sp>
      <p:sp>
        <p:nvSpPr>
          <p:cNvPr id="7" name="サブタイトル 2">
            <a:extLst>
              <a:ext uri="{FF2B5EF4-FFF2-40B4-BE49-F238E27FC236}">
                <a16:creationId xmlns:a16="http://schemas.microsoft.com/office/drawing/2014/main" id="{B70D3FF1-C47E-401D-B451-7C27FD5D1BBA}"/>
              </a:ext>
            </a:extLst>
          </p:cNvPr>
          <p:cNvSpPr txBox="1">
            <a:spLocks/>
          </p:cNvSpPr>
          <p:nvPr/>
        </p:nvSpPr>
        <p:spPr>
          <a:xfrm>
            <a:off x="587091" y="2072641"/>
            <a:ext cx="8263683" cy="4513582"/>
          </a:xfrm>
          <a:prstGeom prst="rect">
            <a:avLst/>
          </a:prstGeom>
          <a:gradFill>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lvl="1" algn="l"/>
            <a:r>
              <a:rPr lang="ja-JP" altLang="en-US" b="1" dirty="0">
                <a:solidFill>
                  <a:schemeClr val="tx1"/>
                </a:solidFill>
                <a:latin typeface="メイリオ" panose="020B0604030504040204" pitchFamily="50" charset="-128"/>
                <a:ea typeface="メイリオ" panose="020B0604030504040204" pitchFamily="50" charset="-128"/>
                <a:cs typeface="メイリオ"/>
              </a:rPr>
              <a:t>国司として赴任した中央貴族やその子孫，大名田堵は，みずからの血筋や家柄，経済力をもとに地域で力をもった。彼らは弱小農民のかわりに租税を納入して支配力を強め，周辺の田地を開発し，所有していった。開発領主となった彼らは，自身の農地を守り，農民を支配するために武装して武士となり，在庁官人として国衙の行政を担当するようになった。</a:t>
            </a:r>
          </a:p>
        </p:txBody>
      </p:sp>
    </p:spTree>
    <p:extLst>
      <p:ext uri="{BB962C8B-B14F-4D97-AF65-F5344CB8AC3E}">
        <p14:creationId xmlns:p14="http://schemas.microsoft.com/office/powerpoint/2010/main" val="109355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3">
            <a:extLst>
              <a:ext uri="{FF2B5EF4-FFF2-40B4-BE49-F238E27FC236}">
                <a16:creationId xmlns:a16="http://schemas.microsoft.com/office/drawing/2014/main" id="{0007FA82-CABC-46A5-A48A-DAC40BFF364E}"/>
              </a:ext>
            </a:extLst>
          </p:cNvPr>
          <p:cNvSpPr/>
          <p:nvPr/>
        </p:nvSpPr>
        <p:spPr>
          <a:xfrm>
            <a:off x="436200" y="854182"/>
            <a:ext cx="8423999" cy="1018523"/>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r>
              <a:rPr lang="ja-JP" altLang="en-US" sz="2800" b="1" dirty="0">
                <a:solidFill>
                  <a:srgbClr val="000000"/>
                </a:solidFill>
                <a:latin typeface="メイリオ"/>
                <a:ea typeface="メイリオ"/>
                <a:cs typeface="メイリオ"/>
              </a:rPr>
              <a:t>荘園の成立の際に，なぜ寺社・貴族と開発領主は連携したのだろうか。</a:t>
            </a:r>
            <a:endParaRPr lang="en-US" altLang="ja-JP" sz="2800" b="1" dirty="0">
              <a:solidFill>
                <a:srgbClr val="000000"/>
              </a:solidFill>
              <a:latin typeface="メイリオ"/>
              <a:ea typeface="メイリオ"/>
              <a:cs typeface="メイリオ"/>
            </a:endParaRPr>
          </a:p>
        </p:txBody>
      </p:sp>
      <p:sp>
        <p:nvSpPr>
          <p:cNvPr id="15" name="サブタイトル 2">
            <a:extLst>
              <a:ext uri="{FF2B5EF4-FFF2-40B4-BE49-F238E27FC236}">
                <a16:creationId xmlns:a16="http://schemas.microsoft.com/office/drawing/2014/main" id="{3B1140B8-888F-4ACA-82AB-9E9EA908EBBD}"/>
              </a:ext>
            </a:extLst>
          </p:cNvPr>
          <p:cNvSpPr txBox="1">
            <a:spLocks/>
          </p:cNvSpPr>
          <p:nvPr/>
        </p:nvSpPr>
        <p:spPr>
          <a:xfrm>
            <a:off x="398430" y="376322"/>
            <a:ext cx="4456641"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400" b="1" dirty="0">
                <a:solidFill>
                  <a:srgbClr val="00B050"/>
                </a:solidFill>
                <a:latin typeface="メイリオ"/>
                <a:ea typeface="メイリオ"/>
                <a:cs typeface="メイリオ"/>
              </a:rPr>
              <a:t>Point</a:t>
            </a:r>
          </a:p>
        </p:txBody>
      </p:sp>
    </p:spTree>
    <p:extLst>
      <p:ext uri="{BB962C8B-B14F-4D97-AF65-F5344CB8AC3E}">
        <p14:creationId xmlns:p14="http://schemas.microsoft.com/office/powerpoint/2010/main" val="361085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サブタイトル 2"/>
          <p:cNvSpPr txBox="1">
            <a:spLocks/>
          </p:cNvSpPr>
          <p:nvPr/>
        </p:nvSpPr>
        <p:spPr>
          <a:xfrm>
            <a:off x="133752" y="1246296"/>
            <a:ext cx="8860945" cy="5349968"/>
          </a:xfrm>
          <a:prstGeom prst="rect">
            <a:avLst/>
          </a:prstGeom>
        </p:spPr>
        <p:txBody>
          <a:bodyPr vert="horz" lIns="91440" tIns="45720" rIns="91440" bIns="45720" rtlCol="0" anchor="t">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lnSpc>
                <a:spcPct val="140000"/>
              </a:lnSpc>
            </a:pPr>
            <a:endParaRPr lang="en-US" altLang="ja-JP" dirty="0">
              <a:solidFill>
                <a:srgbClr val="000000"/>
              </a:solidFill>
              <a:latin typeface="メイリオ"/>
              <a:ea typeface="メイリオ"/>
              <a:cs typeface="メイリオ"/>
            </a:endParaRPr>
          </a:p>
          <a:p>
            <a:pPr lvl="1" algn="l">
              <a:lnSpc>
                <a:spcPct val="140000"/>
              </a:lnSpc>
            </a:pPr>
            <a:endParaRPr lang="en-US" altLang="ja-JP" dirty="0">
              <a:solidFill>
                <a:srgbClr val="000000"/>
              </a:solidFill>
              <a:latin typeface="メイリオ"/>
              <a:ea typeface="メイリオ"/>
              <a:cs typeface="メイリオ"/>
            </a:endParaRPr>
          </a:p>
        </p:txBody>
      </p:sp>
      <p:sp>
        <p:nvSpPr>
          <p:cNvPr id="7" name="テキスト ボックス 6">
            <a:extLst>
              <a:ext uri="{FF2B5EF4-FFF2-40B4-BE49-F238E27FC236}">
                <a16:creationId xmlns:a16="http://schemas.microsoft.com/office/drawing/2014/main" id="{D1B8135A-08C9-4C46-A5ED-18B95054D6F3}"/>
              </a:ext>
            </a:extLst>
          </p:cNvPr>
          <p:cNvSpPr txBox="1"/>
          <p:nvPr/>
        </p:nvSpPr>
        <p:spPr>
          <a:xfrm>
            <a:off x="252000" y="1152000"/>
            <a:ext cx="8640000" cy="4853636"/>
          </a:xfrm>
          <a:prstGeom prst="rect">
            <a:avLst/>
          </a:prstGeom>
          <a:noFill/>
        </p:spPr>
        <p:txBody>
          <a:bodyPr wrap="square">
            <a:spAutoFit/>
          </a:bodyPr>
          <a:lstStyle/>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●朝廷の政策転換</a:t>
            </a: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11</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世紀後半，貴族に対する国家からの給付停滞</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→個別収入の確保→荘園の形成（立荘）</a:t>
            </a: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●荘園の成立</a:t>
            </a: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開発領主</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の田地（山林や河川，未開発地も含</a:t>
            </a:r>
            <a:endParaRPr lang="en-US" altLang="ja-JP" sz="2800" dirty="0">
              <a:latin typeface="メイリオ" panose="020B0604030504040204" pitchFamily="50" charset="-128"/>
              <a:ea typeface="メイリオ" panose="020B0604030504040204" pitchFamily="50" charset="-128"/>
              <a:cs typeface="Times New Roman" panose="02020603050405020304" pitchFamily="18" charset="0"/>
            </a:endParaRP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む）→天皇家や摂関家に</a:t>
            </a:r>
            <a:r>
              <a:rPr lang="ja-JP" altLang="en-US" sz="2800" b="1"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寄進</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し立荘</a:t>
            </a:r>
          </a:p>
          <a:p>
            <a:pPr marL="534988" indent="-534988" algn="just">
              <a:lnSpc>
                <a:spcPct val="140000"/>
              </a:lnSpc>
              <a:spcBef>
                <a:spcPts val="672"/>
              </a:spcBef>
            </a:pP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28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dirty="0">
                <a:latin typeface="メイリオ" panose="020B0604030504040204" pitchFamily="50" charset="-128"/>
                <a:ea typeface="メイリオ" panose="020B0604030504040204" pitchFamily="50" charset="-128"/>
                <a:cs typeface="Times New Roman" panose="02020603050405020304" pitchFamily="18" charset="0"/>
              </a:rPr>
              <a:t>荘園を寄進地系荘園ともいう</a:t>
            </a:r>
          </a:p>
        </p:txBody>
      </p:sp>
      <p:sp>
        <p:nvSpPr>
          <p:cNvPr id="4" name="サブタイトル 2">
            <a:extLst>
              <a:ext uri="{FF2B5EF4-FFF2-40B4-BE49-F238E27FC236}">
                <a16:creationId xmlns:a16="http://schemas.microsoft.com/office/drawing/2014/main" id="{739C0AF5-4E17-4D94-92E8-2DE98F7997BE}"/>
              </a:ext>
            </a:extLst>
          </p:cNvPr>
          <p:cNvSpPr txBox="1">
            <a:spLocks/>
          </p:cNvSpPr>
          <p:nvPr/>
        </p:nvSpPr>
        <p:spPr>
          <a:xfrm>
            <a:off x="265835" y="499551"/>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荘園公領制の形成</a:t>
            </a:r>
          </a:p>
        </p:txBody>
      </p:sp>
      <p:pic>
        <p:nvPicPr>
          <p:cNvPr id="2" name="図 6" descr="link.png">
            <a:hlinkClick r:id="" action="ppaction://customshow?id=0&amp;return=true"/>
            <a:extLst>
              <a:ext uri="{FF2B5EF4-FFF2-40B4-BE49-F238E27FC236}">
                <a16:creationId xmlns:a16="http://schemas.microsoft.com/office/drawing/2014/main" id="{A3C4760D-C750-15C0-9535-83C96E4702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3506" y="3622596"/>
            <a:ext cx="1048442" cy="298684"/>
          </a:xfrm>
          <a:prstGeom prst="rect">
            <a:avLst/>
          </a:prstGeom>
        </p:spPr>
      </p:pic>
      <p:pic>
        <p:nvPicPr>
          <p:cNvPr id="3" name="図 6" descr="link.png">
            <a:hlinkClick r:id="" action="ppaction://customshow?id=1&amp;return=true"/>
            <a:extLst>
              <a:ext uri="{FF2B5EF4-FFF2-40B4-BE49-F238E27FC236}">
                <a16:creationId xmlns:a16="http://schemas.microsoft.com/office/drawing/2014/main" id="{A3511E5C-4A1A-995D-AA77-35C47A44B0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3506" y="5556658"/>
            <a:ext cx="1048442" cy="298684"/>
          </a:xfrm>
          <a:prstGeom prst="rect">
            <a:avLst/>
          </a:prstGeom>
        </p:spPr>
      </p:pic>
    </p:spTree>
    <p:extLst>
      <p:ext uri="{BB962C8B-B14F-4D97-AF65-F5344CB8AC3E}">
        <p14:creationId xmlns:p14="http://schemas.microsoft.com/office/powerpoint/2010/main" val="2153126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7E313AA-4C85-4874-95A5-E09BB2604447}"/>
              </a:ext>
            </a:extLst>
          </p:cNvPr>
          <p:cNvSpPr txBox="1"/>
          <p:nvPr/>
        </p:nvSpPr>
        <p:spPr>
          <a:xfrm>
            <a:off x="252000" y="1152000"/>
            <a:ext cx="8631753" cy="5546647"/>
          </a:xfrm>
          <a:prstGeom prst="rect">
            <a:avLst/>
          </a:prstGeom>
          <a:noFill/>
        </p:spPr>
        <p:txBody>
          <a:bodyPr wrap="square">
            <a:spAutoFit/>
          </a:bodyPr>
          <a:lstStyle/>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［荘園のしくみ］</a:t>
            </a: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本家</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：荘園の領主</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天皇家・摂関家，大寺院</a:t>
            </a: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本家，領家のうち荘園の実質的な支配</a:t>
            </a:r>
            <a:endPar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権をもつものを</a:t>
            </a:r>
            <a:r>
              <a:rPr lang="ja-JP" altLang="en-US" sz="2800" b="1" kern="100" dirty="0">
                <a:latin typeface="メイリオ" panose="020B0604030504040204" pitchFamily="50" charset="-128"/>
                <a:ea typeface="メイリオ" panose="020B0604030504040204" pitchFamily="50" charset="-128"/>
                <a:cs typeface="Times New Roman" panose="02020603050405020304" pitchFamily="18" charset="0"/>
              </a:rPr>
              <a:t>本所</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という</a:t>
            </a: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領家</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：本家と荘官（開発領主）を仲介する貴族</a:t>
            </a: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2800" b="1"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荘官</a:t>
            </a: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：開発領主，現地で田地の運営・管理を</a:t>
            </a:r>
            <a:endParaRPr lang="en-US" altLang="ja-JP" sz="2800" kern="100" dirty="0">
              <a:latin typeface="メイリオ" panose="020B0604030504040204" pitchFamily="50" charset="-128"/>
              <a:ea typeface="メイリオ" panose="020B0604030504040204" pitchFamily="50" charset="-128"/>
              <a:cs typeface="Times New Roman" panose="02020603050405020304" pitchFamily="18" charset="0"/>
            </a:endParaRPr>
          </a:p>
          <a:p>
            <a:pPr marL="803275" indent="-803275" algn="just">
              <a:lnSpc>
                <a:spcPct val="140000"/>
              </a:lnSpc>
              <a:spcBef>
                <a:spcPts val="672"/>
              </a:spcBef>
            </a:pPr>
            <a:r>
              <a:rPr lang="ja-JP" altLang="en-US" sz="2800" kern="100" dirty="0">
                <a:latin typeface="メイリオ" panose="020B0604030504040204" pitchFamily="50" charset="-128"/>
                <a:ea typeface="メイリオ" panose="020B0604030504040204" pitchFamily="50" charset="-128"/>
                <a:cs typeface="Times New Roman" panose="02020603050405020304" pitchFamily="18" charset="0"/>
              </a:rPr>
              <a:t>　　　　　担う，下司・公文などの名称がある</a:t>
            </a:r>
          </a:p>
        </p:txBody>
      </p:sp>
      <p:sp>
        <p:nvSpPr>
          <p:cNvPr id="4" name="サブタイトル 2"/>
          <p:cNvSpPr txBox="1">
            <a:spLocks/>
          </p:cNvSpPr>
          <p:nvPr/>
        </p:nvSpPr>
        <p:spPr>
          <a:xfrm>
            <a:off x="265835" y="500400"/>
            <a:ext cx="8639999" cy="535810"/>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ja-JP" altLang="en-US" sz="2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荘園公領制の形成</a:t>
            </a:r>
          </a:p>
        </p:txBody>
      </p:sp>
      <p:cxnSp>
        <p:nvCxnSpPr>
          <p:cNvPr id="5" name="直線コネクタ 4"/>
          <p:cNvCxnSpPr/>
          <p:nvPr/>
        </p:nvCxnSpPr>
        <p:spPr>
          <a:xfrm>
            <a:off x="1450719" y="2602946"/>
            <a:ext cx="0" cy="1252774"/>
          </a:xfrm>
          <a:prstGeom prst="line">
            <a:avLst/>
          </a:prstGeom>
          <a:ln w="28575"/>
        </p:spPr>
        <p:style>
          <a:lnRef idx="2">
            <a:schemeClr val="dk1"/>
          </a:lnRef>
          <a:fillRef idx="0">
            <a:schemeClr val="dk1"/>
          </a:fillRef>
          <a:effectRef idx="1">
            <a:schemeClr val="dk1"/>
          </a:effectRef>
          <a:fontRef idx="minor">
            <a:schemeClr val="tx1"/>
          </a:fontRef>
        </p:style>
      </p:cxnSp>
      <p:cxnSp>
        <p:nvCxnSpPr>
          <p:cNvPr id="7" name="直線コネクタ 6"/>
          <p:cNvCxnSpPr/>
          <p:nvPr/>
        </p:nvCxnSpPr>
        <p:spPr>
          <a:xfrm flipH="1">
            <a:off x="1439333" y="4606915"/>
            <a:ext cx="11386" cy="670268"/>
          </a:xfrm>
          <a:prstGeom prst="line">
            <a:avLst/>
          </a:prstGeom>
          <a:ln w="28575"/>
        </p:spPr>
        <p:style>
          <a:lnRef idx="2">
            <a:schemeClr val="dk1"/>
          </a:lnRef>
          <a:fillRef idx="0">
            <a:schemeClr val="dk1"/>
          </a:fillRef>
          <a:effectRef idx="1">
            <a:schemeClr val="dk1"/>
          </a:effectRef>
          <a:fontRef idx="minor">
            <a:schemeClr val="tx1"/>
          </a:fontRef>
        </p:style>
      </p:cxnSp>
      <p:pic>
        <p:nvPicPr>
          <p:cNvPr id="3" name="図 6" descr="link.png">
            <a:hlinkClick r:id="" action="ppaction://customshow?id=2&amp;return=true"/>
            <a:extLst>
              <a:ext uri="{FF2B5EF4-FFF2-40B4-BE49-F238E27FC236}">
                <a16:creationId xmlns:a16="http://schemas.microsoft.com/office/drawing/2014/main" id="{19651574-25ED-10B3-E553-135844B260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9618" y="1326034"/>
            <a:ext cx="1048442" cy="298684"/>
          </a:xfrm>
          <a:prstGeom prst="rect">
            <a:avLst/>
          </a:prstGeom>
        </p:spPr>
      </p:pic>
    </p:spTree>
    <p:extLst>
      <p:ext uri="{BB962C8B-B14F-4D97-AF65-F5344CB8AC3E}">
        <p14:creationId xmlns:p14="http://schemas.microsoft.com/office/powerpoint/2010/main" val="4062271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4688</TotalTime>
  <Words>2193</Words>
  <Application>Microsoft Office PowerPoint</Application>
  <PresentationFormat>画面に合わせる (4:3)</PresentationFormat>
  <Paragraphs>163</Paragraphs>
  <Slides>16</Slides>
  <Notes>16</Notes>
  <HiddenSlides>3</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スライド タイトル</vt:lpstr>
      </vt:variant>
      <vt:variant>
        <vt:i4>16</vt:i4>
      </vt:variant>
      <vt:variant>
        <vt:lpstr>目的別スライド ショー</vt:lpstr>
      </vt:variant>
      <vt:variant>
        <vt:i4>3</vt:i4>
      </vt:variant>
    </vt:vector>
  </HeadingPairs>
  <TitlesOfParts>
    <vt:vector size="28" baseType="lpstr">
      <vt:lpstr>Meiryo UI</vt:lpstr>
      <vt:lpstr>ＭＳ Ｐゴシック</vt:lpstr>
      <vt:lpstr>UD デジタル 教科書体 NK-R</vt:lpstr>
      <vt:lpstr>メイリオ</vt:lpstr>
      <vt:lpstr>Arial</vt:lpstr>
      <vt:lpstr>Calibri</vt:lpstr>
      <vt:lpstr>Helvetica</vt:lpstr>
      <vt:lpstr>Times</vt:lpstr>
      <vt:lpstr>ホワイト</vt:lpstr>
      <vt:lpstr>１章　 荘園公領制の成立と院政（１）</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目的別スライド ショー 1</vt:lpstr>
      <vt:lpstr>目的別スライド ショー 2</vt:lpstr>
      <vt:lpstr>目的別スライド ショー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7章4節　海域世界の展開と大交易圏の成立</dc:title>
  <dc:creator>kurohara.g</dc:creator>
  <cp:lastModifiedBy>根岸 直史</cp:lastModifiedBy>
  <cp:revision>44</cp:revision>
  <cp:lastPrinted>2021-06-10T08:27:24Z</cp:lastPrinted>
  <dcterms:created xsi:type="dcterms:W3CDTF">2015-09-24T02:31:28Z</dcterms:created>
  <dcterms:modified xsi:type="dcterms:W3CDTF">2023-03-06T02:30:37Z</dcterms:modified>
</cp:coreProperties>
</file>