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2" r:id="rId1"/>
  </p:sldMasterIdLst>
  <p:notesMasterIdLst>
    <p:notesMasterId r:id="rId21"/>
  </p:notesMasterIdLst>
  <p:handoutMasterIdLst>
    <p:handoutMasterId r:id="rId22"/>
  </p:handoutMasterIdLst>
  <p:sldIdLst>
    <p:sldId id="270" r:id="rId2"/>
    <p:sldId id="256" r:id="rId3"/>
    <p:sldId id="269" r:id="rId4"/>
    <p:sldId id="273" r:id="rId5"/>
    <p:sldId id="257" r:id="rId6"/>
    <p:sldId id="264" r:id="rId7"/>
    <p:sldId id="258" r:id="rId8"/>
    <p:sldId id="274" r:id="rId9"/>
    <p:sldId id="265" r:id="rId10"/>
    <p:sldId id="266" r:id="rId11"/>
    <p:sldId id="259" r:id="rId12"/>
    <p:sldId id="267" r:id="rId13"/>
    <p:sldId id="275" r:id="rId14"/>
    <p:sldId id="268" r:id="rId15"/>
    <p:sldId id="261" r:id="rId16"/>
    <p:sldId id="262" r:id="rId17"/>
    <p:sldId id="263" r:id="rId18"/>
    <p:sldId id="271" r:id="rId19"/>
    <p:sldId id="272" r:id="rId20"/>
  </p:sldIdLst>
  <p:sldSz cx="12192000" cy="6858000"/>
  <p:notesSz cx="6735763" cy="9866313"/>
  <p:custShowLst>
    <p:custShow name="アジアとの交易でもたらされたもの" id="0">
      <p:sldLst>
        <p:sld r:id="rId19"/>
      </p:sldLst>
    </p:custShow>
    <p:custShow name="大西洋三角貿易" id="1">
      <p:sldLst>
        <p:sld r:id="rId20"/>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nk先アイコンの説明" id="{F5AD4563-DB7E-4F6F-851E-A0F9054FF0B8}">
          <p14:sldIdLst>
            <p14:sldId id="270"/>
          </p14:sldIdLst>
        </p14:section>
        <p14:section name="主題の問い" id="{57035569-957D-4A1B-BBA5-216A1A76761D}">
          <p14:sldIdLst>
            <p14:sldId id="256"/>
            <p14:sldId id="269"/>
            <p14:sldId id="273"/>
          </p14:sldIdLst>
        </p14:section>
        <p14:section name="ユーラシアの結合" id="{EABF0F7E-69E6-4542-B958-68159D35D715}">
          <p14:sldIdLst>
            <p14:sldId id="257"/>
            <p14:sldId id="264"/>
          </p14:sldIdLst>
        </p14:section>
        <p14:section name="清とアジアの繁栄" id="{821F24FC-8414-4A67-BA00-AC8D565D1CEB}">
          <p14:sldIdLst>
            <p14:sldId id="258"/>
            <p14:sldId id="274"/>
            <p14:sldId id="265"/>
            <p14:sldId id="266"/>
          </p14:sldIdLst>
        </p14:section>
        <p14:section name="ヨーロッパの生活革命" id="{CD180CC1-3B96-47E0-A875-3DDB7AAAD2AA}">
          <p14:sldIdLst>
            <p14:sldId id="259"/>
            <p14:sldId id="267"/>
            <p14:sldId id="275"/>
            <p14:sldId id="268"/>
          </p14:sldIdLst>
        </p14:section>
        <p14:section name="トライ！" id="{42BBB26D-08A0-4444-B524-BB389FB66C35}">
          <p14:sldIdLst>
            <p14:sldId id="261"/>
            <p14:sldId id="262"/>
          </p14:sldIdLst>
        </p14:section>
        <p14:section name="補足" id="{A781B755-52F1-4FAA-AD66-958B20EFB0FE}">
          <p14:sldIdLst>
            <p14:sldId id="263"/>
            <p14:sldId id="271"/>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D63"/>
    <a:srgbClr val="9E8360"/>
    <a:srgbClr val="008000"/>
    <a:srgbClr val="FFFFFF"/>
    <a:srgbClr val="FF0066"/>
    <a:srgbClr val="00B050"/>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2984" autoAdjust="0"/>
  </p:normalViewPr>
  <p:slideViewPr>
    <p:cSldViewPr snapToGrid="0" snapToObjects="1">
      <p:cViewPr varScale="1">
        <p:scale>
          <a:sx n="65" d="100"/>
          <a:sy n="65" d="100"/>
        </p:scale>
        <p:origin x="1339" y="4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60" d="100"/>
          <a:sy n="60" d="100"/>
        </p:scale>
        <p:origin x="279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3F3783F-6A90-CE42-8BB6-75EE8570AAB8}" type="datetimeFigureOut">
              <a:rPr kumimoji="1" lang="ja-JP" altLang="en-US" smtClean="0"/>
              <a:t>2026/3/4</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9FCCDDA-B10B-124E-922B-EA2A8908D375}" type="slidenum">
              <a:rPr kumimoji="1" lang="ja-JP" altLang="en-US" smtClean="0"/>
              <a:t>‹#›</a:t>
            </a:fld>
            <a:endParaRPr kumimoji="1" lang="ja-JP" altLang="en-US"/>
          </a:p>
        </p:txBody>
      </p:sp>
    </p:spTree>
    <p:extLst>
      <p:ext uri="{BB962C8B-B14F-4D97-AF65-F5344CB8AC3E}">
        <p14:creationId xmlns:p14="http://schemas.microsoft.com/office/powerpoint/2010/main" val="2271715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621" cy="494812"/>
          </a:xfrm>
          <a:prstGeom prst="rect">
            <a:avLst/>
          </a:prstGeom>
        </p:spPr>
        <p:txBody>
          <a:bodyPr vert="horz" lIns="90650" tIns="45325" rIns="90650" bIns="45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2"/>
            <a:ext cx="2918621" cy="494812"/>
          </a:xfrm>
          <a:prstGeom prst="rect">
            <a:avLst/>
          </a:prstGeom>
        </p:spPr>
        <p:txBody>
          <a:bodyPr vert="horz" lIns="90650" tIns="45325" rIns="90650" bIns="45325" rtlCol="0"/>
          <a:lstStyle>
            <a:lvl1pPr algn="r">
              <a:defRPr sz="1200"/>
            </a:lvl1pPr>
          </a:lstStyle>
          <a:p>
            <a:fld id="{828386BE-5DF1-4953-969B-D3628206E192}"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409575" y="1235075"/>
            <a:ext cx="5916613" cy="3328988"/>
          </a:xfrm>
          <a:prstGeom prst="rect">
            <a:avLst/>
          </a:prstGeom>
          <a:noFill/>
          <a:ln w="12700">
            <a:solidFill>
              <a:prstClr val="black"/>
            </a:solidFill>
          </a:ln>
        </p:spPr>
        <p:txBody>
          <a:bodyPr vert="horz" lIns="90650" tIns="45325" rIns="90650" bIns="45325" rtlCol="0" anchor="ctr"/>
          <a:lstStyle/>
          <a:p>
            <a:endParaRPr lang="ja-JP" altLang="en-US"/>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50" tIns="45325" rIns="90650" bIns="45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2"/>
          </a:xfrm>
          <a:prstGeom prst="rect">
            <a:avLst/>
          </a:prstGeom>
        </p:spPr>
        <p:txBody>
          <a:bodyPr vert="horz" lIns="90650" tIns="45325" rIns="90650" bIns="45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1"/>
            <a:ext cx="2918621" cy="494812"/>
          </a:xfrm>
          <a:prstGeom prst="rect">
            <a:avLst/>
          </a:prstGeom>
        </p:spPr>
        <p:txBody>
          <a:bodyPr vert="horz" lIns="90650" tIns="45325" rIns="90650" bIns="45325" rtlCol="0" anchor="b"/>
          <a:lstStyle>
            <a:lvl1pPr algn="r">
              <a:defRPr sz="1200"/>
            </a:lvl1pPr>
          </a:lstStyle>
          <a:p>
            <a:fld id="{95514989-C3F3-4EF1-91BE-95099DD84797}" type="slidenum">
              <a:rPr kumimoji="1" lang="ja-JP" altLang="en-US" smtClean="0"/>
              <a:t>‹#›</a:t>
            </a:fld>
            <a:endParaRPr kumimoji="1" lang="ja-JP" altLang="en-US"/>
          </a:p>
        </p:txBody>
      </p:sp>
    </p:spTree>
    <p:extLst>
      <p:ext uri="{BB962C8B-B14F-4D97-AF65-F5344CB8AC3E}">
        <p14:creationId xmlns:p14="http://schemas.microsoft.com/office/powerpoint/2010/main" val="28543876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・主題の問いを確認し，本時の学習に対する見通しをもたせる。この問いに対する仮説をたてさせてもよい</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分程度</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p>
          <a:p>
            <a:endParaRPr kumimoji="1" lang="ja-JP" altLang="en-US"/>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2</a:t>
            </a:fld>
            <a:endParaRPr kumimoji="1" lang="ja-JP" altLang="en-US"/>
          </a:p>
        </p:txBody>
      </p:sp>
    </p:spTree>
    <p:extLst>
      <p:ext uri="{BB962C8B-B14F-4D97-AF65-F5344CB8AC3E}">
        <p14:creationId xmlns:p14="http://schemas.microsoft.com/office/powerpoint/2010/main" val="74858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①大西洋三角貿易</a:t>
            </a:r>
            <a:endParaRPr kumimoji="1" lang="en-US" altLang="ja-JP" dirty="0"/>
          </a:p>
          <a:p>
            <a:r>
              <a:rPr kumimoji="1" lang="ja-JP" altLang="en-US" dirty="0"/>
              <a:t>②スペイン</a:t>
            </a:r>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16</a:t>
            </a:fld>
            <a:endParaRPr kumimoji="1" lang="ja-JP" altLang="en-US"/>
          </a:p>
        </p:txBody>
      </p:sp>
    </p:spTree>
    <p:extLst>
      <p:ext uri="{BB962C8B-B14F-4D97-AF65-F5344CB8AC3E}">
        <p14:creationId xmlns:p14="http://schemas.microsoft.com/office/powerpoint/2010/main" val="325276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＜留意点＞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UD デジタル 教科書体 NK-R" panose="02020400000000000000" pitchFamily="18" charset="-128"/>
                <a:ea typeface="+mn-ea"/>
              </a:rPr>
              <a:t>・</a:t>
            </a:r>
            <a:r>
              <a:rPr lang="en-US" altLang="ja-JP" sz="1200" b="0" kern="1200" dirty="0">
                <a:solidFill>
                  <a:schemeClr val="tx1"/>
                </a:solidFill>
                <a:effectLst/>
                <a:latin typeface="UD デジタル 教科書体 NK-R" panose="02020400000000000000" pitchFamily="18" charset="-128"/>
                <a:ea typeface="+mn-ea"/>
              </a:rPr>
              <a:t>15</a:t>
            </a:r>
            <a:r>
              <a:rPr lang="ja-JP" altLang="en-US" sz="1200" b="0" kern="1200" dirty="0">
                <a:solidFill>
                  <a:schemeClr val="tx1"/>
                </a:solidFill>
                <a:effectLst/>
                <a:latin typeface="UD デジタル 教科書体 NK-R" panose="02020400000000000000" pitchFamily="18" charset="-128"/>
                <a:ea typeface="+mn-ea"/>
              </a:rPr>
              <a:t>世紀後半以後，アメリカ大陸到達・インド航路</a:t>
            </a:r>
            <a:r>
              <a:rPr lang="en-US" altLang="ja-JP" sz="1200" b="0" kern="1200" dirty="0">
                <a:solidFill>
                  <a:schemeClr val="tx1"/>
                </a:solidFill>
                <a:effectLst/>
                <a:latin typeface="UD デジタル 教科書体 NK-R" panose="02020400000000000000" pitchFamily="18" charset="-128"/>
                <a:ea typeface="+mn-ea"/>
              </a:rPr>
              <a:t>(</a:t>
            </a:r>
            <a:r>
              <a:rPr lang="ja-JP" altLang="en-US" sz="1200" b="0" kern="1200" dirty="0">
                <a:solidFill>
                  <a:schemeClr val="tx1"/>
                </a:solidFill>
                <a:effectLst/>
                <a:latin typeface="UD デジタル 教科書体 NK-R" panose="02020400000000000000" pitchFamily="18" charset="-128"/>
                <a:ea typeface="+mn-ea"/>
              </a:rPr>
              <a:t>ヨーロッパからインドへ直接船で行けるルート</a:t>
            </a:r>
            <a:r>
              <a:rPr lang="en-US" altLang="ja-JP" sz="1200" b="0" kern="1200" dirty="0">
                <a:solidFill>
                  <a:schemeClr val="tx1"/>
                </a:solidFill>
                <a:effectLst/>
                <a:latin typeface="UD デジタル 教科書体 NK-R" panose="02020400000000000000" pitchFamily="18" charset="-128"/>
                <a:ea typeface="+mn-ea"/>
              </a:rPr>
              <a:t>)</a:t>
            </a:r>
            <a:r>
              <a:rPr lang="ja-JP" altLang="en-US" sz="1200" b="0" kern="1200" dirty="0">
                <a:solidFill>
                  <a:schemeClr val="tx1"/>
                </a:solidFill>
                <a:effectLst/>
                <a:latin typeface="UD デジタル 教科書体 NK-R" panose="02020400000000000000" pitchFamily="18" charset="-128"/>
                <a:ea typeface="+mn-ea"/>
              </a:rPr>
              <a:t>開拓によって世界の一体化がスタートし，それにともなって，大航海時代の主役を担ったヨーロッパ諸国による世界規模での貿易政策が開始されたことを確認させる。</a:t>
            </a:r>
            <a:endParaRPr lang="en-US" altLang="ja-JP" sz="1200" b="0" kern="1200" dirty="0">
              <a:solidFill>
                <a:schemeClr val="tx1"/>
              </a:solidFill>
              <a:effectLst/>
              <a:latin typeface="UD デジタル 教科書体 NK-R" panose="02020400000000000000" pitchFamily="18" charset="-128"/>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4</a:t>
            </a:fld>
            <a:endParaRPr kumimoji="1" lang="ja-JP" altLang="en-US"/>
          </a:p>
        </p:txBody>
      </p:sp>
    </p:spTree>
    <p:extLst>
      <p:ext uri="{BB962C8B-B14F-4D97-AF65-F5344CB8AC3E}">
        <p14:creationId xmlns:p14="http://schemas.microsoft.com/office/powerpoint/2010/main" val="245100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＜留意点＞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rgbClr val="202122"/>
                </a:solidFill>
                <a:effectLst/>
                <a:latin typeface="+mj-ea"/>
                <a:ea typeface="+mn-ea"/>
                <a:cs typeface="Arial" panose="020B0604020202020204" pitchFamily="34" charset="0"/>
              </a:rPr>
              <a:t>・「ヨーロッパ」と「アジア」という別個の地域ではなく，「ユーラシア」を一つの視点でとらえる重要性に気づかせる。</a:t>
            </a:r>
            <a:endParaRPr kumimoji="1" lang="en-US" altLang="ja-JP" sz="1200" kern="100" dirty="0">
              <a:solidFill>
                <a:srgbClr val="202122"/>
              </a:solidFill>
              <a:effectLst/>
              <a:latin typeface="+mj-ea"/>
              <a:ea typeface="+mn-ea"/>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5</a:t>
            </a:fld>
            <a:endParaRPr kumimoji="1" lang="ja-JP" altLang="en-US"/>
          </a:p>
        </p:txBody>
      </p:sp>
    </p:spTree>
    <p:extLst>
      <p:ext uri="{BB962C8B-B14F-4D97-AF65-F5344CB8AC3E}">
        <p14:creationId xmlns:p14="http://schemas.microsoft.com/office/powerpoint/2010/main" val="259825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00" dirty="0">
              <a:solidFill>
                <a:schemeClr val="tx1"/>
              </a:solidFill>
              <a:effectLst/>
              <a:latin typeface="+mj-ea"/>
              <a:ea typeface="+mn-ea"/>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6</a:t>
            </a:fld>
            <a:endParaRPr kumimoji="1" lang="ja-JP" altLang="en-US"/>
          </a:p>
        </p:txBody>
      </p:sp>
    </p:spTree>
    <p:extLst>
      <p:ext uri="{BB962C8B-B14F-4D97-AF65-F5344CB8AC3E}">
        <p14:creationId xmlns:p14="http://schemas.microsoft.com/office/powerpoint/2010/main" val="378061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＜留意点＞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en-US" sz="1200" kern="100" dirty="0">
                <a:solidFill>
                  <a:srgbClr val="202122"/>
                </a:solidFill>
                <a:effectLst/>
                <a:latin typeface="+mj-ea"/>
                <a:ea typeface="+mn-ea"/>
                <a:cs typeface="Arial" panose="020B0604020202020204" pitchFamily="34" charset="0"/>
              </a:rPr>
              <a:t>明清時代の中国社会・経済の成熟について，「諸産業の成長」「銀や新食料の流入」などを通して理解させる。</a:t>
            </a:r>
            <a:endParaRPr kumimoji="1" lang="en-US" altLang="ja-JP" sz="1200" kern="100" dirty="0">
              <a:solidFill>
                <a:srgbClr val="202122"/>
              </a:solidFill>
              <a:effectLst/>
              <a:latin typeface="+mj-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tx1"/>
                </a:solidFill>
                <a:effectLst/>
                <a:latin typeface="+mj-ea"/>
                <a:ea typeface="+mn-ea"/>
                <a:cs typeface="Arial" panose="020B0604020202020204" pitchFamily="34" charset="0"/>
              </a:rPr>
              <a:t>・銀が経済の根幹になったということは，銀不足におちいれば中国経済が危機に瀕するということでもある。</a:t>
            </a:r>
            <a:r>
              <a:rPr kumimoji="1" lang="en-US" altLang="ja-JP" sz="1200" kern="100" dirty="0">
                <a:solidFill>
                  <a:schemeClr val="tx1"/>
                </a:solidFill>
                <a:effectLst/>
                <a:latin typeface="+mj-ea"/>
                <a:ea typeface="+mn-ea"/>
                <a:cs typeface="Arial" panose="020B0604020202020204" pitchFamily="34" charset="0"/>
              </a:rPr>
              <a:t>19</a:t>
            </a:r>
            <a:r>
              <a:rPr kumimoji="1" lang="ja-JP" altLang="en-US" sz="1200" kern="100" dirty="0">
                <a:solidFill>
                  <a:schemeClr val="tx1"/>
                </a:solidFill>
                <a:effectLst/>
                <a:latin typeface="+mj-ea"/>
                <a:ea typeface="+mn-ea"/>
                <a:cs typeface="Arial" panose="020B0604020202020204" pitchFamily="34" charset="0"/>
              </a:rPr>
              <a:t>世紀前半にアヘン輸入問題でそれが現実になっていくこと（</a:t>
            </a:r>
            <a:r>
              <a:rPr kumimoji="1" lang="en-US" altLang="ja-JP" sz="1200" kern="100" dirty="0">
                <a:solidFill>
                  <a:schemeClr val="tx1"/>
                </a:solidFill>
                <a:effectLst/>
                <a:latin typeface="+mj-ea"/>
                <a:ea typeface="+mn-ea"/>
                <a:cs typeface="Arial" panose="020B0604020202020204" pitchFamily="34" charset="0"/>
              </a:rPr>
              <a:t>p.52</a:t>
            </a:r>
            <a:r>
              <a:rPr kumimoji="1" lang="ja-JP" altLang="en-US" sz="1200" kern="100" dirty="0">
                <a:solidFill>
                  <a:schemeClr val="tx1"/>
                </a:solidFill>
                <a:effectLst/>
                <a:latin typeface="+mj-ea"/>
                <a:ea typeface="+mn-ea"/>
                <a:cs typeface="Arial" panose="020B0604020202020204" pitchFamily="34" charset="0"/>
              </a:rPr>
              <a:t>）を予告してもよい。</a:t>
            </a:r>
            <a:endParaRPr kumimoji="1" lang="en-US" altLang="ja-JP" sz="1200" kern="100" dirty="0">
              <a:solidFill>
                <a:schemeClr val="tx1"/>
              </a:solidFill>
              <a:effectLst/>
              <a:latin typeface="+mj-ea"/>
              <a:ea typeface="+mn-ea"/>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8</a:t>
            </a:fld>
            <a:endParaRPr kumimoji="1" lang="ja-JP" altLang="en-US"/>
          </a:p>
        </p:txBody>
      </p:sp>
    </p:spTree>
    <p:extLst>
      <p:ext uri="{BB962C8B-B14F-4D97-AF65-F5344CB8AC3E}">
        <p14:creationId xmlns:p14="http://schemas.microsoft.com/office/powerpoint/2010/main" val="366930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＜留意点＞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・ヨ</a:t>
            </a:r>
            <a:r>
              <a:rPr lang="ja-JP" altLang="en-US" sz="1200" kern="100" dirty="0">
                <a:solidFill>
                  <a:srgbClr val="202122"/>
                </a:solidFill>
                <a:effectLst/>
                <a:latin typeface="+mn-ea"/>
                <a:ea typeface="+mn-ea"/>
                <a:cs typeface="Arial" panose="020B0604020202020204" pitchFamily="34" charset="0"/>
              </a:rPr>
              <a:t>ーロッパとアジア間の交易で，特に中国・インドからもたらされた品を確認し，しだいに民衆にも生活用品として使用されるようになったことを説明する。</a:t>
            </a:r>
            <a:endParaRPr lang="en-US" altLang="ja-JP" sz="1200" kern="100" dirty="0">
              <a:solidFill>
                <a:srgbClr val="202122"/>
              </a:solidFill>
              <a:effectLst/>
              <a:latin typeface="+mn-ea"/>
              <a:ea typeface="+mn-ea"/>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10</a:t>
            </a:fld>
            <a:endParaRPr kumimoji="1" lang="ja-JP" altLang="en-US"/>
          </a:p>
        </p:txBody>
      </p:sp>
    </p:spTree>
    <p:extLst>
      <p:ext uri="{BB962C8B-B14F-4D97-AF65-F5344CB8AC3E}">
        <p14:creationId xmlns:p14="http://schemas.microsoft.com/office/powerpoint/2010/main" val="371545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＜留意点＞</a:t>
            </a:r>
            <a:endParaRPr kumimoji="1" lang="en-US" altLang="ja-JP" dirty="0"/>
          </a:p>
          <a:p>
            <a:pPr algn="just">
              <a:lnSpc>
                <a:spcPts val="2000"/>
              </a:lnSpc>
            </a:pPr>
            <a:r>
              <a:rPr kumimoji="1" lang="ja-JP" altLang="en-US" dirty="0"/>
              <a:t>・</a:t>
            </a:r>
            <a:r>
              <a:rPr lang="ja-JP" altLang="en-US" sz="1200" kern="100" dirty="0">
                <a:solidFill>
                  <a:srgbClr val="202122"/>
                </a:solidFill>
                <a:effectLst/>
                <a:latin typeface="+mn-ea"/>
                <a:ea typeface="+mn-ea"/>
                <a:cs typeface="Arial" panose="020B0604020202020204" pitchFamily="34" charset="0"/>
              </a:rPr>
              <a:t>大西洋三角貿易により，アメリカ大陸からコーヒーや砂糖が到来し，</a:t>
            </a:r>
            <a:r>
              <a:rPr lang="en-US" altLang="ja-JP" sz="1200" kern="100" dirty="0">
                <a:solidFill>
                  <a:srgbClr val="202122"/>
                </a:solidFill>
                <a:effectLst/>
                <a:latin typeface="+mn-ea"/>
                <a:ea typeface="+mn-ea"/>
                <a:cs typeface="Arial" panose="020B0604020202020204" pitchFamily="34" charset="0"/>
              </a:rPr>
              <a:t>18</a:t>
            </a:r>
            <a:r>
              <a:rPr lang="ja-JP" altLang="en-US" sz="1200" kern="100" dirty="0">
                <a:solidFill>
                  <a:srgbClr val="202122"/>
                </a:solidFill>
                <a:effectLst/>
                <a:latin typeface="+mn-ea"/>
                <a:ea typeface="+mn-ea"/>
                <a:cs typeface="Arial" panose="020B0604020202020204" pitchFamily="34" charset="0"/>
              </a:rPr>
              <a:t>世紀半ばにはイギリスで紅茶が人気になったことを説明する。</a:t>
            </a:r>
            <a:endParaRPr lang="en-US" altLang="ja-JP" sz="1200" kern="100" dirty="0">
              <a:solidFill>
                <a:srgbClr val="202122"/>
              </a:solidFill>
              <a:effectLst/>
              <a:latin typeface="+mn-ea"/>
              <a:ea typeface="+mn-ea"/>
              <a:cs typeface="Arial" panose="020B0604020202020204" pitchFamily="34" charset="0"/>
            </a:endParaRPr>
          </a:p>
          <a:p>
            <a:pPr algn="just">
              <a:lnSpc>
                <a:spcPts val="2000"/>
              </a:lnSpc>
            </a:pPr>
            <a:r>
              <a:rPr lang="ja-JP" altLang="en-US" sz="1200" kern="100" dirty="0">
                <a:solidFill>
                  <a:srgbClr val="202122"/>
                </a:solidFill>
                <a:effectLst/>
                <a:latin typeface="+mn-ea"/>
                <a:ea typeface="+mn-ea"/>
                <a:cs typeface="Arial" panose="020B0604020202020204" pitchFamily="34" charset="0"/>
              </a:rPr>
              <a:t>・砂糖や陶磁器の需要が高まった結果，生活革命がおこり，ロンドンではコーヒーハウス，パリではカフェがうまれたことを説明する。</a:t>
            </a:r>
            <a:endParaRPr lang="en-US" altLang="ja-JP" sz="1200" kern="100" dirty="0">
              <a:solidFill>
                <a:srgbClr val="202122"/>
              </a:solidFill>
              <a:effectLst/>
              <a:latin typeface="+mn-ea"/>
              <a:ea typeface="+mn-ea"/>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11</a:t>
            </a:fld>
            <a:endParaRPr kumimoji="1" lang="ja-JP" altLang="en-US"/>
          </a:p>
        </p:txBody>
      </p:sp>
    </p:spTree>
    <p:extLst>
      <p:ext uri="{BB962C8B-B14F-4D97-AF65-F5344CB8AC3E}">
        <p14:creationId xmlns:p14="http://schemas.microsoft.com/office/powerpoint/2010/main" val="253359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＜留意点＞</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rgbClr val="202122"/>
                </a:solidFill>
                <a:effectLst/>
                <a:latin typeface="+mj-ea"/>
                <a:ea typeface="+mn-ea"/>
                <a:cs typeface="Arial" panose="020B0604020202020204" pitchFamily="34" charset="0"/>
              </a:rPr>
              <a:t>・</a:t>
            </a:r>
            <a:r>
              <a:rPr kumimoji="1" lang="en-US" altLang="ja-JP" sz="1200" kern="100" dirty="0">
                <a:solidFill>
                  <a:srgbClr val="202122"/>
                </a:solidFill>
                <a:effectLst/>
                <a:latin typeface="+mj-ea"/>
                <a:ea typeface="+mn-ea"/>
                <a:cs typeface="Arial" panose="020B0604020202020204" pitchFamily="34" charset="0"/>
              </a:rPr>
              <a:t>18</a:t>
            </a:r>
            <a:r>
              <a:rPr kumimoji="1" lang="ja-JP" altLang="en-US" sz="1200" kern="100" dirty="0">
                <a:solidFill>
                  <a:srgbClr val="202122"/>
                </a:solidFill>
                <a:effectLst/>
                <a:latin typeface="+mj-ea"/>
                <a:ea typeface="+mn-ea"/>
                <a:cs typeface="Arial" panose="020B0604020202020204" pitchFamily="34" charset="0"/>
              </a:rPr>
              <a:t>世紀のヨーロッパでは，啓蒙思想がひろがったことを説明する。</a:t>
            </a:r>
            <a:endParaRPr kumimoji="1" lang="en-US" altLang="ja-JP" sz="1200" kern="100" dirty="0">
              <a:solidFill>
                <a:srgbClr val="202122"/>
              </a:solidFill>
              <a:effectLst/>
              <a:latin typeface="+mj-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en-US" sz="1200" kern="100" dirty="0">
                <a:solidFill>
                  <a:srgbClr val="202122"/>
                </a:solidFill>
                <a:effectLst/>
                <a:latin typeface="+mn-ea"/>
                <a:ea typeface="+mn-ea"/>
                <a:cs typeface="Arial" panose="020B0604020202020204" pitchFamily="34" charset="0"/>
              </a:rPr>
              <a:t>ヨーロッパでは，シノワズリが流行したことを説明する。</a:t>
            </a:r>
            <a:endParaRPr lang="en-US" altLang="ja-JP" sz="1200" kern="100" dirty="0">
              <a:solidFill>
                <a:srgbClr val="202122"/>
              </a:solidFill>
              <a:effectLst/>
              <a:latin typeface="+mn-ea"/>
              <a:ea typeface="+mn-ea"/>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13</a:t>
            </a:fld>
            <a:endParaRPr kumimoji="1" lang="ja-JP" altLang="en-US"/>
          </a:p>
        </p:txBody>
      </p:sp>
    </p:spTree>
    <p:extLst>
      <p:ext uri="{BB962C8B-B14F-4D97-AF65-F5344CB8AC3E}">
        <p14:creationId xmlns:p14="http://schemas.microsoft.com/office/powerpoint/2010/main" val="408119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■解答例：</a:t>
            </a:r>
            <a:endParaRPr kumimoji="1" lang="en-US" altLang="ja-JP" dirty="0"/>
          </a:p>
          <a:p>
            <a:r>
              <a:rPr kumimoji="1" lang="ja-JP" altLang="ja-JP" sz="1200" kern="1200" dirty="0">
                <a:solidFill>
                  <a:schemeClr val="tx1"/>
                </a:solidFill>
                <a:effectLst/>
                <a:latin typeface="+mn-lt"/>
                <a:ea typeface="+mn-ea"/>
                <a:cs typeface="+mn-cs"/>
              </a:rPr>
              <a:t>イギリスで，</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世紀以降にアジア産の紅茶を飲む習慣が広がると，アメリカ産の砂糖や中国産の陶磁器への需要高まりを背景に，生活革命と呼ばれる新たな生活文化が形成された。またインド産綿織物の需要の高まりは，綿織物を独自に生産したいという動機を引き起こし，その後の技術革新の原動力となった。</a:t>
            </a:r>
            <a:endParaRPr kumimoji="1" lang="ja-JP" altLang="en-US" dirty="0"/>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15</a:t>
            </a:fld>
            <a:endParaRPr kumimoji="1" lang="ja-JP" altLang="en-US"/>
          </a:p>
        </p:txBody>
      </p:sp>
    </p:spTree>
    <p:extLst>
      <p:ext uri="{BB962C8B-B14F-4D97-AF65-F5344CB8AC3E}">
        <p14:creationId xmlns:p14="http://schemas.microsoft.com/office/powerpoint/2010/main" val="324829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6000" y="2290187"/>
            <a:ext cx="10560000" cy="1748721"/>
          </a:xfrm>
          <a:prstGeom prst="rect">
            <a:avLst/>
          </a:prstGeom>
          <a:noFill/>
          <a:ln>
            <a:noFill/>
          </a:ln>
          <a:scene3d>
            <a:camera prst="orthographicFront"/>
            <a:lightRig rig="threePt" dir="t"/>
          </a:scene3d>
          <a:sp3d>
            <a:bevelT w="0" h="0" prst="coolSlant"/>
          </a:sp3d>
        </p:spPr>
        <p:txBody>
          <a:bodyPr anchor="b">
            <a:noAutofit/>
          </a:bodyPr>
          <a:lstStyle>
            <a:lvl1pPr algn="ctr">
              <a:defRPr sz="4800" b="1">
                <a:latin typeface="メイリオ" panose="020B0604030504040204" pitchFamily="50" charset="-128"/>
                <a:ea typeface="メイリオ" panose="020B0604030504040204" pitchFamily="50" charset="-128"/>
              </a:defRPr>
            </a:lvl1pPr>
          </a:lstStyle>
          <a:p>
            <a:r>
              <a:rPr lang="ja-JP" altLang="en-US" dirty="0"/>
              <a:t>〇章▲節</a:t>
            </a:r>
            <a:br>
              <a:rPr lang="en-US" altLang="ja-JP" dirty="0"/>
            </a:br>
            <a:r>
              <a:rPr lang="ja-JP" altLang="en-US" dirty="0"/>
              <a:t>ｘｘｘｘｘｘ</a:t>
            </a:r>
            <a:endParaRPr lang="en-US" dirty="0"/>
          </a:p>
        </p:txBody>
      </p:sp>
      <p:sp>
        <p:nvSpPr>
          <p:cNvPr id="3" name="Subtitle 2"/>
          <p:cNvSpPr>
            <a:spLocks noGrp="1"/>
          </p:cNvSpPr>
          <p:nvPr>
            <p:ph type="subTitle" idx="1" hasCustomPrompt="1"/>
          </p:nvPr>
        </p:nvSpPr>
        <p:spPr>
          <a:xfrm>
            <a:off x="816000" y="3910519"/>
            <a:ext cx="10560000" cy="679483"/>
          </a:xfrm>
          <a:prstGeom prst="rect">
            <a:avLst/>
          </a:prstGeom>
        </p:spPr>
        <p:txBody>
          <a:bodyPr>
            <a:noAutofit/>
          </a:bodyPr>
          <a:lstStyle>
            <a:lvl1pPr marL="0" indent="0" algn="ctr">
              <a:buNone/>
              <a:defRPr sz="2800">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（教科書</a:t>
            </a:r>
            <a:r>
              <a:rPr lang="en-US" altLang="ja-JP" dirty="0"/>
              <a:t>p.00~00</a:t>
            </a:r>
            <a:r>
              <a:rPr lang="ja-JP" altLang="en-US" dirty="0"/>
              <a:t>）</a:t>
            </a:r>
            <a:endParaRPr lang="en-US" altLang="ja-JP" dirty="0"/>
          </a:p>
        </p:txBody>
      </p:sp>
      <p:sp>
        <p:nvSpPr>
          <p:cNvPr id="4" name="正方形/長方形 3">
            <a:extLst>
              <a:ext uri="{FF2B5EF4-FFF2-40B4-BE49-F238E27FC236}">
                <a16:creationId xmlns:a16="http://schemas.microsoft.com/office/drawing/2014/main" id="{7ECBC722-2676-4E15-880D-725E15C214E1}"/>
              </a:ext>
            </a:extLst>
          </p:cNvPr>
          <p:cNvSpPr/>
          <p:nvPr userDrawn="1"/>
        </p:nvSpPr>
        <p:spPr>
          <a:xfrm>
            <a:off x="0" y="119093"/>
            <a:ext cx="12192000" cy="2160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フローチャート: 書類 4">
            <a:extLst>
              <a:ext uri="{FF2B5EF4-FFF2-40B4-BE49-F238E27FC236}">
                <a16:creationId xmlns:a16="http://schemas.microsoft.com/office/drawing/2014/main" id="{0FD456BA-34A0-43AF-AF52-1A54368123F8}"/>
              </a:ext>
            </a:extLst>
          </p:cNvPr>
          <p:cNvSpPr/>
          <p:nvPr userDrawn="1"/>
        </p:nvSpPr>
        <p:spPr>
          <a:xfrm flipH="1">
            <a:off x="0" y="107999"/>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rgbClr val="DAE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C669C281-BDE9-480B-A9D9-0C00E477CFF6}"/>
              </a:ext>
            </a:extLst>
          </p:cNvPr>
          <p:cNvSpPr/>
          <p:nvPr userDrawn="1"/>
        </p:nvSpPr>
        <p:spPr>
          <a:xfrm flipV="1">
            <a:off x="0" y="4590002"/>
            <a:ext cx="12192000" cy="2160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フローチャート: 書類 4">
            <a:extLst>
              <a:ext uri="{FF2B5EF4-FFF2-40B4-BE49-F238E27FC236}">
                <a16:creationId xmlns:a16="http://schemas.microsoft.com/office/drawing/2014/main" id="{3A990AB5-51D4-428C-A06A-F871865AA73C}"/>
              </a:ext>
            </a:extLst>
          </p:cNvPr>
          <p:cNvSpPr/>
          <p:nvPr userDrawn="1"/>
        </p:nvSpPr>
        <p:spPr>
          <a:xfrm flipV="1">
            <a:off x="0" y="4770002"/>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rgbClr val="DAE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5420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8" name="サブタイトル 2">
            <a:extLst>
              <a:ext uri="{FF2B5EF4-FFF2-40B4-BE49-F238E27FC236}">
                <a16:creationId xmlns:a16="http://schemas.microsoft.com/office/drawing/2014/main" id="{FED74020-8017-492B-8645-D06788B27EE6}"/>
              </a:ext>
            </a:extLst>
          </p:cNvPr>
          <p:cNvSpPr txBox="1">
            <a:spLocks/>
          </p:cNvSpPr>
          <p:nvPr userDrawn="1"/>
        </p:nvSpPr>
        <p:spPr>
          <a:xfrm>
            <a:off x="650242" y="2708276"/>
            <a:ext cx="10891519" cy="4032992"/>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180000" tIns="180000" rIns="72000" bIns="18000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endParaRPr lang="ja-JP" altLang="en-US" sz="2800" b="1" dirty="0">
              <a:solidFill>
                <a:schemeClr val="tx1"/>
              </a:solidFill>
              <a:latin typeface="メイリオ" panose="020B0604030504040204" pitchFamily="50" charset="-128"/>
              <a:ea typeface="メイリオ" panose="020B0604030504040204" pitchFamily="50" charset="-128"/>
              <a:cs typeface="メイリオ"/>
            </a:endParaRPr>
          </a:p>
        </p:txBody>
      </p:sp>
      <p:sp>
        <p:nvSpPr>
          <p:cNvPr id="3" name="角丸四角形 3">
            <a:extLst>
              <a:ext uri="{FF2B5EF4-FFF2-40B4-BE49-F238E27FC236}">
                <a16:creationId xmlns:a16="http://schemas.microsoft.com/office/drawing/2014/main" id="{48F2844C-01CE-4758-B497-116E64DC0C6A}"/>
              </a:ext>
            </a:extLst>
          </p:cNvPr>
          <p:cNvSpPr/>
          <p:nvPr userDrawn="1"/>
        </p:nvSpPr>
        <p:spPr>
          <a:xfrm>
            <a:off x="384000" y="586235"/>
            <a:ext cx="11424000" cy="1800000"/>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lIns="0" tIns="0" rIns="0" rtlCol="0" anchor="ctr"/>
          <a:lstStyle/>
          <a:p>
            <a:pPr lvl="1"/>
            <a:endParaRPr lang="en-US" altLang="ja-JP" sz="2800" b="1" dirty="0">
              <a:solidFill>
                <a:srgbClr val="000000"/>
              </a:solidFill>
              <a:latin typeface="メイリオ"/>
              <a:ea typeface="メイリオ"/>
              <a:cs typeface="メイリオ"/>
            </a:endParaRPr>
          </a:p>
        </p:txBody>
      </p:sp>
      <p:sp>
        <p:nvSpPr>
          <p:cNvPr id="6" name="テキスト ボックス 5">
            <a:extLst>
              <a:ext uri="{FF2B5EF4-FFF2-40B4-BE49-F238E27FC236}">
                <a16:creationId xmlns:a16="http://schemas.microsoft.com/office/drawing/2014/main" id="{BDBADBFE-E103-4C74-9C2D-B9E88A1B2984}"/>
              </a:ext>
            </a:extLst>
          </p:cNvPr>
          <p:cNvSpPr txBox="1"/>
          <p:nvPr userDrawn="1"/>
        </p:nvSpPr>
        <p:spPr>
          <a:xfrm>
            <a:off x="384000" y="586235"/>
            <a:ext cx="2880000" cy="523220"/>
          </a:xfrm>
          <a:prstGeom prst="rect">
            <a:avLst/>
          </a:prstGeom>
          <a:solidFill>
            <a:srgbClr val="008000"/>
          </a:solidFill>
          <a:ln w="38100">
            <a:solidFill>
              <a:srgbClr val="008000"/>
            </a:solidFill>
          </a:ln>
        </p:spPr>
        <p:txBody>
          <a:bodyPr wrap="square" lIns="0" tIns="0" rIns="0" bIns="0" rtlCol="0" anchor="b" anchorCtr="0">
            <a:norm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主題の問い</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7583F127-616D-AB51-9E35-6B890F560E12}"/>
              </a:ext>
            </a:extLst>
          </p:cNvPr>
          <p:cNvGrpSpPr/>
          <p:nvPr userDrawn="1"/>
        </p:nvGrpSpPr>
        <p:grpSpPr>
          <a:xfrm>
            <a:off x="290240" y="2579773"/>
            <a:ext cx="540000" cy="540000"/>
            <a:chOff x="217680" y="2579773"/>
            <a:chExt cx="540000" cy="540000"/>
          </a:xfrm>
        </p:grpSpPr>
        <p:sp>
          <p:nvSpPr>
            <p:cNvPr id="2" name="楕円 1">
              <a:extLst>
                <a:ext uri="{FF2B5EF4-FFF2-40B4-BE49-F238E27FC236}">
                  <a16:creationId xmlns:a16="http://schemas.microsoft.com/office/drawing/2014/main" id="{C37E7E3C-8786-D45A-EDA5-23E7B9A6E00F}"/>
                </a:ext>
              </a:extLst>
            </p:cNvPr>
            <p:cNvSpPr/>
            <p:nvPr userDrawn="1"/>
          </p:nvSpPr>
          <p:spPr>
            <a:xfrm>
              <a:off x="217680" y="2579773"/>
              <a:ext cx="540000" cy="540000"/>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00" dirty="0"/>
            </a:p>
          </p:txBody>
        </p:sp>
        <p:sp>
          <p:nvSpPr>
            <p:cNvPr id="14" name="フリーフォーム: 図形 13">
              <a:extLst>
                <a:ext uri="{FF2B5EF4-FFF2-40B4-BE49-F238E27FC236}">
                  <a16:creationId xmlns:a16="http://schemas.microsoft.com/office/drawing/2014/main" id="{86AEC8D7-EC0F-7749-2115-273EC5FC6AE2}"/>
                </a:ext>
              </a:extLst>
            </p:cNvPr>
            <p:cNvSpPr/>
            <p:nvPr userDrawn="1"/>
          </p:nvSpPr>
          <p:spPr>
            <a:xfrm>
              <a:off x="217680" y="2579773"/>
              <a:ext cx="540000" cy="540000"/>
            </a:xfrm>
            <a:custGeom>
              <a:avLst/>
              <a:gdLst/>
              <a:ahLst/>
              <a:cxnLst/>
              <a:rect l="l" t="t" r="r" b="b"/>
              <a:pathLst>
                <a:path w="576000" h="576000">
                  <a:moveTo>
                    <a:pt x="281452" y="141911"/>
                  </a:moveTo>
                  <a:lnTo>
                    <a:pt x="283238" y="141911"/>
                  </a:lnTo>
                  <a:cubicBezTo>
                    <a:pt x="294747" y="162152"/>
                    <a:pt x="305959" y="186659"/>
                    <a:pt x="316873" y="215432"/>
                  </a:cubicBezTo>
                  <a:cubicBezTo>
                    <a:pt x="327787" y="244206"/>
                    <a:pt x="337610" y="274368"/>
                    <a:pt x="346341" y="305920"/>
                  </a:cubicBezTo>
                  <a:lnTo>
                    <a:pt x="217158" y="305920"/>
                  </a:lnTo>
                  <a:cubicBezTo>
                    <a:pt x="225492" y="273773"/>
                    <a:pt x="235166" y="243412"/>
                    <a:pt x="246180" y="214837"/>
                  </a:cubicBezTo>
                  <a:cubicBezTo>
                    <a:pt x="257193" y="186262"/>
                    <a:pt x="268950" y="161953"/>
                    <a:pt x="281452" y="141911"/>
                  </a:cubicBezTo>
                  <a:close/>
                  <a:moveTo>
                    <a:pt x="262997" y="47852"/>
                  </a:moveTo>
                  <a:cubicBezTo>
                    <a:pt x="253671" y="47852"/>
                    <a:pt x="245783" y="49687"/>
                    <a:pt x="239333" y="53358"/>
                  </a:cubicBezTo>
                  <a:cubicBezTo>
                    <a:pt x="232884" y="57029"/>
                    <a:pt x="226683" y="63032"/>
                    <a:pt x="220730" y="71366"/>
                  </a:cubicBezTo>
                  <a:cubicBezTo>
                    <a:pt x="202871" y="96568"/>
                    <a:pt x="184317" y="133080"/>
                    <a:pt x="165068" y="180904"/>
                  </a:cubicBezTo>
                  <a:cubicBezTo>
                    <a:pt x="145820" y="228727"/>
                    <a:pt x="129498" y="278386"/>
                    <a:pt x="116104" y="329881"/>
                  </a:cubicBezTo>
                  <a:cubicBezTo>
                    <a:pt x="102709" y="381375"/>
                    <a:pt x="95218" y="424982"/>
                    <a:pt x="93631" y="460701"/>
                  </a:cubicBezTo>
                  <a:cubicBezTo>
                    <a:pt x="93432" y="470027"/>
                    <a:pt x="97500" y="474691"/>
                    <a:pt x="105835" y="474691"/>
                  </a:cubicBezTo>
                  <a:lnTo>
                    <a:pt x="176379" y="474691"/>
                  </a:lnTo>
                  <a:cubicBezTo>
                    <a:pt x="186103" y="474691"/>
                    <a:pt x="191163" y="470027"/>
                    <a:pt x="191560" y="460701"/>
                  </a:cubicBezTo>
                  <a:cubicBezTo>
                    <a:pt x="192552" y="437682"/>
                    <a:pt x="195727" y="410695"/>
                    <a:pt x="201085" y="379738"/>
                  </a:cubicBezTo>
                  <a:lnTo>
                    <a:pt x="363605" y="379738"/>
                  </a:lnTo>
                  <a:cubicBezTo>
                    <a:pt x="369955" y="411687"/>
                    <a:pt x="373527" y="438674"/>
                    <a:pt x="374321" y="460701"/>
                  </a:cubicBezTo>
                  <a:cubicBezTo>
                    <a:pt x="374717" y="470027"/>
                    <a:pt x="379579" y="474691"/>
                    <a:pt x="388906" y="474691"/>
                  </a:cubicBezTo>
                  <a:lnTo>
                    <a:pt x="460939" y="474691"/>
                  </a:lnTo>
                  <a:cubicBezTo>
                    <a:pt x="470662" y="474691"/>
                    <a:pt x="475424" y="469432"/>
                    <a:pt x="475226" y="458915"/>
                  </a:cubicBezTo>
                  <a:cubicBezTo>
                    <a:pt x="473837" y="423990"/>
                    <a:pt x="466445" y="380879"/>
                    <a:pt x="453051" y="329583"/>
                  </a:cubicBezTo>
                  <a:cubicBezTo>
                    <a:pt x="439656" y="278287"/>
                    <a:pt x="423384" y="228678"/>
                    <a:pt x="404235" y="180755"/>
                  </a:cubicBezTo>
                  <a:cubicBezTo>
                    <a:pt x="385086" y="132832"/>
                    <a:pt x="366582" y="96370"/>
                    <a:pt x="348722" y="71366"/>
                  </a:cubicBezTo>
                  <a:cubicBezTo>
                    <a:pt x="342769" y="63032"/>
                    <a:pt x="336518" y="57029"/>
                    <a:pt x="329970" y="53358"/>
                  </a:cubicBezTo>
                  <a:cubicBezTo>
                    <a:pt x="323421" y="49687"/>
                    <a:pt x="315385" y="47852"/>
                    <a:pt x="305860" y="47852"/>
                  </a:cubicBezTo>
                  <a:close/>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800" b="1"/>
            </a:p>
          </p:txBody>
        </p:sp>
      </p:grpSp>
      <p:sp>
        <p:nvSpPr>
          <p:cNvPr id="9" name="Title 1">
            <a:extLst>
              <a:ext uri="{FF2B5EF4-FFF2-40B4-BE49-F238E27FC236}">
                <a16:creationId xmlns:a16="http://schemas.microsoft.com/office/drawing/2014/main" id="{8E25F171-3F5A-D31E-C20F-6044029AEC81}"/>
              </a:ext>
            </a:extLst>
          </p:cNvPr>
          <p:cNvSpPr>
            <a:spLocks noGrp="1"/>
          </p:cNvSpPr>
          <p:nvPr>
            <p:ph type="ctrTitle" hasCustomPrompt="1"/>
          </p:nvPr>
        </p:nvSpPr>
        <p:spPr>
          <a:xfrm>
            <a:off x="1284051" y="1109455"/>
            <a:ext cx="9824216" cy="1276780"/>
          </a:xfrm>
          <a:prstGeom prst="rect">
            <a:avLst/>
          </a:prstGeom>
          <a:noFill/>
          <a:ln>
            <a:noFill/>
          </a:ln>
          <a:scene3d>
            <a:camera prst="orthographicFront"/>
            <a:lightRig rig="threePt" dir="t"/>
          </a:scene3d>
          <a:sp3d>
            <a:bevelT w="0" h="0" prst="coolSlant"/>
          </a:sp3d>
        </p:spPr>
        <p:txBody>
          <a:bodyPr anchor="t">
            <a:noAutofit/>
          </a:bodyPr>
          <a:lstStyle>
            <a:lvl1pPr algn="l">
              <a:lnSpc>
                <a:spcPct val="100000"/>
              </a:lnSpc>
              <a:defRPr sz="3200" b="1">
                <a:latin typeface="メイリオ" panose="020B0604030504040204" pitchFamily="50" charset="-128"/>
                <a:ea typeface="メイリオ" panose="020B0604030504040204" pitchFamily="50" charset="-128"/>
              </a:defRPr>
            </a:lvl1pPr>
          </a:lstStyle>
          <a:p>
            <a:r>
              <a:rPr lang="ja-JP" altLang="en-US" dirty="0"/>
              <a:t>主題の問いを入力</a:t>
            </a:r>
            <a:endParaRPr lang="en-US" dirty="0"/>
          </a:p>
        </p:txBody>
      </p:sp>
      <p:sp>
        <p:nvSpPr>
          <p:cNvPr id="4" name="コンテンツ プレースホルダー 3">
            <a:extLst>
              <a:ext uri="{FF2B5EF4-FFF2-40B4-BE49-F238E27FC236}">
                <a16:creationId xmlns:a16="http://schemas.microsoft.com/office/drawing/2014/main" id="{429F9E30-9678-3C71-D602-2714520E8D2B}"/>
              </a:ext>
            </a:extLst>
          </p:cNvPr>
          <p:cNvSpPr>
            <a:spLocks noGrp="1"/>
          </p:cNvSpPr>
          <p:nvPr>
            <p:ph sz="quarter" idx="10" hasCustomPrompt="1"/>
          </p:nvPr>
        </p:nvSpPr>
        <p:spPr>
          <a:xfrm>
            <a:off x="830240" y="3105182"/>
            <a:ext cx="10531520" cy="3429000"/>
          </a:xfrm>
        </p:spPr>
        <p:txBody>
          <a:bodyPr/>
          <a:lstStyle>
            <a:lvl1pPr marL="0" indent="0">
              <a:buNone/>
              <a:defRPr sz="3200"/>
            </a:lvl1pPr>
          </a:lstStyle>
          <a:p>
            <a:pPr lvl="0"/>
            <a:r>
              <a:rPr kumimoji="1" lang="ja-JP" altLang="en-US" dirty="0"/>
              <a:t>解答例を記入</a:t>
            </a:r>
          </a:p>
        </p:txBody>
      </p:sp>
    </p:spTree>
    <p:extLst>
      <p:ext uri="{BB962C8B-B14F-4D97-AF65-F5344CB8AC3E}">
        <p14:creationId xmlns:p14="http://schemas.microsoft.com/office/powerpoint/2010/main" val="93418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7" name="角丸四角形 7">
            <a:extLst>
              <a:ext uri="{FF2B5EF4-FFF2-40B4-BE49-F238E27FC236}">
                <a16:creationId xmlns:a16="http://schemas.microsoft.com/office/drawing/2014/main" id="{10A9AA2E-4B9E-9F7E-3347-63DF06211330}"/>
              </a:ext>
            </a:extLst>
          </p:cNvPr>
          <p:cNvSpPr>
            <a:spLocks/>
          </p:cNvSpPr>
          <p:nvPr userDrawn="1"/>
        </p:nvSpPr>
        <p:spPr>
          <a:xfrm>
            <a:off x="384000" y="1998938"/>
            <a:ext cx="11424000" cy="2880000"/>
          </a:xfrm>
          <a:prstGeom prst="round2DiagRect">
            <a:avLst/>
          </a:prstGeom>
          <a:solidFill>
            <a:srgbClr val="FFFFFF"/>
          </a:solidFill>
          <a:ln w="38100" cmpd="sng">
            <a:solidFill>
              <a:srgbClr val="00B050"/>
            </a:solidFill>
          </a:ln>
        </p:spPr>
        <p:style>
          <a:lnRef idx="1">
            <a:schemeClr val="accent3"/>
          </a:lnRef>
          <a:fillRef idx="3">
            <a:schemeClr val="accent3"/>
          </a:fillRef>
          <a:effectRef idx="2">
            <a:schemeClr val="accent3"/>
          </a:effectRef>
          <a:fontRef idx="minor">
            <a:schemeClr val="lt1"/>
          </a:fontRef>
        </p:style>
        <p:txBody>
          <a:bodyPr tIns="90000" bIns="36000" rtlCol="0" anchor="ctr"/>
          <a:lstStyle/>
          <a:p>
            <a:pPr marL="252000" marR="0" lvl="1"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a:endParaRPr>
          </a:p>
        </p:txBody>
      </p:sp>
      <p:sp>
        <p:nvSpPr>
          <p:cNvPr id="8" name="テキスト ボックス 7">
            <a:extLst>
              <a:ext uri="{FF2B5EF4-FFF2-40B4-BE49-F238E27FC236}">
                <a16:creationId xmlns:a16="http://schemas.microsoft.com/office/drawing/2014/main" id="{2B6C6A8B-41A3-35B3-9790-809C8A006259}"/>
              </a:ext>
            </a:extLst>
          </p:cNvPr>
          <p:cNvSpPr txBox="1"/>
          <p:nvPr/>
        </p:nvSpPr>
        <p:spPr>
          <a:xfrm flipH="1">
            <a:off x="384001" y="1991245"/>
            <a:ext cx="2430639" cy="666112"/>
          </a:xfrm>
          <a:prstGeom prst="round1Rect">
            <a:avLst>
              <a:gd name="adj" fmla="val 50000"/>
            </a:avLst>
          </a:prstGeom>
          <a:solidFill>
            <a:srgbClr val="00B050"/>
          </a:solidFill>
          <a:ln w="38100">
            <a:solidFill>
              <a:srgbClr val="00B050"/>
            </a:solidFill>
          </a:ln>
        </p:spPr>
        <p:txBody>
          <a:bodyPr wrap="square" lIns="0" tIns="216000" rIns="180000" bIns="36000" rtlCol="0" anchor="ctr" anchorCtr="0">
            <a:spAutoFit/>
          </a:bodyPr>
          <a:lstStyle/>
          <a:p>
            <a:pPr marL="0" marR="0" lvl="0" indent="0" algn="ctr" defTabSz="457200" rtl="0" eaLnBrk="1" fontAlgn="auto" latinLnBrk="0" hangingPunct="1">
              <a:lnSpc>
                <a:spcPts val="3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トライ！</a:t>
            </a:r>
          </a:p>
        </p:txBody>
      </p:sp>
      <p:sp>
        <p:nvSpPr>
          <p:cNvPr id="9" name="Title 1">
            <a:extLst>
              <a:ext uri="{FF2B5EF4-FFF2-40B4-BE49-F238E27FC236}">
                <a16:creationId xmlns:a16="http://schemas.microsoft.com/office/drawing/2014/main" id="{DBF21976-10D8-3EB3-6ADB-53E8A3EFA76B}"/>
              </a:ext>
            </a:extLst>
          </p:cNvPr>
          <p:cNvSpPr>
            <a:spLocks noGrp="1"/>
          </p:cNvSpPr>
          <p:nvPr userDrawn="1">
            <p:ph type="ctrTitle" hasCustomPrompt="1"/>
          </p:nvPr>
        </p:nvSpPr>
        <p:spPr>
          <a:xfrm>
            <a:off x="1284051" y="1998938"/>
            <a:ext cx="9824216" cy="2860124"/>
          </a:xfrm>
          <a:prstGeom prst="rect">
            <a:avLst/>
          </a:prstGeom>
          <a:noFill/>
          <a:ln>
            <a:noFill/>
          </a:ln>
          <a:scene3d>
            <a:camera prst="orthographicFront"/>
            <a:lightRig rig="threePt" dir="t"/>
          </a:scene3d>
          <a:sp3d>
            <a:bevelT w="0" h="0" prst="coolSlant"/>
          </a:sp3d>
        </p:spPr>
        <p:txBody>
          <a:bodyPr anchor="ctr">
            <a:noAutofit/>
          </a:bodyPr>
          <a:lstStyle>
            <a:lvl1pPr algn="l">
              <a:lnSpc>
                <a:spcPct val="150000"/>
              </a:lnSpc>
              <a:defRPr sz="3200" b="1">
                <a:latin typeface="メイリオ" panose="020B0604030504040204" pitchFamily="50" charset="-128"/>
                <a:ea typeface="メイリオ" panose="020B0604030504040204" pitchFamily="50" charset="-128"/>
              </a:defRPr>
            </a:lvl1pPr>
          </a:lstStyle>
          <a:p>
            <a:r>
              <a:rPr lang="ja-JP" altLang="en-US" dirty="0"/>
              <a:t>トライ！を入力</a:t>
            </a:r>
            <a:endParaRPr lang="en-US" dirty="0"/>
          </a:p>
        </p:txBody>
      </p:sp>
    </p:spTree>
    <p:extLst>
      <p:ext uri="{BB962C8B-B14F-4D97-AF65-F5344CB8AC3E}">
        <p14:creationId xmlns:p14="http://schemas.microsoft.com/office/powerpoint/2010/main" val="224691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675D5-3A6B-D2BA-622C-3265F485953A}"/>
              </a:ext>
            </a:extLst>
          </p:cNvPr>
          <p:cNvSpPr>
            <a:spLocks noGrp="1"/>
          </p:cNvSpPr>
          <p:nvPr>
            <p:ph type="title" hasCustomPrompt="1"/>
          </p:nvPr>
        </p:nvSpPr>
        <p:spPr/>
        <p:txBody>
          <a:bodyPr wrap="none">
            <a:noAutofit/>
          </a:bodyPr>
          <a:lstStyle>
            <a:lvl1pPr>
              <a:defRPr sz="3200"/>
            </a:lvl1pPr>
          </a:lstStyle>
          <a:p>
            <a:r>
              <a:rPr kumimoji="1" lang="ja-JP" altLang="en-US" dirty="0"/>
              <a:t>用語を確認しよう　</a:t>
            </a:r>
          </a:p>
        </p:txBody>
      </p:sp>
      <p:sp>
        <p:nvSpPr>
          <p:cNvPr id="6" name="コンテンツ プレースホルダー 5">
            <a:extLst>
              <a:ext uri="{FF2B5EF4-FFF2-40B4-BE49-F238E27FC236}">
                <a16:creationId xmlns:a16="http://schemas.microsoft.com/office/drawing/2014/main" id="{A79B6BE1-2E25-5039-383E-6CF1E83351FD}"/>
              </a:ext>
            </a:extLst>
          </p:cNvPr>
          <p:cNvSpPr>
            <a:spLocks noGrp="1"/>
          </p:cNvSpPr>
          <p:nvPr>
            <p:ph sz="quarter" idx="10" hasCustomPrompt="1"/>
          </p:nvPr>
        </p:nvSpPr>
        <p:spPr>
          <a:xfrm>
            <a:off x="336550" y="950665"/>
            <a:ext cx="11855449" cy="5907336"/>
          </a:xfrm>
        </p:spPr>
        <p:txBody>
          <a:bodyPr/>
          <a:lstStyle>
            <a:lvl1pPr marL="360363" indent="-360363">
              <a:lnSpc>
                <a:spcPct val="150000"/>
              </a:lnSpc>
              <a:buNone/>
              <a:defRPr sz="3200"/>
            </a:lvl1pPr>
          </a:lstStyle>
          <a:p>
            <a:pPr lvl="0"/>
            <a:r>
              <a:rPr kumimoji="1" lang="en-US" altLang="ja-JP" dirty="0"/>
              <a:t>※</a:t>
            </a:r>
            <a:r>
              <a:rPr kumimoji="1" lang="ja-JP" altLang="en-US" dirty="0"/>
              <a:t>演習ノート　「用語を確認しよう」の問い①～ⓝをはりつけ，下のノート欄に解答を記入</a:t>
            </a:r>
          </a:p>
        </p:txBody>
      </p:sp>
    </p:spTree>
    <p:extLst>
      <p:ext uri="{BB962C8B-B14F-4D97-AF65-F5344CB8AC3E}">
        <p14:creationId xmlns:p14="http://schemas.microsoft.com/office/powerpoint/2010/main" val="26678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8AC2B270-0E3A-32FE-4464-1FCC8BEB7443}"/>
              </a:ext>
            </a:extLst>
          </p:cNvPr>
          <p:cNvGrpSpPr/>
          <p:nvPr userDrawn="1"/>
        </p:nvGrpSpPr>
        <p:grpSpPr>
          <a:xfrm>
            <a:off x="384000" y="1998938"/>
            <a:ext cx="11424000" cy="2880000"/>
            <a:chOff x="288000" y="1293587"/>
            <a:chExt cx="8568000" cy="2880000"/>
          </a:xfrm>
        </p:grpSpPr>
        <p:sp>
          <p:nvSpPr>
            <p:cNvPr id="3" name="角丸四角形 3">
              <a:extLst>
                <a:ext uri="{FF2B5EF4-FFF2-40B4-BE49-F238E27FC236}">
                  <a16:creationId xmlns:a16="http://schemas.microsoft.com/office/drawing/2014/main" id="{48F2844C-01CE-4758-B497-116E64DC0C6A}"/>
                </a:ext>
              </a:extLst>
            </p:cNvPr>
            <p:cNvSpPr>
              <a:spLocks/>
            </p:cNvSpPr>
            <p:nvPr userDrawn="1"/>
          </p:nvSpPr>
          <p:spPr>
            <a:xfrm>
              <a:off x="288000" y="1293587"/>
              <a:ext cx="8568000" cy="2880000"/>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lIns="0" tIns="0" rIns="0" rtlCol="0" anchor="ctr"/>
            <a:lstStyle/>
            <a:p>
              <a:pPr lvl="1"/>
              <a:endParaRPr lang="en-US" altLang="ja-JP" sz="2800" b="1" dirty="0">
                <a:solidFill>
                  <a:srgbClr val="000000"/>
                </a:solidFill>
                <a:latin typeface="メイリオ"/>
                <a:ea typeface="メイリオ"/>
                <a:cs typeface="メイリオ"/>
              </a:endParaRPr>
            </a:p>
          </p:txBody>
        </p:sp>
        <p:sp>
          <p:nvSpPr>
            <p:cNvPr id="6" name="テキスト ボックス 5">
              <a:extLst>
                <a:ext uri="{FF2B5EF4-FFF2-40B4-BE49-F238E27FC236}">
                  <a16:creationId xmlns:a16="http://schemas.microsoft.com/office/drawing/2014/main" id="{BDBADBFE-E103-4C74-9C2D-B9E88A1B2984}"/>
                </a:ext>
              </a:extLst>
            </p:cNvPr>
            <p:cNvSpPr txBox="1">
              <a:spLocks/>
            </p:cNvSpPr>
            <p:nvPr userDrawn="1"/>
          </p:nvSpPr>
          <p:spPr>
            <a:xfrm>
              <a:off x="288000" y="1293587"/>
              <a:ext cx="2160000" cy="523220"/>
            </a:xfrm>
            <a:prstGeom prst="rect">
              <a:avLst/>
            </a:prstGeom>
            <a:solidFill>
              <a:srgbClr val="008000"/>
            </a:solidFill>
            <a:ln w="38100">
              <a:solidFill>
                <a:srgbClr val="008000"/>
              </a:solidFill>
            </a:ln>
          </p:spPr>
          <p:txBody>
            <a:bodyPr wrap="square" lIns="0" tIns="0" rIns="0" bIns="0" rtlCol="0" anchor="b" anchorCtr="0">
              <a:norm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主題の問い</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grpSp>
      <p:sp>
        <p:nvSpPr>
          <p:cNvPr id="15" name="Title 1">
            <a:extLst>
              <a:ext uri="{FF2B5EF4-FFF2-40B4-BE49-F238E27FC236}">
                <a16:creationId xmlns:a16="http://schemas.microsoft.com/office/drawing/2014/main" id="{CEE589AD-AE1C-A414-4329-E68FCF803BCD}"/>
              </a:ext>
            </a:extLst>
          </p:cNvPr>
          <p:cNvSpPr>
            <a:spLocks noGrp="1"/>
          </p:cNvSpPr>
          <p:nvPr>
            <p:ph type="ctrTitle" hasCustomPrompt="1"/>
          </p:nvPr>
        </p:nvSpPr>
        <p:spPr>
          <a:xfrm>
            <a:off x="1284051" y="1998938"/>
            <a:ext cx="9824216" cy="2860124"/>
          </a:xfrm>
          <a:prstGeom prst="rect">
            <a:avLst/>
          </a:prstGeom>
          <a:noFill/>
          <a:ln>
            <a:noFill/>
          </a:ln>
          <a:scene3d>
            <a:camera prst="orthographicFront"/>
            <a:lightRig rig="threePt" dir="t"/>
          </a:scene3d>
          <a:sp3d>
            <a:bevelT w="0" h="0" prst="coolSlant"/>
          </a:sp3d>
        </p:spPr>
        <p:txBody>
          <a:bodyPr anchor="ctr">
            <a:noAutofit/>
          </a:bodyPr>
          <a:lstStyle>
            <a:lvl1pPr algn="l">
              <a:lnSpc>
                <a:spcPct val="150000"/>
              </a:lnSpc>
              <a:defRPr sz="3200" b="1">
                <a:latin typeface="メイリオ" panose="020B0604030504040204" pitchFamily="50" charset="-128"/>
                <a:ea typeface="メイリオ" panose="020B0604030504040204" pitchFamily="50" charset="-128"/>
              </a:defRPr>
            </a:lvl1pPr>
          </a:lstStyle>
          <a:p>
            <a:r>
              <a:rPr lang="ja-JP" altLang="en-US" dirty="0"/>
              <a:t>主題の問いを入力</a:t>
            </a:r>
            <a:endParaRPr lang="en-US" dirty="0"/>
          </a:p>
        </p:txBody>
      </p:sp>
    </p:spTree>
    <p:extLst>
      <p:ext uri="{BB962C8B-B14F-4D97-AF65-F5344CB8AC3E}">
        <p14:creationId xmlns:p14="http://schemas.microsoft.com/office/powerpoint/2010/main" val="216645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675D5-3A6B-D2BA-622C-3265F485953A}"/>
              </a:ext>
            </a:extLst>
          </p:cNvPr>
          <p:cNvSpPr>
            <a:spLocks noGrp="1"/>
          </p:cNvSpPr>
          <p:nvPr>
            <p:ph type="title" hasCustomPrompt="1"/>
          </p:nvPr>
        </p:nvSpPr>
        <p:spPr/>
        <p:txBody>
          <a:bodyPr wrap="none">
            <a:noAutofit/>
          </a:bodyPr>
          <a:lstStyle>
            <a:lvl1pPr>
              <a:defRPr sz="3200"/>
            </a:lvl1pPr>
          </a:lstStyle>
          <a:p>
            <a:r>
              <a:rPr kumimoji="1" lang="ja-JP" altLang="en-US" dirty="0"/>
              <a:t>小見出し</a:t>
            </a:r>
          </a:p>
        </p:txBody>
      </p:sp>
      <p:sp>
        <p:nvSpPr>
          <p:cNvPr id="6" name="コンテンツ プレースホルダー 5">
            <a:extLst>
              <a:ext uri="{FF2B5EF4-FFF2-40B4-BE49-F238E27FC236}">
                <a16:creationId xmlns:a16="http://schemas.microsoft.com/office/drawing/2014/main" id="{A79B6BE1-2E25-5039-383E-6CF1E83351FD}"/>
              </a:ext>
            </a:extLst>
          </p:cNvPr>
          <p:cNvSpPr>
            <a:spLocks noGrp="1"/>
          </p:cNvSpPr>
          <p:nvPr>
            <p:ph sz="quarter" idx="10" hasCustomPrompt="1"/>
          </p:nvPr>
        </p:nvSpPr>
        <p:spPr>
          <a:xfrm>
            <a:off x="336550" y="950665"/>
            <a:ext cx="11855449" cy="5907336"/>
          </a:xfrm>
        </p:spPr>
        <p:txBody>
          <a:bodyPr/>
          <a:lstStyle>
            <a:lvl1pPr marL="719138" indent="-719138">
              <a:lnSpc>
                <a:spcPct val="150000"/>
              </a:lnSpc>
              <a:buNone/>
              <a:defRPr sz="3200"/>
            </a:lvl1pPr>
          </a:lstStyle>
          <a:p>
            <a:pPr lvl="0"/>
            <a:r>
              <a:rPr kumimoji="1" lang="ja-JP" altLang="en-US" dirty="0"/>
              <a:t>テキスト入力　　</a:t>
            </a:r>
            <a:r>
              <a:rPr kumimoji="1" lang="en-US" altLang="ja-JP" dirty="0"/>
              <a:t>※</a:t>
            </a:r>
            <a:r>
              <a:rPr kumimoji="1" lang="ja-JP" altLang="en-US" dirty="0"/>
              <a:t>演習ノートと完全一致</a:t>
            </a:r>
            <a:endParaRPr kumimoji="1" lang="en-US" altLang="ja-JP" dirty="0"/>
          </a:p>
          <a:p>
            <a:pPr lvl="0"/>
            <a:r>
              <a:rPr kumimoji="1" lang="ja-JP" altLang="en-US" dirty="0"/>
              <a:t>♦ああああああああああああ</a:t>
            </a:r>
            <a:endParaRPr kumimoji="1" lang="en-US" altLang="ja-JP" dirty="0"/>
          </a:p>
          <a:p>
            <a:pPr lvl="0"/>
            <a:r>
              <a:rPr kumimoji="1" lang="ja-JP" altLang="en-US" dirty="0"/>
              <a:t>　・ああああああ　←１字下げ　　　　　　　　　　あああ　２行目以降は勝手に行頭そろいます</a:t>
            </a:r>
            <a:endParaRPr kumimoji="1" lang="en-US" altLang="ja-JP" dirty="0"/>
          </a:p>
        </p:txBody>
      </p:sp>
    </p:spTree>
    <p:extLst>
      <p:ext uri="{BB962C8B-B14F-4D97-AF65-F5344CB8AC3E}">
        <p14:creationId xmlns:p14="http://schemas.microsoft.com/office/powerpoint/2010/main" val="406482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C9B3CABA-EB1E-A73E-3E79-EFF36268C2CD}"/>
              </a:ext>
            </a:extLst>
          </p:cNvPr>
          <p:cNvSpPr/>
          <p:nvPr userDrawn="1"/>
        </p:nvSpPr>
        <p:spPr>
          <a:xfrm>
            <a:off x="1534377" y="335282"/>
            <a:ext cx="10424158" cy="569391"/>
          </a:xfrm>
          <a:prstGeom prst="wedgeRoundRectCallout">
            <a:avLst>
              <a:gd name="adj1" fmla="val -52255"/>
              <a:gd name="adj2" fmla="val 4460"/>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Title 1">
            <a:extLst>
              <a:ext uri="{FF2B5EF4-FFF2-40B4-BE49-F238E27FC236}">
                <a16:creationId xmlns:a16="http://schemas.microsoft.com/office/drawing/2014/main" id="{B1078B6F-9733-52D3-4696-ECD6B3C09732}"/>
              </a:ext>
            </a:extLst>
          </p:cNvPr>
          <p:cNvSpPr>
            <a:spLocks noGrp="1"/>
          </p:cNvSpPr>
          <p:nvPr>
            <p:ph type="ctrTitle" hasCustomPrompt="1"/>
          </p:nvPr>
        </p:nvSpPr>
        <p:spPr>
          <a:xfrm>
            <a:off x="1534377" y="335281"/>
            <a:ext cx="10498738" cy="706442"/>
          </a:xfrm>
          <a:prstGeom prst="rect">
            <a:avLst/>
          </a:prstGeom>
          <a:noFill/>
          <a:ln>
            <a:noFill/>
          </a:ln>
          <a:scene3d>
            <a:camera prst="orthographicFront"/>
            <a:lightRig rig="threePt" dir="t"/>
          </a:scene3d>
          <a:sp3d>
            <a:bevelT w="0" h="0" prst="coolSlant"/>
          </a:sp3d>
        </p:spPr>
        <p:txBody>
          <a:bodyPr anchor="ctr">
            <a:noAutofit/>
          </a:bodyPr>
          <a:lstStyle>
            <a:lvl1pPr algn="l">
              <a:defRPr sz="2800" b="1">
                <a:latin typeface="メイリオ" panose="020B0604030504040204" pitchFamily="50" charset="-128"/>
                <a:ea typeface="メイリオ" panose="020B0604030504040204" pitchFamily="50" charset="-128"/>
              </a:defRPr>
            </a:lvl1pPr>
          </a:lstStyle>
          <a:p>
            <a:r>
              <a:rPr lang="ja-JP" altLang="en-US" dirty="0"/>
              <a:t>導入・生徒の吹き出しの問いを入力</a:t>
            </a:r>
            <a:endParaRPr lang="en-US" dirty="0"/>
          </a:p>
        </p:txBody>
      </p:sp>
      <p:pic>
        <p:nvPicPr>
          <p:cNvPr id="3" name="図 2" descr="挿絵 が含まれている画像&#10;&#10;自動的に生成された説明">
            <a:extLst>
              <a:ext uri="{FF2B5EF4-FFF2-40B4-BE49-F238E27FC236}">
                <a16:creationId xmlns:a16="http://schemas.microsoft.com/office/drawing/2014/main" id="{C7ADFDFE-D85D-1908-E3FC-2AAC1C85132D}"/>
              </a:ext>
            </a:extLst>
          </p:cNvPr>
          <p:cNvPicPr>
            <a:picLocks noChangeAspect="1"/>
          </p:cNvPicPr>
          <p:nvPr userDrawn="1"/>
        </p:nvPicPr>
        <p:blipFill rotWithShape="1">
          <a:blip r:embed="rId2">
            <a:clrChange>
              <a:clrFrom>
                <a:srgbClr val="FFAEC9"/>
              </a:clrFrom>
              <a:clrTo>
                <a:srgbClr val="FFAEC9">
                  <a:alpha val="0"/>
                </a:srgbClr>
              </a:clrTo>
            </a:clrChange>
          </a:blip>
          <a:srcRect r="50519"/>
          <a:stretch/>
        </p:blipFill>
        <p:spPr>
          <a:xfrm>
            <a:off x="233465" y="129629"/>
            <a:ext cx="1196501" cy="1117745"/>
          </a:xfrm>
          <a:prstGeom prst="rect">
            <a:avLst/>
          </a:prstGeom>
        </p:spPr>
      </p:pic>
    </p:spTree>
    <p:extLst>
      <p:ext uri="{BB962C8B-B14F-4D97-AF65-F5344CB8AC3E}">
        <p14:creationId xmlns:p14="http://schemas.microsoft.com/office/powerpoint/2010/main" val="145062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5B96AD75-AD16-DBD3-0278-4E448190398B}"/>
              </a:ext>
            </a:extLst>
          </p:cNvPr>
          <p:cNvPicPr>
            <a:picLocks noChangeAspect="1"/>
          </p:cNvPicPr>
          <p:nvPr userDrawn="1"/>
        </p:nvPicPr>
        <p:blipFill rotWithShape="1">
          <a:blip r:embed="rId2">
            <a:clrChange>
              <a:clrFrom>
                <a:srgbClr val="FFAEC9"/>
              </a:clrFrom>
              <a:clrTo>
                <a:srgbClr val="FFAEC9">
                  <a:alpha val="0"/>
                </a:srgbClr>
              </a:clrTo>
            </a:clrChange>
          </a:blip>
          <a:srcRect l="58332"/>
          <a:stretch/>
        </p:blipFill>
        <p:spPr>
          <a:xfrm>
            <a:off x="172506" y="129628"/>
            <a:ext cx="1007571" cy="1117745"/>
          </a:xfrm>
          <a:prstGeom prst="rect">
            <a:avLst/>
          </a:prstGeom>
        </p:spPr>
      </p:pic>
      <p:sp>
        <p:nvSpPr>
          <p:cNvPr id="9" name="吹き出し: 角を丸めた四角形 8">
            <a:extLst>
              <a:ext uri="{FF2B5EF4-FFF2-40B4-BE49-F238E27FC236}">
                <a16:creationId xmlns:a16="http://schemas.microsoft.com/office/drawing/2014/main" id="{330393A6-76DA-4FDD-C996-4FF5F7C271C7}"/>
              </a:ext>
            </a:extLst>
          </p:cNvPr>
          <p:cNvSpPr/>
          <p:nvPr userDrawn="1"/>
        </p:nvSpPr>
        <p:spPr>
          <a:xfrm>
            <a:off x="1534377" y="335282"/>
            <a:ext cx="10424158" cy="1117745"/>
          </a:xfrm>
          <a:prstGeom prst="wedgeRoundRectCallout">
            <a:avLst>
              <a:gd name="adj1" fmla="val -52255"/>
              <a:gd name="adj2" fmla="val 4460"/>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Title 1">
            <a:extLst>
              <a:ext uri="{FF2B5EF4-FFF2-40B4-BE49-F238E27FC236}">
                <a16:creationId xmlns:a16="http://schemas.microsoft.com/office/drawing/2014/main" id="{5CE852FC-48DA-F3F1-E6B6-62288E114ADA}"/>
              </a:ext>
            </a:extLst>
          </p:cNvPr>
          <p:cNvSpPr>
            <a:spLocks noGrp="1"/>
          </p:cNvSpPr>
          <p:nvPr>
            <p:ph type="ctrTitle" hasCustomPrompt="1"/>
          </p:nvPr>
        </p:nvSpPr>
        <p:spPr>
          <a:xfrm>
            <a:off x="1534377" y="335282"/>
            <a:ext cx="10498738" cy="1117744"/>
          </a:xfrm>
          <a:prstGeom prst="rect">
            <a:avLst/>
          </a:prstGeom>
          <a:noFill/>
          <a:ln>
            <a:noFill/>
          </a:ln>
          <a:scene3d>
            <a:camera prst="orthographicFront"/>
            <a:lightRig rig="threePt" dir="t"/>
          </a:scene3d>
          <a:sp3d>
            <a:bevelT w="0" h="0" prst="coolSlant"/>
          </a:sp3d>
        </p:spPr>
        <p:txBody>
          <a:bodyPr anchor="ctr">
            <a:noAutofit/>
          </a:bodyPr>
          <a:lstStyle>
            <a:lvl1pPr algn="l">
              <a:defRPr sz="2800" b="1">
                <a:latin typeface="メイリオ" panose="020B0604030504040204" pitchFamily="50" charset="-128"/>
                <a:ea typeface="メイリオ" panose="020B0604030504040204" pitchFamily="50" charset="-128"/>
              </a:defRPr>
            </a:lvl1pPr>
          </a:lstStyle>
          <a:p>
            <a:r>
              <a:rPr lang="ja-JP" altLang="en-US" dirty="0"/>
              <a:t>導入・生徒の吹き出しの問いを入力</a:t>
            </a:r>
            <a:endParaRPr lang="en-US" dirty="0"/>
          </a:p>
        </p:txBody>
      </p:sp>
    </p:spTree>
    <p:extLst>
      <p:ext uri="{BB962C8B-B14F-4D97-AF65-F5344CB8AC3E}">
        <p14:creationId xmlns:p14="http://schemas.microsoft.com/office/powerpoint/2010/main" val="119225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ユーザー設定レイアウト">
    <p:spTree>
      <p:nvGrpSpPr>
        <p:cNvPr id="1" name=""/>
        <p:cNvGrpSpPr/>
        <p:nvPr/>
      </p:nvGrpSpPr>
      <p:grpSpPr>
        <a:xfrm>
          <a:off x="0" y="0"/>
          <a:ext cx="0" cy="0"/>
          <a:chOff x="0" y="0"/>
          <a:chExt cx="0" cy="0"/>
        </a:xfrm>
      </p:grpSpPr>
      <p:sp>
        <p:nvSpPr>
          <p:cNvPr id="3" name="角丸四角形 3">
            <a:extLst>
              <a:ext uri="{FF2B5EF4-FFF2-40B4-BE49-F238E27FC236}">
                <a16:creationId xmlns:a16="http://schemas.microsoft.com/office/drawing/2014/main" id="{48F2844C-01CE-4758-B497-116E64DC0C6A}"/>
              </a:ext>
            </a:extLst>
          </p:cNvPr>
          <p:cNvSpPr/>
          <p:nvPr userDrawn="1"/>
        </p:nvSpPr>
        <p:spPr>
          <a:xfrm>
            <a:off x="384000" y="586235"/>
            <a:ext cx="11424000" cy="1286108"/>
          </a:xfrm>
          <a:prstGeom prst="roundRect">
            <a:avLst/>
          </a:prstGeom>
          <a:noFill/>
          <a:ln w="38100" cmpd="sng">
            <a:solidFill>
              <a:srgbClr val="9E8360"/>
            </a:solidFill>
          </a:ln>
        </p:spPr>
        <p:style>
          <a:lnRef idx="1">
            <a:schemeClr val="accent3"/>
          </a:lnRef>
          <a:fillRef idx="3">
            <a:schemeClr val="accent3"/>
          </a:fillRef>
          <a:effectRef idx="2">
            <a:schemeClr val="accent3"/>
          </a:effectRef>
          <a:fontRef idx="minor">
            <a:schemeClr val="lt1"/>
          </a:fontRef>
        </p:style>
        <p:txBody>
          <a:bodyPr lIns="0" tIns="0" rIns="0" rtlCol="0" anchor="ctr"/>
          <a:lstStyle/>
          <a:p>
            <a:pPr lvl="1"/>
            <a:endParaRPr lang="en-US" altLang="ja-JP" sz="2800" b="1" dirty="0">
              <a:solidFill>
                <a:srgbClr val="000000"/>
              </a:solidFill>
              <a:latin typeface="メイリオ"/>
              <a:ea typeface="メイリオ"/>
              <a:cs typeface="メイリオ"/>
            </a:endParaRPr>
          </a:p>
        </p:txBody>
      </p:sp>
      <p:sp>
        <p:nvSpPr>
          <p:cNvPr id="9" name="Title 1">
            <a:extLst>
              <a:ext uri="{FF2B5EF4-FFF2-40B4-BE49-F238E27FC236}">
                <a16:creationId xmlns:a16="http://schemas.microsoft.com/office/drawing/2014/main" id="{8E25F171-3F5A-D31E-C20F-6044029AEC81}"/>
              </a:ext>
            </a:extLst>
          </p:cNvPr>
          <p:cNvSpPr>
            <a:spLocks noGrp="1"/>
          </p:cNvSpPr>
          <p:nvPr>
            <p:ph type="ctrTitle" hasCustomPrompt="1"/>
          </p:nvPr>
        </p:nvSpPr>
        <p:spPr>
          <a:xfrm>
            <a:off x="383999" y="838235"/>
            <a:ext cx="11620823" cy="1034107"/>
          </a:xfrm>
          <a:prstGeom prst="rect">
            <a:avLst/>
          </a:prstGeom>
          <a:noFill/>
          <a:ln>
            <a:noFill/>
          </a:ln>
          <a:scene3d>
            <a:camera prst="orthographicFront"/>
            <a:lightRig rig="threePt" dir="t"/>
          </a:scene3d>
          <a:sp3d>
            <a:bevelT w="0" h="0" prst="coolSlant"/>
          </a:sp3d>
        </p:spPr>
        <p:txBody>
          <a:bodyPr anchor="ctr">
            <a:noAutofit/>
          </a:bodyPr>
          <a:lstStyle>
            <a:lvl1pPr algn="l">
              <a:defRPr sz="3200" b="1">
                <a:latin typeface="メイリオ" panose="020B0604030504040204" pitchFamily="50" charset="-128"/>
                <a:ea typeface="メイリオ" panose="020B0604030504040204" pitchFamily="50" charset="-128"/>
              </a:defRPr>
            </a:lvl1pPr>
          </a:lstStyle>
          <a:p>
            <a:r>
              <a:rPr lang="ja-JP" altLang="en-US" dirty="0"/>
              <a:t>チェックを入力</a:t>
            </a:r>
            <a:endParaRPr lang="en-US" dirty="0"/>
          </a:p>
        </p:txBody>
      </p:sp>
      <p:grpSp>
        <p:nvGrpSpPr>
          <p:cNvPr id="39" name="グループ化 38">
            <a:extLst>
              <a:ext uri="{FF2B5EF4-FFF2-40B4-BE49-F238E27FC236}">
                <a16:creationId xmlns:a16="http://schemas.microsoft.com/office/drawing/2014/main" id="{93DBFF1B-319B-D962-4E4C-D648CBBBE600}"/>
              </a:ext>
            </a:extLst>
          </p:cNvPr>
          <p:cNvGrpSpPr/>
          <p:nvPr userDrawn="1"/>
        </p:nvGrpSpPr>
        <p:grpSpPr>
          <a:xfrm>
            <a:off x="187177" y="325236"/>
            <a:ext cx="2410108" cy="522000"/>
            <a:chOff x="894269" y="1045480"/>
            <a:chExt cx="1807581" cy="522000"/>
          </a:xfrm>
        </p:grpSpPr>
        <p:sp>
          <p:nvSpPr>
            <p:cNvPr id="35" name="フリーフォーム: 図形 34">
              <a:extLst>
                <a:ext uri="{FF2B5EF4-FFF2-40B4-BE49-F238E27FC236}">
                  <a16:creationId xmlns:a16="http://schemas.microsoft.com/office/drawing/2014/main" id="{F9B19654-A72B-C16E-E0EC-3CAAB5B487A7}"/>
                </a:ext>
              </a:extLst>
            </p:cNvPr>
            <p:cNvSpPr/>
            <p:nvPr userDrawn="1"/>
          </p:nvSpPr>
          <p:spPr>
            <a:xfrm>
              <a:off x="894269" y="1045480"/>
              <a:ext cx="1807581" cy="522000"/>
            </a:xfrm>
            <a:custGeom>
              <a:avLst/>
              <a:gdLst>
                <a:gd name="connsiteX0" fmla="*/ 261000 w 2515773"/>
                <a:gd name="connsiteY0" fmla="*/ 0 h 522000"/>
                <a:gd name="connsiteX1" fmla="*/ 2249820 w 2515773"/>
                <a:gd name="connsiteY1" fmla="*/ 0 h 522000"/>
                <a:gd name="connsiteX2" fmla="*/ 2249820 w 2515773"/>
                <a:gd name="connsiteY2" fmla="*/ 499 h 522000"/>
                <a:gd name="connsiteX3" fmla="*/ 2254773 w 2515773"/>
                <a:gd name="connsiteY3" fmla="*/ 0 h 522000"/>
                <a:gd name="connsiteX4" fmla="*/ 2515773 w 2515773"/>
                <a:gd name="connsiteY4" fmla="*/ 261000 h 522000"/>
                <a:gd name="connsiteX5" fmla="*/ 2254773 w 2515773"/>
                <a:gd name="connsiteY5" fmla="*/ 522000 h 522000"/>
                <a:gd name="connsiteX6" fmla="*/ 2249820 w 2515773"/>
                <a:gd name="connsiteY6" fmla="*/ 521501 h 522000"/>
                <a:gd name="connsiteX7" fmla="*/ 2249820 w 2515773"/>
                <a:gd name="connsiteY7" fmla="*/ 522000 h 522000"/>
                <a:gd name="connsiteX8" fmla="*/ 261000 w 2515773"/>
                <a:gd name="connsiteY8" fmla="*/ 522000 h 522000"/>
                <a:gd name="connsiteX9" fmla="*/ 0 w 2515773"/>
                <a:gd name="connsiteY9" fmla="*/ 261000 h 522000"/>
                <a:gd name="connsiteX10" fmla="*/ 261000 w 2515773"/>
                <a:gd name="connsiteY10" fmla="*/ 0 h 52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5773" h="522000">
                  <a:moveTo>
                    <a:pt x="261000" y="0"/>
                  </a:moveTo>
                  <a:lnTo>
                    <a:pt x="2249820" y="0"/>
                  </a:lnTo>
                  <a:lnTo>
                    <a:pt x="2249820" y="499"/>
                  </a:lnTo>
                  <a:lnTo>
                    <a:pt x="2254773" y="0"/>
                  </a:lnTo>
                  <a:cubicBezTo>
                    <a:pt x="2398919" y="0"/>
                    <a:pt x="2515773" y="116854"/>
                    <a:pt x="2515773" y="261000"/>
                  </a:cubicBezTo>
                  <a:cubicBezTo>
                    <a:pt x="2515773" y="405146"/>
                    <a:pt x="2398919" y="522000"/>
                    <a:pt x="2254773" y="522000"/>
                  </a:cubicBezTo>
                  <a:lnTo>
                    <a:pt x="2249820" y="521501"/>
                  </a:lnTo>
                  <a:lnTo>
                    <a:pt x="2249820" y="522000"/>
                  </a:lnTo>
                  <a:lnTo>
                    <a:pt x="261000" y="522000"/>
                  </a:lnTo>
                  <a:cubicBezTo>
                    <a:pt x="116854" y="522000"/>
                    <a:pt x="0" y="405146"/>
                    <a:pt x="0" y="261000"/>
                  </a:cubicBezTo>
                  <a:cubicBezTo>
                    <a:pt x="0" y="116854"/>
                    <a:pt x="116854" y="0"/>
                    <a:pt x="261000" y="0"/>
                  </a:cubicBezTo>
                  <a:close/>
                </a:path>
              </a:pathLst>
            </a:custGeom>
            <a:solidFill>
              <a:schemeClr val="bg1"/>
            </a:solidFill>
            <a:ln w="38100">
              <a:solidFill>
                <a:srgbClr val="9E8360"/>
              </a:solidFill>
            </a:ln>
          </p:spPr>
          <p:style>
            <a:lnRef idx="2">
              <a:schemeClr val="accent1">
                <a:shade val="50000"/>
              </a:schemeClr>
            </a:lnRef>
            <a:fillRef idx="1">
              <a:schemeClr val="accent1"/>
            </a:fillRef>
            <a:effectRef idx="0">
              <a:schemeClr val="accent1"/>
            </a:effectRef>
            <a:fontRef idx="minor">
              <a:schemeClr val="lt1"/>
            </a:fontRef>
          </p:style>
          <p:txBody>
            <a:bodyPr wrap="square" tIns="144000" rtlCol="0" anchor="ctr">
              <a:noAutofit/>
            </a:bodyPr>
            <a:lstStyle/>
            <a:p>
              <a:pPr algn="ctr"/>
              <a:r>
                <a:rPr kumimoji="1" lang="ja-JP" altLang="en-US" sz="2800" b="1" dirty="0">
                  <a:solidFill>
                    <a:srgbClr val="9E8360"/>
                  </a:solidFill>
                  <a:latin typeface="メイリオ" panose="020B0604030504040204" pitchFamily="50" charset="-128"/>
                  <a:ea typeface="メイリオ" panose="020B0604030504040204" pitchFamily="50" charset="-128"/>
                </a:rPr>
                <a:t>　チェック</a:t>
              </a:r>
            </a:p>
          </p:txBody>
        </p:sp>
        <p:grpSp>
          <p:nvGrpSpPr>
            <p:cNvPr id="36" name="グループ化 35">
              <a:extLst>
                <a:ext uri="{FF2B5EF4-FFF2-40B4-BE49-F238E27FC236}">
                  <a16:creationId xmlns:a16="http://schemas.microsoft.com/office/drawing/2014/main" id="{DC303FD1-2FB5-6515-3976-357E829710D4}"/>
                </a:ext>
              </a:extLst>
            </p:cNvPr>
            <p:cNvGrpSpPr/>
            <p:nvPr userDrawn="1"/>
          </p:nvGrpSpPr>
          <p:grpSpPr>
            <a:xfrm>
              <a:off x="894281" y="1054480"/>
              <a:ext cx="378000" cy="504000"/>
              <a:chOff x="5120937" y="4554365"/>
              <a:chExt cx="404999" cy="540000"/>
            </a:xfrm>
          </p:grpSpPr>
          <p:sp>
            <p:nvSpPr>
              <p:cNvPr id="37" name="楕円 36">
                <a:extLst>
                  <a:ext uri="{FF2B5EF4-FFF2-40B4-BE49-F238E27FC236}">
                    <a16:creationId xmlns:a16="http://schemas.microsoft.com/office/drawing/2014/main" id="{9D371A6A-287D-F41E-49F6-AD813CE4DCFB}"/>
                  </a:ext>
                </a:extLst>
              </p:cNvPr>
              <p:cNvSpPr/>
              <p:nvPr userDrawn="1"/>
            </p:nvSpPr>
            <p:spPr>
              <a:xfrm>
                <a:off x="5120937" y="4554365"/>
                <a:ext cx="404999" cy="540000"/>
              </a:xfrm>
              <a:prstGeom prst="ellipse">
                <a:avLst/>
              </a:prstGeom>
              <a:solidFill>
                <a:srgbClr val="9E8360"/>
              </a:solidFill>
              <a:ln w="38100">
                <a:solidFill>
                  <a:srgbClr val="9E83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pic>
            <p:nvPicPr>
              <p:cNvPr id="38" name="グラフィックス 37" descr="チェック マーク 単色塗りつぶし">
                <a:extLst>
                  <a:ext uri="{FF2B5EF4-FFF2-40B4-BE49-F238E27FC236}">
                    <a16:creationId xmlns:a16="http://schemas.microsoft.com/office/drawing/2014/main" id="{AD934503-4640-559B-91CE-44F6C07AC660}"/>
                  </a:ext>
                </a:extLst>
              </p:cNvPr>
              <p:cNvPicPr preferRelativeResize="0">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8794" y="4631508"/>
                <a:ext cx="289286" cy="385714"/>
              </a:xfrm>
              <a:prstGeom prst="rect">
                <a:avLst/>
              </a:prstGeom>
            </p:spPr>
          </p:pic>
        </p:grpSp>
      </p:grpSp>
    </p:spTree>
    <p:extLst>
      <p:ext uri="{BB962C8B-B14F-4D97-AF65-F5344CB8AC3E}">
        <p14:creationId xmlns:p14="http://schemas.microsoft.com/office/powerpoint/2010/main" val="83196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4C53690-B5F5-F756-E6D6-CB3E411430E8}"/>
              </a:ext>
            </a:extLst>
          </p:cNvPr>
          <p:cNvSpPr txBox="1"/>
          <p:nvPr userDrawn="1"/>
        </p:nvSpPr>
        <p:spPr>
          <a:xfrm>
            <a:off x="1799676" y="1071123"/>
            <a:ext cx="8190689" cy="4911601"/>
          </a:xfrm>
          <a:prstGeom prst="rect">
            <a:avLst/>
          </a:prstGeom>
          <a:noFill/>
        </p:spPr>
        <p:txBody>
          <a:bodyPr wrap="square" rtlCol="0">
            <a:spAutoFit/>
          </a:bodyPr>
          <a:lstStyle/>
          <a:p>
            <a:pPr lvl="0">
              <a:lnSpc>
                <a:spcPct val="150000"/>
              </a:lnSpc>
            </a:pPr>
            <a:r>
              <a:rPr kumimoji="1" lang="ja-JP" altLang="en-US" sz="3200" b="0" dirty="0">
                <a:latin typeface="メイリオ" panose="020B0604030504040204" pitchFamily="50" charset="-128"/>
                <a:ea typeface="メイリオ" panose="020B0604030504040204" pitchFamily="50" charset="-128"/>
              </a:rPr>
              <a:t>写真・絵画資料への</a:t>
            </a:r>
            <a:r>
              <a:rPr kumimoji="1" lang="en-US" altLang="ja-JP" sz="3200" b="0" dirty="0">
                <a:latin typeface="メイリオ" panose="020B0604030504040204" pitchFamily="50" charset="-128"/>
                <a:ea typeface="メイリオ" panose="020B0604030504040204" pitchFamily="50" charset="-128"/>
              </a:rPr>
              <a:t>Link</a:t>
            </a:r>
            <a:r>
              <a:rPr kumimoji="1" lang="ja-JP" altLang="en-US" sz="3200" b="0" dirty="0">
                <a:latin typeface="メイリオ" panose="020B0604030504040204" pitchFamily="50" charset="-128"/>
                <a:ea typeface="メイリオ" panose="020B0604030504040204" pitchFamily="50" charset="-128"/>
              </a:rPr>
              <a:t>です。</a:t>
            </a:r>
            <a:endParaRPr kumimoji="1" lang="en-US" altLang="ja-JP" sz="3200" b="0" dirty="0">
              <a:latin typeface="メイリオ" panose="020B0604030504040204" pitchFamily="50" charset="-128"/>
              <a:ea typeface="メイリオ" panose="020B0604030504040204" pitchFamily="50" charset="-128"/>
            </a:endParaRPr>
          </a:p>
          <a:p>
            <a:pPr marL="719138" marR="0" lvl="0" indent="-719138" algn="l" defTabSz="914400" rtl="0" eaLnBrk="1" fontAlgn="auto" latinLnBrk="0" hangingPunct="1">
              <a:lnSpc>
                <a:spcPct val="150000"/>
              </a:lnSpc>
              <a:spcBef>
                <a:spcPts val="672"/>
              </a:spcBef>
              <a:spcAft>
                <a:spcPts val="0"/>
              </a:spcAft>
              <a:buClrTx/>
              <a:buSzTx/>
              <a:buFont typeface="+mj-ea"/>
              <a:buNone/>
              <a:tabLst/>
              <a:defRPr/>
            </a:pPr>
            <a:r>
              <a:rPr kumimoji="1" lang="ja-JP" altLang="en-US" sz="3200" b="0" dirty="0">
                <a:latin typeface="メイリオ" panose="020B0604030504040204" pitchFamily="50" charset="-128"/>
                <a:ea typeface="メイリオ" panose="020B0604030504040204" pitchFamily="50" charset="-128"/>
              </a:rPr>
              <a:t>グラフ・統計資料への</a:t>
            </a:r>
            <a:r>
              <a:rPr kumimoji="1" lang="en-US" altLang="ja-JP" sz="3200" b="0" dirty="0">
                <a:latin typeface="メイリオ" panose="020B0604030504040204" pitchFamily="50" charset="-128"/>
                <a:ea typeface="メイリオ" panose="020B0604030504040204" pitchFamily="50" charset="-128"/>
              </a:rPr>
              <a:t>Link</a:t>
            </a:r>
            <a:r>
              <a:rPr kumimoji="1" lang="ja-JP" altLang="en-US" sz="3200" b="0" dirty="0">
                <a:latin typeface="メイリオ" panose="020B0604030504040204" pitchFamily="50" charset="-128"/>
                <a:ea typeface="メイリオ" panose="020B0604030504040204" pitchFamily="50" charset="-128"/>
              </a:rPr>
              <a:t>です。</a:t>
            </a:r>
            <a:endParaRPr kumimoji="1" lang="en-US" altLang="ja-JP" sz="3200" b="0" dirty="0">
              <a:latin typeface="メイリオ" panose="020B0604030504040204" pitchFamily="50" charset="-128"/>
              <a:ea typeface="メイリオ" panose="020B0604030504040204" pitchFamily="50" charset="-128"/>
            </a:endParaRPr>
          </a:p>
          <a:p>
            <a:pPr marL="719138" marR="0" lvl="0" indent="-719138" algn="l" defTabSz="914400" rtl="0" eaLnBrk="1" fontAlgn="auto" latinLnBrk="0" hangingPunct="1">
              <a:lnSpc>
                <a:spcPct val="150000"/>
              </a:lnSpc>
              <a:spcBef>
                <a:spcPts val="672"/>
              </a:spcBef>
              <a:spcAft>
                <a:spcPts val="0"/>
              </a:spcAft>
              <a:buClrTx/>
              <a:buSzTx/>
              <a:buFont typeface="+mj-ea"/>
              <a:buNone/>
              <a:tabLst/>
              <a:defRPr/>
            </a:pPr>
            <a:r>
              <a:rPr kumimoji="1" lang="ja-JP" altLang="en-US" sz="3200" b="0" dirty="0">
                <a:latin typeface="メイリオ" panose="020B0604030504040204" pitchFamily="50" charset="-128"/>
                <a:ea typeface="メイリオ" panose="020B0604030504040204" pitchFamily="50" charset="-128"/>
              </a:rPr>
              <a:t>文献史料への</a:t>
            </a:r>
            <a:r>
              <a:rPr kumimoji="1" lang="en-US" altLang="ja-JP" sz="3200" b="0" dirty="0">
                <a:latin typeface="メイリオ" panose="020B0604030504040204" pitchFamily="50" charset="-128"/>
                <a:ea typeface="メイリオ" panose="020B0604030504040204" pitchFamily="50" charset="-128"/>
              </a:rPr>
              <a:t>Link</a:t>
            </a:r>
            <a:r>
              <a:rPr kumimoji="1" lang="ja-JP" altLang="en-US" sz="3200" b="0" dirty="0">
                <a:latin typeface="メイリオ" panose="020B0604030504040204" pitchFamily="50" charset="-128"/>
                <a:ea typeface="メイリオ" panose="020B0604030504040204" pitchFamily="50" charset="-128"/>
              </a:rPr>
              <a:t>です。</a:t>
            </a:r>
            <a:endParaRPr kumimoji="1" lang="en-US" altLang="ja-JP" sz="3200" b="0" dirty="0">
              <a:latin typeface="メイリオ" panose="020B0604030504040204" pitchFamily="50" charset="-128"/>
              <a:ea typeface="メイリオ" panose="020B0604030504040204" pitchFamily="50" charset="-128"/>
            </a:endParaRPr>
          </a:p>
          <a:p>
            <a:pPr marL="719138" marR="0" lvl="0" indent="-719138" algn="l" defTabSz="914400" rtl="0" eaLnBrk="1" fontAlgn="auto" latinLnBrk="0" hangingPunct="1">
              <a:lnSpc>
                <a:spcPct val="150000"/>
              </a:lnSpc>
              <a:spcBef>
                <a:spcPts val="672"/>
              </a:spcBef>
              <a:spcAft>
                <a:spcPts val="0"/>
              </a:spcAft>
              <a:buClrTx/>
              <a:buSzTx/>
              <a:buFont typeface="+mj-ea"/>
              <a:buNone/>
              <a:tabLst/>
              <a:defRPr/>
            </a:pPr>
            <a:r>
              <a:rPr kumimoji="1" lang="ja-JP" altLang="en-US" sz="3200" b="0" dirty="0">
                <a:latin typeface="メイリオ" panose="020B0604030504040204" pitchFamily="50" charset="-128"/>
                <a:ea typeface="メイリオ" panose="020B0604030504040204" pitchFamily="50" charset="-128"/>
              </a:rPr>
              <a:t>地図への</a:t>
            </a:r>
            <a:r>
              <a:rPr kumimoji="1" lang="en-US" altLang="ja-JP" sz="3200" b="0" dirty="0">
                <a:latin typeface="メイリオ" panose="020B0604030504040204" pitchFamily="50" charset="-128"/>
                <a:ea typeface="メイリオ" panose="020B0604030504040204" pitchFamily="50" charset="-128"/>
              </a:rPr>
              <a:t>Link</a:t>
            </a:r>
            <a:r>
              <a:rPr kumimoji="1" lang="ja-JP" altLang="en-US" sz="3200" b="0" dirty="0">
                <a:latin typeface="メイリオ" panose="020B0604030504040204" pitchFamily="50" charset="-128"/>
                <a:ea typeface="メイリオ" panose="020B0604030504040204" pitchFamily="50" charset="-128"/>
              </a:rPr>
              <a:t>です。</a:t>
            </a:r>
            <a:endParaRPr kumimoji="1" lang="en-US" altLang="ja-JP" sz="3200" b="0" dirty="0">
              <a:latin typeface="メイリオ" panose="020B0604030504040204" pitchFamily="50" charset="-128"/>
              <a:ea typeface="メイリオ" panose="020B0604030504040204" pitchFamily="50" charset="-128"/>
            </a:endParaRPr>
          </a:p>
          <a:p>
            <a:pPr marL="719138" marR="0" lvl="0" indent="-719138" algn="l" defTabSz="914400" rtl="0" eaLnBrk="1" fontAlgn="auto" latinLnBrk="0" hangingPunct="1">
              <a:lnSpc>
                <a:spcPct val="150000"/>
              </a:lnSpc>
              <a:spcBef>
                <a:spcPts val="672"/>
              </a:spcBef>
              <a:spcAft>
                <a:spcPts val="0"/>
              </a:spcAft>
              <a:buClrTx/>
              <a:buSzTx/>
              <a:buFont typeface="+mj-ea"/>
              <a:buNone/>
              <a:tabLst/>
              <a:defRPr/>
            </a:pPr>
            <a:r>
              <a:rPr kumimoji="1" lang="ja-JP" altLang="en-US" sz="3200" b="0" dirty="0">
                <a:latin typeface="メイリオ" panose="020B0604030504040204" pitchFamily="50" charset="-128"/>
                <a:ea typeface="メイリオ" panose="020B0604030504040204" pitchFamily="50" charset="-128"/>
              </a:rPr>
              <a:t>模式図・表への</a:t>
            </a:r>
            <a:r>
              <a:rPr kumimoji="1" lang="en-US" altLang="ja-JP" sz="3200" b="0" dirty="0">
                <a:latin typeface="メイリオ" panose="020B0604030504040204" pitchFamily="50" charset="-128"/>
                <a:ea typeface="メイリオ" panose="020B0604030504040204" pitchFamily="50" charset="-128"/>
              </a:rPr>
              <a:t>Link</a:t>
            </a:r>
            <a:r>
              <a:rPr kumimoji="1" lang="ja-JP" altLang="en-US" sz="3200" b="0" dirty="0">
                <a:latin typeface="メイリオ" panose="020B0604030504040204" pitchFamily="50" charset="-128"/>
                <a:ea typeface="メイリオ" panose="020B0604030504040204" pitchFamily="50" charset="-128"/>
              </a:rPr>
              <a:t>です。</a:t>
            </a:r>
            <a:endParaRPr kumimoji="1" lang="en-US" altLang="ja-JP" sz="3200" b="0" dirty="0">
              <a:latin typeface="メイリオ" panose="020B0604030504040204" pitchFamily="50" charset="-128"/>
              <a:ea typeface="メイリオ" panose="020B0604030504040204" pitchFamily="50" charset="-128"/>
            </a:endParaRPr>
          </a:p>
          <a:p>
            <a:pPr marL="719138" marR="0" lvl="0" indent="-719138" algn="l" defTabSz="914400" rtl="0" eaLnBrk="1" fontAlgn="auto" latinLnBrk="0" hangingPunct="1">
              <a:lnSpc>
                <a:spcPct val="150000"/>
              </a:lnSpc>
              <a:spcBef>
                <a:spcPts val="672"/>
              </a:spcBef>
              <a:spcAft>
                <a:spcPts val="0"/>
              </a:spcAft>
              <a:buClrTx/>
              <a:buSzTx/>
              <a:buFont typeface="+mj-ea"/>
              <a:buNone/>
              <a:tabLst/>
              <a:defRPr/>
            </a:pPr>
            <a:r>
              <a:rPr kumimoji="1" lang="ja-JP" altLang="en-US" sz="3200" b="0" dirty="0">
                <a:latin typeface="メイリオ" panose="020B0604030504040204" pitchFamily="50" charset="-128"/>
                <a:ea typeface="メイリオ" panose="020B0604030504040204" pitchFamily="50" charset="-128"/>
              </a:rPr>
              <a:t>問いとセットになった資料への</a:t>
            </a:r>
            <a:r>
              <a:rPr kumimoji="1" lang="en-US" altLang="ja-JP" sz="3200" b="0" dirty="0">
                <a:latin typeface="メイリオ" panose="020B0604030504040204" pitchFamily="50" charset="-128"/>
                <a:ea typeface="メイリオ" panose="020B0604030504040204" pitchFamily="50" charset="-128"/>
              </a:rPr>
              <a:t>Link</a:t>
            </a:r>
            <a:r>
              <a:rPr kumimoji="1" lang="ja-JP" altLang="en-US" sz="3200" b="0" dirty="0">
                <a:latin typeface="メイリオ" panose="020B0604030504040204" pitchFamily="50" charset="-128"/>
                <a:ea typeface="メイリオ" panose="020B0604030504040204" pitchFamily="50" charset="-128"/>
              </a:rPr>
              <a:t>です。</a:t>
            </a:r>
          </a:p>
        </p:txBody>
      </p:sp>
      <p:pic>
        <p:nvPicPr>
          <p:cNvPr id="3" name="グラフィックス 2" descr="カメラ 単色塗りつぶし">
            <a:extLst>
              <a:ext uri="{FF2B5EF4-FFF2-40B4-BE49-F238E27FC236}">
                <a16:creationId xmlns:a16="http://schemas.microsoft.com/office/drawing/2014/main" id="{40F35A4A-BCB1-5EF5-1FB7-F85267DE14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6463" y="999651"/>
            <a:ext cx="914400" cy="914400"/>
          </a:xfrm>
          <a:prstGeom prst="rect">
            <a:avLst/>
          </a:prstGeom>
        </p:spPr>
      </p:pic>
      <p:pic>
        <p:nvPicPr>
          <p:cNvPr id="4" name="グラフィックス 3" descr="ライト: オン 単色塗りつぶし">
            <a:extLst>
              <a:ext uri="{FF2B5EF4-FFF2-40B4-BE49-F238E27FC236}">
                <a16:creationId xmlns:a16="http://schemas.microsoft.com/office/drawing/2014/main" id="{79C8B9AE-9831-3FA8-88C3-11A6050EEA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6463" y="5068324"/>
            <a:ext cx="914400" cy="914400"/>
          </a:xfrm>
          <a:prstGeom prst="rect">
            <a:avLst/>
          </a:prstGeom>
        </p:spPr>
      </p:pic>
      <p:pic>
        <p:nvPicPr>
          <p:cNvPr id="5" name="グラフィックス 4" descr="棒グラフ 単色塗りつぶし">
            <a:extLst>
              <a:ext uri="{FF2B5EF4-FFF2-40B4-BE49-F238E27FC236}">
                <a16:creationId xmlns:a16="http://schemas.microsoft.com/office/drawing/2014/main" id="{7F605CEC-EA7F-19CF-5381-03953C297DE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6463" y="1813386"/>
            <a:ext cx="914400" cy="914400"/>
          </a:xfrm>
          <a:prstGeom prst="rect">
            <a:avLst/>
          </a:prstGeom>
        </p:spPr>
      </p:pic>
      <p:pic>
        <p:nvPicPr>
          <p:cNvPr id="6" name="グラフィックス 5" descr="ピン止めした地図 単色塗りつぶし">
            <a:extLst>
              <a:ext uri="{FF2B5EF4-FFF2-40B4-BE49-F238E27FC236}">
                <a16:creationId xmlns:a16="http://schemas.microsoft.com/office/drawing/2014/main" id="{ED69E576-90F8-3C64-4267-5DD1796CE96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6463" y="3440856"/>
            <a:ext cx="914400" cy="914400"/>
          </a:xfrm>
          <a:prstGeom prst="rect">
            <a:avLst/>
          </a:prstGeom>
        </p:spPr>
      </p:pic>
      <p:pic>
        <p:nvPicPr>
          <p:cNvPr id="7" name="グラフィックス 6" descr="青写真 単色塗りつぶし">
            <a:extLst>
              <a:ext uri="{FF2B5EF4-FFF2-40B4-BE49-F238E27FC236}">
                <a16:creationId xmlns:a16="http://schemas.microsoft.com/office/drawing/2014/main" id="{33224DB5-3505-583E-E8E5-166C30C152A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66463" y="4254591"/>
            <a:ext cx="914400" cy="914400"/>
          </a:xfrm>
          <a:prstGeom prst="rect">
            <a:avLst/>
          </a:prstGeom>
        </p:spPr>
      </p:pic>
      <p:sp>
        <p:nvSpPr>
          <p:cNvPr id="8" name="テキスト ボックス 7">
            <a:extLst>
              <a:ext uri="{FF2B5EF4-FFF2-40B4-BE49-F238E27FC236}">
                <a16:creationId xmlns:a16="http://schemas.microsoft.com/office/drawing/2014/main" id="{B5BA4491-22B0-4D81-9B58-59FFB89B5B2E}"/>
              </a:ext>
            </a:extLst>
          </p:cNvPr>
          <p:cNvSpPr txBox="1"/>
          <p:nvPr userDrawn="1"/>
        </p:nvSpPr>
        <p:spPr>
          <a:xfrm>
            <a:off x="233522" y="414876"/>
            <a:ext cx="8190689" cy="584775"/>
          </a:xfrm>
          <a:prstGeom prst="rect">
            <a:avLst/>
          </a:prstGeom>
          <a:noFill/>
        </p:spPr>
        <p:txBody>
          <a:bodyPr wrap="square" rtlCol="0">
            <a:spAutoFit/>
          </a:bodyPr>
          <a:lstStyle/>
          <a:p>
            <a:pPr lvl="0"/>
            <a:r>
              <a:rPr kumimoji="1" lang="en-US" altLang="ja-JP" sz="3200" b="1" dirty="0"/>
              <a:t>Link</a:t>
            </a:r>
            <a:r>
              <a:rPr kumimoji="1" lang="ja-JP" altLang="en-US" sz="3200" b="1" dirty="0"/>
              <a:t>▶先アイコンの説明</a:t>
            </a:r>
            <a:endParaRPr kumimoji="1" lang="en-US" altLang="ja-JP" sz="3200" b="1" dirty="0"/>
          </a:p>
        </p:txBody>
      </p:sp>
      <p:pic>
        <p:nvPicPr>
          <p:cNvPr id="9" name="グラフィックス 8" descr="開いた本 単色塗りつぶし">
            <a:extLst>
              <a:ext uri="{FF2B5EF4-FFF2-40B4-BE49-F238E27FC236}">
                <a16:creationId xmlns:a16="http://schemas.microsoft.com/office/drawing/2014/main" id="{B4593116-B495-D7B3-1305-730804A0CF3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66463" y="2627121"/>
            <a:ext cx="914400" cy="914400"/>
          </a:xfrm>
          <a:prstGeom prst="rect">
            <a:avLst/>
          </a:prstGeom>
        </p:spPr>
      </p:pic>
    </p:spTree>
    <p:extLst>
      <p:ext uri="{BB962C8B-B14F-4D97-AF65-F5344CB8AC3E}">
        <p14:creationId xmlns:p14="http://schemas.microsoft.com/office/powerpoint/2010/main" val="284950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ユーザー設定レイアウト">
    <p:spTree>
      <p:nvGrpSpPr>
        <p:cNvPr id="1" name=""/>
        <p:cNvGrpSpPr/>
        <p:nvPr/>
      </p:nvGrpSpPr>
      <p:grpSpPr>
        <a:xfrm>
          <a:off x="0" y="0"/>
          <a:ext cx="0" cy="0"/>
          <a:chOff x="0" y="0"/>
          <a:chExt cx="0" cy="0"/>
        </a:xfrm>
      </p:grpSpPr>
      <p:sp>
        <p:nvSpPr>
          <p:cNvPr id="3" name="角丸四角形 3">
            <a:extLst>
              <a:ext uri="{FF2B5EF4-FFF2-40B4-BE49-F238E27FC236}">
                <a16:creationId xmlns:a16="http://schemas.microsoft.com/office/drawing/2014/main" id="{48F2844C-01CE-4758-B497-116E64DC0C6A}"/>
              </a:ext>
            </a:extLst>
          </p:cNvPr>
          <p:cNvSpPr/>
          <p:nvPr userDrawn="1"/>
        </p:nvSpPr>
        <p:spPr>
          <a:xfrm>
            <a:off x="384000" y="586235"/>
            <a:ext cx="11424000" cy="864000"/>
          </a:xfrm>
          <a:prstGeom prst="roundRect">
            <a:avLst/>
          </a:prstGeom>
          <a:noFill/>
          <a:ln w="38100" cmpd="sng">
            <a:solidFill>
              <a:srgbClr val="7C9D63"/>
            </a:solidFill>
          </a:ln>
        </p:spPr>
        <p:style>
          <a:lnRef idx="1">
            <a:schemeClr val="accent3"/>
          </a:lnRef>
          <a:fillRef idx="3">
            <a:schemeClr val="accent3"/>
          </a:fillRef>
          <a:effectRef idx="2">
            <a:schemeClr val="accent3"/>
          </a:effectRef>
          <a:fontRef idx="minor">
            <a:schemeClr val="lt1"/>
          </a:fontRef>
        </p:style>
        <p:txBody>
          <a:bodyPr lIns="0" tIns="0" rIns="0" rtlCol="0" anchor="ctr"/>
          <a:lstStyle/>
          <a:p>
            <a:pPr lvl="1"/>
            <a:endParaRPr lang="en-US" altLang="ja-JP" sz="2800" b="1" dirty="0">
              <a:solidFill>
                <a:srgbClr val="000000"/>
              </a:solidFill>
              <a:latin typeface="メイリオ"/>
              <a:ea typeface="メイリオ"/>
              <a:cs typeface="メイリオ"/>
            </a:endParaRPr>
          </a:p>
        </p:txBody>
      </p:sp>
      <p:sp>
        <p:nvSpPr>
          <p:cNvPr id="9" name="Title 1">
            <a:extLst>
              <a:ext uri="{FF2B5EF4-FFF2-40B4-BE49-F238E27FC236}">
                <a16:creationId xmlns:a16="http://schemas.microsoft.com/office/drawing/2014/main" id="{8E25F171-3F5A-D31E-C20F-6044029AEC81}"/>
              </a:ext>
            </a:extLst>
          </p:cNvPr>
          <p:cNvSpPr>
            <a:spLocks noGrp="1"/>
          </p:cNvSpPr>
          <p:nvPr>
            <p:ph type="ctrTitle" hasCustomPrompt="1"/>
          </p:nvPr>
        </p:nvSpPr>
        <p:spPr>
          <a:xfrm>
            <a:off x="384000" y="831492"/>
            <a:ext cx="11516655" cy="705478"/>
          </a:xfrm>
          <a:prstGeom prst="rect">
            <a:avLst/>
          </a:prstGeom>
          <a:noFill/>
          <a:ln>
            <a:noFill/>
          </a:ln>
          <a:scene3d>
            <a:camera prst="orthographicFront"/>
            <a:lightRig rig="threePt" dir="t"/>
          </a:scene3d>
          <a:sp3d>
            <a:bevelT w="0" h="0" prst="coolSlant"/>
          </a:sp3d>
        </p:spPr>
        <p:txBody>
          <a:bodyPr anchor="ctr">
            <a:normAutofit/>
          </a:bodyPr>
          <a:lstStyle>
            <a:lvl1pPr algn="l">
              <a:defRPr sz="3200" b="1">
                <a:latin typeface="メイリオ" panose="020B0604030504040204" pitchFamily="50" charset="-128"/>
                <a:ea typeface="メイリオ" panose="020B0604030504040204" pitchFamily="50" charset="-128"/>
              </a:defRPr>
            </a:lvl1pPr>
          </a:lstStyle>
          <a:p>
            <a:r>
              <a:rPr lang="ja-JP" altLang="en-US" dirty="0"/>
              <a:t>ワークを入力</a:t>
            </a:r>
            <a:endParaRPr lang="en-US" dirty="0"/>
          </a:p>
        </p:txBody>
      </p:sp>
      <p:sp>
        <p:nvSpPr>
          <p:cNvPr id="28" name="フリーフォーム: 図形 27">
            <a:extLst>
              <a:ext uri="{FF2B5EF4-FFF2-40B4-BE49-F238E27FC236}">
                <a16:creationId xmlns:a16="http://schemas.microsoft.com/office/drawing/2014/main" id="{27B1E59D-E2BB-AB55-781A-3A65944D5ADF}"/>
              </a:ext>
            </a:extLst>
          </p:cNvPr>
          <p:cNvSpPr/>
          <p:nvPr userDrawn="1"/>
        </p:nvSpPr>
        <p:spPr>
          <a:xfrm>
            <a:off x="187179" y="318492"/>
            <a:ext cx="2089095" cy="522000"/>
          </a:xfrm>
          <a:custGeom>
            <a:avLst/>
            <a:gdLst>
              <a:gd name="connsiteX0" fmla="*/ 270000 w 2371502"/>
              <a:gd name="connsiteY0" fmla="*/ 0 h 540000"/>
              <a:gd name="connsiteX1" fmla="*/ 2101502 w 2371502"/>
              <a:gd name="connsiteY1" fmla="*/ 0 h 540000"/>
              <a:gd name="connsiteX2" fmla="*/ 2371502 w 2371502"/>
              <a:gd name="connsiteY2" fmla="*/ 270000 h 540000"/>
              <a:gd name="connsiteX3" fmla="*/ 2101502 w 2371502"/>
              <a:gd name="connsiteY3" fmla="*/ 540000 h 540000"/>
              <a:gd name="connsiteX4" fmla="*/ 270000 w 2371502"/>
              <a:gd name="connsiteY4" fmla="*/ 540000 h 540000"/>
              <a:gd name="connsiteX5" fmla="*/ 0 w 2371502"/>
              <a:gd name="connsiteY5" fmla="*/ 270000 h 540000"/>
              <a:gd name="connsiteX6" fmla="*/ 270000 w 2371502"/>
              <a:gd name="connsiteY6"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502" h="540000">
                <a:moveTo>
                  <a:pt x="270000" y="0"/>
                </a:moveTo>
                <a:lnTo>
                  <a:pt x="2101502" y="0"/>
                </a:lnTo>
                <a:cubicBezTo>
                  <a:pt x="2250619" y="0"/>
                  <a:pt x="2371502" y="120883"/>
                  <a:pt x="2371502" y="270000"/>
                </a:cubicBezTo>
                <a:cubicBezTo>
                  <a:pt x="2371502" y="419117"/>
                  <a:pt x="2250619" y="540000"/>
                  <a:pt x="2101502" y="540000"/>
                </a:cubicBezTo>
                <a:lnTo>
                  <a:pt x="270000" y="540000"/>
                </a:lnTo>
                <a:cubicBezTo>
                  <a:pt x="120883" y="540000"/>
                  <a:pt x="0" y="419117"/>
                  <a:pt x="0" y="270000"/>
                </a:cubicBezTo>
                <a:cubicBezTo>
                  <a:pt x="0" y="120883"/>
                  <a:pt x="120883" y="0"/>
                  <a:pt x="270000" y="0"/>
                </a:cubicBezTo>
                <a:close/>
              </a:path>
            </a:pathLst>
          </a:custGeom>
          <a:solidFill>
            <a:schemeClr val="bg1"/>
          </a:solidFill>
          <a:ln w="38100">
            <a:solidFill>
              <a:srgbClr val="7C9D63"/>
            </a:solidFill>
          </a:ln>
        </p:spPr>
        <p:style>
          <a:lnRef idx="2">
            <a:schemeClr val="accent1">
              <a:shade val="50000"/>
            </a:schemeClr>
          </a:lnRef>
          <a:fillRef idx="1">
            <a:schemeClr val="accent1"/>
          </a:fillRef>
          <a:effectRef idx="0">
            <a:schemeClr val="accent1"/>
          </a:effectRef>
          <a:fontRef idx="minor">
            <a:schemeClr val="lt1"/>
          </a:fontRef>
        </p:style>
        <p:txBody>
          <a:bodyPr wrap="square" tIns="144000" rtlCol="0" anchor="b">
            <a:noAutofit/>
          </a:bodyPr>
          <a:lstStyle/>
          <a:p>
            <a:pPr algn="ctr"/>
            <a:r>
              <a:rPr kumimoji="1" lang="ja-JP" altLang="en-US" sz="2800" b="1" dirty="0">
                <a:solidFill>
                  <a:srgbClr val="7C9D63"/>
                </a:solidFill>
                <a:latin typeface="メイリオ" panose="020B0604030504040204" pitchFamily="50" charset="-128"/>
                <a:ea typeface="メイリオ" panose="020B0604030504040204" pitchFamily="50" charset="-128"/>
              </a:rPr>
              <a:t>　ワーク</a:t>
            </a:r>
          </a:p>
        </p:txBody>
      </p:sp>
      <p:grpSp>
        <p:nvGrpSpPr>
          <p:cNvPr id="30" name="グループ化 29">
            <a:extLst>
              <a:ext uri="{FF2B5EF4-FFF2-40B4-BE49-F238E27FC236}">
                <a16:creationId xmlns:a16="http://schemas.microsoft.com/office/drawing/2014/main" id="{F880254F-64FC-964F-61A6-8504ABD24F4A}"/>
              </a:ext>
            </a:extLst>
          </p:cNvPr>
          <p:cNvGrpSpPr>
            <a:grpSpLocks noChangeAspect="1"/>
          </p:cNvGrpSpPr>
          <p:nvPr userDrawn="1"/>
        </p:nvGrpSpPr>
        <p:grpSpPr>
          <a:xfrm>
            <a:off x="187182" y="327492"/>
            <a:ext cx="613657" cy="504000"/>
            <a:chOff x="3163534" y="4526680"/>
            <a:chExt cx="477945" cy="523382"/>
          </a:xfrm>
        </p:grpSpPr>
        <p:sp>
          <p:nvSpPr>
            <p:cNvPr id="32" name="楕円 31">
              <a:extLst>
                <a:ext uri="{FF2B5EF4-FFF2-40B4-BE49-F238E27FC236}">
                  <a16:creationId xmlns:a16="http://schemas.microsoft.com/office/drawing/2014/main" id="{82E05C12-2DED-683B-B00E-C35125B29940}"/>
                </a:ext>
              </a:extLst>
            </p:cNvPr>
            <p:cNvSpPr/>
            <p:nvPr userDrawn="1"/>
          </p:nvSpPr>
          <p:spPr>
            <a:xfrm>
              <a:off x="3163534" y="4526680"/>
              <a:ext cx="392539" cy="523382"/>
            </a:xfrm>
            <a:prstGeom prst="ellipse">
              <a:avLst/>
            </a:prstGeom>
            <a:solidFill>
              <a:srgbClr val="7C9D63"/>
            </a:solidFill>
            <a:ln w="38100">
              <a:solidFill>
                <a:srgbClr val="7C9D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33" name="フリーフォーム: 図形 32">
              <a:extLst>
                <a:ext uri="{FF2B5EF4-FFF2-40B4-BE49-F238E27FC236}">
                  <a16:creationId xmlns:a16="http://schemas.microsoft.com/office/drawing/2014/main" id="{700DED2A-5668-6A9A-8E65-52D1AC1F58C1}"/>
                </a:ext>
              </a:extLst>
            </p:cNvPr>
            <p:cNvSpPr/>
            <p:nvPr/>
          </p:nvSpPr>
          <p:spPr>
            <a:xfrm>
              <a:off x="3267075" y="4610100"/>
              <a:ext cx="374404" cy="314326"/>
            </a:xfrm>
            <a:custGeom>
              <a:avLst/>
              <a:gdLst>
                <a:gd name="connsiteX0" fmla="*/ 161925 w 658177"/>
                <a:gd name="connsiteY0" fmla="*/ 497205 h 658177"/>
                <a:gd name="connsiteX1" fmla="*/ 161925 w 658177"/>
                <a:gd name="connsiteY1" fmla="*/ 564833 h 658177"/>
                <a:gd name="connsiteX2" fmla="*/ 80963 w 658177"/>
                <a:gd name="connsiteY2" fmla="*/ 591503 h 658177"/>
                <a:gd name="connsiteX3" fmla="*/ 66675 w 658177"/>
                <a:gd name="connsiteY3" fmla="*/ 577215 h 658177"/>
                <a:gd name="connsiteX4" fmla="*/ 93345 w 658177"/>
                <a:gd name="connsiteY4" fmla="*/ 496253 h 658177"/>
                <a:gd name="connsiteX5" fmla="*/ 161925 w 658177"/>
                <a:gd name="connsiteY5" fmla="*/ 497205 h 658177"/>
                <a:gd name="connsiteX6" fmla="*/ 536258 w 658177"/>
                <a:gd name="connsiteY6" fmla="*/ 0 h 658177"/>
                <a:gd name="connsiteX7" fmla="*/ 60008 w 658177"/>
                <a:gd name="connsiteY7" fmla="*/ 477203 h 658177"/>
                <a:gd name="connsiteX8" fmla="*/ 0 w 658177"/>
                <a:gd name="connsiteY8" fmla="*/ 658178 h 658177"/>
                <a:gd name="connsiteX9" fmla="*/ 181928 w 658177"/>
                <a:gd name="connsiteY9" fmla="*/ 598170 h 658177"/>
                <a:gd name="connsiteX10" fmla="*/ 658178 w 658177"/>
                <a:gd name="connsiteY10" fmla="*/ 121920 h 65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177" h="658177">
                  <a:moveTo>
                    <a:pt x="161925" y="497205"/>
                  </a:moveTo>
                  <a:cubicBezTo>
                    <a:pt x="180975" y="516255"/>
                    <a:pt x="180975" y="545783"/>
                    <a:pt x="161925" y="564833"/>
                  </a:cubicBezTo>
                  <a:lnTo>
                    <a:pt x="80963" y="591503"/>
                  </a:lnTo>
                  <a:lnTo>
                    <a:pt x="66675" y="577215"/>
                  </a:lnTo>
                  <a:lnTo>
                    <a:pt x="93345" y="496253"/>
                  </a:lnTo>
                  <a:cubicBezTo>
                    <a:pt x="113348" y="478155"/>
                    <a:pt x="142875" y="478155"/>
                    <a:pt x="161925" y="497205"/>
                  </a:cubicBezTo>
                  <a:close/>
                  <a:moveTo>
                    <a:pt x="536258" y="0"/>
                  </a:moveTo>
                  <a:lnTo>
                    <a:pt x="60008" y="477203"/>
                  </a:lnTo>
                  <a:lnTo>
                    <a:pt x="0" y="658178"/>
                  </a:lnTo>
                  <a:lnTo>
                    <a:pt x="181928" y="598170"/>
                  </a:lnTo>
                  <a:lnTo>
                    <a:pt x="658178" y="121920"/>
                  </a:lnTo>
                </a:path>
              </a:pathLst>
            </a:custGeom>
            <a:solidFill>
              <a:schemeClr val="bg1"/>
            </a:solidFill>
            <a:ln w="9525" cap="flat">
              <a:noFill/>
              <a:prstDash val="solid"/>
              <a:miter/>
            </a:ln>
          </p:spPr>
          <p:txBody>
            <a:bodyPr rtlCol="0" anchor="ctr"/>
            <a:lstStyle/>
            <a:p>
              <a:endParaRPr lang="ja-JP" altLang="en-US" sz="1800"/>
            </a:p>
          </p:txBody>
        </p:sp>
      </p:grpSp>
    </p:spTree>
    <p:extLst>
      <p:ext uri="{BB962C8B-B14F-4D97-AF65-F5344CB8AC3E}">
        <p14:creationId xmlns:p14="http://schemas.microsoft.com/office/powerpoint/2010/main" val="172534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39DAE6B-56A5-BC51-7652-5FC1D9B26028}"/>
              </a:ext>
            </a:extLst>
          </p:cNvPr>
          <p:cNvSpPr>
            <a:spLocks noGrp="1"/>
          </p:cNvSpPr>
          <p:nvPr>
            <p:ph sz="quarter" idx="10" hasCustomPrompt="1"/>
          </p:nvPr>
        </p:nvSpPr>
        <p:spPr>
          <a:xfrm>
            <a:off x="0" y="86905"/>
            <a:ext cx="12192000" cy="647519"/>
          </a:xfrm>
        </p:spPr>
        <p:txBody>
          <a:bodyPr/>
          <a:lstStyle>
            <a:lvl1pPr marL="0" indent="0">
              <a:buNone/>
              <a:defRPr/>
            </a:lvl1pPr>
          </a:lstStyle>
          <a:p>
            <a:pPr lvl="0"/>
            <a:r>
              <a:rPr kumimoji="1" lang="en-US" altLang="ja-JP" dirty="0"/>
              <a:t>【</a:t>
            </a:r>
            <a:r>
              <a:rPr kumimoji="1" lang="ja-JP" altLang="en-US" dirty="0"/>
              <a:t>図版タイトル</a:t>
            </a:r>
            <a:r>
              <a:rPr kumimoji="1" lang="en-US" altLang="ja-JP" dirty="0"/>
              <a:t>】</a:t>
            </a:r>
            <a:endParaRPr kumimoji="1" lang="ja-JP" altLang="en-US" dirty="0"/>
          </a:p>
        </p:txBody>
      </p:sp>
    </p:spTree>
    <p:extLst>
      <p:ext uri="{BB962C8B-B14F-4D97-AF65-F5344CB8AC3E}">
        <p14:creationId xmlns:p14="http://schemas.microsoft.com/office/powerpoint/2010/main" val="389533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000" y="410664"/>
            <a:ext cx="11520000" cy="540000"/>
          </a:xfrm>
          <a:prstGeom prst="roundRect">
            <a:avLst/>
          </a:prstGeom>
          <a:gradFill flip="none" rotWithShape="1">
            <a:gsLst>
              <a:gs pos="0">
                <a:srgbClr val="D56101">
                  <a:lumMod val="36000"/>
                  <a:lumOff val="64000"/>
                </a:srgbClr>
              </a:gs>
              <a:gs pos="50000">
                <a:srgbClr val="E5B153">
                  <a:lumMod val="76000"/>
                  <a:lumOff val="24000"/>
                </a:srgbClr>
              </a:gs>
              <a:gs pos="100000">
                <a:srgbClr val="FFBA75">
                  <a:shade val="100000"/>
                  <a:satMod val="115000"/>
                  <a:lumMod val="76000"/>
                  <a:lumOff val="24000"/>
                </a:srgbClr>
              </a:gs>
            </a:gsLst>
            <a:lin ang="16200000" scaled="1"/>
            <a:tileRect/>
          </a:gradFill>
          <a:ln>
            <a:solidFill>
              <a:schemeClr val="accent2">
                <a:lumMod val="50000"/>
              </a:schemeClr>
            </a:solidFill>
          </a:ln>
          <a:scene3d>
            <a:camera prst="orthographicFront"/>
            <a:lightRig rig="threePt" dir="t"/>
          </a:scene3d>
          <a:sp3d>
            <a:bevelT w="101600" h="50800" prst="coolSlant"/>
          </a:sp3d>
        </p:spPr>
        <p:txBody>
          <a:bodyPr vert="horz" lIns="91440" tIns="180000" rIns="91440" bIns="18000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36000" y="1014980"/>
            <a:ext cx="11520000" cy="5843020"/>
          </a:xfrm>
          <a:prstGeom prst="rect">
            <a:avLst/>
          </a:prstGeom>
        </p:spPr>
        <p:txBody>
          <a:bodyPr vert="horz" lIns="91440" tIns="45720" rIns="91440" bIns="45720" rtlCol="0">
            <a:no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altLang="ja-JP" dirty="0"/>
          </a:p>
        </p:txBody>
      </p:sp>
      <p:sp>
        <p:nvSpPr>
          <p:cNvPr id="8" name="スライド番号プレースホルダー 5">
            <a:extLst>
              <a:ext uri="{FF2B5EF4-FFF2-40B4-BE49-F238E27FC236}">
                <a16:creationId xmlns:a16="http://schemas.microsoft.com/office/drawing/2014/main" id="{A1CE984B-9F9A-4031-B7C7-CCD08AC29BDE}"/>
              </a:ext>
            </a:extLst>
          </p:cNvPr>
          <p:cNvSpPr txBox="1">
            <a:spLocks/>
          </p:cNvSpPr>
          <p:nvPr userDrawn="1"/>
        </p:nvSpPr>
        <p:spPr>
          <a:xfrm>
            <a:off x="9045501" y="103949"/>
            <a:ext cx="2844800" cy="242399"/>
          </a:xfrm>
          <a:prstGeom prst="rect">
            <a:avLst/>
          </a:prstGeom>
        </p:spPr>
        <p:txBody>
          <a:bodyPr vert="horz" lIns="51435" tIns="25718" rIns="51435" bIns="25718"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675" dirty="0">
                <a:latin typeface="+mn-ea"/>
                <a:ea typeface="+mn-ea"/>
              </a:rPr>
              <a:t>/</a:t>
            </a:r>
            <a:r>
              <a:rPr lang="en-US" altLang="ja-JP" sz="675" baseline="0" dirty="0">
                <a:latin typeface="+mn-ea"/>
                <a:ea typeface="+mn-ea"/>
              </a:rPr>
              <a:t> </a:t>
            </a:r>
            <a:r>
              <a:rPr lang="en-US" altLang="ja-JP" sz="675" dirty="0">
                <a:latin typeface="+mn-ea"/>
                <a:ea typeface="+mn-ea"/>
              </a:rPr>
              <a:t>13</a:t>
            </a:r>
          </a:p>
        </p:txBody>
      </p:sp>
      <p:sp>
        <p:nvSpPr>
          <p:cNvPr id="7" name="スライド番号プレースホルダー 5">
            <a:extLst>
              <a:ext uri="{FF2B5EF4-FFF2-40B4-BE49-F238E27FC236}">
                <a16:creationId xmlns:a16="http://schemas.microsoft.com/office/drawing/2014/main" id="{7B81AE0A-E246-4582-8798-16FA8E0519DE}"/>
              </a:ext>
            </a:extLst>
          </p:cNvPr>
          <p:cNvSpPr txBox="1">
            <a:spLocks/>
          </p:cNvSpPr>
          <p:nvPr userDrawn="1"/>
        </p:nvSpPr>
        <p:spPr>
          <a:xfrm>
            <a:off x="8703389" y="103949"/>
            <a:ext cx="2844800" cy="242399"/>
          </a:xfrm>
          <a:prstGeom prst="rect">
            <a:avLst/>
          </a:prstGeom>
        </p:spPr>
        <p:txBody>
          <a:bodyPr vert="horz" lIns="51435" tIns="25718" rIns="51435" bIns="25718"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z="675" smtClean="0"/>
              <a:pPr/>
              <a:t>‹#›</a:t>
            </a:fld>
            <a:endParaRPr lang="ja-JP" altLang="en-US" sz="675" dirty="0"/>
          </a:p>
        </p:txBody>
      </p:sp>
      <p:sp>
        <p:nvSpPr>
          <p:cNvPr id="4" name="正方形/長方形 3">
            <a:extLst>
              <a:ext uri="{FF2B5EF4-FFF2-40B4-BE49-F238E27FC236}">
                <a16:creationId xmlns:a16="http://schemas.microsoft.com/office/drawing/2014/main" id="{69E54679-961C-47F0-90C1-89268A539B1A}"/>
              </a:ext>
            </a:extLst>
          </p:cNvPr>
          <p:cNvSpPr/>
          <p:nvPr userDrawn="1"/>
        </p:nvSpPr>
        <p:spPr>
          <a:xfrm>
            <a:off x="0" y="-1"/>
            <a:ext cx="12192000" cy="108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B99868B8-21ED-4A4B-BC7C-97AAC5341747}"/>
              </a:ext>
            </a:extLst>
          </p:cNvPr>
          <p:cNvSpPr/>
          <p:nvPr userDrawn="1"/>
        </p:nvSpPr>
        <p:spPr>
          <a:xfrm>
            <a:off x="0" y="6761575"/>
            <a:ext cx="12192000" cy="108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57292771"/>
      </p:ext>
    </p:extLst>
  </p:cSld>
  <p:clrMap bg1="lt1" tx1="dk1" bg2="lt2" tx2="dk2" accent1="accent1" accent2="accent2" accent3="accent3" accent4="accent4" accent5="accent5" accent6="accent6" hlink="hlink" folHlink="folHlink"/>
  <p:sldLayoutIdLst>
    <p:sldLayoutId id="2147483663" r:id="rId1"/>
    <p:sldLayoutId id="2147483678" r:id="rId2"/>
    <p:sldLayoutId id="2147483687" r:id="rId3"/>
    <p:sldLayoutId id="2147483682" r:id="rId4"/>
    <p:sldLayoutId id="2147483683" r:id="rId5"/>
    <p:sldLayoutId id="2147483685" r:id="rId6"/>
    <p:sldLayoutId id="2147483688" r:id="rId7"/>
    <p:sldLayoutId id="2147483686" r:id="rId8"/>
    <p:sldLayoutId id="2147483689" r:id="rId9"/>
    <p:sldLayoutId id="2147483679" r:id="rId10"/>
    <p:sldLayoutId id="2147483681" r:id="rId11"/>
    <p:sldLayoutId id="2147483692" r:id="rId12"/>
  </p:sldLayoutIdLst>
  <p:txStyles>
    <p:titleStyle>
      <a:lvl1pPr algn="l" defTabSz="914400" rtl="0" eaLnBrk="1" latinLnBrk="0" hangingPunct="1">
        <a:lnSpc>
          <a:spcPct val="90000"/>
        </a:lnSpc>
        <a:spcBef>
          <a:spcPct val="0"/>
        </a:spcBef>
        <a:buNone/>
        <a:defRPr kumimoji="1" sz="3200" b="0" i="0" kern="1200">
          <a:solidFill>
            <a:schemeClr val="tx1"/>
          </a:solidFill>
          <a:effectLst/>
          <a:latin typeface="メイリオ" panose="020B0604030504040204" pitchFamily="50" charset="-128"/>
          <a:ea typeface="メイリオ" panose="020B0604030504040204" pitchFamily="50" charset="-128"/>
          <a:cs typeface="+mj-cs"/>
        </a:defRPr>
      </a:lvl1pPr>
    </p:titleStyle>
    <p:bodyStyle>
      <a:lvl1pPr marL="514350" indent="-514350" algn="l" defTabSz="914400" rtl="0" eaLnBrk="1" latinLnBrk="0" hangingPunct="1">
        <a:lnSpc>
          <a:spcPct val="140000"/>
        </a:lnSpc>
        <a:spcBef>
          <a:spcPts val="672"/>
        </a:spcBef>
        <a:buFont typeface="+mj-ea"/>
        <a:buAutoNum type="circleNumDbPlain"/>
        <a:defRPr kumimoji="1" sz="3200" kern="1200">
          <a:solidFill>
            <a:schemeClr val="tx1"/>
          </a:solidFill>
          <a:latin typeface="メイリオ" panose="020B0604030504040204" pitchFamily="50" charset="-128"/>
          <a:ea typeface="メイリオ" panose="020B0604030504040204" pitchFamily="50" charset="-128"/>
          <a:cs typeface="+mn-cs"/>
        </a:defRPr>
      </a:lvl1pPr>
      <a:lvl2pPr marL="914400" indent="-457200" algn="l" defTabSz="914400" rtl="0" eaLnBrk="1" latinLnBrk="0" hangingPunct="1">
        <a:lnSpc>
          <a:spcPct val="140000"/>
        </a:lnSpc>
        <a:spcBef>
          <a:spcPts val="672"/>
        </a:spcBef>
        <a:buFont typeface="Wingdings" panose="05000000000000000000" pitchFamily="2" charset="2"/>
        <a:buChar char="l"/>
        <a:defRPr kumimoji="1" sz="3200" kern="1200">
          <a:solidFill>
            <a:schemeClr val="tx1"/>
          </a:solidFill>
          <a:latin typeface="メイリオ" panose="020B0604030504040204" pitchFamily="50" charset="-128"/>
          <a:ea typeface="メイリオ" panose="020B0604030504040204" pitchFamily="50" charset="-128"/>
          <a:cs typeface="+mn-cs"/>
        </a:defRPr>
      </a:lvl2pPr>
      <a:lvl3pPr marL="1371600" indent="-457200" algn="l" defTabSz="914400" rtl="0" eaLnBrk="1" latinLnBrk="0" hangingPunct="1">
        <a:lnSpc>
          <a:spcPct val="140000"/>
        </a:lnSpc>
        <a:spcBef>
          <a:spcPts val="672"/>
        </a:spcBef>
        <a:buFont typeface="Arial" panose="020B0604020202020204"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90000"/>
        </a:lnSpc>
        <a:spcBef>
          <a:spcPts val="500"/>
        </a:spcBef>
        <a:buFontTx/>
        <a:buNone/>
        <a:defRPr kumimoji="1" sz="2800" kern="1200">
          <a:solidFill>
            <a:schemeClr val="tx1"/>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Tx/>
        <a:buNone/>
        <a:defRPr kumimoji="1" sz="2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file:////Users/k.c.d.w.202/Desktop/works/_&#33258;&#20998;&#12390;&#12441;&#12420;&#12427;&#12371;&#12392;/4512_R4&#35443;&#36848;&#27508;&#21490;&#32207;&#21512;&#65288;PP&#65289;/703&#35443;&#27508;&#32207;-1&#32232;1&#31456;1/JPEG/R04&#35443;&#36848;&#27508;&#21490;&#32207;&#21512;-01-p026_A.jpg" TargetMode="External"/><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file:////Users/k.c.d.w.202/Desktop/works/_&#33258;&#20998;&#12390;&#12441;&#12420;&#12427;&#12371;&#12392;/4512_R4&#35443;&#36848;&#27508;&#21490;&#32207;&#21512;&#65288;PP&#65289;/703&#35443;&#27508;&#32207;-1&#32232;1&#31456;1/JPEG/R04&#35443;&#36848;&#27508;&#21490;&#32207;&#21512;-01-p026_B.jpg" TargetMode="External"/><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15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5976-2B2A-22A9-FCF8-769DF3D9CBB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CB5194-11B1-6100-7BA9-FE46CEC9FBE0}"/>
              </a:ext>
            </a:extLst>
          </p:cNvPr>
          <p:cNvSpPr>
            <a:spLocks noGrp="1"/>
          </p:cNvSpPr>
          <p:nvPr>
            <p:ph type="title"/>
          </p:nvPr>
        </p:nvSpPr>
        <p:spPr>
          <a:solidFill>
            <a:schemeClr val="accent5">
              <a:lumMod val="40000"/>
              <a:lumOff val="60000"/>
            </a:schemeClr>
          </a:solidFill>
        </p:spPr>
        <p:txBody>
          <a:bodyPr/>
          <a:lstStyle/>
          <a:p>
            <a:r>
              <a:rPr kumimoji="1" lang="ja-JP" altLang="en-US" dirty="0"/>
              <a:t>清とアジアの繁栄</a:t>
            </a:r>
          </a:p>
        </p:txBody>
      </p:sp>
      <p:sp>
        <p:nvSpPr>
          <p:cNvPr id="3" name="コンテンツ プレースホルダー 2">
            <a:extLst>
              <a:ext uri="{FF2B5EF4-FFF2-40B4-BE49-F238E27FC236}">
                <a16:creationId xmlns:a16="http://schemas.microsoft.com/office/drawing/2014/main" id="{0180789A-5AD7-7674-D6BF-2DCEB06A9DF5}"/>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新たな作物の栽培</a:t>
            </a:r>
          </a:p>
          <a:p>
            <a:r>
              <a:rPr lang="ja-JP" altLang="en-US" dirty="0"/>
              <a:t>　</a:t>
            </a:r>
            <a:r>
              <a:rPr kumimoji="1" lang="ja-JP" altLang="en-US" dirty="0"/>
              <a:t>・アメリカ大陸原産のトウモロコシ，サツマイモの栽培の広がり　</a:t>
            </a:r>
          </a:p>
          <a:p>
            <a:r>
              <a:rPr kumimoji="1" lang="ja-JP" altLang="en-US" dirty="0"/>
              <a:t>　→農村で人口が増加すると，都市や内陸への移住や東南アジアへ移動する者も増加</a:t>
            </a:r>
            <a:endParaRPr kumimoji="1" lang="en-US" altLang="ja-JP" dirty="0"/>
          </a:p>
          <a:p>
            <a:endParaRPr kumimoji="1" lang="ja-JP" altLang="en-US" dirty="0"/>
          </a:p>
          <a:p>
            <a:r>
              <a:rPr kumimoji="1" lang="ja-JP" altLang="en-US" dirty="0">
                <a:solidFill>
                  <a:schemeClr val="accent1"/>
                </a:solidFill>
              </a:rPr>
              <a:t>◆</a:t>
            </a:r>
            <a:r>
              <a:rPr kumimoji="1" lang="ja-JP" altLang="en-US" dirty="0"/>
              <a:t>清の発展がもたらしたもの　→海域アジアの経済発展</a:t>
            </a:r>
          </a:p>
          <a:p>
            <a:endParaRPr kumimoji="1" lang="ja-JP" altLang="en-US" dirty="0"/>
          </a:p>
          <a:p>
            <a:endParaRPr kumimoji="1" lang="ja-JP" altLang="en-US" dirty="0"/>
          </a:p>
        </p:txBody>
      </p:sp>
    </p:spTree>
    <p:extLst>
      <p:ext uri="{BB962C8B-B14F-4D97-AF65-F5344CB8AC3E}">
        <p14:creationId xmlns:p14="http://schemas.microsoft.com/office/powerpoint/2010/main" val="283719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6A5DB-7872-9096-2897-FD4DBA5C1C38}"/>
              </a:ext>
            </a:extLst>
          </p:cNvPr>
          <p:cNvSpPr>
            <a:spLocks noGrp="1"/>
          </p:cNvSpPr>
          <p:nvPr>
            <p:ph type="title"/>
          </p:nvPr>
        </p:nvSpPr>
        <p:spPr>
          <a:solidFill>
            <a:schemeClr val="accent5">
              <a:lumMod val="40000"/>
              <a:lumOff val="60000"/>
            </a:schemeClr>
          </a:solidFill>
        </p:spPr>
        <p:txBody>
          <a:bodyPr/>
          <a:lstStyle/>
          <a:p>
            <a:r>
              <a:rPr kumimoji="1" lang="ja-JP" altLang="en-US"/>
              <a:t>ヨーロッパの生活革命</a:t>
            </a:r>
            <a:endParaRPr kumimoji="1" lang="ja-JP" altLang="en-US" dirty="0"/>
          </a:p>
        </p:txBody>
      </p:sp>
      <p:sp>
        <p:nvSpPr>
          <p:cNvPr id="3" name="コンテンツ プレースホルダー 2">
            <a:extLst>
              <a:ext uri="{FF2B5EF4-FFF2-40B4-BE49-F238E27FC236}">
                <a16:creationId xmlns:a16="http://schemas.microsoft.com/office/drawing/2014/main" id="{E1770094-ED99-8BEF-D6BD-8DFE9C4F0462}"/>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アジアとの交易でもたらされたもの</a:t>
            </a:r>
            <a:endParaRPr kumimoji="1" lang="en-US" altLang="ja-JP" dirty="0"/>
          </a:p>
          <a:p>
            <a:r>
              <a:rPr lang="ja-JP" altLang="en-US" dirty="0"/>
              <a:t>　</a:t>
            </a:r>
            <a:r>
              <a:rPr kumimoji="1" lang="en-US" altLang="ja-JP" dirty="0"/>
              <a:t>…</a:t>
            </a:r>
            <a:r>
              <a:rPr kumimoji="1" lang="ja-JP" altLang="en-US" dirty="0"/>
              <a:t>中国産の茶，絹織物，［③</a:t>
            </a:r>
            <a:r>
              <a:rPr kumimoji="1" lang="ja-JP" altLang="en-US" b="1" dirty="0"/>
              <a:t>陶磁器</a:t>
            </a:r>
            <a:r>
              <a:rPr kumimoji="1" lang="ja-JP" altLang="en-US" dirty="0"/>
              <a:t>］，インド産の綿織物　</a:t>
            </a:r>
          </a:p>
          <a:p>
            <a:r>
              <a:rPr kumimoji="1" lang="ja-JP" altLang="en-US" dirty="0"/>
              <a:t>　→上流階級のぜいたく品から民衆も使用する生活用品へ</a:t>
            </a:r>
          </a:p>
          <a:p>
            <a:r>
              <a:rPr kumimoji="1" lang="ja-JP" altLang="en-US" dirty="0">
                <a:solidFill>
                  <a:schemeClr val="accent1"/>
                </a:solidFill>
              </a:rPr>
              <a:t>◆</a:t>
            </a:r>
            <a:r>
              <a:rPr kumimoji="1" lang="ja-JP" altLang="en-US" dirty="0"/>
              <a:t>大西洋三角貿易によってヨーロッパにもたらされたもの</a:t>
            </a:r>
            <a:endParaRPr kumimoji="1" lang="en-US" altLang="ja-JP" dirty="0"/>
          </a:p>
          <a:p>
            <a:r>
              <a:rPr lang="ja-JP" altLang="en-US" dirty="0"/>
              <a:t>　</a:t>
            </a:r>
            <a:r>
              <a:rPr kumimoji="1" lang="en-US" altLang="ja-JP" dirty="0"/>
              <a:t>…</a:t>
            </a:r>
            <a:r>
              <a:rPr kumimoji="1" lang="ja-JP" altLang="en-US" dirty="0"/>
              <a:t>［⑦</a:t>
            </a:r>
            <a:r>
              <a:rPr kumimoji="1" lang="ja-JP" altLang="en-US" b="1" dirty="0">
                <a:solidFill>
                  <a:srgbClr val="FF0000"/>
                </a:solidFill>
              </a:rPr>
              <a:t>コーヒー</a:t>
            </a:r>
            <a:r>
              <a:rPr kumimoji="1" lang="ja-JP" altLang="en-US" dirty="0"/>
              <a:t>］，砂糖</a:t>
            </a:r>
          </a:p>
          <a:p>
            <a:r>
              <a:rPr kumimoji="1" lang="ja-JP" altLang="en-US" dirty="0"/>
              <a:t>　・［⑦</a:t>
            </a:r>
            <a:r>
              <a:rPr kumimoji="1" lang="ja-JP" altLang="en-US" b="1" dirty="0"/>
              <a:t>コーヒー</a:t>
            </a:r>
            <a:r>
              <a:rPr kumimoji="1" lang="ja-JP" altLang="en-US" dirty="0"/>
              <a:t>］</a:t>
            </a:r>
            <a:r>
              <a:rPr kumimoji="1" lang="en-US" altLang="ja-JP" dirty="0"/>
              <a:t>…18</a:t>
            </a:r>
            <a:r>
              <a:rPr kumimoji="1" lang="ja-JP" altLang="en-US" dirty="0"/>
              <a:t>世紀なかばには人気が紅茶にとってかわられる</a:t>
            </a:r>
            <a:endParaRPr kumimoji="1" lang="en-US" altLang="ja-JP" dirty="0"/>
          </a:p>
          <a:p>
            <a:endParaRPr kumimoji="1" lang="ja-JP" altLang="en-US" dirty="0"/>
          </a:p>
          <a:p>
            <a:endParaRPr kumimoji="1" lang="ja-JP" altLang="en-US" dirty="0"/>
          </a:p>
          <a:p>
            <a:endParaRPr kumimoji="1" lang="ja-JP" altLang="en-US" dirty="0"/>
          </a:p>
        </p:txBody>
      </p:sp>
      <p:pic>
        <p:nvPicPr>
          <p:cNvPr id="6" name="グラフィックス 5" descr="ピン止めした地図 単色塗りつぶし">
            <a:hlinkClick r:id="" action="ppaction://customshow?id=0&amp;return=true"/>
            <a:extLst>
              <a:ext uri="{FF2B5EF4-FFF2-40B4-BE49-F238E27FC236}">
                <a16:creationId xmlns:a16="http://schemas.microsoft.com/office/drawing/2014/main" id="{4431A051-5C99-BF36-EF4C-BBCDC70924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936" y="1107206"/>
            <a:ext cx="540000" cy="540000"/>
          </a:xfrm>
          <a:prstGeom prst="rect">
            <a:avLst/>
          </a:prstGeom>
        </p:spPr>
      </p:pic>
      <p:grpSp>
        <p:nvGrpSpPr>
          <p:cNvPr id="4" name="グループ化 3">
            <a:extLst>
              <a:ext uri="{FF2B5EF4-FFF2-40B4-BE49-F238E27FC236}">
                <a16:creationId xmlns:a16="http://schemas.microsoft.com/office/drawing/2014/main" id="{B067B6D6-9024-EB88-37CE-8DE2E20E4133}"/>
              </a:ext>
            </a:extLst>
          </p:cNvPr>
          <p:cNvGrpSpPr/>
          <p:nvPr/>
        </p:nvGrpSpPr>
        <p:grpSpPr>
          <a:xfrm>
            <a:off x="7714868" y="4054435"/>
            <a:ext cx="3882232" cy="540000"/>
            <a:chOff x="7714868" y="4054435"/>
            <a:chExt cx="3882232" cy="540000"/>
          </a:xfrm>
        </p:grpSpPr>
        <p:pic>
          <p:nvPicPr>
            <p:cNvPr id="7" name="グラフィックス 6" descr="ピン止めした地図 単色塗りつぶし">
              <a:hlinkClick r:id="" action="ppaction://customshow?id=1&amp;return=true"/>
              <a:extLst>
                <a:ext uri="{FF2B5EF4-FFF2-40B4-BE49-F238E27FC236}">
                  <a16:creationId xmlns:a16="http://schemas.microsoft.com/office/drawing/2014/main" id="{186D2F1D-28C1-8BDA-5358-86BDD33561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4868" y="4054435"/>
              <a:ext cx="540000" cy="540000"/>
            </a:xfrm>
            <a:prstGeom prst="rect">
              <a:avLst/>
            </a:prstGeom>
          </p:spPr>
        </p:pic>
        <p:sp>
          <p:nvSpPr>
            <p:cNvPr id="8" name="テキスト ボックス 7">
              <a:extLst>
                <a:ext uri="{FF2B5EF4-FFF2-40B4-BE49-F238E27FC236}">
                  <a16:creationId xmlns:a16="http://schemas.microsoft.com/office/drawing/2014/main" id="{98BAE611-BDFF-5DFE-023D-B96E7EDDF5E5}"/>
                </a:ext>
              </a:extLst>
            </p:cNvPr>
            <p:cNvSpPr txBox="1"/>
            <p:nvPr/>
          </p:nvSpPr>
          <p:spPr>
            <a:xfrm>
              <a:off x="8254868" y="4093602"/>
              <a:ext cx="3342232" cy="461665"/>
            </a:xfrm>
            <a:prstGeom prst="rect">
              <a:avLst/>
            </a:prstGeom>
            <a:noFill/>
          </p:spPr>
          <p:txBody>
            <a:bodyPr wrap="square" rtlCol="0">
              <a:spAutoFit/>
            </a:bodyPr>
            <a:lstStyle/>
            <a:p>
              <a:r>
                <a:rPr kumimoji="1" lang="en-US" altLang="ja-JP" sz="2400" dirty="0">
                  <a:solidFill>
                    <a:schemeClr val="accent1"/>
                  </a:solidFill>
                </a:rPr>
                <a:t>Link</a:t>
              </a:r>
              <a:r>
                <a:rPr kumimoji="1" lang="ja-JP" altLang="en-US" sz="2400" dirty="0">
                  <a:solidFill>
                    <a:schemeClr val="accent1"/>
                  </a:solidFill>
                </a:rPr>
                <a:t>▶大西洋三角貿易</a:t>
              </a:r>
              <a:endParaRPr kumimoji="1" lang="en-US" altLang="ja-JP" sz="2400" dirty="0">
                <a:solidFill>
                  <a:schemeClr val="accent1"/>
                </a:solidFill>
              </a:endParaRPr>
            </a:p>
          </p:txBody>
        </p:sp>
      </p:grpSp>
      <p:sp>
        <p:nvSpPr>
          <p:cNvPr id="9" name="テキスト ボックス 8">
            <a:extLst>
              <a:ext uri="{FF2B5EF4-FFF2-40B4-BE49-F238E27FC236}">
                <a16:creationId xmlns:a16="http://schemas.microsoft.com/office/drawing/2014/main" id="{BF33A319-F58F-DD88-186D-4E16387B40A4}"/>
              </a:ext>
            </a:extLst>
          </p:cNvPr>
          <p:cNvSpPr txBox="1"/>
          <p:nvPr/>
        </p:nvSpPr>
        <p:spPr>
          <a:xfrm>
            <a:off x="7984868" y="1146373"/>
            <a:ext cx="3612232" cy="830997"/>
          </a:xfrm>
          <a:prstGeom prst="rect">
            <a:avLst/>
          </a:prstGeom>
          <a:noFill/>
        </p:spPr>
        <p:txBody>
          <a:bodyPr wrap="square" rtlCol="0">
            <a:spAutoFit/>
          </a:bodyPr>
          <a:lstStyle/>
          <a:p>
            <a:pPr marL="809625" indent="-809625"/>
            <a:r>
              <a:rPr kumimoji="1" lang="en-US" altLang="ja-JP" sz="2400" dirty="0">
                <a:solidFill>
                  <a:schemeClr val="accent1"/>
                </a:solidFill>
              </a:rPr>
              <a:t>Link</a:t>
            </a:r>
            <a:r>
              <a:rPr kumimoji="1" lang="ja-JP" altLang="en-US" sz="2400" dirty="0">
                <a:solidFill>
                  <a:schemeClr val="accent1"/>
                </a:solidFill>
              </a:rPr>
              <a:t>▶アジアとの交易でもたらされたもの</a:t>
            </a:r>
            <a:endParaRPr kumimoji="1" lang="en-US" altLang="ja-JP" sz="2400" dirty="0">
              <a:solidFill>
                <a:schemeClr val="accent1"/>
              </a:solidFill>
            </a:endParaRPr>
          </a:p>
        </p:txBody>
      </p:sp>
    </p:spTree>
    <p:extLst>
      <p:ext uri="{BB962C8B-B14F-4D97-AF65-F5344CB8AC3E}">
        <p14:creationId xmlns:p14="http://schemas.microsoft.com/office/powerpoint/2010/main" val="3381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6BD7C-AF4D-8594-CED9-A55756E8FC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C3BD30-15DC-6021-3A97-50E03D094627}"/>
              </a:ext>
            </a:extLst>
          </p:cNvPr>
          <p:cNvSpPr>
            <a:spLocks noGrp="1"/>
          </p:cNvSpPr>
          <p:nvPr>
            <p:ph type="title"/>
          </p:nvPr>
        </p:nvSpPr>
        <p:spPr>
          <a:solidFill>
            <a:schemeClr val="accent5">
              <a:lumMod val="40000"/>
              <a:lumOff val="60000"/>
            </a:schemeClr>
          </a:solidFill>
        </p:spPr>
        <p:txBody>
          <a:bodyPr/>
          <a:lstStyle/>
          <a:p>
            <a:r>
              <a:rPr kumimoji="1" lang="ja-JP" altLang="en-US"/>
              <a:t>ヨーロッパの生活革命</a:t>
            </a:r>
            <a:endParaRPr kumimoji="1" lang="ja-JP" altLang="en-US" dirty="0"/>
          </a:p>
        </p:txBody>
      </p:sp>
      <p:sp>
        <p:nvSpPr>
          <p:cNvPr id="3" name="コンテンツ プレースホルダー 2">
            <a:extLst>
              <a:ext uri="{FF2B5EF4-FFF2-40B4-BE49-F238E27FC236}">
                <a16:creationId xmlns:a16="http://schemas.microsoft.com/office/drawing/2014/main" id="{A2D0E726-F2C0-753B-4569-CC223B0589F3}"/>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大西洋三角貿易によってヨーロッパにもたらされたもの</a:t>
            </a:r>
            <a:endParaRPr kumimoji="1" lang="en-US" altLang="ja-JP" dirty="0"/>
          </a:p>
          <a:p>
            <a:r>
              <a:rPr lang="ja-JP" altLang="en-US" dirty="0"/>
              <a:t>　・紅茶</a:t>
            </a:r>
            <a:r>
              <a:rPr lang="en-US" altLang="ja-JP" dirty="0"/>
              <a:t>…</a:t>
            </a:r>
            <a:r>
              <a:rPr lang="ja-JP" altLang="en-US" dirty="0"/>
              <a:t>紅茶を飲む習慣がひろがり，砂糖や［③</a:t>
            </a:r>
            <a:r>
              <a:rPr lang="ja-JP" altLang="en-US" b="1" dirty="0"/>
              <a:t>陶磁器</a:t>
            </a:r>
            <a:r>
              <a:rPr lang="ja-JP" altLang="en-US" dirty="0"/>
              <a:t>］の需要が高まる</a:t>
            </a:r>
          </a:p>
          <a:p>
            <a:r>
              <a:rPr lang="ja-JP" altLang="en-US" dirty="0"/>
              <a:t>　→新たな生活文化の形成がみられ，これを［⑧</a:t>
            </a:r>
            <a:r>
              <a:rPr lang="ja-JP" altLang="en-US" b="1" dirty="0">
                <a:solidFill>
                  <a:srgbClr val="FF0000"/>
                </a:solidFill>
              </a:rPr>
              <a:t>生活革命</a:t>
            </a:r>
            <a:r>
              <a:rPr lang="ja-JP" altLang="en-US" dirty="0"/>
              <a:t>］という</a:t>
            </a:r>
          </a:p>
          <a:p>
            <a:r>
              <a:rPr lang="ja-JP" altLang="en-US" dirty="0"/>
              <a:t>　　　　</a:t>
            </a:r>
            <a:r>
              <a:rPr lang="en-US" altLang="ja-JP" dirty="0"/>
              <a:t>ex</a:t>
            </a:r>
            <a:r>
              <a:rPr lang="ja-JP" altLang="en-US" dirty="0"/>
              <a:t> ロンドンのコーヒーハウス，パリのカフェ</a:t>
            </a:r>
            <a:endParaRPr lang="en-US" altLang="ja-JP" dirty="0"/>
          </a:p>
          <a:p>
            <a:r>
              <a:rPr lang="ja-JP" altLang="en-US" dirty="0"/>
              <a:t>　　　　　　</a:t>
            </a:r>
            <a:r>
              <a:rPr lang="en-US" altLang="ja-JP" dirty="0"/>
              <a:t>…</a:t>
            </a:r>
            <a:r>
              <a:rPr lang="ja-JP" altLang="en-US" dirty="0"/>
              <a:t>市民の社交や情報交換の場となる</a:t>
            </a:r>
          </a:p>
        </p:txBody>
      </p:sp>
    </p:spTree>
    <p:extLst>
      <p:ext uri="{BB962C8B-B14F-4D97-AF65-F5344CB8AC3E}">
        <p14:creationId xmlns:p14="http://schemas.microsoft.com/office/powerpoint/2010/main" val="17096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F5A442-EC0F-1DB9-2E55-CB455A11F4B1}"/>
              </a:ext>
            </a:extLst>
          </p:cNvPr>
          <p:cNvSpPr>
            <a:spLocks noGrp="1"/>
          </p:cNvSpPr>
          <p:nvPr>
            <p:ph type="ctrTitle"/>
          </p:nvPr>
        </p:nvSpPr>
        <p:spPr/>
        <p:txBody>
          <a:bodyPr/>
          <a:lstStyle/>
          <a:p>
            <a:r>
              <a:rPr lang="ja-JP" altLang="en-US" dirty="0"/>
              <a:t>コーヒーハウスで提供されたコーヒーや紅茶はどこから</a:t>
            </a:r>
            <a:br>
              <a:rPr lang="en-US" altLang="ja-JP" dirty="0"/>
            </a:br>
            <a:r>
              <a:rPr lang="ja-JP" altLang="en-US" dirty="0"/>
              <a:t>運ばれてきたのだろうか。</a:t>
            </a:r>
            <a:endParaRPr kumimoji="1" lang="ja-JP" altLang="en-US" dirty="0"/>
          </a:p>
        </p:txBody>
      </p:sp>
      <p:pic>
        <p:nvPicPr>
          <p:cNvPr id="4" name="図 3">
            <a:extLst>
              <a:ext uri="{FF2B5EF4-FFF2-40B4-BE49-F238E27FC236}">
                <a16:creationId xmlns:a16="http://schemas.microsoft.com/office/drawing/2014/main" id="{DB9EE7BD-5E23-EA53-1885-ABA62F6F03BB}"/>
              </a:ext>
            </a:extLst>
          </p:cNvPr>
          <p:cNvPicPr>
            <a:picLocks noChangeAspect="1"/>
          </p:cNvPicPr>
          <p:nvPr/>
        </p:nvPicPr>
        <p:blipFill>
          <a:blip r:embed="rId2"/>
          <a:stretch>
            <a:fillRect/>
          </a:stretch>
        </p:blipFill>
        <p:spPr>
          <a:xfrm>
            <a:off x="654523" y="2218844"/>
            <a:ext cx="4888901" cy="4138413"/>
          </a:xfrm>
          <a:prstGeom prst="rect">
            <a:avLst/>
          </a:prstGeom>
        </p:spPr>
      </p:pic>
      <p:grpSp>
        <p:nvGrpSpPr>
          <p:cNvPr id="5" name="グループ化 4">
            <a:extLst>
              <a:ext uri="{FF2B5EF4-FFF2-40B4-BE49-F238E27FC236}">
                <a16:creationId xmlns:a16="http://schemas.microsoft.com/office/drawing/2014/main" id="{6A0E8AA2-B046-4925-3E23-11F1993F69D9}"/>
              </a:ext>
            </a:extLst>
          </p:cNvPr>
          <p:cNvGrpSpPr/>
          <p:nvPr/>
        </p:nvGrpSpPr>
        <p:grpSpPr>
          <a:xfrm>
            <a:off x="5872902" y="2628130"/>
            <a:ext cx="5664575" cy="3319839"/>
            <a:chOff x="89005" y="2483920"/>
            <a:chExt cx="5664575" cy="3319839"/>
          </a:xfrm>
        </p:grpSpPr>
        <p:sp>
          <p:nvSpPr>
            <p:cNvPr id="6" name="サブタイトル 2">
              <a:extLst>
                <a:ext uri="{FF2B5EF4-FFF2-40B4-BE49-F238E27FC236}">
                  <a16:creationId xmlns:a16="http://schemas.microsoft.com/office/drawing/2014/main" id="{87422BAD-84D7-657F-EFDD-CFD9F222DECD}"/>
                </a:ext>
              </a:extLst>
            </p:cNvPr>
            <p:cNvSpPr txBox="1">
              <a:spLocks/>
            </p:cNvSpPr>
            <p:nvPr/>
          </p:nvSpPr>
          <p:spPr>
            <a:xfrm>
              <a:off x="360000" y="2736851"/>
              <a:ext cx="5393580" cy="3066908"/>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180000" lvl="1" algn="l">
                <a:spcBef>
                  <a:spcPts val="0"/>
                </a:spcBef>
              </a:pPr>
              <a:r>
                <a:rPr lang="ja-JP" altLang="en-US" sz="3200" dirty="0">
                  <a:solidFill>
                    <a:schemeClr val="tx1"/>
                  </a:solidFill>
                  <a:latin typeface="メイリオ" panose="020B0604030504040204" pitchFamily="50" charset="-128"/>
                  <a:ea typeface="メイリオ" panose="020B0604030504040204" pitchFamily="50" charset="-128"/>
                </a:rPr>
                <a:t>　コーヒーは大西洋三角貿易によってアメリカ（西インド諸島）から，紅茶は中国から運ばれた。</a:t>
              </a: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7" name="図 4">
              <a:extLst>
                <a:ext uri="{FF2B5EF4-FFF2-40B4-BE49-F238E27FC236}">
                  <a16:creationId xmlns:a16="http://schemas.microsoft.com/office/drawing/2014/main" id="{D8275D7B-4CA0-0357-AD86-6A6938B56C9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9005" y="2483920"/>
              <a:ext cx="540134" cy="540134"/>
            </a:xfrm>
            <a:prstGeom prst="rect">
              <a:avLst/>
            </a:prstGeom>
          </p:spPr>
        </p:pic>
      </p:grpSp>
    </p:spTree>
    <p:extLst>
      <p:ext uri="{BB962C8B-B14F-4D97-AF65-F5344CB8AC3E}">
        <p14:creationId xmlns:p14="http://schemas.microsoft.com/office/powerpoint/2010/main" val="38466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4C96-EDAB-88D8-F476-741E949172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9DB466-B32E-214E-BA90-8C645B8DFE28}"/>
              </a:ext>
            </a:extLst>
          </p:cNvPr>
          <p:cNvSpPr>
            <a:spLocks noGrp="1"/>
          </p:cNvSpPr>
          <p:nvPr>
            <p:ph type="title"/>
          </p:nvPr>
        </p:nvSpPr>
        <p:spPr>
          <a:solidFill>
            <a:schemeClr val="accent5">
              <a:lumMod val="40000"/>
              <a:lumOff val="60000"/>
            </a:schemeClr>
          </a:solidFill>
        </p:spPr>
        <p:txBody>
          <a:bodyPr/>
          <a:lstStyle/>
          <a:p>
            <a:r>
              <a:rPr kumimoji="1" lang="ja-JP" altLang="en-US"/>
              <a:t>ヨーロッパの生活革命</a:t>
            </a:r>
            <a:endParaRPr kumimoji="1" lang="ja-JP" altLang="en-US" dirty="0"/>
          </a:p>
        </p:txBody>
      </p:sp>
      <p:sp>
        <p:nvSpPr>
          <p:cNvPr id="3" name="コンテンツ プレースホルダー 2">
            <a:extLst>
              <a:ext uri="{FF2B5EF4-FFF2-40B4-BE49-F238E27FC236}">
                <a16:creationId xmlns:a16="http://schemas.microsoft.com/office/drawing/2014/main" id="{03E7B207-26CA-1D6F-4EF9-B36F7F9F9DF8}"/>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大西洋三角貿易によってヨーロッパにもたらされたもの</a:t>
            </a:r>
            <a:endParaRPr kumimoji="1" lang="en-US" altLang="ja-JP" dirty="0"/>
          </a:p>
          <a:p>
            <a:r>
              <a:rPr lang="ja-JP" altLang="en-US" dirty="0"/>
              <a:t>　・その他</a:t>
            </a:r>
            <a:endParaRPr lang="en-US" altLang="ja-JP" dirty="0"/>
          </a:p>
          <a:p>
            <a:r>
              <a:rPr lang="ja-JP" altLang="en-US" dirty="0"/>
              <a:t>　</a:t>
            </a:r>
            <a:r>
              <a:rPr lang="en-US" altLang="ja-JP" dirty="0"/>
              <a:t>…</a:t>
            </a:r>
            <a:r>
              <a:rPr lang="ja-JP" altLang="en-US" dirty="0"/>
              <a:t>出版業の発展により，幅広い階層で読書がおこなわれ，［⑨</a:t>
            </a:r>
            <a:r>
              <a:rPr lang="ja-JP" altLang="en-US" b="1" dirty="0">
                <a:solidFill>
                  <a:srgbClr val="FF0000"/>
                </a:solidFill>
              </a:rPr>
              <a:t>啓蒙思想</a:t>
            </a:r>
            <a:r>
              <a:rPr lang="ja-JP" altLang="en-US" dirty="0"/>
              <a:t>］がひろがった</a:t>
            </a:r>
          </a:p>
          <a:p>
            <a:r>
              <a:rPr lang="ja-JP" altLang="en-US" dirty="0"/>
              <a:t>　　中国の文物への関心が高まる＝［⑩</a:t>
            </a:r>
            <a:r>
              <a:rPr lang="ja-JP" altLang="en-US" b="1" dirty="0">
                <a:solidFill>
                  <a:srgbClr val="FF0000"/>
                </a:solidFill>
              </a:rPr>
              <a:t>シノワズリ</a:t>
            </a:r>
            <a:r>
              <a:rPr lang="ja-JP" altLang="en-US" dirty="0"/>
              <a:t>］がおこる</a:t>
            </a:r>
            <a:endParaRPr lang="en-US" altLang="ja-JP" dirty="0"/>
          </a:p>
          <a:p>
            <a:r>
              <a:rPr lang="ja-JP" altLang="en-US" dirty="0"/>
              <a:t>　　　　　　　　　　　　　　　　→中国趣味ともいう</a:t>
            </a:r>
          </a:p>
          <a:p>
            <a:endParaRPr kumimoji="1" lang="ja-JP" altLang="en-US" dirty="0"/>
          </a:p>
        </p:txBody>
      </p:sp>
    </p:spTree>
    <p:extLst>
      <p:ext uri="{BB962C8B-B14F-4D97-AF65-F5344CB8AC3E}">
        <p14:creationId xmlns:p14="http://schemas.microsoft.com/office/powerpoint/2010/main" val="22736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D2C50-BD8B-D3F3-AF79-DC342343C6D3}"/>
              </a:ext>
            </a:extLst>
          </p:cNvPr>
          <p:cNvSpPr>
            <a:spLocks noGrp="1"/>
          </p:cNvSpPr>
          <p:nvPr>
            <p:ph type="ctrTitle"/>
          </p:nvPr>
        </p:nvSpPr>
        <p:spPr/>
        <p:txBody>
          <a:bodyPr/>
          <a:lstStyle/>
          <a:p>
            <a:r>
              <a:rPr lang="ja-JP" altLang="en-US" dirty="0"/>
              <a:t>アジアやアメリカ大陸との交易を通じて，ヨーロッパにはどのような商品がもたらされたのだろうか。</a:t>
            </a:r>
            <a:endParaRPr kumimoji="1" lang="ja-JP" altLang="en-US" dirty="0"/>
          </a:p>
        </p:txBody>
      </p:sp>
      <p:sp>
        <p:nvSpPr>
          <p:cNvPr id="3" name="コンテンツ プレースホルダー 2">
            <a:extLst>
              <a:ext uri="{FF2B5EF4-FFF2-40B4-BE49-F238E27FC236}">
                <a16:creationId xmlns:a16="http://schemas.microsoft.com/office/drawing/2014/main" id="{AE96AAD4-F087-861B-A8EE-AD55D58D98EB}"/>
              </a:ext>
            </a:extLst>
          </p:cNvPr>
          <p:cNvSpPr>
            <a:spLocks noGrp="1"/>
          </p:cNvSpPr>
          <p:nvPr>
            <p:ph sz="quarter" idx="10"/>
          </p:nvPr>
        </p:nvSpPr>
        <p:spPr/>
        <p:txBody>
          <a:bodyPr/>
          <a:lstStyle/>
          <a:p>
            <a:r>
              <a:rPr lang="ja-JP" altLang="en-US" dirty="0"/>
              <a:t>アジアからは主に東南アジア産の香辛料・香料のほか，中国産の茶・絹織物・陶磁器やインド産の綿織物がヨーロッパ市場にもたらされた。またアメリカからは，</a:t>
            </a:r>
            <a:r>
              <a:rPr lang="en-US" altLang="ja-JP" dirty="0"/>
              <a:t>16 </a:t>
            </a:r>
            <a:r>
              <a:rPr lang="ja-JP" altLang="en-US" dirty="0"/>
              <a:t>～</a:t>
            </a:r>
            <a:r>
              <a:rPr lang="en-US" altLang="ja-JP" dirty="0"/>
              <a:t>17</a:t>
            </a:r>
            <a:r>
              <a:rPr lang="ja-JP" altLang="en-US" dirty="0"/>
              <a:t>世紀には銀が，その後は大西洋三角貿易を通じてコーヒーや砂糖がもたらされた。</a:t>
            </a:r>
            <a:endParaRPr kumimoji="1" lang="ja-JP" altLang="en-US" dirty="0"/>
          </a:p>
        </p:txBody>
      </p:sp>
    </p:spTree>
    <p:extLst>
      <p:ext uri="{BB962C8B-B14F-4D97-AF65-F5344CB8AC3E}">
        <p14:creationId xmlns:p14="http://schemas.microsoft.com/office/powerpoint/2010/main" val="18030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58A5C-7358-B9D7-5DF1-67F243918E80}"/>
              </a:ext>
            </a:extLst>
          </p:cNvPr>
          <p:cNvSpPr>
            <a:spLocks noGrp="1"/>
          </p:cNvSpPr>
          <p:nvPr>
            <p:ph type="ctrTitle"/>
          </p:nvPr>
        </p:nvSpPr>
        <p:spPr/>
        <p:txBody>
          <a:bodyPr/>
          <a:lstStyle/>
          <a:p>
            <a:r>
              <a:rPr kumimoji="1" lang="ja-JP" altLang="en-US" dirty="0"/>
              <a:t>アジアやアメリカ大陸との交易により，ヨーロッパにはどのような変化がもたらされたのだろうか。</a:t>
            </a:r>
          </a:p>
        </p:txBody>
      </p:sp>
    </p:spTree>
    <p:extLst>
      <p:ext uri="{BB962C8B-B14F-4D97-AF65-F5344CB8AC3E}">
        <p14:creationId xmlns:p14="http://schemas.microsoft.com/office/powerpoint/2010/main" val="398648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E4610F-A604-BA70-5DE3-DDA141DA3C42}"/>
              </a:ext>
            </a:extLst>
          </p:cNvPr>
          <p:cNvSpPr>
            <a:spLocks noGrp="1"/>
          </p:cNvSpPr>
          <p:nvPr>
            <p:ph type="title"/>
          </p:nvPr>
        </p:nvSpPr>
        <p:spPr>
          <a:xfrm>
            <a:off x="336550" y="410664"/>
            <a:ext cx="11520000" cy="540000"/>
          </a:xfrm>
          <a:solidFill>
            <a:schemeClr val="accent5">
              <a:lumMod val="40000"/>
              <a:lumOff val="60000"/>
            </a:schemeClr>
          </a:solidFill>
        </p:spPr>
        <p:txBody>
          <a:bodyPr/>
          <a:lstStyle/>
          <a:p>
            <a:r>
              <a:rPr kumimoji="1" lang="ja-JP" altLang="en-US" dirty="0"/>
              <a:t>用語を確認しよう</a:t>
            </a:r>
          </a:p>
        </p:txBody>
      </p:sp>
      <p:sp>
        <p:nvSpPr>
          <p:cNvPr id="3" name="コンテンツ プレースホルダー 2">
            <a:extLst>
              <a:ext uri="{FF2B5EF4-FFF2-40B4-BE49-F238E27FC236}">
                <a16:creationId xmlns:a16="http://schemas.microsoft.com/office/drawing/2014/main" id="{87CE9613-F119-54EB-82A9-DF67B5174E16}"/>
              </a:ext>
            </a:extLst>
          </p:cNvPr>
          <p:cNvSpPr>
            <a:spLocks noGrp="1"/>
          </p:cNvSpPr>
          <p:nvPr>
            <p:ph sz="quarter" idx="10"/>
          </p:nvPr>
        </p:nvSpPr>
        <p:spPr/>
        <p:txBody>
          <a:bodyPr/>
          <a:lstStyle/>
          <a:p>
            <a:r>
              <a:rPr kumimoji="1" lang="ja-JP" altLang="en-US" dirty="0"/>
              <a:t>①ヨーロッパ，西アフリカ，アメリカ大陸の３つの地域でおこなわれる貿易とは？</a:t>
            </a:r>
          </a:p>
          <a:p>
            <a:r>
              <a:rPr kumimoji="1" lang="ja-JP" altLang="en-US" dirty="0"/>
              <a:t>②メキシコ銀をアメリカ大陸から運んだ国は？ </a:t>
            </a:r>
          </a:p>
        </p:txBody>
      </p:sp>
    </p:spTree>
    <p:extLst>
      <p:ext uri="{BB962C8B-B14F-4D97-AF65-F5344CB8AC3E}">
        <p14:creationId xmlns:p14="http://schemas.microsoft.com/office/powerpoint/2010/main" val="152286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6D20BEB-D157-3F4D-4305-B3461514EC95}"/>
              </a:ext>
            </a:extLst>
          </p:cNvPr>
          <p:cNvSpPr>
            <a:spLocks noGrp="1"/>
          </p:cNvSpPr>
          <p:nvPr>
            <p:ph sz="quarter" idx="10"/>
          </p:nvPr>
        </p:nvSpPr>
        <p:spPr/>
        <p:txBody>
          <a:bodyPr/>
          <a:lstStyle/>
          <a:p>
            <a:r>
              <a:rPr kumimoji="1" lang="en-US" altLang="ja-JP" dirty="0"/>
              <a:t>【</a:t>
            </a:r>
            <a:r>
              <a:rPr kumimoji="1" lang="ja-JP" altLang="en-US" dirty="0"/>
              <a:t>アジアとの交易でもたらされたもの</a:t>
            </a:r>
            <a:r>
              <a:rPr kumimoji="1" lang="en-US" altLang="ja-JP" dirty="0"/>
              <a:t>】</a:t>
            </a:r>
          </a:p>
          <a:p>
            <a:endParaRPr kumimoji="1" lang="ja-JP" altLang="en-US" dirty="0"/>
          </a:p>
        </p:txBody>
      </p:sp>
      <p:pic>
        <p:nvPicPr>
          <p:cNvPr id="3" name="図 2">
            <a:extLst>
              <a:ext uri="{FF2B5EF4-FFF2-40B4-BE49-F238E27FC236}">
                <a16:creationId xmlns:a16="http://schemas.microsoft.com/office/drawing/2014/main" id="{CA2174F4-86ED-4203-2AD2-F1D96F8360FF}"/>
              </a:ext>
            </a:extLst>
          </p:cNvPr>
          <p:cNvPicPr>
            <a:picLocks noChangeAspect="1"/>
          </p:cNvPicPr>
          <p:nvPr/>
        </p:nvPicPr>
        <p:blipFill>
          <a:blip r:embed="rId2" r:link="rId3"/>
          <a:srcRect/>
          <a:stretch>
            <a:fillRect/>
          </a:stretch>
        </p:blipFill>
        <p:spPr>
          <a:xfrm>
            <a:off x="1473096" y="984346"/>
            <a:ext cx="9245807" cy="4889307"/>
          </a:xfrm>
          <a:prstGeom prst="rect">
            <a:avLst/>
          </a:prstGeom>
        </p:spPr>
      </p:pic>
      <p:pic>
        <p:nvPicPr>
          <p:cNvPr id="4" name="図 3" descr="back.png">
            <a:extLst>
              <a:ext uri="{FF2B5EF4-FFF2-40B4-BE49-F238E27FC236}">
                <a16:creationId xmlns:a16="http://schemas.microsoft.com/office/drawing/2014/main" id="{443F1FD3-754D-9B89-B0E4-2256E7227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669" y="6301734"/>
            <a:ext cx="829001" cy="469361"/>
          </a:xfrm>
          <a:prstGeom prst="rect">
            <a:avLst/>
          </a:prstGeom>
        </p:spPr>
      </p:pic>
    </p:spTree>
    <p:extLst>
      <p:ext uri="{BB962C8B-B14F-4D97-AF65-F5344CB8AC3E}">
        <p14:creationId xmlns:p14="http://schemas.microsoft.com/office/powerpoint/2010/main" val="347413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D8D4FDD-461F-FC03-2B9B-3B2A757A2F3C}"/>
              </a:ext>
            </a:extLst>
          </p:cNvPr>
          <p:cNvSpPr>
            <a:spLocks noGrp="1"/>
          </p:cNvSpPr>
          <p:nvPr>
            <p:ph sz="quarter" idx="10"/>
          </p:nvPr>
        </p:nvSpPr>
        <p:spPr/>
        <p:txBody>
          <a:bodyPr/>
          <a:lstStyle/>
          <a:p>
            <a:r>
              <a:rPr kumimoji="1" lang="en-US" altLang="ja-JP" dirty="0"/>
              <a:t>【</a:t>
            </a:r>
            <a:r>
              <a:rPr kumimoji="1" lang="ja-JP" altLang="en-US" dirty="0"/>
              <a:t>大西洋三角貿易</a:t>
            </a:r>
            <a:r>
              <a:rPr kumimoji="1" lang="en-US" altLang="ja-JP" dirty="0"/>
              <a:t>】</a:t>
            </a:r>
            <a:endParaRPr kumimoji="1" lang="ja-JP" altLang="en-US" dirty="0"/>
          </a:p>
        </p:txBody>
      </p:sp>
      <p:pic>
        <p:nvPicPr>
          <p:cNvPr id="3" name="図 2">
            <a:extLst>
              <a:ext uri="{FF2B5EF4-FFF2-40B4-BE49-F238E27FC236}">
                <a16:creationId xmlns:a16="http://schemas.microsoft.com/office/drawing/2014/main" id="{C8D09740-64F1-11DA-F3A1-7F3D985AC6C6}"/>
              </a:ext>
            </a:extLst>
          </p:cNvPr>
          <p:cNvPicPr>
            <a:picLocks noChangeAspect="1"/>
          </p:cNvPicPr>
          <p:nvPr/>
        </p:nvPicPr>
        <p:blipFill>
          <a:blip r:embed="rId2" r:link="rId3"/>
          <a:srcRect/>
          <a:stretch>
            <a:fillRect/>
          </a:stretch>
        </p:blipFill>
        <p:spPr>
          <a:xfrm>
            <a:off x="1403348" y="947462"/>
            <a:ext cx="9385303" cy="4963075"/>
          </a:xfrm>
          <a:prstGeom prst="rect">
            <a:avLst/>
          </a:prstGeom>
        </p:spPr>
      </p:pic>
      <p:pic>
        <p:nvPicPr>
          <p:cNvPr id="4" name="図 3" descr="back.png">
            <a:extLst>
              <a:ext uri="{FF2B5EF4-FFF2-40B4-BE49-F238E27FC236}">
                <a16:creationId xmlns:a16="http://schemas.microsoft.com/office/drawing/2014/main" id="{A06B893E-E964-6B41-286B-2544708B9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669" y="6301734"/>
            <a:ext cx="829001" cy="469361"/>
          </a:xfrm>
          <a:prstGeom prst="rect">
            <a:avLst/>
          </a:prstGeom>
        </p:spPr>
      </p:pic>
    </p:spTree>
    <p:extLst>
      <p:ext uri="{BB962C8B-B14F-4D97-AF65-F5344CB8AC3E}">
        <p14:creationId xmlns:p14="http://schemas.microsoft.com/office/powerpoint/2010/main" val="417588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7BC07-F9A5-B19F-1544-603CA923D35D}"/>
              </a:ext>
            </a:extLst>
          </p:cNvPr>
          <p:cNvSpPr>
            <a:spLocks noGrp="1"/>
          </p:cNvSpPr>
          <p:nvPr>
            <p:ph type="ctrTitle"/>
          </p:nvPr>
        </p:nvSpPr>
        <p:spPr/>
        <p:txBody>
          <a:bodyPr/>
          <a:lstStyle/>
          <a:p>
            <a:r>
              <a:rPr lang="ja-JP" altLang="en-US" dirty="0"/>
              <a:t>第</a:t>
            </a:r>
            <a:r>
              <a:rPr kumimoji="1" lang="en-US" altLang="ja-JP" dirty="0"/>
              <a:t>1</a:t>
            </a:r>
            <a:r>
              <a:rPr lang="ja-JP" altLang="en-US" dirty="0"/>
              <a:t>章</a:t>
            </a:r>
            <a:r>
              <a:rPr lang="en-US" altLang="ja-JP" dirty="0"/>
              <a:t>3</a:t>
            </a:r>
            <a:r>
              <a:rPr lang="ja-JP" altLang="en-US" dirty="0"/>
              <a:t>節</a:t>
            </a:r>
            <a:br>
              <a:rPr lang="en-US" altLang="ja-JP" dirty="0"/>
            </a:br>
            <a:r>
              <a:rPr lang="ja-JP" altLang="en-US" dirty="0"/>
              <a:t>アジアの繁栄とヨーロッパ社会の変化</a:t>
            </a:r>
            <a:endParaRPr kumimoji="1" lang="ja-JP" altLang="en-US" dirty="0"/>
          </a:p>
        </p:txBody>
      </p:sp>
      <p:sp>
        <p:nvSpPr>
          <p:cNvPr id="3" name="字幕 2">
            <a:extLst>
              <a:ext uri="{FF2B5EF4-FFF2-40B4-BE49-F238E27FC236}">
                <a16:creationId xmlns:a16="http://schemas.microsoft.com/office/drawing/2014/main" id="{47C07DA6-F64A-42AB-41FC-278B84CBDC5B}"/>
              </a:ext>
            </a:extLst>
          </p:cNvPr>
          <p:cNvSpPr>
            <a:spLocks noGrp="1"/>
          </p:cNvSpPr>
          <p:nvPr>
            <p:ph type="subTitle" idx="1"/>
          </p:nvPr>
        </p:nvSpPr>
        <p:spPr/>
        <p:txBody>
          <a:bodyPr/>
          <a:lstStyle/>
          <a:p>
            <a:r>
              <a:rPr lang="en-US" altLang="ja-JP" sz="2800" dirty="0">
                <a:solidFill>
                  <a:prstClr val="black"/>
                </a:solidFill>
                <a:latin typeface="メイリオ"/>
                <a:ea typeface="メイリオ"/>
                <a:cs typeface="メイリオ"/>
              </a:rPr>
              <a:t>(</a:t>
            </a:r>
            <a:r>
              <a:rPr lang="ja-JP" altLang="en-US" sz="2800" dirty="0">
                <a:solidFill>
                  <a:prstClr val="black"/>
                </a:solidFill>
                <a:latin typeface="メイリオ"/>
                <a:ea typeface="メイリオ"/>
                <a:cs typeface="メイリオ"/>
              </a:rPr>
              <a:t>教科書</a:t>
            </a:r>
            <a:r>
              <a:rPr lang="en-US" altLang="ja-JP" sz="2800" dirty="0">
                <a:solidFill>
                  <a:prstClr val="black"/>
                </a:solidFill>
                <a:latin typeface="メイリオ"/>
                <a:ea typeface="メイリオ"/>
                <a:cs typeface="メイリオ"/>
              </a:rPr>
              <a:t>p.30</a:t>
            </a:r>
            <a:r>
              <a:rPr lang="ja-JP" altLang="en-US" sz="2800" dirty="0">
                <a:solidFill>
                  <a:prstClr val="black"/>
                </a:solidFill>
                <a:latin typeface="メイリオ"/>
                <a:ea typeface="メイリオ"/>
                <a:cs typeface="メイリオ"/>
              </a:rPr>
              <a:t>～</a:t>
            </a:r>
            <a:r>
              <a:rPr lang="en-US" altLang="ja-JP" sz="2800" dirty="0">
                <a:solidFill>
                  <a:prstClr val="black"/>
                </a:solidFill>
                <a:latin typeface="メイリオ"/>
                <a:ea typeface="メイリオ"/>
                <a:cs typeface="メイリオ"/>
              </a:rPr>
              <a:t>31)</a:t>
            </a:r>
            <a:endParaRPr lang="ja-JP" altLang="en-US" sz="2800" dirty="0">
              <a:solidFill>
                <a:prstClr val="black"/>
              </a:solidFill>
              <a:latin typeface="メイリオ"/>
              <a:ea typeface="メイリオ"/>
              <a:cs typeface="メイリオ"/>
            </a:endParaRPr>
          </a:p>
          <a:p>
            <a:endParaRPr kumimoji="1" lang="ja-JP" altLang="en-US" dirty="0"/>
          </a:p>
        </p:txBody>
      </p:sp>
    </p:spTree>
    <p:extLst>
      <p:ext uri="{BB962C8B-B14F-4D97-AF65-F5344CB8AC3E}">
        <p14:creationId xmlns:p14="http://schemas.microsoft.com/office/powerpoint/2010/main" val="15585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8B53D5-2530-65F8-8453-D5BA22205739}"/>
              </a:ext>
            </a:extLst>
          </p:cNvPr>
          <p:cNvSpPr>
            <a:spLocks noGrp="1"/>
          </p:cNvSpPr>
          <p:nvPr>
            <p:ph type="ctrTitle"/>
          </p:nvPr>
        </p:nvSpPr>
        <p:spPr/>
        <p:txBody>
          <a:bodyPr>
            <a:noAutofit/>
          </a:bodyPr>
          <a:lstStyle/>
          <a:p>
            <a:pPr>
              <a:lnSpc>
                <a:spcPct val="150000"/>
              </a:lnSpc>
            </a:pPr>
            <a:r>
              <a:rPr lang="ja-JP" altLang="en-US" dirty="0"/>
              <a:t>アジアやアメリカ大陸との交易を通じて，ヨーロッパにはどのような商品がもたらされたのだろうか。</a:t>
            </a:r>
          </a:p>
        </p:txBody>
      </p:sp>
    </p:spTree>
    <p:extLst>
      <p:ext uri="{BB962C8B-B14F-4D97-AF65-F5344CB8AC3E}">
        <p14:creationId xmlns:p14="http://schemas.microsoft.com/office/powerpoint/2010/main" val="335532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74BB2-290A-8DC3-BDB2-51A3FB2C142C}"/>
              </a:ext>
            </a:extLst>
          </p:cNvPr>
          <p:cNvSpPr>
            <a:spLocks noGrp="1"/>
          </p:cNvSpPr>
          <p:nvPr>
            <p:ph type="ctrTitle"/>
          </p:nvPr>
        </p:nvSpPr>
        <p:spPr/>
        <p:txBody>
          <a:bodyPr/>
          <a:lstStyle/>
          <a:p>
            <a:r>
              <a:rPr lang="ja-JP" altLang="en-US" sz="3200" dirty="0"/>
              <a:t>蘇州にはどのような商品が集まり，取引されていたのかを読みとってみよう。</a:t>
            </a:r>
            <a:endParaRPr kumimoji="1" lang="ja-JP" altLang="en-US" sz="3200" dirty="0"/>
          </a:p>
        </p:txBody>
      </p:sp>
      <p:pic>
        <p:nvPicPr>
          <p:cNvPr id="4" name="図 3">
            <a:extLst>
              <a:ext uri="{FF2B5EF4-FFF2-40B4-BE49-F238E27FC236}">
                <a16:creationId xmlns:a16="http://schemas.microsoft.com/office/drawing/2014/main" id="{3775AA6C-11E4-B909-94A3-6F6E6F7673EA}"/>
              </a:ext>
            </a:extLst>
          </p:cNvPr>
          <p:cNvPicPr>
            <a:picLocks noChangeAspect="1"/>
          </p:cNvPicPr>
          <p:nvPr/>
        </p:nvPicPr>
        <p:blipFill>
          <a:blip r:embed="rId2"/>
          <a:stretch>
            <a:fillRect/>
          </a:stretch>
        </p:blipFill>
        <p:spPr>
          <a:xfrm>
            <a:off x="2488428" y="1759369"/>
            <a:ext cx="6822207" cy="4524200"/>
          </a:xfrm>
          <a:prstGeom prst="rect">
            <a:avLst/>
          </a:prstGeom>
        </p:spPr>
      </p:pic>
    </p:spTree>
    <p:extLst>
      <p:ext uri="{BB962C8B-B14F-4D97-AF65-F5344CB8AC3E}">
        <p14:creationId xmlns:p14="http://schemas.microsoft.com/office/powerpoint/2010/main" val="5843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0E32D-DDCF-19C1-9AB3-CA8D23C25555}"/>
              </a:ext>
            </a:extLst>
          </p:cNvPr>
          <p:cNvSpPr>
            <a:spLocks noGrp="1"/>
          </p:cNvSpPr>
          <p:nvPr>
            <p:ph type="title"/>
          </p:nvPr>
        </p:nvSpPr>
        <p:spPr>
          <a:solidFill>
            <a:schemeClr val="accent5">
              <a:lumMod val="40000"/>
              <a:lumOff val="60000"/>
            </a:schemeClr>
          </a:solidFill>
        </p:spPr>
        <p:txBody>
          <a:bodyPr/>
          <a:lstStyle/>
          <a:p>
            <a:r>
              <a:rPr kumimoji="1" lang="ja-JP" altLang="en-US"/>
              <a:t>ユーラシアの結合</a:t>
            </a:r>
            <a:endParaRPr kumimoji="1" lang="ja-JP" altLang="en-US" dirty="0"/>
          </a:p>
        </p:txBody>
      </p:sp>
      <p:sp>
        <p:nvSpPr>
          <p:cNvPr id="3" name="コンテンツ プレースホルダー 2">
            <a:extLst>
              <a:ext uri="{FF2B5EF4-FFF2-40B4-BE49-F238E27FC236}">
                <a16:creationId xmlns:a16="http://schemas.microsoft.com/office/drawing/2014/main" id="{31365BD8-4350-A446-4559-1D4633356604}"/>
              </a:ext>
            </a:extLst>
          </p:cNvPr>
          <p:cNvSpPr>
            <a:spLocks noGrp="1"/>
          </p:cNvSpPr>
          <p:nvPr>
            <p:ph sz="quarter" idx="10"/>
          </p:nvPr>
        </p:nvSpPr>
        <p:spPr/>
        <p:txBody>
          <a:bodyPr/>
          <a:lstStyle/>
          <a:p>
            <a:pPr lvl="0"/>
            <a:r>
              <a:rPr kumimoji="1" lang="ja-JP" altLang="en-US" dirty="0">
                <a:solidFill>
                  <a:schemeClr val="accent1"/>
                </a:solidFill>
              </a:rPr>
              <a:t>◆</a:t>
            </a:r>
            <a:r>
              <a:rPr kumimoji="1" lang="ja-JP" altLang="en-US" dirty="0"/>
              <a:t>アジアとヨーロッパの交易活動</a:t>
            </a:r>
          </a:p>
          <a:p>
            <a:pPr lvl="0"/>
            <a:r>
              <a:rPr lang="ja-JP" altLang="en-US" dirty="0"/>
              <a:t>　</a:t>
            </a:r>
            <a:r>
              <a:rPr kumimoji="1" lang="ja-JP" altLang="en-US" dirty="0"/>
              <a:t>・ヨーロッパ諸国の交易活動</a:t>
            </a:r>
            <a:r>
              <a:rPr kumimoji="1" lang="en-US" altLang="ja-JP" dirty="0"/>
              <a:t>…</a:t>
            </a:r>
            <a:r>
              <a:rPr kumimoji="1" lang="ja-JP" altLang="en-US" dirty="0"/>
              <a:t>自国の商人の交易活動を支援</a:t>
            </a:r>
            <a:endParaRPr kumimoji="1" lang="en-US" altLang="ja-JP" dirty="0"/>
          </a:p>
          <a:p>
            <a:pPr lvl="0"/>
            <a:r>
              <a:rPr lang="ja-JP" altLang="en-US" dirty="0"/>
              <a:t>　</a:t>
            </a:r>
            <a:r>
              <a:rPr kumimoji="1" lang="ja-JP" altLang="en-US" dirty="0"/>
              <a:t>［アジアとの交易］</a:t>
            </a:r>
            <a:endParaRPr kumimoji="1" lang="en-US" altLang="ja-JP" dirty="0"/>
          </a:p>
          <a:p>
            <a:pPr lvl="0"/>
            <a:r>
              <a:rPr lang="ja-JP" altLang="en-US" dirty="0"/>
              <a:t>　　</a:t>
            </a:r>
            <a:r>
              <a:rPr kumimoji="1" lang="ja-JP" altLang="en-US" dirty="0"/>
              <a:t>特権会社である［①</a:t>
            </a:r>
            <a:r>
              <a:rPr kumimoji="1" lang="ja-JP" altLang="en-US" b="1" dirty="0">
                <a:solidFill>
                  <a:srgbClr val="FF0000"/>
                </a:solidFill>
              </a:rPr>
              <a:t>東インド会社</a:t>
            </a:r>
            <a:r>
              <a:rPr kumimoji="1" lang="ja-JP" altLang="en-US" dirty="0"/>
              <a:t>］が設立された</a:t>
            </a:r>
          </a:p>
          <a:p>
            <a:pPr lvl="0"/>
            <a:r>
              <a:rPr kumimoji="1" lang="ja-JP" altLang="en-US" dirty="0"/>
              <a:t>　→アメリカ大陸で産出された銀と交換に，香辛料・香料，絹織物・宝石などがヨーロッパにもたらされた</a:t>
            </a:r>
          </a:p>
          <a:p>
            <a:pPr lvl="0"/>
            <a:endParaRPr kumimoji="1" lang="ja-JP" altLang="en-US" dirty="0"/>
          </a:p>
        </p:txBody>
      </p:sp>
    </p:spTree>
    <p:extLst>
      <p:ext uri="{BB962C8B-B14F-4D97-AF65-F5344CB8AC3E}">
        <p14:creationId xmlns:p14="http://schemas.microsoft.com/office/powerpoint/2010/main" val="41268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8E98C-045E-AEDE-1474-764AB2FDB11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038CF7-0304-404D-526B-F01D0AFA2EE9}"/>
              </a:ext>
            </a:extLst>
          </p:cNvPr>
          <p:cNvSpPr>
            <a:spLocks noGrp="1"/>
          </p:cNvSpPr>
          <p:nvPr>
            <p:ph type="title"/>
          </p:nvPr>
        </p:nvSpPr>
        <p:spPr>
          <a:solidFill>
            <a:schemeClr val="accent5">
              <a:lumMod val="40000"/>
              <a:lumOff val="60000"/>
            </a:schemeClr>
          </a:solidFill>
        </p:spPr>
        <p:txBody>
          <a:bodyPr/>
          <a:lstStyle/>
          <a:p>
            <a:r>
              <a:rPr kumimoji="1" lang="ja-JP" altLang="en-US"/>
              <a:t>ユーラシアの結合</a:t>
            </a:r>
            <a:endParaRPr kumimoji="1" lang="ja-JP" altLang="en-US" dirty="0"/>
          </a:p>
        </p:txBody>
      </p:sp>
      <p:sp>
        <p:nvSpPr>
          <p:cNvPr id="3" name="コンテンツ プレースホルダー 2">
            <a:extLst>
              <a:ext uri="{FF2B5EF4-FFF2-40B4-BE49-F238E27FC236}">
                <a16:creationId xmlns:a16="http://schemas.microsoft.com/office/drawing/2014/main" id="{7A1347B1-F5D7-93C6-8F8C-44844CFC40A4}"/>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アジアとヨーロッパの交易活動</a:t>
            </a:r>
          </a:p>
          <a:p>
            <a:pPr lvl="0"/>
            <a:r>
              <a:rPr kumimoji="1" lang="ja-JP" altLang="en-US" dirty="0"/>
              <a:t>　・アジア・ヨーロッパ両地域での経済発展をもたらす</a:t>
            </a:r>
            <a:endParaRPr lang="en-US" altLang="ja-JP" dirty="0"/>
          </a:p>
          <a:p>
            <a:pPr lvl="0"/>
            <a:r>
              <a:rPr kumimoji="1" lang="ja-JP" altLang="en-US" dirty="0"/>
              <a:t>　［共通の事象］</a:t>
            </a:r>
            <a:endParaRPr kumimoji="1" lang="en-US" altLang="ja-JP" dirty="0"/>
          </a:p>
          <a:p>
            <a:pPr lvl="0"/>
            <a:r>
              <a:rPr lang="ja-JP" altLang="en-US" dirty="0"/>
              <a:t>　　</a:t>
            </a:r>
            <a:r>
              <a:rPr kumimoji="1" lang="ja-JP" altLang="en-US" dirty="0"/>
              <a:t>農村部を中心に［②</a:t>
            </a:r>
            <a:r>
              <a:rPr kumimoji="1" lang="ja-JP" altLang="en-US" b="1" dirty="0">
                <a:solidFill>
                  <a:srgbClr val="FF0000"/>
                </a:solidFill>
              </a:rPr>
              <a:t>工業</a:t>
            </a:r>
            <a:r>
              <a:rPr kumimoji="1" lang="ja-JP" altLang="en-US" dirty="0"/>
              <a:t>］が発展し，都市や商人が力をもち，人口が増大</a:t>
            </a:r>
          </a:p>
        </p:txBody>
      </p:sp>
    </p:spTree>
    <p:extLst>
      <p:ext uri="{BB962C8B-B14F-4D97-AF65-F5344CB8AC3E}">
        <p14:creationId xmlns:p14="http://schemas.microsoft.com/office/powerpoint/2010/main" val="2478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263F7-417C-3312-A5AE-E4FC5C7D95E5}"/>
              </a:ext>
            </a:extLst>
          </p:cNvPr>
          <p:cNvSpPr>
            <a:spLocks noGrp="1"/>
          </p:cNvSpPr>
          <p:nvPr>
            <p:ph type="title"/>
          </p:nvPr>
        </p:nvSpPr>
        <p:spPr>
          <a:solidFill>
            <a:schemeClr val="accent5">
              <a:lumMod val="40000"/>
              <a:lumOff val="60000"/>
            </a:schemeClr>
          </a:solidFill>
        </p:spPr>
        <p:txBody>
          <a:bodyPr/>
          <a:lstStyle/>
          <a:p>
            <a:r>
              <a:rPr kumimoji="1" lang="ja-JP" altLang="en-US" dirty="0"/>
              <a:t>清とアジアの繁栄</a:t>
            </a:r>
          </a:p>
        </p:txBody>
      </p:sp>
      <p:sp>
        <p:nvSpPr>
          <p:cNvPr id="3" name="コンテンツ プレースホルダー 2">
            <a:extLst>
              <a:ext uri="{FF2B5EF4-FFF2-40B4-BE49-F238E27FC236}">
                <a16:creationId xmlns:a16="http://schemas.microsoft.com/office/drawing/2014/main" id="{32244F31-D90B-F446-8FCA-A2EE21C821F6}"/>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長江下流域　</a:t>
            </a:r>
            <a:r>
              <a:rPr kumimoji="1" lang="en-US" altLang="ja-JP" dirty="0"/>
              <a:t>…</a:t>
            </a:r>
            <a:r>
              <a:rPr kumimoji="1" lang="ja-JP" altLang="en-US" dirty="0"/>
              <a:t>綿・絹織物業がさかんになる</a:t>
            </a:r>
            <a:endParaRPr kumimoji="1" lang="en-US" altLang="ja-JP" dirty="0"/>
          </a:p>
          <a:p>
            <a:r>
              <a:rPr kumimoji="1" lang="ja-JP" altLang="en-US" dirty="0"/>
              <a:t>　＊稲作の中心は長江中流域へ移る</a:t>
            </a:r>
          </a:p>
          <a:p>
            <a:r>
              <a:rPr kumimoji="1" lang="ja-JP" altLang="en-US" dirty="0"/>
              <a:t>　→商品生産がさかんになると全国的な商業ネットワークが形成（経済活動がいっそう活性化）</a:t>
            </a:r>
          </a:p>
          <a:p>
            <a:r>
              <a:rPr kumimoji="1" lang="ja-JP" altLang="en-US" dirty="0"/>
              <a:t>　→活動の拠点として都市が繁栄</a:t>
            </a:r>
            <a:endParaRPr kumimoji="1" lang="en-US" altLang="ja-JP" dirty="0"/>
          </a:p>
          <a:p>
            <a:r>
              <a:rPr lang="ja-JP" altLang="en-US" dirty="0"/>
              <a:t>　</a:t>
            </a:r>
            <a:r>
              <a:rPr kumimoji="1" lang="en-US" altLang="ja-JP" dirty="0"/>
              <a:t>…</a:t>
            </a:r>
            <a:r>
              <a:rPr kumimoji="1" lang="ja-JP" altLang="en-US" dirty="0"/>
              <a:t>ゆたかな庶民の誕生，庶民文学がさかんになる</a:t>
            </a:r>
            <a:endParaRPr kumimoji="1" lang="en-US" altLang="ja-JP" dirty="0"/>
          </a:p>
        </p:txBody>
      </p:sp>
    </p:spTree>
    <p:extLst>
      <p:ext uri="{BB962C8B-B14F-4D97-AF65-F5344CB8AC3E}">
        <p14:creationId xmlns:p14="http://schemas.microsoft.com/office/powerpoint/2010/main" val="16095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536B0-4223-5F16-3847-8A34A8BC85D6}"/>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1BE3090-FA34-F4E1-9629-581BF6E8C738}"/>
              </a:ext>
            </a:extLst>
          </p:cNvPr>
          <p:cNvPicPr>
            <a:picLocks noChangeAspect="1"/>
          </p:cNvPicPr>
          <p:nvPr/>
        </p:nvPicPr>
        <p:blipFill>
          <a:blip r:embed="rId2"/>
          <a:stretch>
            <a:fillRect/>
          </a:stretch>
        </p:blipFill>
        <p:spPr>
          <a:xfrm>
            <a:off x="2684896" y="1759369"/>
            <a:ext cx="6822207" cy="4524200"/>
          </a:xfrm>
          <a:prstGeom prst="rect">
            <a:avLst/>
          </a:prstGeom>
        </p:spPr>
      </p:pic>
      <p:sp>
        <p:nvSpPr>
          <p:cNvPr id="2" name="タイトル 1">
            <a:extLst>
              <a:ext uri="{FF2B5EF4-FFF2-40B4-BE49-F238E27FC236}">
                <a16:creationId xmlns:a16="http://schemas.microsoft.com/office/drawing/2014/main" id="{4595C1EB-BE7E-417D-AF47-BEEE3C065D75}"/>
              </a:ext>
            </a:extLst>
          </p:cNvPr>
          <p:cNvSpPr>
            <a:spLocks noGrp="1"/>
          </p:cNvSpPr>
          <p:nvPr>
            <p:ph type="ctrTitle"/>
          </p:nvPr>
        </p:nvSpPr>
        <p:spPr/>
        <p:txBody>
          <a:bodyPr/>
          <a:lstStyle/>
          <a:p>
            <a:r>
              <a:rPr lang="ja-JP" altLang="en-US" sz="3200" dirty="0"/>
              <a:t>蘇州にはどのような商品が集まり，取引されていたのかを読みとってみよう。</a:t>
            </a:r>
            <a:endParaRPr kumimoji="1" lang="ja-JP" altLang="en-US" sz="3200" dirty="0"/>
          </a:p>
        </p:txBody>
      </p:sp>
      <p:grpSp>
        <p:nvGrpSpPr>
          <p:cNvPr id="9" name="グループ化 8">
            <a:extLst>
              <a:ext uri="{FF2B5EF4-FFF2-40B4-BE49-F238E27FC236}">
                <a16:creationId xmlns:a16="http://schemas.microsoft.com/office/drawing/2014/main" id="{3699DDFB-B7AE-B052-91B7-D46EDC8B8E82}"/>
              </a:ext>
            </a:extLst>
          </p:cNvPr>
          <p:cNvGrpSpPr/>
          <p:nvPr/>
        </p:nvGrpSpPr>
        <p:grpSpPr>
          <a:xfrm>
            <a:off x="6907530" y="2231615"/>
            <a:ext cx="3584761" cy="1441489"/>
            <a:chOff x="6711062" y="2214031"/>
            <a:chExt cx="3584761" cy="1441489"/>
          </a:xfrm>
        </p:grpSpPr>
        <p:sp>
          <p:nvSpPr>
            <p:cNvPr id="6" name="正方形/長方形 5">
              <a:extLst>
                <a:ext uri="{FF2B5EF4-FFF2-40B4-BE49-F238E27FC236}">
                  <a16:creationId xmlns:a16="http://schemas.microsoft.com/office/drawing/2014/main" id="{6F3F9E19-ADBE-DEEA-1983-93DB6D9886DA}"/>
                </a:ext>
              </a:extLst>
            </p:cNvPr>
            <p:cNvSpPr/>
            <p:nvPr/>
          </p:nvSpPr>
          <p:spPr>
            <a:xfrm>
              <a:off x="6711062" y="2989385"/>
              <a:ext cx="211016" cy="4396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矢印コネクタ 7">
              <a:extLst>
                <a:ext uri="{FF2B5EF4-FFF2-40B4-BE49-F238E27FC236}">
                  <a16:creationId xmlns:a16="http://schemas.microsoft.com/office/drawing/2014/main" id="{BA997977-2B03-F5BC-1370-1B9803F26640}"/>
                </a:ext>
              </a:extLst>
            </p:cNvPr>
            <p:cNvCxnSpPr>
              <a:cxnSpLocks/>
              <a:stCxn id="5" idx="1"/>
              <a:endCxn id="6" idx="3"/>
            </p:cNvCxnSpPr>
            <p:nvPr/>
          </p:nvCxnSpPr>
          <p:spPr>
            <a:xfrm flipH="1">
              <a:off x="6922078" y="2934776"/>
              <a:ext cx="2685394" cy="2744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descr="敷物, ケーキ, 布, 食品 が含まれている画像&#10;&#10;AI 生成コンテンツは誤りを含む可能性があります。">
              <a:extLst>
                <a:ext uri="{FF2B5EF4-FFF2-40B4-BE49-F238E27FC236}">
                  <a16:creationId xmlns:a16="http://schemas.microsoft.com/office/drawing/2014/main" id="{A3C049EB-7320-DCC4-2FAF-587FFA17B4F8}"/>
                </a:ext>
              </a:extLst>
            </p:cNvPr>
            <p:cNvPicPr>
              <a:picLocks noChangeAspect="1"/>
            </p:cNvPicPr>
            <p:nvPr/>
          </p:nvPicPr>
          <p:blipFill>
            <a:blip r:embed="rId3"/>
            <a:stretch>
              <a:fillRect/>
            </a:stretch>
          </p:blipFill>
          <p:spPr>
            <a:xfrm>
              <a:off x="9607472" y="2214031"/>
              <a:ext cx="688351" cy="1441489"/>
            </a:xfrm>
            <a:prstGeom prst="rect">
              <a:avLst/>
            </a:prstGeom>
          </p:spPr>
        </p:pic>
      </p:grpSp>
      <p:grpSp>
        <p:nvGrpSpPr>
          <p:cNvPr id="23" name="グループ化 22">
            <a:extLst>
              <a:ext uri="{FF2B5EF4-FFF2-40B4-BE49-F238E27FC236}">
                <a16:creationId xmlns:a16="http://schemas.microsoft.com/office/drawing/2014/main" id="{AF8555C2-C011-3016-079F-02A9F2431C63}"/>
              </a:ext>
            </a:extLst>
          </p:cNvPr>
          <p:cNvGrpSpPr/>
          <p:nvPr/>
        </p:nvGrpSpPr>
        <p:grpSpPr>
          <a:xfrm>
            <a:off x="8389620" y="2024009"/>
            <a:ext cx="3277094" cy="3442996"/>
            <a:chOff x="8193152" y="2024009"/>
            <a:chExt cx="3277094" cy="3442996"/>
          </a:xfrm>
        </p:grpSpPr>
        <p:cxnSp>
          <p:nvCxnSpPr>
            <p:cNvPr id="22" name="直線矢印コネクタ 21">
              <a:extLst>
                <a:ext uri="{FF2B5EF4-FFF2-40B4-BE49-F238E27FC236}">
                  <a16:creationId xmlns:a16="http://schemas.microsoft.com/office/drawing/2014/main" id="{F0DF283C-C6BB-F91F-8280-20954B9EDF0C}"/>
                </a:ext>
              </a:extLst>
            </p:cNvPr>
            <p:cNvCxnSpPr>
              <a:cxnSpLocks/>
              <a:stCxn id="19" idx="1"/>
              <a:endCxn id="20" idx="3"/>
            </p:cNvCxnSpPr>
            <p:nvPr/>
          </p:nvCxnSpPr>
          <p:spPr>
            <a:xfrm flipH="1">
              <a:off x="8370277" y="2656392"/>
              <a:ext cx="2483795" cy="503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図 10" descr="食品, 敷物 が含まれている画像&#10;&#10;AI 生成コンテンツは誤りを含む可能性があります。">
              <a:extLst>
                <a:ext uri="{FF2B5EF4-FFF2-40B4-BE49-F238E27FC236}">
                  <a16:creationId xmlns:a16="http://schemas.microsoft.com/office/drawing/2014/main" id="{BDB7432C-E2F4-D5A0-3717-6205AF4A25C8}"/>
                </a:ext>
              </a:extLst>
            </p:cNvPr>
            <p:cNvPicPr>
              <a:picLocks noChangeAspect="1"/>
            </p:cNvPicPr>
            <p:nvPr/>
          </p:nvPicPr>
          <p:blipFill>
            <a:blip r:embed="rId4"/>
            <a:stretch>
              <a:fillRect/>
            </a:stretch>
          </p:blipFill>
          <p:spPr>
            <a:xfrm>
              <a:off x="10714047" y="4011680"/>
              <a:ext cx="756199" cy="1455325"/>
            </a:xfrm>
            <a:prstGeom prst="rect">
              <a:avLst/>
            </a:prstGeom>
          </p:spPr>
        </p:pic>
        <p:sp>
          <p:nvSpPr>
            <p:cNvPr id="15" name="正方形/長方形 14">
              <a:extLst>
                <a:ext uri="{FF2B5EF4-FFF2-40B4-BE49-F238E27FC236}">
                  <a16:creationId xmlns:a16="http://schemas.microsoft.com/office/drawing/2014/main" id="{FA2FB358-CDB1-3FE6-DBA2-78499E704E0F}"/>
                </a:ext>
              </a:extLst>
            </p:cNvPr>
            <p:cNvSpPr/>
            <p:nvPr/>
          </p:nvSpPr>
          <p:spPr>
            <a:xfrm>
              <a:off x="8929948" y="3339140"/>
              <a:ext cx="167160" cy="3339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矢印コネクタ 16">
              <a:extLst>
                <a:ext uri="{FF2B5EF4-FFF2-40B4-BE49-F238E27FC236}">
                  <a16:creationId xmlns:a16="http://schemas.microsoft.com/office/drawing/2014/main" id="{E369E0FF-515B-E061-1A07-E9B17A96F0D2}"/>
                </a:ext>
              </a:extLst>
            </p:cNvPr>
            <p:cNvCxnSpPr>
              <a:cxnSpLocks/>
              <a:stCxn id="11" idx="1"/>
              <a:endCxn id="15" idx="3"/>
            </p:cNvCxnSpPr>
            <p:nvPr/>
          </p:nvCxnSpPr>
          <p:spPr>
            <a:xfrm flipH="1" flipV="1">
              <a:off x="9097108" y="3506122"/>
              <a:ext cx="1616939" cy="12332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descr="黒い背景とぼやけた写真&#10;&#10;AI 生成コンテンツは誤りを含む可能性があります。">
              <a:extLst>
                <a:ext uri="{FF2B5EF4-FFF2-40B4-BE49-F238E27FC236}">
                  <a16:creationId xmlns:a16="http://schemas.microsoft.com/office/drawing/2014/main" id="{E3EA1DB5-A2CA-0BE7-776E-1620E9E07BC2}"/>
                </a:ext>
              </a:extLst>
            </p:cNvPr>
            <p:cNvPicPr>
              <a:picLocks noChangeAspect="1"/>
            </p:cNvPicPr>
            <p:nvPr/>
          </p:nvPicPr>
          <p:blipFill>
            <a:blip r:embed="rId5"/>
            <a:stretch>
              <a:fillRect/>
            </a:stretch>
          </p:blipFill>
          <p:spPr>
            <a:xfrm>
              <a:off x="10854072" y="2024009"/>
              <a:ext cx="496093" cy="1264765"/>
            </a:xfrm>
            <a:prstGeom prst="rect">
              <a:avLst/>
            </a:prstGeom>
          </p:spPr>
        </p:pic>
        <p:sp>
          <p:nvSpPr>
            <p:cNvPr id="20" name="正方形/長方形 19">
              <a:extLst>
                <a:ext uri="{FF2B5EF4-FFF2-40B4-BE49-F238E27FC236}">
                  <a16:creationId xmlns:a16="http://schemas.microsoft.com/office/drawing/2014/main" id="{1411753E-818E-BFE7-4372-45C319E59DF6}"/>
                </a:ext>
              </a:extLst>
            </p:cNvPr>
            <p:cNvSpPr/>
            <p:nvPr/>
          </p:nvSpPr>
          <p:spPr>
            <a:xfrm>
              <a:off x="8193152" y="2526706"/>
              <a:ext cx="177125" cy="3601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B83CDACA-91CE-904F-1E66-0D4D8DD763FA}"/>
              </a:ext>
            </a:extLst>
          </p:cNvPr>
          <p:cNvGrpSpPr/>
          <p:nvPr/>
        </p:nvGrpSpPr>
        <p:grpSpPr>
          <a:xfrm>
            <a:off x="1883275" y="1937904"/>
            <a:ext cx="3585541" cy="1735200"/>
            <a:chOff x="1686807" y="1937904"/>
            <a:chExt cx="3585541" cy="1735200"/>
          </a:xfrm>
        </p:grpSpPr>
        <p:pic>
          <p:nvPicPr>
            <p:cNvPr id="30" name="図 29" descr="鳥 が含まれている画像&#10;&#10;AI 生成コンテンツは誤りを含む可能性があります。">
              <a:extLst>
                <a:ext uri="{FF2B5EF4-FFF2-40B4-BE49-F238E27FC236}">
                  <a16:creationId xmlns:a16="http://schemas.microsoft.com/office/drawing/2014/main" id="{0878DDDB-25F1-6658-4892-5E64C1D01EDC}"/>
                </a:ext>
              </a:extLst>
            </p:cNvPr>
            <p:cNvPicPr>
              <a:picLocks noChangeAspect="1"/>
            </p:cNvPicPr>
            <p:nvPr/>
          </p:nvPicPr>
          <p:blipFill>
            <a:blip r:embed="rId6"/>
            <a:stretch>
              <a:fillRect/>
            </a:stretch>
          </p:blipFill>
          <p:spPr>
            <a:xfrm>
              <a:off x="1686807" y="1937904"/>
              <a:ext cx="486743" cy="1177603"/>
            </a:xfrm>
            <a:prstGeom prst="rect">
              <a:avLst/>
            </a:prstGeom>
          </p:spPr>
        </p:pic>
        <p:sp>
          <p:nvSpPr>
            <p:cNvPr id="31" name="正方形/長方形 30">
              <a:extLst>
                <a:ext uri="{FF2B5EF4-FFF2-40B4-BE49-F238E27FC236}">
                  <a16:creationId xmlns:a16="http://schemas.microsoft.com/office/drawing/2014/main" id="{07832E62-D152-172C-867B-030E02D37197}"/>
                </a:ext>
              </a:extLst>
            </p:cNvPr>
            <p:cNvSpPr/>
            <p:nvPr/>
          </p:nvSpPr>
          <p:spPr>
            <a:xfrm>
              <a:off x="5061332" y="3226778"/>
              <a:ext cx="211016" cy="4463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305A5951-CB19-4A49-7A71-59A3FD318AF7}"/>
                </a:ext>
              </a:extLst>
            </p:cNvPr>
            <p:cNvCxnSpPr>
              <a:cxnSpLocks/>
              <a:stCxn id="30" idx="3"/>
              <a:endCxn id="31" idx="1"/>
            </p:cNvCxnSpPr>
            <p:nvPr/>
          </p:nvCxnSpPr>
          <p:spPr>
            <a:xfrm>
              <a:off x="2173550" y="2526706"/>
              <a:ext cx="2887782" cy="9232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D834C64-0FDD-0A9A-5866-13C01D3F25B0}"/>
              </a:ext>
            </a:extLst>
          </p:cNvPr>
          <p:cNvGrpSpPr/>
          <p:nvPr/>
        </p:nvGrpSpPr>
        <p:grpSpPr>
          <a:xfrm>
            <a:off x="210700" y="3974835"/>
            <a:ext cx="4067930" cy="1218195"/>
            <a:chOff x="210700" y="3974835"/>
            <a:chExt cx="4067930" cy="1218195"/>
          </a:xfrm>
        </p:grpSpPr>
        <p:pic>
          <p:nvPicPr>
            <p:cNvPr id="37" name="図 36" descr="若い, 男, 公園, 乗る が含まれている画像&#10;&#10;AI 生成コンテンツは誤りを含む可能性があります。">
              <a:extLst>
                <a:ext uri="{FF2B5EF4-FFF2-40B4-BE49-F238E27FC236}">
                  <a16:creationId xmlns:a16="http://schemas.microsoft.com/office/drawing/2014/main" id="{202ABF6C-CD0C-1920-782B-256B43D9F4D6}"/>
                </a:ext>
              </a:extLst>
            </p:cNvPr>
            <p:cNvPicPr>
              <a:picLocks noChangeAspect="1"/>
            </p:cNvPicPr>
            <p:nvPr/>
          </p:nvPicPr>
          <p:blipFill>
            <a:blip r:embed="rId7"/>
            <a:stretch>
              <a:fillRect/>
            </a:stretch>
          </p:blipFill>
          <p:spPr>
            <a:xfrm>
              <a:off x="210700" y="3974835"/>
              <a:ext cx="1861518" cy="1177603"/>
            </a:xfrm>
            <a:prstGeom prst="rect">
              <a:avLst/>
            </a:prstGeom>
          </p:spPr>
        </p:pic>
        <p:sp>
          <p:nvSpPr>
            <p:cNvPr id="38" name="正方形/長方形 37">
              <a:extLst>
                <a:ext uri="{FF2B5EF4-FFF2-40B4-BE49-F238E27FC236}">
                  <a16:creationId xmlns:a16="http://schemas.microsoft.com/office/drawing/2014/main" id="{42C7AF56-A0CA-3B89-3B84-33ACE1FAB7EB}"/>
                </a:ext>
              </a:extLst>
            </p:cNvPr>
            <p:cNvSpPr/>
            <p:nvPr/>
          </p:nvSpPr>
          <p:spPr>
            <a:xfrm>
              <a:off x="3528646" y="4690110"/>
              <a:ext cx="749984" cy="5029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79629919-547C-46A8-FFC7-25C170D29B10}"/>
                </a:ext>
              </a:extLst>
            </p:cNvPr>
            <p:cNvCxnSpPr>
              <a:cxnSpLocks/>
              <a:stCxn id="37" idx="3"/>
              <a:endCxn id="38" idx="1"/>
            </p:cNvCxnSpPr>
            <p:nvPr/>
          </p:nvCxnSpPr>
          <p:spPr>
            <a:xfrm>
              <a:off x="2072218" y="4563637"/>
              <a:ext cx="1456428" cy="3779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1202F0D2-57AD-A2FB-03DF-B70641A8777F}"/>
              </a:ext>
            </a:extLst>
          </p:cNvPr>
          <p:cNvGrpSpPr/>
          <p:nvPr/>
        </p:nvGrpSpPr>
        <p:grpSpPr>
          <a:xfrm>
            <a:off x="1907826" y="2059910"/>
            <a:ext cx="8370995" cy="3829849"/>
            <a:chOff x="89005" y="2483920"/>
            <a:chExt cx="8370995" cy="3829849"/>
          </a:xfrm>
        </p:grpSpPr>
        <p:sp>
          <p:nvSpPr>
            <p:cNvPr id="43" name="サブタイトル 2">
              <a:extLst>
                <a:ext uri="{FF2B5EF4-FFF2-40B4-BE49-F238E27FC236}">
                  <a16:creationId xmlns:a16="http://schemas.microsoft.com/office/drawing/2014/main" id="{E00D4DF1-4282-5DAA-8E32-9AC48819BEC2}"/>
                </a:ext>
              </a:extLst>
            </p:cNvPr>
            <p:cNvSpPr txBox="1">
              <a:spLocks/>
            </p:cNvSpPr>
            <p:nvPr/>
          </p:nvSpPr>
          <p:spPr>
            <a:xfrm>
              <a:off x="360000" y="2736850"/>
              <a:ext cx="8100000" cy="3576919"/>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180000" lvl="1" algn="l">
                <a:spcBef>
                  <a:spcPts val="0"/>
                </a:spcBef>
              </a:pPr>
              <a:r>
                <a:rPr lang="ja-JP" altLang="en-US" sz="3200" dirty="0">
                  <a:solidFill>
                    <a:schemeClr val="tx1"/>
                  </a:solidFill>
                  <a:latin typeface="メイリオ" panose="020B0604030504040204" pitchFamily="50" charset="-128"/>
                  <a:ea typeface="メイリオ" panose="020B0604030504040204" pitchFamily="50" charset="-128"/>
                </a:rPr>
                <a:t>　「棉花行」からは綿花が， 「松江大布」や「布行」からは綿布が取引きされている様子がうかがえる。また「燈籠店」からは燈籠の販売が，「各省雑貨」の看板からは，各地から商人が運んできた雑貨が取引されていると読み取れる。</a:t>
              </a:r>
              <a:endParaRPr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44" name="図 4">
              <a:extLst>
                <a:ext uri="{FF2B5EF4-FFF2-40B4-BE49-F238E27FC236}">
                  <a16:creationId xmlns:a16="http://schemas.microsoft.com/office/drawing/2014/main" id="{CA31B56A-93D1-CFED-CC12-0F513574C61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9005" y="2483920"/>
              <a:ext cx="540134" cy="540134"/>
            </a:xfrm>
            <a:prstGeom prst="rect">
              <a:avLst/>
            </a:prstGeom>
          </p:spPr>
        </p:pic>
      </p:grpSp>
    </p:spTree>
    <p:extLst>
      <p:ext uri="{BB962C8B-B14F-4D97-AF65-F5344CB8AC3E}">
        <p14:creationId xmlns:p14="http://schemas.microsoft.com/office/powerpoint/2010/main" val="12912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9F3B-61D1-0D34-A103-23CC0E2E0EF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4671A1-C4DF-CF0A-1E91-F17FD745D062}"/>
              </a:ext>
            </a:extLst>
          </p:cNvPr>
          <p:cNvSpPr>
            <a:spLocks noGrp="1"/>
          </p:cNvSpPr>
          <p:nvPr>
            <p:ph type="title"/>
          </p:nvPr>
        </p:nvSpPr>
        <p:spPr>
          <a:solidFill>
            <a:schemeClr val="accent5">
              <a:lumMod val="40000"/>
              <a:lumOff val="60000"/>
            </a:schemeClr>
          </a:solidFill>
        </p:spPr>
        <p:txBody>
          <a:bodyPr/>
          <a:lstStyle/>
          <a:p>
            <a:r>
              <a:rPr kumimoji="1" lang="ja-JP" altLang="en-US" dirty="0"/>
              <a:t>清とアジアの繁栄</a:t>
            </a:r>
          </a:p>
        </p:txBody>
      </p:sp>
      <p:sp>
        <p:nvSpPr>
          <p:cNvPr id="3" name="コンテンツ プレースホルダー 2">
            <a:extLst>
              <a:ext uri="{FF2B5EF4-FFF2-40B4-BE49-F238E27FC236}">
                <a16:creationId xmlns:a16="http://schemas.microsoft.com/office/drawing/2014/main" id="{B4A26578-71BB-619B-8C61-1D1C984432D3}"/>
              </a:ext>
            </a:extLst>
          </p:cNvPr>
          <p:cNvSpPr>
            <a:spLocks noGrp="1"/>
          </p:cNvSpPr>
          <p:nvPr>
            <p:ph sz="quarter" idx="10"/>
          </p:nvPr>
        </p:nvSpPr>
        <p:spPr/>
        <p:txBody>
          <a:bodyPr/>
          <a:lstStyle/>
          <a:p>
            <a:r>
              <a:rPr kumimoji="1" lang="ja-JP" altLang="en-US" dirty="0">
                <a:solidFill>
                  <a:schemeClr val="accent1"/>
                </a:solidFill>
              </a:rPr>
              <a:t>◆</a:t>
            </a:r>
            <a:r>
              <a:rPr kumimoji="1" lang="ja-JP" altLang="en-US" dirty="0"/>
              <a:t>銀の流入</a:t>
            </a:r>
            <a:r>
              <a:rPr kumimoji="1" lang="en-US" altLang="ja-JP" dirty="0"/>
              <a:t>…</a:t>
            </a:r>
            <a:r>
              <a:rPr kumimoji="1" lang="ja-JP" altLang="en-US" dirty="0"/>
              <a:t>中国産の絹や［③</a:t>
            </a:r>
            <a:r>
              <a:rPr kumimoji="1" lang="ja-JP" altLang="en-US" b="1" dirty="0">
                <a:solidFill>
                  <a:srgbClr val="FF0000"/>
                </a:solidFill>
              </a:rPr>
              <a:t>陶磁器</a:t>
            </a:r>
            <a:r>
              <a:rPr kumimoji="1" lang="ja-JP" altLang="en-US" dirty="0"/>
              <a:t>］などと銀が交換された</a:t>
            </a:r>
          </a:p>
          <a:p>
            <a:r>
              <a:rPr kumimoji="1" lang="ja-JP" altLang="en-US" dirty="0"/>
              <a:t>　　日本の［④</a:t>
            </a:r>
            <a:r>
              <a:rPr kumimoji="1" lang="ja-JP" altLang="en-US" b="1" dirty="0">
                <a:solidFill>
                  <a:srgbClr val="FF0000"/>
                </a:solidFill>
              </a:rPr>
              <a:t>石見銀山</a:t>
            </a:r>
            <a:r>
              <a:rPr kumimoji="1" lang="ja-JP" altLang="en-US" dirty="0"/>
              <a:t>］などで産出された銀＝日本銀</a:t>
            </a:r>
            <a:endParaRPr kumimoji="1" lang="en-US" altLang="ja-JP" dirty="0"/>
          </a:p>
          <a:p>
            <a:r>
              <a:rPr lang="ja-JP" altLang="en-US" dirty="0"/>
              <a:t>　　</a:t>
            </a:r>
            <a:r>
              <a:rPr kumimoji="1" lang="ja-JP" altLang="en-US" dirty="0"/>
              <a:t>スペインによってアメリカ大陸から運ばれた銀</a:t>
            </a:r>
            <a:endParaRPr kumimoji="1" lang="en-US" altLang="ja-JP" dirty="0"/>
          </a:p>
          <a:p>
            <a:r>
              <a:rPr lang="ja-JP" altLang="en-US" dirty="0"/>
              <a:t>　　　　　　　　　　　　　　　　　　　</a:t>
            </a:r>
            <a:r>
              <a:rPr kumimoji="1" lang="ja-JP" altLang="en-US" dirty="0"/>
              <a:t>＝［⑤</a:t>
            </a:r>
            <a:r>
              <a:rPr kumimoji="1" lang="ja-JP" altLang="en-US" b="1" dirty="0">
                <a:solidFill>
                  <a:srgbClr val="FF0000"/>
                </a:solidFill>
              </a:rPr>
              <a:t>メキシコ銀</a:t>
            </a:r>
            <a:r>
              <a:rPr kumimoji="1" lang="ja-JP" altLang="en-US" dirty="0"/>
              <a:t>］</a:t>
            </a:r>
            <a:endParaRPr kumimoji="1" lang="en-US" altLang="ja-JP" dirty="0"/>
          </a:p>
          <a:p>
            <a:endParaRPr kumimoji="1" lang="ja-JP" altLang="en-US" dirty="0"/>
          </a:p>
          <a:p>
            <a:r>
              <a:rPr kumimoji="1" lang="ja-JP" altLang="en-US" dirty="0"/>
              <a:t>［結果］農村でも銀が主要通貨となり，［⑥</a:t>
            </a:r>
            <a:r>
              <a:rPr kumimoji="1" lang="ja-JP" altLang="en-US" b="1" dirty="0">
                <a:solidFill>
                  <a:srgbClr val="FF0000"/>
                </a:solidFill>
              </a:rPr>
              <a:t>税制</a:t>
            </a:r>
            <a:r>
              <a:rPr kumimoji="1" lang="ja-JP" altLang="en-US" dirty="0"/>
              <a:t>］が銀による納税へと転換</a:t>
            </a:r>
            <a:endParaRPr kumimoji="1" lang="en-US" altLang="ja-JP" dirty="0"/>
          </a:p>
        </p:txBody>
      </p:sp>
      <p:cxnSp>
        <p:nvCxnSpPr>
          <p:cNvPr id="5" name="直線矢印コネクタ 4">
            <a:extLst>
              <a:ext uri="{FF2B5EF4-FFF2-40B4-BE49-F238E27FC236}">
                <a16:creationId xmlns:a16="http://schemas.microsoft.com/office/drawing/2014/main" id="{EF51808C-9D10-4A4D-CDC4-657545EF48BE}"/>
              </a:ext>
            </a:extLst>
          </p:cNvPr>
          <p:cNvCxnSpPr>
            <a:cxnSpLocks/>
          </p:cNvCxnSpPr>
          <p:nvPr/>
        </p:nvCxnSpPr>
        <p:spPr>
          <a:xfrm>
            <a:off x="1016001" y="1704622"/>
            <a:ext cx="0" cy="338400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90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9477</TotalTime>
  <Words>1361</Words>
  <PresentationFormat>ワイド画面</PresentationFormat>
  <Paragraphs>98</Paragraphs>
  <Slides>19</Slides>
  <Notes>10</Notes>
  <HiddenSlides>3</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ariant>
        <vt:lpstr>目的別スライド ショー</vt:lpstr>
      </vt:variant>
      <vt:variant>
        <vt:i4>2</vt:i4>
      </vt:variant>
    </vt:vector>
  </HeadingPairs>
  <TitlesOfParts>
    <vt:vector size="29" baseType="lpstr">
      <vt:lpstr>ＭＳ Ｐゴシック</vt:lpstr>
      <vt:lpstr>UD デジタル 教科書体 NK-R</vt:lpstr>
      <vt:lpstr>メイリオ</vt:lpstr>
      <vt:lpstr>游ゴシック</vt:lpstr>
      <vt:lpstr>Arial</vt:lpstr>
      <vt:lpstr>Calibri</vt:lpstr>
      <vt:lpstr>Wingdings</vt:lpstr>
      <vt:lpstr>Office テーマ</vt:lpstr>
      <vt:lpstr>PowerPoint プレゼンテーション</vt:lpstr>
      <vt:lpstr>第1章3節 アジアの繁栄とヨーロッパ社会の変化</vt:lpstr>
      <vt:lpstr>アジアやアメリカ大陸との交易を通じて，ヨーロッパにはどのような商品がもたらされたのだろうか。</vt:lpstr>
      <vt:lpstr>蘇州にはどのような商品が集まり，取引されていたのかを読みとってみよう。</vt:lpstr>
      <vt:lpstr>ユーラシアの結合</vt:lpstr>
      <vt:lpstr>ユーラシアの結合</vt:lpstr>
      <vt:lpstr>清とアジアの繁栄</vt:lpstr>
      <vt:lpstr>蘇州にはどのような商品が集まり，取引されていたのかを読みとってみよう。</vt:lpstr>
      <vt:lpstr>清とアジアの繁栄</vt:lpstr>
      <vt:lpstr>清とアジアの繁栄</vt:lpstr>
      <vt:lpstr>ヨーロッパの生活革命</vt:lpstr>
      <vt:lpstr>ヨーロッパの生活革命</vt:lpstr>
      <vt:lpstr>コーヒーハウスで提供されたコーヒーや紅茶はどこから 運ばれてきたのだろうか。</vt:lpstr>
      <vt:lpstr>ヨーロッパの生活革命</vt:lpstr>
      <vt:lpstr>アジアやアメリカ大陸との交易を通じて，ヨーロッパにはどのような商品がもたらされたのだろうか。</vt:lpstr>
      <vt:lpstr>アジアやアメリカ大陸との交易により，ヨーロッパにはどのような変化がもたらされたのだろうか。</vt:lpstr>
      <vt:lpstr>用語を確認しよう</vt:lpstr>
      <vt:lpstr>PowerPoint プレゼンテーション</vt:lpstr>
      <vt:lpstr>PowerPoint プレゼンテーション</vt:lpstr>
      <vt:lpstr>アジアとの交易でもたらされたもの</vt:lpstr>
      <vt:lpstr>大西洋三角貿易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2021-10-28T07:37:37Z</cp:lastPrinted>
  <dcterms:created xsi:type="dcterms:W3CDTF">2015-09-24T02:31:28Z</dcterms:created>
  <dcterms:modified xsi:type="dcterms:W3CDTF">2026-03-04T04:00:08Z</dcterms:modified>
</cp:coreProperties>
</file>