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9"/>
  </p:notesMasterIdLst>
  <p:handoutMasterIdLst>
    <p:handoutMasterId r:id="rId20"/>
  </p:handoutMasterIdLst>
  <p:sldIdLst>
    <p:sldId id="265" r:id="rId2"/>
    <p:sldId id="318" r:id="rId3"/>
    <p:sldId id="338" r:id="rId4"/>
    <p:sldId id="309" r:id="rId5"/>
    <p:sldId id="360" r:id="rId6"/>
    <p:sldId id="310" r:id="rId7"/>
    <p:sldId id="303" r:id="rId8"/>
    <p:sldId id="340" r:id="rId9"/>
    <p:sldId id="359" r:id="rId10"/>
    <p:sldId id="339" r:id="rId11"/>
    <p:sldId id="313" r:id="rId12"/>
    <p:sldId id="342" r:id="rId13"/>
    <p:sldId id="337" r:id="rId14"/>
    <p:sldId id="355" r:id="rId15"/>
    <p:sldId id="358" r:id="rId16"/>
    <p:sldId id="361" r:id="rId17"/>
    <p:sldId id="357" r:id="rId18"/>
  </p:sldIdLst>
  <p:sldSz cx="12192000" cy="6858000"/>
  <p:notesSz cx="6735763" cy="9866313"/>
  <p:custShowLst>
    <p:custShow name="目的別スライド ショー 1" id="0">
      <p:sldLst>
        <p:sld r:id="rId15"/>
      </p:sldLst>
    </p:custShow>
    <p:custShow name="目的別スライド ショー 2" id="1">
      <p:sldLst>
        <p:sld r:id="rId16"/>
      </p:sldLst>
    </p:custShow>
    <p:custShow name="目的別スライド ショー 3" id="2">
      <p:sldLst>
        <p:sld r:id="rId17"/>
      </p:sldLst>
    </p:custShow>
    <p:custShow name="目的別スライド ショー 4" id="3">
      <p:sldLst>
        <p:sld r:id="rId18"/>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o.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1" autoAdjust="0"/>
    <p:restoredTop sz="81633" autoAdjust="0"/>
  </p:normalViewPr>
  <p:slideViewPr>
    <p:cSldViewPr snapToGrid="0" snapToObjects="1">
      <p:cViewPr varScale="1">
        <p:scale>
          <a:sx n="64" d="100"/>
          <a:sy n="64" d="100"/>
        </p:scale>
        <p:origin x="1195"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to Komatsu" userId="b3587df151af9fc6" providerId="LiveId" clId="{ADE4C712-6ECC-4F26-B66F-4F8FC1C30F4E}"/>
    <pc:docChg chg="modSld">
      <pc:chgData name="Taito Komatsu" userId="b3587df151af9fc6" providerId="LiveId" clId="{ADE4C712-6ECC-4F26-B66F-4F8FC1C30F4E}" dt="2025-10-01T09:25:43.266" v="9462" actId="20577"/>
      <pc:docMkLst>
        <pc:docMk/>
      </pc:docMkLst>
      <pc:sldChg chg="modNotesTx">
        <pc:chgData name="Taito Komatsu" userId="b3587df151af9fc6" providerId="LiveId" clId="{ADE4C712-6ECC-4F26-B66F-4F8FC1C30F4E}" dt="2025-09-28T07:18:40.461" v="5907" actId="20577"/>
        <pc:sldMkLst>
          <pc:docMk/>
          <pc:sldMk cId="3745747697" sldId="303"/>
        </pc:sldMkLst>
      </pc:sldChg>
      <pc:sldChg chg="modNotesTx">
        <pc:chgData name="Taito Komatsu" userId="b3587df151af9fc6" providerId="LiveId" clId="{ADE4C712-6ECC-4F26-B66F-4F8FC1C30F4E}" dt="2025-09-28T06:15:59.184" v="918" actId="20577"/>
        <pc:sldMkLst>
          <pc:docMk/>
          <pc:sldMk cId="1910472259" sldId="309"/>
        </pc:sldMkLst>
      </pc:sldChg>
      <pc:sldChg chg="modNotesTx">
        <pc:chgData name="Taito Komatsu" userId="b3587df151af9fc6" providerId="LiveId" clId="{ADE4C712-6ECC-4F26-B66F-4F8FC1C30F4E}" dt="2025-09-28T06:50:46.960" v="3315" actId="20577"/>
        <pc:sldMkLst>
          <pc:docMk/>
          <pc:sldMk cId="2153126197" sldId="310"/>
        </pc:sldMkLst>
      </pc:sldChg>
      <pc:sldChg chg="modNotesTx">
        <pc:chgData name="Taito Komatsu" userId="b3587df151af9fc6" providerId="LiveId" clId="{ADE4C712-6ECC-4F26-B66F-4F8FC1C30F4E}" dt="2025-09-28T08:25:58.361" v="9243" actId="20577"/>
        <pc:sldMkLst>
          <pc:docMk/>
          <pc:sldMk cId="431948456" sldId="313"/>
        </pc:sldMkLst>
      </pc:sldChg>
      <pc:sldChg chg="modNotesTx">
        <pc:chgData name="Taito Komatsu" userId="b3587df151af9fc6" providerId="LiveId" clId="{ADE4C712-6ECC-4F26-B66F-4F8FC1C30F4E}" dt="2025-10-01T09:25:43.266" v="9462" actId="20577"/>
        <pc:sldMkLst>
          <pc:docMk/>
          <pc:sldMk cId="2682125205" sldId="339"/>
        </pc:sldMkLst>
      </pc:sldChg>
      <pc:sldChg chg="modNotesTx">
        <pc:chgData name="Taito Komatsu" userId="b3587df151af9fc6" providerId="LiveId" clId="{ADE4C712-6ECC-4F26-B66F-4F8FC1C30F4E}" dt="2025-09-28T07:41:15.559" v="6572" actId="20577"/>
        <pc:sldMkLst>
          <pc:docMk/>
          <pc:sldMk cId="3099828134" sldId="340"/>
        </pc:sldMkLst>
      </pc:sldChg>
      <pc:sldChg chg="modNotesTx">
        <pc:chgData name="Taito Komatsu" userId="b3587df151af9fc6" providerId="LiveId" clId="{ADE4C712-6ECC-4F26-B66F-4F8FC1C30F4E}" dt="2025-09-28T06:30:02.820" v="1835" actId="20577"/>
        <pc:sldMkLst>
          <pc:docMk/>
          <pc:sldMk cId="2755385294" sldId="3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3F3783F-6A90-CE42-8BB6-75EE8570AAB8}" type="datetimeFigureOut">
              <a:rPr kumimoji="1" lang="ja-JP" altLang="en-US" smtClean="0"/>
              <a:t>2026/2/10</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9FCCDDA-B10B-124E-922B-EA2A8908D375}" type="slidenum">
              <a:rPr kumimoji="1" lang="ja-JP" altLang="en-US" smtClean="0"/>
              <a:t>‹#›</a:t>
            </a:fld>
            <a:endParaRPr kumimoji="1" lang="ja-JP" altLang="en-US" dirty="0"/>
          </a:p>
        </p:txBody>
      </p:sp>
    </p:spTree>
    <p:extLst>
      <p:ext uri="{BB962C8B-B14F-4D97-AF65-F5344CB8AC3E}">
        <p14:creationId xmlns:p14="http://schemas.microsoft.com/office/powerpoint/2010/main" val="2271715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621" cy="494812"/>
          </a:xfrm>
          <a:prstGeom prst="rect">
            <a:avLst/>
          </a:prstGeom>
        </p:spPr>
        <p:txBody>
          <a:bodyPr vert="horz" lIns="90650" tIns="45325" rIns="90650" bIns="4532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3" y="2"/>
            <a:ext cx="2918621" cy="494812"/>
          </a:xfrm>
          <a:prstGeom prst="rect">
            <a:avLst/>
          </a:prstGeom>
        </p:spPr>
        <p:txBody>
          <a:bodyPr vert="horz" lIns="90650" tIns="45325" rIns="90650" bIns="45325" rtlCol="0"/>
          <a:lstStyle>
            <a:lvl1pPr algn="r">
              <a:defRPr sz="1200"/>
            </a:lvl1pPr>
          </a:lstStyle>
          <a:p>
            <a:fld id="{828386BE-5DF1-4953-969B-D3628206E192}" type="datetimeFigureOut">
              <a:rPr kumimoji="1" lang="ja-JP" altLang="en-US" smtClean="0"/>
              <a:t>2026/2/10</a:t>
            </a:fld>
            <a:endParaRPr kumimoji="1" lang="ja-JP" altLang="en-US" dirty="0"/>
          </a:p>
        </p:txBody>
      </p:sp>
      <p:sp>
        <p:nvSpPr>
          <p:cNvPr id="4" name="スライド イメージ プレースホルダー 3"/>
          <p:cNvSpPr>
            <a:spLocks noGrp="1" noRot="1" noChangeAspect="1"/>
          </p:cNvSpPr>
          <p:nvPr>
            <p:ph type="sldImg" idx="2"/>
          </p:nvPr>
        </p:nvSpPr>
        <p:spPr>
          <a:xfrm>
            <a:off x="409575" y="1235075"/>
            <a:ext cx="5916613" cy="3328988"/>
          </a:xfrm>
          <a:prstGeom prst="rect">
            <a:avLst/>
          </a:prstGeom>
          <a:noFill/>
          <a:ln w="12700">
            <a:solidFill>
              <a:prstClr val="black"/>
            </a:solidFill>
          </a:ln>
        </p:spPr>
        <p:txBody>
          <a:bodyPr vert="horz" lIns="90650" tIns="45325" rIns="90650" bIns="45325" rtlCol="0" anchor="ctr"/>
          <a:lstStyle/>
          <a:p>
            <a:endParaRPr lang="ja-JP" altLang="en-US" dirty="0"/>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50" tIns="45325" rIns="90650" bIns="45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2"/>
          </a:xfrm>
          <a:prstGeom prst="rect">
            <a:avLst/>
          </a:prstGeom>
        </p:spPr>
        <p:txBody>
          <a:bodyPr vert="horz" lIns="90650" tIns="45325" rIns="90650" bIns="4532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3" y="9371501"/>
            <a:ext cx="2918621" cy="494812"/>
          </a:xfrm>
          <a:prstGeom prst="rect">
            <a:avLst/>
          </a:prstGeom>
        </p:spPr>
        <p:txBody>
          <a:bodyPr vert="horz" lIns="90650" tIns="45325" rIns="90650" bIns="45325" rtlCol="0" anchor="b"/>
          <a:lstStyle>
            <a:lvl1pPr algn="r">
              <a:defRPr sz="1200"/>
            </a:lvl1pPr>
          </a:lstStyle>
          <a:p>
            <a:fld id="{95514989-C3F3-4EF1-91BE-95099DD84797}" type="slidenum">
              <a:rPr kumimoji="1" lang="ja-JP" altLang="en-US" smtClean="0"/>
              <a:t>‹#›</a:t>
            </a:fld>
            <a:endParaRPr kumimoji="1" lang="ja-JP" altLang="en-US" dirty="0"/>
          </a:p>
        </p:txBody>
      </p:sp>
    </p:spTree>
    <p:extLst>
      <p:ext uri="{BB962C8B-B14F-4D97-AF65-F5344CB8AC3E}">
        <p14:creationId xmlns:p14="http://schemas.microsoft.com/office/powerpoint/2010/main" val="28543876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0</a:t>
            </a:fld>
            <a:endParaRPr kumimoji="1" lang="ja-JP" altLang="en-US" dirty="0"/>
          </a:p>
        </p:txBody>
      </p:sp>
    </p:spTree>
    <p:extLst>
      <p:ext uri="{BB962C8B-B14F-4D97-AF65-F5344CB8AC3E}">
        <p14:creationId xmlns:p14="http://schemas.microsoft.com/office/powerpoint/2010/main" val="83846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lnSpc>
                <a:spcPts val="2000"/>
              </a:lnSpc>
            </a:pPr>
            <a:r>
              <a:rPr kumimoji="1" lang="ja-JP" altLang="en-US" sz="1200" kern="100" dirty="0">
                <a:solidFill>
                  <a:srgbClr val="202122"/>
                </a:solidFill>
                <a:effectLst/>
                <a:latin typeface="+mj-ea"/>
                <a:ea typeface="+mn-ea"/>
                <a:cs typeface="Arial" panose="020B0604020202020204" pitchFamily="34" charset="0"/>
              </a:rPr>
              <a:t>＜授業の展開＞</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①急進共和派が打倒された後、総裁政府が成立したが、国内の分断は深く政局が安定しなかったことを説明する。</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②世論は強力な指導者を望み、対外戦争で名声を高めた軍人ナポレオンがクーデタを起こして政権を獲得し、国民の支持を背景に皇帝に即位したこと（第一帝政）を説明する。</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＜指導上の留意点＞</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①急進派と反革命派の対立が激化する一方、国内の多くの人々はこれ以上の革命の進展を望まず、社会の安定を求めていた。</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②軍人ナポレオンについては、エジプト遠征におけるピラミッドの戦いが有名だが、イタリアにおいてもオーストリア軍などに勝利し、国民から支持と期待が高まっていた。</a:t>
            </a:r>
            <a:endParaRPr kumimoji="1" lang="en-US" altLang="ja-JP" sz="1200" kern="100" dirty="0">
              <a:solidFill>
                <a:srgbClr val="202122"/>
              </a:solidFill>
              <a:effectLst/>
              <a:latin typeface="+mj-ea"/>
              <a:ea typeface="+mn-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　政権を握った後は、イギリスとの和平（アミアン条約）を結ぶなど、平和と安定を求める世論に応えた。</a:t>
            </a:r>
            <a:endParaRPr kumimoji="1" lang="en-US" altLang="ja-JP" sz="1200" kern="100" dirty="0">
              <a:solidFill>
                <a:srgbClr val="202122"/>
              </a:solidFill>
              <a:effectLst/>
              <a:latin typeface="+mj-ea"/>
              <a:ea typeface="+mn-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9</a:t>
            </a:fld>
            <a:endParaRPr kumimoji="1" lang="ja-JP" altLang="en-US" dirty="0"/>
          </a:p>
        </p:txBody>
      </p:sp>
    </p:spTree>
    <p:extLst>
      <p:ext uri="{BB962C8B-B14F-4D97-AF65-F5344CB8AC3E}">
        <p14:creationId xmlns:p14="http://schemas.microsoft.com/office/powerpoint/2010/main" val="424998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lnSpc>
                <a:spcPts val="2000"/>
              </a:lnSpc>
            </a:pPr>
            <a:r>
              <a:rPr lang="ja-JP" altLang="en-US" sz="1200" kern="100" dirty="0">
                <a:solidFill>
                  <a:srgbClr val="202122"/>
                </a:solidFill>
                <a:effectLst/>
                <a:latin typeface="+mn-ea"/>
                <a:ea typeface="+mn-ea"/>
                <a:cs typeface="Arial" panose="020B0604020202020204" pitchFamily="34" charset="0"/>
              </a:rPr>
              <a:t>＜授業の展開＞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①ナポレオン法典は、封建制の廃止や所有の不可侵など、フランス革命の成果を法制化し、定着させるものであったことを説明する。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②ヨーロッパ諸国との戦争において、イギリスを除く大陸諸国の大部分を支配下に置き、大陸封鎖令を定めたことを説明する。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③戦争の性格が、ナポレオンとフランスの領土や利益を拡大するためのものへと変質し、ロシア遠征の失敗をきっかけにナポレオンは没落したことを説明する。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＜指導上の留意点＞</a:t>
            </a:r>
            <a:endParaRPr lang="en-US" altLang="ja-JP" sz="1200" kern="100" dirty="0">
              <a:solidFill>
                <a:srgbClr val="202122"/>
              </a:solidFill>
              <a:effectLst/>
              <a:latin typeface="+mn-ea"/>
              <a:ea typeface="+mn-ea"/>
              <a:cs typeface="Arial" panose="020B0604020202020204" pitchFamily="34" charset="0"/>
            </a:endParaRPr>
          </a:p>
          <a:p>
            <a:pPr marL="0" marR="0" lvl="0" indent="0" algn="just" defTabSz="914400" rtl="0" eaLnBrk="1" fontAlgn="auto" latinLnBrk="0" hangingPunct="1">
              <a:lnSpc>
                <a:spcPts val="2000"/>
              </a:lnSpc>
              <a:spcBef>
                <a:spcPts val="0"/>
              </a:spcBef>
              <a:spcAft>
                <a:spcPts val="0"/>
              </a:spcAft>
              <a:buClrTx/>
              <a:buSzTx/>
              <a:buFontTx/>
              <a:buNone/>
              <a:tabLst/>
              <a:defRPr/>
            </a:pPr>
            <a:r>
              <a:rPr lang="ja-JP" altLang="en-US" sz="1200" kern="100" dirty="0">
                <a:solidFill>
                  <a:srgbClr val="202122"/>
                </a:solidFill>
                <a:effectLst/>
                <a:latin typeface="+mn-ea"/>
                <a:ea typeface="+mn-ea"/>
                <a:cs typeface="Arial" panose="020B0604020202020204" pitchFamily="34" charset="0"/>
              </a:rPr>
              <a:t>①フランス革命はこれまでも女性の人権には冷淡であった（</a:t>
            </a:r>
            <a:r>
              <a:rPr lang="en-US" altLang="ja-JP" sz="1200" kern="100" dirty="0">
                <a:solidFill>
                  <a:srgbClr val="202122"/>
                </a:solidFill>
                <a:effectLst/>
                <a:latin typeface="+mn-ea"/>
                <a:ea typeface="+mn-ea"/>
                <a:cs typeface="Arial" panose="020B0604020202020204" pitchFamily="34" charset="0"/>
              </a:rPr>
              <a:t>Link</a:t>
            </a:r>
            <a:r>
              <a:rPr lang="ja-JP" altLang="en-US" sz="1200" kern="100" dirty="0">
                <a:solidFill>
                  <a:srgbClr val="202122"/>
                </a:solidFill>
                <a:effectLst/>
                <a:latin typeface="+mn-ea"/>
                <a:ea typeface="+mn-ea"/>
                <a:cs typeface="Arial" panose="020B0604020202020204" pitchFamily="34" charset="0"/>
              </a:rPr>
              <a:t>参照）が、ナポレオン法典においても女性は従属的な立場に置かれていることも指摘する。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②イギリスとのトラファルガーの海戦に敗れ、イギリス征服には失敗した。</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　大陸封鎖令は、産業革命の進むイギリスの工業製品を締め出すことで経済的に打撃を与えるとともに、大陸諸国をフランスの市場とすることで産業の発展をはかるものだったが、ロシアなど農業国の反発を招いた。</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③当初、他国でもナポレオンをフランス革命の原理をもたらす解放者と歓迎する人々はいたが（ドイツの音楽家ベートーヴェンなど）、大陸封鎖令やスペインなどへの高圧的な支配に対し、次第に抵抗が強まった。</a:t>
            </a:r>
            <a:endParaRPr lang="en-US" altLang="ja-JP" sz="1200" kern="100" dirty="0">
              <a:solidFill>
                <a:srgbClr val="202122"/>
              </a:solidFill>
              <a:effectLst/>
              <a:latin typeface="+mn-ea"/>
              <a:ea typeface="+mn-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10</a:t>
            </a:fld>
            <a:endParaRPr kumimoji="1" lang="ja-JP" altLang="en-US" dirty="0"/>
          </a:p>
        </p:txBody>
      </p:sp>
    </p:spTree>
    <p:extLst>
      <p:ext uri="{BB962C8B-B14F-4D97-AF65-F5344CB8AC3E}">
        <p14:creationId xmlns:p14="http://schemas.microsoft.com/office/powerpoint/2010/main" val="266521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11</a:t>
            </a:fld>
            <a:endParaRPr kumimoji="1" lang="ja-JP" altLang="en-US" dirty="0"/>
          </a:p>
        </p:txBody>
      </p:sp>
    </p:spTree>
    <p:extLst>
      <p:ext uri="{BB962C8B-B14F-4D97-AF65-F5344CB8AC3E}">
        <p14:creationId xmlns:p14="http://schemas.microsoft.com/office/powerpoint/2010/main" val="255468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Try</a:t>
            </a:r>
            <a:r>
              <a:rPr kumimoji="1" lang="ja-JP" altLang="en-US" dirty="0"/>
              <a:t>解答例＞</a:t>
            </a:r>
            <a:endParaRPr kumimoji="1" lang="en-US" altLang="ja-JP" dirty="0"/>
          </a:p>
          <a:p>
            <a:r>
              <a:rPr kumimoji="1" lang="ja-JP" altLang="en-US" dirty="0"/>
              <a:t>アメリカ独立革命やフランス革命では，ともに王政や身分制の廃止がめざされ，自由で平等な市民が主権をもつという近代国家の原理が定められた。さらに三権分立や所有権などの概念も，これらの革命により，世界にひろまったものである。</a:t>
            </a:r>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12</a:t>
            </a:fld>
            <a:endParaRPr kumimoji="1" lang="ja-JP" altLang="en-US" dirty="0"/>
          </a:p>
        </p:txBody>
      </p:sp>
    </p:spTree>
    <p:extLst>
      <p:ext uri="{BB962C8B-B14F-4D97-AF65-F5344CB8AC3E}">
        <p14:creationId xmlns:p14="http://schemas.microsoft.com/office/powerpoint/2010/main" val="13019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r>
              <a:rPr kumimoji="1" lang="ja-JP" altLang="en-US" dirty="0"/>
              <a:t>＜発問例＞</a:t>
            </a:r>
            <a:endParaRPr kumimoji="1" lang="en-US" altLang="ja-JP" dirty="0"/>
          </a:p>
          <a:p>
            <a:r>
              <a:rPr kumimoji="1" lang="ja-JP" altLang="en-US" dirty="0"/>
              <a:t>・第三身分にはどのような人々が含まれたか？</a:t>
            </a:r>
            <a:endParaRPr kumimoji="1" lang="en-US" altLang="ja-JP" dirty="0"/>
          </a:p>
          <a:p>
            <a:r>
              <a:rPr kumimoji="1" lang="ja-JP" altLang="en-US" dirty="0"/>
              <a:t>→ブルジョワと呼ばれる都市の上層市民，都市民衆（下層市民），農民など。</a:t>
            </a:r>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13</a:t>
            </a:fld>
            <a:endParaRPr kumimoji="1" lang="ja-JP" altLang="en-US"/>
          </a:p>
        </p:txBody>
      </p:sp>
    </p:spTree>
    <p:extLst>
      <p:ext uri="{BB962C8B-B14F-4D97-AF65-F5344CB8AC3E}">
        <p14:creationId xmlns:p14="http://schemas.microsoft.com/office/powerpoint/2010/main" val="216491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14</a:t>
            </a:fld>
            <a:endParaRPr kumimoji="1" lang="ja-JP" altLang="en-US"/>
          </a:p>
        </p:txBody>
      </p:sp>
    </p:spTree>
    <p:extLst>
      <p:ext uri="{BB962C8B-B14F-4D97-AF65-F5344CB8AC3E}">
        <p14:creationId xmlns:p14="http://schemas.microsoft.com/office/powerpoint/2010/main" val="228152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15</a:t>
            </a:fld>
            <a:endParaRPr kumimoji="1" lang="ja-JP" altLang="en-US"/>
          </a:p>
        </p:txBody>
      </p:sp>
    </p:spTree>
    <p:extLst>
      <p:ext uri="{BB962C8B-B14F-4D97-AF65-F5344CB8AC3E}">
        <p14:creationId xmlns:p14="http://schemas.microsoft.com/office/powerpoint/2010/main" val="216491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16</a:t>
            </a:fld>
            <a:endParaRPr kumimoji="1" lang="ja-JP" altLang="en-US"/>
          </a:p>
        </p:txBody>
      </p:sp>
    </p:spTree>
    <p:extLst>
      <p:ext uri="{BB962C8B-B14F-4D97-AF65-F5344CB8AC3E}">
        <p14:creationId xmlns:p14="http://schemas.microsoft.com/office/powerpoint/2010/main" val="283411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a:t>
            </a:fld>
            <a:endParaRPr kumimoji="1" lang="ja-JP" altLang="en-US" dirty="0"/>
          </a:p>
        </p:txBody>
      </p:sp>
    </p:spTree>
    <p:extLst>
      <p:ext uri="{BB962C8B-B14F-4D97-AF65-F5344CB8AC3E}">
        <p14:creationId xmlns:p14="http://schemas.microsoft.com/office/powerpoint/2010/main" val="23436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a:t>
            </a:fld>
            <a:endParaRPr kumimoji="1" lang="ja-JP" altLang="en-US" dirty="0"/>
          </a:p>
        </p:txBody>
      </p:sp>
    </p:spTree>
    <p:extLst>
      <p:ext uri="{BB962C8B-B14F-4D97-AF65-F5344CB8AC3E}">
        <p14:creationId xmlns:p14="http://schemas.microsoft.com/office/powerpoint/2010/main" val="86912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＜授業の展開＞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①フランスにおける旧体制とは、国王の絶対王政と、身分制社会であることを説明する。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②特権をもつ第一身分の聖職者と第二身分の貴族に対し、第三身分の平民はブルジョワ・都市民衆・農民などから構成され、税などを負担していたことを説明する。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＜指導上の留意点＞</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①歴史的に、フランスでは各身分の代表を招集する三部会とよばれる身分制議会が開催されてきたが、絶対王政のもとでは開かれず、王はある程度専制的な支配をおこなうことができた。</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②第三身分は全人口の</a:t>
            </a:r>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90</a:t>
            </a:r>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％以上を占めるが、様々な立場の人々で構成され、均質な集団ではなかった。</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a:t>
            </a:fld>
            <a:endParaRPr kumimoji="1" lang="ja-JP" altLang="en-US" dirty="0"/>
          </a:p>
        </p:txBody>
      </p:sp>
    </p:spTree>
    <p:extLst>
      <p:ext uri="{BB962C8B-B14F-4D97-AF65-F5344CB8AC3E}">
        <p14:creationId xmlns:p14="http://schemas.microsoft.com/office/powerpoint/2010/main" val="71273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6E1F-C112-443E-BF67-F578588262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BA70EF-89AF-67E3-1EA0-2EFE9EB74719}"/>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275696B4-5ADB-CE7D-9F98-8E549441085A}"/>
              </a:ext>
            </a:extLst>
          </p:cNvPr>
          <p:cNvSpPr>
            <a:spLocks noGrp="1"/>
          </p:cNvSpPr>
          <p:nvPr>
            <p:ph type="body" idx="1"/>
          </p:nvPr>
        </p:nvSpPr>
        <p:spPr/>
        <p:txBody>
          <a:bodyPr/>
          <a:lstStyle/>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＜授業の展開＞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①アメリカ独立戦争にフランスが協力していたことを思い出させ、その負担による財政破綻がきっかけとなって、旧体制が崩れていくことを説明する。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②フランス革命は、身分・階層の異なる様々な立場の人々の運動によって展開したことを説明する。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＜指導上の留意点＞</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①特権身分への課税に反発した貴族らの要求により、三部会が久しぶりに招集される。フランス革命は貴族の抵抗によって始まったとも言える。</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a:p>
            <a:r>
              <a:rPr lang="ja-JP" altLang="en-US" sz="1200" b="0" kern="1200" dirty="0">
                <a:solidFill>
                  <a:schemeClr val="tx1"/>
                </a:solidFill>
                <a:effectLst/>
                <a:latin typeface="UD デジタル 教科書体 NK-R" panose="02020400000000000000" pitchFamily="18" charset="-128"/>
                <a:ea typeface="+mn-ea"/>
              </a:rPr>
              <a:t>②国王や貴族などの支配層を、被支配層である平民が打倒した、というような単純な図式で理解させてはいけない。</a:t>
            </a:r>
            <a:endParaRPr lang="en-US" altLang="ja-JP" sz="1200" b="0" kern="1200" dirty="0">
              <a:solidFill>
                <a:schemeClr val="tx1"/>
              </a:solidFill>
              <a:effectLst/>
              <a:latin typeface="UD デジタル 教科書体 NK-R" panose="02020400000000000000" pitchFamily="18" charset="-128"/>
              <a:ea typeface="+mn-ea"/>
            </a:endParaRPr>
          </a:p>
          <a:p>
            <a:r>
              <a:rPr lang="ja-JP" altLang="en-US" sz="1200" b="0" kern="1200" dirty="0">
                <a:solidFill>
                  <a:schemeClr val="tx1"/>
                </a:solidFill>
                <a:effectLst/>
                <a:latin typeface="UD デジタル 教科書体 NK-R" panose="02020400000000000000" pitchFamily="18" charset="-128"/>
                <a:ea typeface="+mn-ea"/>
              </a:rPr>
              <a:t>　啓蒙思想の影響を受けた貴族の一部は旧体制に不満をもち、ブルジョワとともに革命を主導した。一方、経済的に富裕なブルジョワと、都市民衆や農民の求めるものも異なっていた。</a:t>
            </a:r>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EDD7480-DC1A-82A6-F043-405593A313C2}"/>
              </a:ext>
            </a:extLst>
          </p:cNvPr>
          <p:cNvSpPr>
            <a:spLocks noGrp="1"/>
          </p:cNvSpPr>
          <p:nvPr>
            <p:ph type="sldNum" sz="quarter" idx="10"/>
          </p:nvPr>
        </p:nvSpPr>
        <p:spPr/>
        <p:txBody>
          <a:bodyPr/>
          <a:lstStyle/>
          <a:p>
            <a:fld id="{95514989-C3F3-4EF1-91BE-95099DD84797}" type="slidenum">
              <a:rPr kumimoji="1" lang="ja-JP" altLang="en-US" smtClean="0"/>
              <a:t>4</a:t>
            </a:fld>
            <a:endParaRPr kumimoji="1" lang="ja-JP" altLang="en-US" dirty="0"/>
          </a:p>
        </p:txBody>
      </p:sp>
    </p:spTree>
    <p:extLst>
      <p:ext uri="{BB962C8B-B14F-4D97-AF65-F5344CB8AC3E}">
        <p14:creationId xmlns:p14="http://schemas.microsoft.com/office/powerpoint/2010/main" val="18065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90" indent="-631190" algn="just">
              <a:lnSpc>
                <a:spcPts val="2000"/>
              </a:lnSpc>
            </a:pPr>
            <a:r>
              <a:rPr kumimoji="1" lang="ja-JP" altLang="en-US" sz="1200" dirty="0">
                <a:effectLst/>
                <a:latin typeface="+mj-ea"/>
                <a:ea typeface="+mj-ea"/>
              </a:rPr>
              <a:t>＜授業の展開＞</a:t>
            </a: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①三部会が紛糾する中、第三身分の議員が国民議会を発足させ、憲法の制定など新しい政治体制の確立を目指すようになったことを説明する。</a:t>
            </a:r>
            <a:endParaRPr kumimoji="1" lang="en-US" altLang="ja-JP" sz="1200" dirty="0">
              <a:effectLst/>
              <a:latin typeface="+mj-ea"/>
              <a:ea typeface="+mj-ea"/>
            </a:endParaRPr>
          </a:p>
          <a:p>
            <a:pPr marL="0" indent="0" algn="just">
              <a:lnSpc>
                <a:spcPts val="2000"/>
              </a:lnSpc>
            </a:pPr>
            <a:r>
              <a:rPr kumimoji="1" lang="ja-JP" altLang="en-US" sz="1200" dirty="0">
                <a:effectLst/>
                <a:latin typeface="+mj-ea"/>
                <a:ea typeface="+mj-ea"/>
              </a:rPr>
              <a:t>②第三身分の議員は主にブルジョワ出身で占められたが、都市民衆はバスティーユ牢獄襲撃を起こし、農民も各地で貴族の館を襲うなど、平民のそれぞれの階層がそれぞれの動きで、旧体制を破壊する役割を果たしていたことを説明する。</a:t>
            </a: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③国民議会では身分制度に基づく特権が廃止され、目指すべき国家・社会の目標として</a:t>
            </a:r>
            <a:r>
              <a:rPr kumimoji="1" lang="en-US" altLang="ja-JP" sz="1200" dirty="0">
                <a:effectLst/>
                <a:latin typeface="+mj-ea"/>
                <a:ea typeface="+mj-ea"/>
              </a:rPr>
              <a:t>『</a:t>
            </a:r>
            <a:r>
              <a:rPr kumimoji="1" lang="ja-JP" altLang="en-US" sz="1200" dirty="0">
                <a:effectLst/>
                <a:latin typeface="+mj-ea"/>
                <a:ea typeface="+mj-ea"/>
              </a:rPr>
              <a:t>人権宣言</a:t>
            </a:r>
            <a:r>
              <a:rPr kumimoji="1" lang="en-US" altLang="ja-JP" sz="1200" dirty="0">
                <a:effectLst/>
                <a:latin typeface="+mj-ea"/>
                <a:ea typeface="+mj-ea"/>
              </a:rPr>
              <a:t>』</a:t>
            </a:r>
            <a:r>
              <a:rPr kumimoji="1" lang="ja-JP" altLang="en-US" sz="1200" dirty="0">
                <a:effectLst/>
                <a:latin typeface="+mj-ea"/>
                <a:ea typeface="+mj-ea"/>
              </a:rPr>
              <a:t>が発表されたことを説明する。</a:t>
            </a:r>
            <a:endParaRPr kumimoji="1" lang="en-US" altLang="ja-JP" sz="1200" dirty="0">
              <a:effectLst/>
              <a:latin typeface="+mj-ea"/>
              <a:ea typeface="+mj-ea"/>
            </a:endParaRPr>
          </a:p>
          <a:p>
            <a:pPr marL="631190" indent="-631190" algn="just">
              <a:lnSpc>
                <a:spcPts val="2000"/>
              </a:lnSpc>
            </a:pP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＜指導上の留意点＞</a:t>
            </a: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①国民議会の「国民」とは同じ権利や文化的アイデンティティをもつ集団を意味し、これまでの身分によって区切られた三部会からの大きな転換となった。</a:t>
            </a: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　また、特権を持つ第一・第二身分に対し、第三身分こそが国民という考え（シェイエス「第三身分とは何か」）の表れでもあった。</a:t>
            </a:r>
            <a:endParaRPr kumimoji="1" lang="en-US" altLang="ja-JP" sz="1200" dirty="0">
              <a:effectLst/>
              <a:latin typeface="+mj-ea"/>
              <a:ea typeface="+mj-ea"/>
            </a:endParaRPr>
          </a:p>
          <a:p>
            <a:pPr marL="631190" indent="-631190" algn="just">
              <a:lnSpc>
                <a:spcPts val="2000"/>
              </a:lnSpc>
            </a:pPr>
            <a:r>
              <a:rPr kumimoji="1" lang="ja-JP" altLang="en-US" sz="1200" dirty="0">
                <a:effectLst/>
                <a:latin typeface="+mj-ea"/>
                <a:ea typeface="+mj-ea"/>
              </a:rPr>
              <a:t>②</a:t>
            </a:r>
            <a:r>
              <a:rPr kumimoji="1" lang="en-US" altLang="ja-JP" sz="1200" dirty="0">
                <a:effectLst/>
                <a:latin typeface="+mj-ea"/>
                <a:ea typeface="+mj-ea"/>
              </a:rPr>
              <a:t>『</a:t>
            </a:r>
            <a:r>
              <a:rPr kumimoji="1" lang="ja-JP" altLang="en-US" sz="1200" dirty="0">
                <a:effectLst/>
                <a:latin typeface="+mj-ea"/>
                <a:ea typeface="+mj-ea"/>
              </a:rPr>
              <a:t>人権宣言</a:t>
            </a:r>
            <a:r>
              <a:rPr kumimoji="1" lang="en-US" altLang="ja-JP" sz="1200" dirty="0">
                <a:effectLst/>
                <a:latin typeface="+mj-ea"/>
                <a:ea typeface="+mj-ea"/>
              </a:rPr>
              <a:t>』</a:t>
            </a:r>
            <a:r>
              <a:rPr kumimoji="1" lang="ja-JP" altLang="en-US" sz="1200" dirty="0">
                <a:effectLst/>
                <a:latin typeface="+mj-ea"/>
                <a:ea typeface="+mj-ea"/>
              </a:rPr>
              <a:t>には平等や自由、抵抗権などがうたわれていることを読み取らせ、</a:t>
            </a:r>
            <a:r>
              <a:rPr kumimoji="1" lang="en-US" altLang="ja-JP" sz="1200" dirty="0">
                <a:effectLst/>
                <a:latin typeface="+mj-ea"/>
                <a:ea typeface="+mj-ea"/>
              </a:rPr>
              <a:t>『</a:t>
            </a:r>
            <a:r>
              <a:rPr kumimoji="1" lang="ja-JP" altLang="en-US" sz="1200" dirty="0">
                <a:effectLst/>
                <a:latin typeface="+mj-ea"/>
                <a:ea typeface="+mj-ea"/>
              </a:rPr>
              <a:t>アメリカ独立宣言</a:t>
            </a:r>
            <a:r>
              <a:rPr kumimoji="1" lang="en-US" altLang="ja-JP" sz="1200" dirty="0">
                <a:effectLst/>
                <a:latin typeface="+mj-ea"/>
                <a:ea typeface="+mj-ea"/>
              </a:rPr>
              <a:t>』</a:t>
            </a:r>
            <a:r>
              <a:rPr kumimoji="1" lang="ja-JP" altLang="en-US" sz="1200" dirty="0">
                <a:effectLst/>
                <a:latin typeface="+mj-ea"/>
                <a:ea typeface="+mj-ea"/>
              </a:rPr>
              <a:t>との共通点、啓蒙思想の影響を指摘するとよい。</a:t>
            </a:r>
            <a:endParaRPr kumimoji="1" lang="en-US" altLang="ja-JP" sz="1200" dirty="0">
              <a:effectLst/>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5</a:t>
            </a:fld>
            <a:endParaRPr kumimoji="1" lang="ja-JP" altLang="en-US" dirty="0"/>
          </a:p>
        </p:txBody>
      </p:sp>
    </p:spTree>
    <p:extLst>
      <p:ext uri="{BB962C8B-B14F-4D97-AF65-F5344CB8AC3E}">
        <p14:creationId xmlns:p14="http://schemas.microsoft.com/office/powerpoint/2010/main" val="18933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lnSpc>
                <a:spcPts val="2000"/>
              </a:lnSpc>
            </a:pPr>
            <a:r>
              <a:rPr kumimoji="1" lang="ja-JP" altLang="en-US" sz="1200" kern="100" dirty="0">
                <a:solidFill>
                  <a:srgbClr val="202122"/>
                </a:solidFill>
                <a:effectLst/>
                <a:latin typeface="+mj-ea"/>
                <a:ea typeface="+mj-ea"/>
                <a:cs typeface="Arial" panose="020B0604020202020204" pitchFamily="34" charset="0"/>
              </a:rPr>
              <a:t>＜授業の展開＞</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①国王一家が国外逃亡をくわだてて失敗し、王権への反感が高まったことを説明する。</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②</a:t>
            </a:r>
            <a:r>
              <a:rPr kumimoji="1" lang="en-US" altLang="ja-JP" sz="1200" kern="100" dirty="0">
                <a:solidFill>
                  <a:srgbClr val="202122"/>
                </a:solidFill>
                <a:effectLst/>
                <a:latin typeface="+mj-ea"/>
                <a:ea typeface="+mj-ea"/>
                <a:cs typeface="Arial" panose="020B0604020202020204" pitchFamily="34" charset="0"/>
              </a:rPr>
              <a:t>1791</a:t>
            </a:r>
            <a:r>
              <a:rPr kumimoji="1" lang="ja-JP" altLang="en-US" sz="1200" kern="100" dirty="0">
                <a:solidFill>
                  <a:srgbClr val="202122"/>
                </a:solidFill>
                <a:effectLst/>
                <a:latin typeface="+mj-ea"/>
                <a:ea typeface="+mj-ea"/>
                <a:cs typeface="Arial" panose="020B0604020202020204" pitchFamily="34" charset="0"/>
              </a:rPr>
              <a:t>年に制定された憲法では立憲君主政がとなえられたが、王権への反感が高まる中、共和政を求める運動が活発化したことを説明する。</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③立法議会の下で革命を防衛することを大義として戦争が始まるが、フランスは苦戦し、社会不安が高まって、民衆が過激化していったことを説明する。</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＜指導上の留意点＞</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①王家だけでなく、革命に反発する保守的な貴族などが国外へ逃亡し、オーストリアなどと結んで反革命勢力を形成していた。</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　周辺諸国は革命の影響が自国に及ぶことを恐れており、特にオーストリアは王妃マリ＝アントワネットの実家であったため、革命への警戒心・反感が強かった。</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②当初、革命を主導していた自由主義貴族は立憲君主政に基づく穏健な改革を目指していたが、立法議会では共和政を主張するブルジョワ議員が支持され、革命の主導権が移っていった。</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③戦争指導にあたって国王や貴族は非協力的だったためにフランス軍は苦戦した。民衆は王権への反感を強め、王宮の占拠・王権停止へとおよんだ。</a:t>
            </a:r>
            <a:endParaRPr kumimoji="1" lang="en-US" altLang="ja-JP" sz="1200" kern="100" dirty="0">
              <a:solidFill>
                <a:srgbClr val="202122"/>
              </a:solidFill>
              <a:effectLst/>
              <a:latin typeface="+mj-ea"/>
              <a:ea typeface="+mj-ea"/>
              <a:cs typeface="Arial" panose="020B0604020202020204" pitchFamily="34" charset="0"/>
            </a:endParaRPr>
          </a:p>
          <a:p>
            <a:pPr algn="l">
              <a:lnSpc>
                <a:spcPts val="2000"/>
              </a:lnSpc>
            </a:pPr>
            <a:r>
              <a:rPr kumimoji="1" lang="ja-JP" altLang="en-US" sz="1200" kern="100" dirty="0">
                <a:solidFill>
                  <a:srgbClr val="202122"/>
                </a:solidFill>
                <a:effectLst/>
                <a:latin typeface="+mj-ea"/>
                <a:ea typeface="+mj-ea"/>
                <a:cs typeface="Arial" panose="020B0604020202020204" pitchFamily="34" charset="0"/>
              </a:rPr>
              <a:t>　民衆の戦争や革命への姿勢を示すものとして、義勇兵と「ラ＝マルセイエーズ」のエピソードに触れてもよい。</a:t>
            </a: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6</a:t>
            </a:fld>
            <a:endParaRPr kumimoji="1" lang="ja-JP" altLang="en-US" dirty="0"/>
          </a:p>
        </p:txBody>
      </p:sp>
    </p:spTree>
    <p:extLst>
      <p:ext uri="{BB962C8B-B14F-4D97-AF65-F5344CB8AC3E}">
        <p14:creationId xmlns:p14="http://schemas.microsoft.com/office/powerpoint/2010/main" val="107593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lnSpc>
                <a:spcPts val="2000"/>
              </a:lnSpc>
            </a:pPr>
            <a:r>
              <a:rPr kumimoji="1" lang="ja-JP" altLang="en-US" sz="1200" kern="100" dirty="0">
                <a:solidFill>
                  <a:srgbClr val="202122"/>
                </a:solidFill>
                <a:effectLst/>
                <a:latin typeface="+mj-ea"/>
                <a:ea typeface="+mj-ea"/>
                <a:cs typeface="Arial" panose="020B0604020202020204" pitchFamily="34" charset="0"/>
              </a:rPr>
              <a:t>＜授業の展開＞</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①選挙がおこなわれて新たに招集された国民公会のもと、共和政が樹立され、国王が処刑されたことを説明する。</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②国王の処刑を契機に国内外で反革命の戦争や反乱が激化し、ロベスピエールら急進共和派は政府に権力を集中させて、恐怖政治を展開したことを説明する。</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③戦局が安定すると、独裁や恐怖政治、革命の急進化などへの反発が高まり、クーデタによってロベスピエールらは逮捕・処刑されたことを説明する。</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＜指導上の留意点＞</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①国王ルイ</a:t>
            </a:r>
            <a:r>
              <a:rPr kumimoji="1" lang="en-US" altLang="ja-JP" sz="1200" kern="100" dirty="0">
                <a:solidFill>
                  <a:srgbClr val="202122"/>
                </a:solidFill>
                <a:effectLst/>
                <a:latin typeface="+mj-ea"/>
                <a:ea typeface="+mj-ea"/>
                <a:cs typeface="Arial" panose="020B0604020202020204" pitchFamily="34" charset="0"/>
              </a:rPr>
              <a:t>16</a:t>
            </a:r>
            <a:r>
              <a:rPr kumimoji="1" lang="ja-JP" altLang="en-US" sz="1200" kern="100" dirty="0">
                <a:solidFill>
                  <a:srgbClr val="202122"/>
                </a:solidFill>
                <a:effectLst/>
                <a:latin typeface="+mj-ea"/>
                <a:ea typeface="+mj-ea"/>
                <a:cs typeface="Arial" panose="020B0604020202020204" pitchFamily="34" charset="0"/>
              </a:rPr>
              <a:t>世の他、王妃マリ＝アントワネットなど反革命とみなされた人々が処刑されたが、処刑道具「ギロチン」がさかんに用いられた。</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　恐怖政治の時代になると、王族・貴族だけでなく、本来革命に参加していたが、ロベスピエールらと対立した政治家なども処刑された。</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r>
              <a:rPr kumimoji="1" lang="ja-JP" altLang="en-US" sz="1200" kern="100" dirty="0">
                <a:solidFill>
                  <a:srgbClr val="202122"/>
                </a:solidFill>
                <a:effectLst/>
                <a:latin typeface="+mj-ea"/>
                <a:ea typeface="+mj-ea"/>
                <a:cs typeface="Arial" panose="020B0604020202020204" pitchFamily="34" charset="0"/>
              </a:rPr>
              <a:t>②対外戦争ではイギリスなどが参戦し、国内でも反乱が起こっていた。ロベスピエールら急進共和派の政権では、農民への土地の分配や地代の廃止など、より急進的な改革が進められた。</a:t>
            </a:r>
            <a:endParaRPr kumimoji="1" lang="en-US" altLang="ja-JP" sz="1200" kern="100" dirty="0">
              <a:solidFill>
                <a:srgbClr val="202122"/>
              </a:solidFill>
              <a:effectLst/>
              <a:latin typeface="+mj-ea"/>
              <a:ea typeface="+mj-ea"/>
              <a:cs typeface="Arial" panose="020B0604020202020204" pitchFamily="34" charset="0"/>
            </a:endParaRPr>
          </a:p>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7</a:t>
            </a:fld>
            <a:endParaRPr kumimoji="1" lang="ja-JP" altLang="en-US" dirty="0"/>
          </a:p>
        </p:txBody>
      </p:sp>
    </p:spTree>
    <p:extLst>
      <p:ext uri="{BB962C8B-B14F-4D97-AF65-F5344CB8AC3E}">
        <p14:creationId xmlns:p14="http://schemas.microsoft.com/office/powerpoint/2010/main" val="107593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8</a:t>
            </a:fld>
            <a:endParaRPr kumimoji="1" lang="ja-JP" altLang="en-US" dirty="0"/>
          </a:p>
        </p:txBody>
      </p:sp>
    </p:spTree>
    <p:extLst>
      <p:ext uri="{BB962C8B-B14F-4D97-AF65-F5344CB8AC3E}">
        <p14:creationId xmlns:p14="http://schemas.microsoft.com/office/powerpoint/2010/main" val="35391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343EEA9A-A557-FF46-8900-753DBBB53199}" type="datetime1">
              <a:rPr kumimoji="1" lang="ja-JP" altLang="en-US" smtClean="0"/>
              <a:t>2026/2/10</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6771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1600201"/>
            <a:ext cx="109728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26418219-699C-624E-A019-0084EC4316EE}" type="datetime1">
              <a:rPr kumimoji="1" lang="ja-JP" altLang="en-US" smtClean="0"/>
              <a:t>2026/2/10</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61928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2801F030-B60B-E541-88BF-A2BC778990B0}" type="datetime1">
              <a:rPr kumimoji="1" lang="ja-JP" altLang="en-US" smtClean="0"/>
              <a:t>2026/2/10</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4586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1600201"/>
            <a:ext cx="109728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0F271432-B5FF-7747-9B9E-5BDA5F901FB0}" type="datetime1">
              <a:rPr kumimoji="1" lang="ja-JP" altLang="en-US" smtClean="0"/>
              <a:t>2026/2/10</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0923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6AEBA4D3-46EF-D34A-99AD-DA67D9B4E1EE}" type="datetime1">
              <a:rPr kumimoji="1" lang="ja-JP" altLang="en-US" smtClean="0"/>
              <a:t>2026/2/10</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83772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7F79F529-78F2-3E4F-AFC9-7D4961D63A31}" type="datetime1">
              <a:rPr kumimoji="1" lang="ja-JP" altLang="en-US" smtClean="0"/>
              <a:t>2026/2/10</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97666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09600" y="6356351"/>
            <a:ext cx="2844800" cy="365125"/>
          </a:xfrm>
          <a:prstGeom prst="rect">
            <a:avLst/>
          </a:prstGeom>
        </p:spPr>
        <p:txBody>
          <a:bodyPr/>
          <a:lstStyle/>
          <a:p>
            <a:fld id="{E1B46E9B-309E-A247-A6E3-637A924BF8C2}" type="datetime1">
              <a:rPr kumimoji="1" lang="ja-JP" altLang="en-US" smtClean="0"/>
              <a:t>2026/2/10</a:t>
            </a:fld>
            <a:endParaRPr kumimoji="1" lang="ja-JP" altLang="en-US" dirty="0"/>
          </a:p>
        </p:txBody>
      </p:sp>
      <p:sp>
        <p:nvSpPr>
          <p:cNvPr id="8" name="フッター プレースホルダー 7"/>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9" name="スライド番号プレースホルダー 8"/>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2996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09600" y="6356351"/>
            <a:ext cx="2844800" cy="365125"/>
          </a:xfrm>
          <a:prstGeom prst="rect">
            <a:avLst/>
          </a:prstGeom>
        </p:spPr>
        <p:txBody>
          <a:bodyPr/>
          <a:lstStyle/>
          <a:p>
            <a:fld id="{DE2F505A-118A-C346-BA5B-E0631D4E4BDD}" type="datetime1">
              <a:rPr kumimoji="1" lang="ja-JP" altLang="en-US" smtClean="0"/>
              <a:t>2026/2/10</a:t>
            </a:fld>
            <a:endParaRPr kumimoji="1" lang="ja-JP" altLang="en-US" dirty="0"/>
          </a:p>
        </p:txBody>
      </p:sp>
      <p:sp>
        <p:nvSpPr>
          <p:cNvPr id="4" name="フッター プレースホルダー 3"/>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5" name="スライド番号プレースホルダー 4"/>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16479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9600" y="6356351"/>
            <a:ext cx="2844800" cy="365125"/>
          </a:xfrm>
          <a:prstGeom prst="rect">
            <a:avLst/>
          </a:prstGeom>
        </p:spPr>
        <p:txBody>
          <a:bodyPr/>
          <a:lstStyle/>
          <a:p>
            <a:fld id="{90E2C4CC-1733-334E-B572-C4CC283EC65E}" type="datetime1">
              <a:rPr kumimoji="1" lang="ja-JP" altLang="en-US" smtClean="0"/>
              <a:t>2026/2/10</a:t>
            </a:fld>
            <a:endParaRPr kumimoji="1" lang="ja-JP" altLang="en-US" dirty="0"/>
          </a:p>
        </p:txBody>
      </p:sp>
      <p:sp>
        <p:nvSpPr>
          <p:cNvPr id="3" name="フッター プレースホルダー 2"/>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9340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F400268A-C9FC-5D49-A75F-FCBAF810BAE7}" type="datetime1">
              <a:rPr kumimoji="1" lang="ja-JP" altLang="en-US" smtClean="0"/>
              <a:t>2026/2/10</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7642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C1735A00-017D-BD41-BCE3-C3CB6D81D7D7}" type="datetime1">
              <a:rPr kumimoji="1" lang="ja-JP" altLang="en-US" smtClean="0"/>
              <a:t>2026/2/10</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5268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794501"/>
            <a:ext cx="12191188" cy="109721"/>
          </a:xfrm>
          <a:prstGeom prst="rect">
            <a:avLst/>
          </a:prstGeom>
        </p:spPr>
      </p:pic>
      <p:pic>
        <p:nvPicPr>
          <p:cNvPr id="10" name="図 9"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773"/>
            <a:ext cx="12191188" cy="109721"/>
          </a:xfrm>
          <a:prstGeom prst="rect">
            <a:avLst/>
          </a:prstGeom>
        </p:spPr>
      </p:pic>
      <p:sp>
        <p:nvSpPr>
          <p:cNvPr id="11" name="スライド番号プレースホルダー 5"/>
          <p:cNvSpPr txBox="1">
            <a:spLocks/>
          </p:cNvSpPr>
          <p:nvPr userDrawn="1"/>
        </p:nvSpPr>
        <p:spPr>
          <a:xfrm>
            <a:off x="9045501"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200" dirty="0">
                <a:latin typeface="+mn-ea"/>
                <a:ea typeface="+mn-ea"/>
              </a:rPr>
              <a:t>/11</a:t>
            </a:r>
          </a:p>
        </p:txBody>
      </p:sp>
      <p:sp>
        <p:nvSpPr>
          <p:cNvPr id="12" name="スライド番号プレースホルダー 5"/>
          <p:cNvSpPr txBox="1">
            <a:spLocks/>
          </p:cNvSpPr>
          <p:nvPr userDrawn="1"/>
        </p:nvSpPr>
        <p:spPr>
          <a:xfrm>
            <a:off x="8703389"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1200" smtClean="0"/>
              <a:pPr/>
              <a:t>‹#›</a:t>
            </a:fld>
            <a:endParaRPr lang="ja-JP" altLang="en-US" sz="1200" dirty="0"/>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file:////Users/akagi/Desktop/&#22793;&#25563;/14-3.jpg"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file:////Users/akagi/Desktop/&#22793;&#25563;/14-1.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file:////Users/akagi/Desktop/&#22793;&#25563;/14-4.jpg"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file:////Users/akagi/Desktop/&#22793;&#25563;/14-2.jpg" TargetMode="External"/><Relationship Id="rId4" Type="http://schemas.openxmlformats.org/officeDocument/2006/relationships/image" Target="file:////Users/akagi/Desktop/&#22793;&#25563;/14-5.jpg" TargetMode="External"/><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1" y="2483923"/>
            <a:ext cx="9143999" cy="1259997"/>
          </a:xfrm>
        </p:spPr>
        <p:txBody>
          <a:bodyPr>
            <a:noAutofit/>
          </a:bodyPr>
          <a:lstStyle/>
          <a:p>
            <a:r>
              <a:rPr lang="ja-JP" altLang="en-US" sz="4000" b="1" dirty="0">
                <a:latin typeface="メイリオ"/>
                <a:ea typeface="メイリオ"/>
                <a:cs typeface="メイリオ"/>
              </a:rPr>
              <a:t>２章７節　</a:t>
            </a:r>
            <a:br>
              <a:rPr lang="en-US" altLang="ja-JP" sz="4000" b="1" dirty="0">
                <a:latin typeface="メイリオ"/>
                <a:ea typeface="メイリオ"/>
                <a:cs typeface="メイリオ"/>
              </a:rPr>
            </a:br>
            <a:r>
              <a:rPr lang="ja-JP" altLang="en-US" sz="4000" b="1" dirty="0">
                <a:latin typeface="メイリオ"/>
                <a:ea typeface="メイリオ"/>
                <a:cs typeface="メイリオ"/>
              </a:rPr>
              <a:t>フランス革命とナポレオン</a:t>
            </a:r>
          </a:p>
        </p:txBody>
      </p:sp>
      <p:sp>
        <p:nvSpPr>
          <p:cNvPr id="11" name="サブタイトル 2"/>
          <p:cNvSpPr txBox="1">
            <a:spLocks/>
          </p:cNvSpPr>
          <p:nvPr/>
        </p:nvSpPr>
        <p:spPr>
          <a:xfrm>
            <a:off x="1524000" y="3994202"/>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p.50</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51</a:t>
            </a:r>
            <a:r>
              <a:rPr lang="ja-JP" altLang="en-US" sz="2400" dirty="0">
                <a:solidFill>
                  <a:schemeClr val="tx1"/>
                </a:solidFill>
                <a:latin typeface="メイリオ"/>
                <a:ea typeface="メイリオ"/>
                <a:cs typeface="メイリオ"/>
              </a:rPr>
              <a:t>）</a:t>
            </a:r>
          </a:p>
        </p:txBody>
      </p:sp>
      <p:pic>
        <p:nvPicPr>
          <p:cNvPr id="5" name="図 4" descr="top_wh_01.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1987164"/>
          </a:xfrm>
          <a:prstGeom prst="rect">
            <a:avLst/>
          </a:prstGeom>
        </p:spPr>
      </p:pic>
      <p:pic>
        <p:nvPicPr>
          <p:cNvPr id="6" name="図 5" descr="top_wh_02.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14583"/>
            <a:ext cx="12191999" cy="1987164"/>
          </a:xfrm>
          <a:prstGeom prst="rect">
            <a:avLst/>
          </a:prstGeom>
        </p:spPr>
      </p:pic>
    </p:spTree>
    <p:extLst>
      <p:ext uri="{BB962C8B-B14F-4D97-AF65-F5344CB8AC3E}">
        <p14:creationId xmlns:p14="http://schemas.microsoft.com/office/powerpoint/2010/main" val="5107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3631" y="1138680"/>
            <a:ext cx="11300400" cy="3070071"/>
          </a:xfrm>
        </p:spPr>
        <p:txBody>
          <a:bodyPr>
            <a:spAutoFit/>
          </a:bodyPr>
          <a:lstStyle/>
          <a:p>
            <a:pPr marL="0" indent="0" algn="just">
              <a:lnSpc>
                <a:spcPct val="140000"/>
              </a:lnSpc>
              <a:spcBef>
                <a:spcPts val="672"/>
              </a:spcBef>
              <a:buNone/>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1795</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年に⑮</a:t>
            </a: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総裁政府</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が成立したが政局は不安定</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lnSpc>
                <a:spcPct val="140000"/>
              </a:lnSpc>
              <a:spcBef>
                <a:spcPts val="672"/>
              </a:spcBef>
              <a:buNone/>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1799</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年，軍人⑯</a:t>
            </a: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ナポレオン</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ボナパルト</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がクーデタで</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lnSpc>
                <a:spcPct val="140000"/>
              </a:lnSpc>
              <a:spcBef>
                <a:spcPts val="672"/>
              </a:spcBef>
              <a:buNone/>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統領政府を樹立</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lnSpc>
                <a:spcPct val="140000"/>
              </a:lnSpc>
              <a:spcBef>
                <a:spcPts val="672"/>
              </a:spcBef>
              <a:buNone/>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→政治の実権を握り，</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1804</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年に皇帝となる（</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第一帝政</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サブタイトル 2">
            <a:extLst>
              <a:ext uri="{FF2B5EF4-FFF2-40B4-BE49-F238E27FC236}">
                <a16:creationId xmlns:a16="http://schemas.microsoft.com/office/drawing/2014/main" id="{739C0AF5-4E17-4D94-92E8-2DE98F7997BE}"/>
              </a:ext>
            </a:extLst>
          </p:cNvPr>
          <p:cNvSpPr txBox="1">
            <a:spLocks/>
          </p:cNvSpPr>
          <p:nvPr/>
        </p:nvSpPr>
        <p:spPr>
          <a:xfrm>
            <a:off x="333632" y="450874"/>
            <a:ext cx="113003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ナポレオンの帝政</a:t>
            </a:r>
          </a:p>
        </p:txBody>
      </p:sp>
    </p:spTree>
    <p:extLst>
      <p:ext uri="{BB962C8B-B14F-4D97-AF65-F5344CB8AC3E}">
        <p14:creationId xmlns:p14="http://schemas.microsoft.com/office/powerpoint/2010/main" val="26821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33633" y="1172952"/>
            <a:ext cx="11385126" cy="4628447"/>
          </a:xfrm>
          <a:prstGeom prst="rect">
            <a:avLst/>
          </a:prstGeom>
        </p:spPr>
        <p:txBody>
          <a:bodyPr wrap="square">
            <a:sp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just">
              <a:lnSpc>
                <a:spcPct val="140000"/>
              </a:lnSpc>
              <a:spcBef>
                <a:spcPts val="672"/>
              </a:spcBef>
            </a:pP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・ナポレオンは⑰</a:t>
            </a: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ナポレオン法典</a:t>
            </a: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（民法典）を制定し，</a:t>
            </a:r>
            <a:endPar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40000"/>
              </a:lnSpc>
              <a:spcBef>
                <a:spcPts val="672"/>
              </a:spcBef>
            </a:pP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1806</a:t>
            </a: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年，フランスの経済的利益を保護する⑱</a:t>
            </a: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大陸封鎖令</a:t>
            </a:r>
            <a:endParaRPr lang="en-US" altLang="ja-JP"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40000"/>
              </a:lnSpc>
              <a:spcBef>
                <a:spcPts val="672"/>
              </a:spcBef>
            </a:pP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を発する</a:t>
            </a:r>
            <a:endPar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40000"/>
              </a:lnSpc>
              <a:spcBef>
                <a:spcPts val="672"/>
              </a:spcBef>
            </a:pP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→革命戦争が侵略戦争に変化</a:t>
            </a:r>
            <a:endPar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40000"/>
              </a:lnSpc>
              <a:spcBef>
                <a:spcPts val="672"/>
              </a:spcBef>
            </a:pP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1812</a:t>
            </a: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年，⑲</a:t>
            </a:r>
            <a:r>
              <a:rPr lang="ja-JP" altLang="en-US"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ロシア遠征</a:t>
            </a: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の失敗</a:t>
            </a:r>
            <a:endPar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40000"/>
              </a:lnSpc>
              <a:spcBef>
                <a:spcPts val="672"/>
              </a:spcBef>
            </a:pPr>
            <a:r>
              <a:rPr lang="ja-JP" altLang="en-US"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→失脚</a:t>
            </a:r>
            <a:endPar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サブタイトル 2">
            <a:extLst>
              <a:ext uri="{FF2B5EF4-FFF2-40B4-BE49-F238E27FC236}">
                <a16:creationId xmlns:a16="http://schemas.microsoft.com/office/drawing/2014/main" id="{739C0AF5-4E17-4D94-92E8-2DE98F7997BE}"/>
              </a:ext>
            </a:extLst>
          </p:cNvPr>
          <p:cNvSpPr txBox="1">
            <a:spLocks/>
          </p:cNvSpPr>
          <p:nvPr/>
        </p:nvSpPr>
        <p:spPr>
          <a:xfrm>
            <a:off x="333633" y="450874"/>
            <a:ext cx="113003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ナポレオンの帝政</a:t>
            </a:r>
          </a:p>
        </p:txBody>
      </p:sp>
      <p:sp>
        <p:nvSpPr>
          <p:cNvPr id="2" name="link">
            <a:hlinkClick r:id="" action="ppaction://customshow?id=2&amp;return=true"/>
            <a:extLst>
              <a:ext uri="{FF2B5EF4-FFF2-40B4-BE49-F238E27FC236}">
                <a16:creationId xmlns:a16="http://schemas.microsoft.com/office/drawing/2014/main" id="{97E44DEE-CF80-96CD-EC55-2660D9CE2B64}"/>
              </a:ext>
            </a:extLst>
          </p:cNvPr>
          <p:cNvSpPr/>
          <p:nvPr/>
        </p:nvSpPr>
        <p:spPr>
          <a:xfrm>
            <a:off x="2979821" y="2808522"/>
            <a:ext cx="4001339" cy="5488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ナポレオン支配下のヨーロッパ</a:t>
            </a:r>
          </a:p>
        </p:txBody>
      </p:sp>
      <p:sp>
        <p:nvSpPr>
          <p:cNvPr id="4" name="link">
            <a:hlinkClick r:id="" action="ppaction://customshow?id=3&amp;return=true"/>
            <a:extLst>
              <a:ext uri="{FF2B5EF4-FFF2-40B4-BE49-F238E27FC236}">
                <a16:creationId xmlns:a16="http://schemas.microsoft.com/office/drawing/2014/main" id="{E57C5234-71D7-9EF6-2ACE-782C656F316B}"/>
              </a:ext>
            </a:extLst>
          </p:cNvPr>
          <p:cNvSpPr/>
          <p:nvPr/>
        </p:nvSpPr>
        <p:spPr>
          <a:xfrm>
            <a:off x="6708445" y="3509133"/>
            <a:ext cx="4420766" cy="725402"/>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「マドリード，</a:t>
            </a:r>
            <a:r>
              <a:rPr lang="en-US" altLang="ja-JP"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1808</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a:t>
            </a:r>
            <a:r>
              <a:rPr lang="en-US" altLang="ja-JP"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5</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a:t>
            </a:r>
            <a:r>
              <a:rPr lang="en-US" altLang="ja-JP"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3</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日」（ゴヤ画）</a:t>
            </a:r>
          </a:p>
        </p:txBody>
      </p:sp>
    </p:spTree>
    <p:extLst>
      <p:ext uri="{BB962C8B-B14F-4D97-AF65-F5344CB8AC3E}">
        <p14:creationId xmlns:p14="http://schemas.microsoft.com/office/powerpoint/2010/main" val="4319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37675" y="752500"/>
            <a:ext cx="10800000" cy="1753633"/>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フランス革命の過程で，政治体制はどのように変化していっただろうか。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963807" y="490890"/>
            <a:ext cx="3483978" cy="584775"/>
          </a:xfrm>
          <a:prstGeom prst="rect">
            <a:avLst/>
          </a:prstGeom>
          <a:solidFill>
            <a:srgbClr val="00B050"/>
          </a:solid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この節全体の問い</a:t>
            </a:r>
          </a:p>
        </p:txBody>
      </p:sp>
      <p:sp>
        <p:nvSpPr>
          <p:cNvPr id="5" name="サブタイトル 2"/>
          <p:cNvSpPr txBox="1">
            <a:spLocks/>
          </p:cNvSpPr>
          <p:nvPr/>
        </p:nvSpPr>
        <p:spPr>
          <a:xfrm>
            <a:off x="696000" y="3031068"/>
            <a:ext cx="10800000" cy="3246548"/>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3200" b="1" dirty="0">
                <a:solidFill>
                  <a:schemeClr val="tx1"/>
                </a:solidFill>
                <a:latin typeface="メイリオ" panose="020B0604030504040204" pitchFamily="50" charset="-128"/>
                <a:ea typeface="メイリオ" panose="020B0604030504040204" pitchFamily="50" charset="-128"/>
                <a:cs typeface="メイリオ"/>
              </a:rPr>
              <a:t>絶対王政期にはじまったフランス革命では，まず憲法を制定して王権を制限する立憲君主政が成立したが，共和政要求の声が高まり王権は停止され，フランスは共和政国家となった。その後，クーデタで独裁権をにぎったナポレオンにより</a:t>
            </a:r>
            <a:r>
              <a:rPr lang="en-US" altLang="ja-JP" sz="3200" b="1" dirty="0">
                <a:solidFill>
                  <a:schemeClr val="tx1"/>
                </a:solidFill>
                <a:latin typeface="メイリオ" panose="020B0604030504040204" pitchFamily="50" charset="-128"/>
                <a:ea typeface="メイリオ" panose="020B0604030504040204" pitchFamily="50" charset="-128"/>
                <a:cs typeface="メイリオ"/>
              </a:rPr>
              <a:t>1804</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年に帝政が樹立された。</a:t>
            </a:r>
          </a:p>
        </p:txBody>
      </p:sp>
    </p:spTree>
    <p:extLst>
      <p:ext uri="{BB962C8B-B14F-4D97-AF65-F5344CB8AC3E}">
        <p14:creationId xmlns:p14="http://schemas.microsoft.com/office/powerpoint/2010/main" val="4361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6000" y="2475394"/>
            <a:ext cx="10800000" cy="1735659"/>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defRPr/>
            </a:pPr>
            <a:endParaRPr lang="en-US" altLang="ja-JP" sz="3200" b="1" dirty="0">
              <a:solidFill>
                <a:srgbClr val="000000"/>
              </a:solidFill>
              <a:latin typeface="メイリオ"/>
              <a:ea typeface="メイリオ"/>
              <a:cs typeface="メイリオ"/>
            </a:endParaRPr>
          </a:p>
          <a:p>
            <a:pPr lvl="1">
              <a:defRPr/>
            </a:pPr>
            <a:r>
              <a:rPr lang="ja-JP" altLang="en-US" sz="3200" b="1" dirty="0">
                <a:solidFill>
                  <a:srgbClr val="000000"/>
                </a:solidFill>
                <a:latin typeface="メイリオ"/>
                <a:ea typeface="メイリオ"/>
                <a:cs typeface="メイリオ"/>
              </a:rPr>
              <a:t>アメリカ独立革命やフランス革命は，歴史的にどのような意義をもったのか考えてみよう。</a:t>
            </a:r>
          </a:p>
        </p:txBody>
      </p:sp>
      <p:sp>
        <p:nvSpPr>
          <p:cNvPr id="2" name="テキスト ボックス 1">
            <a:extLst>
              <a:ext uri="{FF2B5EF4-FFF2-40B4-BE49-F238E27FC236}">
                <a16:creationId xmlns:a16="http://schemas.microsoft.com/office/drawing/2014/main" id="{927F3EE4-44D9-4131-A90D-21077DBB3303}"/>
              </a:ext>
            </a:extLst>
          </p:cNvPr>
          <p:cNvSpPr txBox="1"/>
          <p:nvPr/>
        </p:nvSpPr>
        <p:spPr>
          <a:xfrm>
            <a:off x="1037866" y="2336306"/>
            <a:ext cx="1134318"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Try</a:t>
            </a:r>
            <a:endParaRPr lang="ja-JP" altLang="en-US" sz="3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996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838C8C8-BF7D-4A76-BD2D-89695611F03B}"/>
              </a:ext>
            </a:extLst>
          </p:cNvPr>
          <p:cNvSpPr/>
          <p:nvPr/>
        </p:nvSpPr>
        <p:spPr>
          <a:xfrm>
            <a:off x="1814142" y="1066131"/>
            <a:ext cx="7552266" cy="54509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サブタイトル 2">
            <a:extLst>
              <a:ext uri="{FF2B5EF4-FFF2-40B4-BE49-F238E27FC236}">
                <a16:creationId xmlns:a16="http://schemas.microsoft.com/office/drawing/2014/main" id="{6E2CA54F-3BA1-4E35-90E4-7992EAF066D3}"/>
              </a:ext>
            </a:extLst>
          </p:cNvPr>
          <p:cNvSpPr txBox="1">
            <a:spLocks/>
          </p:cNvSpPr>
          <p:nvPr/>
        </p:nvSpPr>
        <p:spPr>
          <a:xfrm>
            <a:off x="1524001" y="460653"/>
            <a:ext cx="8582927" cy="57987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革命前のフランス社会</a:t>
            </a:r>
            <a:r>
              <a:rPr lang="en-US" altLang="ja-JP" dirty="0">
                <a:solidFill>
                  <a:srgbClr val="000000"/>
                </a:solidFill>
                <a:latin typeface="メイリオ"/>
                <a:ea typeface="メイリオ"/>
                <a:cs typeface="メイリオ"/>
              </a:rPr>
              <a:t>】</a:t>
            </a:r>
          </a:p>
        </p:txBody>
      </p:sp>
      <p:pic>
        <p:nvPicPr>
          <p:cNvPr id="3" name="図 2">
            <a:extLst>
              <a:ext uri="{FF2B5EF4-FFF2-40B4-BE49-F238E27FC236}">
                <a16:creationId xmlns:a16="http://schemas.microsoft.com/office/drawing/2014/main" id="{7380BFCD-36C6-4F47-910C-C712DCBEC186}"/>
              </a:ext>
            </a:extLst>
          </p:cNvPr>
          <p:cNvPicPr>
            <a:picLocks noChangeAspect="1"/>
          </p:cNvPicPr>
          <p:nvPr/>
        </p:nvPicPr>
        <p:blipFill>
          <a:blip r:embed="rId3"/>
          <a:srcRect t="3951"/>
          <a:stretch>
            <a:fillRect/>
          </a:stretch>
        </p:blipFill>
        <p:spPr>
          <a:xfrm>
            <a:off x="2143285" y="1347537"/>
            <a:ext cx="6893980" cy="5004202"/>
          </a:xfrm>
          <a:prstGeom prst="rect">
            <a:avLst/>
          </a:prstGeom>
        </p:spPr>
      </p:pic>
      <p:sp>
        <p:nvSpPr>
          <p:cNvPr id="8" name="角丸四角形吹き出し 5">
            <a:extLst>
              <a:ext uri="{FF2B5EF4-FFF2-40B4-BE49-F238E27FC236}">
                <a16:creationId xmlns:a16="http://schemas.microsoft.com/office/drawing/2014/main" id="{095457AD-56C4-4F48-B5AB-DE2138EB2160}"/>
              </a:ext>
            </a:extLst>
          </p:cNvPr>
          <p:cNvSpPr/>
          <p:nvPr/>
        </p:nvSpPr>
        <p:spPr>
          <a:xfrm>
            <a:off x="7880683" y="3092117"/>
            <a:ext cx="4138863" cy="3450586"/>
          </a:xfrm>
          <a:prstGeom prst="wedgeRoundRectCallout">
            <a:avLst>
              <a:gd name="adj1" fmla="val -46900"/>
              <a:gd name="adj2" fmla="val 24980"/>
              <a:gd name="adj3" fmla="val 16667"/>
            </a:avLst>
          </a:prstGeom>
          <a:solidFill>
            <a:schemeClr val="bg1"/>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ja-JP" altLang="en-US" sz="3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年貢や十分の一税など，貴族・聖職者が封建領主として第三身分の人々に課している重税を象徴している。</a:t>
            </a:r>
          </a:p>
        </p:txBody>
      </p:sp>
      <p:sp>
        <p:nvSpPr>
          <p:cNvPr id="9" name="テキスト ボックス 4">
            <a:extLst>
              <a:ext uri="{FF2B5EF4-FFF2-40B4-BE49-F238E27FC236}">
                <a16:creationId xmlns:a16="http://schemas.microsoft.com/office/drawing/2014/main" id="{85BEB747-2F11-4344-A2CE-A877BC5695D1}"/>
              </a:ext>
            </a:extLst>
          </p:cNvPr>
          <p:cNvSpPr txBox="1"/>
          <p:nvPr/>
        </p:nvSpPr>
        <p:spPr>
          <a:xfrm>
            <a:off x="9861199" y="141665"/>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補足１</a:t>
            </a:r>
          </a:p>
        </p:txBody>
      </p:sp>
      <p:sp>
        <p:nvSpPr>
          <p:cNvPr id="11" name="テキスト ボックス 10">
            <a:extLst>
              <a:ext uri="{FF2B5EF4-FFF2-40B4-BE49-F238E27FC236}">
                <a16:creationId xmlns:a16="http://schemas.microsoft.com/office/drawing/2014/main" id="{ADE14C49-14C5-4CCE-8589-9C79EA65E85D}"/>
              </a:ext>
            </a:extLst>
          </p:cNvPr>
          <p:cNvSpPr txBox="1"/>
          <p:nvPr/>
        </p:nvSpPr>
        <p:spPr>
          <a:xfrm>
            <a:off x="2545956" y="1918081"/>
            <a:ext cx="1707594"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第一身分</a:t>
            </a:r>
          </a:p>
        </p:txBody>
      </p:sp>
      <p:sp>
        <p:nvSpPr>
          <p:cNvPr id="12" name="テキスト ボックス 11">
            <a:extLst>
              <a:ext uri="{FF2B5EF4-FFF2-40B4-BE49-F238E27FC236}">
                <a16:creationId xmlns:a16="http://schemas.microsoft.com/office/drawing/2014/main" id="{DC730D3C-806E-4B40-A7DD-3285AF460A57}"/>
              </a:ext>
            </a:extLst>
          </p:cNvPr>
          <p:cNvSpPr txBox="1"/>
          <p:nvPr/>
        </p:nvSpPr>
        <p:spPr>
          <a:xfrm>
            <a:off x="5751505" y="1857492"/>
            <a:ext cx="1707594"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第二身分</a:t>
            </a:r>
          </a:p>
        </p:txBody>
      </p:sp>
      <p:sp>
        <p:nvSpPr>
          <p:cNvPr id="14" name="テキスト ボックス 13">
            <a:extLst>
              <a:ext uri="{FF2B5EF4-FFF2-40B4-BE49-F238E27FC236}">
                <a16:creationId xmlns:a16="http://schemas.microsoft.com/office/drawing/2014/main" id="{4DDE97D9-C21C-45F9-B21A-A16283D7A3C3}"/>
              </a:ext>
            </a:extLst>
          </p:cNvPr>
          <p:cNvSpPr txBox="1"/>
          <p:nvPr/>
        </p:nvSpPr>
        <p:spPr>
          <a:xfrm>
            <a:off x="5159985" y="5713180"/>
            <a:ext cx="1707594"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第三身分</a:t>
            </a:r>
          </a:p>
        </p:txBody>
      </p:sp>
      <p:sp>
        <p:nvSpPr>
          <p:cNvPr id="2" name="角丸四角形吹き出し 5">
            <a:extLst>
              <a:ext uri="{FF2B5EF4-FFF2-40B4-BE49-F238E27FC236}">
                <a16:creationId xmlns:a16="http://schemas.microsoft.com/office/drawing/2014/main" id="{0107DFAB-CA29-E2EB-8A90-D2BB7B5C29D3}"/>
              </a:ext>
            </a:extLst>
          </p:cNvPr>
          <p:cNvSpPr/>
          <p:nvPr/>
        </p:nvSpPr>
        <p:spPr>
          <a:xfrm>
            <a:off x="7513641" y="321898"/>
            <a:ext cx="4264805" cy="1655825"/>
          </a:xfrm>
          <a:prstGeom prst="wedgeRoundRectCallout">
            <a:avLst>
              <a:gd name="adj1" fmla="val -46900"/>
              <a:gd name="adj2" fmla="val 24980"/>
              <a:gd name="adj3"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en-US" altLang="ja-JP" sz="3200" b="1" u="sng"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Check</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絵のなかの岩は何を風刺しているのだろうか。</a:t>
            </a:r>
          </a:p>
        </p:txBody>
      </p:sp>
    </p:spTree>
    <p:extLst>
      <p:ext uri="{BB962C8B-B14F-4D97-AF65-F5344CB8AC3E}">
        <p14:creationId xmlns:p14="http://schemas.microsoft.com/office/powerpoint/2010/main" val="16794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サブタイトル 2">
            <a:extLst>
              <a:ext uri="{FF2B5EF4-FFF2-40B4-BE49-F238E27FC236}">
                <a16:creationId xmlns:a16="http://schemas.microsoft.com/office/drawing/2014/main" id="{6E2CA54F-3BA1-4E35-90E4-7992EAF066D3}"/>
              </a:ext>
            </a:extLst>
          </p:cNvPr>
          <p:cNvSpPr txBox="1">
            <a:spLocks/>
          </p:cNvSpPr>
          <p:nvPr/>
        </p:nvSpPr>
        <p:spPr>
          <a:xfrm>
            <a:off x="629220" y="553408"/>
            <a:ext cx="8743382" cy="57987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フランス人権宣言</a:t>
            </a:r>
            <a:r>
              <a:rPr lang="en-US" altLang="ja-JP" dirty="0">
                <a:solidFill>
                  <a:srgbClr val="000000"/>
                </a:solidFill>
                <a:latin typeface="メイリオ"/>
                <a:ea typeface="メイリオ"/>
                <a:cs typeface="メイリオ"/>
              </a:rPr>
              <a:t>】</a:t>
            </a:r>
          </a:p>
        </p:txBody>
      </p:sp>
      <p:sp>
        <p:nvSpPr>
          <p:cNvPr id="5" name="正方形/長方形 4">
            <a:extLst>
              <a:ext uri="{FF2B5EF4-FFF2-40B4-BE49-F238E27FC236}">
                <a16:creationId xmlns:a16="http://schemas.microsoft.com/office/drawing/2014/main" id="{76B18762-1F3E-4090-8A98-BF9F535B8D22}"/>
              </a:ext>
            </a:extLst>
          </p:cNvPr>
          <p:cNvSpPr/>
          <p:nvPr/>
        </p:nvSpPr>
        <p:spPr>
          <a:xfrm>
            <a:off x="837521" y="1049064"/>
            <a:ext cx="10516958" cy="5417863"/>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solidFill>
                  <a:schemeClr val="tx1"/>
                </a:solidFill>
                <a:latin typeface="メイリオ" panose="020B0604030504040204" pitchFamily="50" charset="-128"/>
                <a:ea typeface="メイリオ" panose="020B0604030504040204" pitchFamily="50" charset="-128"/>
              </a:rPr>
              <a:t>第１条</a:t>
            </a:r>
            <a:r>
              <a:rPr lang="ja-JP" altLang="en-US" sz="3200" dirty="0">
                <a:solidFill>
                  <a:schemeClr val="tx1"/>
                </a:solidFill>
                <a:latin typeface="メイリオ" panose="020B0604030504040204" pitchFamily="50" charset="-128"/>
                <a:ea typeface="メイリオ" panose="020B0604030504040204" pitchFamily="50" charset="-128"/>
              </a:rPr>
              <a:t>　人間は自由で権利において平等なものとして生</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まれ，かつ生きつづける。社会的区別は共同の利益に</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もとづいてのみ設けることができる。</a:t>
            </a:r>
          </a:p>
          <a:p>
            <a:r>
              <a:rPr lang="ja-JP" altLang="en-US" sz="3200" b="1" dirty="0">
                <a:solidFill>
                  <a:schemeClr val="tx1"/>
                </a:solidFill>
                <a:latin typeface="メイリオ" panose="020B0604030504040204" pitchFamily="50" charset="-128"/>
                <a:ea typeface="メイリオ" panose="020B0604030504040204" pitchFamily="50" charset="-128"/>
              </a:rPr>
              <a:t>第２条</a:t>
            </a:r>
            <a:r>
              <a:rPr lang="ja-JP" altLang="en-US" sz="3200" dirty="0">
                <a:solidFill>
                  <a:schemeClr val="tx1"/>
                </a:solidFill>
                <a:latin typeface="メイリオ" panose="020B0604030504040204" pitchFamily="50" charset="-128"/>
                <a:ea typeface="メイリオ" panose="020B0604030504040204" pitchFamily="50" charset="-128"/>
              </a:rPr>
              <a:t>　あらゆる政治的結合の目的は，人間の持つ絶対</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に取り消し不可能な自然権を保全することにある。こ</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れらの権利とは，自由，所有権，安全，および圧政へ</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の抵抗である。</a:t>
            </a:r>
          </a:p>
          <a:p>
            <a:r>
              <a:rPr lang="ja-JP" altLang="en-US" sz="3200" b="1" dirty="0">
                <a:solidFill>
                  <a:schemeClr val="tx1"/>
                </a:solidFill>
                <a:latin typeface="メイリオ" panose="020B0604030504040204" pitchFamily="50" charset="-128"/>
                <a:ea typeface="メイリオ" panose="020B0604030504040204" pitchFamily="50" charset="-128"/>
              </a:rPr>
              <a:t>第３条</a:t>
            </a:r>
            <a:r>
              <a:rPr lang="ja-JP" altLang="en-US" sz="3200" dirty="0">
                <a:solidFill>
                  <a:schemeClr val="tx1"/>
                </a:solidFill>
                <a:latin typeface="メイリオ" panose="020B0604030504040204" pitchFamily="50" charset="-128"/>
                <a:ea typeface="メイリオ" panose="020B0604030504040204" pitchFamily="50" charset="-128"/>
              </a:rPr>
              <a:t>　すべての主権の根源は，本質的に国民のうちに</a:t>
            </a:r>
            <a:endParaRPr lang="en-US" altLang="ja-JP" sz="3200" dirty="0">
              <a:solidFill>
                <a:schemeClr val="tx1"/>
              </a:solidFill>
              <a:latin typeface="メイリオ" panose="020B0604030504040204" pitchFamily="50" charset="-128"/>
              <a:ea typeface="メイリオ" panose="020B0604030504040204" pitchFamily="50" charset="-128"/>
            </a:endParaRPr>
          </a:p>
          <a:p>
            <a:r>
              <a:rPr lang="ja-JP" altLang="en-US" sz="3200" dirty="0">
                <a:solidFill>
                  <a:schemeClr val="tx1"/>
                </a:solidFill>
                <a:latin typeface="メイリオ" panose="020B0604030504040204" pitchFamily="50" charset="-128"/>
                <a:ea typeface="メイリオ" panose="020B0604030504040204" pitchFamily="50" charset="-128"/>
              </a:rPr>
              <a:t>　存する。</a:t>
            </a:r>
          </a:p>
          <a:p>
            <a:r>
              <a:rPr lang="ja-JP" altLang="en-US" sz="3200" b="1" dirty="0">
                <a:solidFill>
                  <a:schemeClr val="tx1"/>
                </a:solidFill>
                <a:latin typeface="メイリオ" panose="020B0604030504040204" pitchFamily="50" charset="-128"/>
                <a:ea typeface="メイリオ" panose="020B0604030504040204" pitchFamily="50" charset="-128"/>
              </a:rPr>
              <a:t>第</a:t>
            </a:r>
            <a:r>
              <a:rPr lang="en-US" altLang="ja-JP" sz="3200" b="1" dirty="0">
                <a:solidFill>
                  <a:schemeClr val="tx1"/>
                </a:solidFill>
                <a:latin typeface="メイリオ" panose="020B0604030504040204" pitchFamily="50" charset="-128"/>
                <a:ea typeface="メイリオ" panose="020B0604030504040204" pitchFamily="50" charset="-128"/>
              </a:rPr>
              <a:t>17</a:t>
            </a:r>
            <a:r>
              <a:rPr lang="ja-JP" altLang="en-US" sz="3200" b="1" dirty="0">
                <a:solidFill>
                  <a:schemeClr val="tx1"/>
                </a:solidFill>
                <a:latin typeface="メイリオ" panose="020B0604030504040204" pitchFamily="50" charset="-128"/>
                <a:ea typeface="メイリオ" panose="020B0604030504040204" pitchFamily="50" charset="-128"/>
              </a:rPr>
              <a:t>条　</a:t>
            </a:r>
            <a:r>
              <a:rPr lang="ja-JP" altLang="en-US" sz="3200" dirty="0">
                <a:solidFill>
                  <a:schemeClr val="tx1"/>
                </a:solidFill>
                <a:latin typeface="メイリオ" panose="020B0604030504040204" pitchFamily="50" charset="-128"/>
                <a:ea typeface="メイリオ" panose="020B0604030504040204" pitchFamily="50" charset="-128"/>
              </a:rPr>
              <a:t>所有権は，神聖かつ不可侵の権利である。</a:t>
            </a:r>
          </a:p>
        </p:txBody>
      </p:sp>
      <p:sp>
        <p:nvSpPr>
          <p:cNvPr id="4" name="テキスト ボックス 4">
            <a:extLst>
              <a:ext uri="{FF2B5EF4-FFF2-40B4-BE49-F238E27FC236}">
                <a16:creationId xmlns:a16="http://schemas.microsoft.com/office/drawing/2014/main" id="{8D2C8BE3-31E2-4E8F-B398-7B79BF8493D9}"/>
              </a:ext>
            </a:extLst>
          </p:cNvPr>
          <p:cNvSpPr txBox="1"/>
          <p:nvPr/>
        </p:nvSpPr>
        <p:spPr>
          <a:xfrm>
            <a:off x="9861199" y="141665"/>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補足２</a:t>
            </a:r>
          </a:p>
        </p:txBody>
      </p:sp>
    </p:spTree>
    <p:extLst>
      <p:ext uri="{BB962C8B-B14F-4D97-AF65-F5344CB8AC3E}">
        <p14:creationId xmlns:p14="http://schemas.microsoft.com/office/powerpoint/2010/main" val="103520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838C8C8-BF7D-4A76-BD2D-89695611F03B}"/>
              </a:ext>
            </a:extLst>
          </p:cNvPr>
          <p:cNvSpPr/>
          <p:nvPr/>
        </p:nvSpPr>
        <p:spPr>
          <a:xfrm>
            <a:off x="2506133" y="1049063"/>
            <a:ext cx="7128934" cy="550413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サブタイトル 2">
            <a:extLst>
              <a:ext uri="{FF2B5EF4-FFF2-40B4-BE49-F238E27FC236}">
                <a16:creationId xmlns:a16="http://schemas.microsoft.com/office/drawing/2014/main" id="{6E2CA54F-3BA1-4E35-90E4-7992EAF066D3}"/>
              </a:ext>
            </a:extLst>
          </p:cNvPr>
          <p:cNvSpPr txBox="1">
            <a:spLocks/>
          </p:cNvSpPr>
          <p:nvPr/>
        </p:nvSpPr>
        <p:spPr>
          <a:xfrm>
            <a:off x="1524001" y="469187"/>
            <a:ext cx="8582927" cy="57987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rgbClr val="000000"/>
                </a:solidFill>
                <a:latin typeface="メイリオ"/>
                <a:ea typeface="メイリオ"/>
                <a:cs typeface="メイリオ"/>
              </a:rPr>
              <a:t>【</a:t>
            </a:r>
            <a:r>
              <a:rPr lang="ja-JP" altLang="en-US" sz="2800" dirty="0">
                <a:solidFill>
                  <a:srgbClr val="000000"/>
                </a:solidFill>
                <a:latin typeface="メイリオ"/>
                <a:ea typeface="メイリオ"/>
                <a:cs typeface="メイリオ"/>
              </a:rPr>
              <a:t>ナポレオン支配下のヨーロッパ</a:t>
            </a:r>
            <a:r>
              <a:rPr lang="en-US" altLang="ja-JP" sz="2800" dirty="0">
                <a:solidFill>
                  <a:srgbClr val="000000"/>
                </a:solidFill>
                <a:latin typeface="メイリオ"/>
                <a:ea typeface="メイリオ"/>
                <a:cs typeface="メイリオ"/>
              </a:rPr>
              <a:t>】</a:t>
            </a:r>
          </a:p>
        </p:txBody>
      </p:sp>
      <p:pic>
        <p:nvPicPr>
          <p:cNvPr id="3" name="図 2">
            <a:extLst>
              <a:ext uri="{FF2B5EF4-FFF2-40B4-BE49-F238E27FC236}">
                <a16:creationId xmlns:a16="http://schemas.microsoft.com/office/drawing/2014/main" id="{4F66CB04-D052-434C-9490-282E8F067C9B}"/>
              </a:ext>
            </a:extLst>
          </p:cNvPr>
          <p:cNvPicPr>
            <a:picLocks noChangeAspect="1"/>
          </p:cNvPicPr>
          <p:nvPr/>
        </p:nvPicPr>
        <p:blipFill>
          <a:blip r:embed="rId3" r:link="rId4"/>
          <a:srcRect/>
          <a:stretch>
            <a:fillRect/>
          </a:stretch>
        </p:blipFill>
        <p:spPr>
          <a:xfrm>
            <a:off x="2675796" y="1201461"/>
            <a:ext cx="6756788" cy="5220000"/>
          </a:xfrm>
          <a:prstGeom prst="rect">
            <a:avLst/>
          </a:prstGeom>
        </p:spPr>
      </p:pic>
      <p:pic>
        <p:nvPicPr>
          <p:cNvPr id="5" name="図 4">
            <a:extLst>
              <a:ext uri="{FF2B5EF4-FFF2-40B4-BE49-F238E27FC236}">
                <a16:creationId xmlns:a16="http://schemas.microsoft.com/office/drawing/2014/main" id="{5C45A33A-75A1-E942-B216-251B28773386}"/>
              </a:ext>
            </a:extLst>
          </p:cNvPr>
          <p:cNvPicPr>
            <a:picLocks noChangeAspect="1"/>
          </p:cNvPicPr>
          <p:nvPr/>
        </p:nvPicPr>
        <p:blipFill>
          <a:blip r:embed="rId5" r:link="rId6"/>
          <a:srcRect/>
          <a:stretch>
            <a:fillRect/>
          </a:stretch>
        </p:blipFill>
        <p:spPr>
          <a:xfrm>
            <a:off x="2675797" y="1201461"/>
            <a:ext cx="6756787" cy="5219999"/>
          </a:xfrm>
          <a:prstGeom prst="rect">
            <a:avLst/>
          </a:prstGeom>
        </p:spPr>
      </p:pic>
      <p:pic>
        <p:nvPicPr>
          <p:cNvPr id="7" name="図 6">
            <a:extLst>
              <a:ext uri="{FF2B5EF4-FFF2-40B4-BE49-F238E27FC236}">
                <a16:creationId xmlns:a16="http://schemas.microsoft.com/office/drawing/2014/main" id="{F32703AE-55EB-0749-810F-78093BC734F6}"/>
              </a:ext>
            </a:extLst>
          </p:cNvPr>
          <p:cNvPicPr>
            <a:picLocks noChangeAspect="1"/>
          </p:cNvPicPr>
          <p:nvPr/>
        </p:nvPicPr>
        <p:blipFill>
          <a:blip r:embed="rId7" r:link="rId8"/>
          <a:srcRect/>
          <a:stretch>
            <a:fillRect/>
          </a:stretch>
        </p:blipFill>
        <p:spPr>
          <a:xfrm>
            <a:off x="2675797" y="1201461"/>
            <a:ext cx="6756787" cy="5219999"/>
          </a:xfrm>
          <a:prstGeom prst="rect">
            <a:avLst/>
          </a:prstGeom>
        </p:spPr>
      </p:pic>
      <p:pic>
        <p:nvPicPr>
          <p:cNvPr id="8" name="図 7">
            <a:extLst>
              <a:ext uri="{FF2B5EF4-FFF2-40B4-BE49-F238E27FC236}">
                <a16:creationId xmlns:a16="http://schemas.microsoft.com/office/drawing/2014/main" id="{3EF86643-B92C-D04B-A149-F6A654642AB7}"/>
              </a:ext>
            </a:extLst>
          </p:cNvPr>
          <p:cNvPicPr>
            <a:picLocks noChangeAspect="1"/>
          </p:cNvPicPr>
          <p:nvPr/>
        </p:nvPicPr>
        <p:blipFill>
          <a:blip r:embed="rId9" r:link="rId10"/>
          <a:srcRect/>
          <a:stretch>
            <a:fillRect/>
          </a:stretch>
        </p:blipFill>
        <p:spPr>
          <a:xfrm>
            <a:off x="2675798" y="1201461"/>
            <a:ext cx="6756785" cy="5219998"/>
          </a:xfrm>
          <a:prstGeom prst="rect">
            <a:avLst/>
          </a:prstGeom>
        </p:spPr>
      </p:pic>
      <p:pic>
        <p:nvPicPr>
          <p:cNvPr id="9" name="図 8">
            <a:extLst>
              <a:ext uri="{FF2B5EF4-FFF2-40B4-BE49-F238E27FC236}">
                <a16:creationId xmlns:a16="http://schemas.microsoft.com/office/drawing/2014/main" id="{035FB4AB-A304-324F-AC84-2A3A0CA9740D}"/>
              </a:ext>
            </a:extLst>
          </p:cNvPr>
          <p:cNvPicPr>
            <a:picLocks noChangeAspect="1"/>
          </p:cNvPicPr>
          <p:nvPr/>
        </p:nvPicPr>
        <p:blipFill>
          <a:blip r:embed="rId11" r:link="rId12"/>
          <a:srcRect/>
          <a:stretch>
            <a:fillRect/>
          </a:stretch>
        </p:blipFill>
        <p:spPr>
          <a:xfrm>
            <a:off x="2675796" y="1201461"/>
            <a:ext cx="6756785" cy="5219998"/>
          </a:xfrm>
          <a:prstGeom prst="rect">
            <a:avLst/>
          </a:prstGeom>
        </p:spPr>
      </p:pic>
      <p:sp>
        <p:nvSpPr>
          <p:cNvPr id="11" name="テキスト ボックス 4">
            <a:extLst>
              <a:ext uri="{FF2B5EF4-FFF2-40B4-BE49-F238E27FC236}">
                <a16:creationId xmlns:a16="http://schemas.microsoft.com/office/drawing/2014/main" id="{C90CCC8E-F330-42B5-9A73-941D78DA26AB}"/>
              </a:ext>
            </a:extLst>
          </p:cNvPr>
          <p:cNvSpPr txBox="1"/>
          <p:nvPr/>
        </p:nvSpPr>
        <p:spPr>
          <a:xfrm>
            <a:off x="9861199" y="141665"/>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補足３</a:t>
            </a:r>
          </a:p>
        </p:txBody>
      </p:sp>
    </p:spTree>
    <p:extLst>
      <p:ext uri="{BB962C8B-B14F-4D97-AF65-F5344CB8AC3E}">
        <p14:creationId xmlns:p14="http://schemas.microsoft.com/office/powerpoint/2010/main" val="10188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838C8C8-BF7D-4A76-BD2D-89695611F03B}"/>
              </a:ext>
            </a:extLst>
          </p:cNvPr>
          <p:cNvSpPr/>
          <p:nvPr/>
        </p:nvSpPr>
        <p:spPr>
          <a:xfrm>
            <a:off x="2024820" y="1201586"/>
            <a:ext cx="8113520" cy="480411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サブタイトル 2">
            <a:extLst>
              <a:ext uri="{FF2B5EF4-FFF2-40B4-BE49-F238E27FC236}">
                <a16:creationId xmlns:a16="http://schemas.microsoft.com/office/drawing/2014/main" id="{6E2CA54F-3BA1-4E35-90E4-7992EAF066D3}"/>
              </a:ext>
            </a:extLst>
          </p:cNvPr>
          <p:cNvSpPr txBox="1">
            <a:spLocks/>
          </p:cNvSpPr>
          <p:nvPr/>
        </p:nvSpPr>
        <p:spPr>
          <a:xfrm>
            <a:off x="1448038" y="469187"/>
            <a:ext cx="9295924" cy="57987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「マドリード，</a:t>
            </a:r>
            <a:r>
              <a:rPr lang="en-US" altLang="ja-JP" dirty="0">
                <a:solidFill>
                  <a:srgbClr val="000000"/>
                </a:solidFill>
                <a:latin typeface="メイリオ"/>
                <a:ea typeface="メイリオ"/>
                <a:cs typeface="メイリオ"/>
              </a:rPr>
              <a:t>1808</a:t>
            </a:r>
            <a:r>
              <a:rPr lang="ja-JP" altLang="en-US" dirty="0">
                <a:solidFill>
                  <a:srgbClr val="000000"/>
                </a:solidFill>
                <a:latin typeface="メイリオ"/>
                <a:ea typeface="メイリオ"/>
                <a:cs typeface="メイリオ"/>
              </a:rPr>
              <a:t>年</a:t>
            </a:r>
            <a:r>
              <a:rPr lang="en-US" altLang="ja-JP" dirty="0">
                <a:solidFill>
                  <a:srgbClr val="000000"/>
                </a:solidFill>
                <a:latin typeface="メイリオ"/>
                <a:ea typeface="メイリオ"/>
                <a:cs typeface="メイリオ"/>
              </a:rPr>
              <a:t>5</a:t>
            </a:r>
            <a:r>
              <a:rPr lang="ja-JP" altLang="en-US" dirty="0">
                <a:solidFill>
                  <a:srgbClr val="000000"/>
                </a:solidFill>
                <a:latin typeface="メイリオ"/>
                <a:ea typeface="メイリオ"/>
                <a:cs typeface="メイリオ"/>
              </a:rPr>
              <a:t>月</a:t>
            </a:r>
            <a:r>
              <a:rPr lang="en-US" altLang="ja-JP" dirty="0">
                <a:solidFill>
                  <a:srgbClr val="000000"/>
                </a:solidFill>
                <a:latin typeface="メイリオ"/>
                <a:ea typeface="メイリオ"/>
                <a:cs typeface="メイリオ"/>
              </a:rPr>
              <a:t>3</a:t>
            </a:r>
            <a:r>
              <a:rPr lang="ja-JP" altLang="en-US" dirty="0">
                <a:solidFill>
                  <a:srgbClr val="000000"/>
                </a:solidFill>
                <a:latin typeface="メイリオ"/>
                <a:ea typeface="メイリオ"/>
                <a:cs typeface="メイリオ"/>
              </a:rPr>
              <a:t>日」（ゴヤ画）</a:t>
            </a:r>
            <a:r>
              <a:rPr lang="en-US" altLang="ja-JP" dirty="0">
                <a:solidFill>
                  <a:srgbClr val="000000"/>
                </a:solidFill>
                <a:latin typeface="メイリオ"/>
                <a:ea typeface="メイリオ"/>
                <a:cs typeface="メイリオ"/>
              </a:rPr>
              <a:t>】</a:t>
            </a:r>
          </a:p>
        </p:txBody>
      </p:sp>
      <p:sp>
        <p:nvSpPr>
          <p:cNvPr id="5" name="テキスト ボックス 4">
            <a:extLst>
              <a:ext uri="{FF2B5EF4-FFF2-40B4-BE49-F238E27FC236}">
                <a16:creationId xmlns:a16="http://schemas.microsoft.com/office/drawing/2014/main" id="{FC7586AE-E6F1-4742-91DC-54817821D4A1}"/>
              </a:ext>
            </a:extLst>
          </p:cNvPr>
          <p:cNvSpPr txBox="1"/>
          <p:nvPr/>
        </p:nvSpPr>
        <p:spPr>
          <a:xfrm>
            <a:off x="9861199" y="141665"/>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補足４</a:t>
            </a:r>
          </a:p>
        </p:txBody>
      </p:sp>
      <p:pic>
        <p:nvPicPr>
          <p:cNvPr id="2" name="図 1">
            <a:extLst>
              <a:ext uri="{FF2B5EF4-FFF2-40B4-BE49-F238E27FC236}">
                <a16:creationId xmlns:a16="http://schemas.microsoft.com/office/drawing/2014/main" id="{DCFC527E-926D-4474-B7E0-0E741153E66A}"/>
              </a:ext>
            </a:extLst>
          </p:cNvPr>
          <p:cNvPicPr>
            <a:picLocks noChangeAspect="1"/>
          </p:cNvPicPr>
          <p:nvPr/>
        </p:nvPicPr>
        <p:blipFill>
          <a:blip r:embed="rId3"/>
          <a:srcRect/>
          <a:stretch/>
        </p:blipFill>
        <p:spPr>
          <a:xfrm>
            <a:off x="2219811" y="1364340"/>
            <a:ext cx="7752376" cy="4478610"/>
          </a:xfrm>
          <a:prstGeom prst="rect">
            <a:avLst/>
          </a:prstGeom>
        </p:spPr>
      </p:pic>
    </p:spTree>
    <p:extLst>
      <p:ext uri="{BB962C8B-B14F-4D97-AF65-F5344CB8AC3E}">
        <p14:creationId xmlns:p14="http://schemas.microsoft.com/office/powerpoint/2010/main" val="379356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6000" y="2130924"/>
            <a:ext cx="10800000" cy="200123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フランス革命の過程で，政治体制はどのように変化していっただろうか。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1123835" y="1993203"/>
            <a:ext cx="3483978" cy="584775"/>
          </a:xfrm>
          <a:prstGeom prst="rect">
            <a:avLst/>
          </a:prstGeom>
          <a:solidFill>
            <a:srgbClr val="00B050"/>
          </a:solid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この節全体の問い</a:t>
            </a:r>
          </a:p>
        </p:txBody>
      </p:sp>
    </p:spTree>
    <p:extLst>
      <p:ext uri="{BB962C8B-B14F-4D97-AF65-F5344CB8AC3E}">
        <p14:creationId xmlns:p14="http://schemas.microsoft.com/office/powerpoint/2010/main" val="411824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3">
            <a:extLst>
              <a:ext uri="{FF2B5EF4-FFF2-40B4-BE49-F238E27FC236}">
                <a16:creationId xmlns:a16="http://schemas.microsoft.com/office/drawing/2014/main" id="{0007FA82-CABC-46A5-A48A-DAC40BFF364E}"/>
              </a:ext>
            </a:extLst>
          </p:cNvPr>
          <p:cNvSpPr/>
          <p:nvPr/>
        </p:nvSpPr>
        <p:spPr>
          <a:xfrm>
            <a:off x="696000" y="2681196"/>
            <a:ext cx="10800000" cy="1018523"/>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r>
              <a:rPr lang="ja-JP" altLang="en-US" sz="3200" b="1" dirty="0">
                <a:solidFill>
                  <a:srgbClr val="000000"/>
                </a:solidFill>
                <a:latin typeface="メイリオ"/>
                <a:ea typeface="メイリオ"/>
                <a:cs typeface="メイリオ"/>
              </a:rPr>
              <a:t>フランス革命は何をめざしていたのだろうか。</a:t>
            </a:r>
            <a:endParaRPr lang="en-US" altLang="ja-JP" sz="3200" b="1" dirty="0">
              <a:solidFill>
                <a:srgbClr val="000000"/>
              </a:solidFill>
              <a:latin typeface="メイリオ"/>
              <a:ea typeface="メイリオ"/>
              <a:cs typeface="メイリオ"/>
            </a:endParaRPr>
          </a:p>
        </p:txBody>
      </p:sp>
      <p:sp>
        <p:nvSpPr>
          <p:cNvPr id="15" name="サブタイトル 2">
            <a:extLst>
              <a:ext uri="{FF2B5EF4-FFF2-40B4-BE49-F238E27FC236}">
                <a16:creationId xmlns:a16="http://schemas.microsoft.com/office/drawing/2014/main" id="{3B1140B8-888F-4ACA-82AB-9E9EA908EBBD}"/>
              </a:ext>
            </a:extLst>
          </p:cNvPr>
          <p:cNvSpPr txBox="1">
            <a:spLocks/>
          </p:cNvSpPr>
          <p:nvPr/>
        </p:nvSpPr>
        <p:spPr>
          <a:xfrm>
            <a:off x="797338" y="2199124"/>
            <a:ext cx="4456641"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b="1" dirty="0">
                <a:solidFill>
                  <a:srgbClr val="00B050"/>
                </a:solidFill>
                <a:latin typeface="メイリオ"/>
                <a:ea typeface="メイリオ"/>
                <a:cs typeface="メイリオ"/>
              </a:rPr>
              <a:t>Approach</a:t>
            </a:r>
          </a:p>
        </p:txBody>
      </p:sp>
    </p:spTree>
    <p:extLst>
      <p:ext uri="{BB962C8B-B14F-4D97-AF65-F5344CB8AC3E}">
        <p14:creationId xmlns:p14="http://schemas.microsoft.com/office/powerpoint/2010/main" val="310591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383060" y="499551"/>
            <a:ext cx="11300400"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旧体制の動揺</a:t>
            </a:r>
          </a:p>
        </p:txBody>
      </p:sp>
      <p:sp>
        <p:nvSpPr>
          <p:cNvPr id="13" name="テキスト ボックス 12">
            <a:extLst>
              <a:ext uri="{FF2B5EF4-FFF2-40B4-BE49-F238E27FC236}">
                <a16:creationId xmlns:a16="http://schemas.microsoft.com/office/drawing/2014/main" id="{20A5D399-374D-4F0F-851F-4761F61D997E}"/>
              </a:ext>
            </a:extLst>
          </p:cNvPr>
          <p:cNvSpPr txBox="1"/>
          <p:nvPr/>
        </p:nvSpPr>
        <p:spPr>
          <a:xfrm>
            <a:off x="383060" y="1179950"/>
            <a:ext cx="11300400" cy="3849259"/>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・絶対王政が続くフランスでは，①</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旧体制</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と表現される専制</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政治に対する不満</a:t>
            </a:r>
          </a:p>
          <a:p>
            <a:pPr marL="250190" indent="-250190" algn="di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→②</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第一身分</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聖職者</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や③</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第二身分</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貴族</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などの特権身分</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di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に対し，平民身分の④</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第三身分</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内では，ブルジョワが</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啓蒙思想の影響を受け旧体制を批判</a:t>
            </a:r>
          </a:p>
        </p:txBody>
      </p:sp>
      <p:sp>
        <p:nvSpPr>
          <p:cNvPr id="2" name="link">
            <a:hlinkClick r:id="" action="ppaction://customshow?id=0&amp;return=true"/>
            <a:extLst>
              <a:ext uri="{FF2B5EF4-FFF2-40B4-BE49-F238E27FC236}">
                <a16:creationId xmlns:a16="http://schemas.microsoft.com/office/drawing/2014/main" id="{807322B3-A99E-70CB-7603-F80C54F646AA}"/>
              </a:ext>
            </a:extLst>
          </p:cNvPr>
          <p:cNvSpPr/>
          <p:nvPr/>
        </p:nvSpPr>
        <p:spPr>
          <a:xfrm>
            <a:off x="7860147" y="4349114"/>
            <a:ext cx="3184842" cy="5488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革命前のフランス社会</a:t>
            </a:r>
          </a:p>
        </p:txBody>
      </p:sp>
    </p:spTree>
    <p:extLst>
      <p:ext uri="{BB962C8B-B14F-4D97-AF65-F5344CB8AC3E}">
        <p14:creationId xmlns:p14="http://schemas.microsoft.com/office/powerpoint/2010/main" val="19104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B47A-0E02-822E-AD70-4D5BDF55EBCD}"/>
            </a:ext>
          </a:extLst>
        </p:cNvPr>
        <p:cNvGrpSpPr/>
        <p:nvPr/>
      </p:nvGrpSpPr>
      <p:grpSpPr>
        <a:xfrm>
          <a:off x="0" y="0"/>
          <a:ext cx="0" cy="0"/>
          <a:chOff x="0" y="0"/>
          <a:chExt cx="0" cy="0"/>
        </a:xfrm>
      </p:grpSpPr>
      <p:sp>
        <p:nvSpPr>
          <p:cNvPr id="6" name="サブタイトル 2">
            <a:extLst>
              <a:ext uri="{FF2B5EF4-FFF2-40B4-BE49-F238E27FC236}">
                <a16:creationId xmlns:a16="http://schemas.microsoft.com/office/drawing/2014/main" id="{3CF18866-C00F-B336-EEAE-31A951FBD36B}"/>
              </a:ext>
            </a:extLst>
          </p:cNvPr>
          <p:cNvSpPr txBox="1">
            <a:spLocks/>
          </p:cNvSpPr>
          <p:nvPr/>
        </p:nvSpPr>
        <p:spPr>
          <a:xfrm>
            <a:off x="383060" y="499551"/>
            <a:ext cx="11300400"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旧体制の動揺</a:t>
            </a:r>
          </a:p>
        </p:txBody>
      </p:sp>
      <p:sp>
        <p:nvSpPr>
          <p:cNvPr id="13" name="テキスト ボックス 12">
            <a:extLst>
              <a:ext uri="{FF2B5EF4-FFF2-40B4-BE49-F238E27FC236}">
                <a16:creationId xmlns:a16="http://schemas.microsoft.com/office/drawing/2014/main" id="{F3F5DCAD-EEB5-CA68-665F-9BEA8FACBBBD}"/>
              </a:ext>
            </a:extLst>
          </p:cNvPr>
          <p:cNvSpPr txBox="1"/>
          <p:nvPr/>
        </p:nvSpPr>
        <p:spPr>
          <a:xfrm>
            <a:off x="383060" y="1179950"/>
            <a:ext cx="11300400" cy="3849259"/>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・アメリカ独立戦争への参戦で財政が破綻</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1789</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年，国王⑤</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ルイ</a:t>
            </a:r>
            <a:r>
              <a:rPr lang="en-US"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16</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世</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は特権身分への課税を模索し，</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三部会召集を決定</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・⑥</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フランス革命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：貴族・ブルジョワ・都市民衆・農民が絡</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み合うなかで展開</a:t>
            </a:r>
          </a:p>
        </p:txBody>
      </p:sp>
    </p:spTree>
    <p:extLst>
      <p:ext uri="{BB962C8B-B14F-4D97-AF65-F5344CB8AC3E}">
        <p14:creationId xmlns:p14="http://schemas.microsoft.com/office/powerpoint/2010/main" val="27553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1B8135A-08C9-4C46-A5ED-18B95054D6F3}"/>
              </a:ext>
            </a:extLst>
          </p:cNvPr>
          <p:cNvSpPr txBox="1"/>
          <p:nvPr/>
        </p:nvSpPr>
        <p:spPr>
          <a:xfrm>
            <a:off x="333631" y="1246296"/>
            <a:ext cx="11300400" cy="5407634"/>
          </a:xfrm>
          <a:prstGeom prst="rect">
            <a:avLst/>
          </a:prstGeom>
          <a:noFill/>
        </p:spPr>
        <p:txBody>
          <a:bodyPr wrap="square">
            <a:spAutoFit/>
          </a:bodyPr>
          <a:lstStyle/>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●立憲君主政の成立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1789</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年，三部会の開催→会議の開催形式をめぐり紛糾</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→第三身分は⑦</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国民議会</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を発足</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・ルイ</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16</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世は国民議会を弾圧しようとする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→⑧</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バスティーユ牢獄</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襲撃</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→封建的特権の廃止が宣言され，</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⑨</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人権宣言</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が発せ</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632460" indent="-63246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られる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サブタイトル 2">
            <a:extLst>
              <a:ext uri="{FF2B5EF4-FFF2-40B4-BE49-F238E27FC236}">
                <a16:creationId xmlns:a16="http://schemas.microsoft.com/office/drawing/2014/main" id="{739C0AF5-4E17-4D94-92E8-2DE98F7997BE}"/>
              </a:ext>
            </a:extLst>
          </p:cNvPr>
          <p:cNvSpPr txBox="1">
            <a:spLocks/>
          </p:cNvSpPr>
          <p:nvPr/>
        </p:nvSpPr>
        <p:spPr>
          <a:xfrm>
            <a:off x="333632" y="499551"/>
            <a:ext cx="113003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革命の過程</a:t>
            </a:r>
          </a:p>
        </p:txBody>
      </p:sp>
      <p:sp>
        <p:nvSpPr>
          <p:cNvPr id="2" name="link">
            <a:hlinkClick r:id="" action="ppaction://customshow?id=1&amp;return=true"/>
            <a:extLst>
              <a:ext uri="{FF2B5EF4-FFF2-40B4-BE49-F238E27FC236}">
                <a16:creationId xmlns:a16="http://schemas.microsoft.com/office/drawing/2014/main" id="{E96A55B7-44C0-5C14-C85F-1DCCD22872FF}"/>
              </a:ext>
            </a:extLst>
          </p:cNvPr>
          <p:cNvSpPr/>
          <p:nvPr/>
        </p:nvSpPr>
        <p:spPr>
          <a:xfrm>
            <a:off x="3071578" y="5973377"/>
            <a:ext cx="2595295" cy="5488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フランス人権宣言</a:t>
            </a:r>
          </a:p>
        </p:txBody>
      </p:sp>
    </p:spTree>
    <p:extLst>
      <p:ext uri="{BB962C8B-B14F-4D97-AF65-F5344CB8AC3E}">
        <p14:creationId xmlns:p14="http://schemas.microsoft.com/office/powerpoint/2010/main" val="21531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B15578F-C5FD-49A3-8F34-A0FFEC115747}"/>
              </a:ext>
            </a:extLst>
          </p:cNvPr>
          <p:cNvSpPr txBox="1"/>
          <p:nvPr/>
        </p:nvSpPr>
        <p:spPr>
          <a:xfrm>
            <a:off x="321275" y="1214138"/>
            <a:ext cx="11300400"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1791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年，国外逃亡をくわだてた国王一家がとらえられる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事件</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91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年憲法にもとづく⑩</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立法議会</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オーストリアなど反革命</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勢力との戦争や国王一家の処遇をめぐり対立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→議会外では共和政を求める運動が活発化</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1792</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年，対外戦争でフランス軍が苦戦</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→パリ民衆が８月に王宮を占拠→⑪</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王権</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停止</a:t>
            </a:r>
          </a:p>
        </p:txBody>
      </p:sp>
      <p:sp>
        <p:nvSpPr>
          <p:cNvPr id="3" name="サブタイトル 2">
            <a:extLst>
              <a:ext uri="{FF2B5EF4-FFF2-40B4-BE49-F238E27FC236}">
                <a16:creationId xmlns:a16="http://schemas.microsoft.com/office/drawing/2014/main" id="{739C0AF5-4E17-4D94-92E8-2DE98F7997BE}"/>
              </a:ext>
            </a:extLst>
          </p:cNvPr>
          <p:cNvSpPr txBox="1">
            <a:spLocks/>
          </p:cNvSpPr>
          <p:nvPr/>
        </p:nvSpPr>
        <p:spPr>
          <a:xfrm>
            <a:off x="321276" y="499551"/>
            <a:ext cx="113003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革命の過程</a:t>
            </a:r>
          </a:p>
        </p:txBody>
      </p:sp>
    </p:spTree>
    <p:extLst>
      <p:ext uri="{BB962C8B-B14F-4D97-AF65-F5344CB8AC3E}">
        <p14:creationId xmlns:p14="http://schemas.microsoft.com/office/powerpoint/2010/main" val="37457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739C0AF5-4E17-4D94-92E8-2DE98F7997BE}"/>
              </a:ext>
            </a:extLst>
          </p:cNvPr>
          <p:cNvSpPr txBox="1">
            <a:spLocks/>
          </p:cNvSpPr>
          <p:nvPr/>
        </p:nvSpPr>
        <p:spPr>
          <a:xfrm>
            <a:off x="333632" y="499551"/>
            <a:ext cx="113003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革命の過程</a:t>
            </a:r>
          </a:p>
        </p:txBody>
      </p:sp>
      <p:sp>
        <p:nvSpPr>
          <p:cNvPr id="4" name="テキスト ボックス 3">
            <a:extLst>
              <a:ext uri="{FF2B5EF4-FFF2-40B4-BE49-F238E27FC236}">
                <a16:creationId xmlns:a16="http://schemas.microsoft.com/office/drawing/2014/main" id="{1DE7378C-8F8D-440F-B0C5-7586BDFD7BF2}"/>
              </a:ext>
            </a:extLst>
          </p:cNvPr>
          <p:cNvSpPr txBox="1"/>
          <p:nvPr/>
        </p:nvSpPr>
        <p:spPr>
          <a:xfrm>
            <a:off x="333631" y="1214138"/>
            <a:ext cx="11300400"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●共和政の成立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・⑫</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第一共和政</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…1792</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年９月からの</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国民公会</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で宣言</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→翌年，ルイ</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16</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世は処刑</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・革命への外圧→急進共和派は⑬</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恐怖政治</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をおこない，</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反革命派と民衆運動を取り締まる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1794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年，戦局の安定</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→急進共和派の指導者⑭</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ロベスピエール</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らは逮捕・処刑</a:t>
            </a:r>
          </a:p>
        </p:txBody>
      </p:sp>
    </p:spTree>
    <p:extLst>
      <p:ext uri="{BB962C8B-B14F-4D97-AF65-F5344CB8AC3E}">
        <p14:creationId xmlns:p14="http://schemas.microsoft.com/office/powerpoint/2010/main" val="30998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3">
            <a:extLst>
              <a:ext uri="{FF2B5EF4-FFF2-40B4-BE49-F238E27FC236}">
                <a16:creationId xmlns:a16="http://schemas.microsoft.com/office/drawing/2014/main" id="{0007FA82-CABC-46A5-A48A-DAC40BFF364E}"/>
              </a:ext>
            </a:extLst>
          </p:cNvPr>
          <p:cNvSpPr/>
          <p:nvPr/>
        </p:nvSpPr>
        <p:spPr>
          <a:xfrm>
            <a:off x="776399" y="1075681"/>
            <a:ext cx="10800000" cy="1018523"/>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r>
              <a:rPr lang="ja-JP" altLang="en-US" sz="3200" b="1" dirty="0">
                <a:solidFill>
                  <a:srgbClr val="000000"/>
                </a:solidFill>
                <a:latin typeface="メイリオ"/>
                <a:ea typeface="メイリオ"/>
                <a:cs typeface="メイリオ"/>
              </a:rPr>
              <a:t>フランス革命は何をめざしていたのだろうか。</a:t>
            </a:r>
            <a:endParaRPr lang="en-US" altLang="ja-JP" sz="3200" b="1" dirty="0">
              <a:solidFill>
                <a:srgbClr val="000000"/>
              </a:solidFill>
              <a:latin typeface="メイリオ"/>
              <a:ea typeface="メイリオ"/>
              <a:cs typeface="メイリオ"/>
            </a:endParaRPr>
          </a:p>
        </p:txBody>
      </p:sp>
      <p:sp>
        <p:nvSpPr>
          <p:cNvPr id="15" name="サブタイトル 2">
            <a:extLst>
              <a:ext uri="{FF2B5EF4-FFF2-40B4-BE49-F238E27FC236}">
                <a16:creationId xmlns:a16="http://schemas.microsoft.com/office/drawing/2014/main" id="{3B1140B8-888F-4ACA-82AB-9E9EA908EBBD}"/>
              </a:ext>
            </a:extLst>
          </p:cNvPr>
          <p:cNvSpPr txBox="1">
            <a:spLocks/>
          </p:cNvSpPr>
          <p:nvPr/>
        </p:nvSpPr>
        <p:spPr>
          <a:xfrm>
            <a:off x="776399" y="539871"/>
            <a:ext cx="4456641"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b="1" dirty="0">
                <a:solidFill>
                  <a:srgbClr val="00B050"/>
                </a:solidFill>
                <a:latin typeface="メイリオ"/>
                <a:ea typeface="メイリオ"/>
                <a:cs typeface="メイリオ"/>
              </a:rPr>
              <a:t>Approach</a:t>
            </a:r>
          </a:p>
        </p:txBody>
      </p:sp>
      <p:sp>
        <p:nvSpPr>
          <p:cNvPr id="4" name="サブタイトル 2">
            <a:extLst>
              <a:ext uri="{FF2B5EF4-FFF2-40B4-BE49-F238E27FC236}">
                <a16:creationId xmlns:a16="http://schemas.microsoft.com/office/drawing/2014/main" id="{26BE892F-5AD8-4638-B487-9E54BEABBA25}"/>
              </a:ext>
            </a:extLst>
          </p:cNvPr>
          <p:cNvSpPr txBox="1">
            <a:spLocks/>
          </p:cNvSpPr>
          <p:nvPr/>
        </p:nvSpPr>
        <p:spPr>
          <a:xfrm>
            <a:off x="696000" y="2630014"/>
            <a:ext cx="10800000" cy="364760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chorCtr="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3200" b="1" dirty="0">
                <a:solidFill>
                  <a:schemeClr val="tx1"/>
                </a:solidFill>
                <a:latin typeface="メイリオ" panose="020B0604030504040204" pitchFamily="50" charset="-128"/>
                <a:ea typeface="メイリオ" panose="020B0604030504040204" pitchFamily="50" charset="-128"/>
                <a:cs typeface="メイリオ"/>
              </a:rPr>
              <a:t>フランス革命は当初，国王の専制政治を打ち破ろうとする貴族の革命であったが，市民・下層民衆・農民などさまざまな階層の人々が革命に加わるなかで，封建制や身分制を打破し，人間の自由・平等をめざすようになった。</a:t>
            </a:r>
            <a:r>
              <a:rPr lang="en-US" altLang="ja-JP" sz="3200" b="1" dirty="0">
                <a:solidFill>
                  <a:schemeClr val="tx1"/>
                </a:solidFill>
                <a:latin typeface="メイリオ" panose="020B0604030504040204" pitchFamily="50" charset="-128"/>
                <a:ea typeface="メイリオ" panose="020B0604030504040204" pitchFamily="50" charset="-128"/>
                <a:cs typeface="メイリオ"/>
              </a:rPr>
              <a:t>1789</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年の人権宣言の発表や，</a:t>
            </a:r>
            <a:r>
              <a:rPr lang="en-US" altLang="ja-JP" sz="3200" b="1" dirty="0">
                <a:solidFill>
                  <a:schemeClr val="tx1"/>
                </a:solidFill>
                <a:latin typeface="メイリオ" panose="020B0604030504040204" pitchFamily="50" charset="-128"/>
                <a:ea typeface="メイリオ" panose="020B0604030504040204" pitchFamily="50" charset="-128"/>
                <a:cs typeface="メイリオ"/>
              </a:rPr>
              <a:t>1792</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年の第一共和政の樹立は，それをよく表している。</a:t>
            </a:r>
          </a:p>
        </p:txBody>
      </p:sp>
    </p:spTree>
    <p:extLst>
      <p:ext uri="{BB962C8B-B14F-4D97-AF65-F5344CB8AC3E}">
        <p14:creationId xmlns:p14="http://schemas.microsoft.com/office/powerpoint/2010/main" val="32960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7230</TotalTime>
  <Words>2635</Words>
  <PresentationFormat>ワイド画面</PresentationFormat>
  <Paragraphs>176</Paragraphs>
  <Slides>17</Slides>
  <Notes>17</Notes>
  <HiddenSlides>4</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ariant>
        <vt:lpstr>目的別スライド ショー</vt:lpstr>
      </vt:variant>
      <vt:variant>
        <vt:i4>4</vt:i4>
      </vt:variant>
    </vt:vector>
  </HeadingPairs>
  <TitlesOfParts>
    <vt:vector size="28" baseType="lpstr">
      <vt:lpstr>Meiryo UI</vt:lpstr>
      <vt:lpstr>ＭＳ Ｐゴシック</vt:lpstr>
      <vt:lpstr>UD デジタル 教科書体 NK-R</vt:lpstr>
      <vt:lpstr>メイリオ</vt:lpstr>
      <vt:lpstr>Arial</vt:lpstr>
      <vt:lpstr>Calibri</vt:lpstr>
      <vt:lpstr>ホワイト</vt:lpstr>
      <vt:lpstr>２章７節　 フランス革命とナポレオン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lpstr>目的別スライド ショー 2</vt:lpstr>
      <vt:lpstr>目的別スライド ショー 3</vt:lpstr>
      <vt:lpstr>目的別スライド ショー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2021-06-10T08:27:24Z</cp:lastPrinted>
  <dcterms:created xsi:type="dcterms:W3CDTF">2015-09-24T02:31:28Z</dcterms:created>
  <dcterms:modified xsi:type="dcterms:W3CDTF">2026-02-10T01:49:37Z</dcterms:modified>
</cp:coreProperties>
</file>