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6" r:id="rId3"/>
    <p:sldId id="318" r:id="rId4"/>
    <p:sldId id="386" r:id="rId5"/>
    <p:sldId id="430" r:id="rId6"/>
    <p:sldId id="467" r:id="rId7"/>
    <p:sldId id="447" r:id="rId8"/>
    <p:sldId id="448" r:id="rId9"/>
    <p:sldId id="449" r:id="rId10"/>
    <p:sldId id="450" r:id="rId11"/>
    <p:sldId id="451" r:id="rId12"/>
    <p:sldId id="452" r:id="rId13"/>
    <p:sldId id="453" r:id="rId14"/>
    <p:sldId id="454" r:id="rId15"/>
    <p:sldId id="455" r:id="rId16"/>
    <p:sldId id="431" r:id="rId17"/>
    <p:sldId id="473" r:id="rId18"/>
    <p:sldId id="468" r:id="rId19"/>
    <p:sldId id="456" r:id="rId20"/>
    <p:sldId id="457" r:id="rId21"/>
    <p:sldId id="458" r:id="rId22"/>
    <p:sldId id="459" r:id="rId23"/>
    <p:sldId id="471" r:id="rId24"/>
    <p:sldId id="341" r:id="rId25"/>
    <p:sldId id="337" r:id="rId26"/>
  </p:sldIdLst>
  <p:sldSz cx="12192000" cy="6858000"/>
  <p:notesSz cx="6735763" cy="9866313"/>
  <p:custShowLst>
    <p:custShow name="目的別スライド ショー 1" id="0">
      <p:sldLst/>
    </p:custShow>
    <p:custShow name="目的別スライド ショー 2" id="1">
      <p:sldLst/>
    </p:custShow>
    <p:custShow name="目的別スライド ショー 3" id="2">
      <p:sldLst/>
    </p:custShow>
    <p:custShow name="目的別スライド ショー 4" id="3">
      <p:sldLst/>
    </p:custShow>
    <p:custShow name="目的別スライド ショー 5" id="4">
      <p:sldLst/>
    </p:custShow>
    <p:custShow name="目的別スライド ショー 6" id="5">
      <p:sldLst/>
    </p:custShow>
    <p:custShow name="目的別スライド ショー 7" id="6">
      <p:sldLst/>
    </p:custShow>
    <p:custShow name="目的別スライド ショー 8" id="7">
      <p:sldLst/>
    </p:custShow>
  </p:custShowLst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.y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39" autoAdjust="0"/>
    <p:restoredTop sz="81565" autoAdjust="0"/>
  </p:normalViewPr>
  <p:slideViewPr>
    <p:cSldViewPr snapToGrid="0" snapToObjects="1">
      <p:cViewPr varScale="1">
        <p:scale>
          <a:sx n="64" d="100"/>
          <a:sy n="64" d="100"/>
        </p:scale>
        <p:origin x="1195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3783F-6A90-CE42-8BB6-75EE8570AAB8}" type="datetimeFigureOut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CCDDA-B10B-124E-922B-EA2A8908D3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152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621" cy="494812"/>
          </a:xfrm>
          <a:prstGeom prst="rect">
            <a:avLst/>
          </a:prstGeom>
        </p:spPr>
        <p:txBody>
          <a:bodyPr vert="horz" lIns="90650" tIns="45325" rIns="90650" bIns="4532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2"/>
            <a:ext cx="2918621" cy="494812"/>
          </a:xfrm>
          <a:prstGeom prst="rect">
            <a:avLst/>
          </a:prstGeom>
        </p:spPr>
        <p:txBody>
          <a:bodyPr vert="horz" lIns="90650" tIns="45325" rIns="90650" bIns="45325" rtlCol="0"/>
          <a:lstStyle>
            <a:lvl1pPr algn="r">
              <a:defRPr sz="1200"/>
            </a:lvl1pPr>
          </a:lstStyle>
          <a:p>
            <a:fld id="{828386BE-5DF1-4953-969B-D3628206E192}" type="datetimeFigureOut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5075"/>
            <a:ext cx="5916613" cy="3328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0" tIns="45325" rIns="90650" bIns="4532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6"/>
            <a:ext cx="5387982" cy="3884437"/>
          </a:xfrm>
          <a:prstGeom prst="rect">
            <a:avLst/>
          </a:prstGeom>
        </p:spPr>
        <p:txBody>
          <a:bodyPr vert="horz" lIns="90650" tIns="45325" rIns="90650" bIns="4532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4812"/>
          </a:xfrm>
          <a:prstGeom prst="rect">
            <a:avLst/>
          </a:prstGeom>
        </p:spPr>
        <p:txBody>
          <a:bodyPr vert="horz" lIns="90650" tIns="45325" rIns="90650" bIns="4532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1"/>
            <a:ext cx="2918621" cy="494812"/>
          </a:xfrm>
          <a:prstGeom prst="rect">
            <a:avLst/>
          </a:prstGeom>
        </p:spPr>
        <p:txBody>
          <a:bodyPr vert="horz" lIns="90650" tIns="45325" rIns="90650" bIns="45325" rtlCol="0" anchor="b"/>
          <a:lstStyle>
            <a:lvl1pPr algn="r">
              <a:defRPr sz="1200"/>
            </a:lvl1pPr>
          </a:lstStyle>
          <a:p>
            <a:fld id="{95514989-C3F3-4EF1-91BE-95099DD8479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43876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A13943-FF4A-4D14-82B6-C513861C1F4D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4130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DEE1-9D3B-3F0B-2603-CB3280C36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0D49A75-B882-3B7A-E18C-B9D3C08454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FFB719-D0ED-DF17-1975-87B476D40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F2C3B9-A634-4064-88D7-99488D7796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1807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D6EDF-C50E-82E3-BD0F-4F0202503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E3DB89-8772-11E0-A35C-BBA0765052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07477F-3132-4CE3-490E-7907225F6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7C31D8-9C1C-6C1C-E916-BF20FB0D87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11902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27C63-DDB2-739C-E228-8A4FFB7FA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ACBA07-4D7B-6A1C-F101-62B77D2D3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1A2056-CD01-1836-5305-D58901D05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11314D-701A-CD77-7E52-E438470F71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9295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97835-0B0B-1B3E-4737-D020C8850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EDCB16-D1CA-16C4-47E6-7C6295B74F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D84AC9E-DCAD-5B04-A8FB-33AB81604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D31F0F-E2E0-1C7C-312E-BD414D1707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92094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2F4BB-75E6-B3FF-7880-D3E4F400A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5396A9B-8B45-E71F-876C-9DAAFD4B0B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4E6783-C77C-7EF5-4BE1-D475ADB6A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6D0482-FF51-3516-2F2C-BA3CEBF4CD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1055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D151F-1080-082C-72FB-BE76EEED3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3633EE-2F1A-9BB8-8976-FD3D3C389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0951CB-8174-17F6-9D24-7B948617F6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536D6E-CC05-A59D-5BBA-229A6FAEA9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0350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43DAE-51A1-E665-BCAE-690922A84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42B5E4E-272E-0BE1-64A9-AC9E4F5B12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5686B1-CC9B-0E6B-4E92-10BBD35824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603CF4-0D5F-5462-54F1-4790F0C93A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5768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EE353-9957-D674-6726-9AF851770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8D6BFE-A44A-4792-B4BE-856B56C8A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8B4000-73AB-0033-1EC5-FF8D185AF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0E8D24-46B8-13F5-8E6B-44DD3CC949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0822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801F0-FAD2-EF77-F0E5-6F64DB61D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AA94A9-9858-A418-9520-CB2A9647B3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369472-3144-B61E-44EC-693B9F1E0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66340D-5F2B-C34C-3EBC-172CC45D3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9610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F831-5EED-87D7-C062-D4256A1CD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826D11-96F0-EF7D-DA55-72F2272B7C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C33991-3AED-99EC-C8DB-4BC502B4C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E34C3F-81FE-D5C8-EF57-ACD85C3F39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3408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36849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4576B-CC81-CE4B-2B80-BDF69D1D8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1D6C6A-1719-04AD-08BE-E9B51002BD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7252D6-6C23-69CB-DD34-EE22772ED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FD4B4D-EEDD-80D4-3639-EBD30617D5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24912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01835-6F43-7ACB-2543-E946E16F0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262820-37D2-5D45-E1F4-BD8BD3DDE5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E72FD4-BDD1-AB54-85F2-AC1DB2669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8A37F1-3362-A1DD-4152-18607F03C8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20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53142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6325B-1B4B-A732-989F-7887A3393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45DE31-930B-588E-C3F5-26F25E0079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62FF7C-AF75-775F-F38D-035F3E3B6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CF1648-A7F5-BFA0-7415-FF43D28CE8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775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99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＜</a:t>
            </a:r>
            <a:r>
              <a:rPr kumimoji="1" lang="en-US" altLang="ja-JP" dirty="0"/>
              <a:t>Try</a:t>
            </a:r>
            <a:r>
              <a:rPr kumimoji="1" lang="ja-JP" altLang="en-US" dirty="0"/>
              <a:t>解答例＞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23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1941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56244-9F45-DC59-B3D1-A794B6C40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66A87C8-4CDF-0B8B-BF17-44D0891470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25F114-0197-7B2D-572D-075892C0B1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67711C-4611-69BC-A6EA-6E43535B34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3409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82A0B-0A20-E7B5-E5B9-37E5B68FE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26878B-79D8-44F6-E95A-EA410BDAC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8D6EDC-5D0A-5137-88D5-0BE9BC4D36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6CF080-3039-B237-BC92-3D3B88DC8A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1824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BBF9D-BE6A-CE6F-55A0-9CF239963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C28D3C5-A6F0-A6AA-D1E0-1D54A3352F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C6BA81B-BE43-6AD1-B8E9-9A5B8DA868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E1958C-60A2-DC75-A27C-0F90E913C6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0679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4CC1C-B23D-5370-BA96-D7F92386C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084C06-AA6A-4F4C-18E1-57273D8BE5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6EECE2-105A-6600-CD08-2A84C7987D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04E71F-DEBD-5558-5273-3F34E53706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0853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A9AAC-1624-6EE6-014B-299DFC426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F444E2-A84C-FED9-FEF8-AE3C291AA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85942B-54B4-A1A5-1E60-558043E646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DA5A02-8D90-AE0A-06A4-1CFCF587DD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66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EBD48-6E4D-C0D3-1D60-701F71A9B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C419B2-625F-F0F4-0A0D-E3B050A593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D2C9E7-7CD3-F123-C026-F5E78374BA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542743-FC21-842D-3285-282EF9A552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8653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20A06-8248-FDC0-7682-81977B3E6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D9493C-DDF6-01C2-3BCF-D713AD512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5075"/>
            <a:ext cx="5916613" cy="3328988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0ECA4D-C1A3-1CC9-F65E-69C81B431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＜授業の展開＞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  <a:p>
            <a:pPr algn="l">
              <a:lnSpc>
                <a:spcPts val="2000"/>
              </a:lnSpc>
            </a:pPr>
            <a:r>
              <a:rPr kumimoji="1" lang="ja-JP" altLang="en-US" sz="1200" kern="100" dirty="0">
                <a:solidFill>
                  <a:srgbClr val="202122"/>
                </a:solidFill>
                <a:effectLst/>
                <a:latin typeface="+mj-ea"/>
                <a:ea typeface="+mj-ea"/>
                <a:cs typeface="Arial" panose="020B0604020202020204" pitchFamily="34" charset="0"/>
              </a:rPr>
              <a:t>＜指導上の留意点＞</a:t>
            </a:r>
            <a:endParaRPr kumimoji="1" lang="en-US" altLang="ja-JP" sz="1200" kern="100" dirty="0">
              <a:solidFill>
                <a:srgbClr val="202122"/>
              </a:solidFill>
              <a:effectLst/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549DEB-341C-2A40-0815-61ABEA21ED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4989-C3F3-4EF1-91BE-95099DD84797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2041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43EEA9A-A557-FF46-8900-753DBBB53199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189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418219-699C-624E-A019-0084EC4316EE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928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801F030-B60B-E541-88BF-A2BC778990B0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869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C10C368-FF73-A410-E771-0929E903EAD6}"/>
              </a:ext>
            </a:extLst>
          </p:cNvPr>
          <p:cNvSpPr/>
          <p:nvPr userDrawn="1"/>
        </p:nvSpPr>
        <p:spPr>
          <a:xfrm>
            <a:off x="0" y="119093"/>
            <a:ext cx="12192000" cy="2160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8" name="フローチャート: 書類 4">
            <a:extLst>
              <a:ext uri="{FF2B5EF4-FFF2-40B4-BE49-F238E27FC236}">
                <a16:creationId xmlns:a16="http://schemas.microsoft.com/office/drawing/2014/main" id="{815477A3-6269-0828-E950-37893493B67C}"/>
              </a:ext>
            </a:extLst>
          </p:cNvPr>
          <p:cNvSpPr/>
          <p:nvPr userDrawn="1"/>
        </p:nvSpPr>
        <p:spPr>
          <a:xfrm flipH="1">
            <a:off x="0" y="107999"/>
            <a:ext cx="12192000" cy="19800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040"/>
              <a:gd name="connsiteX1" fmla="*/ 21600 w 21600"/>
              <a:gd name="connsiteY1" fmla="*/ 0 h 21040"/>
              <a:gd name="connsiteX2" fmla="*/ 21600 w 21600"/>
              <a:gd name="connsiteY2" fmla="*/ 17322 h 21040"/>
              <a:gd name="connsiteX3" fmla="*/ 0 w 21600"/>
              <a:gd name="connsiteY3" fmla="*/ 20172 h 21040"/>
              <a:gd name="connsiteX4" fmla="*/ 0 w 21600"/>
              <a:gd name="connsiteY4" fmla="*/ 0 h 21040"/>
              <a:gd name="connsiteX0" fmla="*/ 0 w 21600"/>
              <a:gd name="connsiteY0" fmla="*/ 0 h 20953"/>
              <a:gd name="connsiteX1" fmla="*/ 21600 w 21600"/>
              <a:gd name="connsiteY1" fmla="*/ 0 h 20953"/>
              <a:gd name="connsiteX2" fmla="*/ 21600 w 21600"/>
              <a:gd name="connsiteY2" fmla="*/ 17322 h 20953"/>
              <a:gd name="connsiteX3" fmla="*/ 0 w 21600"/>
              <a:gd name="connsiteY3" fmla="*/ 20172 h 20953"/>
              <a:gd name="connsiteX4" fmla="*/ 0 w 21600"/>
              <a:gd name="connsiteY4" fmla="*/ 0 h 20953"/>
              <a:gd name="connsiteX0" fmla="*/ 0 w 21600"/>
              <a:gd name="connsiteY0" fmla="*/ 0 h 20755"/>
              <a:gd name="connsiteX1" fmla="*/ 21600 w 21600"/>
              <a:gd name="connsiteY1" fmla="*/ 0 h 20755"/>
              <a:gd name="connsiteX2" fmla="*/ 21600 w 21600"/>
              <a:gd name="connsiteY2" fmla="*/ 17322 h 20755"/>
              <a:gd name="connsiteX3" fmla="*/ 0 w 21600"/>
              <a:gd name="connsiteY3" fmla="*/ 20172 h 20755"/>
              <a:gd name="connsiteX4" fmla="*/ 0 w 21600"/>
              <a:gd name="connsiteY4" fmla="*/ 0 h 20755"/>
              <a:gd name="connsiteX0" fmla="*/ 0 w 21600"/>
              <a:gd name="connsiteY0" fmla="*/ 0 h 20264"/>
              <a:gd name="connsiteX1" fmla="*/ 21600 w 21600"/>
              <a:gd name="connsiteY1" fmla="*/ 0 h 20264"/>
              <a:gd name="connsiteX2" fmla="*/ 21600 w 21600"/>
              <a:gd name="connsiteY2" fmla="*/ 17322 h 20264"/>
              <a:gd name="connsiteX3" fmla="*/ 0 w 21600"/>
              <a:gd name="connsiteY3" fmla="*/ 20172 h 20264"/>
              <a:gd name="connsiteX4" fmla="*/ 0 w 21600"/>
              <a:gd name="connsiteY4" fmla="*/ 0 h 20264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832"/>
              <a:gd name="connsiteX1" fmla="*/ 21600 w 21600"/>
              <a:gd name="connsiteY1" fmla="*/ 0 h 20832"/>
              <a:gd name="connsiteX2" fmla="*/ 21600 w 21600"/>
              <a:gd name="connsiteY2" fmla="*/ 17322 h 20832"/>
              <a:gd name="connsiteX3" fmla="*/ 0 w 21600"/>
              <a:gd name="connsiteY3" fmla="*/ 20172 h 20832"/>
              <a:gd name="connsiteX4" fmla="*/ 0 w 21600"/>
              <a:gd name="connsiteY4" fmla="*/ 0 h 20832"/>
              <a:gd name="connsiteX0" fmla="*/ 0 w 21600"/>
              <a:gd name="connsiteY0" fmla="*/ 0 h 20960"/>
              <a:gd name="connsiteX1" fmla="*/ 21600 w 21600"/>
              <a:gd name="connsiteY1" fmla="*/ 0 h 20960"/>
              <a:gd name="connsiteX2" fmla="*/ 21600 w 21600"/>
              <a:gd name="connsiteY2" fmla="*/ 17322 h 20960"/>
              <a:gd name="connsiteX3" fmla="*/ 0 w 21600"/>
              <a:gd name="connsiteY3" fmla="*/ 20172 h 20960"/>
              <a:gd name="connsiteX4" fmla="*/ 0 w 21600"/>
              <a:gd name="connsiteY4" fmla="*/ 0 h 20960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356"/>
              <a:gd name="connsiteX1" fmla="*/ 21600 w 21600"/>
              <a:gd name="connsiteY1" fmla="*/ 0 h 20356"/>
              <a:gd name="connsiteX2" fmla="*/ 21600 w 21600"/>
              <a:gd name="connsiteY2" fmla="*/ 17322 h 20356"/>
              <a:gd name="connsiteX3" fmla="*/ 0 w 21600"/>
              <a:gd name="connsiteY3" fmla="*/ 20172 h 20356"/>
              <a:gd name="connsiteX4" fmla="*/ 0 w 21600"/>
              <a:gd name="connsiteY4" fmla="*/ 0 h 20356"/>
              <a:gd name="connsiteX0" fmla="*/ 0 w 21600"/>
              <a:gd name="connsiteY0" fmla="*/ 0 h 21361"/>
              <a:gd name="connsiteX1" fmla="*/ 21600 w 21600"/>
              <a:gd name="connsiteY1" fmla="*/ 0 h 21361"/>
              <a:gd name="connsiteX2" fmla="*/ 21600 w 21600"/>
              <a:gd name="connsiteY2" fmla="*/ 17322 h 21361"/>
              <a:gd name="connsiteX3" fmla="*/ 0 w 21600"/>
              <a:gd name="connsiteY3" fmla="*/ 20172 h 21361"/>
              <a:gd name="connsiteX4" fmla="*/ 0 w 21600"/>
              <a:gd name="connsiteY4" fmla="*/ 0 h 2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361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2734" y="11053"/>
                  <a:pt x="10058" y="25456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DAE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E39D132-EA8C-C470-582C-657BA982A6E6}"/>
              </a:ext>
            </a:extLst>
          </p:cNvPr>
          <p:cNvSpPr/>
          <p:nvPr userDrawn="1"/>
        </p:nvSpPr>
        <p:spPr>
          <a:xfrm flipV="1">
            <a:off x="0" y="4590002"/>
            <a:ext cx="12192000" cy="2160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0" name="フローチャート: 書類 4">
            <a:extLst>
              <a:ext uri="{FF2B5EF4-FFF2-40B4-BE49-F238E27FC236}">
                <a16:creationId xmlns:a16="http://schemas.microsoft.com/office/drawing/2014/main" id="{BBAD8018-4EBB-B5A7-7EF6-232BAB177828}"/>
              </a:ext>
            </a:extLst>
          </p:cNvPr>
          <p:cNvSpPr/>
          <p:nvPr userDrawn="1"/>
        </p:nvSpPr>
        <p:spPr>
          <a:xfrm flipV="1">
            <a:off x="0" y="4770002"/>
            <a:ext cx="12192000" cy="19800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040"/>
              <a:gd name="connsiteX1" fmla="*/ 21600 w 21600"/>
              <a:gd name="connsiteY1" fmla="*/ 0 h 21040"/>
              <a:gd name="connsiteX2" fmla="*/ 21600 w 21600"/>
              <a:gd name="connsiteY2" fmla="*/ 17322 h 21040"/>
              <a:gd name="connsiteX3" fmla="*/ 0 w 21600"/>
              <a:gd name="connsiteY3" fmla="*/ 20172 h 21040"/>
              <a:gd name="connsiteX4" fmla="*/ 0 w 21600"/>
              <a:gd name="connsiteY4" fmla="*/ 0 h 21040"/>
              <a:gd name="connsiteX0" fmla="*/ 0 w 21600"/>
              <a:gd name="connsiteY0" fmla="*/ 0 h 20953"/>
              <a:gd name="connsiteX1" fmla="*/ 21600 w 21600"/>
              <a:gd name="connsiteY1" fmla="*/ 0 h 20953"/>
              <a:gd name="connsiteX2" fmla="*/ 21600 w 21600"/>
              <a:gd name="connsiteY2" fmla="*/ 17322 h 20953"/>
              <a:gd name="connsiteX3" fmla="*/ 0 w 21600"/>
              <a:gd name="connsiteY3" fmla="*/ 20172 h 20953"/>
              <a:gd name="connsiteX4" fmla="*/ 0 w 21600"/>
              <a:gd name="connsiteY4" fmla="*/ 0 h 20953"/>
              <a:gd name="connsiteX0" fmla="*/ 0 w 21600"/>
              <a:gd name="connsiteY0" fmla="*/ 0 h 20755"/>
              <a:gd name="connsiteX1" fmla="*/ 21600 w 21600"/>
              <a:gd name="connsiteY1" fmla="*/ 0 h 20755"/>
              <a:gd name="connsiteX2" fmla="*/ 21600 w 21600"/>
              <a:gd name="connsiteY2" fmla="*/ 17322 h 20755"/>
              <a:gd name="connsiteX3" fmla="*/ 0 w 21600"/>
              <a:gd name="connsiteY3" fmla="*/ 20172 h 20755"/>
              <a:gd name="connsiteX4" fmla="*/ 0 w 21600"/>
              <a:gd name="connsiteY4" fmla="*/ 0 h 20755"/>
              <a:gd name="connsiteX0" fmla="*/ 0 w 21600"/>
              <a:gd name="connsiteY0" fmla="*/ 0 h 20264"/>
              <a:gd name="connsiteX1" fmla="*/ 21600 w 21600"/>
              <a:gd name="connsiteY1" fmla="*/ 0 h 20264"/>
              <a:gd name="connsiteX2" fmla="*/ 21600 w 21600"/>
              <a:gd name="connsiteY2" fmla="*/ 17322 h 20264"/>
              <a:gd name="connsiteX3" fmla="*/ 0 w 21600"/>
              <a:gd name="connsiteY3" fmla="*/ 20172 h 20264"/>
              <a:gd name="connsiteX4" fmla="*/ 0 w 21600"/>
              <a:gd name="connsiteY4" fmla="*/ 0 h 20264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832"/>
              <a:gd name="connsiteX1" fmla="*/ 21600 w 21600"/>
              <a:gd name="connsiteY1" fmla="*/ 0 h 20832"/>
              <a:gd name="connsiteX2" fmla="*/ 21600 w 21600"/>
              <a:gd name="connsiteY2" fmla="*/ 17322 h 20832"/>
              <a:gd name="connsiteX3" fmla="*/ 0 w 21600"/>
              <a:gd name="connsiteY3" fmla="*/ 20172 h 20832"/>
              <a:gd name="connsiteX4" fmla="*/ 0 w 21600"/>
              <a:gd name="connsiteY4" fmla="*/ 0 h 20832"/>
              <a:gd name="connsiteX0" fmla="*/ 0 w 21600"/>
              <a:gd name="connsiteY0" fmla="*/ 0 h 20960"/>
              <a:gd name="connsiteX1" fmla="*/ 21600 w 21600"/>
              <a:gd name="connsiteY1" fmla="*/ 0 h 20960"/>
              <a:gd name="connsiteX2" fmla="*/ 21600 w 21600"/>
              <a:gd name="connsiteY2" fmla="*/ 17322 h 20960"/>
              <a:gd name="connsiteX3" fmla="*/ 0 w 21600"/>
              <a:gd name="connsiteY3" fmla="*/ 20172 h 20960"/>
              <a:gd name="connsiteX4" fmla="*/ 0 w 21600"/>
              <a:gd name="connsiteY4" fmla="*/ 0 h 20960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356"/>
              <a:gd name="connsiteX1" fmla="*/ 21600 w 21600"/>
              <a:gd name="connsiteY1" fmla="*/ 0 h 20356"/>
              <a:gd name="connsiteX2" fmla="*/ 21600 w 21600"/>
              <a:gd name="connsiteY2" fmla="*/ 17322 h 20356"/>
              <a:gd name="connsiteX3" fmla="*/ 0 w 21600"/>
              <a:gd name="connsiteY3" fmla="*/ 20172 h 20356"/>
              <a:gd name="connsiteX4" fmla="*/ 0 w 21600"/>
              <a:gd name="connsiteY4" fmla="*/ 0 h 20356"/>
              <a:gd name="connsiteX0" fmla="*/ 0 w 21600"/>
              <a:gd name="connsiteY0" fmla="*/ 0 h 21361"/>
              <a:gd name="connsiteX1" fmla="*/ 21600 w 21600"/>
              <a:gd name="connsiteY1" fmla="*/ 0 h 21361"/>
              <a:gd name="connsiteX2" fmla="*/ 21600 w 21600"/>
              <a:gd name="connsiteY2" fmla="*/ 17322 h 21361"/>
              <a:gd name="connsiteX3" fmla="*/ 0 w 21600"/>
              <a:gd name="connsiteY3" fmla="*/ 20172 h 21361"/>
              <a:gd name="connsiteX4" fmla="*/ 0 w 21600"/>
              <a:gd name="connsiteY4" fmla="*/ 0 h 2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361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2734" y="11053"/>
                  <a:pt x="10058" y="25456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DAE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05185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60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0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4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927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911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080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F271432-B5FF-7747-9B9E-5BDA5F901FB0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2334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493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65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486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6000" y="2612571"/>
            <a:ext cx="10560000" cy="101448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0" h="0" prst="coolSlant"/>
          </a:sp3d>
        </p:spPr>
        <p:txBody>
          <a:bodyPr anchor="b">
            <a:normAutofit/>
          </a:bodyPr>
          <a:lstStyle>
            <a:lvl1pPr algn="ctr">
              <a:defRPr sz="4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〇章〇節　ｘｘｘｘｘｘ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6000" y="3602038"/>
            <a:ext cx="10560000" cy="36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（教科書</a:t>
            </a:r>
            <a:r>
              <a:rPr lang="en-US" altLang="ja-JP" dirty="0"/>
              <a:t>p.00~00</a:t>
            </a:r>
            <a:r>
              <a:rPr lang="ja-JP" altLang="en-US" dirty="0"/>
              <a:t>）</a:t>
            </a:r>
            <a:endParaRPr 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ECBC722-2676-4E15-880D-725E15C214E1}"/>
              </a:ext>
            </a:extLst>
          </p:cNvPr>
          <p:cNvSpPr/>
          <p:nvPr userDrawn="1"/>
        </p:nvSpPr>
        <p:spPr>
          <a:xfrm>
            <a:off x="0" y="119093"/>
            <a:ext cx="12192000" cy="2160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5" name="フローチャート: 書類 4">
            <a:extLst>
              <a:ext uri="{FF2B5EF4-FFF2-40B4-BE49-F238E27FC236}">
                <a16:creationId xmlns:a16="http://schemas.microsoft.com/office/drawing/2014/main" id="{0FD456BA-34A0-43AF-AF52-1A54368123F8}"/>
              </a:ext>
            </a:extLst>
          </p:cNvPr>
          <p:cNvSpPr/>
          <p:nvPr userDrawn="1"/>
        </p:nvSpPr>
        <p:spPr>
          <a:xfrm flipH="1">
            <a:off x="0" y="107999"/>
            <a:ext cx="12192000" cy="19800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040"/>
              <a:gd name="connsiteX1" fmla="*/ 21600 w 21600"/>
              <a:gd name="connsiteY1" fmla="*/ 0 h 21040"/>
              <a:gd name="connsiteX2" fmla="*/ 21600 w 21600"/>
              <a:gd name="connsiteY2" fmla="*/ 17322 h 21040"/>
              <a:gd name="connsiteX3" fmla="*/ 0 w 21600"/>
              <a:gd name="connsiteY3" fmla="*/ 20172 h 21040"/>
              <a:gd name="connsiteX4" fmla="*/ 0 w 21600"/>
              <a:gd name="connsiteY4" fmla="*/ 0 h 21040"/>
              <a:gd name="connsiteX0" fmla="*/ 0 w 21600"/>
              <a:gd name="connsiteY0" fmla="*/ 0 h 20953"/>
              <a:gd name="connsiteX1" fmla="*/ 21600 w 21600"/>
              <a:gd name="connsiteY1" fmla="*/ 0 h 20953"/>
              <a:gd name="connsiteX2" fmla="*/ 21600 w 21600"/>
              <a:gd name="connsiteY2" fmla="*/ 17322 h 20953"/>
              <a:gd name="connsiteX3" fmla="*/ 0 w 21600"/>
              <a:gd name="connsiteY3" fmla="*/ 20172 h 20953"/>
              <a:gd name="connsiteX4" fmla="*/ 0 w 21600"/>
              <a:gd name="connsiteY4" fmla="*/ 0 h 20953"/>
              <a:gd name="connsiteX0" fmla="*/ 0 w 21600"/>
              <a:gd name="connsiteY0" fmla="*/ 0 h 20755"/>
              <a:gd name="connsiteX1" fmla="*/ 21600 w 21600"/>
              <a:gd name="connsiteY1" fmla="*/ 0 h 20755"/>
              <a:gd name="connsiteX2" fmla="*/ 21600 w 21600"/>
              <a:gd name="connsiteY2" fmla="*/ 17322 h 20755"/>
              <a:gd name="connsiteX3" fmla="*/ 0 w 21600"/>
              <a:gd name="connsiteY3" fmla="*/ 20172 h 20755"/>
              <a:gd name="connsiteX4" fmla="*/ 0 w 21600"/>
              <a:gd name="connsiteY4" fmla="*/ 0 h 20755"/>
              <a:gd name="connsiteX0" fmla="*/ 0 w 21600"/>
              <a:gd name="connsiteY0" fmla="*/ 0 h 20264"/>
              <a:gd name="connsiteX1" fmla="*/ 21600 w 21600"/>
              <a:gd name="connsiteY1" fmla="*/ 0 h 20264"/>
              <a:gd name="connsiteX2" fmla="*/ 21600 w 21600"/>
              <a:gd name="connsiteY2" fmla="*/ 17322 h 20264"/>
              <a:gd name="connsiteX3" fmla="*/ 0 w 21600"/>
              <a:gd name="connsiteY3" fmla="*/ 20172 h 20264"/>
              <a:gd name="connsiteX4" fmla="*/ 0 w 21600"/>
              <a:gd name="connsiteY4" fmla="*/ 0 h 20264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832"/>
              <a:gd name="connsiteX1" fmla="*/ 21600 w 21600"/>
              <a:gd name="connsiteY1" fmla="*/ 0 h 20832"/>
              <a:gd name="connsiteX2" fmla="*/ 21600 w 21600"/>
              <a:gd name="connsiteY2" fmla="*/ 17322 h 20832"/>
              <a:gd name="connsiteX3" fmla="*/ 0 w 21600"/>
              <a:gd name="connsiteY3" fmla="*/ 20172 h 20832"/>
              <a:gd name="connsiteX4" fmla="*/ 0 w 21600"/>
              <a:gd name="connsiteY4" fmla="*/ 0 h 20832"/>
              <a:gd name="connsiteX0" fmla="*/ 0 w 21600"/>
              <a:gd name="connsiteY0" fmla="*/ 0 h 20960"/>
              <a:gd name="connsiteX1" fmla="*/ 21600 w 21600"/>
              <a:gd name="connsiteY1" fmla="*/ 0 h 20960"/>
              <a:gd name="connsiteX2" fmla="*/ 21600 w 21600"/>
              <a:gd name="connsiteY2" fmla="*/ 17322 h 20960"/>
              <a:gd name="connsiteX3" fmla="*/ 0 w 21600"/>
              <a:gd name="connsiteY3" fmla="*/ 20172 h 20960"/>
              <a:gd name="connsiteX4" fmla="*/ 0 w 21600"/>
              <a:gd name="connsiteY4" fmla="*/ 0 h 20960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356"/>
              <a:gd name="connsiteX1" fmla="*/ 21600 w 21600"/>
              <a:gd name="connsiteY1" fmla="*/ 0 h 20356"/>
              <a:gd name="connsiteX2" fmla="*/ 21600 w 21600"/>
              <a:gd name="connsiteY2" fmla="*/ 17322 h 20356"/>
              <a:gd name="connsiteX3" fmla="*/ 0 w 21600"/>
              <a:gd name="connsiteY3" fmla="*/ 20172 h 20356"/>
              <a:gd name="connsiteX4" fmla="*/ 0 w 21600"/>
              <a:gd name="connsiteY4" fmla="*/ 0 h 20356"/>
              <a:gd name="connsiteX0" fmla="*/ 0 w 21600"/>
              <a:gd name="connsiteY0" fmla="*/ 0 h 21361"/>
              <a:gd name="connsiteX1" fmla="*/ 21600 w 21600"/>
              <a:gd name="connsiteY1" fmla="*/ 0 h 21361"/>
              <a:gd name="connsiteX2" fmla="*/ 21600 w 21600"/>
              <a:gd name="connsiteY2" fmla="*/ 17322 h 21361"/>
              <a:gd name="connsiteX3" fmla="*/ 0 w 21600"/>
              <a:gd name="connsiteY3" fmla="*/ 20172 h 21361"/>
              <a:gd name="connsiteX4" fmla="*/ 0 w 21600"/>
              <a:gd name="connsiteY4" fmla="*/ 0 h 2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361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2734" y="11053"/>
                  <a:pt x="10058" y="25456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DAE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669C281-BDE9-480B-A9D9-0C00E477CFF6}"/>
              </a:ext>
            </a:extLst>
          </p:cNvPr>
          <p:cNvSpPr/>
          <p:nvPr userDrawn="1"/>
        </p:nvSpPr>
        <p:spPr>
          <a:xfrm flipV="1">
            <a:off x="0" y="4590002"/>
            <a:ext cx="12192000" cy="2160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0" name="フローチャート: 書類 4">
            <a:extLst>
              <a:ext uri="{FF2B5EF4-FFF2-40B4-BE49-F238E27FC236}">
                <a16:creationId xmlns:a16="http://schemas.microsoft.com/office/drawing/2014/main" id="{3A990AB5-51D4-428C-A06A-F871865AA73C}"/>
              </a:ext>
            </a:extLst>
          </p:cNvPr>
          <p:cNvSpPr/>
          <p:nvPr userDrawn="1"/>
        </p:nvSpPr>
        <p:spPr>
          <a:xfrm flipV="1">
            <a:off x="0" y="4770002"/>
            <a:ext cx="12192000" cy="19800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040"/>
              <a:gd name="connsiteX1" fmla="*/ 21600 w 21600"/>
              <a:gd name="connsiteY1" fmla="*/ 0 h 21040"/>
              <a:gd name="connsiteX2" fmla="*/ 21600 w 21600"/>
              <a:gd name="connsiteY2" fmla="*/ 17322 h 21040"/>
              <a:gd name="connsiteX3" fmla="*/ 0 w 21600"/>
              <a:gd name="connsiteY3" fmla="*/ 20172 h 21040"/>
              <a:gd name="connsiteX4" fmla="*/ 0 w 21600"/>
              <a:gd name="connsiteY4" fmla="*/ 0 h 21040"/>
              <a:gd name="connsiteX0" fmla="*/ 0 w 21600"/>
              <a:gd name="connsiteY0" fmla="*/ 0 h 20953"/>
              <a:gd name="connsiteX1" fmla="*/ 21600 w 21600"/>
              <a:gd name="connsiteY1" fmla="*/ 0 h 20953"/>
              <a:gd name="connsiteX2" fmla="*/ 21600 w 21600"/>
              <a:gd name="connsiteY2" fmla="*/ 17322 h 20953"/>
              <a:gd name="connsiteX3" fmla="*/ 0 w 21600"/>
              <a:gd name="connsiteY3" fmla="*/ 20172 h 20953"/>
              <a:gd name="connsiteX4" fmla="*/ 0 w 21600"/>
              <a:gd name="connsiteY4" fmla="*/ 0 h 20953"/>
              <a:gd name="connsiteX0" fmla="*/ 0 w 21600"/>
              <a:gd name="connsiteY0" fmla="*/ 0 h 20755"/>
              <a:gd name="connsiteX1" fmla="*/ 21600 w 21600"/>
              <a:gd name="connsiteY1" fmla="*/ 0 h 20755"/>
              <a:gd name="connsiteX2" fmla="*/ 21600 w 21600"/>
              <a:gd name="connsiteY2" fmla="*/ 17322 h 20755"/>
              <a:gd name="connsiteX3" fmla="*/ 0 w 21600"/>
              <a:gd name="connsiteY3" fmla="*/ 20172 h 20755"/>
              <a:gd name="connsiteX4" fmla="*/ 0 w 21600"/>
              <a:gd name="connsiteY4" fmla="*/ 0 h 20755"/>
              <a:gd name="connsiteX0" fmla="*/ 0 w 21600"/>
              <a:gd name="connsiteY0" fmla="*/ 0 h 20264"/>
              <a:gd name="connsiteX1" fmla="*/ 21600 w 21600"/>
              <a:gd name="connsiteY1" fmla="*/ 0 h 20264"/>
              <a:gd name="connsiteX2" fmla="*/ 21600 w 21600"/>
              <a:gd name="connsiteY2" fmla="*/ 17322 h 20264"/>
              <a:gd name="connsiteX3" fmla="*/ 0 w 21600"/>
              <a:gd name="connsiteY3" fmla="*/ 20172 h 20264"/>
              <a:gd name="connsiteX4" fmla="*/ 0 w 21600"/>
              <a:gd name="connsiteY4" fmla="*/ 0 h 20264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832"/>
              <a:gd name="connsiteX1" fmla="*/ 21600 w 21600"/>
              <a:gd name="connsiteY1" fmla="*/ 0 h 20832"/>
              <a:gd name="connsiteX2" fmla="*/ 21600 w 21600"/>
              <a:gd name="connsiteY2" fmla="*/ 17322 h 20832"/>
              <a:gd name="connsiteX3" fmla="*/ 0 w 21600"/>
              <a:gd name="connsiteY3" fmla="*/ 20172 h 20832"/>
              <a:gd name="connsiteX4" fmla="*/ 0 w 21600"/>
              <a:gd name="connsiteY4" fmla="*/ 0 h 20832"/>
              <a:gd name="connsiteX0" fmla="*/ 0 w 21600"/>
              <a:gd name="connsiteY0" fmla="*/ 0 h 20960"/>
              <a:gd name="connsiteX1" fmla="*/ 21600 w 21600"/>
              <a:gd name="connsiteY1" fmla="*/ 0 h 20960"/>
              <a:gd name="connsiteX2" fmla="*/ 21600 w 21600"/>
              <a:gd name="connsiteY2" fmla="*/ 17322 h 20960"/>
              <a:gd name="connsiteX3" fmla="*/ 0 w 21600"/>
              <a:gd name="connsiteY3" fmla="*/ 20172 h 20960"/>
              <a:gd name="connsiteX4" fmla="*/ 0 w 21600"/>
              <a:gd name="connsiteY4" fmla="*/ 0 h 20960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  <a:gd name="connsiteX0" fmla="*/ 0 w 21600"/>
              <a:gd name="connsiteY0" fmla="*/ 0 h 20356"/>
              <a:gd name="connsiteX1" fmla="*/ 21600 w 21600"/>
              <a:gd name="connsiteY1" fmla="*/ 0 h 20356"/>
              <a:gd name="connsiteX2" fmla="*/ 21600 w 21600"/>
              <a:gd name="connsiteY2" fmla="*/ 17322 h 20356"/>
              <a:gd name="connsiteX3" fmla="*/ 0 w 21600"/>
              <a:gd name="connsiteY3" fmla="*/ 20172 h 20356"/>
              <a:gd name="connsiteX4" fmla="*/ 0 w 21600"/>
              <a:gd name="connsiteY4" fmla="*/ 0 h 20356"/>
              <a:gd name="connsiteX0" fmla="*/ 0 w 21600"/>
              <a:gd name="connsiteY0" fmla="*/ 0 h 21361"/>
              <a:gd name="connsiteX1" fmla="*/ 21600 w 21600"/>
              <a:gd name="connsiteY1" fmla="*/ 0 h 21361"/>
              <a:gd name="connsiteX2" fmla="*/ 21600 w 21600"/>
              <a:gd name="connsiteY2" fmla="*/ 17322 h 21361"/>
              <a:gd name="connsiteX3" fmla="*/ 0 w 21600"/>
              <a:gd name="connsiteY3" fmla="*/ 20172 h 21361"/>
              <a:gd name="connsiteX4" fmla="*/ 0 w 21600"/>
              <a:gd name="connsiteY4" fmla="*/ 0 h 2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361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2734" y="11053"/>
                  <a:pt x="10058" y="25456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DAE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688313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6000" y="551445"/>
            <a:ext cx="6240000" cy="540000"/>
          </a:xfrm>
          <a:prstGeom prst="roundRect">
            <a:avLst/>
          </a:prstGeom>
        </p:spPr>
        <p:txBody>
          <a:bodyPr/>
          <a:lstStyle/>
          <a:p>
            <a:r>
              <a:rPr lang="ja-JP" altLang="en-US" dirty="0"/>
              <a:t>スライドのタイトルを入力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6001" y="1253334"/>
            <a:ext cx="11519999" cy="54966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本文スライド　テキスト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0085C91F-52FF-4A6B-BE9B-2DDA28FAD76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295997" y="319087"/>
            <a:ext cx="4560000" cy="1080000"/>
          </a:xfrm>
          <a:prstGeom prst="roundRect">
            <a:avLst/>
          </a:prstGeom>
          <a:gradFill flip="none" rotWithShape="1">
            <a:gsLst>
              <a:gs pos="0">
                <a:srgbClr val="D05BE3">
                  <a:lumMod val="59000"/>
                  <a:lumOff val="41000"/>
                </a:srgbClr>
              </a:gs>
              <a:gs pos="50000">
                <a:srgbClr val="FF99FF"/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144000" indent="0">
              <a:buNone/>
              <a:defRPr sz="2200"/>
            </a:lvl1pPr>
          </a:lstStyle>
          <a:p>
            <a:pPr lvl="0"/>
            <a:r>
              <a:rPr kumimoji="1" lang="en-US" altLang="ja-JP" dirty="0"/>
              <a:t>Question</a:t>
            </a:r>
          </a:p>
        </p:txBody>
      </p:sp>
      <p:pic>
        <p:nvPicPr>
          <p:cNvPr id="5" name="図 4" descr="Q.png">
            <a:extLst>
              <a:ext uri="{FF2B5EF4-FFF2-40B4-BE49-F238E27FC236}">
                <a16:creationId xmlns:a16="http://schemas.microsoft.com/office/drawing/2014/main" id="{769B6A07-2769-4553-A22F-7337B3D125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755" y="294583"/>
            <a:ext cx="702487" cy="52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037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6000" y="551445"/>
            <a:ext cx="11520000" cy="540000"/>
          </a:xfrm>
          <a:prstGeom prst="roundRect">
            <a:avLst/>
          </a:prstGeom>
        </p:spPr>
        <p:txBody>
          <a:bodyPr/>
          <a:lstStyle/>
          <a:p>
            <a:r>
              <a:rPr lang="ja-JP" altLang="en-US" dirty="0"/>
              <a:t>スライドのタイトルを入力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50591" y="1245120"/>
            <a:ext cx="6000000" cy="549687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dirty="0"/>
              <a:t>本文スライド テキスト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8" name="図プレースホルダー 7">
            <a:extLst>
              <a:ext uri="{FF2B5EF4-FFF2-40B4-BE49-F238E27FC236}">
                <a16:creationId xmlns:a16="http://schemas.microsoft.com/office/drawing/2014/main" id="{3914EDDE-C5D5-4F3A-AF96-24D64F7699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96717" y="1244603"/>
            <a:ext cx="5759451" cy="54975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kumimoji="1" lang="ja-JP" altLang="en-US" dirty="0"/>
              <a:t>図</a:t>
            </a:r>
          </a:p>
        </p:txBody>
      </p:sp>
    </p:spTree>
    <p:extLst>
      <p:ext uri="{BB962C8B-B14F-4D97-AF65-F5344CB8AC3E}">
        <p14:creationId xmlns:p14="http://schemas.microsoft.com/office/powerpoint/2010/main" val="9459825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7" y="551445"/>
            <a:ext cx="10560000" cy="1800000"/>
          </a:xfrm>
          <a:prstGeom prst="roundRect">
            <a:avLst>
              <a:gd name="adj" fmla="val 5294"/>
            </a:avLst>
          </a:prstGeom>
          <a:solidFill>
            <a:schemeClr val="bg1"/>
          </a:solidFill>
          <a:ln w="38100">
            <a:solidFill>
              <a:srgbClr val="D05BE3"/>
            </a:solidFill>
          </a:ln>
        </p:spPr>
        <p:txBody>
          <a:bodyPr anchor="ctr"/>
          <a:lstStyle>
            <a:lvl1pPr marL="446400" indent="0" algn="l">
              <a:buNone/>
              <a:defRPr b="1"/>
            </a:lvl1pPr>
          </a:lstStyle>
          <a:p>
            <a:pPr lvl="0"/>
            <a:r>
              <a:rPr lang="en-US" dirty="0"/>
              <a:t>Question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39787" y="4166867"/>
            <a:ext cx="10560000" cy="2160000"/>
          </a:xfrm>
          <a:prstGeom prst="rect">
            <a:avLst/>
          </a:prstGeom>
          <a:solidFill>
            <a:schemeClr val="bg1"/>
          </a:solidFill>
          <a:ln>
            <a:solidFill>
              <a:srgbClr val="F159F5"/>
            </a:solidFill>
          </a:ln>
        </p:spPr>
        <p:txBody>
          <a:bodyPr anchor="ctr"/>
          <a:lstStyle>
            <a:lvl1pPr marL="446400" indent="0">
              <a:buNone/>
              <a:defRPr/>
            </a:lvl1pPr>
          </a:lstStyle>
          <a:p>
            <a:pPr lvl="0"/>
            <a:r>
              <a:rPr lang="en-US" dirty="0"/>
              <a:t>Answer</a:t>
            </a:r>
          </a:p>
        </p:txBody>
      </p:sp>
      <p:pic>
        <p:nvPicPr>
          <p:cNvPr id="5" name="図 4" descr="Q.png">
            <a:extLst>
              <a:ext uri="{FF2B5EF4-FFF2-40B4-BE49-F238E27FC236}">
                <a16:creationId xmlns:a16="http://schemas.microsoft.com/office/drawing/2014/main" id="{AE36C540-2D63-4E20-BCE5-454006F30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88" y="531133"/>
            <a:ext cx="970365" cy="727774"/>
          </a:xfrm>
          <a:prstGeom prst="rect">
            <a:avLst/>
          </a:prstGeom>
        </p:spPr>
      </p:pic>
      <p:pic>
        <p:nvPicPr>
          <p:cNvPr id="7" name="図 6" descr="A.png">
            <a:extLst>
              <a:ext uri="{FF2B5EF4-FFF2-40B4-BE49-F238E27FC236}">
                <a16:creationId xmlns:a16="http://schemas.microsoft.com/office/drawing/2014/main" id="{6F35421A-0B11-4192-8AED-81FEBF282C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87" y="4166867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73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6AC0A395-AEF7-4F63-9B03-53BA5344C94B}"/>
              </a:ext>
            </a:extLst>
          </p:cNvPr>
          <p:cNvSpPr txBox="1">
            <a:spLocks/>
          </p:cNvSpPr>
          <p:nvPr userDrawn="1"/>
        </p:nvSpPr>
        <p:spPr>
          <a:xfrm>
            <a:off x="480002" y="2736851"/>
            <a:ext cx="11231999" cy="364490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  <a:endParaRPr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</p:txBody>
      </p:sp>
      <p:pic>
        <p:nvPicPr>
          <p:cNvPr id="6" name="図 5" descr="A.png">
            <a:extLst>
              <a:ext uri="{FF2B5EF4-FFF2-40B4-BE49-F238E27FC236}">
                <a16:creationId xmlns:a16="http://schemas.microsoft.com/office/drawing/2014/main" id="{F382C2A6-2592-4651-8937-5AD063977E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85" y="2573565"/>
            <a:ext cx="720179" cy="540134"/>
          </a:xfrm>
          <a:prstGeom prst="rect">
            <a:avLst/>
          </a:prstGeom>
        </p:spPr>
      </p:pic>
      <p:sp>
        <p:nvSpPr>
          <p:cNvPr id="7" name="角丸四角形 3">
            <a:extLst>
              <a:ext uri="{FF2B5EF4-FFF2-40B4-BE49-F238E27FC236}">
                <a16:creationId xmlns:a16="http://schemas.microsoft.com/office/drawing/2014/main" id="{02961706-1CAF-4E57-9217-5CD82CE81DD7}"/>
              </a:ext>
            </a:extLst>
          </p:cNvPr>
          <p:cNvSpPr/>
          <p:nvPr userDrawn="1"/>
        </p:nvSpPr>
        <p:spPr>
          <a:xfrm>
            <a:off x="480002" y="518144"/>
            <a:ext cx="11231999" cy="1780559"/>
          </a:xfrm>
          <a:prstGeom prst="roundRect">
            <a:avLst/>
          </a:prstGeom>
          <a:ln w="38100">
            <a:solidFill>
              <a:srgbClr val="BE621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8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テキスト</a:t>
            </a:r>
            <a:endParaRPr kumimoji="1" lang="ja-JP" altLang="en-US" sz="28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3446D39-C3ED-402B-A10A-96ECE25AF564}"/>
              </a:ext>
            </a:extLst>
          </p:cNvPr>
          <p:cNvSpPr txBox="1"/>
          <p:nvPr userDrawn="1"/>
        </p:nvSpPr>
        <p:spPr>
          <a:xfrm>
            <a:off x="864245" y="518592"/>
            <a:ext cx="4164955" cy="523220"/>
          </a:xfrm>
          <a:prstGeom prst="rect">
            <a:avLst/>
          </a:prstGeom>
          <a:solidFill>
            <a:srgbClr val="BE621C"/>
          </a:solidFill>
        </p:spPr>
        <p:txBody>
          <a:bodyPr wrap="square" bIns="0" rtlCol="0" anchor="b" anchorCtr="0">
            <a:norm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読み解きのツボ</a:t>
            </a:r>
          </a:p>
        </p:txBody>
      </p:sp>
    </p:spTree>
    <p:extLst>
      <p:ext uri="{BB962C8B-B14F-4D97-AF65-F5344CB8AC3E}">
        <p14:creationId xmlns:p14="http://schemas.microsoft.com/office/powerpoint/2010/main" val="18448845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7C6D8581-FB9B-4898-8432-EEB7C5745F37}"/>
              </a:ext>
            </a:extLst>
          </p:cNvPr>
          <p:cNvSpPr/>
          <p:nvPr userDrawn="1"/>
        </p:nvSpPr>
        <p:spPr>
          <a:xfrm>
            <a:off x="480002" y="518144"/>
            <a:ext cx="11231999" cy="1780559"/>
          </a:xfrm>
          <a:prstGeom prst="roundRect">
            <a:avLst/>
          </a:prstGeom>
          <a:ln w="38100">
            <a:solidFill>
              <a:srgbClr val="47B13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8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rPr>
              <a:t>テキスト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68A12-55F1-43F9-9854-23BC0EEB59B3}"/>
              </a:ext>
            </a:extLst>
          </p:cNvPr>
          <p:cNvSpPr txBox="1"/>
          <p:nvPr userDrawn="1"/>
        </p:nvSpPr>
        <p:spPr>
          <a:xfrm>
            <a:off x="864245" y="518592"/>
            <a:ext cx="4164955" cy="523220"/>
          </a:xfrm>
          <a:prstGeom prst="rect">
            <a:avLst/>
          </a:prstGeom>
          <a:solidFill>
            <a:srgbClr val="47B134"/>
          </a:solidFill>
        </p:spPr>
        <p:txBody>
          <a:bodyPr wrap="square" bIns="0" rtlCol="0" anchor="b" anchorCtr="0"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ワーク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36754FFB-82AC-4D67-8F5A-D781478AC2CB}"/>
              </a:ext>
            </a:extLst>
          </p:cNvPr>
          <p:cNvSpPr txBox="1">
            <a:spLocks/>
          </p:cNvSpPr>
          <p:nvPr userDrawn="1"/>
        </p:nvSpPr>
        <p:spPr>
          <a:xfrm>
            <a:off x="480002" y="2736851"/>
            <a:ext cx="11231999" cy="364490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  <a:endParaRPr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</p:txBody>
      </p:sp>
      <p:pic>
        <p:nvPicPr>
          <p:cNvPr id="7" name="図 6" descr="A.png">
            <a:extLst>
              <a:ext uri="{FF2B5EF4-FFF2-40B4-BE49-F238E27FC236}">
                <a16:creationId xmlns:a16="http://schemas.microsoft.com/office/drawing/2014/main" id="{618685EE-4FA8-4874-B413-025413C8DB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85" y="2573565"/>
            <a:ext cx="720179" cy="54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524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8F2844C-01CE-4758-B497-116E64DC0C6A}"/>
              </a:ext>
            </a:extLst>
          </p:cNvPr>
          <p:cNvSpPr/>
          <p:nvPr userDrawn="1"/>
        </p:nvSpPr>
        <p:spPr>
          <a:xfrm>
            <a:off x="480002" y="518141"/>
            <a:ext cx="11231999" cy="1782000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28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2800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テキスト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DBADBFE-E103-4C74-9C2D-B9E88A1B2984}"/>
              </a:ext>
            </a:extLst>
          </p:cNvPr>
          <p:cNvSpPr txBox="1"/>
          <p:nvPr userDrawn="1"/>
        </p:nvSpPr>
        <p:spPr>
          <a:xfrm>
            <a:off x="750933" y="518141"/>
            <a:ext cx="4645304" cy="523220"/>
          </a:xfrm>
          <a:prstGeom prst="rect">
            <a:avLst/>
          </a:prstGeom>
          <a:solidFill>
            <a:srgbClr val="008000"/>
          </a:solidFill>
        </p:spPr>
        <p:txBody>
          <a:bodyPr wrap="square" bIns="0" rtlCol="0" anchor="b" anchorCtr="0">
            <a:norm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主題の問い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FED74020-8017-492B-8645-D06788B27EE6}"/>
              </a:ext>
            </a:extLst>
          </p:cNvPr>
          <p:cNvSpPr txBox="1">
            <a:spLocks/>
          </p:cNvSpPr>
          <p:nvPr userDrawn="1"/>
        </p:nvSpPr>
        <p:spPr>
          <a:xfrm>
            <a:off x="480002" y="2736851"/>
            <a:ext cx="11231999" cy="364490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  <a:endParaRPr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</p:txBody>
      </p:sp>
      <p:pic>
        <p:nvPicPr>
          <p:cNvPr id="9" name="図 8" descr="A.png">
            <a:extLst>
              <a:ext uri="{FF2B5EF4-FFF2-40B4-BE49-F238E27FC236}">
                <a16:creationId xmlns:a16="http://schemas.microsoft.com/office/drawing/2014/main" id="{61171924-811D-42FE-A54E-D04D00647E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85" y="2573565"/>
            <a:ext cx="720179" cy="54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2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AEBA4D3-46EF-D34A-99AD-DA67D9B4E1EE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77270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吹き出し 5">
            <a:extLst>
              <a:ext uri="{FF2B5EF4-FFF2-40B4-BE49-F238E27FC236}">
                <a16:creationId xmlns:a16="http://schemas.microsoft.com/office/drawing/2014/main" id="{390D76C4-3789-44B8-9290-F603BD0E434A}"/>
              </a:ext>
            </a:extLst>
          </p:cNvPr>
          <p:cNvSpPr/>
          <p:nvPr userDrawn="1"/>
        </p:nvSpPr>
        <p:spPr>
          <a:xfrm>
            <a:off x="545035" y="706427"/>
            <a:ext cx="5114236" cy="1560936"/>
          </a:xfrm>
          <a:prstGeom prst="wedgeRoundRectCallout">
            <a:avLst>
              <a:gd name="adj1" fmla="val -46900"/>
              <a:gd name="adj2" fmla="val 24980"/>
              <a:gd name="adj3" fmla="val 16667"/>
            </a:avLst>
          </a:prstGeom>
          <a:gradFill flip="none" rotWithShape="1">
            <a:gsLst>
              <a:gs pos="0">
                <a:schemeClr val="accent5">
                  <a:shade val="30000"/>
                  <a:satMod val="115000"/>
                  <a:lumMod val="55000"/>
                  <a:lumOff val="45000"/>
                </a:schemeClr>
              </a:gs>
              <a:gs pos="50000">
                <a:schemeClr val="accent5">
                  <a:shade val="67500"/>
                  <a:satMod val="115000"/>
                  <a:lumMod val="41000"/>
                  <a:lumOff val="59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0" rtlCol="0" anchor="ctr" anchorCtr="0"/>
          <a:lstStyle/>
          <a:p>
            <a:r>
              <a:rPr kumimoji="1" lang="ja-JP" altLang="en-US" sz="28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スライド固有の問い</a:t>
            </a:r>
            <a:endParaRPr kumimoji="1" lang="en-US" altLang="ja-JP" sz="28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 descr="link.png">
            <a:hlinkClick r:id="" action="ppaction://noaction"/>
            <a:extLst>
              <a:ext uri="{FF2B5EF4-FFF2-40B4-BE49-F238E27FC236}">
                <a16:creationId xmlns:a16="http://schemas.microsoft.com/office/drawing/2014/main" id="{F83E13C8-458F-4EF1-A5CE-5B7A1257F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09" y="875968"/>
            <a:ext cx="1397923" cy="29868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DC46C9E-620C-43D1-8D10-0B047264A80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1369" y="706427"/>
            <a:ext cx="928915" cy="696686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BD7166-B445-4436-97C2-FED30C13FB96}"/>
              </a:ext>
            </a:extLst>
          </p:cNvPr>
          <p:cNvSpPr/>
          <p:nvPr userDrawn="1"/>
        </p:nvSpPr>
        <p:spPr>
          <a:xfrm>
            <a:off x="355602" y="2601668"/>
            <a:ext cx="11108265" cy="293629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39700" algn="just"/>
            <a:r>
              <a:rPr lang="ja-JP" altLang="en-US" sz="2000" kern="100" dirty="0">
                <a:solidFill>
                  <a:srgbClr val="202122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Arial" panose="020B0604020202020204" pitchFamily="34" charset="0"/>
              </a:rPr>
              <a:t>テキスト</a:t>
            </a:r>
            <a:endParaRPr lang="ja-JP" altLang="ja-JP" sz="2000" kern="100" dirty="0">
              <a:solidFill>
                <a:srgbClr val="202122"/>
              </a:solidFill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  <p:sp>
        <p:nvSpPr>
          <p:cNvPr id="7" name="フレーム 6">
            <a:extLst>
              <a:ext uri="{FF2B5EF4-FFF2-40B4-BE49-F238E27FC236}">
                <a16:creationId xmlns:a16="http://schemas.microsoft.com/office/drawing/2014/main" id="{BC0D72B2-D558-4AAC-B88B-A5133FC5239F}"/>
              </a:ext>
            </a:extLst>
          </p:cNvPr>
          <p:cNvSpPr/>
          <p:nvPr userDrawn="1"/>
        </p:nvSpPr>
        <p:spPr>
          <a:xfrm>
            <a:off x="355601" y="3397227"/>
            <a:ext cx="11108265" cy="1345168"/>
          </a:xfrm>
          <a:prstGeom prst="frame">
            <a:avLst>
              <a:gd name="adj1" fmla="val 5171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64D7F77D-57E1-4D35-B652-013BE01EAD61}"/>
              </a:ext>
            </a:extLst>
          </p:cNvPr>
          <p:cNvSpPr/>
          <p:nvPr userDrawn="1"/>
        </p:nvSpPr>
        <p:spPr>
          <a:xfrm>
            <a:off x="6334220" y="1722044"/>
            <a:ext cx="3771081" cy="651163"/>
          </a:xfrm>
          <a:prstGeom prst="wedgeRoundRectCallout">
            <a:avLst>
              <a:gd name="adj1" fmla="val -21972"/>
              <a:gd name="adj2" fmla="val -9653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EE8B31B7-6A89-4B0D-88F6-0695B6BE673E}"/>
              </a:ext>
            </a:extLst>
          </p:cNvPr>
          <p:cNvSpPr/>
          <p:nvPr userDrawn="1"/>
        </p:nvSpPr>
        <p:spPr>
          <a:xfrm>
            <a:off x="8908991" y="726510"/>
            <a:ext cx="2944168" cy="651163"/>
          </a:xfrm>
          <a:prstGeom prst="wedgeRoundRectCallout">
            <a:avLst>
              <a:gd name="adj1" fmla="val 22026"/>
              <a:gd name="adj2" fmla="val 94339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</a:p>
        </p:txBody>
      </p:sp>
    </p:spTree>
    <p:extLst>
      <p:ext uri="{BB962C8B-B14F-4D97-AF65-F5344CB8AC3E}">
        <p14:creationId xmlns:p14="http://schemas.microsoft.com/office/powerpoint/2010/main" val="75341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F79F529-78F2-3E4F-AFC9-7D4961D63A31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666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1B46E9B-309E-A247-A6E3-637A924BF8C2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96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DE2F505A-118A-C346-BA5B-E0631D4E4BDD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79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0E2C4CC-1733-334E-B572-C4CC283EC65E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407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400268A-C9FC-5D49-A75F-FCBAF810BAE7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420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1735A00-017D-BD41-BCE3-C3CB6D81D7D7}" type="datetime1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5C77DFE-49EF-EE47-AFEC-D88D2E6B4C1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6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header_footer_0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794501"/>
            <a:ext cx="12191188" cy="109721"/>
          </a:xfrm>
          <a:prstGeom prst="rect">
            <a:avLst/>
          </a:prstGeom>
        </p:spPr>
      </p:pic>
      <p:pic>
        <p:nvPicPr>
          <p:cNvPr id="10" name="図 9" descr="header_footer_0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773"/>
            <a:ext cx="12191188" cy="109721"/>
          </a:xfrm>
          <a:prstGeom prst="rect">
            <a:avLst/>
          </a:prstGeom>
        </p:spPr>
      </p:pic>
      <p:sp>
        <p:nvSpPr>
          <p:cNvPr id="11" name="スライド番号プレースホルダー 5"/>
          <p:cNvSpPr txBox="1">
            <a:spLocks/>
          </p:cNvSpPr>
          <p:nvPr userDrawn="1"/>
        </p:nvSpPr>
        <p:spPr>
          <a:xfrm>
            <a:off x="9045501" y="103949"/>
            <a:ext cx="2844800" cy="242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>
                <a:latin typeface="+mn-ea"/>
                <a:ea typeface="+mn-ea"/>
              </a:rPr>
              <a:t>/12</a:t>
            </a:r>
          </a:p>
        </p:txBody>
      </p:sp>
      <p:sp>
        <p:nvSpPr>
          <p:cNvPr id="12" name="スライド番号プレースホルダー 5"/>
          <p:cNvSpPr txBox="1">
            <a:spLocks/>
          </p:cNvSpPr>
          <p:nvPr userDrawn="1"/>
        </p:nvSpPr>
        <p:spPr>
          <a:xfrm>
            <a:off x="8703389" y="103949"/>
            <a:ext cx="2844800" cy="242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C77DFE-49EF-EE47-AFEC-D88D2E6B4C14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82500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B19355C-D563-902D-3B3F-0BCBE0527B2F}"/>
              </a:ext>
            </a:extLst>
          </p:cNvPr>
          <p:cNvSpPr txBox="1">
            <a:spLocks/>
          </p:cNvSpPr>
          <p:nvPr userDrawn="1"/>
        </p:nvSpPr>
        <p:spPr>
          <a:xfrm>
            <a:off x="9045501" y="103949"/>
            <a:ext cx="2844800" cy="242399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675" dirty="0">
                <a:latin typeface="+mn-ea"/>
                <a:ea typeface="+mn-ea"/>
              </a:rPr>
              <a:t>/</a:t>
            </a:r>
            <a:r>
              <a:rPr lang="en-US" altLang="ja-JP" sz="675" baseline="0" dirty="0">
                <a:latin typeface="+mn-ea"/>
                <a:ea typeface="+mn-ea"/>
              </a:rPr>
              <a:t> </a:t>
            </a:r>
            <a:r>
              <a:rPr lang="en-US" altLang="ja-JP" sz="675" dirty="0">
                <a:latin typeface="+mn-ea"/>
                <a:ea typeface="+mn-ea"/>
              </a:rPr>
              <a:t>14</a:t>
            </a:r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CE5CD44C-3FC1-5A1E-0D45-92412C686CBF}"/>
              </a:ext>
            </a:extLst>
          </p:cNvPr>
          <p:cNvSpPr txBox="1">
            <a:spLocks/>
          </p:cNvSpPr>
          <p:nvPr userDrawn="1"/>
        </p:nvSpPr>
        <p:spPr>
          <a:xfrm>
            <a:off x="8703389" y="103949"/>
            <a:ext cx="2844800" cy="242399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C77DFE-49EF-EE47-AFEC-D88D2E6B4C14}" type="slidenum">
              <a:rPr lang="ja-JP" altLang="en-US" sz="675" smtClean="0"/>
              <a:pPr/>
              <a:t>‹#›</a:t>
            </a:fld>
            <a:endParaRPr lang="ja-JP" altLang="en-US" sz="675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CD9D04B-B296-1BC0-7237-8EFCB7FB2A88}"/>
              </a:ext>
            </a:extLst>
          </p:cNvPr>
          <p:cNvSpPr/>
          <p:nvPr userDrawn="1"/>
        </p:nvSpPr>
        <p:spPr>
          <a:xfrm>
            <a:off x="0" y="-1"/>
            <a:ext cx="12192000" cy="108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A8FB833-579E-A6CE-3CFE-9ABE00404FB3}"/>
              </a:ext>
            </a:extLst>
          </p:cNvPr>
          <p:cNvSpPr/>
          <p:nvPr userDrawn="1"/>
        </p:nvSpPr>
        <p:spPr>
          <a:xfrm>
            <a:off x="0" y="6750000"/>
            <a:ext cx="12192000" cy="108000"/>
          </a:xfrm>
          <a:prstGeom prst="rect">
            <a:avLst/>
          </a:prstGeom>
          <a:solidFill>
            <a:srgbClr val="759E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78993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B0AA59-320B-4306-94DE-8E35D4EC5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46286"/>
            <a:ext cx="9144000" cy="1345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近代以前の東南アジア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A08F7F18-6D67-88BE-69A0-3D05B0B2019C}"/>
              </a:ext>
            </a:extLst>
          </p:cNvPr>
          <p:cNvSpPr txBox="1">
            <a:spLocks/>
          </p:cNvSpPr>
          <p:nvPr/>
        </p:nvSpPr>
        <p:spPr>
          <a:xfrm>
            <a:off x="1524000" y="3980896"/>
            <a:ext cx="9144000" cy="359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（教科書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p.61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63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，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150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151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，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160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171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，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182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183</a:t>
            </a:r>
            <a:r>
              <a:rPr lang="ja-JP" altLang="en-US" sz="2400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56264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4FD06-D424-F856-8341-09395869C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342DD60-2028-E3C4-1DB9-020211707CC2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クメール王国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（アンコール朝，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802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1431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アンコール</a:t>
            </a:r>
            <a:r>
              <a:rPr lang="en-US" altLang="ja-JP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ワット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などのヒンドゥー教・大乗仏教の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寺院を多数建立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都城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アンコール</a:t>
            </a: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トム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建設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世紀，アユタヤ朝の支配下に置かれる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・クメール王国衰退後，メコン川で河川貿易に基盤を置く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諸王朝が盛衰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91DAEF1-B6F6-1672-2FCE-994AAABBD744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068606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19E49-3EE4-CEB4-5E27-62F935519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45E98F-0C09-0EFD-2CFC-D4A3A2A4D5BC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●タイ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ドヴァーラヴァティー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11/13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モン人が建国，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世紀にタイ人に滅ぼされる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・クメール王国の支配下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→内陸交易路を支配したタイ人国家が多数建設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スコータイ朝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1257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ごろ～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1438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上座仏教の仏寺・仏塔が多数残される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3BBE48A6-36CF-577A-CB78-CAAEAB969B9F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621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BB7D-3589-A4B2-42B7-2A1A61FD7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6077732-642A-5D35-61B0-26C271BEF089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アユタヤ朝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1351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1767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港市国家として強大化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クメール王国を圧迫，スコータイ朝など北方の諸国を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征服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→最盛期（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日本から西ヨーロッパに及ぶ諸国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と外交・交易関係をもつ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ラタナコーシン朝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（バンコク朝，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1782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～現在）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アユタヤ朝滅亡後に成立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86200BE-040A-C3C6-6950-04F498741E6B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470631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F8251-C8C0-AB3F-7AF6-435835F02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AA8667-8952-4FCF-6A66-60BD551BAB1B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●ビルマ（ミャンマー）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ピュー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の都市国家群が繁栄（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→南詔の侵略をうけて衰退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パガン朝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1044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1299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）：ビルマ人が建国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ベンガル湾と雲南を結ぶ交易で繁栄，多数の仏教寺院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を建立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→元の侵攻（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1287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）を機に衰退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F18FAE8-0752-204A-81B2-407B08E464E9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34295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1CBD5-AFB2-59DE-E332-37364821D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09A32CA-C739-C3FC-86F6-FA01CFB3C101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・タウングー朝（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1531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1752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稲作地帯の中央平原を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掌握，パガン朝滅亡後の分裂状態を統一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コンバウン朝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1752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1885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中央平原を再開発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→清の侵攻を撃退，アユタヤ朝を滅ぼす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●ラオス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・メコン川中流域の交易を基盤に国家成立（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王国に分裂（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世紀はじめ）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3594F9B-29A8-FFAA-C10F-1B784E9B75F4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2133010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83569-D43E-42BC-82D6-E2E0544A4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CD985B-CE27-4E37-6868-907313618059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●インド文化の受容（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世紀頃～）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サンスクリット語，ヒンドゥー教，大乗仏教などが浸透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→諸島部を含む各地で「インド化」がすすむ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●上座仏教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スリランカから大陸部に伝わる（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世紀頃～）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→日常生活で精霊信仰と共存，王室儀礼ではヒンドゥー教　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の要素を残す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●中国文化の受容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主にベトナムで儒教や科挙が導入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63ECC56-4686-2B0A-3045-7ED58EB5E305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大陸部の文化</a:t>
            </a:r>
          </a:p>
        </p:txBody>
      </p:sp>
    </p:spTree>
    <p:extLst>
      <p:ext uri="{BB962C8B-B14F-4D97-AF65-F5344CB8AC3E}">
        <p14:creationId xmlns:p14="http://schemas.microsoft.com/office/powerpoint/2010/main" val="174517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0C38C-ED3B-3AD1-AD83-832B82C04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4A10218-7E85-824B-ECA6-EBA05B7C6EB4}"/>
              </a:ext>
            </a:extLst>
          </p:cNvPr>
          <p:cNvSpPr/>
          <p:nvPr/>
        </p:nvSpPr>
        <p:spPr>
          <a:xfrm>
            <a:off x="696000" y="629671"/>
            <a:ext cx="10800000" cy="1908992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大陸部にはどのような国家がうまれたのだろうか。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5B722C-C2AD-8313-7AF9-943C295F06E2}"/>
              </a:ext>
            </a:extLst>
          </p:cNvPr>
          <p:cNvSpPr txBox="1"/>
          <p:nvPr/>
        </p:nvSpPr>
        <p:spPr>
          <a:xfrm>
            <a:off x="1080343" y="368061"/>
            <a:ext cx="3852603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主題の問い</a:t>
            </a: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255905D3-3767-CE2A-C7C7-3DEF9DAA4A1E}"/>
              </a:ext>
            </a:extLst>
          </p:cNvPr>
          <p:cNvSpPr txBox="1">
            <a:spLocks/>
          </p:cNvSpPr>
          <p:nvPr/>
        </p:nvSpPr>
        <p:spPr>
          <a:xfrm>
            <a:off x="696000" y="2971800"/>
            <a:ext cx="10800000" cy="344067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3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244073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C2A1A-1715-5667-7428-10F336C09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8D98A969-B51E-327F-8B62-623FC55F43B2}"/>
              </a:ext>
            </a:extLst>
          </p:cNvPr>
          <p:cNvSpPr/>
          <p:nvPr/>
        </p:nvSpPr>
        <p:spPr>
          <a:xfrm>
            <a:off x="696000" y="2130924"/>
            <a:ext cx="10800000" cy="2001238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諸島部の国家は，交易を通じてどのような社会を形成し，変容させていったのだろうか。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7EA5201-9541-32D4-347A-B32A9AA7E77C}"/>
              </a:ext>
            </a:extLst>
          </p:cNvPr>
          <p:cNvSpPr txBox="1"/>
          <p:nvPr/>
        </p:nvSpPr>
        <p:spPr>
          <a:xfrm>
            <a:off x="1084621" y="1993203"/>
            <a:ext cx="3812232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主題の問い</a:t>
            </a:r>
          </a:p>
        </p:txBody>
      </p:sp>
    </p:spTree>
    <p:extLst>
      <p:ext uri="{BB962C8B-B14F-4D97-AF65-F5344CB8AC3E}">
        <p14:creationId xmlns:p14="http://schemas.microsoft.com/office/powerpoint/2010/main" val="4264464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259C6-3572-5FD5-5CA8-BBC7CF0B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3F3A2E-137E-A62B-737E-A72263DD990A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●マレー半島・スマトラ島（マラッカ海峡一帯）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シュリーヴィジャヤ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：スマトラ島のパレンバンを中心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→港市国家を従える交易帝国として繁栄，大乗仏教教学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の中心地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・ジャーヴァカとよばれる多数の港市国家が繁栄（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</a:t>
            </a: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→中国，インド，西アジアの諸国と活発に交易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D837A76-0EF6-AF64-B143-F3F300F2CA4D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諸島部の諸国家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4264911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353E3-68AC-FD8B-4F24-CC1D1B719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BF7EBF-DA10-33D1-82B3-AD0C69ED384B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世紀末，スマトラ島北部でイスラーム化がはじまる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マラッカ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世紀末～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1511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→イスラーム化して西方のイスラーム商業勢力と結ぶ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→琉球，インド，西アジア諸国の商人が集まる世界有数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の交易港に発展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ポルトガル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がマラッカを占領（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1511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→アチェ・バンテンなどのイスラーム港市国家と争う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B09D4F7-9ED3-0F75-34C8-83B9A5FA2FC3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諸島部の諸国家</a:t>
            </a:r>
            <a:endParaRPr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596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96000" y="2227175"/>
            <a:ext cx="10800000" cy="2561393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東南アジアの諸国家はインドや中国，ヨーロッパといった外部勢力からどのような影響を受け，独自の国家体制や文化を形成していったのだろうか。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32A6B1-DC33-4C18-BDFD-69863B4C652C}"/>
              </a:ext>
            </a:extLst>
          </p:cNvPr>
          <p:cNvSpPr txBox="1"/>
          <p:nvPr/>
        </p:nvSpPr>
        <p:spPr>
          <a:xfrm>
            <a:off x="1084621" y="1993203"/>
            <a:ext cx="3812232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全体の主題の問い</a:t>
            </a:r>
          </a:p>
        </p:txBody>
      </p:sp>
    </p:spTree>
    <p:extLst>
      <p:ext uri="{BB962C8B-B14F-4D97-AF65-F5344CB8AC3E}">
        <p14:creationId xmlns:p14="http://schemas.microsoft.com/office/powerpoint/2010/main" val="4118241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4DA0C-BE09-7713-ABE2-C0EB3A6E7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29D6C0-66B6-B7E0-3576-999EE02580CB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●ジャワ島・東部諸島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シャイレーンドラ朝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…8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世紀に成立，諸島部に君臨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→大乗仏教を信奉し，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ボロブドゥール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寺院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を造営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クディリ朝</a:t>
            </a: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以降</a:t>
            </a:r>
            <a:r>
              <a:rPr lang="en-US" altLang="ja-JP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農業的基盤をもつ港市国家が繁栄</a:t>
            </a:r>
            <a:endParaRPr lang="en-US" altLang="ja-JP" sz="3200" kern="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・シンガサリ朝・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マジャパヒト朝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期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ヒンドゥー教・大乗仏教が栄える</a:t>
            </a:r>
            <a:endParaRPr lang="en-US" altLang="ja-JP" sz="3200" kern="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→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独自のジャワ文化形成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ワヤン（影絵人形劇）など</a:t>
            </a:r>
            <a:endParaRPr kumimoji="1" lang="ja-JP" alt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2CE155C8-68B0-CF66-FDDD-7589C6C5818D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諸島部の諸国家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655636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6CB2F-61C7-000F-43F9-B72078074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C8A81D2-A930-D08E-34C7-856D80AE3CA8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・マジャパヒト朝衰退（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世紀はじめ）</a:t>
            </a: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・イスラーム港市国家台頭（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世紀後半）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バンテンなど</a:t>
            </a: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マタラム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1578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1755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イスラーム国家，農業生産力を背景に発展</a:t>
            </a: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オランダ東インド会社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海域アジアに進出</a:t>
            </a:r>
            <a:endParaRPr kumimoji="1" lang="en-US" altLang="ja-JP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→</a:t>
            </a:r>
            <a:r>
              <a:rPr kumimoji="1" lang="ja-JP" alt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バタヴィア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を根拠地とする（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世紀末）</a:t>
            </a:r>
          </a:p>
          <a:p>
            <a:pPr marL="250190" marR="0" lvl="0" indent="-250190" algn="just" defTabSz="457200" rtl="0" eaLnBrk="1" fontAlgn="auto" latinLnBrk="0" hangingPunct="1">
              <a:lnSpc>
                <a:spcPct val="14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バンテン征服→諸島部海域での優位確立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(17</a:t>
            </a:r>
            <a:r>
              <a:rPr kumimoji="1" lang="ja-JP" alt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世紀後半</a:t>
            </a:r>
            <a:r>
              <a:rPr kumimoji="1" lang="en-US" altLang="ja-JP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)</a:t>
            </a:r>
            <a:endParaRPr kumimoji="1" lang="ja-JP" altLang="en-US" sz="3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DE352A9-CDB0-3A15-290D-25C72AFCD65E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諸島部の諸国家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2218230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611A8-A759-208F-2C7D-97B22D1D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BAA476A8-E84A-498B-7F4E-9B504623B907}"/>
              </a:ext>
            </a:extLst>
          </p:cNvPr>
          <p:cNvSpPr/>
          <p:nvPr/>
        </p:nvSpPr>
        <p:spPr>
          <a:xfrm>
            <a:off x="696000" y="629671"/>
            <a:ext cx="10800000" cy="1908992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諸島部の国家は，交易を通じてどのような社会を形成し，変容させていったのだろうか。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4F747E-57A0-1AFF-B47A-D2C5F26FB706}"/>
              </a:ext>
            </a:extLst>
          </p:cNvPr>
          <p:cNvSpPr txBox="1"/>
          <p:nvPr/>
        </p:nvSpPr>
        <p:spPr>
          <a:xfrm>
            <a:off x="1080343" y="368061"/>
            <a:ext cx="3852603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主題の問い</a:t>
            </a: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805447E6-33CF-F3FA-B03E-C22DA4A5C2B6}"/>
              </a:ext>
            </a:extLst>
          </p:cNvPr>
          <p:cNvSpPr txBox="1">
            <a:spLocks/>
          </p:cNvSpPr>
          <p:nvPr/>
        </p:nvSpPr>
        <p:spPr>
          <a:xfrm>
            <a:off x="696000" y="2971800"/>
            <a:ext cx="10800000" cy="344067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3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8900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96000" y="629671"/>
            <a:ext cx="10800000" cy="2185718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東南アジアの諸国家はインドや中国，ヨーロッパといった外部勢力からどのような影響を受け，独自の国家体制や文化を形成していったのだろうか。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32A6B1-DC33-4C18-BDFD-69863B4C652C}"/>
              </a:ext>
            </a:extLst>
          </p:cNvPr>
          <p:cNvSpPr txBox="1"/>
          <p:nvPr/>
        </p:nvSpPr>
        <p:spPr>
          <a:xfrm>
            <a:off x="1080343" y="368061"/>
            <a:ext cx="3852603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全体の主題の問い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96000" y="2971800"/>
            <a:ext cx="10800000" cy="344067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ja-JP" altLang="en-US" sz="3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78994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96000" y="2287844"/>
            <a:ext cx="10800000" cy="22978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defRPr/>
            </a:pPr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>
              <a:defRPr/>
            </a:pPr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大陸部と諸島部の諸国家では，権力の基盤や国家形成にどのような違いがあるか。具体的な王朝をあげて説明してみよう。</a:t>
            </a:r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7F3EE4-44D9-4131-A90D-21077DBB3303}"/>
              </a:ext>
            </a:extLst>
          </p:cNvPr>
          <p:cNvSpPr txBox="1"/>
          <p:nvPr/>
        </p:nvSpPr>
        <p:spPr>
          <a:xfrm>
            <a:off x="1173563" y="2183007"/>
            <a:ext cx="113431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Try</a:t>
            </a:r>
            <a:endParaRPr lang="ja-JP" altLang="en-US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996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8A7F0-4D8A-3BEE-8BF3-BEE48C5BA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F179B6-5B76-EF7D-DCF1-E8B0454DDC6E}"/>
              </a:ext>
            </a:extLst>
          </p:cNvPr>
          <p:cNvSpPr txBox="1"/>
          <p:nvPr/>
        </p:nvSpPr>
        <p:spPr>
          <a:xfrm>
            <a:off x="310780" y="1208809"/>
            <a:ext cx="11420245" cy="4628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●東南アジアの自然環境と基層文化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・自然環境：熱帯・亜熱帯のモンスーン帯に位置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・生業：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前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3000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年紀まで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根栽農耕（タロイモ，バナナなど）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前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2000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稲作が中国から大陸部に伝わる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→前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1000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年紀には諸島部に伝わる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8988F04B-2971-C328-A407-D87474583255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東南アジアと海のシルクロード</a:t>
            </a:r>
          </a:p>
        </p:txBody>
      </p:sp>
    </p:spTree>
    <p:extLst>
      <p:ext uri="{BB962C8B-B14F-4D97-AF65-F5344CB8AC3E}">
        <p14:creationId xmlns:p14="http://schemas.microsoft.com/office/powerpoint/2010/main" val="71875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12994-3ABE-441C-1E8B-F7B9DD9E5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9E087E-CA03-712C-5D9E-8E4B2498912D}"/>
              </a:ext>
            </a:extLst>
          </p:cNvPr>
          <p:cNvSpPr txBox="1"/>
          <p:nvPr/>
        </p:nvSpPr>
        <p:spPr>
          <a:xfrm>
            <a:off x="310780" y="1208809"/>
            <a:ext cx="11420245" cy="4628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ドンソン文化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：前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1000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年紀後半，北部ベトナムを中心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に青銅器・鉄器文化が発展　→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銅鼓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が各地へ輸出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海のシルクロード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海の道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東西の海上交易路，季節風（モンスーン）航海の確立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→東西交易の重要拠点として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港市国家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が誕生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香薬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（香辛料・香料）・象牙・真珠・錫などを供給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85615BB3-E70C-E677-06E4-FF82F6828550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東南アジアと海のシルクロード</a:t>
            </a:r>
          </a:p>
        </p:txBody>
      </p:sp>
    </p:spTree>
    <p:extLst>
      <p:ext uri="{BB962C8B-B14F-4D97-AF65-F5344CB8AC3E}">
        <p14:creationId xmlns:p14="http://schemas.microsoft.com/office/powerpoint/2010/main" val="2098828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A83F-0B65-9F8A-039F-AE1C74AC8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DB5E0F72-219E-4744-71DE-2293D170DF96}"/>
              </a:ext>
            </a:extLst>
          </p:cNvPr>
          <p:cNvSpPr/>
          <p:nvPr/>
        </p:nvSpPr>
        <p:spPr>
          <a:xfrm>
            <a:off x="696000" y="2130924"/>
            <a:ext cx="10800000" cy="2001238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rgbClr val="008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altLang="ja-JP" sz="3200" b="1" dirty="0">
              <a:solidFill>
                <a:srgbClr val="000000"/>
              </a:solidFill>
              <a:latin typeface="メイリオ"/>
              <a:ea typeface="メイリオ"/>
              <a:cs typeface="メイリオ"/>
            </a:endParaRPr>
          </a:p>
          <a:p>
            <a:pPr lvl="1"/>
            <a:r>
              <a:rPr lang="ja-JP" altLang="en-US" sz="32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大陸部にはどのような国家がうまれたのだろうか。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3E9DAA8-A46A-6213-E755-C8D2E6AC8EF9}"/>
              </a:ext>
            </a:extLst>
          </p:cNvPr>
          <p:cNvSpPr txBox="1"/>
          <p:nvPr/>
        </p:nvSpPr>
        <p:spPr>
          <a:xfrm>
            <a:off x="1084621" y="1993203"/>
            <a:ext cx="3812232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主題の問い</a:t>
            </a:r>
          </a:p>
        </p:txBody>
      </p:sp>
    </p:spTree>
    <p:extLst>
      <p:ext uri="{BB962C8B-B14F-4D97-AF65-F5344CB8AC3E}">
        <p14:creationId xmlns:p14="http://schemas.microsoft.com/office/powerpoint/2010/main" val="43274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5F769-DBA7-5418-8F9B-A58F14B8A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CEDB008-371C-A9EE-8510-2EA5460880FE}"/>
              </a:ext>
            </a:extLst>
          </p:cNvPr>
          <p:cNvSpPr txBox="1"/>
          <p:nvPr/>
        </p:nvSpPr>
        <p:spPr>
          <a:xfrm>
            <a:off x="310780" y="1208809"/>
            <a:ext cx="11420245" cy="4628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●ベトナム中南部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林邑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192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南シナ海で交易ネットワーク拡大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→中国文化摂取からインド文化に方向転換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チャンパー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林邑が国名をインド風に変更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→中継港として繁栄し，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世紀に最盛期を迎える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→以降，南進する大越に圧迫される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B1938AE-4058-0C87-A83C-20A694EDF75C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80188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9C1F1-5A52-9896-6C5F-F61047D7E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627477A-2E8C-2103-B53A-58DAB60D6776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●ベトナム北部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・ドンソン文化期以降，長期間にわたり中国の支配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大越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中国の支配から独立（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世紀後半）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李朝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1009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1225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）：最初の長期王朝，宋から儒教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や仏教をとりいれ中国化　　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陳朝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1225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1400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）：科挙制度の定着，独自の文字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チューノム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（字喃）の作成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1DE1FBB-3D80-4AA5-089C-A873349BE371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3333324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2AD46-5061-2675-43F0-B30CB9167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5A768ED-729E-D784-A64C-0530499C9B1A}"/>
              </a:ext>
            </a:extLst>
          </p:cNvPr>
          <p:cNvSpPr txBox="1"/>
          <p:nvPr/>
        </p:nvSpPr>
        <p:spPr>
          <a:xfrm>
            <a:off x="310780" y="1208809"/>
            <a:ext cx="11420245" cy="540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世紀はじめ，大越は明に併合される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→黎朝のもとで独立回復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黎朝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1428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1527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，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1532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1789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儒教・律令制などにもとづく中国的な官僚国家体制，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南進してチャンパーを圧迫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・北部で鄭氏が黎朝の実権を握り，中部の阮氏と対立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西山（タイソン）の反乱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で鄭氏・阮氏政権は滅亡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FB47B327-C55D-F9AB-48A6-1F3491C5C83C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89193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A9C49-F072-0A66-BCC0-5A50F796C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B7B3EE4-9335-6A36-4A03-A0620F955E05}"/>
              </a:ext>
            </a:extLst>
          </p:cNvPr>
          <p:cNvSpPr txBox="1"/>
          <p:nvPr/>
        </p:nvSpPr>
        <p:spPr>
          <a:xfrm>
            <a:off x="310780" y="1208809"/>
            <a:ext cx="11420245" cy="4628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●カンボジア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扶南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メコン川下流に成立，広範な交易網</a:t>
            </a: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→外港オケオからローマ金貨や中国の鏡が出土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</a:t>
            </a:r>
            <a:r>
              <a:rPr lang="ja-JP" altLang="en-US" sz="3200" b="1" kern="1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真臘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クメール人が建国，扶南を併合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→南北に分裂（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世紀初頭）</a:t>
            </a:r>
            <a:endParaRPr lang="en-US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50190" indent="-250190" algn="just">
              <a:lnSpc>
                <a:spcPct val="140000"/>
              </a:lnSpc>
              <a:spcBef>
                <a:spcPts val="672"/>
              </a:spcBef>
            </a:pP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→クメール王国（アンコール朝）により再統一（</a:t>
            </a:r>
            <a:r>
              <a:rPr lang="en-US" altLang="ja-JP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3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世紀）　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F306981-B3D9-0A8A-BB52-D2FB3CF6DBBC}"/>
              </a:ext>
            </a:extLst>
          </p:cNvPr>
          <p:cNvSpPr txBox="1">
            <a:spLocks/>
          </p:cNvSpPr>
          <p:nvPr/>
        </p:nvSpPr>
        <p:spPr>
          <a:xfrm>
            <a:off x="370704" y="499551"/>
            <a:ext cx="11300398" cy="535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大陸部の諸国家</a:t>
            </a:r>
          </a:p>
        </p:txBody>
      </p:sp>
    </p:spTree>
    <p:extLst>
      <p:ext uri="{BB962C8B-B14F-4D97-AF65-F5344CB8AC3E}">
        <p14:creationId xmlns:p14="http://schemas.microsoft.com/office/powerpoint/2010/main" val="20859603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7219</TotalTime>
  <Words>1669</Words>
  <Application>Microsoft Office PowerPoint</Application>
  <PresentationFormat>ワイド画面</PresentationFormat>
  <Paragraphs>222</Paragraphs>
  <Slides>24</Slides>
  <Notes>24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24</vt:i4>
      </vt:variant>
      <vt:variant>
        <vt:lpstr>目的別スライド ショー</vt:lpstr>
      </vt:variant>
      <vt:variant>
        <vt:i4>8</vt:i4>
      </vt:variant>
    </vt:vector>
  </HeadingPairs>
  <TitlesOfParts>
    <vt:vector size="42" baseType="lpstr">
      <vt:lpstr>Meiryo UI</vt:lpstr>
      <vt:lpstr>ＭＳ Ｐゴシック</vt:lpstr>
      <vt:lpstr>ＭＳ 明朝</vt:lpstr>
      <vt:lpstr>メイリオ</vt:lpstr>
      <vt:lpstr>游ゴシック</vt:lpstr>
      <vt:lpstr>Arial</vt:lpstr>
      <vt:lpstr>Calibri</vt:lpstr>
      <vt:lpstr>Calibri Light</vt:lpstr>
      <vt:lpstr>ホワイト</vt:lpstr>
      <vt:lpstr>Office 2013 - 2022 テーマ</vt:lpstr>
      <vt:lpstr>近代以前の東南アジア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目的別スライド ショー 1</vt:lpstr>
      <vt:lpstr>目的別スライド ショー 2</vt:lpstr>
      <vt:lpstr>目的別スライド ショー 3</vt:lpstr>
      <vt:lpstr>目的別スライド ショー 4</vt:lpstr>
      <vt:lpstr>目的別スライド ショー 5</vt:lpstr>
      <vt:lpstr>目的別スライド ショー 6</vt:lpstr>
      <vt:lpstr>目的別スライド ショー 7</vt:lpstr>
      <vt:lpstr>目的別スライド ショー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黒原 銀次郎</cp:lastModifiedBy>
  <cp:revision>42</cp:revision>
  <cp:lastPrinted>2022-01-12T08:09:59Z</cp:lastPrinted>
  <dcterms:created xsi:type="dcterms:W3CDTF">2015-09-24T02:31:28Z</dcterms:created>
  <dcterms:modified xsi:type="dcterms:W3CDTF">2026-02-24T03:52:14Z</dcterms:modified>
</cp:coreProperties>
</file>