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18"/>
  </p:notesMasterIdLst>
  <p:handoutMasterIdLst>
    <p:handoutMasterId r:id="rId19"/>
  </p:handoutMasterIdLst>
  <p:sldIdLst>
    <p:sldId id="265" r:id="rId2"/>
    <p:sldId id="346" r:id="rId3"/>
    <p:sldId id="414" r:id="rId4"/>
    <p:sldId id="435" r:id="rId5"/>
    <p:sldId id="416" r:id="rId6"/>
    <p:sldId id="436" r:id="rId7"/>
    <p:sldId id="386" r:id="rId8"/>
    <p:sldId id="430" r:id="rId9"/>
    <p:sldId id="422" r:id="rId10"/>
    <p:sldId id="437" r:id="rId11"/>
    <p:sldId id="407" r:id="rId12"/>
    <p:sldId id="408" r:id="rId13"/>
    <p:sldId id="409" r:id="rId14"/>
    <p:sldId id="406" r:id="rId15"/>
    <p:sldId id="411" r:id="rId16"/>
    <p:sldId id="405" r:id="rId17"/>
  </p:sldIdLst>
  <p:sldSz cx="12192000" cy="6858000"/>
  <p:notesSz cx="6735763" cy="9866313"/>
  <p:custShowLst>
    <p:custShow name="目的別スライド ショー1" id="0">
      <p:sldLst/>
    </p:custShow>
    <p:custShow name="目的別スライド ショー2" id="1">
      <p:sldLst/>
    </p:custShow>
    <p:custShow name="目的別スライド ショー3" id="2">
      <p:sldLst/>
    </p:custShow>
    <p:custShow name="目的別スライド ショー4" id="3">
      <p:sldLst/>
    </p:custShow>
    <p:custShow name="目的別スライド ショー6" id="4">
      <p:sldLst/>
    </p:custShow>
    <p:custShow name="目的別スライド ショー5" id="5">
      <p:sldLst/>
    </p:custShow>
  </p:custShowLst>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2DF"/>
    <a:srgbClr val="D6EDE7"/>
    <a:srgbClr val="F1E1CB"/>
    <a:srgbClr val="F2F2F2"/>
    <a:srgbClr val="FFFCD6"/>
    <a:srgbClr val="F37C47"/>
    <a:srgbClr val="58841E"/>
    <a:srgbClr val="78953D"/>
    <a:srgbClr val="35C160"/>
    <a:srgbClr val="4BB5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26" autoAdjust="0"/>
    <p:restoredTop sz="90960" autoAdjust="0"/>
  </p:normalViewPr>
  <p:slideViewPr>
    <p:cSldViewPr snapToGrid="0" snapToObjects="1">
      <p:cViewPr varScale="1">
        <p:scale>
          <a:sx n="106" d="100"/>
          <a:sy n="106" d="100"/>
        </p:scale>
        <p:origin x="168"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621" cy="494813"/>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572" y="0"/>
            <a:ext cx="2918621" cy="494813"/>
          </a:xfrm>
          <a:prstGeom prst="rect">
            <a:avLst/>
          </a:prstGeom>
        </p:spPr>
        <p:txBody>
          <a:bodyPr vert="horz" lIns="90644" tIns="45322" rIns="90644" bIns="45322" rtlCol="0"/>
          <a:lstStyle>
            <a:lvl1pPr algn="r">
              <a:defRPr sz="1200"/>
            </a:lvl1pPr>
          </a:lstStyle>
          <a:p>
            <a:fld id="{9B790286-2147-4770-A886-2D597FF9D199}" type="datetimeFigureOut">
              <a:rPr kumimoji="1" lang="ja-JP" altLang="en-US" smtClean="0"/>
              <a:t>2026/1/26</a:t>
            </a:fld>
            <a:endParaRPr kumimoji="1" lang="ja-JP" altLang="en-US"/>
          </a:p>
        </p:txBody>
      </p:sp>
      <p:sp>
        <p:nvSpPr>
          <p:cNvPr id="4" name="フッター プレースホルダー 3"/>
          <p:cNvSpPr>
            <a:spLocks noGrp="1"/>
          </p:cNvSpPr>
          <p:nvPr>
            <p:ph type="ftr" sz="quarter" idx="2"/>
          </p:nvPr>
        </p:nvSpPr>
        <p:spPr>
          <a:xfrm>
            <a:off x="1" y="9371501"/>
            <a:ext cx="2918621" cy="494813"/>
          </a:xfrm>
          <a:prstGeom prst="rect">
            <a:avLst/>
          </a:prstGeom>
        </p:spPr>
        <p:txBody>
          <a:bodyPr vert="horz" lIns="90644" tIns="45322" rIns="90644" bIns="4532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572" y="9371501"/>
            <a:ext cx="2918621" cy="494813"/>
          </a:xfrm>
          <a:prstGeom prst="rect">
            <a:avLst/>
          </a:prstGeom>
        </p:spPr>
        <p:txBody>
          <a:bodyPr vert="horz" lIns="90644" tIns="45322" rIns="90644" bIns="45322" rtlCol="0" anchor="b"/>
          <a:lstStyle>
            <a:lvl1pPr algn="r">
              <a:defRPr sz="1200"/>
            </a:lvl1pPr>
          </a:lstStyle>
          <a:p>
            <a:fld id="{42650851-F570-435E-8D4E-6ECEC451544A}" type="slidenum">
              <a:rPr kumimoji="1" lang="ja-JP" altLang="en-US" smtClean="0"/>
              <a:t>‹#›</a:t>
            </a:fld>
            <a:endParaRPr kumimoji="1" lang="ja-JP" altLang="en-US"/>
          </a:p>
        </p:txBody>
      </p:sp>
    </p:spTree>
    <p:extLst>
      <p:ext uri="{BB962C8B-B14F-4D97-AF65-F5344CB8AC3E}">
        <p14:creationId xmlns:p14="http://schemas.microsoft.com/office/powerpoint/2010/main" val="313826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621" cy="494813"/>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572" y="0"/>
            <a:ext cx="2918621" cy="494813"/>
          </a:xfrm>
          <a:prstGeom prst="rect">
            <a:avLst/>
          </a:prstGeom>
        </p:spPr>
        <p:txBody>
          <a:bodyPr vert="horz" lIns="90644" tIns="45322" rIns="90644" bIns="45322" rtlCol="0"/>
          <a:lstStyle>
            <a:lvl1pPr algn="r">
              <a:defRPr sz="1200"/>
            </a:lvl1pPr>
          </a:lstStyle>
          <a:p>
            <a:fld id="{553F89C2-92F2-4F8A-8949-04C882D42B10}" type="datetimeFigureOut">
              <a:rPr kumimoji="1" lang="ja-JP" altLang="en-US" smtClean="0"/>
              <a:t>2026/1/26</a:t>
            </a:fld>
            <a:endParaRPr kumimoji="1" lang="ja-JP" altLang="en-US"/>
          </a:p>
        </p:txBody>
      </p:sp>
      <p:sp>
        <p:nvSpPr>
          <p:cNvPr id="4" name="スライド イメージ プレースホルダー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891" y="4747996"/>
            <a:ext cx="5387982" cy="3884437"/>
          </a:xfrm>
          <a:prstGeom prst="rect">
            <a:avLst/>
          </a:prstGeom>
        </p:spPr>
        <p:txBody>
          <a:bodyPr vert="horz" lIns="90644" tIns="45322" rIns="90644" bIns="453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501"/>
            <a:ext cx="2918621" cy="494813"/>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572" y="9371501"/>
            <a:ext cx="2918621" cy="494813"/>
          </a:xfrm>
          <a:prstGeom prst="rect">
            <a:avLst/>
          </a:prstGeom>
        </p:spPr>
        <p:txBody>
          <a:bodyPr vert="horz" lIns="90644" tIns="45322" rIns="90644" bIns="45322" rtlCol="0" anchor="b"/>
          <a:lstStyle>
            <a:lvl1pPr algn="r">
              <a:defRPr sz="1200"/>
            </a:lvl1pPr>
          </a:lstStyle>
          <a:p>
            <a:fld id="{6A151C7E-A8FA-4DC7-9B09-9DC1B5B1663E}" type="slidenum">
              <a:rPr kumimoji="1" lang="ja-JP" altLang="en-US" smtClean="0"/>
              <a:t>‹#›</a:t>
            </a:fld>
            <a:endParaRPr kumimoji="1" lang="ja-JP" altLang="en-US"/>
          </a:p>
        </p:txBody>
      </p:sp>
    </p:spTree>
    <p:extLst>
      <p:ext uri="{BB962C8B-B14F-4D97-AF65-F5344CB8AC3E}">
        <p14:creationId xmlns:p14="http://schemas.microsoft.com/office/powerpoint/2010/main" val="28045026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A151C7E-A8FA-4DC7-9B09-9DC1B5B1663E}" type="slidenum">
              <a:rPr kumimoji="1" lang="ja-JP" altLang="en-US" smtClean="0"/>
              <a:t>0</a:t>
            </a:fld>
            <a:endParaRPr kumimoji="1" lang="ja-JP" altLang="en-US"/>
          </a:p>
        </p:txBody>
      </p:sp>
    </p:spTree>
    <p:extLst>
      <p:ext uri="{BB962C8B-B14F-4D97-AF65-F5344CB8AC3E}">
        <p14:creationId xmlns:p14="http://schemas.microsoft.com/office/powerpoint/2010/main" val="417597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30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7A13943-FF4A-4D14-82B6-C513861C1F4D}" type="slidenum">
              <a:rPr kumimoji="1" lang="ja-JP" altLang="en-US" smtClean="0"/>
              <a:t>9</a:t>
            </a:fld>
            <a:endParaRPr kumimoji="1" lang="ja-JP" altLang="en-US"/>
          </a:p>
        </p:txBody>
      </p:sp>
    </p:spTree>
    <p:extLst>
      <p:ext uri="{BB962C8B-B14F-4D97-AF65-F5344CB8AC3E}">
        <p14:creationId xmlns:p14="http://schemas.microsoft.com/office/powerpoint/2010/main" val="1893937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30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7A13943-FF4A-4D14-82B6-C513861C1F4D}" type="slidenum">
              <a:rPr kumimoji="1" lang="ja-JP" altLang="en-US" smtClean="0"/>
              <a:t>10</a:t>
            </a:fld>
            <a:endParaRPr kumimoji="1" lang="ja-JP" altLang="en-US"/>
          </a:p>
        </p:txBody>
      </p:sp>
    </p:spTree>
    <p:extLst>
      <p:ext uri="{BB962C8B-B14F-4D97-AF65-F5344CB8AC3E}">
        <p14:creationId xmlns:p14="http://schemas.microsoft.com/office/powerpoint/2010/main" val="2162426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30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7A13943-FF4A-4D14-82B6-C513861C1F4D}" type="slidenum">
              <a:rPr kumimoji="1" lang="ja-JP" altLang="en-US" smtClean="0"/>
              <a:t>11</a:t>
            </a:fld>
            <a:endParaRPr kumimoji="1" lang="ja-JP" altLang="en-US"/>
          </a:p>
        </p:txBody>
      </p:sp>
    </p:spTree>
    <p:extLst>
      <p:ext uri="{BB962C8B-B14F-4D97-AF65-F5344CB8AC3E}">
        <p14:creationId xmlns:p14="http://schemas.microsoft.com/office/powerpoint/2010/main" val="2780229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30575"/>
          </a:xfrm>
        </p:spPr>
      </p:sp>
      <p:sp>
        <p:nvSpPr>
          <p:cNvPr id="3" name="ノート プレースホルダー 2"/>
          <p:cNvSpPr>
            <a:spLocks noGrp="1"/>
          </p:cNvSpPr>
          <p:nvPr>
            <p:ph type="body" idx="1"/>
          </p:nvPr>
        </p:nvSpPr>
        <p:spPr/>
        <p:txBody>
          <a:bodyPr/>
          <a:lstStyle/>
          <a:p>
            <a:pPr algn="l"/>
            <a:r>
              <a:rPr lang="ja-JP" altLang="en-US" sz="1800" b="0" i="0" u="none" strike="noStrike" baseline="0" dirty="0">
                <a:latin typeface="UDShinGoPr6N-Regular"/>
              </a:rPr>
              <a:t>人件費</a:t>
            </a:r>
            <a:r>
              <a:rPr lang="en-US" altLang="ja-JP" sz="1800" b="0" i="0" u="none" strike="noStrike" baseline="0" dirty="0">
                <a:latin typeface="UDShinGoPr6N-Light"/>
              </a:rPr>
              <a:t>…</a:t>
            </a:r>
            <a:r>
              <a:rPr lang="ja-JP" altLang="en-US" sz="1800" b="0" i="0" u="none" strike="noStrike" baseline="0" dirty="0">
                <a:latin typeface="UDShinGoPr6N-Light"/>
              </a:rPr>
              <a:t>職員の給与など</a:t>
            </a:r>
          </a:p>
          <a:p>
            <a:pPr algn="l"/>
            <a:r>
              <a:rPr lang="ja-JP" altLang="en-US" sz="1800" b="0" i="0" u="none" strike="noStrike" baseline="0" dirty="0">
                <a:latin typeface="UDShinGoPr6N-Regular"/>
              </a:rPr>
              <a:t>扶助費</a:t>
            </a:r>
            <a:r>
              <a:rPr lang="en-US" altLang="ja-JP" sz="1800" b="0" i="0" u="none" strike="noStrike" baseline="0" dirty="0">
                <a:latin typeface="UDShinGoPr6N-Light"/>
              </a:rPr>
              <a:t>…</a:t>
            </a:r>
            <a:r>
              <a:rPr lang="ja-JP" altLang="en-US" sz="1800" b="0" i="0" u="none" strike="noStrike" baseline="0" dirty="0">
                <a:latin typeface="UDShinGoPr6N-Light"/>
              </a:rPr>
              <a:t>福祉</a:t>
            </a:r>
            <a:r>
              <a:rPr lang="ja-JP" altLang="en-US" sz="1800" b="0" i="0" u="none" strike="noStrike" baseline="0" dirty="0">
                <a:latin typeface="UDReiminPr6N-Regular"/>
              </a:rPr>
              <a:t> </a:t>
            </a:r>
            <a:r>
              <a:rPr lang="ja-JP" altLang="en-US" sz="1800" b="0" i="0" u="none" strike="noStrike" baseline="0" dirty="0">
                <a:latin typeface="UDShinGoPr6N-Light"/>
              </a:rPr>
              <a:t>・医療など</a:t>
            </a:r>
          </a:p>
          <a:p>
            <a:pPr algn="l"/>
            <a:r>
              <a:rPr lang="ja-JP" altLang="en-US" sz="1800" b="0" i="0" u="none" strike="noStrike" baseline="0" dirty="0">
                <a:latin typeface="UDShinGoPr6N-Regular"/>
              </a:rPr>
              <a:t>公債費</a:t>
            </a:r>
            <a:r>
              <a:rPr lang="en-US" altLang="ja-JP" sz="1800" b="0" i="0" u="none" strike="noStrike" baseline="0" dirty="0">
                <a:latin typeface="UDShinGoPr6N-Light"/>
              </a:rPr>
              <a:t>…</a:t>
            </a:r>
            <a:r>
              <a:rPr lang="ja-JP" altLang="en-US" sz="1800" b="0" i="0" u="none" strike="noStrike" baseline="0" dirty="0">
                <a:latin typeface="UDShinGoPr6N-Light"/>
              </a:rPr>
              <a:t>市債の返済</a:t>
            </a:r>
          </a:p>
          <a:p>
            <a:pPr algn="l"/>
            <a:r>
              <a:rPr lang="ja-JP" altLang="en-US" sz="1800" b="0" i="0" u="none" strike="noStrike" baseline="0" dirty="0">
                <a:latin typeface="UDShinGoPr6N-Regular"/>
              </a:rPr>
              <a:t>物件費</a:t>
            </a:r>
            <a:r>
              <a:rPr lang="en-US" altLang="ja-JP" sz="1800" b="0" i="0" u="none" strike="noStrike" baseline="0" dirty="0">
                <a:latin typeface="UDShinGoPr6N-Light"/>
              </a:rPr>
              <a:t>…</a:t>
            </a:r>
            <a:r>
              <a:rPr lang="ja-JP" altLang="en-US" sz="1800" b="0" i="0" u="none" strike="noStrike" baseline="0" dirty="0">
                <a:latin typeface="UDShinGoPr6N-Light"/>
              </a:rPr>
              <a:t>物品購入やサービスに対する支出</a:t>
            </a:r>
          </a:p>
          <a:p>
            <a:pPr algn="l"/>
            <a:r>
              <a:rPr lang="ja-JP" altLang="en-US" sz="1800" b="0" i="0" u="none" strike="noStrike" baseline="0" dirty="0">
                <a:latin typeface="UDShinGoPr6N-Regular"/>
              </a:rPr>
              <a:t>補助費</a:t>
            </a:r>
            <a:r>
              <a:rPr lang="en-US" altLang="ja-JP" sz="1800" b="0" i="0" u="none" strike="noStrike" baseline="0" dirty="0">
                <a:latin typeface="UDShinGoPr6N-Light"/>
              </a:rPr>
              <a:t>…</a:t>
            </a:r>
            <a:r>
              <a:rPr lang="ja-JP" altLang="en-US" sz="1800" b="0" i="0" u="none" strike="noStrike" baseline="0" dirty="0">
                <a:latin typeface="UDShinGoPr6N-Light"/>
              </a:rPr>
              <a:t>各種事業・団体への補助金</a:t>
            </a:r>
          </a:p>
          <a:p>
            <a:pPr algn="l"/>
            <a:r>
              <a:rPr lang="zh-TW" altLang="en-US" sz="1800" b="0" i="0" u="none" strike="noStrike" baseline="0" dirty="0">
                <a:latin typeface="UDShinGoPr6N-Regular"/>
              </a:rPr>
              <a:t>普通建設事業費</a:t>
            </a:r>
            <a:r>
              <a:rPr lang="en-US" altLang="ja-JP" sz="1800" b="0" i="0" u="none" strike="noStrike" baseline="0" dirty="0">
                <a:latin typeface="UDShinGoPr6N-Light"/>
              </a:rPr>
              <a:t>…</a:t>
            </a:r>
            <a:r>
              <a:rPr lang="ja-JP" altLang="en-US" sz="1800" b="0" i="0" u="none" strike="noStrike" baseline="0" dirty="0">
                <a:latin typeface="UDShinGoPr6N-Light"/>
              </a:rPr>
              <a:t>道路・公園・学校などの社会資本の整備に関する経費</a:t>
            </a:r>
            <a:endParaRPr lang="en-US" altLang="ja-JP" sz="1800" b="0" i="0" u="none" strike="noStrike" baseline="0" dirty="0">
              <a:latin typeface="UDShinGoPr6N-Light"/>
            </a:endParaRPr>
          </a:p>
          <a:p>
            <a:pPr algn="l"/>
            <a:endParaRPr kumimoji="1" lang="en-US" altLang="ja-JP" sz="1800" b="0" i="0" u="none" strike="noStrike" baseline="0" dirty="0">
              <a:latin typeface="UDShinGoPr6N-Light"/>
            </a:endParaRPr>
          </a:p>
          <a:p>
            <a:pPr algn="l"/>
            <a:endParaRPr kumimoji="1" lang="en-US" altLang="ja-JP" sz="1800" b="0" i="0" u="none" strike="noStrike" baseline="0" dirty="0">
              <a:latin typeface="UDShinGoPr6N-Light"/>
            </a:endParaRPr>
          </a:p>
          <a:p>
            <a:pPr algn="l"/>
            <a:r>
              <a:rPr lang="ja-JP" altLang="ja-JP" sz="1800" dirty="0">
                <a:solidFill>
                  <a:srgbClr val="FF0000"/>
                </a:solidFill>
                <a:effectLst/>
                <a:ea typeface="ＭＳ 明朝" panose="02020609040205080304" pitchFamily="17" charset="-128"/>
                <a:cs typeface="Times New Roman" panose="02020603050405020304" pitchFamily="18" charset="0"/>
              </a:rPr>
              <a:t>地方公共団体の歳出は「性質別」と「目的別」であらわされる。教科書の円グラフは性質別のもので，より具体的には，扶助費は生活保護や乳幼児医療の公費負担などを指し，物件費は支出の効果が単年度で終わる費用を，普通建設事業費は「投資的経費」を指す。</a:t>
            </a:r>
            <a:endParaRPr kumimoji="1" lang="ja-JP" altLang="en-US" dirty="0"/>
          </a:p>
        </p:txBody>
      </p:sp>
      <p:sp>
        <p:nvSpPr>
          <p:cNvPr id="4" name="スライド番号プレースホルダー 3"/>
          <p:cNvSpPr>
            <a:spLocks noGrp="1"/>
          </p:cNvSpPr>
          <p:nvPr>
            <p:ph type="sldNum" sz="quarter" idx="10"/>
          </p:nvPr>
        </p:nvSpPr>
        <p:spPr/>
        <p:txBody>
          <a:bodyPr/>
          <a:lstStyle/>
          <a:p>
            <a:fld id="{47A13943-FF4A-4D14-82B6-C513861C1F4D}" type="slidenum">
              <a:rPr kumimoji="1" lang="ja-JP" altLang="en-US" smtClean="0"/>
              <a:t>12</a:t>
            </a:fld>
            <a:endParaRPr kumimoji="1" lang="ja-JP" altLang="en-US"/>
          </a:p>
        </p:txBody>
      </p:sp>
    </p:spTree>
    <p:extLst>
      <p:ext uri="{BB962C8B-B14F-4D97-AF65-F5344CB8AC3E}">
        <p14:creationId xmlns:p14="http://schemas.microsoft.com/office/powerpoint/2010/main" val="1254482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30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1AB9836-EC0C-4948-9BB9-8447AEAD4844}" type="slidenum">
              <a:rPr kumimoji="1" lang="ja-JP" altLang="en-US" smtClean="0"/>
              <a:pPr/>
              <a:t>13</a:t>
            </a:fld>
            <a:endParaRPr kumimoji="1" lang="ja-JP" altLang="en-US"/>
          </a:p>
        </p:txBody>
      </p:sp>
    </p:spTree>
    <p:extLst>
      <p:ext uri="{BB962C8B-B14F-4D97-AF65-F5344CB8AC3E}">
        <p14:creationId xmlns:p14="http://schemas.microsoft.com/office/powerpoint/2010/main" val="3344058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30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1AB9836-EC0C-4948-9BB9-8447AEAD4844}" type="slidenum">
              <a:rPr kumimoji="1" lang="ja-JP" altLang="en-US" smtClean="0"/>
              <a:pPr/>
              <a:t>14</a:t>
            </a:fld>
            <a:endParaRPr kumimoji="1" lang="ja-JP" altLang="en-US"/>
          </a:p>
        </p:txBody>
      </p:sp>
    </p:spTree>
    <p:extLst>
      <p:ext uri="{BB962C8B-B14F-4D97-AF65-F5344CB8AC3E}">
        <p14:creationId xmlns:p14="http://schemas.microsoft.com/office/powerpoint/2010/main" val="1841929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30575"/>
          </a:xfrm>
        </p:spPr>
      </p:sp>
      <p:sp>
        <p:nvSpPr>
          <p:cNvPr id="3" name="ノート プレースホルダー 2"/>
          <p:cNvSpPr>
            <a:spLocks noGrp="1"/>
          </p:cNvSpPr>
          <p:nvPr>
            <p:ph type="body" idx="1"/>
          </p:nvPr>
        </p:nvSpPr>
        <p:spPr/>
        <p:txBody>
          <a:bodyPr/>
          <a:lstStyle/>
          <a:p>
            <a:pPr algn="just">
              <a:lnSpc>
                <a:spcPts val="1065"/>
              </a:lnSpc>
              <a:spcAft>
                <a:spcPts val="0"/>
              </a:spcAft>
            </a:pPr>
            <a:r>
              <a:rPr lang="ja-JP" altLang="ja-JP" sz="1800" b="1"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社名</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065"/>
              </a:lnSpc>
              <a:spcAft>
                <a:spcPts val="0"/>
              </a:spcAft>
            </a:pPr>
            <a:r>
              <a:rPr lang="ja-JP"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教科書事例では，保育所の名前を「町のゆりかご」と示したが，ほかにどのようなネーミングがあるか，例を挙げさせてみたい。事業内容を端的に示しつつ，インパクトのある社名を検討することは，事業の中身を再検討することにもつながる。</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065"/>
              </a:lnSpc>
              <a:spcAft>
                <a:spcPts val="0"/>
              </a:spcAft>
            </a:pPr>
            <a:r>
              <a:rPr lang="en-US" altLang="ja-JP" sz="1800"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065"/>
              </a:lnSpc>
              <a:spcAft>
                <a:spcPts val="0"/>
              </a:spcAft>
            </a:pPr>
            <a:r>
              <a:rPr lang="ja-JP" altLang="ja-JP" sz="1800" b="1"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必要な資金の検討</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065"/>
              </a:lnSpc>
              <a:spcAft>
                <a:spcPts val="0"/>
              </a:spcAft>
            </a:pPr>
            <a:r>
              <a:rPr lang="ja-JP"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事業計画書に基づいてどのような設備が必要か，人件費や家賃・通信光熱費，宣伝・広告など運転資金を計上すべきか，提示させる。その上で見積もりを出していくが，費用の概算はインターネットでの情報を参考に作成してみる。</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065"/>
              </a:lnSpc>
              <a:spcAft>
                <a:spcPts val="0"/>
              </a:spcAft>
            </a:pPr>
            <a:r>
              <a:rPr lang="en-US" altLang="ja-JP" sz="1800"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065"/>
              </a:lnSpc>
              <a:spcAft>
                <a:spcPts val="0"/>
              </a:spcAft>
            </a:pPr>
            <a:r>
              <a:rPr lang="ja-JP"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検討にあたってまず大前提となるのは①の事業目的であり，何を課題として起業をするのか，社名とともに十分に議論したい。その際，類似の事業例をインターネットなどで当たることも大切である。また事業費用とその調達方法については</a:t>
            </a:r>
            <a:r>
              <a:rPr lang="en-US"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p.113</a:t>
            </a:r>
            <a:r>
              <a:rPr lang="ja-JP"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の</a:t>
            </a:r>
            <a:r>
              <a:rPr lang="en-US"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Navi</a:t>
            </a:r>
            <a:r>
              <a:rPr lang="ja-JP"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を参考にしつつも，間接金融など金融項目の先取りとして簡単な解説もするとよい。グループごとのプレゼンの取り組み状況を，「思考・判断・表現」「主体的に学習に取り組む態度」の評価基準で評価対象としていきたい。</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1AB9836-EC0C-4948-9BB9-8447AEAD4844}" type="slidenum">
              <a:rPr kumimoji="1" lang="ja-JP" altLang="en-US" smtClean="0"/>
              <a:pPr/>
              <a:t>15</a:t>
            </a:fld>
            <a:endParaRPr kumimoji="1" lang="ja-JP" altLang="en-US"/>
          </a:p>
        </p:txBody>
      </p:sp>
    </p:spTree>
    <p:extLst>
      <p:ext uri="{BB962C8B-B14F-4D97-AF65-F5344CB8AC3E}">
        <p14:creationId xmlns:p14="http://schemas.microsoft.com/office/powerpoint/2010/main" val="2954821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30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7A13943-FF4A-4D14-82B6-C513861C1F4D}" type="slidenum">
              <a:rPr kumimoji="1" lang="ja-JP" altLang="en-US" smtClean="0"/>
              <a:t>1</a:t>
            </a:fld>
            <a:endParaRPr kumimoji="1" lang="ja-JP" altLang="en-US"/>
          </a:p>
        </p:txBody>
      </p:sp>
    </p:spTree>
    <p:extLst>
      <p:ext uri="{BB962C8B-B14F-4D97-AF65-F5344CB8AC3E}">
        <p14:creationId xmlns:p14="http://schemas.microsoft.com/office/powerpoint/2010/main" val="2395652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2992C-7B63-F71A-5C5D-2B61612C8D0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4637207-1A7D-03F9-99F1-874CEDC02D0B}"/>
              </a:ext>
            </a:extLst>
          </p:cNvPr>
          <p:cNvSpPr>
            <a:spLocks noGrp="1" noRot="1" noChangeAspect="1"/>
          </p:cNvSpPr>
          <p:nvPr>
            <p:ph type="sldImg"/>
          </p:nvPr>
        </p:nvSpPr>
        <p:spPr>
          <a:xfrm>
            <a:off x="407988" y="1233488"/>
            <a:ext cx="5919787" cy="3330575"/>
          </a:xfrm>
        </p:spPr>
      </p:sp>
      <p:sp>
        <p:nvSpPr>
          <p:cNvPr id="3" name="ノート プレースホルダー 2">
            <a:extLst>
              <a:ext uri="{FF2B5EF4-FFF2-40B4-BE49-F238E27FC236}">
                <a16:creationId xmlns:a16="http://schemas.microsoft.com/office/drawing/2014/main" id="{3DB433CE-6EFE-BC16-04AA-3AE2BB4DDF7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CFBCB00-7B6C-9F4B-8DD1-34B0BDE73D40}"/>
              </a:ext>
            </a:extLst>
          </p:cNvPr>
          <p:cNvSpPr>
            <a:spLocks noGrp="1"/>
          </p:cNvSpPr>
          <p:nvPr>
            <p:ph type="sldNum" sz="quarter" idx="10"/>
          </p:nvPr>
        </p:nvSpPr>
        <p:spPr/>
        <p:txBody>
          <a:bodyPr/>
          <a:lstStyle/>
          <a:p>
            <a:fld id="{47A13943-FF4A-4D14-82B6-C513861C1F4D}" type="slidenum">
              <a:rPr kumimoji="1" lang="ja-JP" altLang="en-US" smtClean="0"/>
              <a:t>2</a:t>
            </a:fld>
            <a:endParaRPr kumimoji="1" lang="ja-JP" altLang="en-US"/>
          </a:p>
        </p:txBody>
      </p:sp>
    </p:spTree>
    <p:extLst>
      <p:ext uri="{BB962C8B-B14F-4D97-AF65-F5344CB8AC3E}">
        <p14:creationId xmlns:p14="http://schemas.microsoft.com/office/powerpoint/2010/main" val="3574343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702CC-7195-7411-CD01-F3325C3B233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E580011-D49A-C80D-8CE8-03570B62F724}"/>
              </a:ext>
            </a:extLst>
          </p:cNvPr>
          <p:cNvSpPr>
            <a:spLocks noGrp="1" noRot="1" noChangeAspect="1"/>
          </p:cNvSpPr>
          <p:nvPr>
            <p:ph type="sldImg"/>
          </p:nvPr>
        </p:nvSpPr>
        <p:spPr>
          <a:xfrm>
            <a:off x="407988" y="1233488"/>
            <a:ext cx="5919787" cy="3330575"/>
          </a:xfrm>
        </p:spPr>
      </p:sp>
      <p:sp>
        <p:nvSpPr>
          <p:cNvPr id="3" name="ノート プレースホルダー 2">
            <a:extLst>
              <a:ext uri="{FF2B5EF4-FFF2-40B4-BE49-F238E27FC236}">
                <a16:creationId xmlns:a16="http://schemas.microsoft.com/office/drawing/2014/main" id="{461CA6C4-73D2-F7F9-D276-DEECE93A452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C6D6DD3-A0AD-BF4B-88EC-58DE25F3E8EC}"/>
              </a:ext>
            </a:extLst>
          </p:cNvPr>
          <p:cNvSpPr>
            <a:spLocks noGrp="1"/>
          </p:cNvSpPr>
          <p:nvPr>
            <p:ph type="sldNum" sz="quarter" idx="10"/>
          </p:nvPr>
        </p:nvSpPr>
        <p:spPr/>
        <p:txBody>
          <a:bodyPr/>
          <a:lstStyle/>
          <a:p>
            <a:fld id="{47A13943-FF4A-4D14-82B6-C513861C1F4D}" type="slidenum">
              <a:rPr kumimoji="1" lang="ja-JP" altLang="en-US" smtClean="0"/>
              <a:t>3</a:t>
            </a:fld>
            <a:endParaRPr kumimoji="1" lang="ja-JP" altLang="en-US"/>
          </a:p>
        </p:txBody>
      </p:sp>
    </p:spTree>
    <p:extLst>
      <p:ext uri="{BB962C8B-B14F-4D97-AF65-F5344CB8AC3E}">
        <p14:creationId xmlns:p14="http://schemas.microsoft.com/office/powerpoint/2010/main" val="3008956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A8E67-693B-B2A9-CAA2-F717683ADE5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90852BD-36D7-A48D-55F8-320094CA56C9}"/>
              </a:ext>
            </a:extLst>
          </p:cNvPr>
          <p:cNvSpPr>
            <a:spLocks noGrp="1" noRot="1" noChangeAspect="1"/>
          </p:cNvSpPr>
          <p:nvPr>
            <p:ph type="sldImg"/>
          </p:nvPr>
        </p:nvSpPr>
        <p:spPr>
          <a:xfrm>
            <a:off x="407988" y="1233488"/>
            <a:ext cx="5919787" cy="3330575"/>
          </a:xfrm>
        </p:spPr>
      </p:sp>
      <p:sp>
        <p:nvSpPr>
          <p:cNvPr id="3" name="ノート プレースホルダー 2">
            <a:extLst>
              <a:ext uri="{FF2B5EF4-FFF2-40B4-BE49-F238E27FC236}">
                <a16:creationId xmlns:a16="http://schemas.microsoft.com/office/drawing/2014/main" id="{1908DC6D-C600-04FF-4993-695ED4C1956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4C78BBE-4F9F-3C88-AFAB-C984CB3A086A}"/>
              </a:ext>
            </a:extLst>
          </p:cNvPr>
          <p:cNvSpPr>
            <a:spLocks noGrp="1"/>
          </p:cNvSpPr>
          <p:nvPr>
            <p:ph type="sldNum" sz="quarter" idx="10"/>
          </p:nvPr>
        </p:nvSpPr>
        <p:spPr/>
        <p:txBody>
          <a:bodyPr/>
          <a:lstStyle/>
          <a:p>
            <a:fld id="{47A13943-FF4A-4D14-82B6-C513861C1F4D}" type="slidenum">
              <a:rPr kumimoji="1" lang="ja-JP" altLang="en-US" smtClean="0"/>
              <a:t>4</a:t>
            </a:fld>
            <a:endParaRPr kumimoji="1" lang="ja-JP" altLang="en-US"/>
          </a:p>
        </p:txBody>
      </p:sp>
    </p:spTree>
    <p:extLst>
      <p:ext uri="{BB962C8B-B14F-4D97-AF65-F5344CB8AC3E}">
        <p14:creationId xmlns:p14="http://schemas.microsoft.com/office/powerpoint/2010/main" val="3352348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F4FB0-3EA2-07EB-5C68-0B9872C08DB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466DE91-2BD5-DC6B-21A8-B69E136F67B1}"/>
              </a:ext>
            </a:extLst>
          </p:cNvPr>
          <p:cNvSpPr>
            <a:spLocks noGrp="1" noRot="1" noChangeAspect="1"/>
          </p:cNvSpPr>
          <p:nvPr>
            <p:ph type="sldImg"/>
          </p:nvPr>
        </p:nvSpPr>
        <p:spPr>
          <a:xfrm>
            <a:off x="407988" y="1233488"/>
            <a:ext cx="5919787" cy="3330575"/>
          </a:xfrm>
        </p:spPr>
      </p:sp>
      <p:sp>
        <p:nvSpPr>
          <p:cNvPr id="3" name="ノート プレースホルダー 2">
            <a:extLst>
              <a:ext uri="{FF2B5EF4-FFF2-40B4-BE49-F238E27FC236}">
                <a16:creationId xmlns:a16="http://schemas.microsoft.com/office/drawing/2014/main" id="{977EE301-1953-4507-EC4E-9DFC34A09A5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6C34483-7155-4545-95FF-A383819F6844}"/>
              </a:ext>
            </a:extLst>
          </p:cNvPr>
          <p:cNvSpPr>
            <a:spLocks noGrp="1"/>
          </p:cNvSpPr>
          <p:nvPr>
            <p:ph type="sldNum" sz="quarter" idx="10"/>
          </p:nvPr>
        </p:nvSpPr>
        <p:spPr/>
        <p:txBody>
          <a:bodyPr/>
          <a:lstStyle/>
          <a:p>
            <a:fld id="{47A13943-FF4A-4D14-82B6-C513861C1F4D}" type="slidenum">
              <a:rPr kumimoji="1" lang="ja-JP" altLang="en-US" smtClean="0"/>
              <a:t>5</a:t>
            </a:fld>
            <a:endParaRPr kumimoji="1" lang="ja-JP" altLang="en-US"/>
          </a:p>
        </p:txBody>
      </p:sp>
    </p:spTree>
    <p:extLst>
      <p:ext uri="{BB962C8B-B14F-4D97-AF65-F5344CB8AC3E}">
        <p14:creationId xmlns:p14="http://schemas.microsoft.com/office/powerpoint/2010/main" val="1774218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30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7A13943-FF4A-4D14-82B6-C513861C1F4D}" type="slidenum">
              <a:rPr kumimoji="1" lang="ja-JP" altLang="en-US" smtClean="0"/>
              <a:t>6</a:t>
            </a:fld>
            <a:endParaRPr kumimoji="1" lang="ja-JP" altLang="en-US"/>
          </a:p>
        </p:txBody>
      </p:sp>
    </p:spTree>
    <p:extLst>
      <p:ext uri="{BB962C8B-B14F-4D97-AF65-F5344CB8AC3E}">
        <p14:creationId xmlns:p14="http://schemas.microsoft.com/office/powerpoint/2010/main" val="1893937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5E7A7-15B8-0272-383A-E423D0FD17C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638ADBD-F67B-BA02-B2CD-E19C273124B8}"/>
              </a:ext>
            </a:extLst>
          </p:cNvPr>
          <p:cNvSpPr>
            <a:spLocks noGrp="1" noRot="1" noChangeAspect="1"/>
          </p:cNvSpPr>
          <p:nvPr>
            <p:ph type="sldImg"/>
          </p:nvPr>
        </p:nvSpPr>
        <p:spPr>
          <a:xfrm>
            <a:off x="407988" y="1233488"/>
            <a:ext cx="5919787" cy="3330575"/>
          </a:xfrm>
        </p:spPr>
      </p:sp>
      <p:sp>
        <p:nvSpPr>
          <p:cNvPr id="3" name="ノート プレースホルダー 2">
            <a:extLst>
              <a:ext uri="{FF2B5EF4-FFF2-40B4-BE49-F238E27FC236}">
                <a16:creationId xmlns:a16="http://schemas.microsoft.com/office/drawing/2014/main" id="{79A4C6E0-0EA2-8A05-5F0E-5158FDCB36D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3F0C1D5-A078-E90A-597D-FE9AE1C5C7BC}"/>
              </a:ext>
            </a:extLst>
          </p:cNvPr>
          <p:cNvSpPr>
            <a:spLocks noGrp="1"/>
          </p:cNvSpPr>
          <p:nvPr>
            <p:ph type="sldNum" sz="quarter" idx="10"/>
          </p:nvPr>
        </p:nvSpPr>
        <p:spPr/>
        <p:txBody>
          <a:bodyPr/>
          <a:lstStyle/>
          <a:p>
            <a:fld id="{47A13943-FF4A-4D14-82B6-C513861C1F4D}" type="slidenum">
              <a:rPr kumimoji="1" lang="ja-JP" altLang="en-US" smtClean="0"/>
              <a:t>7</a:t>
            </a:fld>
            <a:endParaRPr kumimoji="1" lang="ja-JP" altLang="en-US"/>
          </a:p>
        </p:txBody>
      </p:sp>
    </p:spTree>
    <p:extLst>
      <p:ext uri="{BB962C8B-B14F-4D97-AF65-F5344CB8AC3E}">
        <p14:creationId xmlns:p14="http://schemas.microsoft.com/office/powerpoint/2010/main" val="449376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36D48-4D0E-A1D6-42C1-B92F0910194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6FA3B3B-06F5-6272-6CD8-9C3C6F7338C6}"/>
              </a:ext>
            </a:extLst>
          </p:cNvPr>
          <p:cNvSpPr>
            <a:spLocks noGrp="1" noRot="1" noChangeAspect="1"/>
          </p:cNvSpPr>
          <p:nvPr>
            <p:ph type="sldImg"/>
          </p:nvPr>
        </p:nvSpPr>
        <p:spPr>
          <a:xfrm>
            <a:off x="407988" y="1233488"/>
            <a:ext cx="5919787" cy="3330575"/>
          </a:xfrm>
        </p:spPr>
      </p:sp>
      <p:sp>
        <p:nvSpPr>
          <p:cNvPr id="3" name="ノート プレースホルダー 2">
            <a:extLst>
              <a:ext uri="{FF2B5EF4-FFF2-40B4-BE49-F238E27FC236}">
                <a16:creationId xmlns:a16="http://schemas.microsoft.com/office/drawing/2014/main" id="{1BFBFC64-4917-978D-EACE-0DC5BF79505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C3F82CE-433E-7BB9-F4D4-8B9B7110809A}"/>
              </a:ext>
            </a:extLst>
          </p:cNvPr>
          <p:cNvSpPr>
            <a:spLocks noGrp="1"/>
          </p:cNvSpPr>
          <p:nvPr>
            <p:ph type="sldNum" sz="quarter" idx="10"/>
          </p:nvPr>
        </p:nvSpPr>
        <p:spPr/>
        <p:txBody>
          <a:bodyPr/>
          <a:lstStyle/>
          <a:p>
            <a:fld id="{47A13943-FF4A-4D14-82B6-C513861C1F4D}" type="slidenum">
              <a:rPr kumimoji="1" lang="ja-JP" altLang="en-US" smtClean="0"/>
              <a:t>8</a:t>
            </a:fld>
            <a:endParaRPr kumimoji="1" lang="ja-JP" altLang="en-US"/>
          </a:p>
        </p:txBody>
      </p:sp>
    </p:spTree>
    <p:extLst>
      <p:ext uri="{BB962C8B-B14F-4D97-AF65-F5344CB8AC3E}">
        <p14:creationId xmlns:p14="http://schemas.microsoft.com/office/powerpoint/2010/main" val="2977058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マスター サブタイトルの書式設定</a:t>
            </a:r>
          </a:p>
        </p:txBody>
      </p:sp>
      <p:sp>
        <p:nvSpPr>
          <p:cNvPr id="4" name="日付プレースホルダー 3"/>
          <p:cNvSpPr>
            <a:spLocks noGrp="1"/>
          </p:cNvSpPr>
          <p:nvPr>
            <p:ph type="dt" sz="half" idx="10"/>
          </p:nvPr>
        </p:nvSpPr>
        <p:spPr>
          <a:xfrm>
            <a:off x="609600" y="6356351"/>
            <a:ext cx="2844800" cy="365125"/>
          </a:xfrm>
          <a:prstGeom prst="rect">
            <a:avLst/>
          </a:prstGeom>
        </p:spPr>
        <p:txBody>
          <a:bodyPr/>
          <a:lstStyle/>
          <a:p>
            <a:fld id="{2AA5892E-C4BC-B847-A319-590F9F0B01B5}" type="datetimeFigureOut">
              <a:rPr kumimoji="1" lang="ja-JP" altLang="en-US" smtClean="0"/>
              <a:t>2026/1/26</a:t>
            </a:fld>
            <a:endParaRPr kumimoji="1" lang="ja-JP" altLang="en-US"/>
          </a:p>
        </p:txBody>
      </p:sp>
      <p:sp>
        <p:nvSpPr>
          <p:cNvPr id="5" name="フッター プレースホルダー 4"/>
          <p:cNvSpPr>
            <a:spLocks noGrp="1"/>
          </p:cNvSpPr>
          <p:nvPr>
            <p:ph type="ftr" sz="quarter" idx="11"/>
          </p:nvPr>
        </p:nvSpPr>
        <p:spPr>
          <a:xfrm>
            <a:off x="4165600" y="6356351"/>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737600" y="6356351"/>
            <a:ext cx="2844800" cy="365125"/>
          </a:xfrm>
          <a:prstGeom prst="rect">
            <a:avLst/>
          </a:prstGeom>
        </p:spPr>
        <p:txBody>
          <a:bodyPr/>
          <a:lstStyle/>
          <a:p>
            <a:fld id="{25C77DFE-49EF-EE47-AFEC-D88D2E6B4C14}" type="slidenum">
              <a:rPr kumimoji="1" lang="ja-JP" altLang="en-US" smtClean="0"/>
              <a:t>‹#›</a:t>
            </a:fld>
            <a:endParaRPr kumimoji="1" lang="ja-JP" altLang="en-US"/>
          </a:p>
        </p:txBody>
      </p:sp>
    </p:spTree>
    <p:extLst>
      <p:ext uri="{BB962C8B-B14F-4D97-AF65-F5344CB8AC3E}">
        <p14:creationId xmlns:p14="http://schemas.microsoft.com/office/powerpoint/2010/main" val="2677189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2 つのコンテンツ">
    <p:spTree>
      <p:nvGrpSpPr>
        <p:cNvPr id="1" name=""/>
        <p:cNvGrpSpPr/>
        <p:nvPr/>
      </p:nvGrpSpPr>
      <p:grpSpPr>
        <a:xfrm>
          <a:off x="0" y="0"/>
          <a:ext cx="0" cy="0"/>
          <a:chOff x="0" y="0"/>
          <a:chExt cx="0" cy="0"/>
        </a:xfrm>
      </p:grpSpPr>
      <p:sp>
        <p:nvSpPr>
          <p:cNvPr id="17" name="Content Placeholder 2"/>
          <p:cNvSpPr>
            <a:spLocks noGrp="1"/>
          </p:cNvSpPr>
          <p:nvPr>
            <p:ph sz="half" idx="1" hasCustomPrompt="1"/>
          </p:nvPr>
        </p:nvSpPr>
        <p:spPr>
          <a:xfrm>
            <a:off x="336000" y="1245120"/>
            <a:ext cx="11520000" cy="5390811"/>
          </a:xfrm>
          <a:prstGeom prst="rect">
            <a:avLst/>
          </a:prstGeom>
        </p:spPr>
        <p:txBody>
          <a:bodyPr lIns="0" tIns="0" rIns="0" bIns="0"/>
          <a:lstStyle>
            <a:lvl1pPr>
              <a:defRPr/>
            </a:lvl1pPr>
          </a:lstStyle>
          <a:p>
            <a:pPr lvl="0"/>
            <a:r>
              <a:rPr lang="ja-JP" altLang="en-US" dirty="0"/>
              <a:t>本文スライド テキスト</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endParaRPr lang="en-US" dirty="0"/>
          </a:p>
        </p:txBody>
      </p:sp>
      <p:sp>
        <p:nvSpPr>
          <p:cNvPr id="21" name="Title Placeholder 1"/>
          <p:cNvSpPr>
            <a:spLocks noGrp="1"/>
          </p:cNvSpPr>
          <p:nvPr>
            <p:ph type="title"/>
          </p:nvPr>
        </p:nvSpPr>
        <p:spPr>
          <a:xfrm>
            <a:off x="336000" y="504000"/>
            <a:ext cx="11520000" cy="540000"/>
          </a:xfrm>
          <a:prstGeom prst="roundRect">
            <a:avLst/>
          </a:prstGeom>
          <a:gradFill flip="none" rotWithShape="1">
            <a:gsLst>
              <a:gs pos="0">
                <a:srgbClr val="D56101">
                  <a:lumMod val="36000"/>
                  <a:lumOff val="64000"/>
                </a:srgbClr>
              </a:gs>
              <a:gs pos="50000">
                <a:srgbClr val="E5B153">
                  <a:lumMod val="76000"/>
                  <a:lumOff val="24000"/>
                </a:srgbClr>
              </a:gs>
              <a:gs pos="100000">
                <a:srgbClr val="FFBA75">
                  <a:shade val="100000"/>
                  <a:satMod val="115000"/>
                  <a:lumMod val="76000"/>
                  <a:lumOff val="24000"/>
                </a:srgbClr>
              </a:gs>
            </a:gsLst>
            <a:lin ang="16200000" scaled="1"/>
            <a:tileRect/>
          </a:gradFill>
          <a:ln>
            <a:solidFill>
              <a:schemeClr val="accent2">
                <a:lumMod val="50000"/>
              </a:schemeClr>
            </a:solidFill>
          </a:ln>
          <a:scene3d>
            <a:camera prst="orthographicFront"/>
            <a:lightRig rig="threePt" dir="t"/>
          </a:scene3d>
          <a:sp3d>
            <a:bevelT w="101600" h="50800" prst="coolSlant"/>
          </a:sp3d>
        </p:spPr>
        <p:txBody>
          <a:bodyPr vert="horz" lIns="91440" tIns="0" rIns="91440" bIns="0" rtlCol="0" anchor="ctr">
            <a:normAutofit/>
          </a:bodyPr>
          <a:lstStyle>
            <a:lvl1pPr>
              <a:lnSpc>
                <a:spcPct val="100000"/>
              </a:lnSpc>
              <a:defRPr>
                <a:latin typeface="メイリオ" panose="020B0604030504040204" pitchFamily="50" charset="-128"/>
                <a:ea typeface="メイリオ" panose="020B0604030504040204" pitchFamily="50" charset="-128"/>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11296455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図 11" descr="header_footer_b_02.png"/>
          <p:cNvPicPr>
            <a:picLocks noChangeAspect="1"/>
          </p:cNvPicPr>
          <p:nvPr userDrawn="1"/>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 y="2"/>
            <a:ext cx="12191188" cy="109721"/>
          </a:xfrm>
          <a:prstGeom prst="rect">
            <a:avLst/>
          </a:prstGeom>
        </p:spPr>
      </p:pic>
      <p:pic>
        <p:nvPicPr>
          <p:cNvPr id="13" name="図 12" descr="header_footer_b_02.png"/>
          <p:cNvPicPr>
            <a:picLocks noChangeAspect="1"/>
          </p:cNvPicPr>
          <p:nvPr userDrawn="1"/>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 y="6748280"/>
            <a:ext cx="12191188" cy="109721"/>
          </a:xfrm>
          <a:prstGeom prst="rect">
            <a:avLst/>
          </a:prstGeom>
        </p:spPr>
      </p:pic>
      <p:sp>
        <p:nvSpPr>
          <p:cNvPr id="6" name="スライド番号プレースホルダー 5"/>
          <p:cNvSpPr txBox="1">
            <a:spLocks/>
          </p:cNvSpPr>
          <p:nvPr userDrawn="1"/>
        </p:nvSpPr>
        <p:spPr>
          <a:xfrm>
            <a:off x="8744615" y="109722"/>
            <a:ext cx="2844800" cy="236626"/>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25C77DFE-49EF-EE47-AFEC-D88D2E6B4C14}" type="slidenum">
              <a:rPr lang="ja-JP" altLang="en-US" sz="1200" smtClean="0">
                <a:latin typeface="Century" panose="02040604050505020304" pitchFamily="18" charset="0"/>
              </a:rPr>
              <a:pPr/>
              <a:t>‹#›</a:t>
            </a:fld>
            <a:endParaRPr lang="ja-JP" altLang="en-US" sz="1200" dirty="0">
              <a:latin typeface="Century" panose="02040604050505020304" pitchFamily="18" charset="0"/>
            </a:endParaRPr>
          </a:p>
        </p:txBody>
      </p:sp>
      <p:sp>
        <p:nvSpPr>
          <p:cNvPr id="7" name="スライド番号プレースホルダー 5"/>
          <p:cNvSpPr txBox="1">
            <a:spLocks/>
          </p:cNvSpPr>
          <p:nvPr userDrawn="1"/>
        </p:nvSpPr>
        <p:spPr>
          <a:xfrm>
            <a:off x="9045501" y="103949"/>
            <a:ext cx="2844800" cy="242399"/>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sz="1200" dirty="0">
                <a:latin typeface="Century" panose="02040604050505020304" pitchFamily="18" charset="0"/>
                <a:ea typeface="+mn-ea"/>
              </a:rPr>
              <a:t>/ 20</a:t>
            </a:r>
            <a:endParaRPr lang="ja-JP" altLang="en-US" sz="1200" dirty="0">
              <a:latin typeface="Century" panose="02040604050505020304" pitchFamily="18" charset="0"/>
              <a:ea typeface="+mn-ea"/>
            </a:endParaRPr>
          </a:p>
        </p:txBody>
      </p:sp>
    </p:spTree>
    <p:extLst>
      <p:ext uri="{BB962C8B-B14F-4D97-AF65-F5344CB8AC3E}">
        <p14:creationId xmlns:p14="http://schemas.microsoft.com/office/powerpoint/2010/main" val="2825006867"/>
      </p:ext>
    </p:extLst>
  </p:cSld>
  <p:clrMap bg1="lt1" tx1="dk1" bg2="lt2" tx2="dk2" accent1="accent1" accent2="accent2" accent3="accent3" accent4="accent4" accent5="accent5" accent6="accent6" hlink="hlink" folHlink="folHlink"/>
  <p:sldLayoutIdLst>
    <p:sldLayoutId id="2147483649" r:id="rId1"/>
    <p:sldLayoutId id="2147483651" r:id="rId2"/>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78565" y="2633771"/>
            <a:ext cx="10634869" cy="1259997"/>
          </a:xfrm>
        </p:spPr>
        <p:txBody>
          <a:bodyPr anchor="ctr">
            <a:noAutofit/>
          </a:bodyPr>
          <a:lstStyle/>
          <a:p>
            <a:pPr>
              <a:lnSpc>
                <a:spcPct val="130000"/>
              </a:lnSpc>
              <a:spcBef>
                <a:spcPts val="0"/>
              </a:spcBef>
            </a:pPr>
            <a:r>
              <a:rPr lang="ja-JP" altLang="en-US" sz="2800" b="1" dirty="0">
                <a:latin typeface="メイリオ"/>
                <a:ea typeface="メイリオ"/>
                <a:cs typeface="メイリオ"/>
              </a:rPr>
              <a:t>巻末ワークスライド➌ 地方自治</a:t>
            </a:r>
            <a:br>
              <a:rPr lang="en-US" altLang="ja-JP" sz="2800" b="1" dirty="0">
                <a:latin typeface="メイリオ"/>
                <a:ea typeface="メイリオ"/>
                <a:cs typeface="メイリオ"/>
              </a:rPr>
            </a:br>
            <a:r>
              <a:rPr lang="ja-JP" altLang="en-US" b="1" dirty="0">
                <a:latin typeface="メイリオ"/>
                <a:ea typeface="メイリオ"/>
                <a:cs typeface="メイリオ"/>
              </a:rPr>
              <a:t>地域の課題を解決してみよう</a:t>
            </a:r>
            <a:endParaRPr kumimoji="1" lang="ja-JP" altLang="en-US" b="1" dirty="0">
              <a:latin typeface="メイリオ"/>
              <a:ea typeface="メイリオ"/>
              <a:cs typeface="メイリオ"/>
            </a:endParaRPr>
          </a:p>
        </p:txBody>
      </p:sp>
      <p:sp>
        <p:nvSpPr>
          <p:cNvPr id="11" name="サブタイトル 2"/>
          <p:cNvSpPr txBox="1">
            <a:spLocks/>
          </p:cNvSpPr>
          <p:nvPr/>
        </p:nvSpPr>
        <p:spPr>
          <a:xfrm>
            <a:off x="1524000" y="4252872"/>
            <a:ext cx="9144000" cy="359997"/>
          </a:xfrm>
          <a:prstGeom prst="rect">
            <a:avLst/>
          </a:prstGeom>
        </p:spPr>
        <p:txBody>
          <a:bodyPr vert="horz" lIns="91440" tIns="45720" rIns="91440" bIns="45720" rtlCol="0" anchor="ctr">
            <a:normAutofit fontScale="85000" lnSpcReduction="20000"/>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r>
              <a:rPr lang="ja-JP" altLang="en-US" sz="2400" dirty="0">
                <a:solidFill>
                  <a:schemeClr val="tx1"/>
                </a:solidFill>
                <a:latin typeface="メイリオ"/>
                <a:ea typeface="メイリオ"/>
                <a:cs typeface="メイリオ"/>
              </a:rPr>
              <a:t>（教科書</a:t>
            </a:r>
            <a:r>
              <a:rPr lang="en-US" altLang="ja-JP" sz="2400" dirty="0">
                <a:solidFill>
                  <a:schemeClr val="tx1"/>
                </a:solidFill>
                <a:latin typeface="メイリオ"/>
                <a:ea typeface="メイリオ"/>
                <a:cs typeface="メイリオ"/>
              </a:rPr>
              <a:t>p.234</a:t>
            </a:r>
            <a:r>
              <a:rPr lang="ja-JP" altLang="en-US" sz="2400" dirty="0">
                <a:solidFill>
                  <a:schemeClr val="tx1"/>
                </a:solidFill>
                <a:latin typeface="メイリオ"/>
                <a:ea typeface="メイリオ"/>
                <a:cs typeface="メイリオ"/>
              </a:rPr>
              <a:t>～</a:t>
            </a:r>
            <a:r>
              <a:rPr lang="en-US" altLang="ja-JP" sz="2400" dirty="0">
                <a:solidFill>
                  <a:schemeClr val="tx1"/>
                </a:solidFill>
                <a:latin typeface="メイリオ"/>
                <a:ea typeface="メイリオ"/>
                <a:cs typeface="メイリオ"/>
              </a:rPr>
              <a:t>235</a:t>
            </a:r>
            <a:r>
              <a:rPr lang="ja-JP" altLang="en-US" sz="2400" dirty="0">
                <a:solidFill>
                  <a:schemeClr val="tx1"/>
                </a:solidFill>
                <a:latin typeface="メイリオ"/>
                <a:ea typeface="メイリオ"/>
                <a:cs typeface="メイリオ"/>
              </a:rPr>
              <a:t>）</a:t>
            </a:r>
          </a:p>
        </p:txBody>
      </p:sp>
      <p:pic>
        <p:nvPicPr>
          <p:cNvPr id="4" name="図 3" descr="top_wh_b_01.png"/>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1999" cy="1987164"/>
          </a:xfrm>
          <a:prstGeom prst="rect">
            <a:avLst/>
          </a:prstGeom>
        </p:spPr>
      </p:pic>
      <p:pic>
        <p:nvPicPr>
          <p:cNvPr id="5" name="図 4" descr="top_wh_b_02.png"/>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4870836"/>
            <a:ext cx="12191999" cy="1987164"/>
          </a:xfrm>
          <a:prstGeom prst="rect">
            <a:avLst/>
          </a:prstGeom>
        </p:spPr>
      </p:pic>
    </p:spTree>
    <p:extLst>
      <p:ext uri="{BB962C8B-B14F-4D97-AF65-F5344CB8AC3E}">
        <p14:creationId xmlns:p14="http://schemas.microsoft.com/office/powerpoint/2010/main" val="510778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35DCD015-4ED5-4F49-A6FC-17776D707A27}"/>
              </a:ext>
            </a:extLst>
          </p:cNvPr>
          <p:cNvGrpSpPr/>
          <p:nvPr/>
        </p:nvGrpSpPr>
        <p:grpSpPr>
          <a:xfrm>
            <a:off x="552362" y="1343025"/>
            <a:ext cx="11118938" cy="4867275"/>
            <a:chOff x="246785" y="1304668"/>
            <a:chExt cx="8744814" cy="4934207"/>
          </a:xfrm>
        </p:grpSpPr>
        <p:sp>
          <p:nvSpPr>
            <p:cNvPr id="27" name="ブローチ 26">
              <a:extLst>
                <a:ext uri="{FF2B5EF4-FFF2-40B4-BE49-F238E27FC236}">
                  <a16:creationId xmlns:a16="http://schemas.microsoft.com/office/drawing/2014/main" id="{FA23055F-01B1-4383-8038-3677EDB0ABAB}"/>
                </a:ext>
              </a:extLst>
            </p:cNvPr>
            <p:cNvSpPr/>
            <p:nvPr/>
          </p:nvSpPr>
          <p:spPr>
            <a:xfrm rot="5400000">
              <a:off x="2152088" y="-600635"/>
              <a:ext cx="4934207" cy="8744814"/>
            </a:xfrm>
            <a:prstGeom prst="plaque">
              <a:avLst>
                <a:gd name="adj" fmla="val 5269"/>
              </a:avLst>
            </a:prstGeom>
            <a:solidFill>
              <a:schemeClr val="bg1">
                <a:lumMod val="95000"/>
              </a:schemeClr>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ja-JP" altLang="en-US" dirty="0"/>
            </a:p>
          </p:txBody>
        </p:sp>
        <p:sp>
          <p:nvSpPr>
            <p:cNvPr id="28" name="正方形/長方形 27">
              <a:extLst>
                <a:ext uri="{FF2B5EF4-FFF2-40B4-BE49-F238E27FC236}">
                  <a16:creationId xmlns:a16="http://schemas.microsoft.com/office/drawing/2014/main" id="{088EA733-4220-4C59-B1F2-E10F22B4BA3F}"/>
                </a:ext>
              </a:extLst>
            </p:cNvPr>
            <p:cNvSpPr/>
            <p:nvPr/>
          </p:nvSpPr>
          <p:spPr>
            <a:xfrm rot="5400000">
              <a:off x="2260424" y="-520407"/>
              <a:ext cx="4695077" cy="8555396"/>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ja-JP" altLang="en-US" dirty="0"/>
            </a:p>
          </p:txBody>
        </p:sp>
      </p:grpSp>
      <p:sp>
        <p:nvSpPr>
          <p:cNvPr id="4" name="テキスト ボックス 3">
            <a:extLst>
              <a:ext uri="{FF2B5EF4-FFF2-40B4-BE49-F238E27FC236}">
                <a16:creationId xmlns:a16="http://schemas.microsoft.com/office/drawing/2014/main" id="{93BAE612-C9F4-4D22-8116-664E1DE4E13D}"/>
              </a:ext>
            </a:extLst>
          </p:cNvPr>
          <p:cNvSpPr txBox="1"/>
          <p:nvPr/>
        </p:nvSpPr>
        <p:spPr>
          <a:xfrm>
            <a:off x="4492419" y="1567434"/>
            <a:ext cx="6848681" cy="4247317"/>
          </a:xfrm>
          <a:prstGeom prst="rect">
            <a:avLst/>
          </a:prstGeom>
          <a:noFill/>
        </p:spPr>
        <p:txBody>
          <a:bodyPr wrap="square" rtlCol="0">
            <a:spAutoFit/>
          </a:bodyPr>
          <a:lstStyle/>
          <a:p>
            <a:r>
              <a:rPr lang="ja-JP" altLang="en-US" sz="3000" dirty="0">
                <a:latin typeface="游ゴシック Medium" panose="020B0500000000000000" pitchFamily="50" charset="-128"/>
                <a:ea typeface="游ゴシック Medium" panose="020B0500000000000000" pitchFamily="50" charset="-128"/>
                <a:cs typeface="Myanmar Text" panose="020B0502040204020203" pitchFamily="34" charset="0"/>
              </a:rPr>
              <a:t>　Ａ市は，江戸時代に宿場町だったＢ地区を中心として成立した。</a:t>
            </a:r>
            <a:r>
              <a:rPr lang="en-US" altLang="ja-JP" sz="3000" dirty="0">
                <a:latin typeface="游ゴシック Medium" panose="020B0500000000000000" pitchFamily="50" charset="-128"/>
                <a:ea typeface="游ゴシック Medium" panose="020B0500000000000000" pitchFamily="50" charset="-128"/>
                <a:cs typeface="Myanmar Text" panose="020B0502040204020203" pitchFamily="34" charset="0"/>
              </a:rPr>
              <a:t>1960</a:t>
            </a:r>
            <a:r>
              <a:rPr lang="ja-JP" altLang="en-US" sz="3000" dirty="0">
                <a:latin typeface="游ゴシック Medium" panose="020B0500000000000000" pitchFamily="50" charset="-128"/>
                <a:ea typeface="游ゴシック Medium" panose="020B0500000000000000" pitchFamily="50" charset="-128"/>
                <a:cs typeface="Myanmar Text" panose="020B0502040204020203" pitchFamily="34" charset="0"/>
              </a:rPr>
              <a:t>年代までは，農業が主要産業であったが，</a:t>
            </a:r>
            <a:r>
              <a:rPr lang="en-US" altLang="ja-JP" sz="3000" dirty="0">
                <a:latin typeface="游ゴシック Medium" panose="020B0500000000000000" pitchFamily="50" charset="-128"/>
                <a:ea typeface="游ゴシック Medium" panose="020B0500000000000000" pitchFamily="50" charset="-128"/>
                <a:cs typeface="Myanmar Text" panose="020B0502040204020203" pitchFamily="34" charset="0"/>
              </a:rPr>
              <a:t>1960</a:t>
            </a:r>
            <a:r>
              <a:rPr lang="ja-JP" altLang="en-US" sz="3000" dirty="0">
                <a:latin typeface="游ゴシック Medium" panose="020B0500000000000000" pitchFamily="50" charset="-128"/>
                <a:ea typeface="游ゴシック Medium" panose="020B0500000000000000" pitchFamily="50" charset="-128"/>
                <a:cs typeface="Myanmar Text" panose="020B0502040204020203" pitchFamily="34" charset="0"/>
              </a:rPr>
              <a:t>年代末にＡ市の丘陵地帯に大規模団地（ニュータウン）が計画・造成されると， 人口が２倍に増加した（</a:t>
            </a:r>
            <a:r>
              <a:rPr lang="en-US" altLang="ja-JP" sz="3000" dirty="0">
                <a:latin typeface="游ゴシック Medium" panose="020B0500000000000000" pitchFamily="50" charset="-128"/>
                <a:ea typeface="游ゴシック Medium" panose="020B0500000000000000" pitchFamily="50" charset="-128"/>
                <a:cs typeface="Myanmar Text" panose="020B0502040204020203" pitchFamily="34" charset="0"/>
              </a:rPr>
              <a:t>1966</a:t>
            </a:r>
            <a:r>
              <a:rPr lang="ja-JP" altLang="en-US" sz="3000" dirty="0">
                <a:latin typeface="游ゴシック Medium" panose="020B0500000000000000" pitchFamily="50" charset="-128"/>
                <a:ea typeface="游ゴシック Medium" panose="020B0500000000000000" pitchFamily="50" charset="-128"/>
                <a:cs typeface="Myanmar Text" panose="020B0502040204020203" pitchFamily="34" charset="0"/>
              </a:rPr>
              <a:t>年３万人→</a:t>
            </a:r>
            <a:r>
              <a:rPr lang="en-US" altLang="ja-JP" sz="3000" dirty="0">
                <a:latin typeface="游ゴシック Medium" panose="020B0500000000000000" pitchFamily="50" charset="-128"/>
                <a:ea typeface="游ゴシック Medium" panose="020B0500000000000000" pitchFamily="50" charset="-128"/>
                <a:cs typeface="Myanmar Text" panose="020B0502040204020203" pitchFamily="34" charset="0"/>
              </a:rPr>
              <a:t>1975</a:t>
            </a:r>
            <a:r>
              <a:rPr lang="ja-JP" altLang="en-US" sz="3000" dirty="0">
                <a:latin typeface="游ゴシック Medium" panose="020B0500000000000000" pitchFamily="50" charset="-128"/>
                <a:ea typeface="游ゴシック Medium" panose="020B0500000000000000" pitchFamily="50" charset="-128"/>
                <a:cs typeface="Myanmar Text" panose="020B0502040204020203" pitchFamily="34" charset="0"/>
              </a:rPr>
              <a:t>年６万人）。転入してきた住民の多くは，Ｃ市に通勤する</a:t>
            </a:r>
            <a:r>
              <a:rPr lang="en-US" altLang="ja-JP" sz="3000" dirty="0">
                <a:latin typeface="游ゴシック Medium" panose="020B0500000000000000" pitchFamily="50" charset="-128"/>
                <a:ea typeface="游ゴシック Medium" panose="020B0500000000000000" pitchFamily="50" charset="-128"/>
                <a:cs typeface="Myanmar Text" panose="020B0502040204020203" pitchFamily="34" charset="0"/>
              </a:rPr>
              <a:t>30 </a:t>
            </a:r>
            <a:r>
              <a:rPr lang="ja-JP" altLang="en-US" sz="3000" dirty="0">
                <a:latin typeface="游ゴシック Medium" panose="020B0500000000000000" pitchFamily="50" charset="-128"/>
                <a:ea typeface="游ゴシック Medium" panose="020B0500000000000000" pitchFamily="50" charset="-128"/>
                <a:cs typeface="Myanmar Text" panose="020B0502040204020203" pitchFamily="34" charset="0"/>
              </a:rPr>
              <a:t>歳代の会社員とその家であった。</a:t>
            </a:r>
          </a:p>
        </p:txBody>
      </p:sp>
      <p:sp>
        <p:nvSpPr>
          <p:cNvPr id="13" name="サブタイトル 2">
            <a:extLst>
              <a:ext uri="{FF2B5EF4-FFF2-40B4-BE49-F238E27FC236}">
                <a16:creationId xmlns:a16="http://schemas.microsoft.com/office/drawing/2014/main" id="{8352AFFF-7FBC-4579-A0D0-C7C47B00DC52}"/>
              </a:ext>
            </a:extLst>
          </p:cNvPr>
          <p:cNvSpPr txBox="1">
            <a:spLocks/>
          </p:cNvSpPr>
          <p:nvPr/>
        </p:nvSpPr>
        <p:spPr>
          <a:xfrm>
            <a:off x="552362" y="468112"/>
            <a:ext cx="3562437" cy="53581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市のあゆみと現状</a:t>
            </a:r>
          </a:p>
        </p:txBody>
      </p:sp>
      <p:pic>
        <p:nvPicPr>
          <p:cNvPr id="8" name="図 7">
            <a:extLst>
              <a:ext uri="{FF2B5EF4-FFF2-40B4-BE49-F238E27FC236}">
                <a16:creationId xmlns:a16="http://schemas.microsoft.com/office/drawing/2014/main" id="{1FC64231-6F6D-4206-AB4A-FBDDB0445318}"/>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Effect>
                      <a14:saturation sat="66000"/>
                    </a14:imgEffect>
                    <a14:imgEffect>
                      <a14:brightnessContrast bright="20000" contrast="-20000"/>
                    </a14:imgEffect>
                  </a14:imgLayer>
                </a14:imgProps>
              </a:ext>
            </a:extLst>
          </a:blip>
          <a:stretch>
            <a:fillRect/>
          </a:stretch>
        </p:blipFill>
        <p:spPr>
          <a:xfrm>
            <a:off x="1002875" y="2612807"/>
            <a:ext cx="3294044" cy="2156570"/>
          </a:xfrm>
          <a:prstGeom prst="rect">
            <a:avLst/>
          </a:prstGeom>
        </p:spPr>
      </p:pic>
    </p:spTree>
    <p:extLst>
      <p:ext uri="{BB962C8B-B14F-4D97-AF65-F5344CB8AC3E}">
        <p14:creationId xmlns:p14="http://schemas.microsoft.com/office/powerpoint/2010/main" val="103339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414A23D9-D486-FE60-121D-AC7A6EBC0D56}"/>
              </a:ext>
            </a:extLst>
          </p:cNvPr>
          <p:cNvGrpSpPr/>
          <p:nvPr/>
        </p:nvGrpSpPr>
        <p:grpSpPr>
          <a:xfrm>
            <a:off x="552362" y="1343025"/>
            <a:ext cx="11118938" cy="4867275"/>
            <a:chOff x="246785" y="1304668"/>
            <a:chExt cx="8744814" cy="4934207"/>
          </a:xfrm>
        </p:grpSpPr>
        <p:sp>
          <p:nvSpPr>
            <p:cNvPr id="6" name="ブローチ 5">
              <a:extLst>
                <a:ext uri="{FF2B5EF4-FFF2-40B4-BE49-F238E27FC236}">
                  <a16:creationId xmlns:a16="http://schemas.microsoft.com/office/drawing/2014/main" id="{5DD46F0A-7E69-35A7-ECB4-3DB560B781B5}"/>
                </a:ext>
              </a:extLst>
            </p:cNvPr>
            <p:cNvSpPr/>
            <p:nvPr/>
          </p:nvSpPr>
          <p:spPr>
            <a:xfrm rot="5400000">
              <a:off x="2152088" y="-600635"/>
              <a:ext cx="4934207" cy="8744814"/>
            </a:xfrm>
            <a:prstGeom prst="plaque">
              <a:avLst>
                <a:gd name="adj" fmla="val 5269"/>
              </a:avLst>
            </a:prstGeom>
            <a:solidFill>
              <a:schemeClr val="bg1">
                <a:lumMod val="95000"/>
              </a:schemeClr>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ja-JP" altLang="en-US" dirty="0"/>
            </a:p>
          </p:txBody>
        </p:sp>
        <p:sp>
          <p:nvSpPr>
            <p:cNvPr id="7" name="正方形/長方形 6">
              <a:extLst>
                <a:ext uri="{FF2B5EF4-FFF2-40B4-BE49-F238E27FC236}">
                  <a16:creationId xmlns:a16="http://schemas.microsoft.com/office/drawing/2014/main" id="{1E821B25-A35A-E929-BF88-47530BF1F05B}"/>
                </a:ext>
              </a:extLst>
            </p:cNvPr>
            <p:cNvSpPr/>
            <p:nvPr/>
          </p:nvSpPr>
          <p:spPr>
            <a:xfrm rot="5400000">
              <a:off x="2260424" y="-520407"/>
              <a:ext cx="4695077" cy="8555396"/>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ja-JP" altLang="en-US" dirty="0"/>
            </a:p>
          </p:txBody>
        </p:sp>
      </p:grpSp>
      <p:sp>
        <p:nvSpPr>
          <p:cNvPr id="4" name="テキスト ボックス 3">
            <a:extLst>
              <a:ext uri="{FF2B5EF4-FFF2-40B4-BE49-F238E27FC236}">
                <a16:creationId xmlns:a16="http://schemas.microsoft.com/office/drawing/2014/main" id="{93BAE612-C9F4-4D22-8116-664E1DE4E13D}"/>
              </a:ext>
            </a:extLst>
          </p:cNvPr>
          <p:cNvSpPr txBox="1"/>
          <p:nvPr/>
        </p:nvSpPr>
        <p:spPr>
          <a:xfrm>
            <a:off x="4533900" y="1750741"/>
            <a:ext cx="6999595" cy="4247317"/>
          </a:xfrm>
          <a:prstGeom prst="rect">
            <a:avLst/>
          </a:prstGeom>
          <a:noFill/>
        </p:spPr>
        <p:txBody>
          <a:bodyPr wrap="square" rtlCol="0">
            <a:spAutoFit/>
          </a:bodyPr>
          <a:lstStyle/>
          <a:p>
            <a:r>
              <a:rPr lang="ja-JP" altLang="en-US" sz="3000" dirty="0">
                <a:latin typeface="游ゴシック Medium" panose="020B0500000000000000" pitchFamily="50" charset="-128"/>
                <a:ea typeface="游ゴシック Medium" panose="020B0500000000000000" pitchFamily="50" charset="-128"/>
                <a:cs typeface="Myanmar Text" panose="020B0502040204020203" pitchFamily="34" charset="0"/>
              </a:rPr>
              <a:t>　</a:t>
            </a:r>
            <a:r>
              <a:rPr lang="en-US" altLang="ja-JP" sz="3000" dirty="0">
                <a:latin typeface="游ゴシック Medium" panose="020B0500000000000000" pitchFamily="50" charset="-128"/>
                <a:ea typeface="游ゴシック Medium" panose="020B0500000000000000" pitchFamily="50" charset="-128"/>
                <a:cs typeface="Myanmar Text" panose="020B0502040204020203" pitchFamily="34" charset="0"/>
              </a:rPr>
              <a:t>1990</a:t>
            </a:r>
            <a:r>
              <a:rPr lang="ja-JP" altLang="en-US" sz="3000" dirty="0">
                <a:latin typeface="游ゴシック Medium" panose="020B0500000000000000" pitchFamily="50" charset="-128"/>
                <a:ea typeface="游ゴシック Medium" panose="020B0500000000000000" pitchFamily="50" charset="-128"/>
                <a:cs typeface="Myanmar Text" panose="020B0502040204020203" pitchFamily="34" charset="0"/>
              </a:rPr>
              <a:t>年代にＣ市と東京圏を結ぶ高速道路が建設されると，国内有数の企業であるＤ社の大規模な工場が建設された。それにともなって人口も増加したことから，Ａ市の税収は増加した。</a:t>
            </a:r>
            <a:endParaRPr lang="en-US" altLang="ja-JP" sz="3000" dirty="0">
              <a:latin typeface="游ゴシック Medium" panose="020B0500000000000000" pitchFamily="50" charset="-128"/>
              <a:ea typeface="游ゴシック Medium" panose="020B0500000000000000" pitchFamily="50" charset="-128"/>
              <a:cs typeface="Myanmar Text" panose="020B0502040204020203" pitchFamily="34" charset="0"/>
            </a:endParaRPr>
          </a:p>
          <a:p>
            <a:r>
              <a:rPr lang="ja-JP" altLang="en-US" sz="3000" dirty="0">
                <a:latin typeface="游ゴシック Medium" panose="020B0500000000000000" pitchFamily="50" charset="-128"/>
                <a:ea typeface="游ゴシック Medium" panose="020B0500000000000000" pitchFamily="50" charset="-128"/>
                <a:cs typeface="Myanmar Text" panose="020B0502040204020203" pitchFamily="34" charset="0"/>
              </a:rPr>
              <a:t>　しかし，業績の悪化したＤ社は工場を閉鎖した（</a:t>
            </a:r>
            <a:r>
              <a:rPr lang="en-US" altLang="ja-JP" sz="3000" dirty="0">
                <a:latin typeface="游ゴシック Medium" panose="020B0500000000000000" pitchFamily="50" charset="-128"/>
                <a:ea typeface="游ゴシック Medium" panose="020B0500000000000000" pitchFamily="50" charset="-128"/>
                <a:cs typeface="Myanmar Text" panose="020B0502040204020203" pitchFamily="34" charset="0"/>
              </a:rPr>
              <a:t>2010</a:t>
            </a:r>
            <a:r>
              <a:rPr lang="ja-JP" altLang="en-US" sz="3000" dirty="0">
                <a:latin typeface="游ゴシック Medium" panose="020B0500000000000000" pitchFamily="50" charset="-128"/>
                <a:ea typeface="游ゴシック Medium" panose="020B0500000000000000" pitchFamily="50" charset="-128"/>
                <a:cs typeface="Myanmar Text" panose="020B0502040204020203" pitchFamily="34" charset="0"/>
              </a:rPr>
              <a:t>年）。一方，Ｂ地区への観光客が増加しているが，駐車場や飲食店などの整備が不十分である。</a:t>
            </a:r>
          </a:p>
        </p:txBody>
      </p:sp>
      <p:pic>
        <p:nvPicPr>
          <p:cNvPr id="3" name="図 2">
            <a:extLst>
              <a:ext uri="{FF2B5EF4-FFF2-40B4-BE49-F238E27FC236}">
                <a16:creationId xmlns:a16="http://schemas.microsoft.com/office/drawing/2014/main" id="{AD9DC494-9B0E-4BDE-93A3-9771995B09B4}"/>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1064080" y="2664824"/>
            <a:ext cx="3257007" cy="2442755"/>
          </a:xfrm>
          <a:prstGeom prst="rect">
            <a:avLst/>
          </a:prstGeom>
        </p:spPr>
      </p:pic>
      <p:sp>
        <p:nvSpPr>
          <p:cNvPr id="2" name="サブタイトル 2">
            <a:extLst>
              <a:ext uri="{FF2B5EF4-FFF2-40B4-BE49-F238E27FC236}">
                <a16:creationId xmlns:a16="http://schemas.microsoft.com/office/drawing/2014/main" id="{807F6039-C567-4C74-4E98-9CE511FE1C4B}"/>
              </a:ext>
            </a:extLst>
          </p:cNvPr>
          <p:cNvSpPr txBox="1">
            <a:spLocks/>
          </p:cNvSpPr>
          <p:nvPr/>
        </p:nvSpPr>
        <p:spPr>
          <a:xfrm>
            <a:off x="552362" y="468112"/>
            <a:ext cx="3562437" cy="53581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市のあゆみと現状</a:t>
            </a:r>
          </a:p>
        </p:txBody>
      </p:sp>
    </p:spTree>
    <p:extLst>
      <p:ext uri="{BB962C8B-B14F-4D97-AF65-F5344CB8AC3E}">
        <p14:creationId xmlns:p14="http://schemas.microsoft.com/office/powerpoint/2010/main" val="34802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9600B0DC-3325-ABD9-BD2D-4DF487F7FEF2}"/>
              </a:ext>
            </a:extLst>
          </p:cNvPr>
          <p:cNvGrpSpPr/>
          <p:nvPr/>
        </p:nvGrpSpPr>
        <p:grpSpPr>
          <a:xfrm>
            <a:off x="552362" y="1343025"/>
            <a:ext cx="11118938" cy="4867275"/>
            <a:chOff x="246785" y="1304668"/>
            <a:chExt cx="8744814" cy="4934207"/>
          </a:xfrm>
        </p:grpSpPr>
        <p:sp>
          <p:nvSpPr>
            <p:cNvPr id="6" name="ブローチ 5">
              <a:extLst>
                <a:ext uri="{FF2B5EF4-FFF2-40B4-BE49-F238E27FC236}">
                  <a16:creationId xmlns:a16="http://schemas.microsoft.com/office/drawing/2014/main" id="{A708AEAB-4040-2FC7-E1D8-BE6E04C253BA}"/>
                </a:ext>
              </a:extLst>
            </p:cNvPr>
            <p:cNvSpPr/>
            <p:nvPr/>
          </p:nvSpPr>
          <p:spPr>
            <a:xfrm rot="5400000">
              <a:off x="2152088" y="-600635"/>
              <a:ext cx="4934207" cy="8744814"/>
            </a:xfrm>
            <a:prstGeom prst="plaque">
              <a:avLst>
                <a:gd name="adj" fmla="val 5269"/>
              </a:avLst>
            </a:prstGeom>
            <a:solidFill>
              <a:schemeClr val="bg1">
                <a:lumMod val="95000"/>
              </a:schemeClr>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ja-JP" altLang="en-US" dirty="0"/>
            </a:p>
          </p:txBody>
        </p:sp>
        <p:sp>
          <p:nvSpPr>
            <p:cNvPr id="7" name="正方形/長方形 6">
              <a:extLst>
                <a:ext uri="{FF2B5EF4-FFF2-40B4-BE49-F238E27FC236}">
                  <a16:creationId xmlns:a16="http://schemas.microsoft.com/office/drawing/2014/main" id="{30DC6053-5CD5-E24E-BE20-5257457AE610}"/>
                </a:ext>
              </a:extLst>
            </p:cNvPr>
            <p:cNvSpPr/>
            <p:nvPr/>
          </p:nvSpPr>
          <p:spPr>
            <a:xfrm rot="5400000">
              <a:off x="2260424" y="-520407"/>
              <a:ext cx="4695077" cy="8555396"/>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ja-JP" altLang="en-US" dirty="0"/>
            </a:p>
          </p:txBody>
        </p:sp>
      </p:grpSp>
      <p:sp>
        <p:nvSpPr>
          <p:cNvPr id="4" name="テキスト ボックス 3">
            <a:extLst>
              <a:ext uri="{FF2B5EF4-FFF2-40B4-BE49-F238E27FC236}">
                <a16:creationId xmlns:a16="http://schemas.microsoft.com/office/drawing/2014/main" id="{93BAE612-C9F4-4D22-8116-664E1DE4E13D}"/>
              </a:ext>
            </a:extLst>
          </p:cNvPr>
          <p:cNvSpPr txBox="1"/>
          <p:nvPr/>
        </p:nvSpPr>
        <p:spPr>
          <a:xfrm>
            <a:off x="4418539" y="1750741"/>
            <a:ext cx="6910088" cy="4247317"/>
          </a:xfrm>
          <a:prstGeom prst="rect">
            <a:avLst/>
          </a:prstGeom>
          <a:noFill/>
        </p:spPr>
        <p:txBody>
          <a:bodyPr wrap="square" rtlCol="0">
            <a:spAutoFit/>
          </a:bodyPr>
          <a:lstStyle/>
          <a:p>
            <a:r>
              <a:rPr lang="ja-JP" altLang="en-US" sz="3000" dirty="0">
                <a:latin typeface="游ゴシック Medium" panose="020B0500000000000000" pitchFamily="50" charset="-128"/>
                <a:ea typeface="游ゴシック Medium" panose="020B0500000000000000" pitchFamily="50" charset="-128"/>
                <a:cs typeface="Myanmar Text" panose="020B0502040204020203" pitchFamily="34" charset="0"/>
              </a:rPr>
              <a:t>　Ｄ社工場の閉鎖もあって人口は減少しており（</a:t>
            </a:r>
            <a:r>
              <a:rPr lang="en-US" altLang="ja-JP" sz="3000" dirty="0">
                <a:latin typeface="游ゴシック Medium" panose="020B0500000000000000" pitchFamily="50" charset="-128"/>
                <a:ea typeface="游ゴシック Medium" panose="020B0500000000000000" pitchFamily="50" charset="-128"/>
                <a:cs typeface="Myanmar Text" panose="020B0502040204020203" pitchFamily="34" charset="0"/>
              </a:rPr>
              <a:t>2006</a:t>
            </a:r>
            <a:r>
              <a:rPr lang="ja-JP" altLang="en-US" sz="3000" dirty="0">
                <a:latin typeface="游ゴシック Medium" panose="020B0500000000000000" pitchFamily="50" charset="-128"/>
                <a:ea typeface="游ゴシック Medium" panose="020B0500000000000000" pitchFamily="50" charset="-128"/>
                <a:cs typeface="Myanmar Text" panose="020B0502040204020203" pitchFamily="34" charset="0"/>
              </a:rPr>
              <a:t>年７万人→ </a:t>
            </a:r>
            <a:r>
              <a:rPr lang="en-US" altLang="ja-JP" sz="3000" dirty="0">
                <a:latin typeface="游ゴシック Medium" panose="020B0500000000000000" pitchFamily="50" charset="-128"/>
                <a:ea typeface="游ゴシック Medium" panose="020B0500000000000000" pitchFamily="50" charset="-128"/>
                <a:cs typeface="Myanmar Text" panose="020B0502040204020203" pitchFamily="34" charset="0"/>
              </a:rPr>
              <a:t>2015</a:t>
            </a:r>
            <a:r>
              <a:rPr lang="ja-JP" altLang="en-US" sz="3000" dirty="0">
                <a:latin typeface="游ゴシック Medium" panose="020B0500000000000000" pitchFamily="50" charset="-128"/>
                <a:ea typeface="游ゴシック Medium" panose="020B0500000000000000" pitchFamily="50" charset="-128"/>
                <a:cs typeface="Myanmar Text" panose="020B0502040204020203" pitchFamily="34" charset="0"/>
              </a:rPr>
              <a:t>年６万人），ニュータウン住民の高齢化により，</a:t>
            </a:r>
            <a:r>
              <a:rPr lang="en-US" altLang="ja-JP" sz="3000" dirty="0">
                <a:latin typeface="游ゴシック Medium" panose="020B0500000000000000" pitchFamily="50" charset="-128"/>
                <a:ea typeface="游ゴシック Medium" panose="020B0500000000000000" pitchFamily="50" charset="-128"/>
                <a:cs typeface="Myanmar Text" panose="020B0502040204020203" pitchFamily="34" charset="0"/>
              </a:rPr>
              <a:t>65</a:t>
            </a:r>
            <a:r>
              <a:rPr lang="ja-JP" altLang="en-US" sz="3000" dirty="0">
                <a:latin typeface="游ゴシック Medium" panose="020B0500000000000000" pitchFamily="50" charset="-128"/>
                <a:ea typeface="游ゴシック Medium" panose="020B0500000000000000" pitchFamily="50" charset="-128"/>
                <a:cs typeface="Myanmar Text" panose="020B0502040204020203" pitchFamily="34" charset="0"/>
              </a:rPr>
              <a:t>歳以上人口の割合は</a:t>
            </a:r>
            <a:r>
              <a:rPr lang="en-US" altLang="ja-JP" sz="3000" dirty="0">
                <a:latin typeface="游ゴシック Medium" panose="020B0500000000000000" pitchFamily="50" charset="-128"/>
                <a:ea typeface="游ゴシック Medium" panose="020B0500000000000000" pitchFamily="50" charset="-128"/>
                <a:cs typeface="Myanmar Text" panose="020B0502040204020203" pitchFamily="34" charset="0"/>
              </a:rPr>
              <a:t>40.5%</a:t>
            </a:r>
            <a:r>
              <a:rPr lang="ja-JP" altLang="en-US" sz="3000" dirty="0">
                <a:latin typeface="游ゴシック Medium" panose="020B0500000000000000" pitchFamily="50" charset="-128"/>
                <a:ea typeface="游ゴシック Medium" panose="020B0500000000000000" pitchFamily="50" charset="-128"/>
                <a:cs typeface="Myanmar Text" panose="020B0502040204020203" pitchFamily="34" charset="0"/>
              </a:rPr>
              <a:t>と高くなった（</a:t>
            </a:r>
            <a:r>
              <a:rPr lang="en-US" altLang="ja-JP" sz="3000" dirty="0">
                <a:latin typeface="游ゴシック Medium" panose="020B0500000000000000" pitchFamily="50" charset="-128"/>
                <a:ea typeface="游ゴシック Medium" panose="020B0500000000000000" pitchFamily="50" charset="-128"/>
                <a:cs typeface="Myanmar Text" panose="020B0502040204020203" pitchFamily="34" charset="0"/>
              </a:rPr>
              <a:t>2015</a:t>
            </a:r>
            <a:r>
              <a:rPr lang="ja-JP" altLang="en-US" sz="3000" dirty="0">
                <a:latin typeface="游ゴシック Medium" panose="020B0500000000000000" pitchFamily="50" charset="-128"/>
                <a:ea typeface="游ゴシック Medium" panose="020B0500000000000000" pitchFamily="50" charset="-128"/>
                <a:cs typeface="Myanmar Text" panose="020B0502040204020203" pitchFamily="34" charset="0"/>
              </a:rPr>
              <a:t>年度国勢調査。全国平均は</a:t>
            </a:r>
            <a:r>
              <a:rPr lang="en-US" altLang="ja-JP" sz="3000" dirty="0">
                <a:latin typeface="游ゴシック Medium" panose="020B0500000000000000" pitchFamily="50" charset="-128"/>
                <a:ea typeface="游ゴシック Medium" panose="020B0500000000000000" pitchFamily="50" charset="-128"/>
                <a:cs typeface="Myanmar Text" panose="020B0502040204020203" pitchFamily="34" charset="0"/>
              </a:rPr>
              <a:t>29.4%</a:t>
            </a:r>
            <a:r>
              <a:rPr lang="ja-JP" altLang="en-US" sz="3000" dirty="0">
                <a:latin typeface="游ゴシック Medium" panose="020B0500000000000000" pitchFamily="50" charset="-128"/>
                <a:ea typeface="游ゴシック Medium" panose="020B0500000000000000" pitchFamily="50" charset="-128"/>
                <a:cs typeface="Myanmar Text" panose="020B0502040204020203" pitchFamily="34" charset="0"/>
              </a:rPr>
              <a:t>）。</a:t>
            </a:r>
            <a:endParaRPr lang="en-US" altLang="ja-JP" sz="3000" dirty="0">
              <a:latin typeface="游ゴシック Medium" panose="020B0500000000000000" pitchFamily="50" charset="-128"/>
              <a:ea typeface="游ゴシック Medium" panose="020B0500000000000000" pitchFamily="50" charset="-128"/>
              <a:cs typeface="Myanmar Text" panose="020B0502040204020203" pitchFamily="34" charset="0"/>
            </a:endParaRPr>
          </a:p>
          <a:p>
            <a:r>
              <a:rPr lang="ja-JP" altLang="en-US" sz="3000" dirty="0">
                <a:latin typeface="游ゴシック Medium" panose="020B0500000000000000" pitchFamily="50" charset="-128"/>
                <a:ea typeface="游ゴシック Medium" panose="020B0500000000000000" pitchFamily="50" charset="-128"/>
                <a:cs typeface="Myanmar Text" panose="020B0502040204020203" pitchFamily="34" charset="0"/>
              </a:rPr>
              <a:t>　ニュータウンは丘陵地帯にあるため，高齢化した住民は買い物に行くのも難しく，日々の生活に不便を感じている。</a:t>
            </a:r>
          </a:p>
        </p:txBody>
      </p:sp>
      <p:pic>
        <p:nvPicPr>
          <p:cNvPr id="5" name="図 4">
            <a:extLst>
              <a:ext uri="{FF2B5EF4-FFF2-40B4-BE49-F238E27FC236}">
                <a16:creationId xmlns:a16="http://schemas.microsoft.com/office/drawing/2014/main" id="{DCC16ED3-AFEA-4ED9-9260-8AD3987DFB7C}"/>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Blur/>
                    </a14:imgEffect>
                    <a14:imgEffect>
                      <a14:brightnessContrast bright="20000"/>
                    </a14:imgEffect>
                  </a14:imgLayer>
                </a14:imgProps>
              </a:ext>
            </a:extLst>
          </a:blip>
          <a:srcRect l="18765" r="25962"/>
          <a:stretch/>
        </p:blipFill>
        <p:spPr>
          <a:xfrm>
            <a:off x="1073827" y="2166322"/>
            <a:ext cx="3136740" cy="3192111"/>
          </a:xfrm>
          <a:prstGeom prst="rect">
            <a:avLst/>
          </a:prstGeom>
        </p:spPr>
      </p:pic>
      <p:sp>
        <p:nvSpPr>
          <p:cNvPr id="2" name="サブタイトル 2">
            <a:extLst>
              <a:ext uri="{FF2B5EF4-FFF2-40B4-BE49-F238E27FC236}">
                <a16:creationId xmlns:a16="http://schemas.microsoft.com/office/drawing/2014/main" id="{C1E66141-E11C-904F-0D53-F11387AB38B6}"/>
              </a:ext>
            </a:extLst>
          </p:cNvPr>
          <p:cNvSpPr txBox="1">
            <a:spLocks/>
          </p:cNvSpPr>
          <p:nvPr/>
        </p:nvSpPr>
        <p:spPr>
          <a:xfrm>
            <a:off x="552362" y="468112"/>
            <a:ext cx="3562437" cy="53581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市のあゆみと現状</a:t>
            </a:r>
          </a:p>
        </p:txBody>
      </p:sp>
    </p:spTree>
    <p:extLst>
      <p:ext uri="{BB962C8B-B14F-4D97-AF65-F5344CB8AC3E}">
        <p14:creationId xmlns:p14="http://schemas.microsoft.com/office/powerpoint/2010/main" val="87569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C976FA4C-1F6C-A9FC-9EC2-BD54E8EBEEBC}"/>
              </a:ext>
            </a:extLst>
          </p:cNvPr>
          <p:cNvGrpSpPr/>
          <p:nvPr/>
        </p:nvGrpSpPr>
        <p:grpSpPr>
          <a:xfrm>
            <a:off x="552362" y="1343025"/>
            <a:ext cx="11118938" cy="4867275"/>
            <a:chOff x="246785" y="1304668"/>
            <a:chExt cx="8744814" cy="4934207"/>
          </a:xfrm>
        </p:grpSpPr>
        <p:sp>
          <p:nvSpPr>
            <p:cNvPr id="5" name="ブローチ 4">
              <a:extLst>
                <a:ext uri="{FF2B5EF4-FFF2-40B4-BE49-F238E27FC236}">
                  <a16:creationId xmlns:a16="http://schemas.microsoft.com/office/drawing/2014/main" id="{A0457FA1-BEA7-F960-3FE2-9766C652D710}"/>
                </a:ext>
              </a:extLst>
            </p:cNvPr>
            <p:cNvSpPr/>
            <p:nvPr/>
          </p:nvSpPr>
          <p:spPr>
            <a:xfrm rot="5400000">
              <a:off x="2152088" y="-600635"/>
              <a:ext cx="4934207" cy="8744814"/>
            </a:xfrm>
            <a:prstGeom prst="plaque">
              <a:avLst>
                <a:gd name="adj" fmla="val 5269"/>
              </a:avLst>
            </a:prstGeom>
            <a:solidFill>
              <a:schemeClr val="bg1">
                <a:lumMod val="95000"/>
              </a:schemeClr>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ja-JP" altLang="en-US" dirty="0"/>
            </a:p>
          </p:txBody>
        </p:sp>
        <p:sp>
          <p:nvSpPr>
            <p:cNvPr id="6" name="正方形/長方形 5">
              <a:extLst>
                <a:ext uri="{FF2B5EF4-FFF2-40B4-BE49-F238E27FC236}">
                  <a16:creationId xmlns:a16="http://schemas.microsoft.com/office/drawing/2014/main" id="{A05A2EB2-DDA8-168D-30E8-1F219DD70CA6}"/>
                </a:ext>
              </a:extLst>
            </p:cNvPr>
            <p:cNvSpPr/>
            <p:nvPr/>
          </p:nvSpPr>
          <p:spPr>
            <a:xfrm rot="5400000">
              <a:off x="2260424" y="-520407"/>
              <a:ext cx="4695077" cy="8555396"/>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ja-JP" altLang="en-US" dirty="0"/>
            </a:p>
          </p:txBody>
        </p:sp>
      </p:grpSp>
      <p:pic>
        <p:nvPicPr>
          <p:cNvPr id="3" name="図 2">
            <a:extLst>
              <a:ext uri="{FF2B5EF4-FFF2-40B4-BE49-F238E27FC236}">
                <a16:creationId xmlns:a16="http://schemas.microsoft.com/office/drawing/2014/main" id="{8695065E-893F-47CB-9F36-FF79FF164C48}"/>
              </a:ext>
            </a:extLst>
          </p:cNvPr>
          <p:cNvPicPr>
            <a:picLocks noChangeAspect="1"/>
          </p:cNvPicPr>
          <p:nvPr/>
        </p:nvPicPr>
        <p:blipFill>
          <a:blip r:embed="rId3"/>
          <a:stretch>
            <a:fillRect/>
          </a:stretch>
        </p:blipFill>
        <p:spPr>
          <a:xfrm>
            <a:off x="2678490" y="1664179"/>
            <a:ext cx="6835020" cy="4367040"/>
          </a:xfrm>
          <a:prstGeom prst="rect">
            <a:avLst/>
          </a:prstGeom>
        </p:spPr>
      </p:pic>
      <p:sp>
        <p:nvSpPr>
          <p:cNvPr id="10" name="サブタイトル 2">
            <a:extLst>
              <a:ext uri="{FF2B5EF4-FFF2-40B4-BE49-F238E27FC236}">
                <a16:creationId xmlns:a16="http://schemas.microsoft.com/office/drawing/2014/main" id="{8BC1F74B-6B2C-4D07-AF4A-B54261FF9D03}"/>
              </a:ext>
            </a:extLst>
          </p:cNvPr>
          <p:cNvSpPr txBox="1">
            <a:spLocks/>
          </p:cNvSpPr>
          <p:nvPr/>
        </p:nvSpPr>
        <p:spPr>
          <a:xfrm>
            <a:off x="5299990" y="647700"/>
            <a:ext cx="3621272" cy="419362"/>
          </a:xfrm>
          <a:prstGeom prst="rect">
            <a:avLst/>
          </a:prstGeom>
          <a:solidFill>
            <a:schemeClr val="accent6">
              <a:lumMod val="75000"/>
            </a:schemeClr>
          </a:solidFill>
        </p:spPr>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nSpc>
                <a:spcPts val="3000"/>
              </a:lnSpc>
            </a:pPr>
            <a:r>
              <a:rPr lang="en-US" altLang="ja-JP" sz="2600" b="1"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2600" b="1"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市の一般会計歳出</a:t>
            </a:r>
            <a:endParaRPr lang="en-US" altLang="ja-JP" sz="26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サブタイトル 2">
            <a:extLst>
              <a:ext uri="{FF2B5EF4-FFF2-40B4-BE49-F238E27FC236}">
                <a16:creationId xmlns:a16="http://schemas.microsoft.com/office/drawing/2014/main" id="{46A1CCC0-7B9B-9A08-B662-99C8781D94BA}"/>
              </a:ext>
            </a:extLst>
          </p:cNvPr>
          <p:cNvSpPr txBox="1">
            <a:spLocks/>
          </p:cNvSpPr>
          <p:nvPr/>
        </p:nvSpPr>
        <p:spPr>
          <a:xfrm>
            <a:off x="552362" y="468112"/>
            <a:ext cx="3562437" cy="53581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市のあゆみと現状</a:t>
            </a:r>
          </a:p>
        </p:txBody>
      </p:sp>
    </p:spTree>
    <p:extLst>
      <p:ext uri="{BB962C8B-B14F-4D97-AF65-F5344CB8AC3E}">
        <p14:creationId xmlns:p14="http://schemas.microsoft.com/office/powerpoint/2010/main" val="3589716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5C4533B-F49D-41A6-9F2C-6CB5CCAB4723}"/>
              </a:ext>
            </a:extLst>
          </p:cNvPr>
          <p:cNvSpPr txBox="1"/>
          <p:nvPr/>
        </p:nvSpPr>
        <p:spPr>
          <a:xfrm>
            <a:off x="941405" y="1316742"/>
            <a:ext cx="4369356" cy="2246769"/>
          </a:xfrm>
          <a:prstGeom prst="rect">
            <a:avLst/>
          </a:prstGeom>
          <a:noFill/>
        </p:spPr>
        <p:txBody>
          <a:bodyPr wrap="square" rtlCol="0">
            <a:spAutoFit/>
          </a:bodyPr>
          <a:lstStyle/>
          <a:p>
            <a:pPr marL="539750" indent="-539750"/>
            <a:r>
              <a:rPr lang="en-US" altLang="ja-JP" sz="2800" b="1" dirty="0">
                <a:latin typeface="メイリオ" panose="020B0604030504040204" pitchFamily="50" charset="-128"/>
                <a:ea typeface="メイリオ" panose="020B0604030504040204" pitchFamily="50" charset="-128"/>
              </a:rPr>
              <a:t>1</a:t>
            </a:r>
            <a:r>
              <a:rPr lang="ja-JP" altLang="en-US" sz="2800" b="1" dirty="0">
                <a:latin typeface="メイリオ" panose="020B0604030504040204" pitchFamily="50" charset="-128"/>
                <a:ea typeface="メイリオ" panose="020B0604030504040204" pitchFamily="50" charset="-128"/>
              </a:rPr>
              <a:t>．工場を誘致するため，</a:t>
            </a:r>
            <a:r>
              <a:rPr lang="en-US" altLang="ja-JP" sz="2800" b="1" dirty="0">
                <a:latin typeface="メイリオ" panose="020B0604030504040204" pitchFamily="50" charset="-128"/>
                <a:ea typeface="メイリオ" panose="020B0604030504040204" pitchFamily="50" charset="-128"/>
              </a:rPr>
              <a:t>D</a:t>
            </a:r>
            <a:r>
              <a:rPr lang="ja-JP" altLang="en-US" sz="2800" b="1" dirty="0">
                <a:latin typeface="メイリオ" panose="020B0604030504040204" pitchFamily="50" charset="-128"/>
                <a:ea typeface="メイリオ" panose="020B0604030504040204" pitchFamily="50" charset="-128"/>
              </a:rPr>
              <a:t>社工場跡地を整備し，工場の建設などに対して補助金を出す</a:t>
            </a:r>
            <a:endParaRPr lang="en-US" altLang="ja-JP" sz="2800" b="1" dirty="0">
              <a:latin typeface="メイリオ" panose="020B0604030504040204" pitchFamily="50" charset="-128"/>
              <a:ea typeface="メイリオ" panose="020B0604030504040204" pitchFamily="50" charset="-128"/>
            </a:endParaRPr>
          </a:p>
          <a:p>
            <a:pPr marL="539750" indent="-539750" algn="r"/>
            <a:r>
              <a:rPr lang="ja-JP" altLang="en-US" sz="2800" b="1" dirty="0">
                <a:latin typeface="メイリオ" panose="020B0604030504040204" pitchFamily="50" charset="-128"/>
                <a:ea typeface="メイリオ" panose="020B0604030504040204" pitchFamily="50" charset="-128"/>
              </a:rPr>
              <a:t>（</a:t>
            </a:r>
            <a:r>
              <a:rPr lang="en-US" altLang="ja-JP" sz="2800" b="1" dirty="0">
                <a:latin typeface="メイリオ" panose="020B0604030504040204" pitchFamily="50" charset="-128"/>
                <a:ea typeface="メイリオ" panose="020B0604030504040204" pitchFamily="50" charset="-128"/>
              </a:rPr>
              <a:t>15</a:t>
            </a:r>
            <a:r>
              <a:rPr lang="ja-JP" altLang="en-US" sz="2800" b="1" dirty="0">
                <a:latin typeface="メイリオ" panose="020B0604030504040204" pitchFamily="50" charset="-128"/>
                <a:ea typeface="メイリオ" panose="020B0604030504040204" pitchFamily="50" charset="-128"/>
              </a:rPr>
              <a:t>億円）</a:t>
            </a:r>
            <a:endParaRPr lang="ja-JP" altLang="en-US" sz="28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76A876D0-4C46-4D8D-8ED9-E955960F9117}"/>
              </a:ext>
            </a:extLst>
          </p:cNvPr>
          <p:cNvSpPr txBox="1"/>
          <p:nvPr/>
        </p:nvSpPr>
        <p:spPr>
          <a:xfrm>
            <a:off x="6202878" y="1320950"/>
            <a:ext cx="4369356" cy="2246769"/>
          </a:xfrm>
          <a:prstGeom prst="rect">
            <a:avLst/>
          </a:prstGeom>
          <a:noFill/>
        </p:spPr>
        <p:txBody>
          <a:bodyPr wrap="square" rtlCol="0">
            <a:spAutoFit/>
          </a:bodyPr>
          <a:lstStyle/>
          <a:p>
            <a:pPr marL="539750" indent="-539750"/>
            <a:r>
              <a:rPr lang="en-US" altLang="ja-JP" sz="2800" b="1" dirty="0">
                <a:latin typeface="メイリオ" panose="020B0604030504040204" pitchFamily="50" charset="-128"/>
                <a:ea typeface="メイリオ" panose="020B0604030504040204" pitchFamily="50" charset="-128"/>
              </a:rPr>
              <a:t>2</a:t>
            </a:r>
            <a:r>
              <a:rPr lang="ja-JP" altLang="en-US" sz="2800" b="1" dirty="0">
                <a:latin typeface="メイリオ" panose="020B0604030504040204" pitchFamily="50" charset="-128"/>
                <a:ea typeface="メイリオ" panose="020B0604030504040204" pitchFamily="50" charset="-128"/>
              </a:rPr>
              <a:t>．Ｂ地区の観光開発のため，市営の観光施設（駐車場・飲食店・土産物店）を設置する</a:t>
            </a:r>
            <a:endParaRPr lang="en-US" altLang="ja-JP" sz="2800" b="1" dirty="0">
              <a:latin typeface="メイリオ" panose="020B0604030504040204" pitchFamily="50" charset="-128"/>
              <a:ea typeface="メイリオ" panose="020B0604030504040204" pitchFamily="50" charset="-128"/>
            </a:endParaRPr>
          </a:p>
          <a:p>
            <a:pPr marL="539750" indent="-539750" algn="r"/>
            <a:r>
              <a:rPr lang="ja-JP" altLang="en-US" sz="2800" b="1" dirty="0">
                <a:latin typeface="メイリオ" panose="020B0604030504040204" pitchFamily="50" charset="-128"/>
                <a:ea typeface="メイリオ" panose="020B0604030504040204" pitchFamily="50" charset="-128"/>
              </a:rPr>
              <a:t>（</a:t>
            </a:r>
            <a:r>
              <a:rPr lang="en-US" altLang="ja-JP" sz="2800" b="1" dirty="0">
                <a:latin typeface="メイリオ" panose="020B0604030504040204" pitchFamily="50" charset="-128"/>
                <a:ea typeface="メイリオ" panose="020B0604030504040204" pitchFamily="50" charset="-128"/>
              </a:rPr>
              <a:t>10</a:t>
            </a:r>
            <a:r>
              <a:rPr lang="ja-JP" altLang="en-US" sz="2800" b="1" dirty="0">
                <a:latin typeface="メイリオ" panose="020B0604030504040204" pitchFamily="50" charset="-128"/>
                <a:ea typeface="メイリオ" panose="020B0604030504040204" pitchFamily="50" charset="-128"/>
              </a:rPr>
              <a:t>億円）</a:t>
            </a:r>
            <a:endParaRPr lang="ja-JP" altLang="en-US" sz="28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9F9414ED-3F26-486E-AF37-432AA8E265F1}"/>
              </a:ext>
            </a:extLst>
          </p:cNvPr>
          <p:cNvPicPr>
            <a:picLocks noChangeAspect="1"/>
          </p:cNvPicPr>
          <p:nvPr/>
        </p:nvPicPr>
        <p:blipFill>
          <a:blip r:embed="rId3"/>
          <a:stretch>
            <a:fillRect/>
          </a:stretch>
        </p:blipFill>
        <p:spPr>
          <a:xfrm>
            <a:off x="1520025" y="3872519"/>
            <a:ext cx="3005496" cy="2125487"/>
          </a:xfrm>
          <a:prstGeom prst="rect">
            <a:avLst/>
          </a:prstGeom>
        </p:spPr>
      </p:pic>
      <p:pic>
        <p:nvPicPr>
          <p:cNvPr id="7" name="図 6">
            <a:extLst>
              <a:ext uri="{FF2B5EF4-FFF2-40B4-BE49-F238E27FC236}">
                <a16:creationId xmlns:a16="http://schemas.microsoft.com/office/drawing/2014/main" id="{3083BA27-39E3-42E4-9646-85FE5245E8CF}"/>
              </a:ext>
            </a:extLst>
          </p:cNvPr>
          <p:cNvPicPr>
            <a:picLocks noChangeAspect="1"/>
          </p:cNvPicPr>
          <p:nvPr/>
        </p:nvPicPr>
        <p:blipFill>
          <a:blip r:embed="rId4"/>
          <a:stretch>
            <a:fillRect/>
          </a:stretch>
        </p:blipFill>
        <p:spPr>
          <a:xfrm>
            <a:off x="7127426" y="4021850"/>
            <a:ext cx="2919251" cy="2189439"/>
          </a:xfrm>
          <a:prstGeom prst="rect">
            <a:avLst/>
          </a:prstGeom>
        </p:spPr>
      </p:pic>
      <p:sp>
        <p:nvSpPr>
          <p:cNvPr id="4" name="サブタイトル 2">
            <a:extLst>
              <a:ext uri="{FF2B5EF4-FFF2-40B4-BE49-F238E27FC236}">
                <a16:creationId xmlns:a16="http://schemas.microsoft.com/office/drawing/2014/main" id="{64901EC3-C25A-1067-1C23-85E66EAF09DC}"/>
              </a:ext>
            </a:extLst>
          </p:cNvPr>
          <p:cNvSpPr txBox="1">
            <a:spLocks/>
          </p:cNvSpPr>
          <p:nvPr/>
        </p:nvSpPr>
        <p:spPr>
          <a:xfrm>
            <a:off x="4766284" y="531289"/>
            <a:ext cx="3621272" cy="419362"/>
          </a:xfrm>
          <a:prstGeom prst="rect">
            <a:avLst/>
          </a:prstGeom>
          <a:solidFill>
            <a:schemeClr val="accent6">
              <a:lumMod val="75000"/>
            </a:schemeClr>
          </a:solidFill>
        </p:spPr>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nSpc>
                <a:spcPts val="3000"/>
              </a:lnSpc>
            </a:pPr>
            <a:r>
              <a:rPr lang="ja-JP" altLang="en-US" sz="2600" b="1"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市民からの意見と費用</a:t>
            </a:r>
            <a:endParaRPr lang="en-US" altLang="ja-JP" sz="26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サブタイトル 2">
            <a:extLst>
              <a:ext uri="{FF2B5EF4-FFF2-40B4-BE49-F238E27FC236}">
                <a16:creationId xmlns:a16="http://schemas.microsoft.com/office/drawing/2014/main" id="{3EF79EB2-A6A5-E28E-0B41-6856997DA52F}"/>
              </a:ext>
            </a:extLst>
          </p:cNvPr>
          <p:cNvSpPr txBox="1">
            <a:spLocks/>
          </p:cNvSpPr>
          <p:nvPr/>
        </p:nvSpPr>
        <p:spPr>
          <a:xfrm>
            <a:off x="552362" y="468112"/>
            <a:ext cx="3562437" cy="53581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市のあゆみと現状</a:t>
            </a:r>
          </a:p>
        </p:txBody>
      </p:sp>
    </p:spTree>
    <p:extLst>
      <p:ext uri="{BB962C8B-B14F-4D97-AF65-F5344CB8AC3E}">
        <p14:creationId xmlns:p14="http://schemas.microsoft.com/office/powerpoint/2010/main" val="746512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5C4533B-F49D-41A6-9F2C-6CB5CCAB4723}"/>
              </a:ext>
            </a:extLst>
          </p:cNvPr>
          <p:cNvSpPr txBox="1"/>
          <p:nvPr/>
        </p:nvSpPr>
        <p:spPr>
          <a:xfrm>
            <a:off x="920887" y="1352216"/>
            <a:ext cx="4369356" cy="2246769"/>
          </a:xfrm>
          <a:prstGeom prst="rect">
            <a:avLst/>
          </a:prstGeom>
          <a:noFill/>
        </p:spPr>
        <p:txBody>
          <a:bodyPr wrap="square" rtlCol="0">
            <a:spAutoFit/>
          </a:bodyPr>
          <a:lstStyle/>
          <a:p>
            <a:pPr marL="539750" indent="-539750"/>
            <a:r>
              <a:rPr lang="en-US" altLang="ja-JP" sz="2800" b="1" dirty="0">
                <a:latin typeface="メイリオ" panose="020B0604030504040204" pitchFamily="50" charset="-128"/>
                <a:ea typeface="メイリオ" panose="020B0604030504040204" pitchFamily="50" charset="-128"/>
              </a:rPr>
              <a:t>3</a:t>
            </a:r>
            <a:r>
              <a:rPr lang="ja-JP" altLang="en-US" sz="2800" b="1" dirty="0">
                <a:latin typeface="メイリオ" panose="020B0604030504040204" pitchFamily="50" charset="-128"/>
                <a:ea typeface="メイリオ" panose="020B0604030504040204" pitchFamily="50" charset="-128"/>
              </a:rPr>
              <a:t>．高齢化したニュータウン住民の生活を支えるため，コミュニティバスを運行する</a:t>
            </a:r>
            <a:endParaRPr lang="en-US" altLang="ja-JP" sz="2800" b="1" dirty="0">
              <a:latin typeface="メイリオ" panose="020B0604030504040204" pitchFamily="50" charset="-128"/>
              <a:ea typeface="メイリオ" panose="020B0604030504040204" pitchFamily="50" charset="-128"/>
            </a:endParaRPr>
          </a:p>
          <a:p>
            <a:pPr marL="539750" indent="-539750" algn="r"/>
            <a:r>
              <a:rPr lang="ja-JP" altLang="en-US" sz="2800" b="1" dirty="0">
                <a:latin typeface="メイリオ" panose="020B0604030504040204" pitchFamily="50" charset="-128"/>
                <a:ea typeface="メイリオ" panose="020B0604030504040204" pitchFamily="50" charset="-128"/>
              </a:rPr>
              <a:t>（</a:t>
            </a:r>
            <a:r>
              <a:rPr lang="en-US" altLang="ja-JP" sz="2800" b="1" dirty="0">
                <a:latin typeface="メイリオ" panose="020B0604030504040204" pitchFamily="50" charset="-128"/>
                <a:ea typeface="メイリオ" panose="020B0604030504040204" pitchFamily="50" charset="-128"/>
              </a:rPr>
              <a:t>3</a:t>
            </a:r>
            <a:r>
              <a:rPr lang="ja-JP" altLang="en-US" sz="2800" b="1" dirty="0">
                <a:latin typeface="メイリオ" panose="020B0604030504040204" pitchFamily="50" charset="-128"/>
                <a:ea typeface="メイリオ" panose="020B0604030504040204" pitchFamily="50" charset="-128"/>
              </a:rPr>
              <a:t>億円）</a:t>
            </a:r>
            <a:endParaRPr lang="ja-JP" altLang="en-US" sz="28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76A876D0-4C46-4D8D-8ED9-E955960F9117}"/>
              </a:ext>
            </a:extLst>
          </p:cNvPr>
          <p:cNvSpPr txBox="1"/>
          <p:nvPr/>
        </p:nvSpPr>
        <p:spPr>
          <a:xfrm>
            <a:off x="6202878" y="1356424"/>
            <a:ext cx="4369356" cy="2246769"/>
          </a:xfrm>
          <a:prstGeom prst="rect">
            <a:avLst/>
          </a:prstGeom>
          <a:noFill/>
        </p:spPr>
        <p:txBody>
          <a:bodyPr wrap="square" rtlCol="0">
            <a:spAutoFit/>
          </a:bodyPr>
          <a:lstStyle/>
          <a:p>
            <a:pPr marL="539750" indent="-539750"/>
            <a:r>
              <a:rPr lang="en-US" altLang="ja-JP" sz="2800" b="1" dirty="0">
                <a:latin typeface="メイリオ" panose="020B0604030504040204" pitchFamily="50" charset="-128"/>
                <a:ea typeface="メイリオ" panose="020B0604030504040204" pitchFamily="50" charset="-128"/>
              </a:rPr>
              <a:t>4</a:t>
            </a:r>
            <a:r>
              <a:rPr lang="ja-JP" altLang="en-US" sz="2800" b="1" dirty="0">
                <a:latin typeface="メイリオ" panose="020B0604030504040204" pitchFamily="50" charset="-128"/>
                <a:ea typeface="メイリオ" panose="020B0604030504040204" pitchFamily="50" charset="-128"/>
              </a:rPr>
              <a:t>．子育て就労に関する支援として，保育園の新設や学童保育の設置・運用を進める</a:t>
            </a:r>
            <a:endParaRPr lang="en-US" altLang="ja-JP" sz="2800" b="1" dirty="0">
              <a:latin typeface="メイリオ" panose="020B0604030504040204" pitchFamily="50" charset="-128"/>
              <a:ea typeface="メイリオ" panose="020B0604030504040204" pitchFamily="50" charset="-128"/>
            </a:endParaRPr>
          </a:p>
          <a:p>
            <a:pPr marL="539750" indent="-539750" algn="r"/>
            <a:r>
              <a:rPr lang="ja-JP" altLang="en-US" sz="2800" b="1" dirty="0">
                <a:latin typeface="メイリオ" panose="020B0604030504040204" pitchFamily="50" charset="-128"/>
                <a:ea typeface="メイリオ" panose="020B0604030504040204" pitchFamily="50" charset="-128"/>
              </a:rPr>
              <a:t>（</a:t>
            </a:r>
            <a:r>
              <a:rPr lang="en-US" altLang="ja-JP" sz="2800" b="1" dirty="0">
                <a:latin typeface="メイリオ" panose="020B0604030504040204" pitchFamily="50" charset="-128"/>
                <a:ea typeface="メイリオ" panose="020B0604030504040204" pitchFamily="50" charset="-128"/>
              </a:rPr>
              <a:t>5</a:t>
            </a:r>
            <a:r>
              <a:rPr lang="ja-JP" altLang="en-US" sz="2800" b="1" dirty="0">
                <a:latin typeface="メイリオ" panose="020B0604030504040204" pitchFamily="50" charset="-128"/>
                <a:ea typeface="メイリオ" panose="020B0604030504040204" pitchFamily="50" charset="-128"/>
              </a:rPr>
              <a:t>億円）</a:t>
            </a:r>
            <a:endParaRPr lang="ja-JP" altLang="en-US" sz="2800"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8E27D0F5-8352-42C7-9829-015DE8E5D71F}"/>
              </a:ext>
            </a:extLst>
          </p:cNvPr>
          <p:cNvPicPr>
            <a:picLocks noChangeAspect="1"/>
          </p:cNvPicPr>
          <p:nvPr/>
        </p:nvPicPr>
        <p:blipFill>
          <a:blip r:embed="rId3"/>
          <a:stretch>
            <a:fillRect/>
          </a:stretch>
        </p:blipFill>
        <p:spPr>
          <a:xfrm>
            <a:off x="1796765" y="4274046"/>
            <a:ext cx="2942492" cy="1839058"/>
          </a:xfrm>
          <a:prstGeom prst="rect">
            <a:avLst/>
          </a:prstGeom>
        </p:spPr>
      </p:pic>
      <p:pic>
        <p:nvPicPr>
          <p:cNvPr id="9" name="図 8">
            <a:extLst>
              <a:ext uri="{FF2B5EF4-FFF2-40B4-BE49-F238E27FC236}">
                <a16:creationId xmlns:a16="http://schemas.microsoft.com/office/drawing/2014/main" id="{AF6689D1-5563-40A6-BA40-7465A7322AD4}"/>
              </a:ext>
            </a:extLst>
          </p:cNvPr>
          <p:cNvPicPr>
            <a:picLocks noChangeAspect="1"/>
          </p:cNvPicPr>
          <p:nvPr/>
        </p:nvPicPr>
        <p:blipFill>
          <a:blip r:embed="rId4"/>
          <a:stretch>
            <a:fillRect/>
          </a:stretch>
        </p:blipFill>
        <p:spPr>
          <a:xfrm>
            <a:off x="7357644" y="3833300"/>
            <a:ext cx="2572818" cy="2497015"/>
          </a:xfrm>
          <a:prstGeom prst="rect">
            <a:avLst/>
          </a:prstGeom>
        </p:spPr>
      </p:pic>
      <p:sp>
        <p:nvSpPr>
          <p:cNvPr id="5" name="サブタイトル 2">
            <a:extLst>
              <a:ext uri="{FF2B5EF4-FFF2-40B4-BE49-F238E27FC236}">
                <a16:creationId xmlns:a16="http://schemas.microsoft.com/office/drawing/2014/main" id="{1309C1EC-D3B4-89B2-D666-45EE6DB9BE89}"/>
              </a:ext>
            </a:extLst>
          </p:cNvPr>
          <p:cNvSpPr txBox="1">
            <a:spLocks/>
          </p:cNvSpPr>
          <p:nvPr/>
        </p:nvSpPr>
        <p:spPr>
          <a:xfrm>
            <a:off x="552362" y="468112"/>
            <a:ext cx="3562437" cy="53581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市のあゆみと現状</a:t>
            </a:r>
          </a:p>
        </p:txBody>
      </p:sp>
      <p:sp>
        <p:nvSpPr>
          <p:cNvPr id="7" name="サブタイトル 2">
            <a:extLst>
              <a:ext uri="{FF2B5EF4-FFF2-40B4-BE49-F238E27FC236}">
                <a16:creationId xmlns:a16="http://schemas.microsoft.com/office/drawing/2014/main" id="{B9B83965-42F2-9601-B33B-3D11C497C105}"/>
              </a:ext>
            </a:extLst>
          </p:cNvPr>
          <p:cNvSpPr txBox="1">
            <a:spLocks/>
          </p:cNvSpPr>
          <p:nvPr/>
        </p:nvSpPr>
        <p:spPr>
          <a:xfrm>
            <a:off x="4766284" y="531289"/>
            <a:ext cx="3621272" cy="419362"/>
          </a:xfrm>
          <a:prstGeom prst="rect">
            <a:avLst/>
          </a:prstGeom>
          <a:solidFill>
            <a:schemeClr val="accent6">
              <a:lumMod val="75000"/>
            </a:schemeClr>
          </a:solidFill>
        </p:spPr>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nSpc>
                <a:spcPts val="3000"/>
              </a:lnSpc>
            </a:pPr>
            <a:r>
              <a:rPr lang="ja-JP" altLang="en-US" sz="2600" b="1"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市民からの意見と費用</a:t>
            </a:r>
            <a:endParaRPr lang="en-US" altLang="ja-JP" sz="26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5509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descr="header_footer_b_01.png"/>
          <p:cNvPicPr>
            <a:picLocks noChangeAspect="1"/>
          </p:cNvPicPr>
          <p:nvPr/>
        </p:nvPicPr>
        <p:blipFill>
          <a:blip r:embed="rId3">
            <a:duotone>
              <a:prstClr val="black"/>
              <a:srgbClr val="4BB53D">
                <a:tint val="45000"/>
                <a:satMod val="400000"/>
              </a:srgbClr>
            </a:duotone>
            <a:extLst>
              <a:ext uri="{28A0092B-C50C-407E-A947-70E740481C1C}">
                <a14:useLocalDpi xmlns:a14="http://schemas.microsoft.com/office/drawing/2010/main" val="0"/>
              </a:ext>
            </a:extLst>
          </a:blip>
          <a:stretch>
            <a:fillRect/>
          </a:stretch>
        </p:blipFill>
        <p:spPr>
          <a:xfrm>
            <a:off x="0" y="1"/>
            <a:ext cx="12191999" cy="792427"/>
          </a:xfrm>
          <a:prstGeom prst="rect">
            <a:avLst/>
          </a:prstGeom>
        </p:spPr>
      </p:pic>
      <p:sp>
        <p:nvSpPr>
          <p:cNvPr id="28" name="テキスト ボックス 27"/>
          <p:cNvSpPr txBox="1"/>
          <p:nvPr/>
        </p:nvSpPr>
        <p:spPr>
          <a:xfrm>
            <a:off x="1019674" y="207652"/>
            <a:ext cx="8857657" cy="584775"/>
          </a:xfrm>
          <a:prstGeom prst="rect">
            <a:avLst/>
          </a:prstGeom>
          <a:noFill/>
        </p:spPr>
        <p:txBody>
          <a:bodyPr wrap="square" rtlCol="0">
            <a:spAutoFit/>
          </a:bodyPr>
          <a:lstStyle/>
          <a:p>
            <a:r>
              <a:rPr lang="en-US" altLang="ja-JP" sz="3200" b="1" dirty="0">
                <a:solidFill>
                  <a:schemeClr val="bg1"/>
                </a:solidFill>
                <a:latin typeface="メイリオ"/>
                <a:ea typeface="メイリオ"/>
                <a:cs typeface="メイリオ"/>
              </a:rPr>
              <a:t> Try</a:t>
            </a:r>
            <a:r>
              <a:rPr lang="ja-JP" altLang="en-US" sz="3200" b="1" dirty="0">
                <a:solidFill>
                  <a:schemeClr val="bg1"/>
                </a:solidFill>
                <a:latin typeface="メイリオ"/>
                <a:ea typeface="メイリオ"/>
                <a:cs typeface="メイリオ"/>
              </a:rPr>
              <a:t>　ワークの課題を検討してみよう</a:t>
            </a:r>
            <a:endParaRPr lang="ja-JP" altLang="en-US" sz="3200" dirty="0"/>
          </a:p>
        </p:txBody>
      </p:sp>
      <p:sp>
        <p:nvSpPr>
          <p:cNvPr id="2" name="四角形: 角を丸くする 1">
            <a:extLst>
              <a:ext uri="{FF2B5EF4-FFF2-40B4-BE49-F238E27FC236}">
                <a16:creationId xmlns:a16="http://schemas.microsoft.com/office/drawing/2014/main" id="{33A6FFFE-F42D-4094-AEAC-AE7B72B9C7C4}"/>
              </a:ext>
            </a:extLst>
          </p:cNvPr>
          <p:cNvSpPr/>
          <p:nvPr/>
        </p:nvSpPr>
        <p:spPr>
          <a:xfrm>
            <a:off x="-103" y="6734176"/>
            <a:ext cx="12192812" cy="123825"/>
          </a:xfrm>
          <a:prstGeom prst="roundRect">
            <a:avLst/>
          </a:prstGeom>
          <a:solidFill>
            <a:srgbClr val="5884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7" name="角丸四角形 19">
            <a:extLst>
              <a:ext uri="{FF2B5EF4-FFF2-40B4-BE49-F238E27FC236}">
                <a16:creationId xmlns:a16="http://schemas.microsoft.com/office/drawing/2014/main" id="{BC0AA48C-2BAA-4BB6-A183-034E8F6C255A}"/>
              </a:ext>
            </a:extLst>
          </p:cNvPr>
          <p:cNvSpPr/>
          <p:nvPr/>
        </p:nvSpPr>
        <p:spPr>
          <a:xfrm>
            <a:off x="1713728" y="1146450"/>
            <a:ext cx="8727998" cy="1596749"/>
          </a:xfrm>
          <a:prstGeom prst="roundRect">
            <a:avLst/>
          </a:prstGeom>
          <a:solidFill>
            <a:schemeClr val="accent3">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ja-JP" altLang="en-US" dirty="0"/>
          </a:p>
        </p:txBody>
      </p:sp>
      <p:sp>
        <p:nvSpPr>
          <p:cNvPr id="19" name="円/楕円 28">
            <a:extLst>
              <a:ext uri="{FF2B5EF4-FFF2-40B4-BE49-F238E27FC236}">
                <a16:creationId xmlns:a16="http://schemas.microsoft.com/office/drawing/2014/main" id="{2BE8D6AD-CE8D-4888-9C0B-2982DFBE1E40}"/>
              </a:ext>
            </a:extLst>
          </p:cNvPr>
          <p:cNvSpPr/>
          <p:nvPr/>
        </p:nvSpPr>
        <p:spPr>
          <a:xfrm>
            <a:off x="1846787" y="1693516"/>
            <a:ext cx="488755" cy="488755"/>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srgbClr val="FFCCCC"/>
              </a:solidFill>
            </a:endParaRPr>
          </a:p>
        </p:txBody>
      </p:sp>
      <p:sp>
        <p:nvSpPr>
          <p:cNvPr id="22" name="サブタイトル 2">
            <a:extLst>
              <a:ext uri="{FF2B5EF4-FFF2-40B4-BE49-F238E27FC236}">
                <a16:creationId xmlns:a16="http://schemas.microsoft.com/office/drawing/2014/main" id="{EB8D33D6-978C-42AE-BEB8-B105C7DC8EB9}"/>
              </a:ext>
            </a:extLst>
          </p:cNvPr>
          <p:cNvSpPr txBox="1">
            <a:spLocks/>
          </p:cNvSpPr>
          <p:nvPr/>
        </p:nvSpPr>
        <p:spPr>
          <a:xfrm>
            <a:off x="1921042" y="1574204"/>
            <a:ext cx="340242" cy="681243"/>
          </a:xfrm>
          <a:prstGeom prst="rect">
            <a:avLst/>
          </a:prstGeom>
        </p:spPr>
        <p:txBody>
          <a:bodyPr vert="horz" lIns="91440" tIns="45720" rIns="91440" bIns="4572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ct val="120000"/>
              </a:lnSpc>
            </a:pPr>
            <a:r>
              <a:rPr lang="en-US" altLang="ja-JP" sz="2800" b="1" dirty="0">
                <a:solidFill>
                  <a:schemeClr val="accent3">
                    <a:lumMod val="75000"/>
                  </a:schemeClr>
                </a:solidFill>
                <a:latin typeface="Arial Black" panose="020B0A04020102020204" pitchFamily="34" charset="0"/>
                <a:ea typeface="メイリオ"/>
                <a:cs typeface="メイリオ"/>
              </a:rPr>
              <a:t>1</a:t>
            </a:r>
          </a:p>
        </p:txBody>
      </p:sp>
      <p:sp>
        <p:nvSpPr>
          <p:cNvPr id="23" name="サブタイトル 2">
            <a:extLst>
              <a:ext uri="{FF2B5EF4-FFF2-40B4-BE49-F238E27FC236}">
                <a16:creationId xmlns:a16="http://schemas.microsoft.com/office/drawing/2014/main" id="{CDD0078B-9E70-4471-BA99-B387A9ADF91E}"/>
              </a:ext>
            </a:extLst>
          </p:cNvPr>
          <p:cNvSpPr txBox="1">
            <a:spLocks/>
          </p:cNvSpPr>
          <p:nvPr/>
        </p:nvSpPr>
        <p:spPr>
          <a:xfrm>
            <a:off x="2379522" y="1311432"/>
            <a:ext cx="7891436" cy="745390"/>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市民からの意見のなかで，あなたはどの政策を優先して実現させるべきだと考えますか。理由とともにまとめてみよう。</a:t>
            </a:r>
            <a:endParaRPr lang="en-US" altLang="ja-JP"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角丸四角形 19">
            <a:extLst>
              <a:ext uri="{FF2B5EF4-FFF2-40B4-BE49-F238E27FC236}">
                <a16:creationId xmlns:a16="http://schemas.microsoft.com/office/drawing/2014/main" id="{A021D1AB-731D-1C13-CD08-0A5C9EC5AF7B}"/>
              </a:ext>
            </a:extLst>
          </p:cNvPr>
          <p:cNvSpPr/>
          <p:nvPr/>
        </p:nvSpPr>
        <p:spPr>
          <a:xfrm>
            <a:off x="1732001" y="3428999"/>
            <a:ext cx="8727998" cy="1596749"/>
          </a:xfrm>
          <a:prstGeom prst="roundRect">
            <a:avLst/>
          </a:prstGeom>
          <a:solidFill>
            <a:schemeClr val="accent3">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ja-JP" altLang="en-US" dirty="0"/>
          </a:p>
        </p:txBody>
      </p:sp>
      <p:sp>
        <p:nvSpPr>
          <p:cNvPr id="4" name="円/楕円 28">
            <a:extLst>
              <a:ext uri="{FF2B5EF4-FFF2-40B4-BE49-F238E27FC236}">
                <a16:creationId xmlns:a16="http://schemas.microsoft.com/office/drawing/2014/main" id="{E79BA5ED-7417-7AAE-CEC5-C2FF6843150A}"/>
              </a:ext>
            </a:extLst>
          </p:cNvPr>
          <p:cNvSpPr/>
          <p:nvPr/>
        </p:nvSpPr>
        <p:spPr>
          <a:xfrm>
            <a:off x="1865060" y="3962872"/>
            <a:ext cx="488755" cy="488755"/>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srgbClr val="FFCCCC"/>
              </a:solidFill>
            </a:endParaRPr>
          </a:p>
        </p:txBody>
      </p:sp>
      <p:sp>
        <p:nvSpPr>
          <p:cNvPr id="5" name="サブタイトル 2">
            <a:extLst>
              <a:ext uri="{FF2B5EF4-FFF2-40B4-BE49-F238E27FC236}">
                <a16:creationId xmlns:a16="http://schemas.microsoft.com/office/drawing/2014/main" id="{53AF747D-417E-E45C-AEBF-E3F9EDD7A0BD}"/>
              </a:ext>
            </a:extLst>
          </p:cNvPr>
          <p:cNvSpPr txBox="1">
            <a:spLocks/>
          </p:cNvSpPr>
          <p:nvPr/>
        </p:nvSpPr>
        <p:spPr>
          <a:xfrm>
            <a:off x="1939315" y="3843560"/>
            <a:ext cx="340242" cy="681243"/>
          </a:xfrm>
          <a:prstGeom prst="rect">
            <a:avLst/>
          </a:prstGeom>
        </p:spPr>
        <p:txBody>
          <a:bodyPr vert="horz" lIns="91440" tIns="45720" rIns="91440" bIns="4572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ct val="120000"/>
              </a:lnSpc>
            </a:pPr>
            <a:r>
              <a:rPr lang="en-US" altLang="ja-JP" sz="2800" b="1" dirty="0">
                <a:solidFill>
                  <a:schemeClr val="accent3">
                    <a:lumMod val="75000"/>
                  </a:schemeClr>
                </a:solidFill>
                <a:latin typeface="Arial Black" panose="020B0A04020102020204" pitchFamily="34" charset="0"/>
                <a:ea typeface="メイリオ"/>
                <a:cs typeface="メイリオ"/>
              </a:rPr>
              <a:t>2</a:t>
            </a:r>
          </a:p>
        </p:txBody>
      </p:sp>
      <p:sp>
        <p:nvSpPr>
          <p:cNvPr id="6" name="サブタイトル 2">
            <a:extLst>
              <a:ext uri="{FF2B5EF4-FFF2-40B4-BE49-F238E27FC236}">
                <a16:creationId xmlns:a16="http://schemas.microsoft.com/office/drawing/2014/main" id="{3B0CC6C0-DD1E-88BF-3854-0B4514CA3BF0}"/>
              </a:ext>
            </a:extLst>
          </p:cNvPr>
          <p:cNvSpPr txBox="1">
            <a:spLocks/>
          </p:cNvSpPr>
          <p:nvPr/>
        </p:nvSpPr>
        <p:spPr>
          <a:xfrm>
            <a:off x="2397795" y="3957671"/>
            <a:ext cx="7891436" cy="657746"/>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あなたの意見を，ほかの人たちに納得または協力してもらうためには，どのような説明が必要になるか，考えてみよう。</a:t>
            </a:r>
            <a:endParaRPr lang="en-US" altLang="ja-JP"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9913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2" grpId="0"/>
      <p:bldP spid="23" grpId="0"/>
      <p:bldP spid="3" grpId="0" animBg="1"/>
      <p:bldP spid="4" grpId="0" animBg="1"/>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4">
            <a:extLst>
              <a:ext uri="{FF2B5EF4-FFF2-40B4-BE49-F238E27FC236}">
                <a16:creationId xmlns:a16="http://schemas.microsoft.com/office/drawing/2014/main" id="{399D7B00-8275-4B61-840E-B814481E4368}"/>
              </a:ext>
            </a:extLst>
          </p:cNvPr>
          <p:cNvSpPr/>
          <p:nvPr/>
        </p:nvSpPr>
        <p:spPr>
          <a:xfrm>
            <a:off x="1795483" y="2101761"/>
            <a:ext cx="8447312" cy="2358874"/>
          </a:xfrm>
          <a:prstGeom prst="round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lIns="1080000" tIns="180000" rIns="180000" bIns="180000" rtlCol="0" anchor="ctr" anchorCtr="0"/>
          <a:lstStyle/>
          <a:p>
            <a:r>
              <a:rPr lang="ja-JP" altLang="en-US" sz="3200" dirty="0">
                <a:solidFill>
                  <a:prstClr val="black"/>
                </a:solidFill>
                <a:latin typeface="HGSｺﾞｼｯｸM" panose="020B0600000000000000" pitchFamily="50" charset="-128"/>
                <a:ea typeface="HGSｺﾞｼｯｸM" panose="020B0600000000000000" pitchFamily="50" charset="-128"/>
              </a:rPr>
              <a:t>地方自治に関する知識を確認しよう</a:t>
            </a:r>
          </a:p>
        </p:txBody>
      </p:sp>
      <p:grpSp>
        <p:nvGrpSpPr>
          <p:cNvPr id="19" name="グループ化 18">
            <a:extLst>
              <a:ext uri="{FF2B5EF4-FFF2-40B4-BE49-F238E27FC236}">
                <a16:creationId xmlns:a16="http://schemas.microsoft.com/office/drawing/2014/main" id="{4C76365D-3362-4D39-BEE6-4D1007D8162A}"/>
              </a:ext>
            </a:extLst>
          </p:cNvPr>
          <p:cNvGrpSpPr/>
          <p:nvPr/>
        </p:nvGrpSpPr>
        <p:grpSpPr>
          <a:xfrm>
            <a:off x="1982893" y="2938369"/>
            <a:ext cx="635726" cy="685659"/>
            <a:chOff x="381121" y="1569775"/>
            <a:chExt cx="635726" cy="685659"/>
          </a:xfrm>
        </p:grpSpPr>
        <p:sp>
          <p:nvSpPr>
            <p:cNvPr id="20" name="円/楕円 15">
              <a:extLst>
                <a:ext uri="{FF2B5EF4-FFF2-40B4-BE49-F238E27FC236}">
                  <a16:creationId xmlns:a16="http://schemas.microsoft.com/office/drawing/2014/main" id="{C3BF023B-E4B9-4170-A0DE-CFC050FADD7C}"/>
                </a:ext>
              </a:extLst>
            </p:cNvPr>
            <p:cNvSpPr/>
            <p:nvPr/>
          </p:nvSpPr>
          <p:spPr>
            <a:xfrm>
              <a:off x="381121" y="1591979"/>
              <a:ext cx="635726" cy="635726"/>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21" name="サブタイトル 2">
              <a:extLst>
                <a:ext uri="{FF2B5EF4-FFF2-40B4-BE49-F238E27FC236}">
                  <a16:creationId xmlns:a16="http://schemas.microsoft.com/office/drawing/2014/main" id="{1AA406D4-4339-487A-B9B5-31A2E8A38AC8}"/>
                </a:ext>
              </a:extLst>
            </p:cNvPr>
            <p:cNvSpPr txBox="1">
              <a:spLocks/>
            </p:cNvSpPr>
            <p:nvPr/>
          </p:nvSpPr>
          <p:spPr>
            <a:xfrm>
              <a:off x="523120" y="1569775"/>
              <a:ext cx="342448" cy="685659"/>
            </a:xfrm>
            <a:prstGeom prst="rect">
              <a:avLst/>
            </a:prstGeom>
          </p:spPr>
          <p:txBody>
            <a:bodyPr vert="horz" lIns="91440" tIns="45720" rIns="91440" bIns="4572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ct val="120000"/>
                </a:lnSpc>
              </a:pPr>
              <a:r>
                <a:rPr lang="ja-JP" altLang="en-US" sz="3600" b="1" dirty="0">
                  <a:solidFill>
                    <a:srgbClr val="F79646">
                      <a:lumMod val="20000"/>
                      <a:lumOff val="80000"/>
                    </a:srgbClr>
                  </a:solidFill>
                  <a:latin typeface="Arial Black" panose="020B0A04020102020204" pitchFamily="34" charset="0"/>
                  <a:ea typeface="メイリオ"/>
                  <a:cs typeface="メイリオ"/>
                </a:rPr>
                <a:t>１</a:t>
              </a:r>
              <a:endParaRPr lang="en-US" altLang="ja-JP" sz="3600" b="1" dirty="0">
                <a:solidFill>
                  <a:srgbClr val="F79646">
                    <a:lumMod val="20000"/>
                    <a:lumOff val="80000"/>
                  </a:srgbClr>
                </a:solidFill>
                <a:latin typeface="Arial Black" panose="020B0A04020102020204" pitchFamily="34" charset="0"/>
                <a:ea typeface="メイリオ"/>
                <a:cs typeface="メイリオ"/>
              </a:endParaRPr>
            </a:p>
          </p:txBody>
        </p:sp>
      </p:grpSp>
    </p:spTree>
    <p:extLst>
      <p:ext uri="{BB962C8B-B14F-4D97-AF65-F5344CB8AC3E}">
        <p14:creationId xmlns:p14="http://schemas.microsoft.com/office/powerpoint/2010/main" val="1423308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CDF2F-0BD2-E5A6-B06D-046929EF6534}"/>
            </a:ext>
          </a:extLst>
        </p:cNvPr>
        <p:cNvGrpSpPr/>
        <p:nvPr/>
      </p:nvGrpSpPr>
      <p:grpSpPr>
        <a:xfrm>
          <a:off x="0" y="0"/>
          <a:ext cx="0" cy="0"/>
          <a:chOff x="0" y="0"/>
          <a:chExt cx="0" cy="0"/>
        </a:xfrm>
      </p:grpSpPr>
      <p:sp>
        <p:nvSpPr>
          <p:cNvPr id="13" name="サブタイトル 2">
            <a:extLst>
              <a:ext uri="{FF2B5EF4-FFF2-40B4-BE49-F238E27FC236}">
                <a16:creationId xmlns:a16="http://schemas.microsoft.com/office/drawing/2014/main" id="{F237BD5B-0498-55E7-95E4-2F051B705531}"/>
              </a:ext>
            </a:extLst>
          </p:cNvPr>
          <p:cNvSpPr txBox="1">
            <a:spLocks/>
          </p:cNvSpPr>
          <p:nvPr/>
        </p:nvSpPr>
        <p:spPr>
          <a:xfrm>
            <a:off x="570635" y="468112"/>
            <a:ext cx="7369254" cy="53581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r>
              <a:rPr lang="ja-JP" altLang="en-US" sz="3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地方自治体って何をしているの？</a:t>
            </a:r>
          </a:p>
        </p:txBody>
      </p:sp>
      <p:sp>
        <p:nvSpPr>
          <p:cNvPr id="2" name="四角形: 角を丸くする 1">
            <a:extLst>
              <a:ext uri="{FF2B5EF4-FFF2-40B4-BE49-F238E27FC236}">
                <a16:creationId xmlns:a16="http://schemas.microsoft.com/office/drawing/2014/main" id="{6C50249C-7927-B47F-BF75-68953310883F}"/>
              </a:ext>
            </a:extLst>
          </p:cNvPr>
          <p:cNvSpPr/>
          <p:nvPr/>
        </p:nvSpPr>
        <p:spPr>
          <a:xfrm>
            <a:off x="570635" y="1237592"/>
            <a:ext cx="615070" cy="603908"/>
          </a:xfrm>
          <a:prstGeom prst="roundRect">
            <a:avLst/>
          </a:prstGeom>
          <a:solidFill>
            <a:srgbClr val="FFFCD6"/>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lgn="ctr">
              <a:lnSpc>
                <a:spcPct val="105000"/>
              </a:lnSpc>
            </a:pPr>
            <a:r>
              <a:rPr kumimoji="1" lang="en-US" altLang="ja-JP" sz="3200" b="1" dirty="0">
                <a:solidFill>
                  <a:schemeClr val="tx1"/>
                </a:solidFill>
                <a:latin typeface="メイリオ" panose="020B0604030504040204" pitchFamily="50" charset="-128"/>
                <a:ea typeface="メイリオ" panose="020B0604030504040204" pitchFamily="50" charset="-128"/>
              </a:rPr>
              <a:t>Q</a:t>
            </a:r>
          </a:p>
        </p:txBody>
      </p:sp>
      <p:sp>
        <p:nvSpPr>
          <p:cNvPr id="9" name="テキスト ボックス 8">
            <a:extLst>
              <a:ext uri="{FF2B5EF4-FFF2-40B4-BE49-F238E27FC236}">
                <a16:creationId xmlns:a16="http://schemas.microsoft.com/office/drawing/2014/main" id="{A3E223E9-AD1E-2FB9-B8A9-515E3523D77C}"/>
              </a:ext>
            </a:extLst>
          </p:cNvPr>
          <p:cNvSpPr txBox="1"/>
          <p:nvPr/>
        </p:nvSpPr>
        <p:spPr>
          <a:xfrm>
            <a:off x="1358537" y="2644170"/>
            <a:ext cx="10580914" cy="304698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①　公立小学校の設立と運営</a:t>
            </a:r>
          </a:p>
          <a:p>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②　交通違反を取り締まる警察の活動</a:t>
            </a:r>
          </a:p>
          <a:p>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③　住民のごみ収集とリサイクルの取り組み</a:t>
            </a:r>
          </a:p>
          <a:p>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④　パスポートの発行・発給に関する事務</a:t>
            </a:r>
          </a:p>
          <a:p>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⑤　市内を走っている国道の建設と維持管理</a:t>
            </a:r>
          </a:p>
          <a:p>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⑥　市町村の住民税の徴収</a:t>
            </a:r>
          </a:p>
        </p:txBody>
      </p:sp>
      <p:sp>
        <p:nvSpPr>
          <p:cNvPr id="6" name="テキスト ボックス 5">
            <a:extLst>
              <a:ext uri="{FF2B5EF4-FFF2-40B4-BE49-F238E27FC236}">
                <a16:creationId xmlns:a16="http://schemas.microsoft.com/office/drawing/2014/main" id="{FE8CB85F-7CE0-4AB2-748E-B42FC3EA3C0D}"/>
              </a:ext>
            </a:extLst>
          </p:cNvPr>
          <p:cNvSpPr txBox="1"/>
          <p:nvPr/>
        </p:nvSpPr>
        <p:spPr>
          <a:xfrm>
            <a:off x="1358537" y="1328720"/>
            <a:ext cx="10580914"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以下の選択肢で，地方自治体がおこなっている業務内容</a:t>
            </a:r>
          </a:p>
          <a:p>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に合致しているものを，すべて選んでみよう。</a:t>
            </a:r>
          </a:p>
        </p:txBody>
      </p:sp>
    </p:spTree>
    <p:extLst>
      <p:ext uri="{BB962C8B-B14F-4D97-AF65-F5344CB8AC3E}">
        <p14:creationId xmlns:p14="http://schemas.microsoft.com/office/powerpoint/2010/main" val="501484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37072-6439-6CE6-2FEF-E3BC192E2B03}"/>
            </a:ext>
          </a:extLst>
        </p:cNvPr>
        <p:cNvGrpSpPr/>
        <p:nvPr/>
      </p:nvGrpSpPr>
      <p:grpSpPr>
        <a:xfrm>
          <a:off x="0" y="0"/>
          <a:ext cx="0" cy="0"/>
          <a:chOff x="0" y="0"/>
          <a:chExt cx="0" cy="0"/>
        </a:xfrm>
      </p:grpSpPr>
      <p:sp>
        <p:nvSpPr>
          <p:cNvPr id="13" name="サブタイトル 2">
            <a:extLst>
              <a:ext uri="{FF2B5EF4-FFF2-40B4-BE49-F238E27FC236}">
                <a16:creationId xmlns:a16="http://schemas.microsoft.com/office/drawing/2014/main" id="{0F6B36E9-0DF3-3A76-C430-C8BE09D815A8}"/>
              </a:ext>
            </a:extLst>
          </p:cNvPr>
          <p:cNvSpPr txBox="1">
            <a:spLocks/>
          </p:cNvSpPr>
          <p:nvPr/>
        </p:nvSpPr>
        <p:spPr>
          <a:xfrm>
            <a:off x="570635" y="468112"/>
            <a:ext cx="7369254" cy="53581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r>
              <a:rPr lang="ja-JP" altLang="en-US" sz="3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地方自治体って何をしているの？</a:t>
            </a:r>
          </a:p>
        </p:txBody>
      </p:sp>
      <p:sp>
        <p:nvSpPr>
          <p:cNvPr id="2" name="四角形: 角を丸くする 1">
            <a:extLst>
              <a:ext uri="{FF2B5EF4-FFF2-40B4-BE49-F238E27FC236}">
                <a16:creationId xmlns:a16="http://schemas.microsoft.com/office/drawing/2014/main" id="{E14AD5BD-48AE-8727-5ABB-0120F11798D9}"/>
              </a:ext>
            </a:extLst>
          </p:cNvPr>
          <p:cNvSpPr/>
          <p:nvPr/>
        </p:nvSpPr>
        <p:spPr>
          <a:xfrm>
            <a:off x="570635" y="1237592"/>
            <a:ext cx="615070" cy="603908"/>
          </a:xfrm>
          <a:prstGeom prst="roundRect">
            <a:avLst/>
          </a:prstGeom>
          <a:solidFill>
            <a:srgbClr val="FFFCD6"/>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lgn="ctr">
              <a:lnSpc>
                <a:spcPct val="105000"/>
              </a:lnSpc>
            </a:pPr>
            <a:r>
              <a:rPr kumimoji="1" lang="en-US" altLang="ja-JP" sz="3200" b="1" dirty="0">
                <a:solidFill>
                  <a:schemeClr val="tx1"/>
                </a:solidFill>
                <a:latin typeface="メイリオ" panose="020B0604030504040204" pitchFamily="50" charset="-128"/>
                <a:ea typeface="メイリオ" panose="020B0604030504040204" pitchFamily="50" charset="-128"/>
              </a:rPr>
              <a:t>A</a:t>
            </a:r>
          </a:p>
        </p:txBody>
      </p:sp>
      <p:sp>
        <p:nvSpPr>
          <p:cNvPr id="9" name="テキスト ボックス 8">
            <a:extLst>
              <a:ext uri="{FF2B5EF4-FFF2-40B4-BE49-F238E27FC236}">
                <a16:creationId xmlns:a16="http://schemas.microsoft.com/office/drawing/2014/main" id="{A7638C4B-D143-A4DB-81B1-D6B283598DFF}"/>
              </a:ext>
            </a:extLst>
          </p:cNvPr>
          <p:cNvSpPr txBox="1"/>
          <p:nvPr/>
        </p:nvSpPr>
        <p:spPr>
          <a:xfrm>
            <a:off x="1358537" y="2524740"/>
            <a:ext cx="10580914" cy="2062103"/>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①　公立小学校の設立と運営</a:t>
            </a:r>
          </a:p>
          <a:p>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③　住民のごみ収集とリサイクルの取り組み</a:t>
            </a:r>
          </a:p>
          <a:p>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⑤　市内を走っている国道の建設と維持管理</a:t>
            </a:r>
          </a:p>
          <a:p>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⑥　市町村の住民税の徴収</a:t>
            </a:r>
          </a:p>
        </p:txBody>
      </p:sp>
      <p:sp>
        <p:nvSpPr>
          <p:cNvPr id="6" name="テキスト ボックス 5">
            <a:extLst>
              <a:ext uri="{FF2B5EF4-FFF2-40B4-BE49-F238E27FC236}">
                <a16:creationId xmlns:a16="http://schemas.microsoft.com/office/drawing/2014/main" id="{027774C7-BA14-26AF-D34C-A4D2143D05D2}"/>
              </a:ext>
            </a:extLst>
          </p:cNvPr>
          <p:cNvSpPr txBox="1"/>
          <p:nvPr/>
        </p:nvSpPr>
        <p:spPr>
          <a:xfrm>
            <a:off x="1358537" y="1328720"/>
            <a:ext cx="10580914"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以下の選択肢で，地方自治体がおこなっている業務内容</a:t>
            </a:r>
          </a:p>
          <a:p>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に合致しているものを，すべて選んでみよう。</a:t>
            </a:r>
          </a:p>
        </p:txBody>
      </p:sp>
      <p:pic>
        <p:nvPicPr>
          <p:cNvPr id="11" name="図 10">
            <a:extLst>
              <a:ext uri="{FF2B5EF4-FFF2-40B4-BE49-F238E27FC236}">
                <a16:creationId xmlns:a16="http://schemas.microsoft.com/office/drawing/2014/main" id="{954E080B-A1C5-8F8A-E8CB-E03F7703830F}"/>
              </a:ext>
            </a:extLst>
          </p:cNvPr>
          <p:cNvPicPr>
            <a:picLocks noChangeAspect="1"/>
          </p:cNvPicPr>
          <p:nvPr/>
        </p:nvPicPr>
        <p:blipFill>
          <a:blip r:embed="rId3"/>
          <a:stretch>
            <a:fillRect/>
          </a:stretch>
        </p:blipFill>
        <p:spPr>
          <a:xfrm>
            <a:off x="10638613" y="5297714"/>
            <a:ext cx="1004096" cy="1098230"/>
          </a:xfrm>
          <a:prstGeom prst="rect">
            <a:avLst/>
          </a:prstGeom>
        </p:spPr>
      </p:pic>
      <p:sp>
        <p:nvSpPr>
          <p:cNvPr id="12" name="フリーフォーム: 図形 11">
            <a:extLst>
              <a:ext uri="{FF2B5EF4-FFF2-40B4-BE49-F238E27FC236}">
                <a16:creationId xmlns:a16="http://schemas.microsoft.com/office/drawing/2014/main" id="{89EBB7EA-75D2-FE19-AE8D-8CA4A283C386}"/>
              </a:ext>
            </a:extLst>
          </p:cNvPr>
          <p:cNvSpPr/>
          <p:nvPr/>
        </p:nvSpPr>
        <p:spPr>
          <a:xfrm flipH="1">
            <a:off x="1711104" y="4705646"/>
            <a:ext cx="8765015" cy="1473801"/>
          </a:xfrm>
          <a:custGeom>
            <a:avLst/>
            <a:gdLst>
              <a:gd name="connsiteX0" fmla="*/ 406417 w 6072512"/>
              <a:gd name="connsiteY0" fmla="*/ 0 h 3953209"/>
              <a:gd name="connsiteX1" fmla="*/ 5666095 w 6072512"/>
              <a:gd name="connsiteY1" fmla="*/ 0 h 3953209"/>
              <a:gd name="connsiteX2" fmla="*/ 6072512 w 6072512"/>
              <a:gd name="connsiteY2" fmla="*/ 406417 h 3953209"/>
              <a:gd name="connsiteX3" fmla="*/ 6072512 w 6072512"/>
              <a:gd name="connsiteY3" fmla="*/ 3117833 h 3953209"/>
              <a:gd name="connsiteX4" fmla="*/ 5666095 w 6072512"/>
              <a:gd name="connsiteY4" fmla="*/ 3524250 h 3953209"/>
              <a:gd name="connsiteX5" fmla="*/ 819935 w 6072512"/>
              <a:gd name="connsiteY5" fmla="*/ 3524250 h 3953209"/>
              <a:gd name="connsiteX6" fmla="*/ 189021 w 6072512"/>
              <a:gd name="connsiteY6" fmla="*/ 3953209 h 3953209"/>
              <a:gd name="connsiteX7" fmla="*/ 364181 w 6072512"/>
              <a:gd name="connsiteY7" fmla="*/ 3519992 h 3953209"/>
              <a:gd name="connsiteX8" fmla="*/ 324510 w 6072512"/>
              <a:gd name="connsiteY8" fmla="*/ 3515993 h 3953209"/>
              <a:gd name="connsiteX9" fmla="*/ 0 w 6072512"/>
              <a:gd name="connsiteY9" fmla="*/ 3117833 h 3953209"/>
              <a:gd name="connsiteX10" fmla="*/ 0 w 6072512"/>
              <a:gd name="connsiteY10" fmla="*/ 406417 h 3953209"/>
              <a:gd name="connsiteX11" fmla="*/ 406417 w 6072512"/>
              <a:gd name="connsiteY11" fmla="*/ 0 h 395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72512" h="3953209">
                <a:moveTo>
                  <a:pt x="406417" y="0"/>
                </a:moveTo>
                <a:lnTo>
                  <a:pt x="5666095" y="0"/>
                </a:lnTo>
                <a:cubicBezTo>
                  <a:pt x="5890553" y="0"/>
                  <a:pt x="6072512" y="181959"/>
                  <a:pt x="6072512" y="406417"/>
                </a:cubicBezTo>
                <a:lnTo>
                  <a:pt x="6072512" y="3117833"/>
                </a:lnTo>
                <a:cubicBezTo>
                  <a:pt x="6072512" y="3342291"/>
                  <a:pt x="5890553" y="3524250"/>
                  <a:pt x="5666095" y="3524250"/>
                </a:cubicBezTo>
                <a:lnTo>
                  <a:pt x="819935" y="3524250"/>
                </a:lnTo>
                <a:lnTo>
                  <a:pt x="189021" y="3953209"/>
                </a:lnTo>
                <a:lnTo>
                  <a:pt x="364181" y="3519992"/>
                </a:lnTo>
                <a:lnTo>
                  <a:pt x="324510" y="3515993"/>
                </a:lnTo>
                <a:cubicBezTo>
                  <a:pt x="139313" y="3478096"/>
                  <a:pt x="0" y="3314234"/>
                  <a:pt x="0" y="3117833"/>
                </a:cubicBezTo>
                <a:lnTo>
                  <a:pt x="0" y="406417"/>
                </a:lnTo>
                <a:cubicBezTo>
                  <a:pt x="0" y="181959"/>
                  <a:pt x="181959" y="0"/>
                  <a:pt x="406417" y="0"/>
                </a:cubicBezTo>
                <a:close/>
              </a:path>
            </a:pathLst>
          </a:custGeom>
          <a:solidFill>
            <a:schemeClr val="bg1"/>
          </a:solidFill>
          <a:ln>
            <a:solidFill>
              <a:srgbClr val="0070C0"/>
            </a:solidFill>
          </a:ln>
        </p:spPr>
        <p:style>
          <a:lnRef idx="1">
            <a:schemeClr val="accent1"/>
          </a:lnRef>
          <a:fillRef idx="3">
            <a:schemeClr val="accent1"/>
          </a:fillRef>
          <a:effectRef idx="2">
            <a:schemeClr val="accent1"/>
          </a:effectRef>
          <a:fontRef idx="minor">
            <a:schemeClr val="lt1"/>
          </a:fontRef>
        </p:style>
        <p:txBody>
          <a:bodyPr wrap="square" tIns="144000" rtlCol="0" anchor="t">
            <a:noAutofit/>
          </a:bodyP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180975">
              <a:lnSpc>
                <a:spcPct val="110000"/>
              </a:lnSpc>
            </a:pPr>
            <a:r>
              <a:rPr lang="ja-JP" altLang="en-US" sz="3000" dirty="0">
                <a:solidFill>
                  <a:schemeClr val="tx1"/>
                </a:solidFill>
                <a:latin typeface="游ゴシック" panose="020B0400000000000000" pitchFamily="50" charset="-128"/>
                <a:ea typeface="游ゴシック" panose="020B0400000000000000" pitchFamily="50" charset="-128"/>
              </a:rPr>
              <a:t>交通違反の取り締まりは各都道府県に設置されている警察。国道の管理は国土交通省の仕事だよ</a:t>
            </a:r>
            <a:endParaRPr lang="en-US" altLang="ja-JP" sz="3000"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83326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B3D9C-1E16-6755-E2FC-7CC0932DA263}"/>
            </a:ext>
          </a:extLst>
        </p:cNvPr>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D06380D7-5755-E0B3-C288-2C74D4757331}"/>
              </a:ext>
            </a:extLst>
          </p:cNvPr>
          <p:cNvSpPr/>
          <p:nvPr/>
        </p:nvSpPr>
        <p:spPr>
          <a:xfrm>
            <a:off x="570635" y="1416366"/>
            <a:ext cx="615070" cy="603908"/>
          </a:xfrm>
          <a:prstGeom prst="roundRect">
            <a:avLst/>
          </a:prstGeom>
          <a:solidFill>
            <a:srgbClr val="FFFCD6"/>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lgn="ctr">
              <a:lnSpc>
                <a:spcPct val="105000"/>
              </a:lnSpc>
            </a:pPr>
            <a:r>
              <a:rPr kumimoji="1" lang="en-US" altLang="ja-JP" sz="3200" b="1" dirty="0">
                <a:solidFill>
                  <a:schemeClr val="tx1"/>
                </a:solidFill>
                <a:latin typeface="メイリオ" panose="020B0604030504040204" pitchFamily="50" charset="-128"/>
                <a:ea typeface="メイリオ" panose="020B0604030504040204" pitchFamily="50" charset="-128"/>
              </a:rPr>
              <a:t>Q</a:t>
            </a:r>
          </a:p>
        </p:txBody>
      </p:sp>
      <p:sp>
        <p:nvSpPr>
          <p:cNvPr id="9" name="テキスト ボックス 8">
            <a:extLst>
              <a:ext uri="{FF2B5EF4-FFF2-40B4-BE49-F238E27FC236}">
                <a16:creationId xmlns:a16="http://schemas.microsoft.com/office/drawing/2014/main" id="{B73395F8-0FA6-6612-B54B-C81DCE94DDF4}"/>
              </a:ext>
            </a:extLst>
          </p:cNvPr>
          <p:cNvSpPr txBox="1"/>
          <p:nvPr/>
        </p:nvSpPr>
        <p:spPr>
          <a:xfrm>
            <a:off x="1358537" y="2244959"/>
            <a:ext cx="9931134"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a:t>
            </a:r>
            <a:r>
              <a:rPr lang="zh-TW" altLang="en-US" sz="3200" dirty="0">
                <a:latin typeface="メイリオ" panose="020B0604030504040204" pitchFamily="50" charset="-128"/>
                <a:ea typeface="メイリオ" panose="020B0604030504040204" pitchFamily="50" charset="-128"/>
                <a:cs typeface="Myanmar Text" panose="020B0502040204020203" pitchFamily="34" charset="0"/>
              </a:rPr>
              <a:t>住民自治</a:t>
            </a:r>
            <a:endParaRPr lang="en-US" altLang="ja-JP" sz="3200" dirty="0">
              <a:latin typeface="メイリオ" panose="020B0604030504040204" pitchFamily="50" charset="-128"/>
              <a:ea typeface="メイリオ" panose="020B0604030504040204" pitchFamily="50" charset="-128"/>
              <a:cs typeface="Myanmar Text" panose="020B0502040204020203" pitchFamily="34" charset="0"/>
            </a:endParaRPr>
          </a:p>
          <a:p>
            <a:pPr marL="806450"/>
            <a:r>
              <a:rPr lang="ja-JP" altLang="en-US" sz="3200" dirty="0">
                <a:latin typeface="游ゴシック" panose="020B0400000000000000" pitchFamily="50" charset="-128"/>
                <a:ea typeface="游ゴシック" panose="020B0400000000000000" pitchFamily="50" charset="-128"/>
              </a:rPr>
              <a:t>地域の政治を住民自身がおこなうこと</a:t>
            </a:r>
            <a:endParaRPr lang="ja-JP" altLang="en-US" sz="3200" dirty="0">
              <a:latin typeface="メイリオ" panose="020B0604030504040204" pitchFamily="50" charset="-128"/>
              <a:ea typeface="メイリオ" panose="020B0604030504040204" pitchFamily="50" charset="-128"/>
              <a:cs typeface="Myanmar Text" panose="020B0502040204020203" pitchFamily="34" charset="0"/>
            </a:endParaRPr>
          </a:p>
        </p:txBody>
      </p:sp>
      <p:sp>
        <p:nvSpPr>
          <p:cNvPr id="6" name="テキスト ボックス 5">
            <a:extLst>
              <a:ext uri="{FF2B5EF4-FFF2-40B4-BE49-F238E27FC236}">
                <a16:creationId xmlns:a16="http://schemas.microsoft.com/office/drawing/2014/main" id="{E64F96F9-EE62-A463-CB23-9E61E9CDBA7E}"/>
              </a:ext>
            </a:extLst>
          </p:cNvPr>
          <p:cNvSpPr txBox="1"/>
          <p:nvPr/>
        </p:nvSpPr>
        <p:spPr>
          <a:xfrm>
            <a:off x="1358537" y="1507494"/>
            <a:ext cx="9931134"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以下の言葉の意味を，教科書を見てまとめてみよう。</a:t>
            </a:r>
          </a:p>
        </p:txBody>
      </p:sp>
      <p:pic>
        <p:nvPicPr>
          <p:cNvPr id="3" name="図 2">
            <a:extLst>
              <a:ext uri="{FF2B5EF4-FFF2-40B4-BE49-F238E27FC236}">
                <a16:creationId xmlns:a16="http://schemas.microsoft.com/office/drawing/2014/main" id="{98D5C4CC-3D19-4B8E-96E5-3D1BA9D05B15}"/>
              </a:ext>
            </a:extLst>
          </p:cNvPr>
          <p:cNvPicPr>
            <a:picLocks noChangeAspect="1"/>
          </p:cNvPicPr>
          <p:nvPr/>
        </p:nvPicPr>
        <p:blipFill>
          <a:blip r:embed="rId3"/>
          <a:stretch>
            <a:fillRect/>
          </a:stretch>
        </p:blipFill>
        <p:spPr>
          <a:xfrm>
            <a:off x="9998645" y="5065808"/>
            <a:ext cx="1699586" cy="1572118"/>
          </a:xfrm>
          <a:prstGeom prst="rect">
            <a:avLst/>
          </a:prstGeom>
        </p:spPr>
      </p:pic>
      <p:sp>
        <p:nvSpPr>
          <p:cNvPr id="4" name="フリーフォーム: 図形 3">
            <a:extLst>
              <a:ext uri="{FF2B5EF4-FFF2-40B4-BE49-F238E27FC236}">
                <a16:creationId xmlns:a16="http://schemas.microsoft.com/office/drawing/2014/main" id="{337A5D4C-0250-4DED-91E9-4446052AA4C1}"/>
              </a:ext>
            </a:extLst>
          </p:cNvPr>
          <p:cNvSpPr/>
          <p:nvPr/>
        </p:nvSpPr>
        <p:spPr>
          <a:xfrm flipH="1">
            <a:off x="1566249" y="4647647"/>
            <a:ext cx="8224684" cy="1572119"/>
          </a:xfrm>
          <a:custGeom>
            <a:avLst/>
            <a:gdLst>
              <a:gd name="connsiteX0" fmla="*/ 406417 w 6072512"/>
              <a:gd name="connsiteY0" fmla="*/ 0 h 3953209"/>
              <a:gd name="connsiteX1" fmla="*/ 5666095 w 6072512"/>
              <a:gd name="connsiteY1" fmla="*/ 0 h 3953209"/>
              <a:gd name="connsiteX2" fmla="*/ 6072512 w 6072512"/>
              <a:gd name="connsiteY2" fmla="*/ 406417 h 3953209"/>
              <a:gd name="connsiteX3" fmla="*/ 6072512 w 6072512"/>
              <a:gd name="connsiteY3" fmla="*/ 3117833 h 3953209"/>
              <a:gd name="connsiteX4" fmla="*/ 5666095 w 6072512"/>
              <a:gd name="connsiteY4" fmla="*/ 3524250 h 3953209"/>
              <a:gd name="connsiteX5" fmla="*/ 819935 w 6072512"/>
              <a:gd name="connsiteY5" fmla="*/ 3524250 h 3953209"/>
              <a:gd name="connsiteX6" fmla="*/ 189021 w 6072512"/>
              <a:gd name="connsiteY6" fmla="*/ 3953209 h 3953209"/>
              <a:gd name="connsiteX7" fmla="*/ 364181 w 6072512"/>
              <a:gd name="connsiteY7" fmla="*/ 3519992 h 3953209"/>
              <a:gd name="connsiteX8" fmla="*/ 324510 w 6072512"/>
              <a:gd name="connsiteY8" fmla="*/ 3515993 h 3953209"/>
              <a:gd name="connsiteX9" fmla="*/ 0 w 6072512"/>
              <a:gd name="connsiteY9" fmla="*/ 3117833 h 3953209"/>
              <a:gd name="connsiteX10" fmla="*/ 0 w 6072512"/>
              <a:gd name="connsiteY10" fmla="*/ 406417 h 3953209"/>
              <a:gd name="connsiteX11" fmla="*/ 406417 w 6072512"/>
              <a:gd name="connsiteY11" fmla="*/ 0 h 395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72512" h="3953209">
                <a:moveTo>
                  <a:pt x="406417" y="0"/>
                </a:moveTo>
                <a:lnTo>
                  <a:pt x="5666095" y="0"/>
                </a:lnTo>
                <a:cubicBezTo>
                  <a:pt x="5890553" y="0"/>
                  <a:pt x="6072512" y="181959"/>
                  <a:pt x="6072512" y="406417"/>
                </a:cubicBezTo>
                <a:lnTo>
                  <a:pt x="6072512" y="3117833"/>
                </a:lnTo>
                <a:cubicBezTo>
                  <a:pt x="6072512" y="3342291"/>
                  <a:pt x="5890553" y="3524250"/>
                  <a:pt x="5666095" y="3524250"/>
                </a:cubicBezTo>
                <a:lnTo>
                  <a:pt x="819935" y="3524250"/>
                </a:lnTo>
                <a:lnTo>
                  <a:pt x="189021" y="3953209"/>
                </a:lnTo>
                <a:lnTo>
                  <a:pt x="364181" y="3519992"/>
                </a:lnTo>
                <a:lnTo>
                  <a:pt x="324510" y="3515993"/>
                </a:lnTo>
                <a:cubicBezTo>
                  <a:pt x="139313" y="3478096"/>
                  <a:pt x="0" y="3314234"/>
                  <a:pt x="0" y="3117833"/>
                </a:cubicBezTo>
                <a:lnTo>
                  <a:pt x="0" y="406417"/>
                </a:lnTo>
                <a:cubicBezTo>
                  <a:pt x="0" y="181959"/>
                  <a:pt x="181959" y="0"/>
                  <a:pt x="406417" y="0"/>
                </a:cubicBezTo>
                <a:close/>
              </a:path>
            </a:pathLst>
          </a:custGeom>
          <a:solidFill>
            <a:schemeClr val="bg1"/>
          </a:solidFill>
          <a:ln>
            <a:solidFill>
              <a:srgbClr val="0070C0"/>
            </a:solidFill>
          </a:ln>
        </p:spPr>
        <p:style>
          <a:lnRef idx="1">
            <a:schemeClr val="accent1"/>
          </a:lnRef>
          <a:fillRef idx="3">
            <a:schemeClr val="accent1"/>
          </a:fillRef>
          <a:effectRef idx="2">
            <a:schemeClr val="accent1"/>
          </a:effectRef>
          <a:fontRef idx="minor">
            <a:schemeClr val="lt1"/>
          </a:fontRef>
        </p:style>
        <p:txBody>
          <a:bodyPr wrap="square" tIns="144000" rtlCol="0" anchor="t">
            <a:noAutofit/>
          </a:bodyP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176213" indent="4763"/>
            <a:r>
              <a:rPr lang="ja-JP" altLang="en-US" sz="3200" dirty="0">
                <a:solidFill>
                  <a:schemeClr val="tx1"/>
                </a:solidFill>
                <a:latin typeface="游ゴシック" panose="020B0400000000000000" pitchFamily="50" charset="-128"/>
                <a:ea typeface="游ゴシック" panose="020B0400000000000000" pitchFamily="50" charset="-128"/>
              </a:rPr>
              <a:t>地域の政治を住民自身がおこなうことを指す言葉だね</a:t>
            </a:r>
            <a:endParaRPr lang="en-US" altLang="ja-JP" sz="3200" dirty="0">
              <a:solidFill>
                <a:schemeClr val="tx1"/>
              </a:solidFill>
              <a:latin typeface="游ゴシック" panose="020B0400000000000000" pitchFamily="50" charset="-128"/>
              <a:ea typeface="游ゴシック" panose="020B0400000000000000" pitchFamily="50" charset="-128"/>
            </a:endParaRPr>
          </a:p>
        </p:txBody>
      </p:sp>
      <p:sp>
        <p:nvSpPr>
          <p:cNvPr id="5" name="サブタイトル 2">
            <a:extLst>
              <a:ext uri="{FF2B5EF4-FFF2-40B4-BE49-F238E27FC236}">
                <a16:creationId xmlns:a16="http://schemas.microsoft.com/office/drawing/2014/main" id="{B1E1C1E7-0198-A7F2-EFA4-11AB98249117}"/>
              </a:ext>
            </a:extLst>
          </p:cNvPr>
          <p:cNvSpPr txBox="1">
            <a:spLocks/>
          </p:cNvSpPr>
          <p:nvPr/>
        </p:nvSpPr>
        <p:spPr>
          <a:xfrm>
            <a:off x="570635" y="468112"/>
            <a:ext cx="6998062" cy="53581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r>
              <a:rPr lang="ja-JP" altLang="en-US" sz="3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地方自治の本旨って何だろう？</a:t>
            </a:r>
          </a:p>
        </p:txBody>
      </p:sp>
    </p:spTree>
    <p:extLst>
      <p:ext uri="{BB962C8B-B14F-4D97-AF65-F5344CB8AC3E}">
        <p14:creationId xmlns:p14="http://schemas.microsoft.com/office/powerpoint/2010/main" val="30063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20519-2CC5-71F6-79EA-E0FBCFDCB31B}"/>
            </a:ext>
          </a:extLst>
        </p:cNvPr>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50414CB6-EC38-6AC7-7220-15F194857FD5}"/>
              </a:ext>
            </a:extLst>
          </p:cNvPr>
          <p:cNvSpPr/>
          <p:nvPr/>
        </p:nvSpPr>
        <p:spPr>
          <a:xfrm>
            <a:off x="570635" y="1416366"/>
            <a:ext cx="615070" cy="603908"/>
          </a:xfrm>
          <a:prstGeom prst="roundRect">
            <a:avLst/>
          </a:prstGeom>
          <a:solidFill>
            <a:srgbClr val="FFFCD6"/>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lgn="ctr">
              <a:lnSpc>
                <a:spcPct val="105000"/>
              </a:lnSpc>
            </a:pPr>
            <a:r>
              <a:rPr kumimoji="1" lang="en-US" altLang="ja-JP" sz="3200" b="1" dirty="0">
                <a:solidFill>
                  <a:schemeClr val="tx1"/>
                </a:solidFill>
                <a:latin typeface="メイリオ" panose="020B0604030504040204" pitchFamily="50" charset="-128"/>
                <a:ea typeface="メイリオ" panose="020B0604030504040204" pitchFamily="50" charset="-128"/>
              </a:rPr>
              <a:t>Q</a:t>
            </a:r>
          </a:p>
        </p:txBody>
      </p:sp>
      <p:sp>
        <p:nvSpPr>
          <p:cNvPr id="9" name="テキスト ボックス 8">
            <a:extLst>
              <a:ext uri="{FF2B5EF4-FFF2-40B4-BE49-F238E27FC236}">
                <a16:creationId xmlns:a16="http://schemas.microsoft.com/office/drawing/2014/main" id="{9AE6A356-24EF-F1D3-0EB0-D292E631F3EE}"/>
              </a:ext>
            </a:extLst>
          </p:cNvPr>
          <p:cNvSpPr txBox="1"/>
          <p:nvPr/>
        </p:nvSpPr>
        <p:spPr>
          <a:xfrm>
            <a:off x="1358537" y="2244959"/>
            <a:ext cx="9931134" cy="1569660"/>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・団体</a:t>
            </a:r>
            <a:r>
              <a:rPr lang="zh-TW" altLang="en-US" sz="3200" dirty="0">
                <a:latin typeface="メイリオ" panose="020B0604030504040204" pitchFamily="50" charset="-128"/>
                <a:ea typeface="メイリオ" panose="020B0604030504040204" pitchFamily="50" charset="-128"/>
                <a:cs typeface="Myanmar Text" panose="020B0502040204020203" pitchFamily="34" charset="0"/>
              </a:rPr>
              <a:t>自治</a:t>
            </a:r>
            <a:endParaRPr lang="en-US" altLang="ja-JP" sz="3200" dirty="0">
              <a:latin typeface="メイリオ" panose="020B0604030504040204" pitchFamily="50" charset="-128"/>
              <a:ea typeface="メイリオ" panose="020B0604030504040204" pitchFamily="50" charset="-128"/>
              <a:cs typeface="Myanmar Text" panose="020B0502040204020203" pitchFamily="34" charset="0"/>
            </a:endParaRPr>
          </a:p>
          <a:p>
            <a:pPr marL="806450"/>
            <a:r>
              <a:rPr lang="ja-JP" altLang="en-US" sz="3200" dirty="0">
                <a:latin typeface="游ゴシック" panose="020B0400000000000000" pitchFamily="50" charset="-128"/>
                <a:ea typeface="游ゴシック" panose="020B0400000000000000" pitchFamily="50" charset="-128"/>
              </a:rPr>
              <a:t>地方公共団体が国とは別の団体として，地域の政治を自主的におこなうこと</a:t>
            </a:r>
            <a:endParaRPr lang="ja-JP" altLang="en-US" sz="3200" dirty="0">
              <a:latin typeface="メイリオ" panose="020B0604030504040204" pitchFamily="50" charset="-128"/>
              <a:ea typeface="メイリオ" panose="020B0604030504040204" pitchFamily="50" charset="-128"/>
              <a:cs typeface="Myanmar Text" panose="020B0502040204020203" pitchFamily="34" charset="0"/>
            </a:endParaRPr>
          </a:p>
        </p:txBody>
      </p:sp>
      <p:sp>
        <p:nvSpPr>
          <p:cNvPr id="6" name="テキスト ボックス 5">
            <a:extLst>
              <a:ext uri="{FF2B5EF4-FFF2-40B4-BE49-F238E27FC236}">
                <a16:creationId xmlns:a16="http://schemas.microsoft.com/office/drawing/2014/main" id="{7CB27779-0359-416D-D86A-ADEE70CFD647}"/>
              </a:ext>
            </a:extLst>
          </p:cNvPr>
          <p:cNvSpPr txBox="1"/>
          <p:nvPr/>
        </p:nvSpPr>
        <p:spPr>
          <a:xfrm>
            <a:off x="1358537" y="1507494"/>
            <a:ext cx="9931134"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以下の言葉の意味を，教科書を見てまとめてみよう。</a:t>
            </a:r>
          </a:p>
        </p:txBody>
      </p:sp>
      <p:pic>
        <p:nvPicPr>
          <p:cNvPr id="3" name="図 2">
            <a:extLst>
              <a:ext uri="{FF2B5EF4-FFF2-40B4-BE49-F238E27FC236}">
                <a16:creationId xmlns:a16="http://schemas.microsoft.com/office/drawing/2014/main" id="{CC5D0133-E34D-BD95-8DB4-06F7DE0C77A1}"/>
              </a:ext>
            </a:extLst>
          </p:cNvPr>
          <p:cNvPicPr>
            <a:picLocks noChangeAspect="1"/>
          </p:cNvPicPr>
          <p:nvPr/>
        </p:nvPicPr>
        <p:blipFill>
          <a:blip r:embed="rId3"/>
          <a:stretch>
            <a:fillRect/>
          </a:stretch>
        </p:blipFill>
        <p:spPr>
          <a:xfrm>
            <a:off x="9998645" y="5065808"/>
            <a:ext cx="1699586" cy="1572118"/>
          </a:xfrm>
          <a:prstGeom prst="rect">
            <a:avLst/>
          </a:prstGeom>
        </p:spPr>
      </p:pic>
      <p:sp>
        <p:nvSpPr>
          <p:cNvPr id="4" name="フリーフォーム: 図形 3">
            <a:extLst>
              <a:ext uri="{FF2B5EF4-FFF2-40B4-BE49-F238E27FC236}">
                <a16:creationId xmlns:a16="http://schemas.microsoft.com/office/drawing/2014/main" id="{13DED478-9730-0B46-6503-054ECB65324C}"/>
              </a:ext>
            </a:extLst>
          </p:cNvPr>
          <p:cNvSpPr/>
          <p:nvPr/>
        </p:nvSpPr>
        <p:spPr>
          <a:xfrm flipH="1">
            <a:off x="1566249" y="4647647"/>
            <a:ext cx="8224684" cy="1572119"/>
          </a:xfrm>
          <a:custGeom>
            <a:avLst/>
            <a:gdLst>
              <a:gd name="connsiteX0" fmla="*/ 406417 w 6072512"/>
              <a:gd name="connsiteY0" fmla="*/ 0 h 3953209"/>
              <a:gd name="connsiteX1" fmla="*/ 5666095 w 6072512"/>
              <a:gd name="connsiteY1" fmla="*/ 0 h 3953209"/>
              <a:gd name="connsiteX2" fmla="*/ 6072512 w 6072512"/>
              <a:gd name="connsiteY2" fmla="*/ 406417 h 3953209"/>
              <a:gd name="connsiteX3" fmla="*/ 6072512 w 6072512"/>
              <a:gd name="connsiteY3" fmla="*/ 3117833 h 3953209"/>
              <a:gd name="connsiteX4" fmla="*/ 5666095 w 6072512"/>
              <a:gd name="connsiteY4" fmla="*/ 3524250 h 3953209"/>
              <a:gd name="connsiteX5" fmla="*/ 819935 w 6072512"/>
              <a:gd name="connsiteY5" fmla="*/ 3524250 h 3953209"/>
              <a:gd name="connsiteX6" fmla="*/ 189021 w 6072512"/>
              <a:gd name="connsiteY6" fmla="*/ 3953209 h 3953209"/>
              <a:gd name="connsiteX7" fmla="*/ 364181 w 6072512"/>
              <a:gd name="connsiteY7" fmla="*/ 3519992 h 3953209"/>
              <a:gd name="connsiteX8" fmla="*/ 324510 w 6072512"/>
              <a:gd name="connsiteY8" fmla="*/ 3515993 h 3953209"/>
              <a:gd name="connsiteX9" fmla="*/ 0 w 6072512"/>
              <a:gd name="connsiteY9" fmla="*/ 3117833 h 3953209"/>
              <a:gd name="connsiteX10" fmla="*/ 0 w 6072512"/>
              <a:gd name="connsiteY10" fmla="*/ 406417 h 3953209"/>
              <a:gd name="connsiteX11" fmla="*/ 406417 w 6072512"/>
              <a:gd name="connsiteY11" fmla="*/ 0 h 395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72512" h="3953209">
                <a:moveTo>
                  <a:pt x="406417" y="0"/>
                </a:moveTo>
                <a:lnTo>
                  <a:pt x="5666095" y="0"/>
                </a:lnTo>
                <a:cubicBezTo>
                  <a:pt x="5890553" y="0"/>
                  <a:pt x="6072512" y="181959"/>
                  <a:pt x="6072512" y="406417"/>
                </a:cubicBezTo>
                <a:lnTo>
                  <a:pt x="6072512" y="3117833"/>
                </a:lnTo>
                <a:cubicBezTo>
                  <a:pt x="6072512" y="3342291"/>
                  <a:pt x="5890553" y="3524250"/>
                  <a:pt x="5666095" y="3524250"/>
                </a:cubicBezTo>
                <a:lnTo>
                  <a:pt x="819935" y="3524250"/>
                </a:lnTo>
                <a:lnTo>
                  <a:pt x="189021" y="3953209"/>
                </a:lnTo>
                <a:lnTo>
                  <a:pt x="364181" y="3519992"/>
                </a:lnTo>
                <a:lnTo>
                  <a:pt x="324510" y="3515993"/>
                </a:lnTo>
                <a:cubicBezTo>
                  <a:pt x="139313" y="3478096"/>
                  <a:pt x="0" y="3314234"/>
                  <a:pt x="0" y="3117833"/>
                </a:cubicBezTo>
                <a:lnTo>
                  <a:pt x="0" y="406417"/>
                </a:lnTo>
                <a:cubicBezTo>
                  <a:pt x="0" y="181959"/>
                  <a:pt x="181959" y="0"/>
                  <a:pt x="406417" y="0"/>
                </a:cubicBezTo>
                <a:close/>
              </a:path>
            </a:pathLst>
          </a:custGeom>
          <a:solidFill>
            <a:schemeClr val="bg1"/>
          </a:solidFill>
          <a:ln>
            <a:solidFill>
              <a:srgbClr val="0070C0"/>
            </a:solidFill>
          </a:ln>
        </p:spPr>
        <p:style>
          <a:lnRef idx="1">
            <a:schemeClr val="accent1"/>
          </a:lnRef>
          <a:fillRef idx="3">
            <a:schemeClr val="accent1"/>
          </a:fillRef>
          <a:effectRef idx="2">
            <a:schemeClr val="accent1"/>
          </a:effectRef>
          <a:fontRef idx="minor">
            <a:schemeClr val="lt1"/>
          </a:fontRef>
        </p:style>
        <p:txBody>
          <a:bodyPr wrap="square" tIns="144000" rtlCol="0" anchor="t">
            <a:noAutofit/>
          </a:bodyP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176213" indent="4763"/>
            <a:r>
              <a:rPr lang="ja-JP" altLang="en-US" sz="3200" dirty="0">
                <a:solidFill>
                  <a:schemeClr val="tx1"/>
                </a:solidFill>
                <a:latin typeface="游ゴシック" panose="020B0400000000000000" pitchFamily="50" charset="-128"/>
                <a:ea typeface="游ゴシック" panose="020B0400000000000000" pitchFamily="50" charset="-128"/>
              </a:rPr>
              <a:t>地方自治体が国から自立して行政をおこなうことを指す言葉だね</a:t>
            </a:r>
            <a:endParaRPr lang="en-US" altLang="ja-JP" sz="3200" dirty="0">
              <a:solidFill>
                <a:schemeClr val="tx1"/>
              </a:solidFill>
              <a:latin typeface="游ゴシック" panose="020B0400000000000000" pitchFamily="50" charset="-128"/>
              <a:ea typeface="游ゴシック" panose="020B0400000000000000" pitchFamily="50" charset="-128"/>
            </a:endParaRPr>
          </a:p>
        </p:txBody>
      </p:sp>
      <p:sp>
        <p:nvSpPr>
          <p:cNvPr id="5" name="サブタイトル 2">
            <a:extLst>
              <a:ext uri="{FF2B5EF4-FFF2-40B4-BE49-F238E27FC236}">
                <a16:creationId xmlns:a16="http://schemas.microsoft.com/office/drawing/2014/main" id="{465EACCD-AE77-6AA3-6CC6-6D67DEFD7496}"/>
              </a:ext>
            </a:extLst>
          </p:cNvPr>
          <p:cNvSpPr txBox="1">
            <a:spLocks/>
          </p:cNvSpPr>
          <p:nvPr/>
        </p:nvSpPr>
        <p:spPr>
          <a:xfrm>
            <a:off x="570635" y="468112"/>
            <a:ext cx="6998062" cy="53581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r>
              <a:rPr lang="ja-JP" altLang="en-US" sz="3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地方自治の本旨って何だろう？</a:t>
            </a:r>
          </a:p>
        </p:txBody>
      </p:sp>
    </p:spTree>
    <p:extLst>
      <p:ext uri="{BB962C8B-B14F-4D97-AF65-F5344CB8AC3E}">
        <p14:creationId xmlns:p14="http://schemas.microsoft.com/office/powerpoint/2010/main" val="276305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A4530B7E-3224-7C55-03F1-E6618EB1866B}"/>
              </a:ext>
            </a:extLst>
          </p:cNvPr>
          <p:cNvGraphicFramePr>
            <a:graphicFrameLocks noGrp="1"/>
          </p:cNvGraphicFramePr>
          <p:nvPr>
            <p:extLst>
              <p:ext uri="{D42A27DB-BD31-4B8C-83A1-F6EECF244321}">
                <p14:modId xmlns:p14="http://schemas.microsoft.com/office/powerpoint/2010/main" val="3372128803"/>
              </p:ext>
            </p:extLst>
          </p:nvPr>
        </p:nvGraphicFramePr>
        <p:xfrm>
          <a:off x="1434471" y="2554779"/>
          <a:ext cx="9909522" cy="2219240"/>
        </p:xfrm>
        <a:graphic>
          <a:graphicData uri="http://schemas.openxmlformats.org/drawingml/2006/table">
            <a:tbl>
              <a:tblPr firstRow="1" bandRow="1">
                <a:tableStyleId>{5C22544A-7EE6-4342-B048-85BDC9FD1C3A}</a:tableStyleId>
              </a:tblPr>
              <a:tblGrid>
                <a:gridCol w="1532013">
                  <a:extLst>
                    <a:ext uri="{9D8B030D-6E8A-4147-A177-3AD203B41FA5}">
                      <a16:colId xmlns:a16="http://schemas.microsoft.com/office/drawing/2014/main" val="796854787"/>
                    </a:ext>
                  </a:extLst>
                </a:gridCol>
                <a:gridCol w="8377509">
                  <a:extLst>
                    <a:ext uri="{9D8B030D-6E8A-4147-A177-3AD203B41FA5}">
                      <a16:colId xmlns:a16="http://schemas.microsoft.com/office/drawing/2014/main" val="876791153"/>
                    </a:ext>
                  </a:extLst>
                </a:gridCol>
              </a:tblGrid>
              <a:tr h="1109620">
                <a:tc>
                  <a:txBody>
                    <a:bodyPr/>
                    <a:lstStyle/>
                    <a:p>
                      <a:pPr algn="ctr"/>
                      <a:r>
                        <a:rPr kumimoji="1" lang="ja-JP" altLang="en-US" sz="2800" b="0" i="0" u="none" strike="noStrike" kern="1200" baseline="0" dirty="0">
                          <a:solidFill>
                            <a:schemeClr val="dk1"/>
                          </a:solidFill>
                          <a:latin typeface="メイリオ" panose="020B0604030504040204" pitchFamily="50" charset="-128"/>
                          <a:ea typeface="メイリオ" panose="020B0604030504040204" pitchFamily="50" charset="-128"/>
                          <a:cs typeface="+mn-cs"/>
                        </a:rPr>
                        <a:t>特徴</a:t>
                      </a:r>
                      <a:endParaRPr kumimoji="1" lang="ja-JP" altLang="en-US" sz="2800" dirty="0">
                        <a:latin typeface="メイリオ" panose="020B0604030504040204" pitchFamily="50" charset="-128"/>
                        <a:ea typeface="メイリオ" panose="020B0604030504040204" pitchFamily="50" charset="-128"/>
                      </a:endParaRPr>
                    </a:p>
                  </a:txBody>
                  <a:tcPr anchor="ctr">
                    <a:solidFill>
                      <a:srgbClr val="D6EDE7"/>
                    </a:solidFill>
                  </a:tcPr>
                </a:tc>
                <a:tc>
                  <a:txBody>
                    <a:bodyPr/>
                    <a:lstStyle/>
                    <a:p>
                      <a:pPr marL="361950" indent="-361950"/>
                      <a:endParaRPr kumimoji="1" lang="ja-JP" altLang="en-US" sz="2800" b="0" dirty="0">
                        <a:solidFill>
                          <a:schemeClr val="tx1"/>
                        </a:solidFill>
                        <a:latin typeface="メイリオ" panose="020B0604030504040204" pitchFamily="50" charset="-128"/>
                        <a:ea typeface="メイリオ" panose="020B0604030504040204" pitchFamily="50" charset="-128"/>
                      </a:endParaRPr>
                    </a:p>
                  </a:txBody>
                  <a:tcPr>
                    <a:solidFill>
                      <a:srgbClr val="F4F2DF"/>
                    </a:solidFill>
                  </a:tcPr>
                </a:tc>
                <a:extLst>
                  <a:ext uri="{0D108BD9-81ED-4DB2-BD59-A6C34878D82A}">
                    <a16:rowId xmlns:a16="http://schemas.microsoft.com/office/drawing/2014/main" val="4114598047"/>
                  </a:ext>
                </a:extLst>
              </a:tr>
              <a:tr h="1109620">
                <a:tc>
                  <a:txBody>
                    <a:bodyPr/>
                    <a:lstStyle/>
                    <a:p>
                      <a:pPr algn="ctr"/>
                      <a:r>
                        <a:rPr kumimoji="1" lang="ja-JP" altLang="en-US" sz="2800" dirty="0">
                          <a:latin typeface="メイリオ" panose="020B0604030504040204" pitchFamily="50" charset="-128"/>
                          <a:ea typeface="メイリオ" panose="020B0604030504040204" pitchFamily="50" charset="-128"/>
                        </a:rPr>
                        <a:t>課題</a:t>
                      </a:r>
                    </a:p>
                  </a:txBody>
                  <a:tcPr anchor="ctr">
                    <a:solidFill>
                      <a:srgbClr val="D6EDE7"/>
                    </a:solidFill>
                  </a:tcPr>
                </a:tc>
                <a:tc>
                  <a:txBody>
                    <a:bodyPr/>
                    <a:lstStyle/>
                    <a:p>
                      <a:pPr marL="361950" indent="-361950"/>
                      <a:endParaRPr kumimoji="1" lang="ja-JP" altLang="en-US" sz="2800" dirty="0">
                        <a:solidFill>
                          <a:schemeClr val="tx1"/>
                        </a:solidFill>
                        <a:latin typeface="メイリオ" panose="020B0604030504040204" pitchFamily="50" charset="-128"/>
                        <a:ea typeface="メイリオ" panose="020B0604030504040204" pitchFamily="50" charset="-128"/>
                      </a:endParaRPr>
                    </a:p>
                  </a:txBody>
                  <a:tcPr>
                    <a:solidFill>
                      <a:srgbClr val="F4F2DF"/>
                    </a:solidFill>
                  </a:tcPr>
                </a:tc>
                <a:extLst>
                  <a:ext uri="{0D108BD9-81ED-4DB2-BD59-A6C34878D82A}">
                    <a16:rowId xmlns:a16="http://schemas.microsoft.com/office/drawing/2014/main" val="2136356558"/>
                  </a:ext>
                </a:extLst>
              </a:tr>
            </a:tbl>
          </a:graphicData>
        </a:graphic>
      </p:graphicFrame>
      <p:sp>
        <p:nvSpPr>
          <p:cNvPr id="4" name="テキスト ボックス 3">
            <a:extLst>
              <a:ext uri="{FF2B5EF4-FFF2-40B4-BE49-F238E27FC236}">
                <a16:creationId xmlns:a16="http://schemas.microsoft.com/office/drawing/2014/main" id="{93BAE612-C9F4-4D22-8116-664E1DE4E13D}"/>
              </a:ext>
            </a:extLst>
          </p:cNvPr>
          <p:cNvSpPr txBox="1"/>
          <p:nvPr/>
        </p:nvSpPr>
        <p:spPr>
          <a:xfrm>
            <a:off x="1358537" y="1329833"/>
            <a:ext cx="10358542"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地方財政は，団体自治の観点からどのような課題がある</a:t>
            </a:r>
          </a:p>
          <a:p>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だろうか。</a:t>
            </a:r>
          </a:p>
        </p:txBody>
      </p:sp>
      <p:sp>
        <p:nvSpPr>
          <p:cNvPr id="13" name="サブタイトル 2">
            <a:extLst>
              <a:ext uri="{FF2B5EF4-FFF2-40B4-BE49-F238E27FC236}">
                <a16:creationId xmlns:a16="http://schemas.microsoft.com/office/drawing/2014/main" id="{8352AFFF-7FBC-4579-A0D0-C7C47B00DC52}"/>
              </a:ext>
            </a:extLst>
          </p:cNvPr>
          <p:cNvSpPr txBox="1">
            <a:spLocks/>
          </p:cNvSpPr>
          <p:nvPr/>
        </p:nvSpPr>
        <p:spPr>
          <a:xfrm>
            <a:off x="570635" y="468112"/>
            <a:ext cx="6574444" cy="53581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r>
              <a:rPr lang="ja-JP" altLang="en-US" sz="3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地方財政の特徴を見てみよう</a:t>
            </a:r>
          </a:p>
        </p:txBody>
      </p:sp>
      <p:sp>
        <p:nvSpPr>
          <p:cNvPr id="2" name="四角形: 角を丸くする 1">
            <a:extLst>
              <a:ext uri="{FF2B5EF4-FFF2-40B4-BE49-F238E27FC236}">
                <a16:creationId xmlns:a16="http://schemas.microsoft.com/office/drawing/2014/main" id="{2B955D51-F9DF-7586-6929-A805FE195FA0}"/>
              </a:ext>
            </a:extLst>
          </p:cNvPr>
          <p:cNvSpPr/>
          <p:nvPr/>
        </p:nvSpPr>
        <p:spPr>
          <a:xfrm>
            <a:off x="570635" y="1237592"/>
            <a:ext cx="615070" cy="603908"/>
          </a:xfrm>
          <a:prstGeom prst="roundRect">
            <a:avLst/>
          </a:prstGeom>
          <a:solidFill>
            <a:srgbClr val="FFFCD6"/>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lgn="ctr">
              <a:lnSpc>
                <a:spcPct val="105000"/>
              </a:lnSpc>
            </a:pPr>
            <a:r>
              <a:rPr kumimoji="1" lang="en-US" altLang="ja-JP" sz="3200" b="1" dirty="0">
                <a:solidFill>
                  <a:schemeClr val="tx1"/>
                </a:solidFill>
                <a:latin typeface="メイリオ" panose="020B0604030504040204" pitchFamily="50" charset="-128"/>
                <a:ea typeface="メイリオ" panose="020B0604030504040204" pitchFamily="50" charset="-128"/>
              </a:rPr>
              <a:t>Q</a:t>
            </a:r>
          </a:p>
        </p:txBody>
      </p:sp>
      <p:graphicFrame>
        <p:nvGraphicFramePr>
          <p:cNvPr id="8" name="表 7">
            <a:extLst>
              <a:ext uri="{FF2B5EF4-FFF2-40B4-BE49-F238E27FC236}">
                <a16:creationId xmlns:a16="http://schemas.microsoft.com/office/drawing/2014/main" id="{897B430E-6C5B-72EF-471A-D439D21D0659}"/>
              </a:ext>
            </a:extLst>
          </p:cNvPr>
          <p:cNvGraphicFramePr>
            <a:graphicFrameLocks noGrp="1"/>
          </p:cNvGraphicFramePr>
          <p:nvPr>
            <p:extLst>
              <p:ext uri="{D42A27DB-BD31-4B8C-83A1-F6EECF244321}">
                <p14:modId xmlns:p14="http://schemas.microsoft.com/office/powerpoint/2010/main" val="1599087485"/>
              </p:ext>
            </p:extLst>
          </p:nvPr>
        </p:nvGraphicFramePr>
        <p:xfrm>
          <a:off x="1434471" y="2554779"/>
          <a:ext cx="9909522" cy="2219240"/>
        </p:xfrm>
        <a:graphic>
          <a:graphicData uri="http://schemas.openxmlformats.org/drawingml/2006/table">
            <a:tbl>
              <a:tblPr firstRow="1" bandRow="1">
                <a:tableStyleId>{5C22544A-7EE6-4342-B048-85BDC9FD1C3A}</a:tableStyleId>
              </a:tblPr>
              <a:tblGrid>
                <a:gridCol w="1532013">
                  <a:extLst>
                    <a:ext uri="{9D8B030D-6E8A-4147-A177-3AD203B41FA5}">
                      <a16:colId xmlns:a16="http://schemas.microsoft.com/office/drawing/2014/main" val="796854787"/>
                    </a:ext>
                  </a:extLst>
                </a:gridCol>
                <a:gridCol w="8377509">
                  <a:extLst>
                    <a:ext uri="{9D8B030D-6E8A-4147-A177-3AD203B41FA5}">
                      <a16:colId xmlns:a16="http://schemas.microsoft.com/office/drawing/2014/main" val="876791153"/>
                    </a:ext>
                  </a:extLst>
                </a:gridCol>
              </a:tblGrid>
              <a:tr h="1109620">
                <a:tc>
                  <a:txBody>
                    <a:bodyPr/>
                    <a:lstStyle/>
                    <a:p>
                      <a:pPr algn="ctr"/>
                      <a:r>
                        <a:rPr kumimoji="1" lang="ja-JP" altLang="en-US" sz="2800" b="0" i="0" u="none" strike="noStrike" kern="1200" baseline="0" dirty="0">
                          <a:solidFill>
                            <a:schemeClr val="dk1"/>
                          </a:solidFill>
                          <a:latin typeface="メイリオ" panose="020B0604030504040204" pitchFamily="50" charset="-128"/>
                          <a:ea typeface="メイリオ" panose="020B0604030504040204" pitchFamily="50" charset="-128"/>
                          <a:cs typeface="+mn-cs"/>
                        </a:rPr>
                        <a:t>特徴</a:t>
                      </a:r>
                      <a:endParaRPr kumimoji="1" lang="ja-JP" altLang="en-US" sz="2800" dirty="0">
                        <a:latin typeface="メイリオ" panose="020B0604030504040204" pitchFamily="50" charset="-128"/>
                        <a:ea typeface="メイリオ" panose="020B0604030504040204" pitchFamily="50" charset="-128"/>
                      </a:endParaRPr>
                    </a:p>
                  </a:txBody>
                  <a:tcPr anchor="ctr">
                    <a:solidFill>
                      <a:srgbClr val="D6EDE7"/>
                    </a:solidFill>
                  </a:tcPr>
                </a:tc>
                <a:tc>
                  <a:txBody>
                    <a:bodyPr/>
                    <a:lstStyle/>
                    <a:p>
                      <a:pPr marL="361950" indent="-361950"/>
                      <a:r>
                        <a:rPr kumimoji="1" lang="ja-JP" altLang="en-US" sz="2800" b="0" dirty="0">
                          <a:solidFill>
                            <a:schemeClr val="tx1"/>
                          </a:solidFill>
                          <a:latin typeface="メイリオ" panose="020B0604030504040204" pitchFamily="50" charset="-128"/>
                          <a:ea typeface="メイリオ" panose="020B0604030504040204" pitchFamily="50" charset="-128"/>
                        </a:rPr>
                        <a:t>自主財源の割合が半分程度である</a:t>
                      </a:r>
                    </a:p>
                  </a:txBody>
                  <a:tcPr anchor="ctr">
                    <a:solidFill>
                      <a:srgbClr val="F4F2DF"/>
                    </a:solidFill>
                  </a:tcPr>
                </a:tc>
                <a:extLst>
                  <a:ext uri="{0D108BD9-81ED-4DB2-BD59-A6C34878D82A}">
                    <a16:rowId xmlns:a16="http://schemas.microsoft.com/office/drawing/2014/main" val="4114598047"/>
                  </a:ext>
                </a:extLst>
              </a:tr>
              <a:tr h="1109620">
                <a:tc>
                  <a:txBody>
                    <a:bodyPr/>
                    <a:lstStyle/>
                    <a:p>
                      <a:pPr algn="ctr"/>
                      <a:r>
                        <a:rPr kumimoji="1" lang="ja-JP" altLang="en-US" sz="2800" dirty="0">
                          <a:latin typeface="メイリオ" panose="020B0604030504040204" pitchFamily="50" charset="-128"/>
                          <a:ea typeface="メイリオ" panose="020B0604030504040204" pitchFamily="50" charset="-128"/>
                        </a:rPr>
                        <a:t>課題</a:t>
                      </a:r>
                    </a:p>
                  </a:txBody>
                  <a:tcPr anchor="ctr">
                    <a:solidFill>
                      <a:srgbClr val="D6EDE7"/>
                    </a:solidFill>
                  </a:tcPr>
                </a:tc>
                <a:tc>
                  <a:txBody>
                    <a:bodyPr/>
                    <a:lstStyle/>
                    <a:p>
                      <a:pPr marL="361950" indent="-361950"/>
                      <a:r>
                        <a:rPr kumimoji="1" lang="ja-JP" altLang="en-US" sz="2800" dirty="0">
                          <a:solidFill>
                            <a:schemeClr val="tx1"/>
                          </a:solidFill>
                          <a:latin typeface="メイリオ" panose="020B0604030504040204" pitchFamily="50" charset="-128"/>
                          <a:ea typeface="メイリオ" panose="020B0604030504040204" pitchFamily="50" charset="-128"/>
                        </a:rPr>
                        <a:t>権限に見合う財源を国から地方に移譲する</a:t>
                      </a:r>
                    </a:p>
                  </a:txBody>
                  <a:tcPr anchor="ctr">
                    <a:solidFill>
                      <a:srgbClr val="F4F2DF"/>
                    </a:solidFill>
                  </a:tcPr>
                </a:tc>
                <a:extLst>
                  <a:ext uri="{0D108BD9-81ED-4DB2-BD59-A6C34878D82A}">
                    <a16:rowId xmlns:a16="http://schemas.microsoft.com/office/drawing/2014/main" val="2136356558"/>
                  </a:ext>
                </a:extLst>
              </a:tr>
            </a:tbl>
          </a:graphicData>
        </a:graphic>
      </p:graphicFrame>
    </p:spTree>
    <p:extLst>
      <p:ext uri="{BB962C8B-B14F-4D97-AF65-F5344CB8AC3E}">
        <p14:creationId xmlns:p14="http://schemas.microsoft.com/office/powerpoint/2010/main" val="193914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8529C-280C-2463-90CB-9D2B7C0A615F}"/>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4705FA6-1021-19DE-7228-B80FA6414621}"/>
              </a:ext>
            </a:extLst>
          </p:cNvPr>
          <p:cNvSpPr txBox="1"/>
          <p:nvPr/>
        </p:nvSpPr>
        <p:spPr>
          <a:xfrm>
            <a:off x="1358537" y="1329833"/>
            <a:ext cx="9909523"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cs typeface="Myanmar Text" panose="020B0502040204020203" pitchFamily="34" charset="0"/>
              </a:rPr>
              <a:t>以下に掲げる住民自治や住民の権利に関する用語とつながりが深い内容を線でつないでみよう。</a:t>
            </a:r>
          </a:p>
        </p:txBody>
      </p:sp>
      <p:sp>
        <p:nvSpPr>
          <p:cNvPr id="13" name="サブタイトル 2">
            <a:extLst>
              <a:ext uri="{FF2B5EF4-FFF2-40B4-BE49-F238E27FC236}">
                <a16:creationId xmlns:a16="http://schemas.microsoft.com/office/drawing/2014/main" id="{B0E50CFD-0FDA-048B-D0AC-6EB5A18F4679}"/>
              </a:ext>
            </a:extLst>
          </p:cNvPr>
          <p:cNvSpPr txBox="1">
            <a:spLocks/>
          </p:cNvSpPr>
          <p:nvPr/>
        </p:nvSpPr>
        <p:spPr>
          <a:xfrm>
            <a:off x="570635" y="468112"/>
            <a:ext cx="6702035" cy="53581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r>
              <a:rPr lang="ja-JP" altLang="en-US" sz="3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住民の権利を確認してみよう</a:t>
            </a:r>
          </a:p>
        </p:txBody>
      </p:sp>
      <p:sp>
        <p:nvSpPr>
          <p:cNvPr id="2" name="四角形: 角を丸くする 1">
            <a:extLst>
              <a:ext uri="{FF2B5EF4-FFF2-40B4-BE49-F238E27FC236}">
                <a16:creationId xmlns:a16="http://schemas.microsoft.com/office/drawing/2014/main" id="{D13FC016-4736-CD0A-0EB9-5BB6E9AC88A7}"/>
              </a:ext>
            </a:extLst>
          </p:cNvPr>
          <p:cNvSpPr/>
          <p:nvPr/>
        </p:nvSpPr>
        <p:spPr>
          <a:xfrm>
            <a:off x="570635" y="1237592"/>
            <a:ext cx="615070" cy="603908"/>
          </a:xfrm>
          <a:prstGeom prst="roundRect">
            <a:avLst/>
          </a:prstGeom>
          <a:solidFill>
            <a:srgbClr val="FFFCD6"/>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lgn="ctr">
              <a:lnSpc>
                <a:spcPct val="105000"/>
              </a:lnSpc>
            </a:pPr>
            <a:r>
              <a:rPr kumimoji="1" lang="en-US" altLang="ja-JP" sz="3200" b="1" dirty="0">
                <a:solidFill>
                  <a:schemeClr val="tx1"/>
                </a:solidFill>
                <a:latin typeface="メイリオ" panose="020B0604030504040204" pitchFamily="50" charset="-128"/>
                <a:ea typeface="メイリオ" panose="020B0604030504040204" pitchFamily="50" charset="-128"/>
              </a:rPr>
              <a:t>Q</a:t>
            </a:r>
          </a:p>
        </p:txBody>
      </p:sp>
      <p:graphicFrame>
        <p:nvGraphicFramePr>
          <p:cNvPr id="5" name="表 4">
            <a:extLst>
              <a:ext uri="{FF2B5EF4-FFF2-40B4-BE49-F238E27FC236}">
                <a16:creationId xmlns:a16="http://schemas.microsoft.com/office/drawing/2014/main" id="{7C10868F-3486-18CA-FE76-4837D65CFB48}"/>
              </a:ext>
            </a:extLst>
          </p:cNvPr>
          <p:cNvGraphicFramePr>
            <a:graphicFrameLocks noGrp="1"/>
          </p:cNvGraphicFramePr>
          <p:nvPr>
            <p:extLst>
              <p:ext uri="{D42A27DB-BD31-4B8C-83A1-F6EECF244321}">
                <p14:modId xmlns:p14="http://schemas.microsoft.com/office/powerpoint/2010/main" val="4121840876"/>
              </p:ext>
            </p:extLst>
          </p:nvPr>
        </p:nvGraphicFramePr>
        <p:xfrm>
          <a:off x="570635" y="2554780"/>
          <a:ext cx="11114546" cy="3810000"/>
        </p:xfrm>
        <a:graphic>
          <a:graphicData uri="http://schemas.openxmlformats.org/drawingml/2006/table">
            <a:tbl>
              <a:tblPr firstRow="1" bandRow="1">
                <a:tableStyleId>{5C22544A-7EE6-4342-B048-85BDC9FD1C3A}</a:tableStyleId>
              </a:tblPr>
              <a:tblGrid>
                <a:gridCol w="1630305">
                  <a:extLst>
                    <a:ext uri="{9D8B030D-6E8A-4147-A177-3AD203B41FA5}">
                      <a16:colId xmlns:a16="http://schemas.microsoft.com/office/drawing/2014/main" val="796854787"/>
                    </a:ext>
                  </a:extLst>
                </a:gridCol>
                <a:gridCol w="1433761">
                  <a:extLst>
                    <a:ext uri="{9D8B030D-6E8A-4147-A177-3AD203B41FA5}">
                      <a16:colId xmlns:a16="http://schemas.microsoft.com/office/drawing/2014/main" val="876791153"/>
                    </a:ext>
                  </a:extLst>
                </a:gridCol>
                <a:gridCol w="8050480">
                  <a:extLst>
                    <a:ext uri="{9D8B030D-6E8A-4147-A177-3AD203B41FA5}">
                      <a16:colId xmlns:a16="http://schemas.microsoft.com/office/drawing/2014/main" val="2519196872"/>
                    </a:ext>
                  </a:extLst>
                </a:gridCol>
              </a:tblGrid>
              <a:tr h="316011">
                <a:tc>
                  <a:txBody>
                    <a:bodyPr/>
                    <a:lstStyle/>
                    <a:p>
                      <a:pPr algn="ctr"/>
                      <a:r>
                        <a:rPr kumimoji="1" lang="ja-JP" altLang="en-US" sz="2800" dirty="0">
                          <a:solidFill>
                            <a:schemeClr val="tx1"/>
                          </a:solidFill>
                          <a:latin typeface="メイリオ" panose="020B0604030504040204" pitchFamily="50" charset="-128"/>
                          <a:ea typeface="メイリオ" panose="020B0604030504040204" pitchFamily="50" charset="-128"/>
                        </a:rPr>
                        <a:t>用語</a:t>
                      </a:r>
                    </a:p>
                  </a:txBody>
                  <a:tcPr>
                    <a:solidFill>
                      <a:srgbClr val="F1E1CB"/>
                    </a:solidFill>
                  </a:tcPr>
                </a:tc>
                <a:tc>
                  <a:txBody>
                    <a:bodyPr/>
                    <a:lstStyle/>
                    <a:p>
                      <a:pPr algn="ctr"/>
                      <a:endParaRPr kumimoji="1" lang="ja-JP" altLang="en-US" sz="2800" dirty="0">
                        <a:solidFill>
                          <a:schemeClr val="tx1"/>
                        </a:solidFill>
                        <a:latin typeface="メイリオ" panose="020B0604030504040204" pitchFamily="50" charset="-128"/>
                        <a:ea typeface="メイリオ" panose="020B0604030504040204" pitchFamily="50" charset="-128"/>
                      </a:endParaRPr>
                    </a:p>
                  </a:txBody>
                  <a:tcPr anchor="ctr">
                    <a:solidFill>
                      <a:srgbClr val="F1E1CB"/>
                    </a:solidFill>
                  </a:tcPr>
                </a:tc>
                <a:tc>
                  <a:txBody>
                    <a:bodyPr/>
                    <a:lstStyle/>
                    <a:p>
                      <a:pPr algn="ctr"/>
                      <a:r>
                        <a:rPr kumimoji="1" lang="ja-JP" altLang="en-US" sz="2800" dirty="0">
                          <a:solidFill>
                            <a:schemeClr val="tx1"/>
                          </a:solidFill>
                          <a:latin typeface="メイリオ" panose="020B0604030504040204" pitchFamily="50" charset="-128"/>
                          <a:ea typeface="メイリオ" panose="020B0604030504040204" pitchFamily="50" charset="-128"/>
                        </a:rPr>
                        <a:t>内容</a:t>
                      </a:r>
                    </a:p>
                  </a:txBody>
                  <a:tcPr anchor="ctr">
                    <a:solidFill>
                      <a:srgbClr val="F1E1CB"/>
                    </a:solidFill>
                  </a:tcPr>
                </a:tc>
                <a:extLst>
                  <a:ext uri="{0D108BD9-81ED-4DB2-BD59-A6C34878D82A}">
                    <a16:rowId xmlns:a16="http://schemas.microsoft.com/office/drawing/2014/main" val="1571741492"/>
                  </a:ext>
                </a:extLst>
              </a:tr>
              <a:tr h="308213">
                <a:tc>
                  <a:txBody>
                    <a:bodyPr/>
                    <a:lstStyle/>
                    <a:p>
                      <a:r>
                        <a:rPr kumimoji="1" lang="ja-JP" altLang="en-US" sz="2400" b="0" i="0" u="none" strike="noStrike" kern="1200" baseline="0" dirty="0">
                          <a:solidFill>
                            <a:schemeClr val="dk1"/>
                          </a:solidFill>
                          <a:latin typeface="メイリオ" panose="020B0604030504040204" pitchFamily="50" charset="-128"/>
                          <a:ea typeface="メイリオ" panose="020B0604030504040204" pitchFamily="50" charset="-128"/>
                          <a:cs typeface="+mn-cs"/>
                        </a:rPr>
                        <a:t>レファレンダム</a:t>
                      </a:r>
                      <a:endParaRPr kumimoji="1" lang="ja-JP" altLang="en-US" sz="2400" dirty="0">
                        <a:latin typeface="メイリオ" panose="020B0604030504040204" pitchFamily="50" charset="-128"/>
                        <a:ea typeface="メイリオ" panose="020B0604030504040204" pitchFamily="50" charset="-128"/>
                      </a:endParaRPr>
                    </a:p>
                  </a:txBody>
                  <a:tcPr anchor="ctr">
                    <a:solidFill>
                      <a:srgbClr val="D6EDE7"/>
                    </a:solidFill>
                  </a:tcPr>
                </a:tc>
                <a:tc>
                  <a:txBody>
                    <a:bodyPr/>
                    <a:lstStyle/>
                    <a:p>
                      <a:pPr marL="361950" indent="-361950"/>
                      <a:r>
                        <a:rPr kumimoji="1" lang="ja-JP" altLang="en-US" sz="2400" dirty="0">
                          <a:solidFill>
                            <a:schemeClr val="tx1"/>
                          </a:solidFill>
                          <a:latin typeface="メイリオ" panose="020B0604030504040204" pitchFamily="50" charset="-128"/>
                          <a:ea typeface="メイリオ" panose="020B0604030504040204" pitchFamily="50" charset="-128"/>
                        </a:rPr>
                        <a:t>・　　・</a:t>
                      </a:r>
                    </a:p>
                  </a:txBody>
                  <a:tcPr anchor="ctr">
                    <a:solidFill>
                      <a:srgbClr val="F4F2DF"/>
                    </a:solidFill>
                  </a:tcPr>
                </a:tc>
                <a:tc>
                  <a:txBody>
                    <a:bodyPr/>
                    <a:lstStyle/>
                    <a:p>
                      <a:pPr marL="0" indent="0"/>
                      <a:r>
                        <a:rPr kumimoji="1" lang="ja-JP" altLang="en-US" sz="2400" dirty="0">
                          <a:solidFill>
                            <a:schemeClr val="tx1"/>
                          </a:solidFill>
                          <a:latin typeface="メイリオ" panose="020B0604030504040204" pitchFamily="50" charset="-128"/>
                          <a:ea typeface="メイリオ" panose="020B0604030504040204" pitchFamily="50" charset="-128"/>
                        </a:rPr>
                        <a:t>地方自治法が住民に保障している，地方議会の解散請求権，長・議員・役員の解職請求権のこと</a:t>
                      </a:r>
                    </a:p>
                  </a:txBody>
                  <a:tcPr>
                    <a:solidFill>
                      <a:srgbClr val="F4F2DF"/>
                    </a:solidFill>
                  </a:tcPr>
                </a:tc>
                <a:extLst>
                  <a:ext uri="{0D108BD9-81ED-4DB2-BD59-A6C34878D82A}">
                    <a16:rowId xmlns:a16="http://schemas.microsoft.com/office/drawing/2014/main" val="4114598047"/>
                  </a:ext>
                </a:extLst>
              </a:tr>
              <a:tr h="442184">
                <a:tc>
                  <a:txBody>
                    <a:bodyPr/>
                    <a:lstStyle/>
                    <a:p>
                      <a:r>
                        <a:rPr kumimoji="1" lang="ja-JP" altLang="en-US" sz="2400" dirty="0">
                          <a:latin typeface="メイリオ" panose="020B0604030504040204" pitchFamily="50" charset="-128"/>
                          <a:ea typeface="メイリオ" panose="020B0604030504040204" pitchFamily="50" charset="-128"/>
                        </a:rPr>
                        <a:t>イニシアティブ</a:t>
                      </a:r>
                    </a:p>
                  </a:txBody>
                  <a:tcPr anchor="ctr">
                    <a:solidFill>
                      <a:srgbClr val="D6EDE7"/>
                    </a:solidFill>
                  </a:tcPr>
                </a:tc>
                <a:tc>
                  <a:txBody>
                    <a:bodyPr/>
                    <a:lstStyle/>
                    <a:p>
                      <a:pPr marL="361950" marR="0" lvl="0" indent="-361950" algn="l"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tx1"/>
                          </a:solidFill>
                          <a:latin typeface="メイリオ" panose="020B0604030504040204" pitchFamily="50" charset="-128"/>
                          <a:ea typeface="メイリオ" panose="020B0604030504040204" pitchFamily="50" charset="-128"/>
                        </a:rPr>
                        <a:t>・　　・</a:t>
                      </a:r>
                    </a:p>
                  </a:txBody>
                  <a:tcPr anchor="ctr">
                    <a:solidFill>
                      <a:srgbClr val="F4F2DF"/>
                    </a:solidFill>
                  </a:tcPr>
                </a:tc>
                <a:tc>
                  <a:txBody>
                    <a:bodyPr/>
                    <a:lstStyle/>
                    <a:p>
                      <a:pPr marL="0" indent="0"/>
                      <a:r>
                        <a:rPr kumimoji="1" lang="ja-JP" altLang="en-US" sz="2400" dirty="0">
                          <a:solidFill>
                            <a:schemeClr val="tx1"/>
                          </a:solidFill>
                          <a:latin typeface="メイリオ" panose="020B0604030504040204" pitchFamily="50" charset="-128"/>
                          <a:ea typeface="メイリオ" panose="020B0604030504040204" pitchFamily="50" charset="-128"/>
                        </a:rPr>
                        <a:t>憲法が保障している，特定の地方自治体にのみ適用される地方特別法の住民投票のこと</a:t>
                      </a:r>
                    </a:p>
                  </a:txBody>
                  <a:tcPr>
                    <a:solidFill>
                      <a:srgbClr val="F4F2DF"/>
                    </a:solidFill>
                  </a:tcPr>
                </a:tc>
                <a:extLst>
                  <a:ext uri="{0D108BD9-81ED-4DB2-BD59-A6C34878D82A}">
                    <a16:rowId xmlns:a16="http://schemas.microsoft.com/office/drawing/2014/main" val="1703159854"/>
                  </a:ext>
                </a:extLst>
              </a:tr>
              <a:tr h="406033">
                <a:tc>
                  <a:txBody>
                    <a:bodyPr/>
                    <a:lstStyle/>
                    <a:p>
                      <a:r>
                        <a:rPr kumimoji="1" lang="ja-JP" altLang="en-US" sz="2400" dirty="0">
                          <a:latin typeface="メイリオ" panose="020B0604030504040204" pitchFamily="50" charset="-128"/>
                          <a:ea typeface="メイリオ" panose="020B0604030504040204" pitchFamily="50" charset="-128"/>
                        </a:rPr>
                        <a:t>リコール</a:t>
                      </a:r>
                    </a:p>
                  </a:txBody>
                  <a:tcPr anchor="ctr">
                    <a:solidFill>
                      <a:srgbClr val="D6EDE7"/>
                    </a:solidFill>
                  </a:tcPr>
                </a:tc>
                <a:tc>
                  <a:txBody>
                    <a:bodyPr/>
                    <a:lstStyle/>
                    <a:p>
                      <a:pPr marL="361950" marR="0" lvl="0" indent="-361950" algn="l"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tx1"/>
                          </a:solidFill>
                          <a:latin typeface="メイリオ" panose="020B0604030504040204" pitchFamily="50" charset="-128"/>
                          <a:ea typeface="メイリオ" panose="020B0604030504040204" pitchFamily="50" charset="-128"/>
                        </a:rPr>
                        <a:t>・　　・</a:t>
                      </a:r>
                    </a:p>
                  </a:txBody>
                  <a:tcPr anchor="ctr">
                    <a:solidFill>
                      <a:srgbClr val="F4F2DF"/>
                    </a:solidFill>
                  </a:tcPr>
                </a:tc>
                <a:tc>
                  <a:txBody>
                    <a:bodyPr/>
                    <a:lstStyle/>
                    <a:p>
                      <a:pPr marL="0" indent="0"/>
                      <a:r>
                        <a:rPr kumimoji="1" lang="ja-JP" altLang="en-US" sz="2400" dirty="0">
                          <a:solidFill>
                            <a:schemeClr val="tx1"/>
                          </a:solidFill>
                          <a:latin typeface="メイリオ" panose="020B0604030504040204" pitchFamily="50" charset="-128"/>
                          <a:ea typeface="メイリオ" panose="020B0604030504040204" pitchFamily="50" charset="-128"/>
                        </a:rPr>
                        <a:t>公害や環境，消費者問題などをめぐって，住民の生活や権利を守ろうとする動きのこと</a:t>
                      </a:r>
                    </a:p>
                  </a:txBody>
                  <a:tcPr>
                    <a:solidFill>
                      <a:srgbClr val="F4F2DF"/>
                    </a:solidFill>
                  </a:tcPr>
                </a:tc>
                <a:extLst>
                  <a:ext uri="{0D108BD9-81ED-4DB2-BD59-A6C34878D82A}">
                    <a16:rowId xmlns:a16="http://schemas.microsoft.com/office/drawing/2014/main" val="411832933"/>
                  </a:ext>
                </a:extLst>
              </a:tr>
              <a:tr h="412413">
                <a:tc>
                  <a:txBody>
                    <a:bodyPr/>
                    <a:lstStyle/>
                    <a:p>
                      <a:r>
                        <a:rPr kumimoji="1" lang="ja-JP" altLang="en-US" sz="2400" dirty="0">
                          <a:latin typeface="メイリオ" panose="020B0604030504040204" pitchFamily="50" charset="-128"/>
                          <a:ea typeface="メイリオ" panose="020B0604030504040204" pitchFamily="50" charset="-128"/>
                        </a:rPr>
                        <a:t>住民運動</a:t>
                      </a:r>
                    </a:p>
                  </a:txBody>
                  <a:tcPr anchor="ctr">
                    <a:solidFill>
                      <a:srgbClr val="D6EDE7"/>
                    </a:solidFill>
                  </a:tcPr>
                </a:tc>
                <a:tc>
                  <a:txBody>
                    <a:bodyPr/>
                    <a:lstStyle/>
                    <a:p>
                      <a:pPr marL="361950" marR="0" lvl="0" indent="-361950" algn="l"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tx1"/>
                          </a:solidFill>
                          <a:latin typeface="メイリオ" panose="020B0604030504040204" pitchFamily="50" charset="-128"/>
                          <a:ea typeface="メイリオ" panose="020B0604030504040204" pitchFamily="50" charset="-128"/>
                        </a:rPr>
                        <a:t>・　　・</a:t>
                      </a:r>
                    </a:p>
                  </a:txBody>
                  <a:tcPr anchor="ctr">
                    <a:solidFill>
                      <a:srgbClr val="F4F2DF"/>
                    </a:solidFill>
                  </a:tcPr>
                </a:tc>
                <a:tc>
                  <a:txBody>
                    <a:bodyPr/>
                    <a:lstStyle/>
                    <a:p>
                      <a:pPr marL="0" indent="0"/>
                      <a:r>
                        <a:rPr kumimoji="1" lang="ja-JP" altLang="en-US" sz="2400" dirty="0">
                          <a:solidFill>
                            <a:schemeClr val="tx1"/>
                          </a:solidFill>
                          <a:latin typeface="メイリオ" panose="020B0604030504040204" pitchFamily="50" charset="-128"/>
                          <a:ea typeface="メイリオ" panose="020B0604030504040204" pitchFamily="50" charset="-128"/>
                        </a:rPr>
                        <a:t>地方自治法が住民に保障している，条例の制定・改廃請求権のこと</a:t>
                      </a:r>
                    </a:p>
                  </a:txBody>
                  <a:tcPr>
                    <a:solidFill>
                      <a:srgbClr val="F4F2DF"/>
                    </a:solidFill>
                  </a:tcPr>
                </a:tc>
                <a:extLst>
                  <a:ext uri="{0D108BD9-81ED-4DB2-BD59-A6C34878D82A}">
                    <a16:rowId xmlns:a16="http://schemas.microsoft.com/office/drawing/2014/main" val="3178484870"/>
                  </a:ext>
                </a:extLst>
              </a:tr>
            </a:tbl>
          </a:graphicData>
        </a:graphic>
      </p:graphicFrame>
      <p:cxnSp>
        <p:nvCxnSpPr>
          <p:cNvPr id="9" name="直線コネクタ 8">
            <a:extLst>
              <a:ext uri="{FF2B5EF4-FFF2-40B4-BE49-F238E27FC236}">
                <a16:creationId xmlns:a16="http://schemas.microsoft.com/office/drawing/2014/main" id="{0752592C-500F-C565-23C1-BA0777D45715}"/>
              </a:ext>
            </a:extLst>
          </p:cNvPr>
          <p:cNvCxnSpPr/>
          <p:nvPr/>
        </p:nvCxnSpPr>
        <p:spPr>
          <a:xfrm>
            <a:off x="2445488" y="3429000"/>
            <a:ext cx="925033" cy="83465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直線コネクタ 9">
            <a:extLst>
              <a:ext uri="{FF2B5EF4-FFF2-40B4-BE49-F238E27FC236}">
                <a16:creationId xmlns:a16="http://schemas.microsoft.com/office/drawing/2014/main" id="{1B1795FD-B493-D743-3E37-304E87ED89B0}"/>
              </a:ext>
            </a:extLst>
          </p:cNvPr>
          <p:cNvCxnSpPr>
            <a:cxnSpLocks/>
          </p:cNvCxnSpPr>
          <p:nvPr/>
        </p:nvCxnSpPr>
        <p:spPr>
          <a:xfrm>
            <a:off x="2445488" y="4263656"/>
            <a:ext cx="925033" cy="16693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直線コネクタ 11">
            <a:extLst>
              <a:ext uri="{FF2B5EF4-FFF2-40B4-BE49-F238E27FC236}">
                <a16:creationId xmlns:a16="http://schemas.microsoft.com/office/drawing/2014/main" id="{A84A15B2-7447-66DF-69F1-156B39BAC28D}"/>
              </a:ext>
            </a:extLst>
          </p:cNvPr>
          <p:cNvCxnSpPr>
            <a:cxnSpLocks/>
          </p:cNvCxnSpPr>
          <p:nvPr/>
        </p:nvCxnSpPr>
        <p:spPr>
          <a:xfrm flipV="1">
            <a:off x="2445488" y="3429000"/>
            <a:ext cx="925033" cy="16693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直線コネクタ 15">
            <a:extLst>
              <a:ext uri="{FF2B5EF4-FFF2-40B4-BE49-F238E27FC236}">
                <a16:creationId xmlns:a16="http://schemas.microsoft.com/office/drawing/2014/main" id="{CD567A46-E671-AD6A-C6AA-2DFD3A6A562B}"/>
              </a:ext>
            </a:extLst>
          </p:cNvPr>
          <p:cNvCxnSpPr>
            <a:cxnSpLocks/>
          </p:cNvCxnSpPr>
          <p:nvPr/>
        </p:nvCxnSpPr>
        <p:spPr>
          <a:xfrm flipV="1">
            <a:off x="2445487" y="5098312"/>
            <a:ext cx="925033" cy="83465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90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6A921-B70E-02C0-000D-225480233DAC}"/>
            </a:ext>
          </a:extLst>
        </p:cNvPr>
        <p:cNvGrpSpPr/>
        <p:nvPr/>
      </p:nvGrpSpPr>
      <p:grpSpPr>
        <a:xfrm>
          <a:off x="0" y="0"/>
          <a:ext cx="0" cy="0"/>
          <a:chOff x="0" y="0"/>
          <a:chExt cx="0" cy="0"/>
        </a:xfrm>
      </p:grpSpPr>
      <p:sp>
        <p:nvSpPr>
          <p:cNvPr id="17" name="角丸四角形 4">
            <a:extLst>
              <a:ext uri="{FF2B5EF4-FFF2-40B4-BE49-F238E27FC236}">
                <a16:creationId xmlns:a16="http://schemas.microsoft.com/office/drawing/2014/main" id="{D16E0414-B375-7B2C-95BB-5AB42749F8AC}"/>
              </a:ext>
            </a:extLst>
          </p:cNvPr>
          <p:cNvSpPr/>
          <p:nvPr/>
        </p:nvSpPr>
        <p:spPr>
          <a:xfrm>
            <a:off x="1795483" y="2101761"/>
            <a:ext cx="8447312" cy="2358874"/>
          </a:xfrm>
          <a:prstGeom prst="round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lIns="1080000" tIns="180000" rIns="180000" bIns="180000" rtlCol="0" anchor="ctr" anchorCtr="0"/>
          <a:lstStyle/>
          <a:p>
            <a:r>
              <a:rPr lang="ja-JP" altLang="en-US" sz="3200" dirty="0">
                <a:solidFill>
                  <a:prstClr val="black"/>
                </a:solidFill>
                <a:latin typeface="HGSｺﾞｼｯｸM" panose="020B0600000000000000" pitchFamily="50" charset="-128"/>
                <a:ea typeface="HGSｺﾞｼｯｸM" panose="020B0600000000000000" pitchFamily="50" charset="-128"/>
              </a:rPr>
              <a:t>具体的な事例に基づいて，地域的な</a:t>
            </a:r>
            <a:endParaRPr lang="en-US" altLang="ja-JP" sz="3200" dirty="0">
              <a:solidFill>
                <a:prstClr val="black"/>
              </a:solidFill>
              <a:latin typeface="HGSｺﾞｼｯｸM" panose="020B0600000000000000" pitchFamily="50" charset="-128"/>
              <a:ea typeface="HGSｺﾞｼｯｸM" panose="020B0600000000000000" pitchFamily="50" charset="-128"/>
            </a:endParaRPr>
          </a:p>
          <a:p>
            <a:r>
              <a:rPr lang="ja-JP" altLang="en-US" sz="3200" dirty="0">
                <a:solidFill>
                  <a:prstClr val="black"/>
                </a:solidFill>
                <a:latin typeface="HGSｺﾞｼｯｸM" panose="020B0600000000000000" pitchFamily="50" charset="-128"/>
                <a:ea typeface="HGSｺﾞｼｯｸM" panose="020B0600000000000000" pitchFamily="50" charset="-128"/>
              </a:rPr>
              <a:t>課題について考察していこう</a:t>
            </a:r>
          </a:p>
        </p:txBody>
      </p:sp>
      <p:grpSp>
        <p:nvGrpSpPr>
          <p:cNvPr id="19" name="グループ化 18">
            <a:extLst>
              <a:ext uri="{FF2B5EF4-FFF2-40B4-BE49-F238E27FC236}">
                <a16:creationId xmlns:a16="http://schemas.microsoft.com/office/drawing/2014/main" id="{FEC20846-1EF4-69D9-CB63-C98422BE5F1E}"/>
              </a:ext>
            </a:extLst>
          </p:cNvPr>
          <p:cNvGrpSpPr/>
          <p:nvPr/>
        </p:nvGrpSpPr>
        <p:grpSpPr>
          <a:xfrm>
            <a:off x="1982893" y="2938369"/>
            <a:ext cx="635726" cy="685659"/>
            <a:chOff x="381121" y="1569775"/>
            <a:chExt cx="635726" cy="685659"/>
          </a:xfrm>
        </p:grpSpPr>
        <p:sp>
          <p:nvSpPr>
            <p:cNvPr id="20" name="円/楕円 15">
              <a:extLst>
                <a:ext uri="{FF2B5EF4-FFF2-40B4-BE49-F238E27FC236}">
                  <a16:creationId xmlns:a16="http://schemas.microsoft.com/office/drawing/2014/main" id="{AE961B1E-333A-C311-0175-2A08B97EEE4B}"/>
                </a:ext>
              </a:extLst>
            </p:cNvPr>
            <p:cNvSpPr/>
            <p:nvPr/>
          </p:nvSpPr>
          <p:spPr>
            <a:xfrm>
              <a:off x="381121" y="1591979"/>
              <a:ext cx="635726" cy="635726"/>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21" name="サブタイトル 2">
              <a:extLst>
                <a:ext uri="{FF2B5EF4-FFF2-40B4-BE49-F238E27FC236}">
                  <a16:creationId xmlns:a16="http://schemas.microsoft.com/office/drawing/2014/main" id="{0D108B37-4A27-3696-47FD-B85C323D4406}"/>
                </a:ext>
              </a:extLst>
            </p:cNvPr>
            <p:cNvSpPr txBox="1">
              <a:spLocks/>
            </p:cNvSpPr>
            <p:nvPr/>
          </p:nvSpPr>
          <p:spPr>
            <a:xfrm>
              <a:off x="523120" y="1569775"/>
              <a:ext cx="342448" cy="685659"/>
            </a:xfrm>
            <a:prstGeom prst="rect">
              <a:avLst/>
            </a:prstGeom>
          </p:spPr>
          <p:txBody>
            <a:bodyPr vert="horz" lIns="91440" tIns="45720" rIns="91440" bIns="4572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ct val="120000"/>
                </a:lnSpc>
              </a:pPr>
              <a:r>
                <a:rPr lang="ja-JP" altLang="en-US" sz="3600" b="1" dirty="0">
                  <a:solidFill>
                    <a:srgbClr val="F79646">
                      <a:lumMod val="20000"/>
                      <a:lumOff val="80000"/>
                    </a:srgbClr>
                  </a:solidFill>
                  <a:latin typeface="Arial Black" panose="020B0A04020102020204" pitchFamily="34" charset="0"/>
                  <a:ea typeface="メイリオ"/>
                  <a:cs typeface="メイリオ"/>
                </a:rPr>
                <a:t>２</a:t>
              </a:r>
              <a:endParaRPr lang="en-US" altLang="ja-JP" sz="3600" b="1" dirty="0">
                <a:solidFill>
                  <a:srgbClr val="F79646">
                    <a:lumMod val="20000"/>
                    <a:lumOff val="80000"/>
                  </a:srgbClr>
                </a:solidFill>
                <a:latin typeface="Arial Black" panose="020B0A04020102020204" pitchFamily="34" charset="0"/>
                <a:ea typeface="メイリオ"/>
                <a:cs typeface="メイリオ"/>
              </a:endParaRPr>
            </a:p>
          </p:txBody>
        </p:sp>
      </p:grpSp>
    </p:spTree>
    <p:extLst>
      <p:ext uri="{BB962C8B-B14F-4D97-AF65-F5344CB8AC3E}">
        <p14:creationId xmlns:p14="http://schemas.microsoft.com/office/powerpoint/2010/main" val="33621603"/>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5865</TotalTime>
  <Words>1407</Words>
  <PresentationFormat>ワイド画面</PresentationFormat>
  <Paragraphs>124</Paragraphs>
  <Slides>16</Slides>
  <Notes>16</Notes>
  <HiddenSlides>0</HiddenSlides>
  <MMClips>0</MMClips>
  <ScaleCrop>false</ScaleCrop>
  <HeadingPairs>
    <vt:vector size="8" baseType="variant">
      <vt:variant>
        <vt:lpstr>使用されているフォント</vt:lpstr>
      </vt:variant>
      <vt:variant>
        <vt:i4>13</vt:i4>
      </vt:variant>
      <vt:variant>
        <vt:lpstr>テーマ</vt:lpstr>
      </vt:variant>
      <vt:variant>
        <vt:i4>1</vt:i4>
      </vt:variant>
      <vt:variant>
        <vt:lpstr>スライド タイトル</vt:lpstr>
      </vt:variant>
      <vt:variant>
        <vt:i4>16</vt:i4>
      </vt:variant>
      <vt:variant>
        <vt:lpstr>目的別スライド ショー</vt:lpstr>
      </vt:variant>
      <vt:variant>
        <vt:i4>6</vt:i4>
      </vt:variant>
    </vt:vector>
  </HeadingPairs>
  <TitlesOfParts>
    <vt:vector size="36" baseType="lpstr">
      <vt:lpstr>HGSｺﾞｼｯｸM</vt:lpstr>
      <vt:lpstr>Meiryo UI</vt:lpstr>
      <vt:lpstr>ＭＳ 明朝</vt:lpstr>
      <vt:lpstr>UDReiminPr6N-Regular</vt:lpstr>
      <vt:lpstr>UDShinGoPr6N-Light</vt:lpstr>
      <vt:lpstr>UDShinGoPr6N-Regular</vt:lpstr>
      <vt:lpstr>メイリオ</vt:lpstr>
      <vt:lpstr>游ゴシック</vt:lpstr>
      <vt:lpstr>游ゴシック Medium</vt:lpstr>
      <vt:lpstr>Arial</vt:lpstr>
      <vt:lpstr>Arial Black</vt:lpstr>
      <vt:lpstr>Calibri</vt:lpstr>
      <vt:lpstr>Century</vt:lpstr>
      <vt:lpstr>ホワイト</vt:lpstr>
      <vt:lpstr>巻末ワークスライド➌ 地方自治 地域の課題を解決してみよう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目的別スライド ショー1</vt:lpstr>
      <vt:lpstr>目的別スライド ショー2</vt:lpstr>
      <vt:lpstr>目的別スライド ショー3</vt:lpstr>
      <vt:lpstr>目的別スライド ショー4</vt:lpstr>
      <vt:lpstr>目的別スライド ショー6</vt:lpstr>
      <vt:lpstr>目的別スライド ショー5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2021-12-01T04:06:54Z</cp:lastPrinted>
  <dcterms:created xsi:type="dcterms:W3CDTF">2015-09-24T02:31:28Z</dcterms:created>
  <dcterms:modified xsi:type="dcterms:W3CDTF">2026-01-26T14:24:00Z</dcterms:modified>
</cp:coreProperties>
</file>