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3"/>
  </p:notesMasterIdLst>
  <p:handoutMasterIdLst>
    <p:handoutMasterId r:id="rId24"/>
  </p:handoutMasterIdLst>
  <p:sldIdLst>
    <p:sldId id="364" r:id="rId2"/>
    <p:sldId id="346" r:id="rId3"/>
    <p:sldId id="327" r:id="rId4"/>
    <p:sldId id="366" r:id="rId5"/>
    <p:sldId id="368" r:id="rId6"/>
    <p:sldId id="353" r:id="rId7"/>
    <p:sldId id="303" r:id="rId8"/>
    <p:sldId id="457" r:id="rId9"/>
    <p:sldId id="455" r:id="rId10"/>
    <p:sldId id="456" r:id="rId11"/>
    <p:sldId id="458" r:id="rId12"/>
    <p:sldId id="459" r:id="rId13"/>
    <p:sldId id="393" r:id="rId14"/>
    <p:sldId id="463" r:id="rId15"/>
    <p:sldId id="460" r:id="rId16"/>
    <p:sldId id="461" r:id="rId17"/>
    <p:sldId id="462" r:id="rId18"/>
    <p:sldId id="464" r:id="rId19"/>
    <p:sldId id="465" r:id="rId20"/>
    <p:sldId id="466" r:id="rId21"/>
    <p:sldId id="467" r:id="rId22"/>
  </p:sldIdLst>
  <p:sldSz cx="12192000" cy="6858000"/>
  <p:notesSz cx="6735763" cy="9866313"/>
  <p:custShowLst>
    <p:custShow name="目的別スライド ショー1" id="0">
      <p:sldLst/>
    </p:custShow>
    <p:custShow name="目的別スライド ショー2" id="1">
      <p:sldLst/>
    </p:custShow>
    <p:custShow name="目的別スライド ショー3" id="2">
      <p:sldLst/>
    </p:custShow>
    <p:custShow name="目的別スライド ショー4" id="3">
      <p:sldLst/>
    </p:custShow>
    <p:custShow name="目的別スライド ショー5" id="4">
      <p:sldLst/>
    </p:custShow>
    <p:custShow name="目的別スライド ショー6" id="5">
      <p:sldLst/>
    </p:custShow>
    <p:custShow name="目的別スライド ショー7" id="6">
      <p:sldLst/>
    </p:custShow>
    <p:custShow name="身近な税金" id="7">
      <p:sldLst/>
    </p:custShow>
    <p:custShow name="所得税" id="8">
      <p:sldLst/>
    </p:custShow>
    <p:custShow name="法人税" id="9">
      <p:sldLst/>
    </p:custShow>
    <p:custShow name="財政の歩み" id="10">
      <p:sldLst/>
    </p:custShow>
    <p:custShow name="世界の社会保障制度" id="11">
      <p:sldLst/>
    </p:custShow>
    <p:custShow name="社会保障の国際比較" id="12">
      <p:sldLst/>
    </p:custShow>
    <p:custShow name="日本の社会保障制度" id="13">
      <p:sldLst/>
    </p:custShow>
    <p:custShow name="公的年金制度" id="14">
      <p:sldLst/>
    </p:custShow>
    <p:custShow name="公的会議保険制度" id="15">
      <p:sldLst/>
    </p:custShow>
    <p:custShow name="合計特殊出生率" id="16">
      <p:sldLst/>
    </p:custShow>
    <p:custShow name="高齢化率" id="17">
      <p:sldLst/>
    </p:custShow>
    <p:custShow name="生活保護受給者" id="18">
      <p:sldLst/>
    </p:custShow>
    <p:custShow name="税率" id="19">
      <p:sldLst/>
    </p:custShow>
    <p:custShow name="社会保障給付費" id="20">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43" autoAdjust="0"/>
    <p:restoredTop sz="96076" autoAdjust="0"/>
  </p:normalViewPr>
  <p:slideViewPr>
    <p:cSldViewPr snapToGrid="0" snapToObjects="1">
      <p:cViewPr varScale="1">
        <p:scale>
          <a:sx n="67" d="100"/>
          <a:sy n="67" d="100"/>
        </p:scale>
        <p:origin x="77" y="389"/>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948" y="-6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AE192BD-6756-42D5-8785-E2316AA4DD2F}" type="datetimeFigureOut">
              <a:rPr kumimoji="1" lang="ja-JP" altLang="en-US" smtClean="0"/>
              <a:t>2026/3/5</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8CF5778-EF40-417B-943C-B35297A0246B}" type="slidenum">
              <a:rPr kumimoji="1" lang="ja-JP" altLang="en-US" smtClean="0"/>
              <a:t>‹#›</a:t>
            </a:fld>
            <a:endParaRPr kumimoji="1" lang="ja-JP" altLang="en-US"/>
          </a:p>
        </p:txBody>
      </p:sp>
    </p:spTree>
    <p:extLst>
      <p:ext uri="{BB962C8B-B14F-4D97-AF65-F5344CB8AC3E}">
        <p14:creationId xmlns:p14="http://schemas.microsoft.com/office/powerpoint/2010/main" val="3687036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BAC319F-946F-4428-92BB-FB2C54E69BD3}" type="datetimeFigureOut">
              <a:rPr kumimoji="1" lang="ja-JP" altLang="en-US" smtClean="0"/>
              <a:t>2026/3/5</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B1FF1C89-7182-4EDC-A335-82D385C160DF}" type="slidenum">
              <a:rPr kumimoji="1" lang="ja-JP" altLang="en-US" smtClean="0"/>
              <a:t>‹#›</a:t>
            </a:fld>
            <a:endParaRPr kumimoji="1" lang="ja-JP" altLang="en-US"/>
          </a:p>
        </p:txBody>
      </p:sp>
    </p:spTree>
    <p:extLst>
      <p:ext uri="{BB962C8B-B14F-4D97-AF65-F5344CB8AC3E}">
        <p14:creationId xmlns:p14="http://schemas.microsoft.com/office/powerpoint/2010/main" val="2803633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a:t>
            </a:fld>
            <a:endParaRPr kumimoji="1" lang="ja-JP" altLang="en-US"/>
          </a:p>
        </p:txBody>
      </p:sp>
    </p:spTree>
    <p:extLst>
      <p:ext uri="{BB962C8B-B14F-4D97-AF65-F5344CB8AC3E}">
        <p14:creationId xmlns:p14="http://schemas.microsoft.com/office/powerpoint/2010/main" val="239565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FF1C89-7182-4EDC-A335-82D385C160DF}" type="slidenum">
              <a:rPr kumimoji="1" lang="ja-JP" altLang="en-US" smtClean="0"/>
              <a:t>12</a:t>
            </a:fld>
            <a:endParaRPr kumimoji="1" lang="ja-JP" altLang="en-US"/>
          </a:p>
        </p:txBody>
      </p:sp>
    </p:spTree>
    <p:extLst>
      <p:ext uri="{BB962C8B-B14F-4D97-AF65-F5344CB8AC3E}">
        <p14:creationId xmlns:p14="http://schemas.microsoft.com/office/powerpoint/2010/main" val="368476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13</a:t>
            </a:fld>
            <a:endParaRPr kumimoji="1" lang="ja-JP" altLang="en-US"/>
          </a:p>
        </p:txBody>
      </p:sp>
    </p:spTree>
    <p:extLst>
      <p:ext uri="{BB962C8B-B14F-4D97-AF65-F5344CB8AC3E}">
        <p14:creationId xmlns:p14="http://schemas.microsoft.com/office/powerpoint/2010/main" val="238493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14</a:t>
            </a:fld>
            <a:endParaRPr kumimoji="1" lang="ja-JP" altLang="en-US"/>
          </a:p>
        </p:txBody>
      </p:sp>
    </p:spTree>
    <p:extLst>
      <p:ext uri="{BB962C8B-B14F-4D97-AF65-F5344CB8AC3E}">
        <p14:creationId xmlns:p14="http://schemas.microsoft.com/office/powerpoint/2010/main" val="157193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15</a:t>
            </a:fld>
            <a:endParaRPr kumimoji="1" lang="ja-JP" altLang="en-US"/>
          </a:p>
        </p:txBody>
      </p:sp>
    </p:spTree>
    <p:extLst>
      <p:ext uri="{BB962C8B-B14F-4D97-AF65-F5344CB8AC3E}">
        <p14:creationId xmlns:p14="http://schemas.microsoft.com/office/powerpoint/2010/main" val="274237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16</a:t>
            </a:fld>
            <a:endParaRPr kumimoji="1" lang="ja-JP" altLang="en-US"/>
          </a:p>
        </p:txBody>
      </p:sp>
    </p:spTree>
    <p:extLst>
      <p:ext uri="{BB962C8B-B14F-4D97-AF65-F5344CB8AC3E}">
        <p14:creationId xmlns:p14="http://schemas.microsoft.com/office/powerpoint/2010/main" val="141922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17</a:t>
            </a:fld>
            <a:endParaRPr kumimoji="1" lang="ja-JP" altLang="en-US"/>
          </a:p>
        </p:txBody>
      </p:sp>
    </p:spTree>
    <p:extLst>
      <p:ext uri="{BB962C8B-B14F-4D97-AF65-F5344CB8AC3E}">
        <p14:creationId xmlns:p14="http://schemas.microsoft.com/office/powerpoint/2010/main" val="265542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18</a:t>
            </a:fld>
            <a:endParaRPr kumimoji="1" lang="ja-JP" altLang="en-US"/>
          </a:p>
        </p:txBody>
      </p:sp>
    </p:spTree>
    <p:extLst>
      <p:ext uri="{BB962C8B-B14F-4D97-AF65-F5344CB8AC3E}">
        <p14:creationId xmlns:p14="http://schemas.microsoft.com/office/powerpoint/2010/main" val="130764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19</a:t>
            </a:fld>
            <a:endParaRPr kumimoji="1" lang="ja-JP" altLang="en-US"/>
          </a:p>
        </p:txBody>
      </p:sp>
    </p:spTree>
    <p:extLst>
      <p:ext uri="{BB962C8B-B14F-4D97-AF65-F5344CB8AC3E}">
        <p14:creationId xmlns:p14="http://schemas.microsoft.com/office/powerpoint/2010/main" val="208593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20</a:t>
            </a:fld>
            <a:endParaRPr kumimoji="1" lang="ja-JP" altLang="en-US"/>
          </a:p>
        </p:txBody>
      </p:sp>
    </p:spTree>
    <p:extLst>
      <p:ext uri="{BB962C8B-B14F-4D97-AF65-F5344CB8AC3E}">
        <p14:creationId xmlns:p14="http://schemas.microsoft.com/office/powerpoint/2010/main" val="30786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FF1C89-7182-4EDC-A335-82D385C160DF}" type="slidenum">
              <a:rPr kumimoji="1" lang="ja-JP" altLang="en-US" smtClean="0"/>
              <a:t>2</a:t>
            </a:fld>
            <a:endParaRPr kumimoji="1" lang="ja-JP" altLang="en-US"/>
          </a:p>
        </p:txBody>
      </p:sp>
    </p:spTree>
    <p:extLst>
      <p:ext uri="{BB962C8B-B14F-4D97-AF65-F5344CB8AC3E}">
        <p14:creationId xmlns:p14="http://schemas.microsoft.com/office/powerpoint/2010/main" val="72408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C9A4D17A-D96F-4F96-A715-524856CD0096}" type="slidenum">
              <a:rPr kumimoji="1" lang="ja-JP" altLang="en-US" smtClean="0"/>
              <a:t>5</a:t>
            </a:fld>
            <a:endParaRPr kumimoji="1" lang="ja-JP" altLang="en-US"/>
          </a:p>
        </p:txBody>
      </p:sp>
    </p:spTree>
    <p:extLst>
      <p:ext uri="{BB962C8B-B14F-4D97-AF65-F5344CB8AC3E}">
        <p14:creationId xmlns:p14="http://schemas.microsoft.com/office/powerpoint/2010/main" val="161788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6</a:t>
            </a:fld>
            <a:endParaRPr kumimoji="1" lang="ja-JP" altLang="en-US"/>
          </a:p>
        </p:txBody>
      </p:sp>
    </p:spTree>
    <p:extLst>
      <p:ext uri="{BB962C8B-B14F-4D97-AF65-F5344CB8AC3E}">
        <p14:creationId xmlns:p14="http://schemas.microsoft.com/office/powerpoint/2010/main" val="239231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7</a:t>
            </a:fld>
            <a:endParaRPr kumimoji="1" lang="ja-JP" altLang="en-US"/>
          </a:p>
        </p:txBody>
      </p:sp>
    </p:spTree>
    <p:extLst>
      <p:ext uri="{BB962C8B-B14F-4D97-AF65-F5344CB8AC3E}">
        <p14:creationId xmlns:p14="http://schemas.microsoft.com/office/powerpoint/2010/main" val="49469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8</a:t>
            </a:fld>
            <a:endParaRPr kumimoji="1" lang="ja-JP" altLang="en-US"/>
          </a:p>
        </p:txBody>
      </p:sp>
    </p:spTree>
    <p:extLst>
      <p:ext uri="{BB962C8B-B14F-4D97-AF65-F5344CB8AC3E}">
        <p14:creationId xmlns:p14="http://schemas.microsoft.com/office/powerpoint/2010/main" val="227255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9</a:t>
            </a:fld>
            <a:endParaRPr kumimoji="1" lang="ja-JP" altLang="en-US"/>
          </a:p>
        </p:txBody>
      </p:sp>
    </p:spTree>
    <p:extLst>
      <p:ext uri="{BB962C8B-B14F-4D97-AF65-F5344CB8AC3E}">
        <p14:creationId xmlns:p14="http://schemas.microsoft.com/office/powerpoint/2010/main" val="17349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10</a:t>
            </a:fld>
            <a:endParaRPr kumimoji="1" lang="ja-JP" altLang="en-US"/>
          </a:p>
        </p:txBody>
      </p:sp>
    </p:spTree>
    <p:extLst>
      <p:ext uri="{BB962C8B-B14F-4D97-AF65-F5344CB8AC3E}">
        <p14:creationId xmlns:p14="http://schemas.microsoft.com/office/powerpoint/2010/main" val="414320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FF1C89-7182-4EDC-A335-82D385C160DF}" type="slidenum">
              <a:rPr kumimoji="1" lang="ja-JP" altLang="en-US" smtClean="0"/>
              <a:t>11</a:t>
            </a:fld>
            <a:endParaRPr kumimoji="1" lang="ja-JP" altLang="en-US"/>
          </a:p>
        </p:txBody>
      </p:sp>
    </p:spTree>
    <p:extLst>
      <p:ext uri="{BB962C8B-B14F-4D97-AF65-F5344CB8AC3E}">
        <p14:creationId xmlns:p14="http://schemas.microsoft.com/office/powerpoint/2010/main" val="391700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ECBC722-2676-4E15-880D-725E15C214E1}"/>
              </a:ext>
            </a:extLst>
          </p:cNvPr>
          <p:cNvSpPr/>
          <p:nvPr userDrawn="1"/>
        </p:nvSpPr>
        <p:spPr>
          <a:xfrm>
            <a:off x="0" y="1"/>
            <a:ext cx="12192000" cy="22790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12192000" cy="22790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9696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ECBC722-2676-4E15-880D-725E15C214E1}"/>
              </a:ext>
            </a:extLst>
          </p:cNvPr>
          <p:cNvSpPr/>
          <p:nvPr userDrawn="1"/>
        </p:nvSpPr>
        <p:spPr>
          <a:xfrm>
            <a:off x="0" y="1"/>
            <a:ext cx="12192000" cy="2279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12192000" cy="226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457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E306806-C60B-459E-94B7-8B66B6FF5ADB}"/>
              </a:ext>
            </a:extLst>
          </p:cNvPr>
          <p:cNvSpPr/>
          <p:nvPr userDrawn="1"/>
        </p:nvSpPr>
        <p:spPr>
          <a:xfrm>
            <a:off x="0" y="1722"/>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4EF92575-A9EC-4D4B-B10C-2E47A32E2C0F}"/>
              </a:ext>
            </a:extLst>
          </p:cNvPr>
          <p:cNvSpPr/>
          <p:nvPr userDrawn="1"/>
        </p:nvSpPr>
        <p:spPr>
          <a:xfrm>
            <a:off x="0" y="6756591"/>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9388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395A3388-3EC8-B546-AE49-16579D6446E6}" type="datetime1">
              <a:rPr kumimoji="1" lang="ja-JP" altLang="en-US" smtClean="0"/>
              <a:t>2026/3/5</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67718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1600201"/>
            <a:ext cx="109728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6C0C20A0-7618-A641-A8AB-03FD4A55569A}" type="datetime1">
              <a:rPr kumimoji="1" lang="ja-JP" altLang="en-US" smtClean="0"/>
              <a:t>2026/3/5</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09233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17" name="Content Placeholder 2"/>
          <p:cNvSpPr>
            <a:spLocks noGrp="1"/>
          </p:cNvSpPr>
          <p:nvPr>
            <p:ph sz="half" idx="1" hasCustomPrompt="1"/>
          </p:nvPr>
        </p:nvSpPr>
        <p:spPr>
          <a:xfrm>
            <a:off x="336000" y="1245120"/>
            <a:ext cx="11520000" cy="5390811"/>
          </a:xfrm>
          <a:prstGeom prst="rect">
            <a:avLst/>
          </a:prstGeom>
        </p:spPr>
        <p:txBody>
          <a:bodyPr lIns="0" tIns="0" rIns="0" bIns="0"/>
          <a:lstStyle>
            <a:lvl1pPr>
              <a:defRPr/>
            </a:lvl1pPr>
          </a:lstStyle>
          <a:p>
            <a:pPr lvl="0"/>
            <a:r>
              <a:rPr lang="ja-JP" altLang="en-US" dirty="0"/>
              <a:t>本文スライド テキスト</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dirty="0"/>
          </a:p>
        </p:txBody>
      </p:sp>
      <p:sp>
        <p:nvSpPr>
          <p:cNvPr id="21" name="Title Placeholder 1"/>
          <p:cNvSpPr>
            <a:spLocks noGrp="1"/>
          </p:cNvSpPr>
          <p:nvPr>
            <p:ph type="title"/>
          </p:nvPr>
        </p:nvSpPr>
        <p:spPr>
          <a:xfrm>
            <a:off x="336000" y="504000"/>
            <a:ext cx="11520000" cy="540000"/>
          </a:xfrm>
          <a:prstGeom prst="roundRect">
            <a:avLst/>
          </a:prstGeom>
          <a:gradFill flip="none" rotWithShape="1">
            <a:gsLst>
              <a:gs pos="0">
                <a:srgbClr val="D56101">
                  <a:lumMod val="36000"/>
                  <a:lumOff val="64000"/>
                </a:srgbClr>
              </a:gs>
              <a:gs pos="50000">
                <a:srgbClr val="E5B153">
                  <a:lumMod val="76000"/>
                  <a:lumOff val="24000"/>
                </a:srgbClr>
              </a:gs>
              <a:gs pos="100000">
                <a:srgbClr val="FFBA75">
                  <a:shade val="100000"/>
                  <a:satMod val="115000"/>
                  <a:lumMod val="76000"/>
                  <a:lumOff val="24000"/>
                </a:srgbClr>
              </a:gs>
            </a:gsLst>
            <a:lin ang="16200000" scaled="1"/>
            <a:tileRect/>
          </a:gradFill>
          <a:ln>
            <a:solidFill>
              <a:schemeClr val="accent2">
                <a:lumMod val="50000"/>
              </a:schemeClr>
            </a:solidFill>
          </a:ln>
          <a:scene3d>
            <a:camera prst="orthographicFront"/>
            <a:lightRig rig="threePt" dir="t"/>
          </a:scene3d>
          <a:sp3d>
            <a:bevelT w="101600" h="50800" prst="coolSlant"/>
          </a:sp3d>
        </p:spPr>
        <p:txBody>
          <a:bodyPr vert="horz" lIns="91440" tIns="0" rIns="91440" bIns="0" rtlCol="0" anchor="ctr">
            <a:normAutofit/>
          </a:bodyPr>
          <a:lstStyle>
            <a:lvl1pPr>
              <a:lnSpc>
                <a:spcPct val="100000"/>
              </a:lnSpc>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12699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p:cNvSpPr txBox="1">
            <a:spLocks/>
          </p:cNvSpPr>
          <p:nvPr userDrawn="1"/>
        </p:nvSpPr>
        <p:spPr>
          <a:xfrm>
            <a:off x="8707716" y="109722"/>
            <a:ext cx="2844800" cy="23662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1200" smtClean="0">
                <a:latin typeface="+mj-ea"/>
                <a:ea typeface="+mj-ea"/>
              </a:rPr>
              <a:pPr/>
              <a:t>‹#›</a:t>
            </a:fld>
            <a:endParaRPr lang="ja-JP" altLang="en-US" sz="1200" dirty="0">
              <a:latin typeface="+mj-ea"/>
              <a:ea typeface="+mj-ea"/>
            </a:endParaRPr>
          </a:p>
        </p:txBody>
      </p:sp>
      <p:sp>
        <p:nvSpPr>
          <p:cNvPr id="11" name="スライド番号プレースホルダー 5"/>
          <p:cNvSpPr txBox="1">
            <a:spLocks/>
          </p:cNvSpPr>
          <p:nvPr userDrawn="1"/>
        </p:nvSpPr>
        <p:spPr>
          <a:xfrm>
            <a:off x="9045501"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200" dirty="0">
                <a:latin typeface="+mn-ea"/>
                <a:ea typeface="+mn-ea"/>
              </a:rPr>
              <a:t>/20</a:t>
            </a:r>
            <a:endParaRPr lang="ja-JP" altLang="en-US" sz="1200" dirty="0">
              <a:latin typeface="+mn-ea"/>
              <a:ea typeface="+mn-ea"/>
            </a:endParaRPr>
          </a:p>
        </p:txBody>
      </p:sp>
      <p:sp>
        <p:nvSpPr>
          <p:cNvPr id="6" name="正方形/長方形 5">
            <a:extLst>
              <a:ext uri="{FF2B5EF4-FFF2-40B4-BE49-F238E27FC236}">
                <a16:creationId xmlns:a16="http://schemas.microsoft.com/office/drawing/2014/main" id="{7F99C3B8-760F-4343-9AA5-5C362706649D}"/>
              </a:ext>
            </a:extLst>
          </p:cNvPr>
          <p:cNvSpPr/>
          <p:nvPr userDrawn="1"/>
        </p:nvSpPr>
        <p:spPr>
          <a:xfrm>
            <a:off x="0" y="1722"/>
            <a:ext cx="12192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DAE33AEB-8DEC-4ED5-B461-F825EDD23F87}"/>
              </a:ext>
            </a:extLst>
          </p:cNvPr>
          <p:cNvSpPr/>
          <p:nvPr userDrawn="1"/>
        </p:nvSpPr>
        <p:spPr>
          <a:xfrm>
            <a:off x="0" y="6758110"/>
            <a:ext cx="12192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49" r:id="rId4"/>
    <p:sldLayoutId id="2147483650" r:id="rId5"/>
    <p:sldLayoutId id="2147483664" r:id="rId6"/>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A6DE7967-41CA-4630-9138-ED90C2036708}"/>
              </a:ext>
            </a:extLst>
          </p:cNvPr>
          <p:cNvSpPr txBox="1">
            <a:spLocks/>
          </p:cNvSpPr>
          <p:nvPr/>
        </p:nvSpPr>
        <p:spPr>
          <a:xfrm>
            <a:off x="1524002" y="2954146"/>
            <a:ext cx="9143999" cy="1259997"/>
          </a:xfrm>
          <a:prstGeom prst="rect">
            <a:avLst/>
          </a:prstGeom>
        </p:spPr>
        <p:txBody>
          <a:bodyP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メイリオ"/>
                <a:ea typeface="メイリオ"/>
                <a:cs typeface="メイリオ"/>
              </a:rPr>
              <a:t>財政・租税の役割と</a:t>
            </a:r>
            <a:endParaRPr lang="en-US" altLang="ja-JP" b="1" dirty="0">
              <a:latin typeface="メイリオ"/>
              <a:ea typeface="メイリオ"/>
              <a:cs typeface="メイリオ"/>
            </a:endParaRPr>
          </a:p>
          <a:p>
            <a:r>
              <a:rPr lang="ja-JP" altLang="en-US" b="1" dirty="0">
                <a:latin typeface="メイリオ"/>
                <a:ea typeface="メイリオ"/>
                <a:cs typeface="メイリオ"/>
              </a:rPr>
              <a:t>社会保障の充実・安定化</a:t>
            </a:r>
          </a:p>
        </p:txBody>
      </p:sp>
      <p:sp>
        <p:nvSpPr>
          <p:cNvPr id="9" name="サブタイトル 2">
            <a:extLst>
              <a:ext uri="{FF2B5EF4-FFF2-40B4-BE49-F238E27FC236}">
                <a16:creationId xmlns:a16="http://schemas.microsoft.com/office/drawing/2014/main" id="{3EB5E6E5-7503-464F-BD51-AB3A9B7A90B8}"/>
              </a:ext>
            </a:extLst>
          </p:cNvPr>
          <p:cNvSpPr txBox="1">
            <a:spLocks/>
          </p:cNvSpPr>
          <p:nvPr/>
        </p:nvSpPr>
        <p:spPr>
          <a:xfrm>
            <a:off x="1524001" y="2498455"/>
            <a:ext cx="9144000" cy="359997"/>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メイリオ"/>
                <a:ea typeface="メイリオ"/>
                <a:cs typeface="メイリオ"/>
              </a:rPr>
              <a:t>テーマ学習スライド❼</a:t>
            </a:r>
          </a:p>
        </p:txBody>
      </p:sp>
    </p:spTree>
    <p:extLst>
      <p:ext uri="{BB962C8B-B14F-4D97-AF65-F5344CB8AC3E}">
        <p14:creationId xmlns:p14="http://schemas.microsoft.com/office/powerpoint/2010/main" val="81233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
            <a:extLst>
              <a:ext uri="{FF2B5EF4-FFF2-40B4-BE49-F238E27FC236}">
                <a16:creationId xmlns:a16="http://schemas.microsoft.com/office/drawing/2014/main" id="{93FDFF94-3667-1EE5-1326-AC4D23630866}"/>
              </a:ext>
            </a:extLst>
          </p:cNvPr>
          <p:cNvSpPr/>
          <p:nvPr/>
        </p:nvSpPr>
        <p:spPr>
          <a:xfrm>
            <a:off x="5129109" y="1009552"/>
            <a:ext cx="5585507" cy="461665"/>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日本の特徴はどのようなものか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5209954" y="1017751"/>
            <a:ext cx="377929" cy="418987"/>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sp>
        <p:nvSpPr>
          <p:cNvPr id="2" name="正方形/長方形 1">
            <a:extLst>
              <a:ext uri="{FF2B5EF4-FFF2-40B4-BE49-F238E27FC236}">
                <a16:creationId xmlns:a16="http://schemas.microsoft.com/office/drawing/2014/main" id="{683EE367-D2D1-E3D4-5128-A5020D7CC402}"/>
              </a:ext>
            </a:extLst>
          </p:cNvPr>
          <p:cNvSpPr/>
          <p:nvPr/>
        </p:nvSpPr>
        <p:spPr>
          <a:xfrm>
            <a:off x="903642" y="411502"/>
            <a:ext cx="4484788"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spc="-150" dirty="0">
                <a:solidFill>
                  <a:prstClr val="black"/>
                </a:solidFill>
                <a:latin typeface="メイリオ"/>
                <a:ea typeface="メイリオ"/>
                <a:cs typeface="メイリオ" panose="020B0604030504040204" pitchFamily="50" charset="-128"/>
              </a:rPr>
              <a:t>租税負担率の国際比較</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9BACBD9D-D97F-E117-9944-C6B52FCF8976}"/>
              </a:ext>
            </a:extLst>
          </p:cNvPr>
          <p:cNvPicPr>
            <a:picLocks noChangeAspect="1"/>
          </p:cNvPicPr>
          <p:nvPr/>
        </p:nvPicPr>
        <p:blipFill>
          <a:blip r:embed="rId3"/>
          <a:stretch>
            <a:fillRect/>
          </a:stretch>
        </p:blipFill>
        <p:spPr>
          <a:xfrm>
            <a:off x="3190502" y="1631483"/>
            <a:ext cx="5810996" cy="4815015"/>
          </a:xfrm>
          <a:prstGeom prst="rect">
            <a:avLst/>
          </a:prstGeom>
        </p:spPr>
      </p:pic>
    </p:spTree>
    <p:extLst>
      <p:ext uri="{BB962C8B-B14F-4D97-AF65-F5344CB8AC3E}">
        <p14:creationId xmlns:p14="http://schemas.microsoft.com/office/powerpoint/2010/main" val="305323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C8E2D62-86E8-7227-0587-2E02C2DE1E49}"/>
              </a:ext>
            </a:extLst>
          </p:cNvPr>
          <p:cNvGrpSpPr/>
          <p:nvPr/>
        </p:nvGrpSpPr>
        <p:grpSpPr>
          <a:xfrm>
            <a:off x="6634917" y="403634"/>
            <a:ext cx="3993637" cy="461665"/>
            <a:chOff x="1472475" y="680810"/>
            <a:chExt cx="4054946" cy="461665"/>
          </a:xfrm>
        </p:grpSpPr>
        <p:sp>
          <p:nvSpPr>
            <p:cNvPr id="6" name="角丸四角形 4">
              <a:extLst>
                <a:ext uri="{FF2B5EF4-FFF2-40B4-BE49-F238E27FC236}">
                  <a16:creationId xmlns:a16="http://schemas.microsoft.com/office/drawing/2014/main" id="{93FDFF94-3667-1EE5-1326-AC4D23630866}"/>
                </a:ext>
              </a:extLst>
            </p:cNvPr>
            <p:cNvSpPr/>
            <p:nvPr/>
          </p:nvSpPr>
          <p:spPr>
            <a:xfrm>
              <a:off x="1472475" y="680810"/>
              <a:ext cx="4054946" cy="461665"/>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各税に特徴はあるか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1562102" y="689009"/>
              <a:ext cx="418986" cy="418987"/>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grpSp>
      <p:sp>
        <p:nvSpPr>
          <p:cNvPr id="2" name="正方形/長方形 1">
            <a:extLst>
              <a:ext uri="{FF2B5EF4-FFF2-40B4-BE49-F238E27FC236}">
                <a16:creationId xmlns:a16="http://schemas.microsoft.com/office/drawing/2014/main" id="{683EE367-D2D1-E3D4-5128-A5020D7CC402}"/>
              </a:ext>
            </a:extLst>
          </p:cNvPr>
          <p:cNvSpPr/>
          <p:nvPr/>
        </p:nvSpPr>
        <p:spPr>
          <a:xfrm>
            <a:off x="1075765" y="411502"/>
            <a:ext cx="3746607"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spc="-150" dirty="0">
                <a:solidFill>
                  <a:prstClr val="black"/>
                </a:solidFill>
                <a:latin typeface="メイリオ"/>
                <a:ea typeface="メイリオ"/>
                <a:cs typeface="メイリオ" panose="020B0604030504040204" pitchFamily="50" charset="-128"/>
              </a:rPr>
              <a:t>税目別税収の推移</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892ADA65-F6D7-4AE2-BE5A-A8596C4881D8}"/>
              </a:ext>
            </a:extLst>
          </p:cNvPr>
          <p:cNvPicPr>
            <a:picLocks noChangeAspect="1"/>
          </p:cNvPicPr>
          <p:nvPr/>
        </p:nvPicPr>
        <p:blipFill>
          <a:blip r:embed="rId3"/>
          <a:stretch>
            <a:fillRect/>
          </a:stretch>
        </p:blipFill>
        <p:spPr>
          <a:xfrm>
            <a:off x="2406655" y="1088645"/>
            <a:ext cx="7378690" cy="5531245"/>
          </a:xfrm>
          <a:prstGeom prst="rect">
            <a:avLst/>
          </a:prstGeom>
        </p:spPr>
      </p:pic>
    </p:spTree>
    <p:extLst>
      <p:ext uri="{BB962C8B-B14F-4D97-AF65-F5344CB8AC3E}">
        <p14:creationId xmlns:p14="http://schemas.microsoft.com/office/powerpoint/2010/main" val="196222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
            <a:extLst>
              <a:ext uri="{FF2B5EF4-FFF2-40B4-BE49-F238E27FC236}">
                <a16:creationId xmlns:a16="http://schemas.microsoft.com/office/drawing/2014/main" id="{93FDFF94-3667-1EE5-1326-AC4D23630866}"/>
              </a:ext>
            </a:extLst>
          </p:cNvPr>
          <p:cNvSpPr/>
          <p:nvPr/>
        </p:nvSpPr>
        <p:spPr>
          <a:xfrm>
            <a:off x="6981927" y="411503"/>
            <a:ext cx="3539052" cy="461665"/>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顕著な特徴は何か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7062771" y="419702"/>
            <a:ext cx="377929" cy="418987"/>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sp>
        <p:nvSpPr>
          <p:cNvPr id="2" name="正方形/長方形 1">
            <a:extLst>
              <a:ext uri="{FF2B5EF4-FFF2-40B4-BE49-F238E27FC236}">
                <a16:creationId xmlns:a16="http://schemas.microsoft.com/office/drawing/2014/main" id="{683EE367-D2D1-E3D4-5128-A5020D7CC402}"/>
              </a:ext>
            </a:extLst>
          </p:cNvPr>
          <p:cNvSpPr/>
          <p:nvPr/>
        </p:nvSpPr>
        <p:spPr>
          <a:xfrm>
            <a:off x="1032734" y="411502"/>
            <a:ext cx="4860067"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spc="-150" dirty="0">
                <a:solidFill>
                  <a:prstClr val="black"/>
                </a:solidFill>
                <a:latin typeface="メイリオ"/>
                <a:ea typeface="メイリオ"/>
                <a:cs typeface="メイリオ" panose="020B0604030504040204" pitchFamily="50" charset="-128"/>
              </a:rPr>
              <a:t>合計所得別の所得税負担率</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9D5500AB-8BD9-91C7-7D22-4BAEE490BDD6}"/>
              </a:ext>
            </a:extLst>
          </p:cNvPr>
          <p:cNvPicPr>
            <a:picLocks noChangeAspect="1"/>
          </p:cNvPicPr>
          <p:nvPr/>
        </p:nvPicPr>
        <p:blipFill>
          <a:blip r:embed="rId3"/>
          <a:stretch>
            <a:fillRect/>
          </a:stretch>
        </p:blipFill>
        <p:spPr>
          <a:xfrm>
            <a:off x="1915406" y="1126741"/>
            <a:ext cx="8605573" cy="5319756"/>
          </a:xfrm>
          <a:prstGeom prst="rect">
            <a:avLst/>
          </a:prstGeom>
        </p:spPr>
      </p:pic>
    </p:spTree>
    <p:extLst>
      <p:ext uri="{BB962C8B-B14F-4D97-AF65-F5344CB8AC3E}">
        <p14:creationId xmlns:p14="http://schemas.microsoft.com/office/powerpoint/2010/main" val="386430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A6DE7967-41CA-4630-9138-ED90C2036708}"/>
              </a:ext>
            </a:extLst>
          </p:cNvPr>
          <p:cNvSpPr txBox="1">
            <a:spLocks/>
          </p:cNvSpPr>
          <p:nvPr/>
        </p:nvSpPr>
        <p:spPr>
          <a:xfrm>
            <a:off x="1524002" y="2954146"/>
            <a:ext cx="9143999" cy="1259997"/>
          </a:xfrm>
          <a:prstGeom prst="rect">
            <a:avLst/>
          </a:prstGeom>
        </p:spPr>
        <p:txBody>
          <a:bodyP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メイリオ"/>
                <a:ea typeface="メイリオ"/>
                <a:cs typeface="メイリオ"/>
              </a:rPr>
              <a:t>持続可能な財政と社会保障の</a:t>
            </a:r>
            <a:endParaRPr lang="en-US" altLang="ja-JP" b="1" dirty="0">
              <a:latin typeface="メイリオ"/>
              <a:ea typeface="メイリオ"/>
              <a:cs typeface="メイリオ"/>
            </a:endParaRPr>
          </a:p>
          <a:p>
            <a:r>
              <a:rPr lang="ja-JP" altLang="en-US" b="1" dirty="0">
                <a:latin typeface="メイリオ"/>
                <a:ea typeface="メイリオ"/>
                <a:cs typeface="メイリオ"/>
              </a:rPr>
              <a:t>あり方を考えてみよう</a:t>
            </a:r>
          </a:p>
        </p:txBody>
      </p:sp>
      <p:sp>
        <p:nvSpPr>
          <p:cNvPr id="9" name="サブタイトル 2">
            <a:extLst>
              <a:ext uri="{FF2B5EF4-FFF2-40B4-BE49-F238E27FC236}">
                <a16:creationId xmlns:a16="http://schemas.microsoft.com/office/drawing/2014/main" id="{3EB5E6E5-7503-464F-BD51-AB3A9B7A90B8}"/>
              </a:ext>
            </a:extLst>
          </p:cNvPr>
          <p:cNvSpPr txBox="1">
            <a:spLocks/>
          </p:cNvSpPr>
          <p:nvPr/>
        </p:nvSpPr>
        <p:spPr>
          <a:xfrm>
            <a:off x="1524001" y="2540788"/>
            <a:ext cx="9144000" cy="359997"/>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メイリオ"/>
                <a:ea typeface="メイリオ"/>
                <a:cs typeface="メイリオ"/>
              </a:rPr>
              <a:t>話しあってみよう</a:t>
            </a:r>
          </a:p>
        </p:txBody>
      </p:sp>
      <p:pic>
        <p:nvPicPr>
          <p:cNvPr id="4" name="図 3">
            <a:extLst>
              <a:ext uri="{FF2B5EF4-FFF2-40B4-BE49-F238E27FC236}">
                <a16:creationId xmlns:a16="http://schemas.microsoft.com/office/drawing/2014/main" id="{2294DABC-ED80-495C-8CD1-881CFF2B1366}"/>
              </a:ext>
            </a:extLst>
          </p:cNvPr>
          <p:cNvPicPr>
            <a:picLocks noChangeAspect="1"/>
          </p:cNvPicPr>
          <p:nvPr/>
        </p:nvPicPr>
        <p:blipFill>
          <a:blip r:embed="rId3"/>
          <a:stretch>
            <a:fillRect/>
          </a:stretch>
        </p:blipFill>
        <p:spPr>
          <a:xfrm>
            <a:off x="1664081" y="5556852"/>
            <a:ext cx="1257679" cy="1222743"/>
          </a:xfrm>
          <a:prstGeom prst="rect">
            <a:avLst/>
          </a:prstGeom>
        </p:spPr>
      </p:pic>
      <p:pic>
        <p:nvPicPr>
          <p:cNvPr id="5" name="図 4">
            <a:extLst>
              <a:ext uri="{FF2B5EF4-FFF2-40B4-BE49-F238E27FC236}">
                <a16:creationId xmlns:a16="http://schemas.microsoft.com/office/drawing/2014/main" id="{8F207E16-BBA7-4534-9F11-BF0163E88273}"/>
              </a:ext>
            </a:extLst>
          </p:cNvPr>
          <p:cNvPicPr>
            <a:picLocks noChangeAspect="1"/>
          </p:cNvPicPr>
          <p:nvPr/>
        </p:nvPicPr>
        <p:blipFill>
          <a:blip r:embed="rId4"/>
          <a:stretch>
            <a:fillRect/>
          </a:stretch>
        </p:blipFill>
        <p:spPr>
          <a:xfrm>
            <a:off x="2793777" y="5556853"/>
            <a:ext cx="1146862" cy="1254380"/>
          </a:xfrm>
          <a:prstGeom prst="rect">
            <a:avLst/>
          </a:prstGeom>
        </p:spPr>
      </p:pic>
      <p:pic>
        <p:nvPicPr>
          <p:cNvPr id="6" name="図 5">
            <a:extLst>
              <a:ext uri="{FF2B5EF4-FFF2-40B4-BE49-F238E27FC236}">
                <a16:creationId xmlns:a16="http://schemas.microsoft.com/office/drawing/2014/main" id="{173BAA8F-1F41-4435-8DA9-3A72D56CBAFE}"/>
              </a:ext>
            </a:extLst>
          </p:cNvPr>
          <p:cNvPicPr>
            <a:picLocks noChangeAspect="1"/>
          </p:cNvPicPr>
          <p:nvPr/>
        </p:nvPicPr>
        <p:blipFill>
          <a:blip r:embed="rId5"/>
          <a:stretch>
            <a:fillRect/>
          </a:stretch>
        </p:blipFill>
        <p:spPr>
          <a:xfrm>
            <a:off x="8953982" y="5510086"/>
            <a:ext cx="1457204" cy="1347914"/>
          </a:xfrm>
          <a:prstGeom prst="rect">
            <a:avLst/>
          </a:prstGeom>
        </p:spPr>
      </p:pic>
      <p:pic>
        <p:nvPicPr>
          <p:cNvPr id="7" name="図 6">
            <a:extLst>
              <a:ext uri="{FF2B5EF4-FFF2-40B4-BE49-F238E27FC236}">
                <a16:creationId xmlns:a16="http://schemas.microsoft.com/office/drawing/2014/main" id="{B195E8AE-660D-4713-A2FF-97BFAB6F618F}"/>
              </a:ext>
            </a:extLst>
          </p:cNvPr>
          <p:cNvPicPr>
            <a:picLocks noChangeAspect="1"/>
          </p:cNvPicPr>
          <p:nvPr/>
        </p:nvPicPr>
        <p:blipFill>
          <a:blip r:embed="rId6"/>
          <a:stretch>
            <a:fillRect/>
          </a:stretch>
        </p:blipFill>
        <p:spPr>
          <a:xfrm>
            <a:off x="4966623" y="5438448"/>
            <a:ext cx="923617" cy="1341146"/>
          </a:xfrm>
          <a:prstGeom prst="rect">
            <a:avLst/>
          </a:prstGeom>
        </p:spPr>
      </p:pic>
      <p:pic>
        <p:nvPicPr>
          <p:cNvPr id="10" name="図 9">
            <a:extLst>
              <a:ext uri="{FF2B5EF4-FFF2-40B4-BE49-F238E27FC236}">
                <a16:creationId xmlns:a16="http://schemas.microsoft.com/office/drawing/2014/main" id="{A3206A46-48DF-4486-8E34-1E9390176CA8}"/>
              </a:ext>
            </a:extLst>
          </p:cNvPr>
          <p:cNvPicPr>
            <a:picLocks noChangeAspect="1"/>
          </p:cNvPicPr>
          <p:nvPr/>
        </p:nvPicPr>
        <p:blipFill>
          <a:blip r:embed="rId7"/>
          <a:stretch>
            <a:fillRect/>
          </a:stretch>
        </p:blipFill>
        <p:spPr>
          <a:xfrm>
            <a:off x="3902895" y="5459714"/>
            <a:ext cx="968603" cy="1341146"/>
          </a:xfrm>
          <a:prstGeom prst="rect">
            <a:avLst/>
          </a:prstGeom>
        </p:spPr>
      </p:pic>
    </p:spTree>
    <p:extLst>
      <p:ext uri="{BB962C8B-B14F-4D97-AF65-F5344CB8AC3E}">
        <p14:creationId xmlns:p14="http://schemas.microsoft.com/office/powerpoint/2010/main" val="187556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26E0C7B-A585-B63A-9D0A-97CBAA277AC7}"/>
              </a:ext>
            </a:extLst>
          </p:cNvPr>
          <p:cNvGrpSpPr/>
          <p:nvPr/>
        </p:nvGrpSpPr>
        <p:grpSpPr>
          <a:xfrm>
            <a:off x="1620280" y="639550"/>
            <a:ext cx="8928886" cy="538902"/>
            <a:chOff x="96280" y="225826"/>
            <a:chExt cx="8928886" cy="377727"/>
          </a:xfrm>
        </p:grpSpPr>
        <p:sp>
          <p:nvSpPr>
            <p:cNvPr id="4" name="正方形/長方形 3">
              <a:extLst>
                <a:ext uri="{FF2B5EF4-FFF2-40B4-BE49-F238E27FC236}">
                  <a16:creationId xmlns:a16="http://schemas.microsoft.com/office/drawing/2014/main" id="{6220DE5A-5981-B4D3-08A6-976EAB7A3354}"/>
                </a:ext>
              </a:extLst>
            </p:cNvPr>
            <p:cNvSpPr/>
            <p:nvPr/>
          </p:nvSpPr>
          <p:spPr>
            <a:xfrm>
              <a:off x="96280" y="225826"/>
              <a:ext cx="8928886" cy="370681"/>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2E6D78C-34C1-C2BE-7B6C-3A33BCFE8B4B}"/>
                </a:ext>
              </a:extLst>
            </p:cNvPr>
            <p:cNvSpPr txBox="1">
              <a:spLocks/>
            </p:cNvSpPr>
            <p:nvPr/>
          </p:nvSpPr>
          <p:spPr>
            <a:xfrm>
              <a:off x="96280" y="232871"/>
              <a:ext cx="1296056" cy="370682"/>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grpSp>
      <p:sp>
        <p:nvSpPr>
          <p:cNvPr id="5" name="フリーフォーム: 図形 26">
            <a:extLst>
              <a:ext uri="{FF2B5EF4-FFF2-40B4-BE49-F238E27FC236}">
                <a16:creationId xmlns:a16="http://schemas.microsoft.com/office/drawing/2014/main" id="{377C6238-2357-3ED1-11E8-F2A5DE3A0235}"/>
              </a:ext>
            </a:extLst>
          </p:cNvPr>
          <p:cNvSpPr/>
          <p:nvPr/>
        </p:nvSpPr>
        <p:spPr>
          <a:xfrm flipH="1">
            <a:off x="1495313" y="1562099"/>
            <a:ext cx="9262334" cy="3902785"/>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テーマについてすぐに自分の意見をまとめていくのは難しいかもしれません。</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今回のテーマをどのように検討していくのか，その軸となる考えを設定することが重要です。</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spcBef>
                <a:spcPts val="1800"/>
              </a:spcBef>
            </a:pPr>
            <a:r>
              <a:rPr lang="ja-JP" altLang="en-US" sz="3200" dirty="0">
                <a:solidFill>
                  <a:schemeClr val="tx1"/>
                </a:solidFill>
                <a:latin typeface="メイリオ" panose="020B0604030504040204" pitchFamily="50" charset="-128"/>
                <a:ea typeface="メイリオ" panose="020B0604030504040204" pitchFamily="50" charset="-128"/>
              </a:rPr>
              <a:t>以降のスライドを参考に設定してみましょう。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C4AF8717-F55A-04F7-8E15-B96ECEE74C60}"/>
              </a:ext>
            </a:extLst>
          </p:cNvPr>
          <p:cNvPicPr>
            <a:picLocks noChangeAspect="1"/>
          </p:cNvPicPr>
          <p:nvPr/>
        </p:nvPicPr>
        <p:blipFill>
          <a:blip r:embed="rId3"/>
          <a:stretch>
            <a:fillRect/>
          </a:stretch>
        </p:blipFill>
        <p:spPr>
          <a:xfrm>
            <a:off x="9239483" y="5295901"/>
            <a:ext cx="1457204" cy="1347914"/>
          </a:xfrm>
          <a:prstGeom prst="rect">
            <a:avLst/>
          </a:prstGeom>
        </p:spPr>
      </p:pic>
    </p:spTree>
    <p:extLst>
      <p:ext uri="{BB962C8B-B14F-4D97-AF65-F5344CB8AC3E}">
        <p14:creationId xmlns:p14="http://schemas.microsoft.com/office/powerpoint/2010/main" val="264750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112207A-07F2-B2D0-2D43-BDEACFC4DDE0}"/>
              </a:ext>
            </a:extLst>
          </p:cNvPr>
          <p:cNvGrpSpPr/>
          <p:nvPr/>
        </p:nvGrpSpPr>
        <p:grpSpPr>
          <a:xfrm>
            <a:off x="1237129" y="1343025"/>
            <a:ext cx="9552791" cy="4875425"/>
            <a:chOff x="246785" y="1304668"/>
            <a:chExt cx="8744814" cy="4934207"/>
          </a:xfrm>
        </p:grpSpPr>
        <p:sp>
          <p:nvSpPr>
            <p:cNvPr id="7" name="ブローチ 6">
              <a:extLst>
                <a:ext uri="{FF2B5EF4-FFF2-40B4-BE49-F238E27FC236}">
                  <a16:creationId xmlns:a16="http://schemas.microsoft.com/office/drawing/2014/main" id="{3433E619-9877-E0BB-6425-24B7C8039716}"/>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8" name="正方形/長方形 7">
              <a:extLst>
                <a:ext uri="{FF2B5EF4-FFF2-40B4-BE49-F238E27FC236}">
                  <a16:creationId xmlns:a16="http://schemas.microsoft.com/office/drawing/2014/main" id="{053B232D-FCC6-5497-0599-3BC8CBDA0BA8}"/>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9" name="テキスト ボックス 8">
            <a:extLst>
              <a:ext uri="{FF2B5EF4-FFF2-40B4-BE49-F238E27FC236}">
                <a16:creationId xmlns:a16="http://schemas.microsoft.com/office/drawing/2014/main" id="{4B2891A1-3E16-5A02-9AEB-BD114D1B82FC}"/>
              </a:ext>
            </a:extLst>
          </p:cNvPr>
          <p:cNvSpPr txBox="1"/>
          <p:nvPr/>
        </p:nvSpPr>
        <p:spPr>
          <a:xfrm>
            <a:off x="1517806" y="1540713"/>
            <a:ext cx="8928886" cy="4562788"/>
          </a:xfrm>
          <a:prstGeom prst="rect">
            <a:avLst/>
          </a:prstGeom>
          <a:noFill/>
        </p:spPr>
        <p:txBody>
          <a:bodyPr wrap="square" rtlCol="0">
            <a:spAutoFit/>
          </a:bodyPr>
          <a:lstStyle/>
          <a:p>
            <a:pPr>
              <a:lnSpc>
                <a:spcPts val="3600"/>
              </a:lnSpc>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軸の例：歳出を減らす手段がないかを考える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観点の例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・削減できそうな歳出項目はないだろうか？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・必要以上に病院で診察を受けて医療費を　　かけている人はいないだろうか？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・社会保障を必要とする人を少なくするためにどのような取り組みが可能だろうか？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　　</a:t>
            </a:r>
            <a:r>
              <a:rPr lang="en-US" altLang="ja-JP" sz="3200" dirty="0">
                <a:latin typeface="メイリオ" panose="020B0604030504040204" pitchFamily="50" charset="-128"/>
                <a:ea typeface="メイリオ" panose="020B0604030504040204" pitchFamily="50" charset="-128"/>
                <a:cs typeface="Myanmar Text" panose="020B0502040204020203" pitchFamily="34" charset="0"/>
              </a:rPr>
              <a:t>……</a:t>
            </a: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などなど</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p:txBody>
      </p:sp>
      <p:pic>
        <p:nvPicPr>
          <p:cNvPr id="11" name="図 10">
            <a:extLst>
              <a:ext uri="{FF2B5EF4-FFF2-40B4-BE49-F238E27FC236}">
                <a16:creationId xmlns:a16="http://schemas.microsoft.com/office/drawing/2014/main" id="{94EDC207-E910-318B-2927-CB3FC5889C40}"/>
              </a:ext>
            </a:extLst>
          </p:cNvPr>
          <p:cNvPicPr>
            <a:picLocks noChangeAspect="1"/>
          </p:cNvPicPr>
          <p:nvPr/>
        </p:nvPicPr>
        <p:blipFill>
          <a:blip r:embed="rId3"/>
          <a:stretch>
            <a:fillRect/>
          </a:stretch>
        </p:blipFill>
        <p:spPr>
          <a:xfrm flipH="1">
            <a:off x="9048046" y="4747808"/>
            <a:ext cx="1275658" cy="1331122"/>
          </a:xfrm>
          <a:prstGeom prst="rect">
            <a:avLst/>
          </a:prstGeom>
        </p:spPr>
      </p:pic>
      <p:sp>
        <p:nvSpPr>
          <p:cNvPr id="5" name="正方形/長方形 4">
            <a:extLst>
              <a:ext uri="{FF2B5EF4-FFF2-40B4-BE49-F238E27FC236}">
                <a16:creationId xmlns:a16="http://schemas.microsoft.com/office/drawing/2014/main" id="{1C3F67F7-A413-2EC3-552A-1E1D95C9D767}"/>
              </a:ext>
            </a:extLst>
          </p:cNvPr>
          <p:cNvSpPr/>
          <p:nvPr/>
        </p:nvSpPr>
        <p:spPr>
          <a:xfrm>
            <a:off x="1620280" y="639550"/>
            <a:ext cx="8928886" cy="528849"/>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7BCBE30B-25C8-B1B8-5A9A-04309D33C191}"/>
              </a:ext>
            </a:extLst>
          </p:cNvPr>
          <p:cNvSpPr txBox="1">
            <a:spLocks/>
          </p:cNvSpPr>
          <p:nvPr/>
        </p:nvSpPr>
        <p:spPr>
          <a:xfrm>
            <a:off x="1620280" y="649601"/>
            <a:ext cx="1296056" cy="528851"/>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spTree>
    <p:extLst>
      <p:ext uri="{BB962C8B-B14F-4D97-AF65-F5344CB8AC3E}">
        <p14:creationId xmlns:p14="http://schemas.microsoft.com/office/powerpoint/2010/main" val="128883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112207A-07F2-B2D0-2D43-BDEACFC4DDE0}"/>
              </a:ext>
            </a:extLst>
          </p:cNvPr>
          <p:cNvGrpSpPr/>
          <p:nvPr/>
        </p:nvGrpSpPr>
        <p:grpSpPr>
          <a:xfrm>
            <a:off x="1473797" y="1343025"/>
            <a:ext cx="9283849" cy="4875425"/>
            <a:chOff x="246785" y="1304668"/>
            <a:chExt cx="8744814" cy="4934207"/>
          </a:xfrm>
        </p:grpSpPr>
        <p:sp>
          <p:nvSpPr>
            <p:cNvPr id="7" name="ブローチ 6">
              <a:extLst>
                <a:ext uri="{FF2B5EF4-FFF2-40B4-BE49-F238E27FC236}">
                  <a16:creationId xmlns:a16="http://schemas.microsoft.com/office/drawing/2014/main" id="{3433E619-9877-E0BB-6425-24B7C8039716}"/>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8" name="正方形/長方形 7">
              <a:extLst>
                <a:ext uri="{FF2B5EF4-FFF2-40B4-BE49-F238E27FC236}">
                  <a16:creationId xmlns:a16="http://schemas.microsoft.com/office/drawing/2014/main" id="{053B232D-FCC6-5497-0599-3BC8CBDA0BA8}"/>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9" name="テキスト ボックス 8">
            <a:extLst>
              <a:ext uri="{FF2B5EF4-FFF2-40B4-BE49-F238E27FC236}">
                <a16:creationId xmlns:a16="http://schemas.microsoft.com/office/drawing/2014/main" id="{4B2891A1-3E16-5A02-9AEB-BD114D1B82FC}"/>
              </a:ext>
            </a:extLst>
          </p:cNvPr>
          <p:cNvSpPr txBox="1"/>
          <p:nvPr/>
        </p:nvSpPr>
        <p:spPr>
          <a:xfrm>
            <a:off x="1800706" y="1485035"/>
            <a:ext cx="8748000" cy="4562788"/>
          </a:xfrm>
          <a:prstGeom prst="rect">
            <a:avLst/>
          </a:prstGeom>
          <a:noFill/>
        </p:spPr>
        <p:txBody>
          <a:bodyPr wrap="square" rtlCol="0">
            <a:spAutoFit/>
          </a:bodyPr>
          <a:lstStyle/>
          <a:p>
            <a:pPr>
              <a:lnSpc>
                <a:spcPts val="3600"/>
              </a:lnSpc>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軸の例：歳入を増やす手段がないかを考える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観点の例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・税率を上げるとどうなるだろうか？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・国債をさらに発行するとどうなるだろうか？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・税収を増やすためにも経済成長が必要だが，　そのために何が必要だろうか？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　　　</a:t>
            </a:r>
            <a:r>
              <a:rPr lang="en-US" altLang="ja-JP" sz="3200" dirty="0">
                <a:latin typeface="メイリオ" panose="020B0604030504040204" pitchFamily="50" charset="-128"/>
                <a:ea typeface="メイリオ" panose="020B0604030504040204" pitchFamily="50" charset="-128"/>
                <a:cs typeface="Myanmar Text" panose="020B0502040204020203" pitchFamily="34" charset="0"/>
              </a:rPr>
              <a:t>……</a:t>
            </a: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などなど</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p:txBody>
      </p:sp>
      <p:pic>
        <p:nvPicPr>
          <p:cNvPr id="6" name="図 5">
            <a:extLst>
              <a:ext uri="{FF2B5EF4-FFF2-40B4-BE49-F238E27FC236}">
                <a16:creationId xmlns:a16="http://schemas.microsoft.com/office/drawing/2014/main" id="{A183D55B-D850-3844-AB59-E9339D97408D}"/>
              </a:ext>
            </a:extLst>
          </p:cNvPr>
          <p:cNvPicPr>
            <a:picLocks noChangeAspect="1"/>
          </p:cNvPicPr>
          <p:nvPr/>
        </p:nvPicPr>
        <p:blipFill>
          <a:blip r:embed="rId3"/>
          <a:stretch>
            <a:fillRect/>
          </a:stretch>
        </p:blipFill>
        <p:spPr>
          <a:xfrm>
            <a:off x="9109709" y="4810878"/>
            <a:ext cx="1078230" cy="1275124"/>
          </a:xfrm>
          <a:prstGeom prst="rect">
            <a:avLst/>
          </a:prstGeom>
        </p:spPr>
      </p:pic>
      <p:sp>
        <p:nvSpPr>
          <p:cNvPr id="3" name="正方形/長方形 2">
            <a:extLst>
              <a:ext uri="{FF2B5EF4-FFF2-40B4-BE49-F238E27FC236}">
                <a16:creationId xmlns:a16="http://schemas.microsoft.com/office/drawing/2014/main" id="{7E475F48-55E0-756D-DCF3-CC8FE6731DFA}"/>
              </a:ext>
            </a:extLst>
          </p:cNvPr>
          <p:cNvSpPr/>
          <p:nvPr/>
        </p:nvSpPr>
        <p:spPr>
          <a:xfrm>
            <a:off x="1620280" y="639550"/>
            <a:ext cx="8928886" cy="528849"/>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AE4C857-AC6B-3D47-5F3A-F3C6F7DFCB7A}"/>
              </a:ext>
            </a:extLst>
          </p:cNvPr>
          <p:cNvSpPr txBox="1">
            <a:spLocks/>
          </p:cNvSpPr>
          <p:nvPr/>
        </p:nvSpPr>
        <p:spPr>
          <a:xfrm>
            <a:off x="1620280" y="649601"/>
            <a:ext cx="1296056" cy="528851"/>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spTree>
    <p:extLst>
      <p:ext uri="{BB962C8B-B14F-4D97-AF65-F5344CB8AC3E}">
        <p14:creationId xmlns:p14="http://schemas.microsoft.com/office/powerpoint/2010/main" val="415722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112207A-07F2-B2D0-2D43-BDEACFC4DDE0}"/>
              </a:ext>
            </a:extLst>
          </p:cNvPr>
          <p:cNvGrpSpPr/>
          <p:nvPr/>
        </p:nvGrpSpPr>
        <p:grpSpPr>
          <a:xfrm>
            <a:off x="1539520" y="1343025"/>
            <a:ext cx="9261157" cy="4875425"/>
            <a:chOff x="246785" y="1304668"/>
            <a:chExt cx="8744814" cy="4934207"/>
          </a:xfrm>
        </p:grpSpPr>
        <p:sp>
          <p:nvSpPr>
            <p:cNvPr id="7" name="ブローチ 6">
              <a:extLst>
                <a:ext uri="{FF2B5EF4-FFF2-40B4-BE49-F238E27FC236}">
                  <a16:creationId xmlns:a16="http://schemas.microsoft.com/office/drawing/2014/main" id="{3433E619-9877-E0BB-6425-24B7C8039716}"/>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8" name="正方形/長方形 7">
              <a:extLst>
                <a:ext uri="{FF2B5EF4-FFF2-40B4-BE49-F238E27FC236}">
                  <a16:creationId xmlns:a16="http://schemas.microsoft.com/office/drawing/2014/main" id="{053B232D-FCC6-5497-0599-3BC8CBDA0BA8}"/>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9" name="テキスト ボックス 8">
            <a:extLst>
              <a:ext uri="{FF2B5EF4-FFF2-40B4-BE49-F238E27FC236}">
                <a16:creationId xmlns:a16="http://schemas.microsoft.com/office/drawing/2014/main" id="{4B2891A1-3E16-5A02-9AEB-BD114D1B82FC}"/>
              </a:ext>
            </a:extLst>
          </p:cNvPr>
          <p:cNvSpPr txBox="1"/>
          <p:nvPr/>
        </p:nvSpPr>
        <p:spPr>
          <a:xfrm>
            <a:off x="1949668" y="1614824"/>
            <a:ext cx="8438145" cy="4562788"/>
          </a:xfrm>
          <a:prstGeom prst="rect">
            <a:avLst/>
          </a:prstGeom>
          <a:noFill/>
        </p:spPr>
        <p:txBody>
          <a:bodyPr wrap="square" rtlCol="0">
            <a:spAutoFit/>
          </a:bodyPr>
          <a:lstStyle/>
          <a:p>
            <a:pPr>
              <a:lnSpc>
                <a:spcPts val="3600"/>
              </a:lnSpc>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軸の例：人口や人手の問題を考える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観点の例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・働く世代を増やす方法はないだろうか？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・育児や介護で離職せざるを得ない人達を支援する方法はないだろうか？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・総人口を増やすにはどのような手段や　　　支援が必要だろうか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　　　</a:t>
            </a:r>
            <a:r>
              <a:rPr lang="en-US" altLang="ja-JP" sz="3200" dirty="0">
                <a:latin typeface="メイリオ" panose="020B0604030504040204" pitchFamily="50" charset="-128"/>
                <a:ea typeface="メイリオ" panose="020B0604030504040204" pitchFamily="50" charset="-128"/>
                <a:cs typeface="Myanmar Text" panose="020B0502040204020203" pitchFamily="34" charset="0"/>
              </a:rPr>
              <a:t>……</a:t>
            </a: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などなど</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p:txBody>
      </p:sp>
      <p:pic>
        <p:nvPicPr>
          <p:cNvPr id="10" name="図 9">
            <a:extLst>
              <a:ext uri="{FF2B5EF4-FFF2-40B4-BE49-F238E27FC236}">
                <a16:creationId xmlns:a16="http://schemas.microsoft.com/office/drawing/2014/main" id="{AC7BF01F-D0B0-D742-7788-8A454A29F25F}"/>
              </a:ext>
            </a:extLst>
          </p:cNvPr>
          <p:cNvPicPr>
            <a:picLocks noChangeAspect="1"/>
          </p:cNvPicPr>
          <p:nvPr/>
        </p:nvPicPr>
        <p:blipFill>
          <a:blip r:embed="rId3"/>
          <a:stretch>
            <a:fillRect/>
          </a:stretch>
        </p:blipFill>
        <p:spPr>
          <a:xfrm>
            <a:off x="9497796" y="4542009"/>
            <a:ext cx="890017" cy="1564412"/>
          </a:xfrm>
          <a:prstGeom prst="rect">
            <a:avLst/>
          </a:prstGeom>
        </p:spPr>
      </p:pic>
      <p:sp>
        <p:nvSpPr>
          <p:cNvPr id="3" name="正方形/長方形 2">
            <a:extLst>
              <a:ext uri="{FF2B5EF4-FFF2-40B4-BE49-F238E27FC236}">
                <a16:creationId xmlns:a16="http://schemas.microsoft.com/office/drawing/2014/main" id="{CF069499-57BA-E8D3-7D91-25088E8063AC}"/>
              </a:ext>
            </a:extLst>
          </p:cNvPr>
          <p:cNvSpPr/>
          <p:nvPr/>
        </p:nvSpPr>
        <p:spPr>
          <a:xfrm>
            <a:off x="1620280" y="639550"/>
            <a:ext cx="8928886" cy="528849"/>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BF13214-EA81-0626-FB88-A8D0AE8DCFBC}"/>
              </a:ext>
            </a:extLst>
          </p:cNvPr>
          <p:cNvSpPr txBox="1">
            <a:spLocks/>
          </p:cNvSpPr>
          <p:nvPr/>
        </p:nvSpPr>
        <p:spPr>
          <a:xfrm>
            <a:off x="1620280" y="649601"/>
            <a:ext cx="1296056" cy="528851"/>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spTree>
    <p:extLst>
      <p:ext uri="{BB962C8B-B14F-4D97-AF65-F5344CB8AC3E}">
        <p14:creationId xmlns:p14="http://schemas.microsoft.com/office/powerpoint/2010/main" val="220288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112207A-07F2-B2D0-2D43-BDEACFC4DDE0}"/>
              </a:ext>
            </a:extLst>
          </p:cNvPr>
          <p:cNvGrpSpPr/>
          <p:nvPr/>
        </p:nvGrpSpPr>
        <p:grpSpPr>
          <a:xfrm>
            <a:off x="1387736" y="1343025"/>
            <a:ext cx="9380669" cy="4875425"/>
            <a:chOff x="246785" y="1304668"/>
            <a:chExt cx="8744814" cy="4934207"/>
          </a:xfrm>
        </p:grpSpPr>
        <p:sp>
          <p:nvSpPr>
            <p:cNvPr id="7" name="ブローチ 6">
              <a:extLst>
                <a:ext uri="{FF2B5EF4-FFF2-40B4-BE49-F238E27FC236}">
                  <a16:creationId xmlns:a16="http://schemas.microsoft.com/office/drawing/2014/main" id="{3433E619-9877-E0BB-6425-24B7C8039716}"/>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8" name="正方形/長方形 7">
              <a:extLst>
                <a:ext uri="{FF2B5EF4-FFF2-40B4-BE49-F238E27FC236}">
                  <a16:creationId xmlns:a16="http://schemas.microsoft.com/office/drawing/2014/main" id="{053B232D-FCC6-5497-0599-3BC8CBDA0BA8}"/>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9" name="テキスト ボックス 8">
            <a:extLst>
              <a:ext uri="{FF2B5EF4-FFF2-40B4-BE49-F238E27FC236}">
                <a16:creationId xmlns:a16="http://schemas.microsoft.com/office/drawing/2014/main" id="{4B2891A1-3E16-5A02-9AEB-BD114D1B82FC}"/>
              </a:ext>
            </a:extLst>
          </p:cNvPr>
          <p:cNvSpPr txBox="1"/>
          <p:nvPr/>
        </p:nvSpPr>
        <p:spPr>
          <a:xfrm>
            <a:off x="1811372" y="1614824"/>
            <a:ext cx="8737793" cy="4562788"/>
          </a:xfrm>
          <a:prstGeom prst="rect">
            <a:avLst/>
          </a:prstGeom>
          <a:noFill/>
        </p:spPr>
        <p:txBody>
          <a:bodyPr wrap="square" rtlCol="0">
            <a:spAutoFit/>
          </a:bodyPr>
          <a:lstStyle/>
          <a:p>
            <a:pPr>
              <a:lnSpc>
                <a:spcPts val="3600"/>
              </a:lnSpc>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軸の例：社会保障に頼りすぎない社会を考える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観点の例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・生活上直面するさまざまな問題を，地域の　コミュニティで解消できないか？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・民間企業によるサービスで代替できるものはないだろうか？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・個人ができる対策はないだろうか？</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54013" indent="-354013">
              <a:lnSpc>
                <a:spcPts val="3600"/>
              </a:lnSpc>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　　　</a:t>
            </a:r>
            <a:r>
              <a:rPr lang="en-US" altLang="ja-JP" sz="3200" dirty="0">
                <a:latin typeface="メイリオ" panose="020B0604030504040204" pitchFamily="50" charset="-128"/>
                <a:ea typeface="メイリオ" panose="020B0604030504040204" pitchFamily="50" charset="-128"/>
                <a:cs typeface="Myanmar Text" panose="020B0502040204020203" pitchFamily="34" charset="0"/>
              </a:rPr>
              <a:t>……</a:t>
            </a: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などなど</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p:txBody>
      </p:sp>
      <p:pic>
        <p:nvPicPr>
          <p:cNvPr id="6" name="図 5">
            <a:extLst>
              <a:ext uri="{FF2B5EF4-FFF2-40B4-BE49-F238E27FC236}">
                <a16:creationId xmlns:a16="http://schemas.microsoft.com/office/drawing/2014/main" id="{9BB7B1B6-F148-F4B7-A7E9-1686B6AA2723}"/>
              </a:ext>
            </a:extLst>
          </p:cNvPr>
          <p:cNvPicPr>
            <a:picLocks noChangeAspect="1"/>
          </p:cNvPicPr>
          <p:nvPr/>
        </p:nvPicPr>
        <p:blipFill>
          <a:blip r:embed="rId3"/>
          <a:stretch>
            <a:fillRect/>
          </a:stretch>
        </p:blipFill>
        <p:spPr>
          <a:xfrm flipH="1">
            <a:off x="9174568" y="4617721"/>
            <a:ext cx="963472" cy="1453517"/>
          </a:xfrm>
          <a:prstGeom prst="rect">
            <a:avLst/>
          </a:prstGeom>
        </p:spPr>
      </p:pic>
      <p:sp>
        <p:nvSpPr>
          <p:cNvPr id="3" name="正方形/長方形 2">
            <a:extLst>
              <a:ext uri="{FF2B5EF4-FFF2-40B4-BE49-F238E27FC236}">
                <a16:creationId xmlns:a16="http://schemas.microsoft.com/office/drawing/2014/main" id="{7CFB00CA-8786-E77F-59D9-81E3F9AECDCE}"/>
              </a:ext>
            </a:extLst>
          </p:cNvPr>
          <p:cNvSpPr/>
          <p:nvPr/>
        </p:nvSpPr>
        <p:spPr>
          <a:xfrm>
            <a:off x="1620280" y="639550"/>
            <a:ext cx="8928886" cy="528849"/>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E88E18E-C5EA-BDC1-1C4C-84BF1E53D9D4}"/>
              </a:ext>
            </a:extLst>
          </p:cNvPr>
          <p:cNvSpPr txBox="1">
            <a:spLocks/>
          </p:cNvSpPr>
          <p:nvPr/>
        </p:nvSpPr>
        <p:spPr>
          <a:xfrm>
            <a:off x="1620280" y="649601"/>
            <a:ext cx="1296056" cy="528851"/>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spTree>
    <p:extLst>
      <p:ext uri="{BB962C8B-B14F-4D97-AF65-F5344CB8AC3E}">
        <p14:creationId xmlns:p14="http://schemas.microsoft.com/office/powerpoint/2010/main" val="388615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図形 26">
            <a:extLst>
              <a:ext uri="{FF2B5EF4-FFF2-40B4-BE49-F238E27FC236}">
                <a16:creationId xmlns:a16="http://schemas.microsoft.com/office/drawing/2014/main" id="{377C6238-2357-3ED1-11E8-F2A5DE3A0235}"/>
              </a:ext>
            </a:extLst>
          </p:cNvPr>
          <p:cNvSpPr/>
          <p:nvPr/>
        </p:nvSpPr>
        <p:spPr>
          <a:xfrm flipH="1">
            <a:off x="2013874" y="1744535"/>
            <a:ext cx="8535292" cy="3031415"/>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検討の軸や観点は複数あっても構いません。自分の問題意識にあわせて設定しましょう。</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また，教科書や資料集を参照して関連する　統計資料などを集めていくことも重要です。</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C4AF8717-F55A-04F7-8E15-B96ECEE74C60}"/>
              </a:ext>
            </a:extLst>
          </p:cNvPr>
          <p:cNvPicPr>
            <a:picLocks noChangeAspect="1"/>
          </p:cNvPicPr>
          <p:nvPr/>
        </p:nvPicPr>
        <p:blipFill>
          <a:blip r:embed="rId3"/>
          <a:stretch>
            <a:fillRect/>
          </a:stretch>
        </p:blipFill>
        <p:spPr>
          <a:xfrm>
            <a:off x="8953982" y="4870536"/>
            <a:ext cx="1457204" cy="1347914"/>
          </a:xfrm>
          <a:prstGeom prst="rect">
            <a:avLst/>
          </a:prstGeom>
        </p:spPr>
      </p:pic>
      <p:sp>
        <p:nvSpPr>
          <p:cNvPr id="3" name="正方形/長方形 2">
            <a:extLst>
              <a:ext uri="{FF2B5EF4-FFF2-40B4-BE49-F238E27FC236}">
                <a16:creationId xmlns:a16="http://schemas.microsoft.com/office/drawing/2014/main" id="{C668EADA-A838-48A1-E168-A0CAEBB5E8A7}"/>
              </a:ext>
            </a:extLst>
          </p:cNvPr>
          <p:cNvSpPr/>
          <p:nvPr/>
        </p:nvSpPr>
        <p:spPr>
          <a:xfrm>
            <a:off x="1620280" y="639550"/>
            <a:ext cx="8928886" cy="528849"/>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検討の軸・観点を設定しよう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AB375A6-6C68-754A-95AA-3CE04D8FDB29}"/>
              </a:ext>
            </a:extLst>
          </p:cNvPr>
          <p:cNvSpPr txBox="1">
            <a:spLocks/>
          </p:cNvSpPr>
          <p:nvPr/>
        </p:nvSpPr>
        <p:spPr>
          <a:xfrm>
            <a:off x="1620280" y="649601"/>
            <a:ext cx="1296056" cy="528851"/>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①</a:t>
            </a:r>
          </a:p>
        </p:txBody>
      </p:sp>
    </p:spTree>
    <p:extLst>
      <p:ext uri="{BB962C8B-B14F-4D97-AF65-F5344CB8AC3E}">
        <p14:creationId xmlns:p14="http://schemas.microsoft.com/office/powerpoint/2010/main" val="10140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9">
            <a:extLst>
              <a:ext uri="{FF2B5EF4-FFF2-40B4-BE49-F238E27FC236}">
                <a16:creationId xmlns:a16="http://schemas.microsoft.com/office/drawing/2014/main" id="{BEF5A33E-E967-4EFA-81C4-1555071ADC16}"/>
              </a:ext>
            </a:extLst>
          </p:cNvPr>
          <p:cNvSpPr/>
          <p:nvPr/>
        </p:nvSpPr>
        <p:spPr>
          <a:xfrm>
            <a:off x="1795485" y="837414"/>
            <a:ext cx="3841522" cy="924288"/>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2">
            <a:extLst>
              <a:ext uri="{FF2B5EF4-FFF2-40B4-BE49-F238E27FC236}">
                <a16:creationId xmlns:a16="http://schemas.microsoft.com/office/drawing/2014/main" id="{6582F834-3A54-483F-95F2-4E7F65911659}"/>
              </a:ext>
            </a:extLst>
          </p:cNvPr>
          <p:cNvSpPr/>
          <p:nvPr/>
        </p:nvSpPr>
        <p:spPr>
          <a:xfrm>
            <a:off x="1986632" y="980957"/>
            <a:ext cx="637200" cy="63720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6" name="サブタイトル 2">
            <a:extLst>
              <a:ext uri="{FF2B5EF4-FFF2-40B4-BE49-F238E27FC236}">
                <a16:creationId xmlns:a16="http://schemas.microsoft.com/office/drawing/2014/main" id="{7F762518-53C4-4A38-9DC3-DF2CDEFE5D12}"/>
              </a:ext>
            </a:extLst>
          </p:cNvPr>
          <p:cNvSpPr txBox="1">
            <a:spLocks/>
          </p:cNvSpPr>
          <p:nvPr/>
        </p:nvSpPr>
        <p:spPr>
          <a:xfrm>
            <a:off x="2135145" y="964869"/>
            <a:ext cx="340242" cy="681243"/>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4000" b="1" dirty="0">
                <a:solidFill>
                  <a:srgbClr val="F79646">
                    <a:lumMod val="75000"/>
                  </a:srgbClr>
                </a:solidFill>
                <a:latin typeface="メイリオ" panose="020B0604030504040204" pitchFamily="50" charset="-128"/>
                <a:ea typeface="メイリオ" panose="020B0604030504040204" pitchFamily="50" charset="-128"/>
                <a:cs typeface="メイリオ"/>
              </a:rPr>
              <a:t>?</a:t>
            </a:r>
          </a:p>
        </p:txBody>
      </p:sp>
      <p:sp>
        <p:nvSpPr>
          <p:cNvPr id="17" name="角丸四角形 4">
            <a:extLst>
              <a:ext uri="{FF2B5EF4-FFF2-40B4-BE49-F238E27FC236}">
                <a16:creationId xmlns:a16="http://schemas.microsoft.com/office/drawing/2014/main" id="{399D7B00-8275-4B61-840E-B814481E4368}"/>
              </a:ext>
            </a:extLst>
          </p:cNvPr>
          <p:cNvSpPr/>
          <p:nvPr/>
        </p:nvSpPr>
        <p:spPr>
          <a:xfrm>
            <a:off x="1795483" y="2101761"/>
            <a:ext cx="8447312" cy="2358874"/>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180000" rIns="180000" bIns="180000" rtlCol="0" anchor="ctr" anchorCtr="0"/>
          <a:lstStyle/>
          <a:p>
            <a:r>
              <a:rPr lang="ja-JP" altLang="en-US" sz="3600" dirty="0">
                <a:solidFill>
                  <a:prstClr val="black"/>
                </a:solidFill>
                <a:latin typeface="メイリオ" panose="020B0604030504040204" pitchFamily="50" charset="-128"/>
                <a:ea typeface="メイリオ" panose="020B0604030504040204" pitchFamily="50" charset="-128"/>
              </a:rPr>
              <a:t>持続可能な財政と社会保障の</a:t>
            </a:r>
            <a:endParaRPr lang="en-US" altLang="ja-JP" sz="3600" dirty="0">
              <a:solidFill>
                <a:prstClr val="black"/>
              </a:solidFill>
              <a:latin typeface="メイリオ" panose="020B0604030504040204" pitchFamily="50" charset="-128"/>
              <a:ea typeface="メイリオ" panose="020B0604030504040204" pitchFamily="50" charset="-128"/>
            </a:endParaRPr>
          </a:p>
          <a:p>
            <a:r>
              <a:rPr lang="ja-JP" altLang="en-US" sz="3600" dirty="0">
                <a:solidFill>
                  <a:prstClr val="black"/>
                </a:solidFill>
                <a:latin typeface="メイリオ" panose="020B0604030504040204" pitchFamily="50" charset="-128"/>
                <a:ea typeface="メイリオ" panose="020B0604030504040204" pitchFamily="50" charset="-128"/>
              </a:rPr>
              <a:t>あり方を考えてみよう</a:t>
            </a:r>
          </a:p>
        </p:txBody>
      </p:sp>
      <p:sp>
        <p:nvSpPr>
          <p:cNvPr id="18" name="サブタイトル 2">
            <a:extLst>
              <a:ext uri="{FF2B5EF4-FFF2-40B4-BE49-F238E27FC236}">
                <a16:creationId xmlns:a16="http://schemas.microsoft.com/office/drawing/2014/main" id="{2378DDB0-733F-42A0-ACBD-2823AFD4BCBC}"/>
              </a:ext>
            </a:extLst>
          </p:cNvPr>
          <p:cNvSpPr txBox="1">
            <a:spLocks/>
          </p:cNvSpPr>
          <p:nvPr/>
        </p:nvSpPr>
        <p:spPr>
          <a:xfrm>
            <a:off x="2814981" y="1013192"/>
            <a:ext cx="2745443" cy="57878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rgbClr val="F79646">
                    <a:lumMod val="20000"/>
                    <a:lumOff val="80000"/>
                  </a:srgbClr>
                </a:solidFill>
                <a:latin typeface="メイリオ" panose="020B0604030504040204" pitchFamily="50" charset="-128"/>
                <a:ea typeface="メイリオ" panose="020B0604030504040204" pitchFamily="50" charset="-128"/>
                <a:cs typeface="メイリオ"/>
              </a:rPr>
              <a:t>授業のねらい</a:t>
            </a:r>
          </a:p>
        </p:txBody>
      </p:sp>
      <p:grpSp>
        <p:nvGrpSpPr>
          <p:cNvPr id="19" name="グループ化 18">
            <a:extLst>
              <a:ext uri="{FF2B5EF4-FFF2-40B4-BE49-F238E27FC236}">
                <a16:creationId xmlns:a16="http://schemas.microsoft.com/office/drawing/2014/main" id="{4C76365D-3362-4D39-BEE6-4D1007D8162A}"/>
              </a:ext>
            </a:extLst>
          </p:cNvPr>
          <p:cNvGrpSpPr/>
          <p:nvPr/>
        </p:nvGrpSpPr>
        <p:grpSpPr>
          <a:xfrm>
            <a:off x="1982893" y="2938369"/>
            <a:ext cx="635726" cy="685659"/>
            <a:chOff x="381121" y="1569775"/>
            <a:chExt cx="635726" cy="685659"/>
          </a:xfrm>
        </p:grpSpPr>
        <p:sp>
          <p:nvSpPr>
            <p:cNvPr id="20" name="円/楕円 15">
              <a:extLst>
                <a:ext uri="{FF2B5EF4-FFF2-40B4-BE49-F238E27FC236}">
                  <a16:creationId xmlns:a16="http://schemas.microsoft.com/office/drawing/2014/main" id="{C3BF023B-E4B9-4170-A0DE-CFC050FADD7C}"/>
                </a:ext>
              </a:extLst>
            </p:cNvPr>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1" name="サブタイトル 2">
              <a:extLst>
                <a:ext uri="{FF2B5EF4-FFF2-40B4-BE49-F238E27FC236}">
                  <a16:creationId xmlns:a16="http://schemas.microsoft.com/office/drawing/2014/main" id="{1AA406D4-4339-487A-B9B5-31A2E8A38AC8}"/>
                </a:ext>
              </a:extLst>
            </p:cNvPr>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3600" b="1" dirty="0">
                  <a:solidFill>
                    <a:srgbClr val="F79646">
                      <a:lumMod val="20000"/>
                      <a:lumOff val="80000"/>
                    </a:srgbClr>
                  </a:solidFill>
                  <a:latin typeface="メイリオ" panose="020B0604030504040204" pitchFamily="50" charset="-128"/>
                  <a:ea typeface="メイリオ" panose="020B0604030504040204" pitchFamily="50" charset="-128"/>
                  <a:cs typeface="メイリオ"/>
                </a:rPr>
                <a:t>?</a:t>
              </a:r>
            </a:p>
          </p:txBody>
        </p:sp>
      </p:grpSp>
    </p:spTree>
    <p:extLst>
      <p:ext uri="{BB962C8B-B14F-4D97-AF65-F5344CB8AC3E}">
        <p14:creationId xmlns:p14="http://schemas.microsoft.com/office/powerpoint/2010/main" val="142330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26E0C7B-A585-B63A-9D0A-97CBAA277AC7}"/>
              </a:ext>
            </a:extLst>
          </p:cNvPr>
          <p:cNvGrpSpPr/>
          <p:nvPr/>
        </p:nvGrpSpPr>
        <p:grpSpPr>
          <a:xfrm>
            <a:off x="1620280" y="639550"/>
            <a:ext cx="8928886" cy="538902"/>
            <a:chOff x="96280" y="225826"/>
            <a:chExt cx="8928886" cy="377727"/>
          </a:xfrm>
        </p:grpSpPr>
        <p:sp>
          <p:nvSpPr>
            <p:cNvPr id="4" name="正方形/長方形 3">
              <a:extLst>
                <a:ext uri="{FF2B5EF4-FFF2-40B4-BE49-F238E27FC236}">
                  <a16:creationId xmlns:a16="http://schemas.microsoft.com/office/drawing/2014/main" id="{6220DE5A-5981-B4D3-08A6-976EAB7A3354}"/>
                </a:ext>
              </a:extLst>
            </p:cNvPr>
            <p:cNvSpPr/>
            <p:nvPr/>
          </p:nvSpPr>
          <p:spPr>
            <a:xfrm>
              <a:off x="96280" y="225826"/>
              <a:ext cx="8928886" cy="370681"/>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課題解決のための仮説を立ててみよう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2E6D78C-34C1-C2BE-7B6C-3A33BCFE8B4B}"/>
                </a:ext>
              </a:extLst>
            </p:cNvPr>
            <p:cNvSpPr txBox="1">
              <a:spLocks/>
            </p:cNvSpPr>
            <p:nvPr/>
          </p:nvSpPr>
          <p:spPr>
            <a:xfrm>
              <a:off x="96280" y="232871"/>
              <a:ext cx="1296056" cy="370682"/>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②</a:t>
              </a:r>
            </a:p>
          </p:txBody>
        </p:sp>
      </p:grpSp>
      <p:sp>
        <p:nvSpPr>
          <p:cNvPr id="5" name="フリーフォーム: 図形 26">
            <a:extLst>
              <a:ext uri="{FF2B5EF4-FFF2-40B4-BE49-F238E27FC236}">
                <a16:creationId xmlns:a16="http://schemas.microsoft.com/office/drawing/2014/main" id="{377C6238-2357-3ED1-11E8-F2A5DE3A0235}"/>
              </a:ext>
            </a:extLst>
          </p:cNvPr>
          <p:cNvSpPr/>
          <p:nvPr/>
        </p:nvSpPr>
        <p:spPr>
          <a:xfrm flipH="1">
            <a:off x="1699492" y="1389976"/>
            <a:ext cx="8872842" cy="3892027"/>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pPr>
              <a:lnSpc>
                <a:spcPct val="125000"/>
              </a:lnSpc>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考察を深めたら，テーマに関する課題を解決できる仮説を立てましょう。</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検討を進めていくときには，重要な観点を　見落としていたり，都合の悪い事実を無視　したりしていないかを確認しましょう。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C4AF8717-F55A-04F7-8E15-B96ECEE74C60}"/>
              </a:ext>
            </a:extLst>
          </p:cNvPr>
          <p:cNvPicPr>
            <a:picLocks noChangeAspect="1"/>
          </p:cNvPicPr>
          <p:nvPr/>
        </p:nvPicPr>
        <p:blipFill>
          <a:blip r:embed="rId3"/>
          <a:stretch>
            <a:fillRect/>
          </a:stretch>
        </p:blipFill>
        <p:spPr>
          <a:xfrm>
            <a:off x="9115130" y="5179963"/>
            <a:ext cx="1457204" cy="1347914"/>
          </a:xfrm>
          <a:prstGeom prst="rect">
            <a:avLst/>
          </a:prstGeom>
        </p:spPr>
      </p:pic>
    </p:spTree>
    <p:extLst>
      <p:ext uri="{BB962C8B-B14F-4D97-AF65-F5344CB8AC3E}">
        <p14:creationId xmlns:p14="http://schemas.microsoft.com/office/powerpoint/2010/main" val="128089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26E0C7B-A585-B63A-9D0A-97CBAA277AC7}"/>
              </a:ext>
            </a:extLst>
          </p:cNvPr>
          <p:cNvGrpSpPr/>
          <p:nvPr/>
        </p:nvGrpSpPr>
        <p:grpSpPr>
          <a:xfrm>
            <a:off x="1620280" y="639550"/>
            <a:ext cx="8928886" cy="538902"/>
            <a:chOff x="96280" y="225826"/>
            <a:chExt cx="8928886" cy="377727"/>
          </a:xfrm>
        </p:grpSpPr>
        <p:sp>
          <p:nvSpPr>
            <p:cNvPr id="4" name="正方形/長方形 3">
              <a:extLst>
                <a:ext uri="{FF2B5EF4-FFF2-40B4-BE49-F238E27FC236}">
                  <a16:creationId xmlns:a16="http://schemas.microsoft.com/office/drawing/2014/main" id="{6220DE5A-5981-B4D3-08A6-976EAB7A3354}"/>
                </a:ext>
              </a:extLst>
            </p:cNvPr>
            <p:cNvSpPr/>
            <p:nvPr/>
          </p:nvSpPr>
          <p:spPr>
            <a:xfrm>
              <a:off x="96280" y="225826"/>
              <a:ext cx="8928886" cy="370681"/>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グループで意見交換してみよう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2E6D78C-34C1-C2BE-7B6C-3A33BCFE8B4B}"/>
                </a:ext>
              </a:extLst>
            </p:cNvPr>
            <p:cNvSpPr txBox="1">
              <a:spLocks/>
            </p:cNvSpPr>
            <p:nvPr/>
          </p:nvSpPr>
          <p:spPr>
            <a:xfrm>
              <a:off x="96280" y="232871"/>
              <a:ext cx="1296056" cy="370682"/>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r>
                <a:rPr lang="en-US" altLang="ja-JP" sz="2400" b="1" dirty="0">
                  <a:solidFill>
                    <a:schemeClr val="bg1"/>
                  </a:solidFill>
                  <a:latin typeface="メイリオ" panose="020B0604030504040204" pitchFamily="50" charset="-128"/>
                  <a:ea typeface="メイリオ" panose="020B0604030504040204" pitchFamily="50" charset="-128"/>
                  <a:cs typeface="メイリオ"/>
                </a:rPr>
                <a:t>Step</a:t>
              </a:r>
              <a:r>
                <a:rPr lang="ja-JP" altLang="en-US" sz="2400" b="1" dirty="0">
                  <a:solidFill>
                    <a:schemeClr val="bg1"/>
                  </a:solidFill>
                  <a:latin typeface="メイリオ" panose="020B0604030504040204" pitchFamily="50" charset="-128"/>
                  <a:ea typeface="メイリオ" panose="020B0604030504040204" pitchFamily="50" charset="-128"/>
                  <a:cs typeface="メイリオ"/>
                </a:rPr>
                <a:t>③</a:t>
              </a:r>
            </a:p>
          </p:txBody>
        </p:sp>
      </p:grpSp>
      <p:pic>
        <p:nvPicPr>
          <p:cNvPr id="8" name="図 7">
            <a:extLst>
              <a:ext uri="{FF2B5EF4-FFF2-40B4-BE49-F238E27FC236}">
                <a16:creationId xmlns:a16="http://schemas.microsoft.com/office/drawing/2014/main" id="{9D515BD8-93D0-CA16-4CAE-9E5A091F9C26}"/>
              </a:ext>
            </a:extLst>
          </p:cNvPr>
          <p:cNvPicPr>
            <a:picLocks noChangeAspect="1"/>
          </p:cNvPicPr>
          <p:nvPr/>
        </p:nvPicPr>
        <p:blipFill>
          <a:blip r:embed="rId3"/>
          <a:stretch>
            <a:fillRect/>
          </a:stretch>
        </p:blipFill>
        <p:spPr>
          <a:xfrm>
            <a:off x="6898474" y="4188500"/>
            <a:ext cx="4397092" cy="2220099"/>
          </a:xfrm>
          <a:prstGeom prst="rect">
            <a:avLst/>
          </a:prstGeom>
        </p:spPr>
      </p:pic>
      <p:sp>
        <p:nvSpPr>
          <p:cNvPr id="9" name="テキスト ボックス 8">
            <a:extLst>
              <a:ext uri="{FF2B5EF4-FFF2-40B4-BE49-F238E27FC236}">
                <a16:creationId xmlns:a16="http://schemas.microsoft.com/office/drawing/2014/main" id="{CB68CE13-BBAA-8E99-BEF2-09D432553571}"/>
              </a:ext>
            </a:extLst>
          </p:cNvPr>
          <p:cNvSpPr txBox="1"/>
          <p:nvPr/>
        </p:nvSpPr>
        <p:spPr>
          <a:xfrm>
            <a:off x="1496895" y="1444512"/>
            <a:ext cx="9175655" cy="2862322"/>
          </a:xfrm>
          <a:prstGeom prst="rect">
            <a:avLst/>
          </a:prstGeom>
          <a:noFill/>
        </p:spPr>
        <p:txBody>
          <a:bodyPr wrap="square" rtlCol="0">
            <a:spAutoFit/>
          </a:bodyPr>
          <a:lstStyle/>
          <a:p>
            <a:pPr marL="361950" indent="-361950">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・考えたことや感じたことを自由に発言しよう</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61950" indent="-361950">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・他の人の意見をすぐに否定したり，ふざけたり　しないようにしよう</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361950" indent="-361950">
              <a:spcBef>
                <a:spcPts val="1200"/>
              </a:spcBef>
            </a:pPr>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・出された意見を参考にして，自分の考えをさらに深めていくようにしよう</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p:txBody>
      </p:sp>
    </p:spTree>
    <p:extLst>
      <p:ext uri="{BB962C8B-B14F-4D97-AF65-F5344CB8AC3E}">
        <p14:creationId xmlns:p14="http://schemas.microsoft.com/office/powerpoint/2010/main" val="96968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リーフォーム: 図形 26">
            <a:extLst>
              <a:ext uri="{FF2B5EF4-FFF2-40B4-BE49-F238E27FC236}">
                <a16:creationId xmlns:a16="http://schemas.microsoft.com/office/drawing/2014/main" id="{7DA15B87-AF69-48DD-A490-CD36528580FA}"/>
              </a:ext>
            </a:extLst>
          </p:cNvPr>
          <p:cNvSpPr/>
          <p:nvPr/>
        </p:nvSpPr>
        <p:spPr>
          <a:xfrm>
            <a:off x="2647950" y="968189"/>
            <a:ext cx="9091103" cy="5217458"/>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r>
              <a:rPr lang="ja-JP" altLang="en-US" sz="3200" dirty="0">
                <a:solidFill>
                  <a:schemeClr val="tx1"/>
                </a:solidFill>
                <a:latin typeface="メイリオ" panose="020B0604030504040204" pitchFamily="50" charset="-128"/>
                <a:ea typeface="メイリオ" panose="020B0604030504040204" pitchFamily="50" charset="-128"/>
              </a:rPr>
              <a:t>ニュースを見ていたら国会議員が，</a:t>
            </a:r>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というようなことを言っていました。</a:t>
            </a:r>
            <a:endParaRPr lang="en-US" altLang="ja-JP" sz="3200" dirty="0">
              <a:solidFill>
                <a:schemeClr val="tx1"/>
              </a:solidFill>
              <a:latin typeface="メイリオ" panose="020B0604030504040204" pitchFamily="50" charset="-128"/>
              <a:ea typeface="メイリオ" panose="020B0604030504040204" pitchFamily="50" charset="-128"/>
            </a:endParaRPr>
          </a:p>
          <a:p>
            <a:pPr>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深刻そうでしたけど，それなら早く財政再建を進めればいいんじゃないでしょうか</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10869DC2-68ED-4211-BFFF-AB51FE00B06E}"/>
              </a:ext>
            </a:extLst>
          </p:cNvPr>
          <p:cNvPicPr>
            <a:picLocks noChangeAspect="1"/>
          </p:cNvPicPr>
          <p:nvPr/>
        </p:nvPicPr>
        <p:blipFill>
          <a:blip r:embed="rId3"/>
          <a:stretch>
            <a:fillRect/>
          </a:stretch>
        </p:blipFill>
        <p:spPr>
          <a:xfrm>
            <a:off x="3463070" y="1802138"/>
            <a:ext cx="1971555" cy="1974714"/>
          </a:xfrm>
          <a:prstGeom prst="rect">
            <a:avLst/>
          </a:prstGeom>
        </p:spPr>
      </p:pic>
      <p:pic>
        <p:nvPicPr>
          <p:cNvPr id="20" name="図 19">
            <a:extLst>
              <a:ext uri="{FF2B5EF4-FFF2-40B4-BE49-F238E27FC236}">
                <a16:creationId xmlns:a16="http://schemas.microsoft.com/office/drawing/2014/main" id="{E96AD471-165E-4367-AD17-9DD0C86DAFF6}"/>
              </a:ext>
            </a:extLst>
          </p:cNvPr>
          <p:cNvPicPr>
            <a:picLocks noChangeAspect="1"/>
          </p:cNvPicPr>
          <p:nvPr/>
        </p:nvPicPr>
        <p:blipFill>
          <a:blip r:embed="rId4"/>
          <a:stretch>
            <a:fillRect/>
          </a:stretch>
        </p:blipFill>
        <p:spPr>
          <a:xfrm>
            <a:off x="1664081" y="5398852"/>
            <a:ext cx="1257679" cy="1222743"/>
          </a:xfrm>
          <a:prstGeom prst="rect">
            <a:avLst/>
          </a:prstGeom>
        </p:spPr>
      </p:pic>
      <p:sp>
        <p:nvSpPr>
          <p:cNvPr id="28" name="星: 32 pt 27">
            <a:extLst>
              <a:ext uri="{FF2B5EF4-FFF2-40B4-BE49-F238E27FC236}">
                <a16:creationId xmlns:a16="http://schemas.microsoft.com/office/drawing/2014/main" id="{4E1DBFC1-C934-46B8-8ABF-7C84882DF18B}"/>
              </a:ext>
            </a:extLst>
          </p:cNvPr>
          <p:cNvSpPr/>
          <p:nvPr/>
        </p:nvSpPr>
        <p:spPr>
          <a:xfrm>
            <a:off x="4980196" y="1802138"/>
            <a:ext cx="6201595" cy="1974714"/>
          </a:xfrm>
          <a:custGeom>
            <a:avLst/>
            <a:gdLst>
              <a:gd name="connsiteX0" fmla="*/ 0 w 5379396"/>
              <a:gd name="connsiteY0" fmla="*/ 987357 h 1974714"/>
              <a:gd name="connsiteX1" fmla="*/ 682148 w 5379396"/>
              <a:gd name="connsiteY1" fmla="*/ 914771 h 1974714"/>
              <a:gd name="connsiteX2" fmla="*/ 51669 w 5379396"/>
              <a:gd name="connsiteY2" fmla="*/ 794734 h 1974714"/>
              <a:gd name="connsiteX3" fmla="*/ 759288 w 5379396"/>
              <a:gd name="connsiteY3" fmla="*/ 772400 h 1974714"/>
              <a:gd name="connsiteX4" fmla="*/ 204740 w 5379396"/>
              <a:gd name="connsiteY4" fmla="*/ 609515 h 1974714"/>
              <a:gd name="connsiteX5" fmla="*/ 910624 w 5379396"/>
              <a:gd name="connsiteY5" fmla="*/ 638277 h 1974714"/>
              <a:gd name="connsiteX6" fmla="*/ 453295 w 5379396"/>
              <a:gd name="connsiteY6" fmla="*/ 438811 h 1974714"/>
              <a:gd name="connsiteX7" fmla="*/ 1130325 w 5379396"/>
              <a:gd name="connsiteY7" fmla="*/ 517580 h 1974714"/>
              <a:gd name="connsiteX8" fmla="*/ 787794 w 5379396"/>
              <a:gd name="connsiteY8" fmla="*/ 289190 h 1974714"/>
              <a:gd name="connsiteX9" fmla="*/ 1409960 w 5379396"/>
              <a:gd name="connsiteY9" fmla="*/ 414929 h 1974714"/>
              <a:gd name="connsiteX10" fmla="*/ 1195382 w 5379396"/>
              <a:gd name="connsiteY10" fmla="*/ 166399 h 1974714"/>
              <a:gd name="connsiteX11" fmla="*/ 1738755 w 5379396"/>
              <a:gd name="connsiteY11" fmla="*/ 334280 h 1974714"/>
              <a:gd name="connsiteX12" fmla="*/ 1660404 w 5379396"/>
              <a:gd name="connsiteY12" fmla="*/ 75158 h 1974714"/>
              <a:gd name="connsiteX13" fmla="*/ 2104124 w 5379396"/>
              <a:gd name="connsiteY13" fmla="*/ 278726 h 1974714"/>
              <a:gd name="connsiteX14" fmla="*/ 2164965 w 5379396"/>
              <a:gd name="connsiteY14" fmla="*/ 18967 h 1974714"/>
              <a:gd name="connsiteX15" fmla="*/ 2491965 w 5379396"/>
              <a:gd name="connsiteY15" fmla="*/ 250409 h 1974714"/>
              <a:gd name="connsiteX16" fmla="*/ 2689698 w 5379396"/>
              <a:gd name="connsiteY16" fmla="*/ 0 h 1974714"/>
              <a:gd name="connsiteX17" fmla="*/ 2887431 w 5379396"/>
              <a:gd name="connsiteY17" fmla="*/ 250409 h 1974714"/>
              <a:gd name="connsiteX18" fmla="*/ 3214431 w 5379396"/>
              <a:gd name="connsiteY18" fmla="*/ 18967 h 1974714"/>
              <a:gd name="connsiteX19" fmla="*/ 3275272 w 5379396"/>
              <a:gd name="connsiteY19" fmla="*/ 278726 h 1974714"/>
              <a:gd name="connsiteX20" fmla="*/ 3718992 w 5379396"/>
              <a:gd name="connsiteY20" fmla="*/ 75158 h 1974714"/>
              <a:gd name="connsiteX21" fmla="*/ 3640641 w 5379396"/>
              <a:gd name="connsiteY21" fmla="*/ 334280 h 1974714"/>
              <a:gd name="connsiteX22" fmla="*/ 4184014 w 5379396"/>
              <a:gd name="connsiteY22" fmla="*/ 166399 h 1974714"/>
              <a:gd name="connsiteX23" fmla="*/ 3969436 w 5379396"/>
              <a:gd name="connsiteY23" fmla="*/ 414929 h 1974714"/>
              <a:gd name="connsiteX24" fmla="*/ 4591602 w 5379396"/>
              <a:gd name="connsiteY24" fmla="*/ 289190 h 1974714"/>
              <a:gd name="connsiteX25" fmla="*/ 4249071 w 5379396"/>
              <a:gd name="connsiteY25" fmla="*/ 517580 h 1974714"/>
              <a:gd name="connsiteX26" fmla="*/ 4926101 w 5379396"/>
              <a:gd name="connsiteY26" fmla="*/ 438811 h 1974714"/>
              <a:gd name="connsiteX27" fmla="*/ 4468772 w 5379396"/>
              <a:gd name="connsiteY27" fmla="*/ 638277 h 1974714"/>
              <a:gd name="connsiteX28" fmla="*/ 5174656 w 5379396"/>
              <a:gd name="connsiteY28" fmla="*/ 609515 h 1974714"/>
              <a:gd name="connsiteX29" fmla="*/ 4620108 w 5379396"/>
              <a:gd name="connsiteY29" fmla="*/ 772400 h 1974714"/>
              <a:gd name="connsiteX30" fmla="*/ 5327727 w 5379396"/>
              <a:gd name="connsiteY30" fmla="*/ 794734 h 1974714"/>
              <a:gd name="connsiteX31" fmla="*/ 4697248 w 5379396"/>
              <a:gd name="connsiteY31" fmla="*/ 914771 h 1974714"/>
              <a:gd name="connsiteX32" fmla="*/ 5379396 w 5379396"/>
              <a:gd name="connsiteY32" fmla="*/ 987357 h 1974714"/>
              <a:gd name="connsiteX33" fmla="*/ 4697248 w 5379396"/>
              <a:gd name="connsiteY33" fmla="*/ 1059943 h 1974714"/>
              <a:gd name="connsiteX34" fmla="*/ 5327727 w 5379396"/>
              <a:gd name="connsiteY34" fmla="*/ 1179980 h 1974714"/>
              <a:gd name="connsiteX35" fmla="*/ 4620108 w 5379396"/>
              <a:gd name="connsiteY35" fmla="*/ 1202314 h 1974714"/>
              <a:gd name="connsiteX36" fmla="*/ 5174656 w 5379396"/>
              <a:gd name="connsiteY36" fmla="*/ 1365199 h 1974714"/>
              <a:gd name="connsiteX37" fmla="*/ 4468772 w 5379396"/>
              <a:gd name="connsiteY37" fmla="*/ 1336437 h 1974714"/>
              <a:gd name="connsiteX38" fmla="*/ 4926101 w 5379396"/>
              <a:gd name="connsiteY38" fmla="*/ 1535903 h 1974714"/>
              <a:gd name="connsiteX39" fmla="*/ 4249071 w 5379396"/>
              <a:gd name="connsiteY39" fmla="*/ 1457134 h 1974714"/>
              <a:gd name="connsiteX40" fmla="*/ 4591602 w 5379396"/>
              <a:gd name="connsiteY40" fmla="*/ 1685524 h 1974714"/>
              <a:gd name="connsiteX41" fmla="*/ 3969436 w 5379396"/>
              <a:gd name="connsiteY41" fmla="*/ 1559785 h 1974714"/>
              <a:gd name="connsiteX42" fmla="*/ 4184014 w 5379396"/>
              <a:gd name="connsiteY42" fmla="*/ 1808315 h 1974714"/>
              <a:gd name="connsiteX43" fmla="*/ 3640641 w 5379396"/>
              <a:gd name="connsiteY43" fmla="*/ 1640434 h 1974714"/>
              <a:gd name="connsiteX44" fmla="*/ 3718992 w 5379396"/>
              <a:gd name="connsiteY44" fmla="*/ 1899556 h 1974714"/>
              <a:gd name="connsiteX45" fmla="*/ 3275272 w 5379396"/>
              <a:gd name="connsiteY45" fmla="*/ 1695988 h 1974714"/>
              <a:gd name="connsiteX46" fmla="*/ 3214431 w 5379396"/>
              <a:gd name="connsiteY46" fmla="*/ 1955747 h 1974714"/>
              <a:gd name="connsiteX47" fmla="*/ 2887431 w 5379396"/>
              <a:gd name="connsiteY47" fmla="*/ 1724305 h 1974714"/>
              <a:gd name="connsiteX48" fmla="*/ 2689698 w 5379396"/>
              <a:gd name="connsiteY48" fmla="*/ 1974714 h 1974714"/>
              <a:gd name="connsiteX49" fmla="*/ 2491965 w 5379396"/>
              <a:gd name="connsiteY49" fmla="*/ 1724305 h 1974714"/>
              <a:gd name="connsiteX50" fmla="*/ 2164965 w 5379396"/>
              <a:gd name="connsiteY50" fmla="*/ 1955747 h 1974714"/>
              <a:gd name="connsiteX51" fmla="*/ 2104124 w 5379396"/>
              <a:gd name="connsiteY51" fmla="*/ 1695988 h 1974714"/>
              <a:gd name="connsiteX52" fmla="*/ 1660404 w 5379396"/>
              <a:gd name="connsiteY52" fmla="*/ 1899556 h 1974714"/>
              <a:gd name="connsiteX53" fmla="*/ 1738755 w 5379396"/>
              <a:gd name="connsiteY53" fmla="*/ 1640434 h 1974714"/>
              <a:gd name="connsiteX54" fmla="*/ 1195382 w 5379396"/>
              <a:gd name="connsiteY54" fmla="*/ 1808315 h 1974714"/>
              <a:gd name="connsiteX55" fmla="*/ 1409960 w 5379396"/>
              <a:gd name="connsiteY55" fmla="*/ 1559785 h 1974714"/>
              <a:gd name="connsiteX56" fmla="*/ 787794 w 5379396"/>
              <a:gd name="connsiteY56" fmla="*/ 1685524 h 1974714"/>
              <a:gd name="connsiteX57" fmla="*/ 1130325 w 5379396"/>
              <a:gd name="connsiteY57" fmla="*/ 1457134 h 1974714"/>
              <a:gd name="connsiteX58" fmla="*/ 453295 w 5379396"/>
              <a:gd name="connsiteY58" fmla="*/ 1535903 h 1974714"/>
              <a:gd name="connsiteX59" fmla="*/ 910624 w 5379396"/>
              <a:gd name="connsiteY59" fmla="*/ 1336437 h 1974714"/>
              <a:gd name="connsiteX60" fmla="*/ 204740 w 5379396"/>
              <a:gd name="connsiteY60" fmla="*/ 1365199 h 1974714"/>
              <a:gd name="connsiteX61" fmla="*/ 759288 w 5379396"/>
              <a:gd name="connsiteY61" fmla="*/ 1202314 h 1974714"/>
              <a:gd name="connsiteX62" fmla="*/ 51669 w 5379396"/>
              <a:gd name="connsiteY62" fmla="*/ 1179980 h 1974714"/>
              <a:gd name="connsiteX63" fmla="*/ 682148 w 5379396"/>
              <a:gd name="connsiteY63" fmla="*/ 1059943 h 1974714"/>
              <a:gd name="connsiteX64" fmla="*/ 0 w 5379396"/>
              <a:gd name="connsiteY64" fmla="*/ 987357 h 1974714"/>
              <a:gd name="connsiteX0" fmla="*/ 784910 w 6164306"/>
              <a:gd name="connsiteY0" fmla="*/ 987357 h 1974714"/>
              <a:gd name="connsiteX1" fmla="*/ 1467058 w 6164306"/>
              <a:gd name="connsiteY1" fmla="*/ 914771 h 1974714"/>
              <a:gd name="connsiteX2" fmla="*/ 0 w 6164306"/>
              <a:gd name="connsiteY2" fmla="*/ 697458 h 1974714"/>
              <a:gd name="connsiteX3" fmla="*/ 1544198 w 6164306"/>
              <a:gd name="connsiteY3" fmla="*/ 772400 h 1974714"/>
              <a:gd name="connsiteX4" fmla="*/ 989650 w 6164306"/>
              <a:gd name="connsiteY4" fmla="*/ 609515 h 1974714"/>
              <a:gd name="connsiteX5" fmla="*/ 1695534 w 6164306"/>
              <a:gd name="connsiteY5" fmla="*/ 638277 h 1974714"/>
              <a:gd name="connsiteX6" fmla="*/ 1238205 w 6164306"/>
              <a:gd name="connsiteY6" fmla="*/ 438811 h 1974714"/>
              <a:gd name="connsiteX7" fmla="*/ 1915235 w 6164306"/>
              <a:gd name="connsiteY7" fmla="*/ 517580 h 1974714"/>
              <a:gd name="connsiteX8" fmla="*/ 1572704 w 6164306"/>
              <a:gd name="connsiteY8" fmla="*/ 289190 h 1974714"/>
              <a:gd name="connsiteX9" fmla="*/ 2194870 w 6164306"/>
              <a:gd name="connsiteY9" fmla="*/ 414929 h 1974714"/>
              <a:gd name="connsiteX10" fmla="*/ 1980292 w 6164306"/>
              <a:gd name="connsiteY10" fmla="*/ 166399 h 1974714"/>
              <a:gd name="connsiteX11" fmla="*/ 2523665 w 6164306"/>
              <a:gd name="connsiteY11" fmla="*/ 334280 h 1974714"/>
              <a:gd name="connsiteX12" fmla="*/ 2445314 w 6164306"/>
              <a:gd name="connsiteY12" fmla="*/ 75158 h 1974714"/>
              <a:gd name="connsiteX13" fmla="*/ 2889034 w 6164306"/>
              <a:gd name="connsiteY13" fmla="*/ 278726 h 1974714"/>
              <a:gd name="connsiteX14" fmla="*/ 2949875 w 6164306"/>
              <a:gd name="connsiteY14" fmla="*/ 18967 h 1974714"/>
              <a:gd name="connsiteX15" fmla="*/ 3276875 w 6164306"/>
              <a:gd name="connsiteY15" fmla="*/ 250409 h 1974714"/>
              <a:gd name="connsiteX16" fmla="*/ 3474608 w 6164306"/>
              <a:gd name="connsiteY16" fmla="*/ 0 h 1974714"/>
              <a:gd name="connsiteX17" fmla="*/ 3672341 w 6164306"/>
              <a:gd name="connsiteY17" fmla="*/ 250409 h 1974714"/>
              <a:gd name="connsiteX18" fmla="*/ 3999341 w 6164306"/>
              <a:gd name="connsiteY18" fmla="*/ 18967 h 1974714"/>
              <a:gd name="connsiteX19" fmla="*/ 4060182 w 6164306"/>
              <a:gd name="connsiteY19" fmla="*/ 278726 h 1974714"/>
              <a:gd name="connsiteX20" fmla="*/ 4503902 w 6164306"/>
              <a:gd name="connsiteY20" fmla="*/ 75158 h 1974714"/>
              <a:gd name="connsiteX21" fmla="*/ 4425551 w 6164306"/>
              <a:gd name="connsiteY21" fmla="*/ 334280 h 1974714"/>
              <a:gd name="connsiteX22" fmla="*/ 4968924 w 6164306"/>
              <a:gd name="connsiteY22" fmla="*/ 166399 h 1974714"/>
              <a:gd name="connsiteX23" fmla="*/ 4754346 w 6164306"/>
              <a:gd name="connsiteY23" fmla="*/ 414929 h 1974714"/>
              <a:gd name="connsiteX24" fmla="*/ 5376512 w 6164306"/>
              <a:gd name="connsiteY24" fmla="*/ 289190 h 1974714"/>
              <a:gd name="connsiteX25" fmla="*/ 5033981 w 6164306"/>
              <a:gd name="connsiteY25" fmla="*/ 517580 h 1974714"/>
              <a:gd name="connsiteX26" fmla="*/ 5711011 w 6164306"/>
              <a:gd name="connsiteY26" fmla="*/ 438811 h 1974714"/>
              <a:gd name="connsiteX27" fmla="*/ 5253682 w 6164306"/>
              <a:gd name="connsiteY27" fmla="*/ 638277 h 1974714"/>
              <a:gd name="connsiteX28" fmla="*/ 5959566 w 6164306"/>
              <a:gd name="connsiteY28" fmla="*/ 609515 h 1974714"/>
              <a:gd name="connsiteX29" fmla="*/ 5405018 w 6164306"/>
              <a:gd name="connsiteY29" fmla="*/ 772400 h 1974714"/>
              <a:gd name="connsiteX30" fmla="*/ 6112637 w 6164306"/>
              <a:gd name="connsiteY30" fmla="*/ 794734 h 1974714"/>
              <a:gd name="connsiteX31" fmla="*/ 5482158 w 6164306"/>
              <a:gd name="connsiteY31" fmla="*/ 914771 h 1974714"/>
              <a:gd name="connsiteX32" fmla="*/ 6164306 w 6164306"/>
              <a:gd name="connsiteY32" fmla="*/ 987357 h 1974714"/>
              <a:gd name="connsiteX33" fmla="*/ 5482158 w 6164306"/>
              <a:gd name="connsiteY33" fmla="*/ 1059943 h 1974714"/>
              <a:gd name="connsiteX34" fmla="*/ 6112637 w 6164306"/>
              <a:gd name="connsiteY34" fmla="*/ 1179980 h 1974714"/>
              <a:gd name="connsiteX35" fmla="*/ 5405018 w 6164306"/>
              <a:gd name="connsiteY35" fmla="*/ 1202314 h 1974714"/>
              <a:gd name="connsiteX36" fmla="*/ 5959566 w 6164306"/>
              <a:gd name="connsiteY36" fmla="*/ 1365199 h 1974714"/>
              <a:gd name="connsiteX37" fmla="*/ 5253682 w 6164306"/>
              <a:gd name="connsiteY37" fmla="*/ 1336437 h 1974714"/>
              <a:gd name="connsiteX38" fmla="*/ 5711011 w 6164306"/>
              <a:gd name="connsiteY38" fmla="*/ 1535903 h 1974714"/>
              <a:gd name="connsiteX39" fmla="*/ 5033981 w 6164306"/>
              <a:gd name="connsiteY39" fmla="*/ 1457134 h 1974714"/>
              <a:gd name="connsiteX40" fmla="*/ 5376512 w 6164306"/>
              <a:gd name="connsiteY40" fmla="*/ 1685524 h 1974714"/>
              <a:gd name="connsiteX41" fmla="*/ 4754346 w 6164306"/>
              <a:gd name="connsiteY41" fmla="*/ 1559785 h 1974714"/>
              <a:gd name="connsiteX42" fmla="*/ 4968924 w 6164306"/>
              <a:gd name="connsiteY42" fmla="*/ 1808315 h 1974714"/>
              <a:gd name="connsiteX43" fmla="*/ 4425551 w 6164306"/>
              <a:gd name="connsiteY43" fmla="*/ 1640434 h 1974714"/>
              <a:gd name="connsiteX44" fmla="*/ 4503902 w 6164306"/>
              <a:gd name="connsiteY44" fmla="*/ 1899556 h 1974714"/>
              <a:gd name="connsiteX45" fmla="*/ 4060182 w 6164306"/>
              <a:gd name="connsiteY45" fmla="*/ 1695988 h 1974714"/>
              <a:gd name="connsiteX46" fmla="*/ 3999341 w 6164306"/>
              <a:gd name="connsiteY46" fmla="*/ 1955747 h 1974714"/>
              <a:gd name="connsiteX47" fmla="*/ 3672341 w 6164306"/>
              <a:gd name="connsiteY47" fmla="*/ 1724305 h 1974714"/>
              <a:gd name="connsiteX48" fmla="*/ 3474608 w 6164306"/>
              <a:gd name="connsiteY48" fmla="*/ 1974714 h 1974714"/>
              <a:gd name="connsiteX49" fmla="*/ 3276875 w 6164306"/>
              <a:gd name="connsiteY49" fmla="*/ 1724305 h 1974714"/>
              <a:gd name="connsiteX50" fmla="*/ 2949875 w 6164306"/>
              <a:gd name="connsiteY50" fmla="*/ 1955747 h 1974714"/>
              <a:gd name="connsiteX51" fmla="*/ 2889034 w 6164306"/>
              <a:gd name="connsiteY51" fmla="*/ 1695988 h 1974714"/>
              <a:gd name="connsiteX52" fmla="*/ 2445314 w 6164306"/>
              <a:gd name="connsiteY52" fmla="*/ 1899556 h 1974714"/>
              <a:gd name="connsiteX53" fmla="*/ 2523665 w 6164306"/>
              <a:gd name="connsiteY53" fmla="*/ 1640434 h 1974714"/>
              <a:gd name="connsiteX54" fmla="*/ 1980292 w 6164306"/>
              <a:gd name="connsiteY54" fmla="*/ 1808315 h 1974714"/>
              <a:gd name="connsiteX55" fmla="*/ 2194870 w 6164306"/>
              <a:gd name="connsiteY55" fmla="*/ 1559785 h 1974714"/>
              <a:gd name="connsiteX56" fmla="*/ 1572704 w 6164306"/>
              <a:gd name="connsiteY56" fmla="*/ 1685524 h 1974714"/>
              <a:gd name="connsiteX57" fmla="*/ 1915235 w 6164306"/>
              <a:gd name="connsiteY57" fmla="*/ 1457134 h 1974714"/>
              <a:gd name="connsiteX58" fmla="*/ 1238205 w 6164306"/>
              <a:gd name="connsiteY58" fmla="*/ 1535903 h 1974714"/>
              <a:gd name="connsiteX59" fmla="*/ 1695534 w 6164306"/>
              <a:gd name="connsiteY59" fmla="*/ 1336437 h 1974714"/>
              <a:gd name="connsiteX60" fmla="*/ 989650 w 6164306"/>
              <a:gd name="connsiteY60" fmla="*/ 1365199 h 1974714"/>
              <a:gd name="connsiteX61" fmla="*/ 1544198 w 6164306"/>
              <a:gd name="connsiteY61" fmla="*/ 1202314 h 1974714"/>
              <a:gd name="connsiteX62" fmla="*/ 836579 w 6164306"/>
              <a:gd name="connsiteY62" fmla="*/ 1179980 h 1974714"/>
              <a:gd name="connsiteX63" fmla="*/ 1467058 w 6164306"/>
              <a:gd name="connsiteY63" fmla="*/ 1059943 h 1974714"/>
              <a:gd name="connsiteX64" fmla="*/ 784910 w 6164306"/>
              <a:gd name="connsiteY64" fmla="*/ 987357 h 19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164306" h="1974714">
                <a:moveTo>
                  <a:pt x="784910" y="987357"/>
                </a:moveTo>
                <a:lnTo>
                  <a:pt x="1467058" y="914771"/>
                </a:lnTo>
                <a:lnTo>
                  <a:pt x="0" y="697458"/>
                </a:lnTo>
                <a:lnTo>
                  <a:pt x="1544198" y="772400"/>
                </a:lnTo>
                <a:lnTo>
                  <a:pt x="989650" y="609515"/>
                </a:lnTo>
                <a:lnTo>
                  <a:pt x="1695534" y="638277"/>
                </a:lnTo>
                <a:lnTo>
                  <a:pt x="1238205" y="438811"/>
                </a:lnTo>
                <a:lnTo>
                  <a:pt x="1915235" y="517580"/>
                </a:lnTo>
                <a:lnTo>
                  <a:pt x="1572704" y="289190"/>
                </a:lnTo>
                <a:lnTo>
                  <a:pt x="2194870" y="414929"/>
                </a:lnTo>
                <a:lnTo>
                  <a:pt x="1980292" y="166399"/>
                </a:lnTo>
                <a:lnTo>
                  <a:pt x="2523665" y="334280"/>
                </a:lnTo>
                <a:lnTo>
                  <a:pt x="2445314" y="75158"/>
                </a:lnTo>
                <a:lnTo>
                  <a:pt x="2889034" y="278726"/>
                </a:lnTo>
                <a:lnTo>
                  <a:pt x="2949875" y="18967"/>
                </a:lnTo>
                <a:lnTo>
                  <a:pt x="3276875" y="250409"/>
                </a:lnTo>
                <a:lnTo>
                  <a:pt x="3474608" y="0"/>
                </a:lnTo>
                <a:lnTo>
                  <a:pt x="3672341" y="250409"/>
                </a:lnTo>
                <a:lnTo>
                  <a:pt x="3999341" y="18967"/>
                </a:lnTo>
                <a:lnTo>
                  <a:pt x="4060182" y="278726"/>
                </a:lnTo>
                <a:lnTo>
                  <a:pt x="4503902" y="75158"/>
                </a:lnTo>
                <a:lnTo>
                  <a:pt x="4425551" y="334280"/>
                </a:lnTo>
                <a:lnTo>
                  <a:pt x="4968924" y="166399"/>
                </a:lnTo>
                <a:lnTo>
                  <a:pt x="4754346" y="414929"/>
                </a:lnTo>
                <a:lnTo>
                  <a:pt x="5376512" y="289190"/>
                </a:lnTo>
                <a:lnTo>
                  <a:pt x="5033981" y="517580"/>
                </a:lnTo>
                <a:lnTo>
                  <a:pt x="5711011" y="438811"/>
                </a:lnTo>
                <a:lnTo>
                  <a:pt x="5253682" y="638277"/>
                </a:lnTo>
                <a:lnTo>
                  <a:pt x="5959566" y="609515"/>
                </a:lnTo>
                <a:lnTo>
                  <a:pt x="5405018" y="772400"/>
                </a:lnTo>
                <a:lnTo>
                  <a:pt x="6112637" y="794734"/>
                </a:lnTo>
                <a:lnTo>
                  <a:pt x="5482158" y="914771"/>
                </a:lnTo>
                <a:lnTo>
                  <a:pt x="6164306" y="987357"/>
                </a:lnTo>
                <a:lnTo>
                  <a:pt x="5482158" y="1059943"/>
                </a:lnTo>
                <a:lnTo>
                  <a:pt x="6112637" y="1179980"/>
                </a:lnTo>
                <a:lnTo>
                  <a:pt x="5405018" y="1202314"/>
                </a:lnTo>
                <a:lnTo>
                  <a:pt x="5959566" y="1365199"/>
                </a:lnTo>
                <a:lnTo>
                  <a:pt x="5253682" y="1336437"/>
                </a:lnTo>
                <a:lnTo>
                  <a:pt x="5711011" y="1535903"/>
                </a:lnTo>
                <a:lnTo>
                  <a:pt x="5033981" y="1457134"/>
                </a:lnTo>
                <a:lnTo>
                  <a:pt x="5376512" y="1685524"/>
                </a:lnTo>
                <a:lnTo>
                  <a:pt x="4754346" y="1559785"/>
                </a:lnTo>
                <a:lnTo>
                  <a:pt x="4968924" y="1808315"/>
                </a:lnTo>
                <a:lnTo>
                  <a:pt x="4425551" y="1640434"/>
                </a:lnTo>
                <a:lnTo>
                  <a:pt x="4503902" y="1899556"/>
                </a:lnTo>
                <a:lnTo>
                  <a:pt x="4060182" y="1695988"/>
                </a:lnTo>
                <a:lnTo>
                  <a:pt x="3999341" y="1955747"/>
                </a:lnTo>
                <a:lnTo>
                  <a:pt x="3672341" y="1724305"/>
                </a:lnTo>
                <a:lnTo>
                  <a:pt x="3474608" y="1974714"/>
                </a:lnTo>
                <a:lnTo>
                  <a:pt x="3276875" y="1724305"/>
                </a:lnTo>
                <a:lnTo>
                  <a:pt x="2949875" y="1955747"/>
                </a:lnTo>
                <a:lnTo>
                  <a:pt x="2889034" y="1695988"/>
                </a:lnTo>
                <a:lnTo>
                  <a:pt x="2445314" y="1899556"/>
                </a:lnTo>
                <a:lnTo>
                  <a:pt x="2523665" y="1640434"/>
                </a:lnTo>
                <a:lnTo>
                  <a:pt x="1980292" y="1808315"/>
                </a:lnTo>
                <a:lnTo>
                  <a:pt x="2194870" y="1559785"/>
                </a:lnTo>
                <a:lnTo>
                  <a:pt x="1572704" y="1685524"/>
                </a:lnTo>
                <a:lnTo>
                  <a:pt x="1915235" y="1457134"/>
                </a:lnTo>
                <a:lnTo>
                  <a:pt x="1238205" y="1535903"/>
                </a:lnTo>
                <a:lnTo>
                  <a:pt x="1695534" y="1336437"/>
                </a:lnTo>
                <a:lnTo>
                  <a:pt x="989650" y="1365199"/>
                </a:lnTo>
                <a:lnTo>
                  <a:pt x="1544198" y="1202314"/>
                </a:lnTo>
                <a:lnTo>
                  <a:pt x="836579" y="1179980"/>
                </a:lnTo>
                <a:lnTo>
                  <a:pt x="1467058" y="1059943"/>
                </a:lnTo>
                <a:lnTo>
                  <a:pt x="784910" y="987357"/>
                </a:lnTo>
                <a:close/>
              </a:path>
            </a:pathLst>
          </a:cu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622300" algn="ctr"/>
            <a:r>
              <a:rPr lang="ja-JP" altLang="en-US" sz="2800" b="1" dirty="0">
                <a:solidFill>
                  <a:schemeClr val="tx1"/>
                </a:solidFill>
                <a:latin typeface="メイリオ" panose="020B0604030504040204" pitchFamily="50" charset="-128"/>
                <a:ea typeface="メイリオ" panose="020B0604030504040204" pitchFamily="50" charset="-128"/>
              </a:rPr>
              <a:t>社会保険制度の維持には</a:t>
            </a:r>
            <a:endParaRPr lang="en-US" altLang="ja-JP" sz="2800" b="1" dirty="0">
              <a:solidFill>
                <a:schemeClr val="tx1"/>
              </a:solidFill>
              <a:latin typeface="メイリオ" panose="020B0604030504040204" pitchFamily="50" charset="-128"/>
              <a:ea typeface="メイリオ" panose="020B0604030504040204" pitchFamily="50" charset="-128"/>
            </a:endParaRPr>
          </a:p>
          <a:p>
            <a:pPr marL="622300" algn="ctr"/>
            <a:r>
              <a:rPr lang="ja-JP" altLang="en-US" sz="2800" b="1" dirty="0">
                <a:solidFill>
                  <a:schemeClr val="tx1"/>
                </a:solidFill>
                <a:latin typeface="メイリオ" panose="020B0604030504040204" pitchFamily="50" charset="-128"/>
                <a:ea typeface="メイリオ" panose="020B0604030504040204" pitchFamily="50" charset="-128"/>
              </a:rPr>
              <a:t>一刻も早い財政再建が必要！</a:t>
            </a:r>
          </a:p>
        </p:txBody>
      </p:sp>
      <p:sp>
        <p:nvSpPr>
          <p:cNvPr id="31" name="正方形/長方形 30">
            <a:extLst>
              <a:ext uri="{FF2B5EF4-FFF2-40B4-BE49-F238E27FC236}">
                <a16:creationId xmlns:a16="http://schemas.microsoft.com/office/drawing/2014/main" id="{1194D113-394E-4F30-8FE1-C3B5BA03CBAE}"/>
              </a:ext>
            </a:extLst>
          </p:cNvPr>
          <p:cNvSpPr/>
          <p:nvPr/>
        </p:nvSpPr>
        <p:spPr>
          <a:xfrm>
            <a:off x="1112398" y="381284"/>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en-US" altLang="ja-JP" sz="3200" b="1" spc="-150" dirty="0">
                <a:solidFill>
                  <a:prstClr val="black"/>
                </a:solidFill>
                <a:latin typeface="メイリオ"/>
                <a:ea typeface="メイリオ"/>
                <a:cs typeface="メイリオ" panose="020B0604030504040204" pitchFamily="50" charset="-128"/>
              </a:rPr>
              <a:t>introduction</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019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リーフォーム: 図形 26">
            <a:extLst>
              <a:ext uri="{FF2B5EF4-FFF2-40B4-BE49-F238E27FC236}">
                <a16:creationId xmlns:a16="http://schemas.microsoft.com/office/drawing/2014/main" id="{7DA15B87-AF69-48DD-A490-CD36528580FA}"/>
              </a:ext>
            </a:extLst>
          </p:cNvPr>
          <p:cNvSpPr/>
          <p:nvPr/>
        </p:nvSpPr>
        <p:spPr>
          <a:xfrm>
            <a:off x="2468989" y="935915"/>
            <a:ext cx="8718965" cy="5292763"/>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r>
              <a:rPr lang="ja-JP" altLang="en-US" sz="3200" dirty="0">
                <a:solidFill>
                  <a:schemeClr val="tx1"/>
                </a:solidFill>
                <a:latin typeface="メイリオ" panose="020B0604030504040204" pitchFamily="50" charset="-128"/>
                <a:ea typeface="メイリオ" panose="020B0604030504040204" pitchFamily="50" charset="-128"/>
              </a:rPr>
              <a:t>となりに住んでいるおばあさんが，</a:t>
            </a:r>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というようなことを言っていました。</a:t>
            </a:r>
            <a:endParaRPr lang="en-US" altLang="ja-JP" sz="3200" dirty="0">
              <a:solidFill>
                <a:schemeClr val="tx1"/>
              </a:solidFill>
              <a:latin typeface="メイリオ" panose="020B0604030504040204" pitchFamily="50" charset="-128"/>
              <a:ea typeface="メイリオ" panose="020B0604030504040204" pitchFamily="50" charset="-128"/>
            </a:endParaRPr>
          </a:p>
          <a:p>
            <a:pPr>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お年寄りの人たちが困らないように，</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もっと社会保障を充実させる必要があるのではないでしょうか</a:t>
            </a:r>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en-US" altLang="ja-JP" sz="3200" dirty="0">
              <a:solidFill>
                <a:schemeClr val="tx1"/>
              </a:solidFill>
              <a:latin typeface="メイリオ" panose="020B0604030504040204" pitchFamily="50" charset="-128"/>
              <a:ea typeface="メイリオ" panose="020B0604030504040204" pitchFamily="50" charset="-128"/>
            </a:endParaRPr>
          </a:p>
          <a:p>
            <a:endParaRPr lang="ja-JP" altLang="en-US" sz="32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E7ACBAF-F11A-42D2-92B5-CF4C2E51AF38}"/>
              </a:ext>
            </a:extLst>
          </p:cNvPr>
          <p:cNvPicPr>
            <a:picLocks noChangeAspect="1"/>
          </p:cNvPicPr>
          <p:nvPr/>
        </p:nvPicPr>
        <p:blipFill>
          <a:blip r:embed="rId2"/>
          <a:stretch>
            <a:fillRect/>
          </a:stretch>
        </p:blipFill>
        <p:spPr>
          <a:xfrm>
            <a:off x="1483491" y="5294895"/>
            <a:ext cx="1146862" cy="1254380"/>
          </a:xfrm>
          <a:prstGeom prst="rect">
            <a:avLst/>
          </a:prstGeom>
        </p:spPr>
      </p:pic>
      <p:pic>
        <p:nvPicPr>
          <p:cNvPr id="5" name="図 4">
            <a:extLst>
              <a:ext uri="{FF2B5EF4-FFF2-40B4-BE49-F238E27FC236}">
                <a16:creationId xmlns:a16="http://schemas.microsoft.com/office/drawing/2014/main" id="{171606D4-5C08-45C0-AFC8-61F2B17DC236}"/>
              </a:ext>
            </a:extLst>
          </p:cNvPr>
          <p:cNvPicPr>
            <a:picLocks noChangeAspect="1"/>
          </p:cNvPicPr>
          <p:nvPr/>
        </p:nvPicPr>
        <p:blipFill rotWithShape="1">
          <a:blip r:embed="rId3"/>
          <a:srcRect l="13898" r="24476"/>
          <a:stretch/>
        </p:blipFill>
        <p:spPr>
          <a:xfrm>
            <a:off x="9034523" y="1683495"/>
            <a:ext cx="1434244" cy="1745505"/>
          </a:xfrm>
          <a:prstGeom prst="rect">
            <a:avLst/>
          </a:prstGeom>
        </p:spPr>
      </p:pic>
      <p:sp>
        <p:nvSpPr>
          <p:cNvPr id="9" name="吹き出し: 円形 8">
            <a:extLst>
              <a:ext uri="{FF2B5EF4-FFF2-40B4-BE49-F238E27FC236}">
                <a16:creationId xmlns:a16="http://schemas.microsoft.com/office/drawing/2014/main" id="{FD91E1D7-8087-4F04-969C-F07D9BBA24F6}"/>
              </a:ext>
            </a:extLst>
          </p:cNvPr>
          <p:cNvSpPr/>
          <p:nvPr/>
        </p:nvSpPr>
        <p:spPr>
          <a:xfrm>
            <a:off x="3238052" y="1581961"/>
            <a:ext cx="6035040" cy="1745505"/>
          </a:xfrm>
          <a:custGeom>
            <a:avLst/>
            <a:gdLst>
              <a:gd name="connsiteX0" fmla="*/ 6097937 w 5894973"/>
              <a:gd name="connsiteY0" fmla="*/ 1150291 h 1809345"/>
              <a:gd name="connsiteX1" fmla="*/ 5613307 w 5894973"/>
              <a:gd name="connsiteY1" fmla="*/ 1290609 h 1809345"/>
              <a:gd name="connsiteX2" fmla="*/ 2845623 w 5894973"/>
              <a:gd name="connsiteY2" fmla="*/ 1808805 h 1809345"/>
              <a:gd name="connsiteX3" fmla="*/ 97069 w 5894973"/>
              <a:gd name="connsiteY3" fmla="*/ 674412 h 1809345"/>
              <a:gd name="connsiteX4" fmla="*/ 2991866 w 5894973"/>
              <a:gd name="connsiteY4" fmla="*/ 101 h 1809345"/>
              <a:gd name="connsiteX5" fmla="*/ 5890226 w 5894973"/>
              <a:gd name="connsiteY5" fmla="*/ 955995 h 1809345"/>
              <a:gd name="connsiteX6" fmla="*/ 6097937 w 5894973"/>
              <a:gd name="connsiteY6" fmla="*/ 1150291 h 1809345"/>
              <a:gd name="connsiteX0" fmla="*/ 6284196 w 6284196"/>
              <a:gd name="connsiteY0" fmla="*/ 965467 h 1809350"/>
              <a:gd name="connsiteX1" fmla="*/ 5614741 w 6284196"/>
              <a:gd name="connsiteY1" fmla="*/ 1290611 h 1809350"/>
              <a:gd name="connsiteX2" fmla="*/ 2847057 w 6284196"/>
              <a:gd name="connsiteY2" fmla="*/ 1808807 h 1809350"/>
              <a:gd name="connsiteX3" fmla="*/ 98503 w 6284196"/>
              <a:gd name="connsiteY3" fmla="*/ 674414 h 1809350"/>
              <a:gd name="connsiteX4" fmla="*/ 2993300 w 6284196"/>
              <a:gd name="connsiteY4" fmla="*/ 103 h 1809350"/>
              <a:gd name="connsiteX5" fmla="*/ 5891660 w 6284196"/>
              <a:gd name="connsiteY5" fmla="*/ 955997 h 1809350"/>
              <a:gd name="connsiteX6" fmla="*/ 6284196 w 6284196"/>
              <a:gd name="connsiteY6" fmla="*/ 965467 h 1809350"/>
              <a:gd name="connsiteX0" fmla="*/ 6284196 w 6284196"/>
              <a:gd name="connsiteY0" fmla="*/ 965467 h 1809350"/>
              <a:gd name="connsiteX1" fmla="*/ 5614741 w 6284196"/>
              <a:gd name="connsiteY1" fmla="*/ 1290611 h 1809350"/>
              <a:gd name="connsiteX2" fmla="*/ 2847057 w 6284196"/>
              <a:gd name="connsiteY2" fmla="*/ 1808807 h 1809350"/>
              <a:gd name="connsiteX3" fmla="*/ 98503 w 6284196"/>
              <a:gd name="connsiteY3" fmla="*/ 674414 h 1809350"/>
              <a:gd name="connsiteX4" fmla="*/ 2993300 w 6284196"/>
              <a:gd name="connsiteY4" fmla="*/ 103 h 1809350"/>
              <a:gd name="connsiteX5" fmla="*/ 6027847 w 6284196"/>
              <a:gd name="connsiteY5" fmla="*/ 955997 h 1809350"/>
              <a:gd name="connsiteX6" fmla="*/ 6284196 w 6284196"/>
              <a:gd name="connsiteY6" fmla="*/ 965467 h 1809350"/>
              <a:gd name="connsiteX0" fmla="*/ 6284196 w 6284196"/>
              <a:gd name="connsiteY0" fmla="*/ 965467 h 1809350"/>
              <a:gd name="connsiteX1" fmla="*/ 5614741 w 6284196"/>
              <a:gd name="connsiteY1" fmla="*/ 1290611 h 1809350"/>
              <a:gd name="connsiteX2" fmla="*/ 2847057 w 6284196"/>
              <a:gd name="connsiteY2" fmla="*/ 1808807 h 1809350"/>
              <a:gd name="connsiteX3" fmla="*/ 98503 w 6284196"/>
              <a:gd name="connsiteY3" fmla="*/ 674414 h 1809350"/>
              <a:gd name="connsiteX4" fmla="*/ 2993300 w 6284196"/>
              <a:gd name="connsiteY4" fmla="*/ 103 h 1809350"/>
              <a:gd name="connsiteX5" fmla="*/ 6027847 w 6284196"/>
              <a:gd name="connsiteY5" fmla="*/ 955997 h 1809350"/>
              <a:gd name="connsiteX6" fmla="*/ 6284196 w 6284196"/>
              <a:gd name="connsiteY6" fmla="*/ 965467 h 18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196" h="1809350">
                <a:moveTo>
                  <a:pt x="6284196" y="965467"/>
                </a:moveTo>
                <a:cubicBezTo>
                  <a:pt x="6122653" y="1012240"/>
                  <a:pt x="5776284" y="1243838"/>
                  <a:pt x="5614741" y="1290611"/>
                </a:cubicBezTo>
                <a:cubicBezTo>
                  <a:pt x="5112325" y="1617543"/>
                  <a:pt x="4024065" y="1821299"/>
                  <a:pt x="2847057" y="1808807"/>
                </a:cubicBezTo>
                <a:cubicBezTo>
                  <a:pt x="957555" y="1788753"/>
                  <a:pt x="-382707" y="1235595"/>
                  <a:pt x="98503" y="674414"/>
                </a:cubicBezTo>
                <a:cubicBezTo>
                  <a:pt x="443497" y="272085"/>
                  <a:pt x="1637999" y="-6161"/>
                  <a:pt x="2993300" y="103"/>
                </a:cubicBezTo>
                <a:cubicBezTo>
                  <a:pt x="4669177" y="7849"/>
                  <a:pt x="5578184" y="588305"/>
                  <a:pt x="6027847" y="955997"/>
                </a:cubicBezTo>
                <a:lnTo>
                  <a:pt x="6284196" y="965467"/>
                </a:lnTo>
                <a:close/>
              </a:path>
            </a:pathLst>
          </a:custGeom>
          <a:solidFill>
            <a:schemeClr val="accent5">
              <a:lumMod val="20000"/>
              <a:lumOff val="8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079500"/>
            <a:r>
              <a:rPr lang="ja-JP" altLang="en-US" sz="2800" dirty="0">
                <a:solidFill>
                  <a:schemeClr val="tx1"/>
                </a:solidFill>
                <a:latin typeface="メイリオ" panose="020B0604030504040204" pitchFamily="50" charset="-128"/>
                <a:ea typeface="メイリオ" panose="020B0604030504040204" pitchFamily="50" charset="-128"/>
              </a:rPr>
              <a:t>通院が増えてきたから</a:t>
            </a:r>
            <a:endParaRPr lang="en-US" altLang="ja-JP" sz="2800" dirty="0">
              <a:solidFill>
                <a:schemeClr val="tx1"/>
              </a:solidFill>
              <a:latin typeface="メイリオ" panose="020B0604030504040204" pitchFamily="50" charset="-128"/>
              <a:ea typeface="メイリオ" panose="020B0604030504040204" pitchFamily="50" charset="-128"/>
            </a:endParaRPr>
          </a:p>
          <a:p>
            <a:pPr marL="542925" defTabSz="273050"/>
            <a:r>
              <a:rPr lang="ja-JP" altLang="en-US" sz="2800" dirty="0">
                <a:solidFill>
                  <a:schemeClr val="tx1"/>
                </a:solidFill>
                <a:latin typeface="メイリオ" panose="020B0604030504040204" pitchFamily="50" charset="-128"/>
                <a:ea typeface="メイリオ" panose="020B0604030504040204" pitchFamily="50" charset="-128"/>
              </a:rPr>
              <a:t>医療費もかかるようになって</a:t>
            </a:r>
            <a:endParaRPr lang="en-US" altLang="ja-JP" sz="2800" dirty="0">
              <a:solidFill>
                <a:schemeClr val="tx1"/>
              </a:solidFill>
              <a:latin typeface="メイリオ" panose="020B0604030504040204" pitchFamily="50" charset="-128"/>
              <a:ea typeface="メイリオ" panose="020B0604030504040204" pitchFamily="50" charset="-128"/>
            </a:endParaRPr>
          </a:p>
          <a:p>
            <a:pPr marL="895350"/>
            <a:r>
              <a:rPr lang="ja-JP" altLang="en-US" sz="2800" dirty="0">
                <a:solidFill>
                  <a:schemeClr val="tx1"/>
                </a:solidFill>
                <a:latin typeface="メイリオ" panose="020B0604030504040204" pitchFamily="50" charset="-128"/>
                <a:ea typeface="メイリオ" panose="020B0604030504040204" pitchFamily="50" charset="-128"/>
              </a:rPr>
              <a:t>年金だけでは少し大変</a:t>
            </a:r>
            <a:r>
              <a:rPr lang="en-US" altLang="ja-JP" sz="2800" dirty="0">
                <a:solidFill>
                  <a:schemeClr val="tx1"/>
                </a:solidFill>
                <a:latin typeface="メイリオ" panose="020B0604030504040204" pitchFamily="50" charset="-128"/>
                <a:ea typeface="メイリオ" panose="020B0604030504040204" pitchFamily="50" charset="-128"/>
              </a:rPr>
              <a:t>…</a:t>
            </a:r>
          </a:p>
        </p:txBody>
      </p:sp>
      <p:sp>
        <p:nvSpPr>
          <p:cNvPr id="2" name="正方形/長方形 1">
            <a:extLst>
              <a:ext uri="{FF2B5EF4-FFF2-40B4-BE49-F238E27FC236}">
                <a16:creationId xmlns:a16="http://schemas.microsoft.com/office/drawing/2014/main" id="{985C69C2-5F4F-52CC-A544-CB6E5CEFD54E}"/>
              </a:ext>
            </a:extLst>
          </p:cNvPr>
          <p:cNvSpPr/>
          <p:nvPr/>
        </p:nvSpPr>
        <p:spPr>
          <a:xfrm>
            <a:off x="1112398" y="381284"/>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en-US" altLang="ja-JP" sz="3200" b="1" spc="-150" dirty="0">
                <a:solidFill>
                  <a:prstClr val="black"/>
                </a:solidFill>
                <a:latin typeface="メイリオ"/>
                <a:ea typeface="メイリオ"/>
                <a:cs typeface="メイリオ" panose="020B0604030504040204" pitchFamily="50" charset="-128"/>
              </a:rPr>
              <a:t>introduction</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889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リーフォーム: 図形 26">
            <a:extLst>
              <a:ext uri="{FF2B5EF4-FFF2-40B4-BE49-F238E27FC236}">
                <a16:creationId xmlns:a16="http://schemas.microsoft.com/office/drawing/2014/main" id="{7DA15B87-AF69-48DD-A490-CD36528580FA}"/>
              </a:ext>
            </a:extLst>
          </p:cNvPr>
          <p:cNvSpPr/>
          <p:nvPr/>
        </p:nvSpPr>
        <p:spPr>
          <a:xfrm flipH="1">
            <a:off x="1780813" y="1107179"/>
            <a:ext cx="8612699" cy="4410008"/>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なかなかよい着眼点ですね。</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どちらも簡単には解決できない問題です。</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財政と社会保障の課題を検討するためには</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それぞれの現状を確認しておくことが</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必要です。一緒に見ていきましょう。</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E96AD471-165E-4367-AD17-9DD0C86DAFF6}"/>
              </a:ext>
            </a:extLst>
          </p:cNvPr>
          <p:cNvPicPr>
            <a:picLocks noChangeAspect="1"/>
          </p:cNvPicPr>
          <p:nvPr/>
        </p:nvPicPr>
        <p:blipFill>
          <a:blip r:embed="rId2"/>
          <a:stretch>
            <a:fillRect/>
          </a:stretch>
        </p:blipFill>
        <p:spPr>
          <a:xfrm>
            <a:off x="1664081" y="5398852"/>
            <a:ext cx="1257679" cy="1222743"/>
          </a:xfrm>
          <a:prstGeom prst="rect">
            <a:avLst/>
          </a:prstGeom>
        </p:spPr>
      </p:pic>
      <p:pic>
        <p:nvPicPr>
          <p:cNvPr id="6" name="図 5">
            <a:extLst>
              <a:ext uri="{FF2B5EF4-FFF2-40B4-BE49-F238E27FC236}">
                <a16:creationId xmlns:a16="http://schemas.microsoft.com/office/drawing/2014/main" id="{F97C75F0-3DCA-4A0C-835B-2A28F688C603}"/>
              </a:ext>
            </a:extLst>
          </p:cNvPr>
          <p:cNvPicPr>
            <a:picLocks noChangeAspect="1"/>
          </p:cNvPicPr>
          <p:nvPr/>
        </p:nvPicPr>
        <p:blipFill>
          <a:blip r:embed="rId3"/>
          <a:stretch>
            <a:fillRect/>
          </a:stretch>
        </p:blipFill>
        <p:spPr>
          <a:xfrm>
            <a:off x="2793777" y="5398853"/>
            <a:ext cx="1146862" cy="1254380"/>
          </a:xfrm>
          <a:prstGeom prst="rect">
            <a:avLst/>
          </a:prstGeom>
        </p:spPr>
      </p:pic>
      <p:pic>
        <p:nvPicPr>
          <p:cNvPr id="3" name="図 2">
            <a:extLst>
              <a:ext uri="{FF2B5EF4-FFF2-40B4-BE49-F238E27FC236}">
                <a16:creationId xmlns:a16="http://schemas.microsoft.com/office/drawing/2014/main" id="{A80D54B1-A496-4985-8958-C9CF9CE4B9F2}"/>
              </a:ext>
            </a:extLst>
          </p:cNvPr>
          <p:cNvPicPr>
            <a:picLocks noChangeAspect="1"/>
          </p:cNvPicPr>
          <p:nvPr/>
        </p:nvPicPr>
        <p:blipFill>
          <a:blip r:embed="rId4"/>
          <a:stretch>
            <a:fillRect/>
          </a:stretch>
        </p:blipFill>
        <p:spPr>
          <a:xfrm>
            <a:off x="8953982" y="5352086"/>
            <a:ext cx="1457204" cy="1347914"/>
          </a:xfrm>
          <a:prstGeom prst="rect">
            <a:avLst/>
          </a:prstGeom>
        </p:spPr>
      </p:pic>
      <p:sp>
        <p:nvSpPr>
          <p:cNvPr id="2" name="正方形/長方形 1">
            <a:extLst>
              <a:ext uri="{FF2B5EF4-FFF2-40B4-BE49-F238E27FC236}">
                <a16:creationId xmlns:a16="http://schemas.microsoft.com/office/drawing/2014/main" id="{79A83BFC-BA3B-DCE2-D2AA-B06F202CF378}"/>
              </a:ext>
            </a:extLst>
          </p:cNvPr>
          <p:cNvSpPr/>
          <p:nvPr/>
        </p:nvSpPr>
        <p:spPr>
          <a:xfrm>
            <a:off x="1112398" y="381284"/>
            <a:ext cx="3071104"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en-US" altLang="ja-JP" sz="3200" b="1" spc="-150" dirty="0">
                <a:solidFill>
                  <a:prstClr val="black"/>
                </a:solidFill>
                <a:latin typeface="メイリオ"/>
                <a:ea typeface="メイリオ"/>
                <a:cs typeface="メイリオ" panose="020B0604030504040204" pitchFamily="50" charset="-128"/>
              </a:rPr>
              <a:t>introduction</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56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26E0C7B-A585-B63A-9D0A-97CBAA277AC7}"/>
              </a:ext>
            </a:extLst>
          </p:cNvPr>
          <p:cNvGrpSpPr/>
          <p:nvPr/>
        </p:nvGrpSpPr>
        <p:grpSpPr>
          <a:xfrm>
            <a:off x="1620280" y="639550"/>
            <a:ext cx="8928886" cy="538902"/>
            <a:chOff x="96280" y="225826"/>
            <a:chExt cx="8928886" cy="377727"/>
          </a:xfrm>
        </p:grpSpPr>
        <p:sp>
          <p:nvSpPr>
            <p:cNvPr id="4" name="正方形/長方形 3">
              <a:extLst>
                <a:ext uri="{FF2B5EF4-FFF2-40B4-BE49-F238E27FC236}">
                  <a16:creationId xmlns:a16="http://schemas.microsoft.com/office/drawing/2014/main" id="{6220DE5A-5981-B4D3-08A6-976EAB7A3354}"/>
                </a:ext>
              </a:extLst>
            </p:cNvPr>
            <p:cNvSpPr/>
            <p:nvPr/>
          </p:nvSpPr>
          <p:spPr>
            <a:xfrm>
              <a:off x="96280" y="225826"/>
              <a:ext cx="8928886" cy="370681"/>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tIns="108000" rtlCol="0" anchor="ctr"/>
            <a:lstStyle/>
            <a:p>
              <a:pPr marL="1346200"/>
              <a:r>
                <a:rPr lang="ja-JP" altLang="en-US" sz="3200" dirty="0">
                  <a:solidFill>
                    <a:schemeClr val="tx1"/>
                  </a:solidFill>
                  <a:latin typeface="メイリオ" panose="020B0604030504040204" pitchFamily="50" charset="-128"/>
                  <a:ea typeface="メイリオ" panose="020B0604030504040204" pitchFamily="50" charset="-128"/>
                </a:rPr>
                <a:t>各種の統計資料を読み取ってみよう</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2E6D78C-34C1-C2BE-7B6C-3A33BCFE8B4B}"/>
                </a:ext>
              </a:extLst>
            </p:cNvPr>
            <p:cNvSpPr txBox="1">
              <a:spLocks/>
            </p:cNvSpPr>
            <p:nvPr/>
          </p:nvSpPr>
          <p:spPr>
            <a:xfrm>
              <a:off x="96280" y="232871"/>
              <a:ext cx="1296056" cy="370682"/>
            </a:xfrm>
            <a:custGeom>
              <a:avLst/>
              <a:gdLst>
                <a:gd name="connsiteX0" fmla="*/ 1141832 w 1296056"/>
                <a:gd name="connsiteY0" fmla="*/ 0 h 497617"/>
                <a:gd name="connsiteX1" fmla="*/ 1296056 w 1296056"/>
                <a:gd name="connsiteY1" fmla="*/ 248809 h 497617"/>
                <a:gd name="connsiteX2" fmla="*/ 1141832 w 1296056"/>
                <a:gd name="connsiteY2" fmla="*/ 497617 h 497617"/>
                <a:gd name="connsiteX3" fmla="*/ 1141832 w 1296056"/>
                <a:gd name="connsiteY3" fmla="*/ 497615 h 497617"/>
                <a:gd name="connsiteX4" fmla="*/ 0 w 1296056"/>
                <a:gd name="connsiteY4" fmla="*/ 497615 h 497617"/>
                <a:gd name="connsiteX5" fmla="*/ 0 w 1296056"/>
                <a:gd name="connsiteY5" fmla="*/ 607 h 497617"/>
                <a:gd name="connsiteX6" fmla="*/ 1141832 w 1296056"/>
                <a:gd name="connsiteY6" fmla="*/ 607 h 4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56" h="497617">
                  <a:moveTo>
                    <a:pt x="1141832" y="0"/>
                  </a:moveTo>
                  <a:lnTo>
                    <a:pt x="1296056" y="248809"/>
                  </a:lnTo>
                  <a:lnTo>
                    <a:pt x="1141832" y="497617"/>
                  </a:lnTo>
                  <a:lnTo>
                    <a:pt x="1141832" y="497615"/>
                  </a:lnTo>
                  <a:lnTo>
                    <a:pt x="0" y="497615"/>
                  </a:lnTo>
                  <a:lnTo>
                    <a:pt x="0" y="607"/>
                  </a:lnTo>
                  <a:lnTo>
                    <a:pt x="1141832" y="607"/>
                  </a:lnTo>
                  <a:close/>
                </a:path>
              </a:pathLst>
            </a:custGeom>
            <a:solidFill>
              <a:schemeClr val="bg1">
                <a:lumMod val="50000"/>
              </a:schemeClr>
            </a:solidFill>
            <a:ln w="12700">
              <a:solidFill>
                <a:schemeClr val="bg1">
                  <a:lumMod val="50000"/>
                </a:schemeClr>
              </a:solidFill>
            </a:ln>
          </p:spPr>
          <p:txBody>
            <a:bodyPr vert="horz" wrap="square" lIns="0" tIns="45720" rIns="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lnSpc>
                  <a:spcPct val="120000"/>
                </a:lnSpc>
              </a:pP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grpSp>
      <p:sp>
        <p:nvSpPr>
          <p:cNvPr id="5" name="フリーフォーム: 図形 26">
            <a:extLst>
              <a:ext uri="{FF2B5EF4-FFF2-40B4-BE49-F238E27FC236}">
                <a16:creationId xmlns:a16="http://schemas.microsoft.com/office/drawing/2014/main" id="{2FC90656-C6FB-BAD8-4D52-82AD891D337E}"/>
              </a:ext>
            </a:extLst>
          </p:cNvPr>
          <p:cNvSpPr/>
          <p:nvPr/>
        </p:nvSpPr>
        <p:spPr>
          <a:xfrm flipH="1">
            <a:off x="1706338" y="1353599"/>
            <a:ext cx="8842825" cy="4240378"/>
          </a:xfrm>
          <a:custGeom>
            <a:avLst/>
            <a:gdLst>
              <a:gd name="connsiteX0" fmla="*/ 290246 w 8035046"/>
              <a:gd name="connsiteY0" fmla="*/ 0 h 5086505"/>
              <a:gd name="connsiteX1" fmla="*/ 7744800 w 8035046"/>
              <a:gd name="connsiteY1" fmla="*/ 0 h 5086505"/>
              <a:gd name="connsiteX2" fmla="*/ 8035046 w 8035046"/>
              <a:gd name="connsiteY2" fmla="*/ 290246 h 5086505"/>
              <a:gd name="connsiteX3" fmla="*/ 8035046 w 8035046"/>
              <a:gd name="connsiteY3" fmla="*/ 4427669 h 5086505"/>
              <a:gd name="connsiteX4" fmla="*/ 7744800 w 8035046"/>
              <a:gd name="connsiteY4" fmla="*/ 4717915 h 5086505"/>
              <a:gd name="connsiteX5" fmla="*/ 1787789 w 8035046"/>
              <a:gd name="connsiteY5" fmla="*/ 4717915 h 5086505"/>
              <a:gd name="connsiteX6" fmla="*/ 1168627 w 8035046"/>
              <a:gd name="connsiteY6" fmla="*/ 5086505 h 5086505"/>
              <a:gd name="connsiteX7" fmla="*/ 1391519 w 8035046"/>
              <a:gd name="connsiteY7" fmla="*/ 4717915 h 5086505"/>
              <a:gd name="connsiteX8" fmla="*/ 290246 w 8035046"/>
              <a:gd name="connsiteY8" fmla="*/ 4717915 h 5086505"/>
              <a:gd name="connsiteX9" fmla="*/ 0 w 8035046"/>
              <a:gd name="connsiteY9" fmla="*/ 4427669 h 5086505"/>
              <a:gd name="connsiteX10" fmla="*/ 0 w 8035046"/>
              <a:gd name="connsiteY10" fmla="*/ 290246 h 5086505"/>
              <a:gd name="connsiteX11" fmla="*/ 290246 w 8035046"/>
              <a:gd name="connsiteY11" fmla="*/ 0 h 50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5046" h="5086505">
                <a:moveTo>
                  <a:pt x="290246" y="0"/>
                </a:moveTo>
                <a:lnTo>
                  <a:pt x="7744800" y="0"/>
                </a:lnTo>
                <a:cubicBezTo>
                  <a:pt x="7905098" y="0"/>
                  <a:pt x="8035046" y="129948"/>
                  <a:pt x="8035046" y="290246"/>
                </a:cubicBezTo>
                <a:lnTo>
                  <a:pt x="8035046" y="4427669"/>
                </a:lnTo>
                <a:cubicBezTo>
                  <a:pt x="8035046" y="4587967"/>
                  <a:pt x="7905098" y="4717915"/>
                  <a:pt x="7744800" y="4717915"/>
                </a:cubicBezTo>
                <a:lnTo>
                  <a:pt x="1787789" y="4717915"/>
                </a:lnTo>
                <a:lnTo>
                  <a:pt x="1168627" y="5086505"/>
                </a:lnTo>
                <a:lnTo>
                  <a:pt x="1391519" y="4717915"/>
                </a:lnTo>
                <a:lnTo>
                  <a:pt x="290246" y="4717915"/>
                </a:lnTo>
                <a:cubicBezTo>
                  <a:pt x="129948" y="4717915"/>
                  <a:pt x="0" y="4587967"/>
                  <a:pt x="0" y="4427669"/>
                </a:cubicBezTo>
                <a:lnTo>
                  <a:pt x="0" y="290246"/>
                </a:lnTo>
                <a:cubicBezTo>
                  <a:pt x="0" y="129948"/>
                  <a:pt x="129948" y="0"/>
                  <a:pt x="290246" y="0"/>
                </a:cubicBezTo>
                <a:close/>
              </a:path>
            </a:pathLst>
          </a:cu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180000" tIns="180000" rIns="180000" rtlCol="0" anchor="t">
            <a:noAutofit/>
          </a:bodyPr>
          <a:lstStyle/>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これからいくつかの統計資料を示します。</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それぞれすでに学習している内容ですから，</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r>
              <a:rPr lang="ja-JP" altLang="en-US" sz="3200" dirty="0">
                <a:solidFill>
                  <a:schemeClr val="tx1"/>
                </a:solidFill>
                <a:latin typeface="メイリオ" panose="020B0604030504040204" pitchFamily="50" charset="-128"/>
                <a:ea typeface="メイリオ" panose="020B0604030504040204" pitchFamily="50" charset="-128"/>
              </a:rPr>
              <a:t>資料が何を表しているのか，どのような傾向が読み取れるかを焦らずに確認しましょう。</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spcBef>
                <a:spcPts val="1200"/>
              </a:spcBef>
            </a:pPr>
            <a:r>
              <a:rPr lang="ja-JP" altLang="en-US" sz="3200" dirty="0">
                <a:solidFill>
                  <a:schemeClr val="tx1"/>
                </a:solidFill>
                <a:latin typeface="メイリオ" panose="020B0604030504040204" pitchFamily="50" charset="-128"/>
                <a:ea typeface="メイリオ" panose="020B0604030504040204" pitchFamily="50" charset="-128"/>
              </a:rPr>
              <a:t>読み取れた内容はワークシートにまとめて　いきましょう</a:t>
            </a:r>
            <a:endParaRPr lang="en-US" altLang="ja-JP" sz="3200" dirty="0">
              <a:solidFill>
                <a:schemeClr val="tx1"/>
              </a:solidFill>
              <a:latin typeface="メイリオ" panose="020B0604030504040204" pitchFamily="50" charset="-128"/>
              <a:ea typeface="メイリオ" panose="020B0604030504040204" pitchFamily="50" charset="-128"/>
            </a:endParaRPr>
          </a:p>
          <a:p>
            <a:pPr>
              <a:lnSpc>
                <a:spcPct val="125000"/>
              </a:lnSpc>
            </a:pP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CF849D7-160C-1D30-8E84-2762D44D44A6}"/>
              </a:ext>
            </a:extLst>
          </p:cNvPr>
          <p:cNvPicPr>
            <a:picLocks noChangeAspect="1"/>
          </p:cNvPicPr>
          <p:nvPr/>
        </p:nvPicPr>
        <p:blipFill>
          <a:blip r:embed="rId3"/>
          <a:stretch>
            <a:fillRect/>
          </a:stretch>
        </p:blipFill>
        <p:spPr>
          <a:xfrm>
            <a:off x="8953982" y="5352086"/>
            <a:ext cx="1457204" cy="1347914"/>
          </a:xfrm>
          <a:prstGeom prst="rect">
            <a:avLst/>
          </a:prstGeom>
        </p:spPr>
      </p:pic>
    </p:spTree>
    <p:extLst>
      <p:ext uri="{BB962C8B-B14F-4D97-AF65-F5344CB8AC3E}">
        <p14:creationId xmlns:p14="http://schemas.microsoft.com/office/powerpoint/2010/main" val="61877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
            <a:extLst>
              <a:ext uri="{FF2B5EF4-FFF2-40B4-BE49-F238E27FC236}">
                <a16:creationId xmlns:a16="http://schemas.microsoft.com/office/drawing/2014/main" id="{93FDFF94-3667-1EE5-1326-AC4D23630866}"/>
              </a:ext>
            </a:extLst>
          </p:cNvPr>
          <p:cNvSpPr/>
          <p:nvPr/>
        </p:nvSpPr>
        <p:spPr>
          <a:xfrm>
            <a:off x="5994599" y="411503"/>
            <a:ext cx="4676987" cy="461665"/>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どのような傾向があるか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6075444" y="419702"/>
            <a:ext cx="377929" cy="418987"/>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sp>
        <p:nvSpPr>
          <p:cNvPr id="23" name="正方形/長方形 22">
            <a:extLst>
              <a:ext uri="{FF2B5EF4-FFF2-40B4-BE49-F238E27FC236}">
                <a16:creationId xmlns:a16="http://schemas.microsoft.com/office/drawing/2014/main" id="{A03CEF36-1956-AB29-9C14-3C5BE55E7E00}"/>
              </a:ext>
            </a:extLst>
          </p:cNvPr>
          <p:cNvSpPr/>
          <p:nvPr/>
        </p:nvSpPr>
        <p:spPr>
          <a:xfrm>
            <a:off x="1155822" y="411502"/>
            <a:ext cx="4297921"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spc="-150" dirty="0">
                <a:solidFill>
                  <a:prstClr val="black"/>
                </a:solidFill>
                <a:latin typeface="メイリオ"/>
                <a:ea typeface="メイリオ"/>
                <a:cs typeface="メイリオ" panose="020B0604030504040204" pitchFamily="50" charset="-128"/>
              </a:rPr>
              <a:t>日本の人口構成の推移</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a:extLst>
              <a:ext uri="{FF2B5EF4-FFF2-40B4-BE49-F238E27FC236}">
                <a16:creationId xmlns:a16="http://schemas.microsoft.com/office/drawing/2014/main" id="{93B910FD-BBF9-1A9C-9C55-41D2B354766A}"/>
              </a:ext>
            </a:extLst>
          </p:cNvPr>
          <p:cNvPicPr>
            <a:picLocks noChangeAspect="1"/>
          </p:cNvPicPr>
          <p:nvPr/>
        </p:nvPicPr>
        <p:blipFill>
          <a:blip r:embed="rId3"/>
          <a:stretch>
            <a:fillRect/>
          </a:stretch>
        </p:blipFill>
        <p:spPr>
          <a:xfrm>
            <a:off x="2476949" y="1071373"/>
            <a:ext cx="7035299" cy="5327702"/>
          </a:xfrm>
          <a:prstGeom prst="rect">
            <a:avLst/>
          </a:prstGeom>
        </p:spPr>
      </p:pic>
    </p:spTree>
    <p:extLst>
      <p:ext uri="{BB962C8B-B14F-4D97-AF65-F5344CB8AC3E}">
        <p14:creationId xmlns:p14="http://schemas.microsoft.com/office/powerpoint/2010/main" val="369927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
            <a:extLst>
              <a:ext uri="{FF2B5EF4-FFF2-40B4-BE49-F238E27FC236}">
                <a16:creationId xmlns:a16="http://schemas.microsoft.com/office/drawing/2014/main" id="{93FDFF94-3667-1EE5-1326-AC4D23630866}"/>
              </a:ext>
            </a:extLst>
          </p:cNvPr>
          <p:cNvSpPr/>
          <p:nvPr/>
        </p:nvSpPr>
        <p:spPr>
          <a:xfrm>
            <a:off x="5994599" y="411503"/>
            <a:ext cx="4612441" cy="461665"/>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どのような傾向があるか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6075444" y="419702"/>
            <a:ext cx="377929" cy="418987"/>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sp>
        <p:nvSpPr>
          <p:cNvPr id="23" name="正方形/長方形 22">
            <a:extLst>
              <a:ext uri="{FF2B5EF4-FFF2-40B4-BE49-F238E27FC236}">
                <a16:creationId xmlns:a16="http://schemas.microsoft.com/office/drawing/2014/main" id="{A03CEF36-1956-AB29-9C14-3C5BE55E7E00}"/>
              </a:ext>
            </a:extLst>
          </p:cNvPr>
          <p:cNvSpPr/>
          <p:nvPr/>
        </p:nvSpPr>
        <p:spPr>
          <a:xfrm>
            <a:off x="1090510" y="411502"/>
            <a:ext cx="4297920"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spc="-150" dirty="0">
                <a:solidFill>
                  <a:prstClr val="black"/>
                </a:solidFill>
                <a:latin typeface="メイリオ"/>
                <a:ea typeface="メイリオ"/>
                <a:cs typeface="メイリオ" panose="020B0604030504040204" pitchFamily="50" charset="-128"/>
              </a:rPr>
              <a:t>社会保障給付費の推移</a:t>
            </a:r>
            <a:endParaRPr lang="ja-JP" altLang="en-US" sz="32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8370FF2F-A924-9B17-4DF4-23B6A89631AE}"/>
              </a:ext>
            </a:extLst>
          </p:cNvPr>
          <p:cNvPicPr>
            <a:picLocks noChangeAspect="1"/>
          </p:cNvPicPr>
          <p:nvPr/>
        </p:nvPicPr>
        <p:blipFill>
          <a:blip r:embed="rId3"/>
          <a:stretch>
            <a:fillRect/>
          </a:stretch>
        </p:blipFill>
        <p:spPr>
          <a:xfrm>
            <a:off x="3042347" y="1047152"/>
            <a:ext cx="5566130" cy="5566130"/>
          </a:xfrm>
          <a:prstGeom prst="rect">
            <a:avLst/>
          </a:prstGeom>
        </p:spPr>
      </p:pic>
    </p:spTree>
    <p:extLst>
      <p:ext uri="{BB962C8B-B14F-4D97-AF65-F5344CB8AC3E}">
        <p14:creationId xmlns:p14="http://schemas.microsoft.com/office/powerpoint/2010/main" val="63110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
            <a:extLst>
              <a:ext uri="{FF2B5EF4-FFF2-40B4-BE49-F238E27FC236}">
                <a16:creationId xmlns:a16="http://schemas.microsoft.com/office/drawing/2014/main" id="{93FDFF94-3667-1EE5-1326-AC4D23630866}"/>
              </a:ext>
            </a:extLst>
          </p:cNvPr>
          <p:cNvSpPr/>
          <p:nvPr/>
        </p:nvSpPr>
        <p:spPr>
          <a:xfrm>
            <a:off x="3757509" y="1009552"/>
            <a:ext cx="7322867" cy="566213"/>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503999" tIns="180000" rIns="0" bIns="180000" rtlCol="0" anchor="ctr" anchorCtr="0"/>
          <a:lstStyle/>
          <a:p>
            <a:pPr marL="3175">
              <a:lnSpc>
                <a:spcPct val="120000"/>
              </a:lnSpc>
            </a:pPr>
            <a:r>
              <a:rPr lang="ja-JP" altLang="en-US" sz="2800" dirty="0">
                <a:solidFill>
                  <a:prstClr val="black"/>
                </a:solidFill>
                <a:latin typeface="メイリオ" panose="020B0604030504040204" pitchFamily="50" charset="-128"/>
                <a:ea typeface="メイリオ" panose="020B0604030504040204" pitchFamily="50" charset="-128"/>
              </a:rPr>
              <a:t>それぞれどのような傾向が読み取れるか</a:t>
            </a:r>
          </a:p>
        </p:txBody>
      </p:sp>
      <p:grpSp>
        <p:nvGrpSpPr>
          <p:cNvPr id="8" name="グループ化 7">
            <a:extLst>
              <a:ext uri="{FF2B5EF4-FFF2-40B4-BE49-F238E27FC236}">
                <a16:creationId xmlns:a16="http://schemas.microsoft.com/office/drawing/2014/main" id="{7FD1DDA0-049A-D92E-EACD-C2A6EEBD37FF}"/>
              </a:ext>
            </a:extLst>
          </p:cNvPr>
          <p:cNvGrpSpPr/>
          <p:nvPr/>
        </p:nvGrpSpPr>
        <p:grpSpPr>
          <a:xfrm>
            <a:off x="3838354" y="1017751"/>
            <a:ext cx="417585" cy="513870"/>
            <a:chOff x="-599679" y="1420630"/>
            <a:chExt cx="635726" cy="635728"/>
          </a:xfrm>
        </p:grpSpPr>
        <p:sp>
          <p:nvSpPr>
            <p:cNvPr id="13" name="円/楕円 15">
              <a:extLst>
                <a:ext uri="{FF2B5EF4-FFF2-40B4-BE49-F238E27FC236}">
                  <a16:creationId xmlns:a16="http://schemas.microsoft.com/office/drawing/2014/main" id="{C923A356-F3AD-33F2-6B10-72B6E6E1FEEC}"/>
                </a:ext>
              </a:extLst>
            </p:cNvPr>
            <p:cNvSpPr/>
            <p:nvPr/>
          </p:nvSpPr>
          <p:spPr>
            <a:xfrm>
              <a:off x="-599679" y="1480143"/>
              <a:ext cx="635726" cy="560333"/>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a:extLst>
                <a:ext uri="{FF2B5EF4-FFF2-40B4-BE49-F238E27FC236}">
                  <a16:creationId xmlns:a16="http://schemas.microsoft.com/office/drawing/2014/main" id="{D39C76EE-67C4-957C-FCCD-F359F827F84B}"/>
                </a:ext>
              </a:extLst>
            </p:cNvPr>
            <p:cNvSpPr txBox="1">
              <a:spLocks/>
            </p:cNvSpPr>
            <p:nvPr/>
          </p:nvSpPr>
          <p:spPr>
            <a:xfrm>
              <a:off x="-514888" y="1420630"/>
              <a:ext cx="493727" cy="635728"/>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dirty="0">
                  <a:solidFill>
                    <a:srgbClr val="F79646">
                      <a:lumMod val="20000"/>
                      <a:lumOff val="80000"/>
                    </a:srgbClr>
                  </a:solidFill>
                  <a:latin typeface="Arial Black" panose="020B0A04020102020204" pitchFamily="34" charset="0"/>
                  <a:ea typeface="メイリオ"/>
                  <a:cs typeface="メイリオ"/>
                </a:rPr>
                <a:t>?</a:t>
              </a:r>
            </a:p>
          </p:txBody>
        </p:sp>
      </p:grpSp>
      <p:sp>
        <p:nvSpPr>
          <p:cNvPr id="5" name="正方形/長方形 4">
            <a:extLst>
              <a:ext uri="{FF2B5EF4-FFF2-40B4-BE49-F238E27FC236}">
                <a16:creationId xmlns:a16="http://schemas.microsoft.com/office/drawing/2014/main" id="{2D1907D1-9D25-F205-29A4-B7FD34C7FFF5}"/>
              </a:ext>
            </a:extLst>
          </p:cNvPr>
          <p:cNvSpPr/>
          <p:nvPr/>
        </p:nvSpPr>
        <p:spPr>
          <a:xfrm>
            <a:off x="1054249" y="411502"/>
            <a:ext cx="4486581" cy="453796"/>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3200" b="1" dirty="0">
                <a:solidFill>
                  <a:schemeClr val="tx1"/>
                </a:solidFill>
                <a:latin typeface="Meiryo" panose="020B0604030504040204" pitchFamily="34" charset="-128"/>
                <a:ea typeface="Meiryo" panose="020B0604030504040204" pitchFamily="34" charset="-128"/>
              </a:rPr>
              <a:t>一般会計の歳入と歳出</a:t>
            </a:r>
            <a:endParaRPr lang="ja-JP" altLang="en-US" sz="3200" b="1" spc="-150" dirty="0">
              <a:solidFill>
                <a:schemeClr val="tx1"/>
              </a:solidFill>
              <a:latin typeface="Meiryo" panose="020B0604030504040204" pitchFamily="34" charset="-128"/>
              <a:ea typeface="Meiryo" panose="020B0604030504040204" pitchFamily="34" charset="-128"/>
              <a:cs typeface="メイリオ" panose="020B0604030504040204" pitchFamily="50" charset="-128"/>
            </a:endParaRPr>
          </a:p>
        </p:txBody>
      </p:sp>
      <p:pic>
        <p:nvPicPr>
          <p:cNvPr id="4" name="図 3">
            <a:extLst>
              <a:ext uri="{FF2B5EF4-FFF2-40B4-BE49-F238E27FC236}">
                <a16:creationId xmlns:a16="http://schemas.microsoft.com/office/drawing/2014/main" id="{9A17732C-4E0C-B0A1-D3BD-61871B2C3B7C}"/>
              </a:ext>
            </a:extLst>
          </p:cNvPr>
          <p:cNvPicPr>
            <a:picLocks noChangeAspect="1"/>
          </p:cNvPicPr>
          <p:nvPr/>
        </p:nvPicPr>
        <p:blipFill>
          <a:blip r:embed="rId3"/>
          <a:srcRect t="52825"/>
          <a:stretch>
            <a:fillRect/>
          </a:stretch>
        </p:blipFill>
        <p:spPr>
          <a:xfrm>
            <a:off x="510745" y="2478988"/>
            <a:ext cx="11170509" cy="2873829"/>
          </a:xfrm>
          <a:prstGeom prst="rect">
            <a:avLst/>
          </a:prstGeom>
        </p:spPr>
      </p:pic>
    </p:spTree>
    <p:extLst>
      <p:ext uri="{BB962C8B-B14F-4D97-AF65-F5344CB8AC3E}">
        <p14:creationId xmlns:p14="http://schemas.microsoft.com/office/powerpoint/2010/main" val="234797772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2">
              <a:lumMod val="60000"/>
              <a:lumOff val="40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7378</TotalTime>
  <Words>879</Words>
  <PresentationFormat>ワイド画面</PresentationFormat>
  <Paragraphs>133</Paragraphs>
  <Slides>21</Slides>
  <Notes>18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ariant>
        <vt:lpstr>目的別スライド ショー</vt:lpstr>
      </vt:variant>
      <vt:variant>
        <vt:i4>21</vt:i4>
      </vt:variant>
    </vt:vector>
  </HeadingPairs>
  <TitlesOfParts>
    <vt:vector size="49" baseType="lpstr">
      <vt:lpstr>ＭＳ Ｐゴシック</vt:lpstr>
      <vt:lpstr>メイリオ</vt:lpstr>
      <vt:lpstr>メイリオ</vt:lpstr>
      <vt:lpstr>Arial</vt:lpstr>
      <vt:lpstr>Arial Black</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目的別スライド ショー2</vt:lpstr>
      <vt:lpstr>目的別スライド ショー3</vt:lpstr>
      <vt:lpstr>目的別スライド ショー4</vt:lpstr>
      <vt:lpstr>目的別スライド ショー5</vt:lpstr>
      <vt:lpstr>目的別スライド ショー6</vt:lpstr>
      <vt:lpstr>目的別スライド ショー7</vt:lpstr>
      <vt:lpstr>身近な税金</vt:lpstr>
      <vt:lpstr>所得税</vt:lpstr>
      <vt:lpstr>法人税</vt:lpstr>
      <vt:lpstr>財政の歩み</vt:lpstr>
      <vt:lpstr>世界の社会保障制度</vt:lpstr>
      <vt:lpstr>社会保障の国際比較</vt:lpstr>
      <vt:lpstr>日本の社会保障制度</vt:lpstr>
      <vt:lpstr>公的年金制度</vt:lpstr>
      <vt:lpstr>公的会議保険制度</vt:lpstr>
      <vt:lpstr>合計特殊出生率</vt:lpstr>
      <vt:lpstr>高齢化率</vt:lpstr>
      <vt:lpstr>生活保護受給者</vt:lpstr>
      <vt:lpstr>税率</vt:lpstr>
      <vt:lpstr>社会保障給付費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2016-09-27T04:18:32Z</cp:lastPrinted>
  <dcterms:created xsi:type="dcterms:W3CDTF">2015-09-24T02:31:28Z</dcterms:created>
  <dcterms:modified xsi:type="dcterms:W3CDTF">2026-03-05T06:09:53Z</dcterms:modified>
</cp:coreProperties>
</file>