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4"/>
  </p:notesMasterIdLst>
  <p:handoutMasterIdLst>
    <p:handoutMasterId r:id="rId15"/>
  </p:handoutMasterIdLst>
  <p:sldIdLst>
    <p:sldId id="317" r:id="rId2"/>
    <p:sldId id="346" r:id="rId3"/>
    <p:sldId id="347" r:id="rId4"/>
    <p:sldId id="350" r:id="rId5"/>
    <p:sldId id="352" r:id="rId6"/>
    <p:sldId id="351" r:id="rId7"/>
    <p:sldId id="362" r:id="rId8"/>
    <p:sldId id="355" r:id="rId9"/>
    <p:sldId id="363" r:id="rId10"/>
    <p:sldId id="354" r:id="rId11"/>
    <p:sldId id="361" r:id="rId12"/>
    <p:sldId id="359" r:id="rId13"/>
  </p:sldIdLst>
  <p:sldSz cx="9144000" cy="6858000" type="screen4x3"/>
  <p:notesSz cx="6735763" cy="9866313"/>
  <p:custShowLst>
    <p:custShow name="目的別スライド ショー 1" id="0">
      <p:sldLst>
        <p:sld r:id="rId11"/>
      </p:sldLst>
    </p:custShow>
    <p:custShow name="目的別スライド ショー 2" id="1">
      <p:sldLst>
        <p:sld r:id="rId12"/>
      </p:sldLst>
    </p:custShow>
    <p:custShow name="目的別スライド ショー 3" id="2">
      <p:sldLst>
        <p:sld r:id="rId13"/>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CCFFCC"/>
    <a:srgbClr val="9BCD37"/>
    <a:srgbClr val="FFFFFF"/>
    <a:srgbClr val="CD9E00"/>
    <a:srgbClr val="E99DBD"/>
    <a:srgbClr val="5FC08F"/>
    <a:srgbClr val="9BA7D6"/>
    <a:srgbClr val="2EB4AC"/>
    <a:srgbClr val="AEA2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4" autoAdjust="0"/>
    <p:restoredTop sz="88575" autoAdjust="0"/>
  </p:normalViewPr>
  <p:slideViewPr>
    <p:cSldViewPr snapToGrid="0" snapToObjects="1">
      <p:cViewPr varScale="1">
        <p:scale>
          <a:sx n="48" d="100"/>
          <a:sy n="48" d="100"/>
        </p:scale>
        <p:origin x="58" y="331"/>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FC22B9D-1BE7-464E-9BE1-CB1C35736CAE}" type="datetimeFigureOut">
              <a:rPr kumimoji="1" lang="ja-JP" altLang="en-US" smtClean="0"/>
              <a:t>2026/3/13</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41AC73C-6EA6-8D45-AF4B-6691BAB8A772}" type="slidenum">
              <a:rPr kumimoji="1" lang="ja-JP" altLang="en-US" smtClean="0"/>
              <a:t>‹#›</a:t>
            </a:fld>
            <a:endParaRPr kumimoji="1" lang="ja-JP" altLang="en-US"/>
          </a:p>
        </p:txBody>
      </p:sp>
    </p:spTree>
    <p:extLst>
      <p:ext uri="{BB962C8B-B14F-4D97-AF65-F5344CB8AC3E}">
        <p14:creationId xmlns:p14="http://schemas.microsoft.com/office/powerpoint/2010/main" val="1384002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3C4517B-75D1-4D81-8B2A-AAACE0D73CFC}"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C9A4D17A-D96F-4F96-A715-524856CD0096}" type="slidenum">
              <a:rPr kumimoji="1" lang="ja-JP" altLang="en-US" smtClean="0"/>
              <a:t>‹#›</a:t>
            </a:fld>
            <a:endParaRPr kumimoji="1" lang="ja-JP" altLang="en-US"/>
          </a:p>
        </p:txBody>
      </p:sp>
    </p:spTree>
    <p:extLst>
      <p:ext uri="{BB962C8B-B14F-4D97-AF65-F5344CB8AC3E}">
        <p14:creationId xmlns:p14="http://schemas.microsoft.com/office/powerpoint/2010/main" val="232413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直間比率</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tabLst>
                <a:tab pos="92075" algn="l"/>
                <a:tab pos="182563" algn="dec"/>
              </a:tabLst>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租税に占める直接税と間接税の比率</a:t>
            </a:r>
          </a:p>
          <a:p>
            <a:endParaRPr kumimoji="1" lang="ja-JP" altLang="en-US" dirty="0"/>
          </a:p>
        </p:txBody>
      </p:sp>
      <p:sp>
        <p:nvSpPr>
          <p:cNvPr id="4" name="スライド番号プレースホルダー 3"/>
          <p:cNvSpPr>
            <a:spLocks noGrp="1"/>
          </p:cNvSpPr>
          <p:nvPr>
            <p:ph type="sldNum" sz="quarter" idx="10"/>
          </p:nvPr>
        </p:nvSpPr>
        <p:spPr/>
        <p:txBody>
          <a:bodyPr/>
          <a:lstStyle/>
          <a:p>
            <a:fld id="{6A151C7E-A8FA-4DC7-9B09-9DC1B5B1663E}" type="slidenum">
              <a:rPr kumimoji="1" lang="ja-JP" altLang="en-US" smtClean="0"/>
              <a:t>2</a:t>
            </a:fld>
            <a:endParaRPr kumimoji="1" lang="ja-JP" altLang="en-US"/>
          </a:p>
        </p:txBody>
      </p:sp>
    </p:spTree>
    <p:extLst>
      <p:ext uri="{BB962C8B-B14F-4D97-AF65-F5344CB8AC3E}">
        <p14:creationId xmlns:p14="http://schemas.microsoft.com/office/powerpoint/2010/main" val="381677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a:t>
            </a:r>
            <a:r>
              <a:rPr kumimoji="1" lang="ja-JP" altLang="en-US" b="1" dirty="0"/>
              <a:t>解説</a:t>
            </a:r>
            <a:r>
              <a:rPr kumimoji="1" lang="en-US" altLang="ja-JP"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rPr>
              <a:t>歳出の上位３項目は，社会保障関係費，国債費，地方交付税である。今後も高齢化率が上昇するため社会保障関係費の削減は難しく，国債費も過去の国債償還であるため抑制できない。また，地方交付税はすでに大幅に切り詰められており，これ以上の削減は地方の衰退に直結する。財政再建が歳出のムダをなくすだけでは厳しい状況がうかがえる。一方，</a:t>
            </a:r>
            <a:r>
              <a:rPr kumimoji="1" lang="en-US" altLang="ja-JP" sz="1200" dirty="0">
                <a:solidFill>
                  <a:schemeClr val="tx1"/>
                </a:solidFill>
                <a:latin typeface="+mn-ea"/>
              </a:rPr>
              <a:t>2022</a:t>
            </a:r>
            <a:r>
              <a:rPr kumimoji="1" lang="ja-JP" altLang="en-US" sz="1200" dirty="0">
                <a:solidFill>
                  <a:schemeClr val="tx1"/>
                </a:solidFill>
                <a:latin typeface="+mn-ea"/>
              </a:rPr>
              <a:t>年に政府が「経済の骨太方針」として提示した</a:t>
            </a:r>
            <a:r>
              <a:rPr kumimoji="1" lang="en-US" altLang="ja-JP" sz="1200" dirty="0">
                <a:solidFill>
                  <a:schemeClr val="tx1"/>
                </a:solidFill>
                <a:latin typeface="+mn-ea"/>
              </a:rPr>
              <a:t>AI</a:t>
            </a:r>
            <a:r>
              <a:rPr kumimoji="1" lang="ja-JP" altLang="en-US" sz="1200" dirty="0">
                <a:solidFill>
                  <a:schemeClr val="tx1"/>
                </a:solidFill>
                <a:latin typeface="+mn-ea"/>
              </a:rPr>
              <a:t>技術や</a:t>
            </a:r>
            <a:r>
              <a:rPr kumimoji="1" lang="en-US" altLang="ja-JP" sz="1200" dirty="0">
                <a:solidFill>
                  <a:schemeClr val="tx1"/>
                </a:solidFill>
                <a:latin typeface="+mn-ea"/>
              </a:rPr>
              <a:t>DX</a:t>
            </a:r>
            <a:r>
              <a:rPr kumimoji="1" lang="ja-JP" altLang="en-US" sz="1200" dirty="0">
                <a:solidFill>
                  <a:schemeClr val="tx1"/>
                </a:solidFill>
                <a:latin typeface="+mn-ea"/>
              </a:rPr>
              <a:t>化の推進は，行政の業務効率化や民間企業の生産性向上やイノベーションの発露につながる可能性があり，前者は歳出減，後者は歳入増につながりうる</a:t>
            </a:r>
            <a:r>
              <a:rPr lang="ja-JP" altLang="en-US" sz="1200" b="0" i="0" dirty="0">
                <a:solidFill>
                  <a:srgbClr val="C00000"/>
                </a:solidFill>
                <a:effectLst/>
                <a:latin typeface="+mn-ea"/>
              </a:rPr>
              <a:t>。</a:t>
            </a:r>
            <a:endParaRPr lang="en-US" altLang="ja-JP" sz="1200" b="0" i="0" dirty="0">
              <a:solidFill>
                <a:srgbClr val="C00000"/>
              </a:solidFill>
              <a:effectLst/>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5F332C-EDB9-41A2-8177-3169B5E97E49}" type="slidenum">
              <a:rPr kumimoji="1" lang="ja-JP" altLang="en-US" smtClean="0"/>
              <a:t>11</a:t>
            </a:fld>
            <a:endParaRPr kumimoji="1" lang="ja-JP" altLang="en-US"/>
          </a:p>
        </p:txBody>
      </p:sp>
    </p:spTree>
    <p:extLst>
      <p:ext uri="{BB962C8B-B14F-4D97-AF65-F5344CB8AC3E}">
        <p14:creationId xmlns:p14="http://schemas.microsoft.com/office/powerpoint/2010/main" val="47429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151C7E-A8FA-4DC7-9B09-9DC1B5B1663E}" type="slidenum">
              <a:rPr kumimoji="1" lang="ja-JP" altLang="en-US" smtClean="0"/>
              <a:t>3</a:t>
            </a:fld>
            <a:endParaRPr kumimoji="1" lang="ja-JP" altLang="en-US"/>
          </a:p>
        </p:txBody>
      </p:sp>
    </p:spTree>
    <p:extLst>
      <p:ext uri="{BB962C8B-B14F-4D97-AF65-F5344CB8AC3E}">
        <p14:creationId xmlns:p14="http://schemas.microsoft.com/office/powerpoint/2010/main" val="86411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151C7E-A8FA-4DC7-9B09-9DC1B5B1663E}" type="slidenum">
              <a:rPr kumimoji="1" lang="ja-JP" altLang="en-US" smtClean="0"/>
              <a:t>4</a:t>
            </a:fld>
            <a:endParaRPr kumimoji="1" lang="ja-JP" altLang="en-US"/>
          </a:p>
        </p:txBody>
      </p:sp>
    </p:spTree>
    <p:extLst>
      <p:ext uri="{BB962C8B-B14F-4D97-AF65-F5344CB8AC3E}">
        <p14:creationId xmlns:p14="http://schemas.microsoft.com/office/powerpoint/2010/main" val="274704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a:t>
            </a:r>
            <a:r>
              <a:rPr kumimoji="1" lang="ja-JP" altLang="en-US" b="1" dirty="0"/>
              <a:t>補足</a:t>
            </a:r>
            <a:r>
              <a:rPr kumimoji="1" lang="en-US" altLang="ja-JP" b="1" dirty="0"/>
              <a:t>】</a:t>
            </a:r>
          </a:p>
          <a:p>
            <a:pPr marL="984250" indent="-984250" algn="l" defTabSz="266700">
              <a:lnSpc>
                <a:spcPts val="3000"/>
              </a:lnSpc>
            </a:pPr>
            <a:r>
              <a:rPr lang="ja-JP" altLang="en-US" sz="1200" dirty="0">
                <a:solidFill>
                  <a:srgbClr val="000000"/>
                </a:solidFill>
                <a:latin typeface="メイリオ"/>
                <a:ea typeface="メイリオ"/>
                <a:cs typeface="メイリオ"/>
              </a:rPr>
              <a:t>・日銀による国債の引き受けは原則禁止となっている（＝市中消化の原則）</a:t>
            </a:r>
            <a:endParaRPr lang="en-US" altLang="ja-JP" sz="1200" dirty="0">
              <a:solidFill>
                <a:srgbClr val="000000"/>
              </a:solidFill>
              <a:latin typeface="メイリオ"/>
              <a:ea typeface="メイリオ"/>
              <a:cs typeface="メイリオ"/>
            </a:endParaRPr>
          </a:p>
          <a:p>
            <a:pPr marL="984250" indent="-984250" algn="l" defTabSz="266700">
              <a:lnSpc>
                <a:spcPts val="3000"/>
              </a:lnSpc>
            </a:pPr>
            <a:endParaRPr lang="en-US" altLang="ja-JP" sz="1200" dirty="0">
              <a:solidFill>
                <a:srgbClr val="000000"/>
              </a:solidFill>
              <a:latin typeface="メイリオ"/>
              <a:ea typeface="メイリオ"/>
              <a:cs typeface="メイリオ"/>
            </a:endParaRPr>
          </a:p>
          <a:p>
            <a:pPr marL="984250" indent="-984250" algn="l" defTabSz="266700">
              <a:lnSpc>
                <a:spcPts val="3000"/>
              </a:lnSpc>
            </a:pPr>
            <a:r>
              <a:rPr lang="ja-JP" altLang="en-US" sz="1200" b="1" dirty="0">
                <a:solidFill>
                  <a:srgbClr val="000000"/>
                </a:solidFill>
                <a:latin typeface="メイリオ"/>
                <a:ea typeface="メイリオ"/>
                <a:cs typeface="メイリオ"/>
              </a:rPr>
              <a:t>▶理由</a:t>
            </a:r>
            <a:endParaRPr lang="en-US" altLang="ja-JP" sz="1200" b="1" dirty="0">
              <a:solidFill>
                <a:srgbClr val="000000"/>
              </a:solidFill>
              <a:latin typeface="メイリオ"/>
              <a:ea typeface="メイリオ"/>
              <a:cs typeface="メイリオ"/>
            </a:endParaRPr>
          </a:p>
          <a:p>
            <a:pPr marL="984250" indent="-984250" algn="l" defTabSz="266700">
              <a:lnSpc>
                <a:spcPts val="3000"/>
              </a:lnSpc>
            </a:pPr>
            <a:r>
              <a:rPr lang="ja-JP" altLang="en-US" sz="1200" dirty="0">
                <a:solidFill>
                  <a:srgbClr val="000000"/>
                </a:solidFill>
                <a:latin typeface="メイリオ"/>
                <a:ea typeface="メイリオ"/>
                <a:cs typeface="メイリオ"/>
              </a:rPr>
              <a:t>日銀がお金を刷りさえすれば，政府は国債を発行するたびに際限なく資金を得られるため，</a:t>
            </a:r>
            <a:endParaRPr lang="en-US" altLang="ja-JP" sz="1200" dirty="0">
              <a:solidFill>
                <a:srgbClr val="000000"/>
              </a:solidFill>
              <a:latin typeface="メイリオ"/>
              <a:ea typeface="メイリオ"/>
              <a:cs typeface="メイリオ"/>
            </a:endParaRPr>
          </a:p>
          <a:p>
            <a:pPr marL="984250" indent="-984250" algn="l" defTabSz="266700">
              <a:lnSpc>
                <a:spcPts val="3000"/>
              </a:lnSpc>
            </a:pPr>
            <a:r>
              <a:rPr lang="ja-JP" altLang="en-US" sz="1200" dirty="0">
                <a:solidFill>
                  <a:srgbClr val="000000"/>
                </a:solidFill>
                <a:latin typeface="メイリオ"/>
                <a:ea typeface="メイリオ"/>
                <a:cs typeface="メイリオ"/>
              </a:rPr>
              <a:t>政府の財政に対する緊張感が薄れるほか，日銀の通貨増発に歯止めが効かなくなり，インフレを引き起こす恐れがあるため</a:t>
            </a:r>
            <a:endParaRPr lang="en-US" altLang="ja-JP" sz="1200" dirty="0">
              <a:solidFill>
                <a:srgbClr val="000000"/>
              </a:solidFill>
              <a:latin typeface="メイリオ"/>
              <a:ea typeface="メイリオ"/>
              <a:cs typeface="メイリオ"/>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A151C7E-A8FA-4DC7-9B09-9DC1B5B1663E}" type="slidenum">
              <a:rPr kumimoji="1" lang="ja-JP" altLang="en-US" smtClean="0"/>
              <a:t>5</a:t>
            </a:fld>
            <a:endParaRPr kumimoji="1" lang="ja-JP" altLang="en-US"/>
          </a:p>
        </p:txBody>
      </p:sp>
    </p:spTree>
    <p:extLst>
      <p:ext uri="{BB962C8B-B14F-4D97-AF65-F5344CB8AC3E}">
        <p14:creationId xmlns:p14="http://schemas.microsoft.com/office/powerpoint/2010/main" val="411387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151C7E-A8FA-4DC7-9B09-9DC1B5B1663E}" type="slidenum">
              <a:rPr kumimoji="1" lang="ja-JP" altLang="en-US" smtClean="0"/>
              <a:t>6</a:t>
            </a:fld>
            <a:endParaRPr kumimoji="1" lang="ja-JP" altLang="en-US"/>
          </a:p>
        </p:txBody>
      </p:sp>
    </p:spTree>
    <p:extLst>
      <p:ext uri="{BB962C8B-B14F-4D97-AF65-F5344CB8AC3E}">
        <p14:creationId xmlns:p14="http://schemas.microsoft.com/office/powerpoint/2010/main" val="411077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国債依存度</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tabLst>
                <a:tab pos="92075" algn="l"/>
                <a:tab pos="182563" algn="dec"/>
              </a:tabLst>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歳入に占める国債の割合</a:t>
            </a:r>
          </a:p>
          <a:p>
            <a:endParaRPr kumimoji="1" lang="en-US" altLang="ja-JP" dirty="0"/>
          </a:p>
          <a:p>
            <a:r>
              <a:rPr lang="ja-JP" altLang="en-US" sz="1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国債費</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tabLst>
                <a:tab pos="92075" algn="l"/>
                <a:tab pos="182563" algn="dec"/>
              </a:tabLst>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国債の元金・利子など支払経費</a:t>
            </a:r>
          </a:p>
          <a:p>
            <a:endParaRPr kumimoji="1" lang="ja-JP" altLang="en-US" dirty="0"/>
          </a:p>
        </p:txBody>
      </p:sp>
      <p:sp>
        <p:nvSpPr>
          <p:cNvPr id="4" name="スライド番号プレースホルダー 3"/>
          <p:cNvSpPr>
            <a:spLocks noGrp="1"/>
          </p:cNvSpPr>
          <p:nvPr>
            <p:ph type="sldNum" sz="quarter" idx="10"/>
          </p:nvPr>
        </p:nvSpPr>
        <p:spPr/>
        <p:txBody>
          <a:bodyPr/>
          <a:lstStyle/>
          <a:p>
            <a:fld id="{6A151C7E-A8FA-4DC7-9B09-9DC1B5B1663E}" type="slidenum">
              <a:rPr kumimoji="1" lang="ja-JP" altLang="en-US" smtClean="0"/>
              <a:t>7</a:t>
            </a:fld>
            <a:endParaRPr kumimoji="1" lang="ja-JP" altLang="en-US"/>
          </a:p>
        </p:txBody>
      </p:sp>
    </p:spTree>
    <p:extLst>
      <p:ext uri="{BB962C8B-B14F-4D97-AF65-F5344CB8AC3E}">
        <p14:creationId xmlns:p14="http://schemas.microsoft.com/office/powerpoint/2010/main" val="135810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国債依存度</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tabLst>
                <a:tab pos="92075" algn="l"/>
                <a:tab pos="182563" algn="dec"/>
              </a:tabLst>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歳入に占める国債の割合</a:t>
            </a:r>
          </a:p>
          <a:p>
            <a:endParaRPr kumimoji="1" lang="en-US" altLang="ja-JP" dirty="0"/>
          </a:p>
          <a:p>
            <a:r>
              <a:rPr lang="ja-JP" altLang="en-US" sz="1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国債費</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tabLst>
                <a:tab pos="92075" algn="l"/>
                <a:tab pos="182563" algn="dec"/>
              </a:tabLst>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国債の元金・利子など支払経費</a:t>
            </a:r>
          </a:p>
          <a:p>
            <a:endParaRPr kumimoji="1" lang="ja-JP" altLang="en-US" dirty="0"/>
          </a:p>
        </p:txBody>
      </p:sp>
      <p:sp>
        <p:nvSpPr>
          <p:cNvPr id="4" name="スライド番号プレースホルダー 3"/>
          <p:cNvSpPr>
            <a:spLocks noGrp="1"/>
          </p:cNvSpPr>
          <p:nvPr>
            <p:ph type="sldNum" sz="quarter" idx="10"/>
          </p:nvPr>
        </p:nvSpPr>
        <p:spPr/>
        <p:txBody>
          <a:bodyPr/>
          <a:lstStyle/>
          <a:p>
            <a:fld id="{6A151C7E-A8FA-4DC7-9B09-9DC1B5B1663E}" type="slidenum">
              <a:rPr kumimoji="1" lang="ja-JP" altLang="en-US" smtClean="0"/>
              <a:t>8</a:t>
            </a:fld>
            <a:endParaRPr kumimoji="1" lang="ja-JP" altLang="en-US"/>
          </a:p>
        </p:txBody>
      </p:sp>
    </p:spTree>
    <p:extLst>
      <p:ext uri="{BB962C8B-B14F-4D97-AF65-F5344CB8AC3E}">
        <p14:creationId xmlns:p14="http://schemas.microsoft.com/office/powerpoint/2010/main" val="136554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量的･質的金融緩和</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tabLst>
                <a:tab pos="92075" algn="l"/>
                <a:tab pos="182563" algn="dec"/>
              </a:tabLst>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国債などを今まで以上に買い入れることで，市場の資金量を増大させ，デフレ脱却をはかろうとする政策</a:t>
            </a:r>
          </a:p>
          <a:p>
            <a:endParaRPr kumimoji="1" lang="ja-JP" altLang="en-US" dirty="0"/>
          </a:p>
        </p:txBody>
      </p:sp>
      <p:sp>
        <p:nvSpPr>
          <p:cNvPr id="4" name="スライド番号プレースホルダー 3"/>
          <p:cNvSpPr>
            <a:spLocks noGrp="1"/>
          </p:cNvSpPr>
          <p:nvPr>
            <p:ph type="sldNum" sz="quarter" idx="10"/>
          </p:nvPr>
        </p:nvSpPr>
        <p:spPr/>
        <p:txBody>
          <a:bodyPr/>
          <a:lstStyle/>
          <a:p>
            <a:fld id="{8F5F332C-EDB9-41A2-8177-3169B5E97E49}" type="slidenum">
              <a:rPr kumimoji="1" lang="ja-JP" altLang="en-US" smtClean="0"/>
              <a:t>9</a:t>
            </a:fld>
            <a:endParaRPr kumimoji="1" lang="ja-JP" altLang="en-US"/>
          </a:p>
        </p:txBody>
      </p:sp>
    </p:spTree>
    <p:extLst>
      <p:ext uri="{BB962C8B-B14F-4D97-AF65-F5344CB8AC3E}">
        <p14:creationId xmlns:p14="http://schemas.microsoft.com/office/powerpoint/2010/main" val="298103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5F332C-EDB9-41A2-8177-3169B5E97E49}" type="slidenum">
              <a:rPr kumimoji="1" lang="ja-JP" altLang="en-US" smtClean="0"/>
              <a:t>10</a:t>
            </a:fld>
            <a:endParaRPr kumimoji="1" lang="ja-JP" altLang="en-US"/>
          </a:p>
        </p:txBody>
      </p:sp>
    </p:spTree>
    <p:extLst>
      <p:ext uri="{BB962C8B-B14F-4D97-AF65-F5344CB8AC3E}">
        <p14:creationId xmlns:p14="http://schemas.microsoft.com/office/powerpoint/2010/main" val="180607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B8D0137E-F138-5948-912D-EB2DB193302A}" type="datetime1">
              <a:rPr kumimoji="1" lang="ja-JP" altLang="en-US" smtClean="0"/>
              <a:t>2026/3/13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a:p>
        </p:txBody>
      </p:sp>
    </p:spTree>
    <p:extLst>
      <p:ext uri="{BB962C8B-B14F-4D97-AF65-F5344CB8AC3E}">
        <p14:creationId xmlns:p14="http://schemas.microsoft.com/office/powerpoint/2010/main" val="26771890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95E7AAC4-2FFA-FF5C-CDB5-3510D14745E6}"/>
              </a:ext>
            </a:extLst>
          </p:cNvPr>
          <p:cNvSpPr txBox="1">
            <a:spLocks/>
          </p:cNvSpPr>
          <p:nvPr userDrawn="1"/>
        </p:nvSpPr>
        <p:spPr>
          <a:xfrm>
            <a:off x="6952527" y="40274"/>
            <a:ext cx="2133600" cy="23662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mtClean="0">
                <a:latin typeface="Century" panose="02040604050505020304" pitchFamily="18" charset="0"/>
              </a:rPr>
              <a:pPr/>
              <a:t>‹#›</a:t>
            </a:fld>
            <a:endParaRPr lang="ja-JP" altLang="en-US" dirty="0">
              <a:latin typeface="Century" panose="02040604050505020304" pitchFamily="18" charset="0"/>
            </a:endParaRPr>
          </a:p>
        </p:txBody>
      </p:sp>
    </p:spTree>
    <p:extLst>
      <p:ext uri="{BB962C8B-B14F-4D97-AF65-F5344CB8AC3E}">
        <p14:creationId xmlns:p14="http://schemas.microsoft.com/office/powerpoint/2010/main" val="282500686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top_wh_B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1" y="2799001"/>
            <a:ext cx="9143999" cy="1259997"/>
          </a:xfrm>
        </p:spPr>
        <p:txBody>
          <a:bodyPr>
            <a:normAutofit/>
          </a:bodyPr>
          <a:lstStyle/>
          <a:p>
            <a:r>
              <a:rPr lang="ja-JP" altLang="en-US" sz="3600" b="1" dirty="0">
                <a:latin typeface="メイリオ"/>
                <a:ea typeface="メイリオ"/>
                <a:cs typeface="メイリオ"/>
              </a:rPr>
              <a:t>第</a:t>
            </a:r>
            <a:r>
              <a:rPr lang="en-US" altLang="ja-JP" sz="3600" b="1" dirty="0">
                <a:latin typeface="メイリオ"/>
                <a:ea typeface="メイリオ"/>
                <a:cs typeface="メイリオ"/>
              </a:rPr>
              <a:t>1</a:t>
            </a:r>
            <a:r>
              <a:rPr lang="ja-JP" altLang="en-US" sz="3600" b="1" dirty="0">
                <a:latin typeface="メイリオ"/>
                <a:ea typeface="メイリオ"/>
                <a:cs typeface="メイリオ"/>
              </a:rPr>
              <a:t>章</a:t>
            </a:r>
            <a:r>
              <a:rPr lang="en-US" altLang="ja-JP" sz="3600" b="1" dirty="0">
                <a:latin typeface="メイリオ"/>
                <a:ea typeface="メイリオ"/>
                <a:cs typeface="メイリオ"/>
              </a:rPr>
              <a:t>10</a:t>
            </a:r>
            <a:r>
              <a:rPr lang="ja-JP" altLang="en-US" sz="3600" b="1" dirty="0">
                <a:latin typeface="メイリオ"/>
                <a:ea typeface="メイリオ"/>
                <a:cs typeface="メイリオ"/>
              </a:rPr>
              <a:t>節　日本の財政の課題</a:t>
            </a:r>
            <a:endParaRPr kumimoji="1" lang="ja-JP" altLang="en-US" sz="3600" b="1" dirty="0">
              <a:latin typeface="メイリオ"/>
              <a:ea typeface="メイリオ"/>
              <a:cs typeface="メイリオ"/>
            </a:endParaRPr>
          </a:p>
        </p:txBody>
      </p:sp>
      <p:sp>
        <p:nvSpPr>
          <p:cNvPr id="5" name="サブタイトル 2"/>
          <p:cNvSpPr txBox="1">
            <a:spLocks/>
          </p:cNvSpPr>
          <p:nvPr/>
        </p:nvSpPr>
        <p:spPr>
          <a:xfrm>
            <a:off x="0" y="3634204"/>
            <a:ext cx="9144000" cy="359997"/>
          </a:xfrm>
          <a:prstGeom prst="rect">
            <a:avLst/>
          </a:prstGeom>
        </p:spPr>
        <p:txBody>
          <a:bodyPr vert="horz" lIns="91440" tIns="45720" rIns="91440" bIns="45720" rtlCol="0" anchor="ctr">
            <a:normAutofit fontScale="850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dirty="0">
                <a:solidFill>
                  <a:schemeClr val="tx1"/>
                </a:solidFill>
                <a:latin typeface="メイリオ"/>
                <a:ea typeface="メイリオ"/>
                <a:cs typeface="メイリオ"/>
              </a:rPr>
              <a:t>（教科書</a:t>
            </a:r>
            <a:r>
              <a:rPr lang="en-US" altLang="ja-JP" sz="2400" dirty="0">
                <a:solidFill>
                  <a:schemeClr val="tx1"/>
                </a:solidFill>
                <a:latin typeface="メイリオ"/>
                <a:ea typeface="メイリオ"/>
                <a:cs typeface="メイリオ"/>
              </a:rPr>
              <a:t>p.80</a:t>
            </a:r>
            <a:r>
              <a:rPr lang="ja-JP" altLang="en-US" sz="2400" dirty="0">
                <a:solidFill>
                  <a:schemeClr val="tx1"/>
                </a:solidFill>
                <a:latin typeface="メイリオ"/>
                <a:ea typeface="メイリオ"/>
                <a:cs typeface="メイリオ"/>
              </a:rPr>
              <a:t>～</a:t>
            </a:r>
            <a:r>
              <a:rPr lang="en-US" altLang="ja-JP" sz="2400" dirty="0">
                <a:solidFill>
                  <a:schemeClr val="tx1"/>
                </a:solidFill>
                <a:latin typeface="メイリオ"/>
                <a:ea typeface="メイリオ"/>
                <a:cs typeface="メイリオ"/>
              </a:rPr>
              <a:t>81</a:t>
            </a:r>
            <a:r>
              <a:rPr lang="ja-JP" altLang="en-US" sz="2400" dirty="0">
                <a:solidFill>
                  <a:schemeClr val="tx1"/>
                </a:solidFill>
                <a:latin typeface="メイリオ"/>
                <a:ea typeface="メイリオ"/>
                <a:cs typeface="メイリオ"/>
              </a:rPr>
              <a:t>）</a:t>
            </a:r>
          </a:p>
        </p:txBody>
      </p:sp>
    </p:spTree>
    <p:extLst>
      <p:ext uri="{BB962C8B-B14F-4D97-AF65-F5344CB8AC3E}">
        <p14:creationId xmlns:p14="http://schemas.microsoft.com/office/powerpoint/2010/main" val="3499652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C1E9884-3500-BCF8-351E-E4D556F7C6F2}"/>
              </a:ext>
            </a:extLst>
          </p:cNvPr>
          <p:cNvPicPr>
            <a:picLocks noChangeAspect="1"/>
          </p:cNvPicPr>
          <p:nvPr/>
        </p:nvPicPr>
        <p:blipFill>
          <a:blip r:embed="rId3"/>
          <a:stretch>
            <a:fillRect/>
          </a:stretch>
        </p:blipFill>
        <p:spPr>
          <a:xfrm>
            <a:off x="988998" y="915438"/>
            <a:ext cx="7166002" cy="5735267"/>
          </a:xfrm>
          <a:prstGeom prst="rect">
            <a:avLst/>
          </a:prstGeom>
        </p:spPr>
      </p:pic>
      <p:pic>
        <p:nvPicPr>
          <p:cNvPr id="21" name="図 20" descr="b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999" y="6388639"/>
            <a:ext cx="829001" cy="469361"/>
          </a:xfrm>
          <a:prstGeom prst="rect">
            <a:avLst/>
          </a:prstGeom>
        </p:spPr>
      </p:pic>
      <p:sp>
        <p:nvSpPr>
          <p:cNvPr id="19" name="メモ 18"/>
          <p:cNvSpPr/>
          <p:nvPr/>
        </p:nvSpPr>
        <p:spPr>
          <a:xfrm>
            <a:off x="411844" y="3747364"/>
            <a:ext cx="2285636" cy="2735554"/>
          </a:xfrm>
          <a:prstGeom prst="foldedCorner">
            <a:avLst>
              <a:gd name="adj" fmla="val 6157"/>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324000" rtlCol="0" anchor="ctr"/>
          <a:lstStyle/>
          <a:p>
            <a:r>
              <a:rPr lang="ja-JP" altLang="en-US" sz="2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量的・質的金融緩和政策</a:t>
            </a:r>
            <a:r>
              <a:rPr lang="ja-JP" altLang="en-US" sz="2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により，日銀の国債保有額は全体の約５割に達している。</a:t>
            </a:r>
            <a:endParaRPr lang="en-US" altLang="ja-JP" sz="2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F9029C51-1989-BABB-22C0-29544027E1DE}"/>
              </a:ext>
            </a:extLst>
          </p:cNvPr>
          <p:cNvSpPr/>
          <p:nvPr/>
        </p:nvSpPr>
        <p:spPr>
          <a:xfrm>
            <a:off x="8729499" y="78395"/>
            <a:ext cx="327023" cy="236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補足</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 name="角丸四角形 20">
            <a:extLst>
              <a:ext uri="{FF2B5EF4-FFF2-40B4-BE49-F238E27FC236}">
                <a16:creationId xmlns:a16="http://schemas.microsoft.com/office/drawing/2014/main" id="{B25CB2D0-AEB5-CEB0-77E5-5D186BF22573}"/>
              </a:ext>
            </a:extLst>
          </p:cNvPr>
          <p:cNvSpPr/>
          <p:nvPr/>
        </p:nvSpPr>
        <p:spPr>
          <a:xfrm>
            <a:off x="-209550" y="-18692"/>
            <a:ext cx="9582150" cy="461094"/>
          </a:xfrm>
          <a:prstGeom prst="roundRect">
            <a:avLst/>
          </a:prstGeom>
          <a:solidFill>
            <a:schemeClr val="tx1">
              <a:lumMod val="85000"/>
              <a:lumOff val="15000"/>
              <a:alpha val="20000"/>
            </a:scheme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日本国債の保有者の割合</a:t>
            </a:r>
            <a:endParaRPr kumimoji="1"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39295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4BC4F5-CA71-7BD2-15BD-B226DDF3E459}"/>
              </a:ext>
            </a:extLst>
          </p:cNvPr>
          <p:cNvPicPr>
            <a:picLocks noChangeAspect="1"/>
          </p:cNvPicPr>
          <p:nvPr/>
        </p:nvPicPr>
        <p:blipFill>
          <a:blip r:embed="rId3"/>
          <a:stretch>
            <a:fillRect/>
          </a:stretch>
        </p:blipFill>
        <p:spPr>
          <a:xfrm>
            <a:off x="240516" y="696915"/>
            <a:ext cx="6285578" cy="5885979"/>
          </a:xfrm>
          <a:prstGeom prst="rect">
            <a:avLst/>
          </a:prstGeom>
        </p:spPr>
      </p:pic>
      <p:pic>
        <p:nvPicPr>
          <p:cNvPr id="21" name="図 20" descr="b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999" y="6388639"/>
            <a:ext cx="829001" cy="469361"/>
          </a:xfrm>
          <a:prstGeom prst="rect">
            <a:avLst/>
          </a:prstGeom>
        </p:spPr>
      </p:pic>
      <p:sp>
        <p:nvSpPr>
          <p:cNvPr id="25" name="メモ 24"/>
          <p:cNvSpPr/>
          <p:nvPr/>
        </p:nvSpPr>
        <p:spPr>
          <a:xfrm>
            <a:off x="6685905" y="3429000"/>
            <a:ext cx="2268160" cy="2388040"/>
          </a:xfrm>
          <a:prstGeom prst="foldedCorner">
            <a:avLst>
              <a:gd name="adj" fmla="val 7756"/>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324000" rtlCol="0" anchor="ctr"/>
          <a:lstStyle/>
          <a:p>
            <a:r>
              <a:rPr lang="ja-JP" altLang="en-US" sz="2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日本の政府債務（借金）は，</a:t>
            </a:r>
            <a:endParaRPr lang="en-US" altLang="ja-JP" sz="2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GDP</a:t>
            </a:r>
            <a:r>
              <a:rPr lang="ja-JP" altLang="en-US" sz="2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のおよそ２倍</a:t>
            </a:r>
            <a:r>
              <a:rPr lang="ja-JP" altLang="en-US" sz="2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となっている。</a:t>
            </a:r>
            <a:endParaRPr lang="en-US" altLang="ja-JP" sz="2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a:extLst>
              <a:ext uri="{FF2B5EF4-FFF2-40B4-BE49-F238E27FC236}">
                <a16:creationId xmlns:a16="http://schemas.microsoft.com/office/drawing/2014/main" id="{44B64542-D293-7E81-7682-A22AD502B999}"/>
              </a:ext>
            </a:extLst>
          </p:cNvPr>
          <p:cNvSpPr/>
          <p:nvPr/>
        </p:nvSpPr>
        <p:spPr>
          <a:xfrm>
            <a:off x="8729499" y="78395"/>
            <a:ext cx="327023" cy="236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補足</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1" name="角丸四角形 20">
            <a:extLst>
              <a:ext uri="{FF2B5EF4-FFF2-40B4-BE49-F238E27FC236}">
                <a16:creationId xmlns:a16="http://schemas.microsoft.com/office/drawing/2014/main" id="{5C3EAD94-9732-5E3F-F099-4840A5316F25}"/>
              </a:ext>
            </a:extLst>
          </p:cNvPr>
          <p:cNvSpPr/>
          <p:nvPr/>
        </p:nvSpPr>
        <p:spPr>
          <a:xfrm>
            <a:off x="-209550" y="-18692"/>
            <a:ext cx="9582150" cy="461094"/>
          </a:xfrm>
          <a:prstGeom prst="roundRect">
            <a:avLst/>
          </a:prstGeom>
          <a:solidFill>
            <a:schemeClr val="tx1">
              <a:lumMod val="85000"/>
              <a:lumOff val="15000"/>
              <a:alpha val="20000"/>
            </a:scheme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おもな先進国の政府債務</a:t>
            </a:r>
            <a:r>
              <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a:t>
            </a: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借金</a:t>
            </a:r>
            <a:r>
              <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a:t>
            </a: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の対</a:t>
            </a:r>
            <a:r>
              <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GDP</a:t>
            </a: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比率の推移</a:t>
            </a:r>
          </a:p>
        </p:txBody>
      </p:sp>
    </p:spTree>
    <p:extLst>
      <p:ext uri="{BB962C8B-B14F-4D97-AF65-F5344CB8AC3E}">
        <p14:creationId xmlns:p14="http://schemas.microsoft.com/office/powerpoint/2010/main" val="31151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3D610F9-FC32-8338-4EAB-B2CB208B9EA2}"/>
              </a:ext>
            </a:extLst>
          </p:cNvPr>
          <p:cNvPicPr>
            <a:picLocks noChangeAspect="1"/>
          </p:cNvPicPr>
          <p:nvPr/>
        </p:nvPicPr>
        <p:blipFill>
          <a:blip r:embed="rId3"/>
          <a:stretch>
            <a:fillRect/>
          </a:stretch>
        </p:blipFill>
        <p:spPr>
          <a:xfrm>
            <a:off x="230084" y="2940476"/>
            <a:ext cx="8713599" cy="2244105"/>
          </a:xfrm>
          <a:prstGeom prst="rect">
            <a:avLst/>
          </a:prstGeom>
        </p:spPr>
      </p:pic>
      <p:sp>
        <p:nvSpPr>
          <p:cNvPr id="5" name="正方形/長方形 4">
            <a:extLst>
              <a:ext uri="{FF2B5EF4-FFF2-40B4-BE49-F238E27FC236}">
                <a16:creationId xmlns:a16="http://schemas.microsoft.com/office/drawing/2014/main" id="{48EB38BE-9E7C-8F7D-3D08-EAAFB3821BAC}"/>
              </a:ext>
            </a:extLst>
          </p:cNvPr>
          <p:cNvSpPr/>
          <p:nvPr/>
        </p:nvSpPr>
        <p:spPr>
          <a:xfrm>
            <a:off x="8729499" y="78395"/>
            <a:ext cx="327023" cy="236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補足</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角丸四角形 20">
            <a:extLst>
              <a:ext uri="{FF2B5EF4-FFF2-40B4-BE49-F238E27FC236}">
                <a16:creationId xmlns:a16="http://schemas.microsoft.com/office/drawing/2014/main" id="{F8852F48-2119-D0A1-E758-9F43BB1898BB}"/>
              </a:ext>
            </a:extLst>
          </p:cNvPr>
          <p:cNvSpPr/>
          <p:nvPr/>
        </p:nvSpPr>
        <p:spPr>
          <a:xfrm>
            <a:off x="-209550" y="-18692"/>
            <a:ext cx="9582150" cy="461094"/>
          </a:xfrm>
          <a:prstGeom prst="roundRect">
            <a:avLst/>
          </a:prstGeom>
          <a:solidFill>
            <a:schemeClr val="accent3">
              <a:alpha val="20000"/>
            </a:scheme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TRY</a:t>
            </a: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／教科書</a:t>
            </a:r>
            <a:r>
              <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p.81</a:t>
            </a:r>
          </a:p>
        </p:txBody>
      </p:sp>
      <p:pic>
        <p:nvPicPr>
          <p:cNvPr id="21" name="図 20" descr="b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999" y="6388639"/>
            <a:ext cx="829001" cy="469361"/>
          </a:xfrm>
          <a:prstGeom prst="rect">
            <a:avLst/>
          </a:prstGeom>
        </p:spPr>
      </p:pic>
      <p:sp>
        <p:nvSpPr>
          <p:cNvPr id="3" name="サブタイトル 2">
            <a:extLst>
              <a:ext uri="{FF2B5EF4-FFF2-40B4-BE49-F238E27FC236}">
                <a16:creationId xmlns:a16="http://schemas.microsoft.com/office/drawing/2014/main" id="{CBC7E1FA-95C9-CF20-C1E1-79E6ED65D16A}"/>
              </a:ext>
            </a:extLst>
          </p:cNvPr>
          <p:cNvSpPr txBox="1">
            <a:spLocks/>
          </p:cNvSpPr>
          <p:nvPr/>
        </p:nvSpPr>
        <p:spPr>
          <a:xfrm>
            <a:off x="0" y="662659"/>
            <a:ext cx="9144000" cy="856232"/>
          </a:xfrm>
          <a:prstGeom prst="rect">
            <a:avLst/>
          </a:prstGeom>
          <a:solidFill>
            <a:schemeClr val="accent3">
              <a:lumMod val="50000"/>
            </a:schemeClr>
          </a:solidFill>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400" b="1" dirty="0">
                <a:solidFill>
                  <a:schemeClr val="bg1">
                    <a:lumMod val="95000"/>
                  </a:schemeClr>
                </a:solidFill>
                <a:latin typeface="Yu Gothic UI" panose="020B0500000000000000" pitchFamily="50" charset="-128"/>
                <a:ea typeface="Yu Gothic UI" panose="020B0500000000000000" pitchFamily="50" charset="-128"/>
                <a:cs typeface="Meiryo UI" panose="020B0604030504040204" pitchFamily="50" charset="-128"/>
              </a:rPr>
              <a:t>プライマリーバランスを改善したり，債務残高を減らしたりするためにはどのような方策が必要だろうか，考えてみよう。</a:t>
            </a:r>
            <a:endParaRPr lang="ja-JP" altLang="en-US" sz="2400" dirty="0">
              <a:solidFill>
                <a:schemeClr val="bg1">
                  <a:lumMod val="95000"/>
                </a:schemeClr>
              </a:solidFill>
              <a:latin typeface="メイリオ"/>
              <a:ea typeface="メイリオ"/>
              <a:cs typeface="メイリオ"/>
            </a:endParaRPr>
          </a:p>
        </p:txBody>
      </p:sp>
    </p:spTree>
    <p:extLst>
      <p:ext uri="{BB962C8B-B14F-4D97-AF65-F5344CB8AC3E}">
        <p14:creationId xmlns:p14="http://schemas.microsoft.com/office/powerpoint/2010/main" val="63872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71484" y="225243"/>
            <a:ext cx="3960000" cy="924288"/>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462632" y="368786"/>
            <a:ext cx="637200" cy="63720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611145" y="352697"/>
            <a:ext cx="340242" cy="681243"/>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4000" b="1" dirty="0">
                <a:solidFill>
                  <a:schemeClr val="accent6">
                    <a:lumMod val="75000"/>
                  </a:schemeClr>
                </a:solidFill>
                <a:latin typeface="Arial Black" panose="020B0A04020102020204" pitchFamily="34" charset="0"/>
                <a:ea typeface="メイリオ"/>
                <a:cs typeface="メイリオ"/>
              </a:rPr>
              <a:t>!</a:t>
            </a:r>
          </a:p>
        </p:txBody>
      </p:sp>
      <p:sp>
        <p:nvSpPr>
          <p:cNvPr id="5" name="角丸四角形 4"/>
          <p:cNvSpPr/>
          <p:nvPr/>
        </p:nvSpPr>
        <p:spPr>
          <a:xfrm>
            <a:off x="271483" y="1489590"/>
            <a:ext cx="8447312" cy="1228781"/>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288000" rIns="180000" bIns="180000" rtlCol="0" anchor="ctr" anchorCtr="0"/>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税制改革とは</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5" name="サブタイトル 2"/>
          <p:cNvSpPr txBox="1">
            <a:spLocks/>
          </p:cNvSpPr>
          <p:nvPr/>
        </p:nvSpPr>
        <p:spPr>
          <a:xfrm>
            <a:off x="1290980" y="401021"/>
            <a:ext cx="2745443" cy="57878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accent6">
                    <a:lumMod val="20000"/>
                    <a:lumOff val="80000"/>
                  </a:schemeClr>
                </a:solidFill>
                <a:latin typeface="HGｺﾞｼｯｸE" panose="020B0909000000000000" pitchFamily="49" charset="-128"/>
                <a:ea typeface="HGｺﾞｼｯｸE" panose="020B0909000000000000" pitchFamily="49" charset="-128"/>
                <a:cs typeface="メイリオ"/>
              </a:rPr>
              <a:t>授業のポイント</a:t>
            </a:r>
            <a:endParaRPr lang="en-US" altLang="ja-JP" sz="2400" b="1" dirty="0">
              <a:solidFill>
                <a:schemeClr val="accent6">
                  <a:lumMod val="20000"/>
                  <a:lumOff val="80000"/>
                </a:schemeClr>
              </a:solidFill>
              <a:latin typeface="HGｺﾞｼｯｸE" panose="020B0909000000000000" pitchFamily="49" charset="-128"/>
              <a:ea typeface="HGｺﾞｼｯｸE" panose="020B0909000000000000" pitchFamily="49" charset="-128"/>
              <a:cs typeface="メイリオ"/>
            </a:endParaRPr>
          </a:p>
        </p:txBody>
      </p:sp>
      <p:grpSp>
        <p:nvGrpSpPr>
          <p:cNvPr id="2" name="グループ化 1"/>
          <p:cNvGrpSpPr/>
          <p:nvPr/>
        </p:nvGrpSpPr>
        <p:grpSpPr>
          <a:xfrm>
            <a:off x="507904" y="1757905"/>
            <a:ext cx="635726" cy="685659"/>
            <a:chOff x="381121" y="1569775"/>
            <a:chExt cx="635726" cy="685659"/>
          </a:xfrm>
        </p:grpSpPr>
        <p:sp>
          <p:nvSpPr>
            <p:cNvPr id="16" name="円/楕円 15"/>
            <p:cNvSpPr/>
            <p:nvPr/>
          </p:nvSpPr>
          <p:spPr>
            <a:xfrm>
              <a:off x="381121" y="1591979"/>
              <a:ext cx="635726" cy="6357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サブタイトル 2"/>
            <p:cNvSpPr txBox="1">
              <a:spLocks/>
            </p:cNvSpPr>
            <p:nvPr/>
          </p:nvSpPr>
          <p:spPr>
            <a:xfrm>
              <a:off x="523120" y="1569775"/>
              <a:ext cx="342448" cy="685659"/>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3600" b="1" dirty="0">
                  <a:solidFill>
                    <a:schemeClr val="accent6">
                      <a:lumMod val="20000"/>
                      <a:lumOff val="80000"/>
                    </a:schemeClr>
                  </a:solidFill>
                  <a:latin typeface="Arial Black" panose="020B0A04020102020204" pitchFamily="34" charset="0"/>
                  <a:ea typeface="メイリオ"/>
                  <a:cs typeface="メイリオ"/>
                </a:rPr>
                <a:t>1</a:t>
              </a:r>
            </a:p>
          </p:txBody>
        </p:sp>
      </p:grpSp>
      <p:sp>
        <p:nvSpPr>
          <p:cNvPr id="19" name="角丸四角形 18"/>
          <p:cNvSpPr/>
          <p:nvPr/>
        </p:nvSpPr>
        <p:spPr>
          <a:xfrm>
            <a:off x="271483" y="3089334"/>
            <a:ext cx="8447312" cy="1228781"/>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288000" rIns="180000" bIns="180000" rtlCol="0" anchor="ctr" anchorCtr="0"/>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日本の財政の特徴とは</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507904" y="3357649"/>
            <a:ext cx="635726" cy="685659"/>
            <a:chOff x="381121" y="1569775"/>
            <a:chExt cx="635726" cy="685659"/>
          </a:xfrm>
        </p:grpSpPr>
        <p:sp>
          <p:nvSpPr>
            <p:cNvPr id="23" name="円/楕円 22"/>
            <p:cNvSpPr/>
            <p:nvPr/>
          </p:nvSpPr>
          <p:spPr>
            <a:xfrm>
              <a:off x="381121" y="1591979"/>
              <a:ext cx="635726" cy="6357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サブタイトル 2"/>
            <p:cNvSpPr txBox="1">
              <a:spLocks/>
            </p:cNvSpPr>
            <p:nvPr/>
          </p:nvSpPr>
          <p:spPr>
            <a:xfrm>
              <a:off x="523120" y="1569775"/>
              <a:ext cx="342448" cy="685659"/>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3600" b="1" dirty="0">
                  <a:solidFill>
                    <a:schemeClr val="accent6">
                      <a:lumMod val="20000"/>
                      <a:lumOff val="80000"/>
                    </a:schemeClr>
                  </a:solidFill>
                  <a:latin typeface="Arial Black" panose="020B0A04020102020204" pitchFamily="34" charset="0"/>
                  <a:ea typeface="メイリオ"/>
                  <a:cs typeface="メイリオ"/>
                </a:rPr>
                <a:t>2</a:t>
              </a:r>
            </a:p>
          </p:txBody>
        </p:sp>
      </p:grpSp>
      <p:sp>
        <p:nvSpPr>
          <p:cNvPr id="25" name="角丸四角形 24"/>
          <p:cNvSpPr/>
          <p:nvPr/>
        </p:nvSpPr>
        <p:spPr>
          <a:xfrm>
            <a:off x="271484" y="4689078"/>
            <a:ext cx="8447312" cy="1228781"/>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288000" rIns="180000" bIns="180000" rtlCol="0" anchor="ctr" anchorCtr="0"/>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プライマリーバランスとは</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507905" y="4957393"/>
            <a:ext cx="635726" cy="685659"/>
            <a:chOff x="381121" y="1569775"/>
            <a:chExt cx="635726" cy="685659"/>
          </a:xfrm>
        </p:grpSpPr>
        <p:sp>
          <p:nvSpPr>
            <p:cNvPr id="27" name="円/楕円 26"/>
            <p:cNvSpPr/>
            <p:nvPr/>
          </p:nvSpPr>
          <p:spPr>
            <a:xfrm>
              <a:off x="381121" y="1591979"/>
              <a:ext cx="635726" cy="6357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サブタイトル 2"/>
            <p:cNvSpPr txBox="1">
              <a:spLocks/>
            </p:cNvSpPr>
            <p:nvPr/>
          </p:nvSpPr>
          <p:spPr>
            <a:xfrm>
              <a:off x="523120" y="1569775"/>
              <a:ext cx="342448" cy="685659"/>
            </a:xfrm>
            <a:prstGeom prst="rect">
              <a:avLst/>
            </a:prstGeom>
          </p:spPr>
          <p:txBody>
            <a:bodyPr vert="horz" lIns="91440" tIns="45720" rIns="91440" bIns="4572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r>
                <a:rPr lang="en-US" altLang="ja-JP" sz="3600" b="1" dirty="0">
                  <a:solidFill>
                    <a:schemeClr val="accent6">
                      <a:lumMod val="20000"/>
                      <a:lumOff val="80000"/>
                    </a:schemeClr>
                  </a:solidFill>
                  <a:latin typeface="Arial Black" panose="020B0A04020102020204" pitchFamily="34" charset="0"/>
                  <a:ea typeface="メイリオ"/>
                  <a:cs typeface="メイリオ"/>
                </a:rPr>
                <a:t>3</a:t>
              </a:r>
            </a:p>
          </p:txBody>
        </p:sp>
      </p:grpSp>
    </p:spTree>
    <p:extLst>
      <p:ext uri="{BB962C8B-B14F-4D97-AF65-F5344CB8AC3E}">
        <p14:creationId xmlns:p14="http://schemas.microsoft.com/office/powerpoint/2010/main" val="26038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265834" y="1366164"/>
            <a:ext cx="4306166" cy="81708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444500" indent="-444500" algn="l"/>
            <a:r>
              <a:rPr lang="en-US" altLang="ja-JP" sz="2600" b="1" dirty="0">
                <a:solidFill>
                  <a:schemeClr val="tx1">
                    <a:lumMod val="85000"/>
                    <a:lumOff val="15000"/>
                  </a:schemeClr>
                </a:solidFill>
                <a:latin typeface="メイリオ"/>
                <a:ea typeface="メイリオ"/>
                <a:cs typeface="メイリオ"/>
              </a:rPr>
              <a:t> </a:t>
            </a:r>
            <a:r>
              <a:rPr lang="en-US" altLang="ja-JP" sz="2600" dirty="0">
                <a:solidFill>
                  <a:schemeClr val="tx1">
                    <a:lumMod val="85000"/>
                    <a:lumOff val="15000"/>
                  </a:schemeClr>
                </a:solidFill>
                <a:latin typeface="メイリオ"/>
                <a:ea typeface="メイリオ"/>
                <a:cs typeface="メイリオ"/>
              </a:rPr>
              <a:t>…</a:t>
            </a:r>
            <a:r>
              <a:rPr lang="ja-JP" altLang="en-US" sz="2600" dirty="0">
                <a:solidFill>
                  <a:schemeClr val="tx1">
                    <a:lumMod val="85000"/>
                    <a:lumOff val="15000"/>
                  </a:schemeClr>
                </a:solidFill>
                <a:latin typeface="メイリオ"/>
                <a:ea typeface="メイリオ"/>
                <a:cs typeface="メイリオ"/>
              </a:rPr>
              <a:t>経済や社会の実情にあわせ，税率変更や租税の新設・廃止をおこなうこと</a:t>
            </a:r>
            <a:endParaRPr lang="ja-JP" altLang="en-US" sz="2600" b="1" dirty="0">
              <a:solidFill>
                <a:schemeClr val="tx1">
                  <a:lumMod val="85000"/>
                  <a:lumOff val="15000"/>
                </a:schemeClr>
              </a:solidFill>
              <a:latin typeface="メイリオ"/>
              <a:ea typeface="メイリオ"/>
              <a:cs typeface="メイリオ"/>
            </a:endParaRPr>
          </a:p>
        </p:txBody>
      </p:sp>
      <p:sp>
        <p:nvSpPr>
          <p:cNvPr id="11" name="角丸四角形 10"/>
          <p:cNvSpPr/>
          <p:nvPr/>
        </p:nvSpPr>
        <p:spPr>
          <a:xfrm>
            <a:off x="217412" y="784108"/>
            <a:ext cx="2179799" cy="461094"/>
          </a:xfrm>
          <a:prstGeom prst="roundRect">
            <a:avLst/>
          </a:prstGeom>
          <a:solidFill>
            <a:schemeClr val="accent5">
              <a:lumMod val="75000"/>
            </a:schemeClr>
          </a:solidFill>
          <a:ln w="63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tIns="46800" rtlCol="0" anchor="ctr"/>
          <a:lstStyle/>
          <a:p>
            <a:pPr algn="ct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税制改革とは</a:t>
            </a:r>
            <a:endPar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サブタイトル 2"/>
          <p:cNvSpPr txBox="1">
            <a:spLocks/>
          </p:cNvSpPr>
          <p:nvPr/>
        </p:nvSpPr>
        <p:spPr>
          <a:xfrm>
            <a:off x="1441992" y="3024854"/>
            <a:ext cx="3130008" cy="2239805"/>
          </a:xfrm>
          <a:prstGeom prst="rect">
            <a:avLst/>
          </a:prstGeom>
          <a:solidFill>
            <a:schemeClr val="bg1">
              <a:lumMod val="95000"/>
            </a:schemeClr>
          </a:solidFill>
          <a:ln w="6350">
            <a:solidFill>
              <a:schemeClr val="tx1"/>
            </a:solidFill>
          </a:ln>
        </p:spPr>
        <p:txBody>
          <a:bodyPr vert="horz" lIns="91440" tIns="144000" rIns="91440" bIns="45720" rtlCol="0" anchor="ctr" anchorCtr="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533400" indent="-533400" algn="l"/>
            <a:r>
              <a:rPr lang="en-US" altLang="ja-JP" sz="2600" b="1" u="sng" dirty="0">
                <a:solidFill>
                  <a:schemeClr val="tx1"/>
                </a:solidFill>
                <a:latin typeface="メイリオ"/>
                <a:ea typeface="メイリオ"/>
                <a:cs typeface="メイリオ"/>
              </a:rPr>
              <a:t>1989</a:t>
            </a:r>
            <a:r>
              <a:rPr lang="ja-JP" altLang="en-US" sz="2600" b="1" u="sng" dirty="0">
                <a:solidFill>
                  <a:schemeClr val="tx1"/>
                </a:solidFill>
                <a:latin typeface="メイリオ"/>
                <a:ea typeface="メイリオ"/>
                <a:cs typeface="メイリオ"/>
              </a:rPr>
              <a:t>年</a:t>
            </a:r>
            <a:endParaRPr lang="en-US" altLang="ja-JP" sz="2600" b="1" u="sng" dirty="0">
              <a:solidFill>
                <a:schemeClr val="tx1"/>
              </a:solidFill>
              <a:latin typeface="メイリオ"/>
              <a:ea typeface="メイリオ"/>
              <a:cs typeface="メイリオ"/>
            </a:endParaRPr>
          </a:p>
          <a:p>
            <a:pPr marL="533400" indent="-533400" algn="l"/>
            <a:r>
              <a:rPr lang="ja-JP" altLang="en-US" sz="2600" dirty="0">
                <a:solidFill>
                  <a:schemeClr val="tx1"/>
                </a:solidFill>
                <a:latin typeface="メイリオ"/>
                <a:ea typeface="メイリオ"/>
                <a:cs typeface="メイリオ"/>
              </a:rPr>
              <a:t> ▶</a:t>
            </a:r>
            <a:r>
              <a:rPr lang="ja-JP" altLang="en-US" sz="2600" b="1" dirty="0">
                <a:solidFill>
                  <a:srgbClr val="FF0000"/>
                </a:solidFill>
                <a:latin typeface="メイリオ"/>
                <a:ea typeface="メイリオ"/>
                <a:cs typeface="メイリオ"/>
              </a:rPr>
              <a:t>消費税</a:t>
            </a:r>
            <a:r>
              <a:rPr lang="ja-JP" altLang="en-US" sz="2600" dirty="0">
                <a:solidFill>
                  <a:schemeClr val="tx1"/>
                </a:solidFill>
                <a:latin typeface="メイリオ"/>
                <a:ea typeface="メイリオ"/>
                <a:cs typeface="メイリオ"/>
              </a:rPr>
              <a:t>の導入</a:t>
            </a:r>
            <a:endParaRPr lang="en-US" altLang="ja-JP" sz="2600" dirty="0">
              <a:solidFill>
                <a:schemeClr val="tx1"/>
              </a:solidFill>
              <a:latin typeface="メイリオ"/>
              <a:ea typeface="メイリオ"/>
              <a:cs typeface="メイリオ"/>
            </a:endParaRPr>
          </a:p>
          <a:p>
            <a:pPr marL="533400" indent="-533400" algn="l"/>
            <a:r>
              <a:rPr lang="ja-JP" altLang="en-US" sz="2600" dirty="0">
                <a:solidFill>
                  <a:schemeClr val="tx1"/>
                </a:solidFill>
                <a:latin typeface="メイリオ"/>
                <a:ea typeface="メイリオ"/>
                <a:cs typeface="メイリオ"/>
              </a:rPr>
              <a:t> ▶</a:t>
            </a:r>
            <a:r>
              <a:rPr lang="ja-JP" altLang="en-US" sz="2600" b="1" dirty="0">
                <a:solidFill>
                  <a:srgbClr val="FF0000"/>
                </a:solidFill>
                <a:latin typeface="メイリオ"/>
                <a:ea typeface="メイリオ"/>
                <a:cs typeface="メイリオ"/>
              </a:rPr>
              <a:t>所得税</a:t>
            </a:r>
            <a:r>
              <a:rPr lang="ja-JP" altLang="en-US" sz="2600" dirty="0">
                <a:solidFill>
                  <a:schemeClr val="tx1"/>
                </a:solidFill>
                <a:latin typeface="メイリオ"/>
                <a:ea typeface="メイリオ"/>
                <a:cs typeface="メイリオ"/>
              </a:rPr>
              <a:t>の</a:t>
            </a:r>
            <a:r>
              <a:rPr lang="ja-JP" altLang="en-US" sz="2600" b="1" dirty="0">
                <a:solidFill>
                  <a:srgbClr val="FF0000"/>
                </a:solidFill>
                <a:latin typeface="メイリオ"/>
                <a:ea typeface="メイリオ"/>
                <a:cs typeface="メイリオ"/>
              </a:rPr>
              <a:t>減税</a:t>
            </a:r>
            <a:endParaRPr lang="en-US" altLang="ja-JP" sz="2600" b="1" dirty="0">
              <a:solidFill>
                <a:srgbClr val="FF0000"/>
              </a:solidFill>
              <a:latin typeface="メイリオ"/>
              <a:ea typeface="メイリオ"/>
              <a:cs typeface="メイリオ"/>
            </a:endParaRPr>
          </a:p>
          <a:p>
            <a:pPr marL="533400" indent="-533400" algn="l"/>
            <a:r>
              <a:rPr lang="ja-JP" altLang="en-US" sz="2600" dirty="0">
                <a:solidFill>
                  <a:schemeClr val="tx1"/>
                </a:solidFill>
                <a:latin typeface="メイリオ"/>
                <a:ea typeface="メイリオ"/>
                <a:cs typeface="メイリオ"/>
              </a:rPr>
              <a:t>　</a:t>
            </a:r>
            <a:r>
              <a:rPr lang="en-US" altLang="ja-JP" sz="2600" dirty="0">
                <a:solidFill>
                  <a:schemeClr val="tx1"/>
                </a:solidFill>
                <a:latin typeface="メイリオ"/>
                <a:ea typeface="メイリオ"/>
                <a:cs typeface="メイリオ"/>
              </a:rPr>
              <a:t>(</a:t>
            </a:r>
            <a:r>
              <a:rPr lang="ja-JP" altLang="en-US" sz="2600" dirty="0">
                <a:solidFill>
                  <a:schemeClr val="tx1"/>
                </a:solidFill>
                <a:latin typeface="メイリオ"/>
                <a:ea typeface="メイリオ"/>
                <a:cs typeface="メイリオ"/>
              </a:rPr>
              <a:t>累進税率の変更</a:t>
            </a:r>
            <a:r>
              <a:rPr lang="en-US" altLang="ja-JP" sz="2600" dirty="0">
                <a:solidFill>
                  <a:schemeClr val="tx1"/>
                </a:solidFill>
                <a:latin typeface="メイリオ"/>
                <a:ea typeface="メイリオ"/>
                <a:cs typeface="メイリオ"/>
              </a:rPr>
              <a:t>)</a:t>
            </a:r>
          </a:p>
        </p:txBody>
      </p:sp>
      <p:sp>
        <p:nvSpPr>
          <p:cNvPr id="33" name="サブタイトル 2"/>
          <p:cNvSpPr txBox="1">
            <a:spLocks/>
          </p:cNvSpPr>
          <p:nvPr/>
        </p:nvSpPr>
        <p:spPr>
          <a:xfrm>
            <a:off x="869627" y="3024854"/>
            <a:ext cx="464847" cy="2239805"/>
          </a:xfrm>
          <a:prstGeom prst="rect">
            <a:avLst/>
          </a:prstGeom>
          <a:solidFill>
            <a:schemeClr val="tx1">
              <a:lumMod val="65000"/>
              <a:lumOff val="35000"/>
            </a:schemeClr>
          </a:solidFill>
          <a:ln w="6350">
            <a:solidFill>
              <a:schemeClr val="tx1"/>
            </a:solidFill>
          </a:ln>
        </p:spPr>
        <p:txBody>
          <a:bodyPr vert="eaVert" lIns="72000" tIns="144000" rIns="72000" bIns="72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600" b="1" dirty="0">
                <a:solidFill>
                  <a:schemeClr val="bg1">
                    <a:lumMod val="95000"/>
                  </a:schemeClr>
                </a:solidFill>
                <a:latin typeface="メイリオ"/>
                <a:ea typeface="メイリオ"/>
                <a:cs typeface="メイリオ"/>
              </a:rPr>
              <a:t>例</a:t>
            </a:r>
            <a:endParaRPr lang="en-US" altLang="ja-JP" sz="2600" b="1" dirty="0">
              <a:solidFill>
                <a:schemeClr val="bg1">
                  <a:lumMod val="95000"/>
                </a:schemeClr>
              </a:solidFill>
              <a:latin typeface="メイリオ"/>
              <a:ea typeface="メイリオ"/>
              <a:cs typeface="メイリオ"/>
            </a:endParaRPr>
          </a:p>
        </p:txBody>
      </p:sp>
      <p:sp>
        <p:nvSpPr>
          <p:cNvPr id="34" name="右矢印 33">
            <a:extLst>
              <a:ext uri="{FF2B5EF4-FFF2-40B4-BE49-F238E27FC236}">
                <a16:creationId xmlns:a16="http://schemas.microsoft.com/office/drawing/2014/main" id="{093E8C75-BAE3-4896-87E9-6B9466CF1431}"/>
              </a:ext>
            </a:extLst>
          </p:cNvPr>
          <p:cNvSpPr/>
          <p:nvPr/>
        </p:nvSpPr>
        <p:spPr>
          <a:xfrm>
            <a:off x="1310121" y="5873668"/>
            <a:ext cx="449632" cy="242857"/>
          </a:xfrm>
          <a:prstGeom prst="rightArrow">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角丸四角形 34">
            <a:extLst>
              <a:ext uri="{FF2B5EF4-FFF2-40B4-BE49-F238E27FC236}">
                <a16:creationId xmlns:a16="http://schemas.microsoft.com/office/drawing/2014/main" id="{46436A24-F506-42D2-A197-F8A96388E39B}"/>
              </a:ext>
            </a:extLst>
          </p:cNvPr>
          <p:cNvSpPr/>
          <p:nvPr/>
        </p:nvSpPr>
        <p:spPr>
          <a:xfrm>
            <a:off x="1851895" y="5773472"/>
            <a:ext cx="2720105" cy="443246"/>
          </a:xfrm>
          <a:prstGeom prst="roundRect">
            <a:avLst>
              <a:gd name="adj" fmla="val 6361"/>
            </a:avLst>
          </a:prstGeom>
          <a:solidFill>
            <a:srgbClr val="EDF6F9"/>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ctr" anchorCtr="0"/>
          <a:lstStyle/>
          <a:p>
            <a:pPr algn="ctr" defTabSz="266700">
              <a:lnSpc>
                <a:spcPts val="3000"/>
              </a:lnSpc>
            </a:pPr>
            <a:r>
              <a:rPr lang="ja-JP" altLang="en-US" sz="2600" b="1" dirty="0">
                <a:solidFill>
                  <a:srgbClr val="FF0000"/>
                </a:solidFill>
                <a:latin typeface="メイリオ"/>
                <a:ea typeface="メイリオ"/>
                <a:cs typeface="メイリオ"/>
              </a:rPr>
              <a:t>直間比率 </a:t>
            </a:r>
            <a:r>
              <a:rPr lang="ja-JP" altLang="en-US" sz="2600" dirty="0">
                <a:solidFill>
                  <a:srgbClr val="000000"/>
                </a:solidFill>
                <a:latin typeface="メイリオ"/>
                <a:ea typeface="メイリオ"/>
                <a:cs typeface="メイリオ"/>
              </a:rPr>
              <a:t>が変化</a:t>
            </a:r>
            <a:endParaRPr lang="en-US" altLang="ja-JP" sz="2600" dirty="0">
              <a:solidFill>
                <a:srgbClr val="000000"/>
              </a:solidFill>
              <a:latin typeface="メイリオ"/>
              <a:ea typeface="メイリオ"/>
              <a:cs typeface="メイリオ"/>
            </a:endParaRPr>
          </a:p>
        </p:txBody>
      </p:sp>
      <p:sp>
        <p:nvSpPr>
          <p:cNvPr id="3" name="角丸四角形 20">
            <a:extLst>
              <a:ext uri="{FF2B5EF4-FFF2-40B4-BE49-F238E27FC236}">
                <a16:creationId xmlns:a16="http://schemas.microsoft.com/office/drawing/2014/main" id="{33D4E9F7-B566-1A04-5184-409BAD9B17AA}"/>
              </a:ext>
            </a:extLst>
          </p:cNvPr>
          <p:cNvSpPr/>
          <p:nvPr/>
        </p:nvSpPr>
        <p:spPr>
          <a:xfrm>
            <a:off x="-209550" y="-18692"/>
            <a:ext cx="9582150" cy="461094"/>
          </a:xfrm>
          <a:prstGeom prst="roundRect">
            <a:avLst/>
          </a:prstGeom>
          <a:solidFill>
            <a:srgbClr val="2B8B9B">
              <a:alpha val="20000"/>
            </a:srgb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日本の財政の課題</a:t>
            </a:r>
            <a:endPar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058DD641-5902-2CDB-A8FF-E4B0E3B13780}"/>
              </a:ext>
            </a:extLst>
          </p:cNvPr>
          <p:cNvPicPr>
            <a:picLocks noChangeAspect="1"/>
          </p:cNvPicPr>
          <p:nvPr/>
        </p:nvPicPr>
        <p:blipFill>
          <a:blip r:embed="rId3"/>
          <a:srcRect/>
          <a:stretch/>
        </p:blipFill>
        <p:spPr>
          <a:xfrm>
            <a:off x="5233931" y="784108"/>
            <a:ext cx="3644235" cy="5432610"/>
          </a:xfrm>
          <a:prstGeom prst="rect">
            <a:avLst/>
          </a:prstGeom>
        </p:spPr>
      </p:pic>
    </p:spTree>
    <p:extLst>
      <p:ext uri="{BB962C8B-B14F-4D97-AF65-F5344CB8AC3E}">
        <p14:creationId xmlns:p14="http://schemas.microsoft.com/office/powerpoint/2010/main" val="214938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17412" y="789790"/>
            <a:ext cx="4107453" cy="461094"/>
          </a:xfrm>
          <a:prstGeom prst="roundRect">
            <a:avLst/>
          </a:prstGeom>
          <a:solidFill>
            <a:schemeClr val="accent5">
              <a:lumMod val="75000"/>
            </a:schemeClr>
          </a:solidFill>
          <a:ln w="63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tIns="46800" rtlCol="0" anchor="ctr"/>
          <a:lstStyle/>
          <a:p>
            <a:pPr algn="ct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近年の税制改革の動向とは</a:t>
            </a:r>
            <a:endPar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a:extLst>
              <a:ext uri="{FF2B5EF4-FFF2-40B4-BE49-F238E27FC236}">
                <a16:creationId xmlns:a16="http://schemas.microsoft.com/office/drawing/2014/main" id="{46436A24-F506-42D2-A197-F8A96388E39B}"/>
              </a:ext>
            </a:extLst>
          </p:cNvPr>
          <p:cNvSpPr/>
          <p:nvPr/>
        </p:nvSpPr>
        <p:spPr>
          <a:xfrm>
            <a:off x="301864" y="1618226"/>
            <a:ext cx="5057536" cy="2169893"/>
          </a:xfrm>
          <a:prstGeom prst="roundRect">
            <a:avLst>
              <a:gd name="adj" fmla="val 6361"/>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t" anchorCtr="0"/>
          <a:lstStyle/>
          <a:p>
            <a:pPr>
              <a:lnSpc>
                <a:spcPts val="2800"/>
              </a:lnSpc>
            </a:pPr>
            <a:r>
              <a:rPr lang="ja-JP" altLang="en-US" sz="2600" b="1" dirty="0">
                <a:solidFill>
                  <a:schemeClr val="tx1">
                    <a:lumMod val="85000"/>
                    <a:lumOff val="15000"/>
                  </a:schemeClr>
                </a:solidFill>
                <a:latin typeface="メイリオ"/>
                <a:ea typeface="メイリオ"/>
                <a:cs typeface="メイリオ"/>
              </a:rPr>
              <a:t>消費税の</a:t>
            </a:r>
            <a:r>
              <a:rPr lang="ja-JP" altLang="en-US" sz="2600" b="1" dirty="0">
                <a:solidFill>
                  <a:srgbClr val="FF0000"/>
                </a:solidFill>
                <a:latin typeface="メイリオ"/>
                <a:ea typeface="メイリオ"/>
                <a:cs typeface="メイリオ"/>
              </a:rPr>
              <a:t>増税</a:t>
            </a:r>
            <a:r>
              <a:rPr lang="ja-JP" altLang="en-US" sz="2600" b="1" dirty="0">
                <a:solidFill>
                  <a:schemeClr val="tx1">
                    <a:lumMod val="85000"/>
                    <a:lumOff val="15000"/>
                  </a:schemeClr>
                </a:solidFill>
                <a:latin typeface="メイリオ"/>
                <a:ea typeface="メイリオ"/>
                <a:cs typeface="メイリオ"/>
              </a:rPr>
              <a:t>議論</a:t>
            </a:r>
            <a:endParaRPr lang="en-US" altLang="ja-JP" sz="2600" b="1" dirty="0">
              <a:solidFill>
                <a:schemeClr val="tx1">
                  <a:lumMod val="85000"/>
                  <a:lumOff val="15000"/>
                </a:schemeClr>
              </a:solidFill>
              <a:latin typeface="メイリオ"/>
              <a:ea typeface="メイリオ"/>
              <a:cs typeface="メイリオ"/>
            </a:endParaRPr>
          </a:p>
        </p:txBody>
      </p:sp>
      <p:sp>
        <p:nvSpPr>
          <p:cNvPr id="25" name="角丸四角形 24">
            <a:extLst>
              <a:ext uri="{FF2B5EF4-FFF2-40B4-BE49-F238E27FC236}">
                <a16:creationId xmlns:a16="http://schemas.microsoft.com/office/drawing/2014/main" id="{46436A24-F506-42D2-A197-F8A96388E39B}"/>
              </a:ext>
            </a:extLst>
          </p:cNvPr>
          <p:cNvSpPr/>
          <p:nvPr/>
        </p:nvSpPr>
        <p:spPr>
          <a:xfrm>
            <a:off x="394830" y="2265282"/>
            <a:ext cx="4799470" cy="1353767"/>
          </a:xfrm>
          <a:prstGeom prst="roundRect">
            <a:avLst>
              <a:gd name="adj" fmla="val 6361"/>
            </a:avLst>
          </a:prstGeom>
          <a:solidFill>
            <a:schemeClr val="bg1"/>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36000" tIns="144000" rIns="36000" rtlCol="0" anchor="ctr" anchorCtr="0"/>
          <a:lstStyle/>
          <a:p>
            <a:pPr marL="623888">
              <a:lnSpc>
                <a:spcPts val="2800"/>
              </a:lnSpc>
              <a:tabLst>
                <a:tab pos="623888" algn="l"/>
              </a:tabLst>
            </a:pPr>
            <a:r>
              <a:rPr lang="ja-JP" altLang="en-US" sz="2400" b="1" dirty="0">
                <a:solidFill>
                  <a:srgbClr val="FF0000"/>
                </a:solidFill>
                <a:latin typeface="メイリオ"/>
                <a:ea typeface="メイリオ"/>
                <a:cs typeface="メイリオ"/>
              </a:rPr>
              <a:t>高齢化</a:t>
            </a:r>
            <a:r>
              <a:rPr lang="ja-JP" altLang="en-US" sz="2400" dirty="0">
                <a:solidFill>
                  <a:schemeClr val="tx1">
                    <a:lumMod val="85000"/>
                    <a:lumOff val="15000"/>
                  </a:schemeClr>
                </a:solidFill>
                <a:latin typeface="メイリオ"/>
                <a:ea typeface="メイリオ"/>
                <a:cs typeface="メイリオ"/>
              </a:rPr>
              <a:t>などを背景に増加した</a:t>
            </a:r>
            <a:r>
              <a:rPr lang="ja-JP" altLang="en-US" sz="2400" b="1" dirty="0">
                <a:solidFill>
                  <a:srgbClr val="FF0000"/>
                </a:solidFill>
                <a:latin typeface="メイリオ"/>
                <a:ea typeface="メイリオ"/>
                <a:cs typeface="メイリオ"/>
              </a:rPr>
              <a:t>社会保障関係費</a:t>
            </a:r>
            <a:r>
              <a:rPr lang="ja-JP" altLang="en-US" sz="2400" dirty="0">
                <a:solidFill>
                  <a:schemeClr val="tx1">
                    <a:lumMod val="85000"/>
                    <a:lumOff val="15000"/>
                  </a:schemeClr>
                </a:solidFill>
                <a:latin typeface="メイリオ"/>
                <a:ea typeface="メイリオ"/>
                <a:cs typeface="メイリオ"/>
              </a:rPr>
              <a:t>の財源を確保するため</a:t>
            </a:r>
          </a:p>
        </p:txBody>
      </p:sp>
      <p:sp>
        <p:nvSpPr>
          <p:cNvPr id="26" name="サブタイトル 2"/>
          <p:cNvSpPr txBox="1">
            <a:spLocks/>
          </p:cNvSpPr>
          <p:nvPr/>
        </p:nvSpPr>
        <p:spPr>
          <a:xfrm>
            <a:off x="521284" y="2419712"/>
            <a:ext cx="464847" cy="1044906"/>
          </a:xfrm>
          <a:prstGeom prst="rect">
            <a:avLst/>
          </a:prstGeom>
          <a:solidFill>
            <a:schemeClr val="tx1">
              <a:lumMod val="65000"/>
              <a:lumOff val="35000"/>
            </a:schemeClr>
          </a:solidFill>
          <a:ln w="6350">
            <a:solidFill>
              <a:schemeClr val="tx1"/>
            </a:solidFill>
          </a:ln>
        </p:spPr>
        <p:txBody>
          <a:bodyPr vert="eaVert" lIns="72000" tIns="144000" rIns="72000" bIns="72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chemeClr val="bg1">
                    <a:lumMod val="95000"/>
                  </a:schemeClr>
                </a:solidFill>
                <a:latin typeface="メイリオ"/>
                <a:ea typeface="メイリオ"/>
                <a:cs typeface="メイリオ"/>
              </a:rPr>
              <a:t>目的</a:t>
            </a:r>
            <a:endParaRPr lang="en-US" altLang="ja-JP" sz="2400" b="1" dirty="0">
              <a:solidFill>
                <a:schemeClr val="bg1">
                  <a:lumMod val="95000"/>
                </a:schemeClr>
              </a:solidFill>
              <a:latin typeface="メイリオ"/>
              <a:ea typeface="メイリオ"/>
              <a:cs typeface="メイリオ"/>
            </a:endParaRPr>
          </a:p>
        </p:txBody>
      </p:sp>
      <p:sp>
        <p:nvSpPr>
          <p:cNvPr id="29" name="角丸四角形 28">
            <a:extLst>
              <a:ext uri="{FF2B5EF4-FFF2-40B4-BE49-F238E27FC236}">
                <a16:creationId xmlns:a16="http://schemas.microsoft.com/office/drawing/2014/main" id="{46436A24-F506-42D2-A197-F8A96388E39B}"/>
              </a:ext>
            </a:extLst>
          </p:cNvPr>
          <p:cNvSpPr/>
          <p:nvPr/>
        </p:nvSpPr>
        <p:spPr>
          <a:xfrm>
            <a:off x="301864" y="4215775"/>
            <a:ext cx="5057536" cy="2169893"/>
          </a:xfrm>
          <a:prstGeom prst="roundRect">
            <a:avLst>
              <a:gd name="adj" fmla="val 6361"/>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t" anchorCtr="0"/>
          <a:lstStyle/>
          <a:p>
            <a:pPr>
              <a:lnSpc>
                <a:spcPts val="2800"/>
              </a:lnSpc>
            </a:pPr>
            <a:r>
              <a:rPr lang="ja-JP" altLang="en-US" sz="2600" b="1" dirty="0">
                <a:solidFill>
                  <a:schemeClr val="tx1">
                    <a:lumMod val="85000"/>
                    <a:lumOff val="15000"/>
                  </a:schemeClr>
                </a:solidFill>
                <a:latin typeface="メイリオ"/>
                <a:ea typeface="メイリオ"/>
                <a:cs typeface="メイリオ"/>
              </a:rPr>
              <a:t>法人税の</a:t>
            </a:r>
            <a:r>
              <a:rPr lang="ja-JP" altLang="en-US" sz="2600" b="1" dirty="0">
                <a:solidFill>
                  <a:srgbClr val="FF0000"/>
                </a:solidFill>
                <a:latin typeface="メイリオ"/>
                <a:ea typeface="メイリオ"/>
                <a:cs typeface="メイリオ"/>
              </a:rPr>
              <a:t>減税</a:t>
            </a:r>
            <a:r>
              <a:rPr lang="ja-JP" altLang="en-US" sz="2600" b="1" dirty="0">
                <a:solidFill>
                  <a:schemeClr val="tx1">
                    <a:lumMod val="85000"/>
                    <a:lumOff val="15000"/>
                  </a:schemeClr>
                </a:solidFill>
                <a:latin typeface="メイリオ"/>
                <a:ea typeface="メイリオ"/>
                <a:cs typeface="メイリオ"/>
              </a:rPr>
              <a:t>議論</a:t>
            </a:r>
            <a:endParaRPr lang="en-US" altLang="ja-JP" sz="2600" b="1" dirty="0">
              <a:solidFill>
                <a:schemeClr val="tx1">
                  <a:lumMod val="85000"/>
                  <a:lumOff val="15000"/>
                </a:schemeClr>
              </a:solidFill>
              <a:latin typeface="メイリオ"/>
              <a:ea typeface="メイリオ"/>
              <a:cs typeface="メイリオ"/>
            </a:endParaRPr>
          </a:p>
        </p:txBody>
      </p:sp>
      <p:sp>
        <p:nvSpPr>
          <p:cNvPr id="30" name="角丸四角形 29">
            <a:extLst>
              <a:ext uri="{FF2B5EF4-FFF2-40B4-BE49-F238E27FC236}">
                <a16:creationId xmlns:a16="http://schemas.microsoft.com/office/drawing/2014/main" id="{46436A24-F506-42D2-A197-F8A96388E39B}"/>
              </a:ext>
            </a:extLst>
          </p:cNvPr>
          <p:cNvSpPr/>
          <p:nvPr/>
        </p:nvSpPr>
        <p:spPr>
          <a:xfrm>
            <a:off x="394830" y="4862831"/>
            <a:ext cx="4799470" cy="1353767"/>
          </a:xfrm>
          <a:prstGeom prst="roundRect">
            <a:avLst>
              <a:gd name="adj" fmla="val 6361"/>
            </a:avLst>
          </a:prstGeom>
          <a:solidFill>
            <a:schemeClr val="bg1"/>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36000" tIns="144000" rIns="36000" rtlCol="0" anchor="ctr" anchorCtr="0"/>
          <a:lstStyle/>
          <a:p>
            <a:pPr marL="623888">
              <a:lnSpc>
                <a:spcPts val="2800"/>
              </a:lnSpc>
              <a:tabLst>
                <a:tab pos="623888" algn="l"/>
              </a:tabLst>
            </a:pPr>
            <a:r>
              <a:rPr lang="ja-JP" altLang="en-US" sz="2400" dirty="0">
                <a:solidFill>
                  <a:schemeClr val="tx1">
                    <a:lumMod val="85000"/>
                    <a:lumOff val="15000"/>
                  </a:schemeClr>
                </a:solidFill>
                <a:latin typeface="メイリオ"/>
                <a:ea typeface="メイリオ"/>
                <a:cs typeface="メイリオ"/>
              </a:rPr>
              <a:t>企業の</a:t>
            </a:r>
            <a:r>
              <a:rPr lang="ja-JP" altLang="en-US" sz="2400" b="1" dirty="0">
                <a:solidFill>
                  <a:srgbClr val="FF0000"/>
                </a:solidFill>
                <a:latin typeface="メイリオ"/>
                <a:ea typeface="メイリオ"/>
                <a:cs typeface="メイリオ"/>
              </a:rPr>
              <a:t>設備投資の促進</a:t>
            </a:r>
            <a:endParaRPr lang="en-US" altLang="ja-JP" sz="2400" b="1" dirty="0">
              <a:solidFill>
                <a:srgbClr val="FF0000"/>
              </a:solidFill>
              <a:latin typeface="メイリオ"/>
              <a:ea typeface="メイリオ"/>
              <a:cs typeface="メイリオ"/>
            </a:endParaRPr>
          </a:p>
          <a:p>
            <a:pPr marL="623888">
              <a:lnSpc>
                <a:spcPts val="2800"/>
              </a:lnSpc>
              <a:tabLst>
                <a:tab pos="623888" algn="l"/>
              </a:tabLst>
            </a:pPr>
            <a:r>
              <a:rPr lang="ja-JP" altLang="en-US" sz="2400" dirty="0">
                <a:solidFill>
                  <a:schemeClr val="tx1">
                    <a:lumMod val="85000"/>
                    <a:lumOff val="15000"/>
                  </a:schemeClr>
                </a:solidFill>
                <a:latin typeface="メイリオ"/>
                <a:ea typeface="メイリオ"/>
                <a:cs typeface="メイリオ"/>
              </a:rPr>
              <a:t>企業の</a:t>
            </a:r>
            <a:r>
              <a:rPr lang="ja-JP" altLang="en-US" sz="2400" b="1" dirty="0">
                <a:solidFill>
                  <a:srgbClr val="FF0000"/>
                </a:solidFill>
                <a:latin typeface="メイリオ"/>
                <a:ea typeface="メイリオ"/>
                <a:cs typeface="メイリオ"/>
              </a:rPr>
              <a:t>国際競争力</a:t>
            </a:r>
            <a:r>
              <a:rPr lang="ja-JP" altLang="en-US" sz="2400" dirty="0">
                <a:solidFill>
                  <a:schemeClr val="tx1">
                    <a:lumMod val="85000"/>
                    <a:lumOff val="15000"/>
                  </a:schemeClr>
                </a:solidFill>
                <a:latin typeface="メイリオ"/>
                <a:ea typeface="メイリオ"/>
                <a:cs typeface="メイリオ"/>
              </a:rPr>
              <a:t>の強化</a:t>
            </a:r>
          </a:p>
        </p:txBody>
      </p:sp>
      <p:sp>
        <p:nvSpPr>
          <p:cNvPr id="32" name="サブタイトル 2"/>
          <p:cNvSpPr txBox="1">
            <a:spLocks/>
          </p:cNvSpPr>
          <p:nvPr/>
        </p:nvSpPr>
        <p:spPr>
          <a:xfrm>
            <a:off x="521284" y="5017261"/>
            <a:ext cx="464847" cy="1044906"/>
          </a:xfrm>
          <a:prstGeom prst="rect">
            <a:avLst/>
          </a:prstGeom>
          <a:solidFill>
            <a:schemeClr val="tx1">
              <a:lumMod val="65000"/>
              <a:lumOff val="35000"/>
            </a:schemeClr>
          </a:solidFill>
          <a:ln w="6350">
            <a:solidFill>
              <a:schemeClr val="tx1"/>
            </a:solidFill>
          </a:ln>
        </p:spPr>
        <p:txBody>
          <a:bodyPr vert="eaVert" lIns="72000" tIns="144000" rIns="72000" bIns="72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chemeClr val="bg1">
                    <a:lumMod val="95000"/>
                  </a:schemeClr>
                </a:solidFill>
                <a:latin typeface="メイリオ"/>
                <a:ea typeface="メイリオ"/>
                <a:cs typeface="メイリオ"/>
              </a:rPr>
              <a:t>目的</a:t>
            </a:r>
            <a:endParaRPr lang="en-US" altLang="ja-JP" sz="2400" b="1" dirty="0">
              <a:solidFill>
                <a:schemeClr val="bg1">
                  <a:lumMod val="95000"/>
                </a:schemeClr>
              </a:solidFill>
              <a:latin typeface="メイリオ"/>
              <a:ea typeface="メイリオ"/>
              <a:cs typeface="メイリオ"/>
            </a:endParaRPr>
          </a:p>
        </p:txBody>
      </p:sp>
      <p:sp>
        <p:nvSpPr>
          <p:cNvPr id="36" name="左右矢印 35"/>
          <p:cNvSpPr/>
          <p:nvPr/>
        </p:nvSpPr>
        <p:spPr>
          <a:xfrm rot="10800000">
            <a:off x="5054392" y="4411166"/>
            <a:ext cx="610015" cy="208377"/>
          </a:xfrm>
          <a:prstGeom prst="leftRightArrow">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角丸四角形 36">
            <a:extLst>
              <a:ext uri="{FF2B5EF4-FFF2-40B4-BE49-F238E27FC236}">
                <a16:creationId xmlns:a16="http://schemas.microsoft.com/office/drawing/2014/main" id="{46436A24-F506-42D2-A197-F8A96388E39B}"/>
              </a:ext>
            </a:extLst>
          </p:cNvPr>
          <p:cNvSpPr/>
          <p:nvPr/>
        </p:nvSpPr>
        <p:spPr>
          <a:xfrm>
            <a:off x="6273237" y="4215776"/>
            <a:ext cx="2515655" cy="2169892"/>
          </a:xfrm>
          <a:prstGeom prst="roundRect">
            <a:avLst>
              <a:gd name="adj" fmla="val 6361"/>
            </a:avLst>
          </a:prstGeom>
          <a:solidFill>
            <a:schemeClr val="bg1"/>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72000" tIns="144000" rIns="72000" rtlCol="0" anchor="ctr" anchorCtr="0"/>
          <a:lstStyle/>
          <a:p>
            <a:pPr>
              <a:lnSpc>
                <a:spcPts val="2800"/>
              </a:lnSpc>
              <a:tabLst>
                <a:tab pos="271463" algn="l"/>
              </a:tabLst>
            </a:pPr>
            <a:r>
              <a:rPr lang="ja-JP" altLang="en-US" sz="2400" dirty="0">
                <a:solidFill>
                  <a:schemeClr val="tx1">
                    <a:lumMod val="85000"/>
                    <a:lumOff val="15000"/>
                  </a:schemeClr>
                </a:solidFill>
                <a:latin typeface="メイリオ"/>
                <a:ea typeface="メイリオ"/>
                <a:cs typeface="メイリオ"/>
              </a:rPr>
              <a:t>財政危機のなか，消費税を増税しつつ法人税を減税するのはいかがなものか</a:t>
            </a:r>
            <a:r>
              <a:rPr lang="en-US" altLang="ja-JP" sz="2400" dirty="0">
                <a:solidFill>
                  <a:schemeClr val="tx1">
                    <a:lumMod val="85000"/>
                    <a:lumOff val="15000"/>
                  </a:schemeClr>
                </a:solidFill>
                <a:latin typeface="メイリオ"/>
                <a:ea typeface="メイリオ"/>
                <a:cs typeface="メイリオ"/>
              </a:rPr>
              <a:t>…</a:t>
            </a:r>
          </a:p>
        </p:txBody>
      </p:sp>
      <p:sp>
        <p:nvSpPr>
          <p:cNvPr id="39" name="角丸四角形 38">
            <a:extLst>
              <a:ext uri="{FF2B5EF4-FFF2-40B4-BE49-F238E27FC236}">
                <a16:creationId xmlns:a16="http://schemas.microsoft.com/office/drawing/2014/main" id="{46436A24-F506-42D2-A197-F8A96388E39B}"/>
              </a:ext>
            </a:extLst>
          </p:cNvPr>
          <p:cNvSpPr/>
          <p:nvPr/>
        </p:nvSpPr>
        <p:spPr>
          <a:xfrm>
            <a:off x="5717049" y="4215776"/>
            <a:ext cx="501601" cy="2169891"/>
          </a:xfrm>
          <a:prstGeom prst="roundRect">
            <a:avLst>
              <a:gd name="adj" fmla="val 6361"/>
            </a:avLst>
          </a:prstGeom>
          <a:solidFill>
            <a:srgbClr val="C00000"/>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vert="eaVert" tIns="144000" rtlCol="0" anchor="ctr" anchorCtr="0"/>
          <a:lstStyle/>
          <a:p>
            <a:pPr algn="ctr"/>
            <a:r>
              <a:rPr lang="ja-JP" altLang="en-US" sz="2600" b="1" dirty="0">
                <a:solidFill>
                  <a:schemeClr val="bg1">
                    <a:lumMod val="95000"/>
                  </a:schemeClr>
                </a:solidFill>
                <a:latin typeface="メイリオ"/>
                <a:ea typeface="メイリオ"/>
                <a:cs typeface="メイリオ"/>
              </a:rPr>
              <a:t>批判</a:t>
            </a:r>
            <a:endParaRPr lang="en-US" altLang="ja-JP" sz="2600" b="1" dirty="0">
              <a:solidFill>
                <a:schemeClr val="bg1">
                  <a:lumMod val="95000"/>
                </a:schemeClr>
              </a:solidFill>
              <a:latin typeface="メイリオ"/>
              <a:ea typeface="メイリオ"/>
              <a:cs typeface="メイリオ"/>
            </a:endParaRPr>
          </a:p>
        </p:txBody>
      </p:sp>
      <p:sp>
        <p:nvSpPr>
          <p:cNvPr id="2" name="角丸四角形 20">
            <a:extLst>
              <a:ext uri="{FF2B5EF4-FFF2-40B4-BE49-F238E27FC236}">
                <a16:creationId xmlns:a16="http://schemas.microsoft.com/office/drawing/2014/main" id="{505052C6-CCF5-4BFB-7466-EF583EAF62AB}"/>
              </a:ext>
            </a:extLst>
          </p:cNvPr>
          <p:cNvSpPr/>
          <p:nvPr/>
        </p:nvSpPr>
        <p:spPr>
          <a:xfrm>
            <a:off x="-209550" y="-18692"/>
            <a:ext cx="9582150" cy="461094"/>
          </a:xfrm>
          <a:prstGeom prst="roundRect">
            <a:avLst/>
          </a:prstGeom>
          <a:solidFill>
            <a:srgbClr val="2B8B9B">
              <a:alpha val="20000"/>
            </a:srgb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日本の財政の課題</a:t>
            </a:r>
            <a:endPar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939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2" grpId="0" animBg="1"/>
      <p:bldP spid="36" grpId="0" animBg="1"/>
      <p:bldP spid="37"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17412" y="784108"/>
            <a:ext cx="4107453" cy="461094"/>
          </a:xfrm>
          <a:prstGeom prst="roundRect">
            <a:avLst/>
          </a:prstGeom>
          <a:solidFill>
            <a:schemeClr val="accent5">
              <a:lumMod val="75000"/>
            </a:schemeClr>
          </a:solidFill>
          <a:ln w="63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tIns="46800" rtlCol="0" anchor="ctr"/>
          <a:lstStyle/>
          <a:p>
            <a:pPr algn="ct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近年の税制改革の動向とは</a:t>
            </a:r>
            <a:endPar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a:extLst>
              <a:ext uri="{FF2B5EF4-FFF2-40B4-BE49-F238E27FC236}">
                <a16:creationId xmlns:a16="http://schemas.microsoft.com/office/drawing/2014/main" id="{46436A24-F506-42D2-A197-F8A96388E39B}"/>
              </a:ext>
            </a:extLst>
          </p:cNvPr>
          <p:cNvSpPr/>
          <p:nvPr/>
        </p:nvSpPr>
        <p:spPr>
          <a:xfrm>
            <a:off x="1095670" y="1618226"/>
            <a:ext cx="5057536" cy="2169893"/>
          </a:xfrm>
          <a:prstGeom prst="roundRect">
            <a:avLst>
              <a:gd name="adj" fmla="val 6361"/>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t" anchorCtr="0"/>
          <a:lstStyle/>
          <a:p>
            <a:pPr>
              <a:lnSpc>
                <a:spcPts val="2800"/>
              </a:lnSpc>
            </a:pPr>
            <a:r>
              <a:rPr lang="ja-JP" altLang="en-US" sz="2600" b="1" dirty="0">
                <a:solidFill>
                  <a:schemeClr val="tx1">
                    <a:lumMod val="85000"/>
                    <a:lumOff val="15000"/>
                  </a:schemeClr>
                </a:solidFill>
                <a:latin typeface="メイリオ"/>
                <a:ea typeface="メイリオ"/>
                <a:cs typeface="メイリオ"/>
              </a:rPr>
              <a:t>所得税などの臨時増税</a:t>
            </a:r>
            <a:endParaRPr lang="en-US" altLang="ja-JP" sz="2600" b="1" dirty="0">
              <a:solidFill>
                <a:schemeClr val="tx1">
                  <a:lumMod val="85000"/>
                  <a:lumOff val="15000"/>
                </a:schemeClr>
              </a:solidFill>
              <a:latin typeface="メイリオ"/>
              <a:ea typeface="メイリオ"/>
              <a:cs typeface="メイリオ"/>
            </a:endParaRPr>
          </a:p>
        </p:txBody>
      </p:sp>
      <p:sp>
        <p:nvSpPr>
          <p:cNvPr id="25" name="角丸四角形 24">
            <a:extLst>
              <a:ext uri="{FF2B5EF4-FFF2-40B4-BE49-F238E27FC236}">
                <a16:creationId xmlns:a16="http://schemas.microsoft.com/office/drawing/2014/main" id="{46436A24-F506-42D2-A197-F8A96388E39B}"/>
              </a:ext>
            </a:extLst>
          </p:cNvPr>
          <p:cNvSpPr/>
          <p:nvPr/>
        </p:nvSpPr>
        <p:spPr>
          <a:xfrm>
            <a:off x="1188636" y="2265282"/>
            <a:ext cx="4799470" cy="1353767"/>
          </a:xfrm>
          <a:prstGeom prst="roundRect">
            <a:avLst>
              <a:gd name="adj" fmla="val 6361"/>
            </a:avLst>
          </a:prstGeom>
          <a:solidFill>
            <a:schemeClr val="bg1"/>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36000" tIns="144000" rIns="36000" rtlCol="0" anchor="ctr" anchorCtr="0"/>
          <a:lstStyle/>
          <a:p>
            <a:pPr marL="623888">
              <a:lnSpc>
                <a:spcPts val="2800"/>
              </a:lnSpc>
              <a:tabLst>
                <a:tab pos="623888" algn="l"/>
              </a:tabLst>
            </a:pPr>
            <a:r>
              <a:rPr lang="ja-JP" altLang="en-US" sz="2400" b="1" dirty="0">
                <a:solidFill>
                  <a:srgbClr val="FF0000"/>
                </a:solidFill>
                <a:latin typeface="メイリオ"/>
                <a:ea typeface="メイリオ"/>
                <a:cs typeface="メイリオ"/>
              </a:rPr>
              <a:t>東日本大震災</a:t>
            </a:r>
            <a:r>
              <a:rPr lang="en-US" altLang="ja-JP" sz="2400" dirty="0">
                <a:solidFill>
                  <a:schemeClr val="tx1">
                    <a:lumMod val="85000"/>
                    <a:lumOff val="15000"/>
                  </a:schemeClr>
                </a:solidFill>
                <a:latin typeface="メイリオ"/>
                <a:ea typeface="メイリオ"/>
                <a:cs typeface="メイリオ"/>
              </a:rPr>
              <a:t>(2011</a:t>
            </a:r>
            <a:r>
              <a:rPr lang="ja-JP" altLang="en-US" sz="2400" dirty="0">
                <a:solidFill>
                  <a:schemeClr val="tx1">
                    <a:lumMod val="85000"/>
                    <a:lumOff val="15000"/>
                  </a:schemeClr>
                </a:solidFill>
                <a:latin typeface="メイリオ"/>
                <a:ea typeface="メイリオ"/>
                <a:cs typeface="メイリオ"/>
              </a:rPr>
              <a:t>年</a:t>
            </a:r>
            <a:r>
              <a:rPr lang="en-US" altLang="ja-JP" sz="2400" dirty="0">
                <a:solidFill>
                  <a:schemeClr val="tx1">
                    <a:lumMod val="85000"/>
                    <a:lumOff val="15000"/>
                  </a:schemeClr>
                </a:solidFill>
                <a:latin typeface="メイリオ"/>
                <a:ea typeface="メイリオ"/>
                <a:cs typeface="メイリオ"/>
              </a:rPr>
              <a:t>)</a:t>
            </a:r>
            <a:r>
              <a:rPr lang="ja-JP" altLang="en-US" sz="2400" dirty="0">
                <a:solidFill>
                  <a:schemeClr val="tx1">
                    <a:lumMod val="85000"/>
                    <a:lumOff val="15000"/>
                  </a:schemeClr>
                </a:solidFill>
                <a:latin typeface="メイリオ"/>
                <a:ea typeface="メイリオ"/>
                <a:cs typeface="メイリオ"/>
              </a:rPr>
              <a:t>の</a:t>
            </a:r>
            <a:endParaRPr lang="en-US" altLang="ja-JP" sz="2400" dirty="0">
              <a:solidFill>
                <a:schemeClr val="tx1">
                  <a:lumMod val="85000"/>
                  <a:lumOff val="15000"/>
                </a:schemeClr>
              </a:solidFill>
              <a:latin typeface="メイリオ"/>
              <a:ea typeface="メイリオ"/>
              <a:cs typeface="メイリオ"/>
            </a:endParaRPr>
          </a:p>
          <a:p>
            <a:pPr marL="623888">
              <a:lnSpc>
                <a:spcPts val="2800"/>
              </a:lnSpc>
              <a:tabLst>
                <a:tab pos="623888" algn="l"/>
              </a:tabLst>
            </a:pPr>
            <a:r>
              <a:rPr lang="ja-JP" altLang="en-US" sz="2400" dirty="0">
                <a:solidFill>
                  <a:schemeClr val="tx1">
                    <a:lumMod val="85000"/>
                    <a:lumOff val="15000"/>
                  </a:schemeClr>
                </a:solidFill>
                <a:latin typeface="メイリオ"/>
                <a:ea typeface="メイリオ"/>
                <a:cs typeface="メイリオ"/>
              </a:rPr>
              <a:t>復興経費を確保するため</a:t>
            </a:r>
          </a:p>
        </p:txBody>
      </p:sp>
      <p:sp>
        <p:nvSpPr>
          <p:cNvPr id="26" name="サブタイトル 2"/>
          <p:cNvSpPr txBox="1">
            <a:spLocks/>
          </p:cNvSpPr>
          <p:nvPr/>
        </p:nvSpPr>
        <p:spPr>
          <a:xfrm>
            <a:off x="1315090" y="2419712"/>
            <a:ext cx="464847" cy="1044906"/>
          </a:xfrm>
          <a:prstGeom prst="rect">
            <a:avLst/>
          </a:prstGeom>
          <a:solidFill>
            <a:schemeClr val="tx1">
              <a:lumMod val="65000"/>
              <a:lumOff val="35000"/>
            </a:schemeClr>
          </a:solidFill>
          <a:ln w="6350">
            <a:solidFill>
              <a:schemeClr val="tx1"/>
            </a:solidFill>
          </a:ln>
        </p:spPr>
        <p:txBody>
          <a:bodyPr vert="eaVert" lIns="72000" tIns="144000" rIns="72000" bIns="72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chemeClr val="bg1">
                    <a:lumMod val="95000"/>
                  </a:schemeClr>
                </a:solidFill>
                <a:latin typeface="メイリオ"/>
                <a:ea typeface="メイリオ"/>
                <a:cs typeface="メイリオ"/>
              </a:rPr>
              <a:t>目的</a:t>
            </a:r>
            <a:endParaRPr lang="en-US" altLang="ja-JP" sz="2400" b="1" dirty="0">
              <a:solidFill>
                <a:schemeClr val="bg1">
                  <a:lumMod val="95000"/>
                </a:schemeClr>
              </a:solidFill>
              <a:latin typeface="メイリオ"/>
              <a:ea typeface="メイリオ"/>
              <a:cs typeface="メイリオ"/>
            </a:endParaRPr>
          </a:p>
        </p:txBody>
      </p:sp>
      <p:sp>
        <p:nvSpPr>
          <p:cNvPr id="29" name="角丸四角形 28">
            <a:extLst>
              <a:ext uri="{FF2B5EF4-FFF2-40B4-BE49-F238E27FC236}">
                <a16:creationId xmlns:a16="http://schemas.microsoft.com/office/drawing/2014/main" id="{46436A24-F506-42D2-A197-F8A96388E39B}"/>
              </a:ext>
            </a:extLst>
          </p:cNvPr>
          <p:cNvSpPr/>
          <p:nvPr/>
        </p:nvSpPr>
        <p:spPr>
          <a:xfrm>
            <a:off x="1095670" y="4271193"/>
            <a:ext cx="5057536" cy="2169893"/>
          </a:xfrm>
          <a:prstGeom prst="roundRect">
            <a:avLst>
              <a:gd name="adj" fmla="val 6361"/>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t" anchorCtr="0"/>
          <a:lstStyle/>
          <a:p>
            <a:pPr>
              <a:lnSpc>
                <a:spcPts val="2800"/>
              </a:lnSpc>
            </a:pPr>
            <a:r>
              <a:rPr lang="ja-JP" altLang="en-US" sz="2600" b="1" dirty="0">
                <a:solidFill>
                  <a:schemeClr val="tx1">
                    <a:lumMod val="85000"/>
                    <a:lumOff val="15000"/>
                  </a:schemeClr>
                </a:solidFill>
                <a:latin typeface="メイリオ"/>
                <a:ea typeface="メイリオ"/>
                <a:cs typeface="メイリオ"/>
              </a:rPr>
              <a:t>地球温暖化対策税</a:t>
            </a:r>
            <a:r>
              <a:rPr lang="en-US" altLang="ja-JP" sz="2600" b="1" dirty="0">
                <a:solidFill>
                  <a:schemeClr val="tx1">
                    <a:lumMod val="85000"/>
                    <a:lumOff val="15000"/>
                  </a:schemeClr>
                </a:solidFill>
                <a:latin typeface="メイリオ"/>
                <a:ea typeface="メイリオ"/>
                <a:cs typeface="メイリオ"/>
              </a:rPr>
              <a:t>(</a:t>
            </a:r>
            <a:r>
              <a:rPr lang="ja-JP" altLang="en-US" sz="2600" b="1" dirty="0">
                <a:solidFill>
                  <a:srgbClr val="FF0000"/>
                </a:solidFill>
                <a:latin typeface="メイリオ"/>
                <a:ea typeface="メイリオ"/>
                <a:cs typeface="メイリオ"/>
              </a:rPr>
              <a:t>環境税</a:t>
            </a:r>
            <a:r>
              <a:rPr lang="en-US" altLang="ja-JP" sz="2600" b="1" dirty="0">
                <a:solidFill>
                  <a:schemeClr val="tx1">
                    <a:lumMod val="85000"/>
                    <a:lumOff val="15000"/>
                  </a:schemeClr>
                </a:solidFill>
                <a:latin typeface="メイリオ"/>
                <a:ea typeface="メイリオ"/>
                <a:cs typeface="メイリオ"/>
              </a:rPr>
              <a:t>)</a:t>
            </a:r>
            <a:r>
              <a:rPr lang="ja-JP" altLang="en-US" sz="2600" b="1" dirty="0">
                <a:solidFill>
                  <a:schemeClr val="tx1">
                    <a:lumMod val="85000"/>
                    <a:lumOff val="15000"/>
                  </a:schemeClr>
                </a:solidFill>
                <a:latin typeface="メイリオ"/>
                <a:ea typeface="メイリオ"/>
                <a:cs typeface="メイリオ"/>
              </a:rPr>
              <a:t>導入</a:t>
            </a:r>
            <a:endParaRPr lang="en-US" altLang="ja-JP" sz="2600" b="1" dirty="0">
              <a:solidFill>
                <a:schemeClr val="tx1">
                  <a:lumMod val="85000"/>
                  <a:lumOff val="15000"/>
                </a:schemeClr>
              </a:solidFill>
              <a:latin typeface="メイリオ"/>
              <a:ea typeface="メイリオ"/>
              <a:cs typeface="メイリオ"/>
            </a:endParaRPr>
          </a:p>
        </p:txBody>
      </p:sp>
      <p:sp>
        <p:nvSpPr>
          <p:cNvPr id="30" name="角丸四角形 29">
            <a:extLst>
              <a:ext uri="{FF2B5EF4-FFF2-40B4-BE49-F238E27FC236}">
                <a16:creationId xmlns:a16="http://schemas.microsoft.com/office/drawing/2014/main" id="{46436A24-F506-42D2-A197-F8A96388E39B}"/>
              </a:ext>
            </a:extLst>
          </p:cNvPr>
          <p:cNvSpPr/>
          <p:nvPr/>
        </p:nvSpPr>
        <p:spPr>
          <a:xfrm>
            <a:off x="1188636" y="4918249"/>
            <a:ext cx="4799470" cy="1353767"/>
          </a:xfrm>
          <a:prstGeom prst="roundRect">
            <a:avLst>
              <a:gd name="adj" fmla="val 6361"/>
            </a:avLst>
          </a:prstGeom>
          <a:solidFill>
            <a:schemeClr val="bg1"/>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36000" tIns="144000" rIns="36000" rtlCol="0" anchor="ctr" anchorCtr="0"/>
          <a:lstStyle/>
          <a:p>
            <a:pPr marL="623888">
              <a:lnSpc>
                <a:spcPts val="2800"/>
              </a:lnSpc>
              <a:tabLst>
                <a:tab pos="623888" algn="l"/>
              </a:tabLst>
            </a:pPr>
            <a:r>
              <a:rPr lang="ja-JP" altLang="en-US" sz="2400" dirty="0">
                <a:solidFill>
                  <a:schemeClr val="tx1">
                    <a:lumMod val="85000"/>
                    <a:lumOff val="15000"/>
                  </a:schemeClr>
                </a:solidFill>
                <a:latin typeface="メイリオ"/>
                <a:ea typeface="メイリオ"/>
                <a:cs typeface="メイリオ"/>
              </a:rPr>
              <a:t>化石燃料の利用に対して二酸化炭素排出量に応じて課税</a:t>
            </a:r>
          </a:p>
        </p:txBody>
      </p:sp>
      <p:sp>
        <p:nvSpPr>
          <p:cNvPr id="32" name="サブタイトル 2"/>
          <p:cNvSpPr txBox="1">
            <a:spLocks/>
          </p:cNvSpPr>
          <p:nvPr/>
        </p:nvSpPr>
        <p:spPr>
          <a:xfrm>
            <a:off x="1315090" y="5072679"/>
            <a:ext cx="464847" cy="1044906"/>
          </a:xfrm>
          <a:prstGeom prst="rect">
            <a:avLst/>
          </a:prstGeom>
          <a:solidFill>
            <a:schemeClr val="tx1">
              <a:lumMod val="65000"/>
              <a:lumOff val="35000"/>
            </a:schemeClr>
          </a:solidFill>
          <a:ln w="6350">
            <a:solidFill>
              <a:schemeClr val="tx1"/>
            </a:solidFill>
          </a:ln>
        </p:spPr>
        <p:txBody>
          <a:bodyPr vert="eaVert" lIns="72000" tIns="144000" rIns="72000" bIns="72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chemeClr val="bg1">
                    <a:lumMod val="95000"/>
                  </a:schemeClr>
                </a:solidFill>
                <a:latin typeface="メイリオ"/>
                <a:ea typeface="メイリオ"/>
                <a:cs typeface="メイリオ"/>
              </a:rPr>
              <a:t>内容</a:t>
            </a:r>
            <a:endParaRPr lang="en-US" altLang="ja-JP" sz="2400" b="1" dirty="0">
              <a:solidFill>
                <a:schemeClr val="bg1">
                  <a:lumMod val="95000"/>
                </a:schemeClr>
              </a:solidFill>
              <a:latin typeface="メイリオ"/>
              <a:ea typeface="メイリオ"/>
              <a:cs typeface="メイリオ"/>
            </a:endParaRPr>
          </a:p>
        </p:txBody>
      </p:sp>
      <p:sp>
        <p:nvSpPr>
          <p:cNvPr id="15" name="右矢印 14">
            <a:extLst>
              <a:ext uri="{FF2B5EF4-FFF2-40B4-BE49-F238E27FC236}">
                <a16:creationId xmlns:a16="http://schemas.microsoft.com/office/drawing/2014/main" id="{093E8C75-BAE3-4896-87E9-6B9466CF1431}"/>
              </a:ext>
            </a:extLst>
          </p:cNvPr>
          <p:cNvSpPr/>
          <p:nvPr/>
        </p:nvSpPr>
        <p:spPr>
          <a:xfrm>
            <a:off x="6497380" y="3724631"/>
            <a:ext cx="449632" cy="242857"/>
          </a:xfrm>
          <a:prstGeom prst="rightArrow">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46436A24-F506-42D2-A197-F8A96388E39B}"/>
              </a:ext>
            </a:extLst>
          </p:cNvPr>
          <p:cNvSpPr/>
          <p:nvPr/>
        </p:nvSpPr>
        <p:spPr>
          <a:xfrm>
            <a:off x="7291186" y="1618226"/>
            <a:ext cx="501601" cy="4822860"/>
          </a:xfrm>
          <a:prstGeom prst="roundRect">
            <a:avLst>
              <a:gd name="adj" fmla="val 6361"/>
            </a:avLst>
          </a:prstGeom>
          <a:solidFill>
            <a:schemeClr val="accent3">
              <a:lumMod val="20000"/>
              <a:lumOff val="80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vert="eaVert" tIns="144000" rtlCol="0" anchor="ctr" anchorCtr="0"/>
          <a:lstStyle/>
          <a:p>
            <a:pPr algn="ctr"/>
            <a:r>
              <a:rPr lang="ja-JP" altLang="en-US" sz="2600" b="1" dirty="0">
                <a:solidFill>
                  <a:schemeClr val="tx1">
                    <a:lumMod val="85000"/>
                    <a:lumOff val="15000"/>
                  </a:schemeClr>
                </a:solidFill>
                <a:latin typeface="メイリオ"/>
                <a:ea typeface="メイリオ"/>
                <a:cs typeface="メイリオ"/>
              </a:rPr>
              <a:t>必要に応じた税制の整備</a:t>
            </a:r>
            <a:endParaRPr lang="en-US" altLang="ja-JP" sz="2600" b="1" dirty="0">
              <a:solidFill>
                <a:schemeClr val="tx1">
                  <a:lumMod val="85000"/>
                  <a:lumOff val="15000"/>
                </a:schemeClr>
              </a:solidFill>
              <a:latin typeface="メイリオ"/>
              <a:ea typeface="メイリオ"/>
              <a:cs typeface="メイリオ"/>
            </a:endParaRPr>
          </a:p>
        </p:txBody>
      </p:sp>
      <p:sp>
        <p:nvSpPr>
          <p:cNvPr id="2" name="角丸四角形 20">
            <a:extLst>
              <a:ext uri="{FF2B5EF4-FFF2-40B4-BE49-F238E27FC236}">
                <a16:creationId xmlns:a16="http://schemas.microsoft.com/office/drawing/2014/main" id="{4AA65795-7D94-8E3A-9ED9-CE9683AC315A}"/>
              </a:ext>
            </a:extLst>
          </p:cNvPr>
          <p:cNvSpPr/>
          <p:nvPr/>
        </p:nvSpPr>
        <p:spPr>
          <a:xfrm>
            <a:off x="-209550" y="-18692"/>
            <a:ext cx="9582150" cy="461094"/>
          </a:xfrm>
          <a:prstGeom prst="roundRect">
            <a:avLst/>
          </a:prstGeom>
          <a:solidFill>
            <a:srgbClr val="2B8B9B">
              <a:alpha val="20000"/>
            </a:srgb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日本の財政の課題</a:t>
            </a:r>
            <a:endPar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30269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2"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265834" y="1371841"/>
            <a:ext cx="5690123" cy="36688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444500" indent="-444500" algn="l"/>
            <a:r>
              <a:rPr lang="en-US" altLang="ja-JP" sz="2600" b="1" dirty="0">
                <a:solidFill>
                  <a:schemeClr val="tx1">
                    <a:lumMod val="85000"/>
                    <a:lumOff val="15000"/>
                  </a:schemeClr>
                </a:solidFill>
                <a:latin typeface="メイリオ"/>
                <a:ea typeface="メイリオ"/>
                <a:cs typeface="メイリオ"/>
              </a:rPr>
              <a:t> </a:t>
            </a:r>
            <a:r>
              <a:rPr lang="en-US" altLang="ja-JP" sz="2600" dirty="0">
                <a:solidFill>
                  <a:schemeClr val="tx1">
                    <a:lumMod val="85000"/>
                    <a:lumOff val="15000"/>
                  </a:schemeClr>
                </a:solidFill>
                <a:latin typeface="メイリオ"/>
                <a:ea typeface="メイリオ"/>
                <a:cs typeface="メイリオ"/>
              </a:rPr>
              <a:t>…</a:t>
            </a:r>
            <a:r>
              <a:rPr lang="ja-JP" altLang="en-US" sz="2600" dirty="0">
                <a:solidFill>
                  <a:schemeClr val="tx1">
                    <a:lumMod val="85000"/>
                    <a:lumOff val="15000"/>
                  </a:schemeClr>
                </a:solidFill>
                <a:latin typeface="メイリオ"/>
                <a:ea typeface="メイリオ"/>
                <a:cs typeface="メイリオ"/>
              </a:rPr>
              <a:t>歳入の不足分をおぎなう国の借金</a:t>
            </a:r>
            <a:endParaRPr lang="ja-JP" altLang="en-US" sz="2600" b="1" dirty="0">
              <a:solidFill>
                <a:schemeClr val="tx1">
                  <a:lumMod val="85000"/>
                  <a:lumOff val="15000"/>
                </a:schemeClr>
              </a:solidFill>
              <a:latin typeface="メイリオ"/>
              <a:ea typeface="メイリオ"/>
              <a:cs typeface="メイリオ"/>
            </a:endParaRPr>
          </a:p>
        </p:txBody>
      </p:sp>
      <p:sp>
        <p:nvSpPr>
          <p:cNvPr id="11" name="角丸四角形 10"/>
          <p:cNvSpPr/>
          <p:nvPr/>
        </p:nvSpPr>
        <p:spPr>
          <a:xfrm>
            <a:off x="217413" y="784108"/>
            <a:ext cx="1487820" cy="461094"/>
          </a:xfrm>
          <a:prstGeom prst="roundRect">
            <a:avLst/>
          </a:prstGeom>
          <a:solidFill>
            <a:schemeClr val="accent5">
              <a:lumMod val="75000"/>
            </a:schemeClr>
          </a:solidFill>
          <a:ln w="63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tIns="46800" rtlCol="0" anchor="ctr"/>
          <a:lstStyle/>
          <a:p>
            <a:pPr algn="ct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国債とは</a:t>
            </a:r>
            <a:endPar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46436A24-F506-42D2-A197-F8A96388E39B}"/>
              </a:ext>
            </a:extLst>
          </p:cNvPr>
          <p:cNvSpPr/>
          <p:nvPr/>
        </p:nvSpPr>
        <p:spPr>
          <a:xfrm>
            <a:off x="697278" y="3140796"/>
            <a:ext cx="8014235" cy="1711441"/>
          </a:xfrm>
          <a:prstGeom prst="roundRect">
            <a:avLst>
              <a:gd name="adj" fmla="val 6361"/>
            </a:avLst>
          </a:prstGeom>
          <a:solidFill>
            <a:srgbClr val="EDF6F9"/>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t" anchorCtr="0"/>
          <a:lstStyle/>
          <a:p>
            <a:pPr>
              <a:lnSpc>
                <a:spcPts val="2800"/>
              </a:lnSpc>
            </a:pPr>
            <a:r>
              <a:rPr lang="ja-JP" altLang="en-US" sz="2600" b="1" dirty="0">
                <a:solidFill>
                  <a:srgbClr val="FF0000"/>
                </a:solidFill>
                <a:latin typeface="メイリオ"/>
                <a:ea typeface="メイリオ"/>
                <a:cs typeface="メイリオ"/>
              </a:rPr>
              <a:t>建設</a:t>
            </a:r>
            <a:r>
              <a:rPr lang="ja-JP" altLang="en-US" sz="2600" b="1" dirty="0">
                <a:solidFill>
                  <a:schemeClr val="tx1">
                    <a:lumMod val="85000"/>
                    <a:lumOff val="15000"/>
                  </a:schemeClr>
                </a:solidFill>
                <a:latin typeface="メイリオ"/>
                <a:ea typeface="メイリオ"/>
                <a:cs typeface="メイリオ"/>
              </a:rPr>
              <a:t>国債</a:t>
            </a:r>
            <a:endParaRPr lang="en-US" altLang="ja-JP" sz="2600" b="1" dirty="0">
              <a:solidFill>
                <a:schemeClr val="tx1">
                  <a:lumMod val="85000"/>
                  <a:lumOff val="15000"/>
                </a:schemeClr>
              </a:solidFill>
              <a:latin typeface="メイリオ"/>
              <a:ea typeface="メイリオ"/>
              <a:cs typeface="メイリオ"/>
            </a:endParaRPr>
          </a:p>
        </p:txBody>
      </p:sp>
      <p:sp>
        <p:nvSpPr>
          <p:cNvPr id="9" name="角丸四角形 8">
            <a:extLst>
              <a:ext uri="{FF2B5EF4-FFF2-40B4-BE49-F238E27FC236}">
                <a16:creationId xmlns:a16="http://schemas.microsoft.com/office/drawing/2014/main" id="{46436A24-F506-42D2-A197-F8A96388E39B}"/>
              </a:ext>
            </a:extLst>
          </p:cNvPr>
          <p:cNvSpPr/>
          <p:nvPr/>
        </p:nvSpPr>
        <p:spPr>
          <a:xfrm>
            <a:off x="790244" y="3725834"/>
            <a:ext cx="7760631" cy="990244"/>
          </a:xfrm>
          <a:prstGeom prst="roundRect">
            <a:avLst>
              <a:gd name="adj" fmla="val 6361"/>
            </a:avLst>
          </a:prstGeom>
          <a:solidFill>
            <a:schemeClr val="bg1"/>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36000" tIns="144000" rIns="36000" rtlCol="0" anchor="ctr" anchorCtr="0"/>
          <a:lstStyle/>
          <a:p>
            <a:pPr>
              <a:lnSpc>
                <a:spcPts val="2800"/>
              </a:lnSpc>
              <a:tabLst>
                <a:tab pos="623888" algn="l"/>
              </a:tabLst>
            </a:pPr>
            <a:r>
              <a:rPr lang="ja-JP" altLang="en-US" sz="2600" dirty="0">
                <a:solidFill>
                  <a:schemeClr val="tx1">
                    <a:lumMod val="85000"/>
                    <a:lumOff val="15000"/>
                  </a:schemeClr>
                </a:solidFill>
                <a:latin typeface="メイリオ"/>
                <a:ea typeface="メイリオ"/>
                <a:cs typeface="メイリオ"/>
              </a:rPr>
              <a:t>▶道路や港湾などの建設にあてる国債</a:t>
            </a:r>
            <a:endParaRPr lang="en-US" altLang="ja-JP" sz="2600" dirty="0">
              <a:solidFill>
                <a:schemeClr val="tx1">
                  <a:lumMod val="85000"/>
                  <a:lumOff val="15000"/>
                </a:schemeClr>
              </a:solidFill>
              <a:latin typeface="メイリオ"/>
              <a:ea typeface="メイリオ"/>
              <a:cs typeface="メイリオ"/>
            </a:endParaRPr>
          </a:p>
          <a:p>
            <a:pPr>
              <a:lnSpc>
                <a:spcPts val="2800"/>
              </a:lnSpc>
              <a:tabLst>
                <a:tab pos="623888" algn="l"/>
              </a:tabLst>
            </a:pPr>
            <a:r>
              <a:rPr lang="ja-JP" altLang="en-US" sz="2600" dirty="0">
                <a:solidFill>
                  <a:schemeClr val="tx1">
                    <a:lumMod val="85000"/>
                    <a:lumOff val="15000"/>
                  </a:schemeClr>
                </a:solidFill>
                <a:latin typeface="メイリオ"/>
                <a:ea typeface="メイリオ"/>
                <a:cs typeface="メイリオ"/>
              </a:rPr>
              <a:t>▶</a:t>
            </a:r>
            <a:r>
              <a:rPr lang="ja-JP" altLang="en-US" sz="2600" dirty="0">
                <a:solidFill>
                  <a:srgbClr val="000000"/>
                </a:solidFill>
                <a:latin typeface="メイリオ"/>
                <a:ea typeface="メイリオ"/>
                <a:cs typeface="メイリオ"/>
              </a:rPr>
              <a:t>法律で発行が認められている</a:t>
            </a:r>
            <a:r>
              <a:rPr lang="ja-JP" altLang="en-US" sz="2600" dirty="0">
                <a:solidFill>
                  <a:schemeClr val="tx1">
                    <a:lumMod val="85000"/>
                    <a:lumOff val="15000"/>
                  </a:schemeClr>
                </a:solidFill>
                <a:latin typeface="メイリオ"/>
                <a:ea typeface="メイリオ"/>
                <a:cs typeface="メイリオ"/>
              </a:rPr>
              <a:t>国債</a:t>
            </a:r>
            <a:endParaRPr lang="ja-JP" altLang="en-US" sz="2600" dirty="0">
              <a:solidFill>
                <a:srgbClr val="000000"/>
              </a:solidFill>
              <a:latin typeface="メイリオ"/>
              <a:ea typeface="メイリオ"/>
              <a:cs typeface="メイリオ"/>
            </a:endParaRPr>
          </a:p>
        </p:txBody>
      </p:sp>
      <p:grpSp>
        <p:nvGrpSpPr>
          <p:cNvPr id="12" name="グループ化 11"/>
          <p:cNvGrpSpPr/>
          <p:nvPr/>
        </p:nvGrpSpPr>
        <p:grpSpPr>
          <a:xfrm>
            <a:off x="9144002" y="234778"/>
            <a:ext cx="2961932" cy="3264717"/>
            <a:chOff x="9144002" y="3671908"/>
            <a:chExt cx="2961932" cy="3264717"/>
          </a:xfrm>
        </p:grpSpPr>
        <p:sp>
          <p:nvSpPr>
            <p:cNvPr id="13" name="サブタイトル 2"/>
            <p:cNvSpPr txBox="1">
              <a:spLocks/>
            </p:cNvSpPr>
            <p:nvPr/>
          </p:nvSpPr>
          <p:spPr>
            <a:xfrm>
              <a:off x="9144002" y="3671908"/>
              <a:ext cx="2961932" cy="3264717"/>
            </a:xfrm>
            <a:prstGeom prst="rect">
              <a:avLst/>
            </a:prstGeom>
            <a:solidFill>
              <a:schemeClr val="accent4">
                <a:lumMod val="20000"/>
                <a:lumOff val="80000"/>
              </a:schemeClr>
            </a:solidFill>
            <a:ln w="6350">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en-US" altLang="ja-JP" sz="2400" b="1" dirty="0">
                  <a:solidFill>
                    <a:schemeClr val="tx1">
                      <a:lumMod val="85000"/>
                      <a:lumOff val="15000"/>
                    </a:schemeClr>
                  </a:solidFill>
                  <a:latin typeface="メイリオ"/>
                  <a:ea typeface="メイリオ"/>
                  <a:cs typeface="メイリオ"/>
                </a:rPr>
                <a:t>【</a:t>
              </a:r>
              <a:r>
                <a:rPr lang="ja-JP" altLang="en-US" sz="2400" b="1" u="sng" dirty="0">
                  <a:solidFill>
                    <a:schemeClr val="tx1">
                      <a:lumMod val="85000"/>
                      <a:lumOff val="15000"/>
                    </a:schemeClr>
                  </a:solidFill>
                  <a:latin typeface="メイリオ"/>
                  <a:ea typeface="メイリオ"/>
                  <a:cs typeface="メイリオ"/>
                </a:rPr>
                <a:t>財政法第</a:t>
              </a:r>
              <a:r>
                <a:rPr lang="en-US" altLang="ja-JP" sz="2400" b="1" u="sng" dirty="0">
                  <a:solidFill>
                    <a:schemeClr val="tx1">
                      <a:lumMod val="85000"/>
                      <a:lumOff val="15000"/>
                    </a:schemeClr>
                  </a:solidFill>
                  <a:latin typeface="メイリオ"/>
                  <a:ea typeface="メイリオ"/>
                  <a:cs typeface="メイリオ"/>
                </a:rPr>
                <a:t>4</a:t>
              </a:r>
              <a:r>
                <a:rPr lang="ja-JP" altLang="en-US" sz="2400" b="1" u="sng" dirty="0">
                  <a:solidFill>
                    <a:schemeClr val="tx1">
                      <a:lumMod val="85000"/>
                      <a:lumOff val="15000"/>
                    </a:schemeClr>
                  </a:solidFill>
                  <a:latin typeface="メイリオ"/>
                  <a:ea typeface="メイリオ"/>
                  <a:cs typeface="メイリオ"/>
                </a:rPr>
                <a:t>条</a:t>
              </a:r>
              <a:r>
                <a:rPr lang="en-US" altLang="ja-JP" sz="2400" b="1" dirty="0">
                  <a:solidFill>
                    <a:schemeClr val="tx1">
                      <a:lumMod val="85000"/>
                      <a:lumOff val="15000"/>
                    </a:schemeClr>
                  </a:solidFill>
                  <a:latin typeface="メイリオ"/>
                  <a:ea typeface="メイリオ"/>
                  <a:cs typeface="メイリオ"/>
                </a:rPr>
                <a:t>】</a:t>
              </a:r>
            </a:p>
            <a:p>
              <a:pPr algn="l">
                <a:lnSpc>
                  <a:spcPts val="3000"/>
                </a:lnSpc>
              </a:pP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公共事業費，出資金及び貸付金の財源については，</a:t>
              </a:r>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国会の議決を経た金額の範囲内</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で，公債を発行し又は借入金をなすことができる。 </a:t>
              </a:r>
              <a:endParaRPr lang="ja-JP" altLang="en-US" sz="2400" dirty="0">
                <a:solidFill>
                  <a:schemeClr val="tx1">
                    <a:lumMod val="85000"/>
                    <a:lumOff val="15000"/>
                  </a:schemeClr>
                </a:solidFill>
                <a:latin typeface="メイリオ"/>
                <a:ea typeface="メイリオ"/>
                <a:cs typeface="メイリオ"/>
              </a:endParaRPr>
            </a:p>
          </p:txBody>
        </p:sp>
        <p:grpSp>
          <p:nvGrpSpPr>
            <p:cNvPr id="14" name="グループ化 13"/>
            <p:cNvGrpSpPr/>
            <p:nvPr/>
          </p:nvGrpSpPr>
          <p:grpSpPr>
            <a:xfrm>
              <a:off x="11664779" y="3736087"/>
              <a:ext cx="335176" cy="335176"/>
              <a:chOff x="-1537871" y="-1359173"/>
              <a:chExt cx="395863" cy="395863"/>
            </a:xfrm>
          </p:grpSpPr>
          <p:sp>
            <p:nvSpPr>
              <p:cNvPr id="15" name="四角形: 角を丸くする 17"/>
              <p:cNvSpPr/>
              <p:nvPr/>
            </p:nvSpPr>
            <p:spPr>
              <a:xfrm>
                <a:off x="-1537871" y="-1359173"/>
                <a:ext cx="395863" cy="39586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乗算記号 15"/>
              <p:cNvSpPr/>
              <p:nvPr/>
            </p:nvSpPr>
            <p:spPr>
              <a:xfrm>
                <a:off x="-1494324" y="-1300388"/>
                <a:ext cx="287655" cy="287657"/>
              </a:xfrm>
              <a:prstGeom prst="mathMultiply">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8" name="グループ化 17"/>
          <p:cNvGrpSpPr/>
          <p:nvPr/>
        </p:nvGrpSpPr>
        <p:grpSpPr>
          <a:xfrm>
            <a:off x="6515397" y="4258027"/>
            <a:ext cx="1930739" cy="306812"/>
            <a:chOff x="6168570" y="3048069"/>
            <a:chExt cx="1930739" cy="306812"/>
          </a:xfrm>
        </p:grpSpPr>
        <p:sp>
          <p:nvSpPr>
            <p:cNvPr id="19" name="正方形/長方形 18"/>
            <p:cNvSpPr/>
            <p:nvPr/>
          </p:nvSpPr>
          <p:spPr>
            <a:xfrm>
              <a:off x="6168570" y="3048069"/>
              <a:ext cx="1930739" cy="306811"/>
            </a:xfrm>
            <a:prstGeom prst="rect">
              <a:avLst/>
            </a:prstGeom>
            <a:solidFill>
              <a:schemeClr val="accent4">
                <a:lumMod val="7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サブタイトル 2"/>
            <p:cNvSpPr txBox="1">
              <a:spLocks/>
            </p:cNvSpPr>
            <p:nvPr/>
          </p:nvSpPr>
          <p:spPr>
            <a:xfrm>
              <a:off x="6168570" y="3048070"/>
              <a:ext cx="1930739" cy="306811"/>
            </a:xfrm>
            <a:prstGeom prst="rect">
              <a:avLst/>
            </a:prstGeom>
            <a:noFill/>
            <a:ln w="6350">
              <a:noFill/>
            </a:ln>
          </p:spPr>
          <p:txBody>
            <a:bodyPr vert="horz" lIns="91440" tIns="144000" rIns="91440" bIns="45720" rtlCol="0" anchor="ctr" anchorCtr="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000" b="1" dirty="0">
                  <a:solidFill>
                    <a:schemeClr val="bg1">
                      <a:lumMod val="95000"/>
                    </a:schemeClr>
                  </a:solidFill>
                  <a:latin typeface="メイリオ"/>
                  <a:ea typeface="メイリオ"/>
                  <a:cs typeface="メイリオ"/>
                </a:rPr>
                <a:t>▶財政法第</a:t>
              </a:r>
              <a:r>
                <a:rPr lang="en-US" altLang="ja-JP" sz="2000" b="1" dirty="0">
                  <a:solidFill>
                    <a:schemeClr val="bg1">
                      <a:lumMod val="95000"/>
                    </a:schemeClr>
                  </a:solidFill>
                  <a:latin typeface="メイリオ"/>
                  <a:ea typeface="メイリオ"/>
                  <a:cs typeface="メイリオ"/>
                </a:rPr>
                <a:t>4</a:t>
              </a:r>
              <a:r>
                <a:rPr lang="ja-JP" altLang="en-US" sz="2000" b="1" dirty="0">
                  <a:solidFill>
                    <a:schemeClr val="bg1">
                      <a:lumMod val="95000"/>
                    </a:schemeClr>
                  </a:solidFill>
                  <a:latin typeface="メイリオ"/>
                  <a:ea typeface="メイリオ"/>
                  <a:cs typeface="メイリオ"/>
                </a:rPr>
                <a:t>条</a:t>
              </a:r>
              <a:endParaRPr lang="en-US" altLang="ja-JP" sz="2600" b="1" dirty="0">
                <a:solidFill>
                  <a:schemeClr val="bg1">
                    <a:lumMod val="95000"/>
                  </a:schemeClr>
                </a:solidFill>
                <a:latin typeface="メイリオ"/>
                <a:ea typeface="メイリオ"/>
                <a:cs typeface="メイリオ"/>
              </a:endParaRPr>
            </a:p>
          </p:txBody>
        </p:sp>
      </p:grpSp>
      <p:sp>
        <p:nvSpPr>
          <p:cNvPr id="23" name="角丸四角形 22">
            <a:extLst>
              <a:ext uri="{FF2B5EF4-FFF2-40B4-BE49-F238E27FC236}">
                <a16:creationId xmlns:a16="http://schemas.microsoft.com/office/drawing/2014/main" id="{46436A24-F506-42D2-A197-F8A96388E39B}"/>
              </a:ext>
            </a:extLst>
          </p:cNvPr>
          <p:cNvSpPr/>
          <p:nvPr/>
        </p:nvSpPr>
        <p:spPr>
          <a:xfrm>
            <a:off x="689040" y="4989692"/>
            <a:ext cx="8014235" cy="1699899"/>
          </a:xfrm>
          <a:prstGeom prst="roundRect">
            <a:avLst>
              <a:gd name="adj" fmla="val 6361"/>
            </a:avLst>
          </a:prstGeom>
          <a:solidFill>
            <a:schemeClr val="accent2">
              <a:lumMod val="20000"/>
              <a:lumOff val="80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t" anchorCtr="0"/>
          <a:lstStyle/>
          <a:p>
            <a:pPr>
              <a:lnSpc>
                <a:spcPts val="2800"/>
              </a:lnSpc>
            </a:pPr>
            <a:r>
              <a:rPr lang="ja-JP" altLang="en-US" sz="2600" b="1" dirty="0">
                <a:solidFill>
                  <a:srgbClr val="FF0000"/>
                </a:solidFill>
                <a:latin typeface="メイリオ"/>
                <a:ea typeface="メイリオ"/>
                <a:cs typeface="メイリオ"/>
              </a:rPr>
              <a:t>赤字</a:t>
            </a:r>
            <a:r>
              <a:rPr lang="ja-JP" altLang="en-US" sz="2600" b="1" dirty="0">
                <a:solidFill>
                  <a:schemeClr val="tx1">
                    <a:lumMod val="85000"/>
                    <a:lumOff val="15000"/>
                  </a:schemeClr>
                </a:solidFill>
                <a:latin typeface="メイリオ"/>
                <a:ea typeface="メイリオ"/>
                <a:cs typeface="メイリオ"/>
              </a:rPr>
              <a:t>国債</a:t>
            </a:r>
            <a:endParaRPr lang="en-US" altLang="ja-JP" sz="2600" b="1" dirty="0">
              <a:solidFill>
                <a:schemeClr val="tx1">
                  <a:lumMod val="85000"/>
                  <a:lumOff val="15000"/>
                </a:schemeClr>
              </a:solidFill>
              <a:latin typeface="メイリオ"/>
              <a:ea typeface="メイリオ"/>
              <a:cs typeface="メイリオ"/>
            </a:endParaRPr>
          </a:p>
        </p:txBody>
      </p:sp>
      <p:sp>
        <p:nvSpPr>
          <p:cNvPr id="24" name="角丸四角形 23">
            <a:extLst>
              <a:ext uri="{FF2B5EF4-FFF2-40B4-BE49-F238E27FC236}">
                <a16:creationId xmlns:a16="http://schemas.microsoft.com/office/drawing/2014/main" id="{46436A24-F506-42D2-A197-F8A96388E39B}"/>
              </a:ext>
            </a:extLst>
          </p:cNvPr>
          <p:cNvSpPr/>
          <p:nvPr/>
        </p:nvSpPr>
        <p:spPr>
          <a:xfrm>
            <a:off x="782006" y="5574730"/>
            <a:ext cx="7760631" cy="990244"/>
          </a:xfrm>
          <a:prstGeom prst="roundRect">
            <a:avLst>
              <a:gd name="adj" fmla="val 6361"/>
            </a:avLst>
          </a:prstGeom>
          <a:solidFill>
            <a:schemeClr val="bg1"/>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36000" tIns="144000" rIns="36000" rtlCol="0" anchor="ctr" anchorCtr="0"/>
          <a:lstStyle/>
          <a:p>
            <a:pPr>
              <a:lnSpc>
                <a:spcPts val="2800"/>
              </a:lnSpc>
              <a:tabLst>
                <a:tab pos="623888" algn="l"/>
              </a:tabLst>
            </a:pPr>
            <a:r>
              <a:rPr lang="ja-JP" altLang="en-US" sz="2600" dirty="0">
                <a:solidFill>
                  <a:schemeClr val="tx1">
                    <a:lumMod val="85000"/>
                    <a:lumOff val="15000"/>
                  </a:schemeClr>
                </a:solidFill>
                <a:latin typeface="メイリオ"/>
                <a:ea typeface="メイリオ"/>
                <a:cs typeface="メイリオ"/>
              </a:rPr>
              <a:t>▶</a:t>
            </a:r>
            <a:r>
              <a:rPr lang="ja-JP" altLang="en-US" sz="2600" dirty="0">
                <a:solidFill>
                  <a:srgbClr val="000000"/>
                </a:solidFill>
                <a:latin typeface="メイリオ"/>
                <a:ea typeface="メイリオ"/>
                <a:cs typeface="メイリオ"/>
              </a:rPr>
              <a:t>発行には特例法の制定が必要な国債</a:t>
            </a:r>
            <a:endParaRPr lang="en-US" altLang="ja-JP" sz="2600" dirty="0">
              <a:solidFill>
                <a:srgbClr val="000000"/>
              </a:solidFill>
              <a:latin typeface="メイリオ"/>
              <a:ea typeface="メイリオ"/>
              <a:cs typeface="メイリオ"/>
            </a:endParaRPr>
          </a:p>
          <a:p>
            <a:pPr>
              <a:lnSpc>
                <a:spcPts val="2800"/>
              </a:lnSpc>
              <a:tabLst>
                <a:tab pos="623888" algn="l"/>
              </a:tabLst>
            </a:pPr>
            <a:r>
              <a:rPr lang="ja-JP" altLang="en-US" sz="2600" dirty="0">
                <a:solidFill>
                  <a:srgbClr val="000000"/>
                </a:solidFill>
                <a:latin typeface="メイリオ"/>
                <a:ea typeface="メイリオ"/>
                <a:cs typeface="メイリオ"/>
              </a:rPr>
              <a:t>▶</a:t>
            </a:r>
            <a:r>
              <a:rPr lang="en-US" altLang="ja-JP" sz="2600" dirty="0">
                <a:solidFill>
                  <a:srgbClr val="000000"/>
                </a:solidFill>
                <a:latin typeface="メイリオ"/>
                <a:ea typeface="メイリオ"/>
                <a:cs typeface="メイリオ"/>
              </a:rPr>
              <a:t>1990</a:t>
            </a:r>
            <a:r>
              <a:rPr lang="ja-JP" altLang="en-US" sz="2600" dirty="0">
                <a:solidFill>
                  <a:srgbClr val="000000"/>
                </a:solidFill>
                <a:latin typeface="メイリオ"/>
                <a:ea typeface="メイリオ"/>
                <a:cs typeface="メイリオ"/>
              </a:rPr>
              <a:t>年代後半以降，発行額が急速に増加</a:t>
            </a:r>
          </a:p>
        </p:txBody>
      </p:sp>
      <p:sp>
        <p:nvSpPr>
          <p:cNvPr id="2" name="角丸四角形 20">
            <a:extLst>
              <a:ext uri="{FF2B5EF4-FFF2-40B4-BE49-F238E27FC236}">
                <a16:creationId xmlns:a16="http://schemas.microsoft.com/office/drawing/2014/main" id="{F861C3C7-ED82-9F21-5E74-A3800E223A1C}"/>
              </a:ext>
            </a:extLst>
          </p:cNvPr>
          <p:cNvSpPr/>
          <p:nvPr/>
        </p:nvSpPr>
        <p:spPr>
          <a:xfrm>
            <a:off x="-209550" y="-18692"/>
            <a:ext cx="9582150" cy="461094"/>
          </a:xfrm>
          <a:prstGeom prst="roundRect">
            <a:avLst/>
          </a:prstGeom>
          <a:solidFill>
            <a:srgbClr val="2B8B9B">
              <a:alpha val="20000"/>
            </a:srgb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財政危機と財政構造改革</a:t>
            </a:r>
            <a:endPar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12801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32552 -2.22222E-6 L 8.33333E-7 -2.22222E-6 " pathEditMode="relative" rAng="0" ptsTypes="AA">
                                      <p:cBhvr>
                                        <p:cTn id="31" dur="100" fill="hold"/>
                                        <p:tgtEl>
                                          <p:spTgt spid="12"/>
                                        </p:tgtEl>
                                        <p:attrNameLst>
                                          <p:attrName>ppt_x</p:attrName>
                                          <p:attrName>ppt_y</p:attrName>
                                        </p:attrNameLst>
                                      </p:cBhvr>
                                      <p:rCtr x="16267" y="0"/>
                                    </p:animMotion>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8.33333E-7 -2.22222E-6 L -0.32552 -2.22222E-6 " pathEditMode="relative" rAng="0" ptsTypes="AA">
                                      <p:cBhvr>
                                        <p:cTn id="36" dur="100" fill="hold"/>
                                        <p:tgtEl>
                                          <p:spTgt spid="12"/>
                                        </p:tgtEl>
                                        <p:attrNameLst>
                                          <p:attrName>ppt_x</p:attrName>
                                          <p:attrName>ppt_y</p:attrName>
                                        </p:attrNameLst>
                                      </p:cBhvr>
                                      <p:rCtr x="-16285" y="0"/>
                                    </p:animMotion>
                                  </p:childTnLst>
                                </p:cTn>
                              </p:par>
                            </p:childTnLst>
                          </p:cTn>
                        </p:par>
                      </p:childTnLst>
                    </p:cTn>
                  </p:par>
                </p:childTnLst>
              </p:cTn>
              <p:nextCondLst>
                <p:cond evt="onClick" delay="0">
                  <p:tgtEl>
                    <p:spTgt spid="18"/>
                  </p:tgtEl>
                </p:cond>
              </p:nextCondLst>
            </p:seq>
          </p:childTnLst>
        </p:cTn>
      </p:par>
    </p:tnLst>
    <p:bldLst>
      <p:bldP spid="7" grpId="0"/>
      <p:bldP spid="8" grpId="0" animBg="1"/>
      <p:bldP spid="9"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2FD050-1384-2028-B1D8-B9F31BE40751}"/>
              </a:ext>
            </a:extLst>
          </p:cNvPr>
          <p:cNvPicPr>
            <a:picLocks noChangeAspect="1"/>
          </p:cNvPicPr>
          <p:nvPr/>
        </p:nvPicPr>
        <p:blipFill>
          <a:blip r:embed="rId3"/>
          <a:stretch>
            <a:fillRect/>
          </a:stretch>
        </p:blipFill>
        <p:spPr>
          <a:xfrm>
            <a:off x="84166" y="643316"/>
            <a:ext cx="8912690" cy="3738754"/>
          </a:xfrm>
          <a:prstGeom prst="rect">
            <a:avLst/>
          </a:prstGeom>
        </p:spPr>
      </p:pic>
      <p:sp>
        <p:nvSpPr>
          <p:cNvPr id="2" name="角丸四角形 20">
            <a:extLst>
              <a:ext uri="{FF2B5EF4-FFF2-40B4-BE49-F238E27FC236}">
                <a16:creationId xmlns:a16="http://schemas.microsoft.com/office/drawing/2014/main" id="{F861C3C7-ED82-9F21-5E74-A3800E223A1C}"/>
              </a:ext>
            </a:extLst>
          </p:cNvPr>
          <p:cNvSpPr/>
          <p:nvPr/>
        </p:nvSpPr>
        <p:spPr>
          <a:xfrm>
            <a:off x="-209550" y="-18692"/>
            <a:ext cx="9582150" cy="461094"/>
          </a:xfrm>
          <a:prstGeom prst="roundRect">
            <a:avLst/>
          </a:prstGeom>
          <a:solidFill>
            <a:srgbClr val="2B8B9B">
              <a:alpha val="20000"/>
            </a:srgb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歳出と税収，国債発行額の推移</a:t>
            </a:r>
            <a:endPar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26" name="角丸四角形 25">
            <a:hlinkClick r:id="" action="ppaction://customshow?id=0&amp;return=true"/>
            <a:extLst>
              <a:ext uri="{FF2B5EF4-FFF2-40B4-BE49-F238E27FC236}">
                <a16:creationId xmlns:a16="http://schemas.microsoft.com/office/drawing/2014/main" id="{CF39BD65-B482-47EB-AB75-60A30163005A}"/>
              </a:ext>
            </a:extLst>
          </p:cNvPr>
          <p:cNvSpPr/>
          <p:nvPr/>
        </p:nvSpPr>
        <p:spPr>
          <a:xfrm>
            <a:off x="4988590" y="911490"/>
            <a:ext cx="2675157" cy="338784"/>
          </a:xfrm>
          <a:prstGeom prst="roundRect">
            <a:avLst/>
          </a:prstGeom>
          <a:solidFill>
            <a:schemeClr val="accent3">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日本国債の保有者の割合</a:t>
            </a:r>
            <a:endParaRPr kumimoji="1"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角丸四角形 10">
            <a:extLst>
              <a:ext uri="{FF2B5EF4-FFF2-40B4-BE49-F238E27FC236}">
                <a16:creationId xmlns:a16="http://schemas.microsoft.com/office/drawing/2014/main" id="{332E00A1-108B-4B26-346D-C52E1B26BCB7}"/>
              </a:ext>
            </a:extLst>
          </p:cNvPr>
          <p:cNvSpPr/>
          <p:nvPr/>
        </p:nvSpPr>
        <p:spPr>
          <a:xfrm>
            <a:off x="217412" y="4634553"/>
            <a:ext cx="1993353" cy="461094"/>
          </a:xfrm>
          <a:prstGeom prst="roundRect">
            <a:avLst/>
          </a:prstGeom>
          <a:solidFill>
            <a:schemeClr val="accent5">
              <a:lumMod val="75000"/>
            </a:schemeClr>
          </a:solidFill>
          <a:ln w="63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tIns="46800" rtlCol="0" anchor="ctr"/>
          <a:lstStyle/>
          <a:p>
            <a:pPr algn="ct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主なポイント</a:t>
            </a:r>
            <a:endPar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サブタイトル 2">
            <a:extLst>
              <a:ext uri="{FF2B5EF4-FFF2-40B4-BE49-F238E27FC236}">
                <a16:creationId xmlns:a16="http://schemas.microsoft.com/office/drawing/2014/main" id="{F7C6B742-EF60-3CCA-E328-A0B8A759B584}"/>
              </a:ext>
            </a:extLst>
          </p:cNvPr>
          <p:cNvSpPr txBox="1">
            <a:spLocks/>
          </p:cNvSpPr>
          <p:nvPr/>
        </p:nvSpPr>
        <p:spPr>
          <a:xfrm>
            <a:off x="343536" y="5297627"/>
            <a:ext cx="8653319" cy="132469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tabLst>
                <a:tab pos="2060575" algn="l"/>
              </a:tabLst>
            </a:pPr>
            <a:r>
              <a:rPr lang="ja-JP" altLang="en-US" sz="2400" dirty="0">
                <a:solidFill>
                  <a:schemeClr val="tx1">
                    <a:lumMod val="85000"/>
                    <a:lumOff val="15000"/>
                  </a:schemeClr>
                </a:solidFill>
                <a:latin typeface="メイリオ"/>
                <a:ea typeface="メイリオ"/>
                <a:cs typeface="メイリオ"/>
              </a:rPr>
              <a:t>✔ 赤字国債は</a:t>
            </a:r>
            <a:r>
              <a:rPr lang="en-US" altLang="ja-JP" sz="2400" dirty="0">
                <a:solidFill>
                  <a:schemeClr val="tx1">
                    <a:lumMod val="85000"/>
                    <a:lumOff val="15000"/>
                  </a:schemeClr>
                </a:solidFill>
                <a:latin typeface="メイリオ"/>
                <a:ea typeface="メイリオ"/>
                <a:cs typeface="メイリオ"/>
              </a:rPr>
              <a:t>1990</a:t>
            </a:r>
            <a:r>
              <a:rPr lang="ja-JP" altLang="en-US" sz="2400" dirty="0">
                <a:solidFill>
                  <a:schemeClr val="tx1">
                    <a:lumMod val="85000"/>
                    <a:lumOff val="15000"/>
                  </a:schemeClr>
                </a:solidFill>
                <a:latin typeface="メイリオ"/>
                <a:ea typeface="メイリオ"/>
                <a:cs typeface="メイリオ"/>
              </a:rPr>
              <a:t>年代後半以降に急増（税収は減少傾向に）</a:t>
            </a:r>
            <a:endParaRPr lang="en-US" altLang="ja-JP" sz="2400" dirty="0">
              <a:solidFill>
                <a:schemeClr val="tx1">
                  <a:lumMod val="85000"/>
                  <a:lumOff val="15000"/>
                </a:schemeClr>
              </a:solidFill>
              <a:latin typeface="メイリオ"/>
              <a:ea typeface="メイリオ"/>
              <a:cs typeface="メイリオ"/>
            </a:endParaRPr>
          </a:p>
          <a:p>
            <a:pPr algn="l">
              <a:tabLst>
                <a:tab pos="2060575" algn="l"/>
              </a:tabLst>
            </a:pPr>
            <a:r>
              <a:rPr lang="ja-JP" altLang="en-US" sz="2400" dirty="0">
                <a:solidFill>
                  <a:schemeClr val="tx1">
                    <a:lumMod val="85000"/>
                    <a:lumOff val="15000"/>
                  </a:schemeClr>
                </a:solidFill>
                <a:latin typeface="メイリオ"/>
                <a:ea typeface="メイリオ"/>
                <a:cs typeface="メイリオ"/>
              </a:rPr>
              <a:t>✔ バブル崩壊後の</a:t>
            </a:r>
            <a:r>
              <a:rPr lang="ja-JP" altLang="en-US" sz="2400" b="1" dirty="0">
                <a:solidFill>
                  <a:schemeClr val="tx1">
                    <a:lumMod val="85000"/>
                    <a:lumOff val="15000"/>
                  </a:schemeClr>
                </a:solidFill>
                <a:latin typeface="メイリオ"/>
                <a:ea typeface="メイリオ"/>
                <a:cs typeface="メイリオ"/>
              </a:rPr>
              <a:t>景気対策</a:t>
            </a:r>
            <a:r>
              <a:rPr lang="ja-JP" altLang="en-US" sz="2400" dirty="0">
                <a:solidFill>
                  <a:schemeClr val="tx1">
                    <a:lumMod val="85000"/>
                    <a:lumOff val="15000"/>
                  </a:schemeClr>
                </a:solidFill>
                <a:latin typeface="メイリオ"/>
                <a:ea typeface="メイリオ"/>
                <a:cs typeface="メイリオ"/>
              </a:rPr>
              <a:t>や</a:t>
            </a:r>
            <a:r>
              <a:rPr lang="ja-JP" altLang="en-US" sz="2400" b="1" dirty="0">
                <a:solidFill>
                  <a:schemeClr val="tx1">
                    <a:lumMod val="85000"/>
                    <a:lumOff val="15000"/>
                  </a:schemeClr>
                </a:solidFill>
                <a:latin typeface="メイリオ"/>
                <a:ea typeface="メイリオ"/>
                <a:cs typeface="メイリオ"/>
              </a:rPr>
              <a:t>高齢化</a:t>
            </a:r>
            <a:r>
              <a:rPr lang="ja-JP" altLang="en-US" sz="2400" dirty="0">
                <a:solidFill>
                  <a:schemeClr val="tx1">
                    <a:lumMod val="85000"/>
                    <a:lumOff val="15000"/>
                  </a:schemeClr>
                </a:solidFill>
                <a:latin typeface="メイリオ"/>
                <a:ea typeface="メイリオ"/>
                <a:cs typeface="メイリオ"/>
              </a:rPr>
              <a:t>の進展で</a:t>
            </a:r>
            <a:r>
              <a:rPr lang="ja-JP" altLang="en-US" sz="2400" b="1" dirty="0">
                <a:solidFill>
                  <a:schemeClr val="tx1">
                    <a:lumMod val="85000"/>
                    <a:lumOff val="15000"/>
                  </a:schemeClr>
                </a:solidFill>
                <a:latin typeface="メイリオ"/>
                <a:ea typeface="メイリオ"/>
                <a:cs typeface="メイリオ"/>
              </a:rPr>
              <a:t>歳出</a:t>
            </a:r>
            <a:r>
              <a:rPr lang="ja-JP" altLang="en-US" sz="2400" dirty="0">
                <a:solidFill>
                  <a:schemeClr val="tx1">
                    <a:lumMod val="85000"/>
                    <a:lumOff val="15000"/>
                  </a:schemeClr>
                </a:solidFill>
                <a:latin typeface="メイリオ"/>
                <a:ea typeface="メイリオ"/>
                <a:cs typeface="メイリオ"/>
              </a:rPr>
              <a:t>が増加</a:t>
            </a:r>
            <a:endParaRPr lang="en-US" altLang="ja-JP" sz="2400" dirty="0">
              <a:solidFill>
                <a:schemeClr val="tx1">
                  <a:lumMod val="85000"/>
                  <a:lumOff val="15000"/>
                </a:schemeClr>
              </a:solidFill>
              <a:latin typeface="メイリオ"/>
              <a:ea typeface="メイリオ"/>
              <a:cs typeface="メイリオ"/>
            </a:endParaRPr>
          </a:p>
          <a:p>
            <a:pPr algn="l">
              <a:tabLst>
                <a:tab pos="2060575" algn="l"/>
              </a:tabLst>
            </a:pPr>
            <a:r>
              <a:rPr lang="ja-JP" altLang="en-US" sz="2400" dirty="0">
                <a:solidFill>
                  <a:schemeClr val="tx1">
                    <a:lumMod val="85000"/>
                    <a:lumOff val="15000"/>
                  </a:schemeClr>
                </a:solidFill>
                <a:latin typeface="メイリオ"/>
                <a:ea typeface="メイリオ"/>
                <a:cs typeface="メイリオ"/>
              </a:rPr>
              <a:t>✔ </a:t>
            </a:r>
            <a:r>
              <a:rPr lang="ja-JP" altLang="en-US" sz="2400" b="1" dirty="0">
                <a:solidFill>
                  <a:schemeClr val="tx1">
                    <a:lumMod val="85000"/>
                    <a:lumOff val="15000"/>
                  </a:schemeClr>
                </a:solidFill>
                <a:latin typeface="メイリオ"/>
                <a:ea typeface="メイリオ"/>
                <a:cs typeface="メイリオ"/>
              </a:rPr>
              <a:t>税収</a:t>
            </a:r>
            <a:r>
              <a:rPr lang="ja-JP" altLang="en-US" sz="2400" dirty="0">
                <a:solidFill>
                  <a:schemeClr val="tx1">
                    <a:lumMod val="85000"/>
                    <a:lumOff val="15000"/>
                  </a:schemeClr>
                </a:solidFill>
                <a:latin typeface="メイリオ"/>
                <a:ea typeface="メイリオ"/>
                <a:cs typeface="メイリオ"/>
              </a:rPr>
              <a:t>が歳出の伸びに</a:t>
            </a:r>
            <a:r>
              <a:rPr lang="ja-JP" altLang="en-US" sz="2400" b="1" dirty="0">
                <a:solidFill>
                  <a:schemeClr val="tx1">
                    <a:lumMod val="85000"/>
                    <a:lumOff val="15000"/>
                  </a:schemeClr>
                </a:solidFill>
                <a:latin typeface="メイリオ"/>
                <a:ea typeface="メイリオ"/>
                <a:cs typeface="メイリオ"/>
              </a:rPr>
              <a:t>追いつかず</a:t>
            </a:r>
            <a:r>
              <a:rPr lang="ja-JP" altLang="en-US" sz="2400" dirty="0">
                <a:solidFill>
                  <a:schemeClr val="tx1">
                    <a:lumMod val="85000"/>
                    <a:lumOff val="15000"/>
                  </a:schemeClr>
                </a:solidFill>
                <a:latin typeface="メイリオ"/>
                <a:ea typeface="メイリオ"/>
                <a:cs typeface="メイリオ"/>
              </a:rPr>
              <a:t>，赤字国債の発行で対応</a:t>
            </a:r>
          </a:p>
        </p:txBody>
      </p:sp>
    </p:spTree>
    <p:extLst>
      <p:ext uri="{BB962C8B-B14F-4D97-AF65-F5344CB8AC3E}">
        <p14:creationId xmlns:p14="http://schemas.microsoft.com/office/powerpoint/2010/main" val="1382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265833" y="1440714"/>
            <a:ext cx="7590787" cy="92308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444500" indent="-444500" algn="l"/>
            <a:r>
              <a:rPr lang="en-US" altLang="ja-JP" sz="2600" b="1" dirty="0">
                <a:solidFill>
                  <a:schemeClr val="tx1">
                    <a:lumMod val="85000"/>
                    <a:lumOff val="15000"/>
                  </a:schemeClr>
                </a:solidFill>
                <a:latin typeface="メイリオ"/>
                <a:ea typeface="メイリオ"/>
                <a:cs typeface="メイリオ"/>
              </a:rPr>
              <a:t> </a:t>
            </a:r>
            <a:r>
              <a:rPr lang="en-US" altLang="ja-JP" sz="2600" dirty="0">
                <a:solidFill>
                  <a:schemeClr val="tx1">
                    <a:lumMod val="85000"/>
                    <a:lumOff val="15000"/>
                  </a:schemeClr>
                </a:solidFill>
                <a:latin typeface="メイリオ"/>
                <a:ea typeface="メイリオ"/>
                <a:cs typeface="メイリオ"/>
              </a:rPr>
              <a:t>…</a:t>
            </a:r>
            <a:r>
              <a:rPr lang="ja-JP" altLang="en-US" sz="2600" b="1" dirty="0">
                <a:solidFill>
                  <a:srgbClr val="FF0000"/>
                </a:solidFill>
                <a:latin typeface="メイリオ"/>
                <a:ea typeface="メイリオ"/>
                <a:cs typeface="メイリオ"/>
              </a:rPr>
              <a:t>国債依存度 </a:t>
            </a:r>
            <a:r>
              <a:rPr lang="ja-JP" altLang="en-US" sz="2600" dirty="0">
                <a:solidFill>
                  <a:schemeClr val="tx1">
                    <a:lumMod val="85000"/>
                    <a:lumOff val="15000"/>
                  </a:schemeClr>
                </a:solidFill>
                <a:latin typeface="メイリオ"/>
                <a:ea typeface="メイリオ"/>
                <a:cs typeface="メイリオ"/>
              </a:rPr>
              <a:t>が高い</a:t>
            </a:r>
            <a:endParaRPr lang="en-US" altLang="ja-JP" sz="2600" b="1" dirty="0">
              <a:solidFill>
                <a:schemeClr val="tx1">
                  <a:lumMod val="85000"/>
                  <a:lumOff val="15000"/>
                </a:schemeClr>
              </a:solidFill>
              <a:latin typeface="メイリオ"/>
              <a:ea typeface="メイリオ"/>
              <a:cs typeface="メイリオ"/>
            </a:endParaRPr>
          </a:p>
          <a:p>
            <a:pPr marL="444500" indent="-444500" algn="l"/>
            <a:r>
              <a:rPr lang="en-US" altLang="ja-JP" sz="2600" dirty="0">
                <a:solidFill>
                  <a:schemeClr val="tx1">
                    <a:lumMod val="85000"/>
                    <a:lumOff val="15000"/>
                  </a:schemeClr>
                </a:solidFill>
                <a:latin typeface="メイリオ"/>
                <a:ea typeface="メイリオ"/>
                <a:cs typeface="メイリオ"/>
              </a:rPr>
              <a:t> …</a:t>
            </a:r>
            <a:r>
              <a:rPr lang="ja-JP" altLang="en-US" sz="2600" b="1" dirty="0">
                <a:solidFill>
                  <a:schemeClr val="tx1">
                    <a:lumMod val="85000"/>
                    <a:lumOff val="15000"/>
                  </a:schemeClr>
                </a:solidFill>
                <a:latin typeface="メイリオ"/>
                <a:ea typeface="メイリオ"/>
                <a:cs typeface="メイリオ"/>
              </a:rPr>
              <a:t>歳出に占める国債費 </a:t>
            </a:r>
            <a:r>
              <a:rPr lang="ja-JP" altLang="en-US" sz="2600" dirty="0">
                <a:solidFill>
                  <a:schemeClr val="tx1">
                    <a:lumMod val="85000"/>
                    <a:lumOff val="15000"/>
                  </a:schemeClr>
                </a:solidFill>
                <a:latin typeface="メイリオ"/>
                <a:ea typeface="メイリオ"/>
                <a:cs typeface="メイリオ"/>
              </a:rPr>
              <a:t>の割合が高い</a:t>
            </a:r>
            <a:endParaRPr lang="en-US" altLang="ja-JP" sz="2600" dirty="0">
              <a:solidFill>
                <a:schemeClr val="tx1">
                  <a:lumMod val="85000"/>
                  <a:lumOff val="15000"/>
                </a:schemeClr>
              </a:solidFill>
              <a:latin typeface="メイリオ"/>
              <a:ea typeface="メイリオ"/>
              <a:cs typeface="メイリオ"/>
            </a:endParaRPr>
          </a:p>
        </p:txBody>
      </p:sp>
      <p:sp>
        <p:nvSpPr>
          <p:cNvPr id="11" name="角丸四角形 10"/>
          <p:cNvSpPr/>
          <p:nvPr/>
        </p:nvSpPr>
        <p:spPr>
          <a:xfrm>
            <a:off x="217412" y="787889"/>
            <a:ext cx="3404093" cy="461094"/>
          </a:xfrm>
          <a:prstGeom prst="roundRect">
            <a:avLst/>
          </a:prstGeom>
          <a:solidFill>
            <a:schemeClr val="accent5">
              <a:lumMod val="75000"/>
            </a:schemeClr>
          </a:solidFill>
          <a:ln w="63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tIns="46800" rtlCol="0" anchor="ctr"/>
          <a:lstStyle/>
          <a:p>
            <a:pPr algn="ct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日本の財政の特徴とは</a:t>
            </a:r>
            <a:endPar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右矢印 67">
            <a:extLst>
              <a:ext uri="{FF2B5EF4-FFF2-40B4-BE49-F238E27FC236}">
                <a16:creationId xmlns:a16="http://schemas.microsoft.com/office/drawing/2014/main" id="{093E8C75-BAE3-4896-87E9-6B9466CF1431}"/>
              </a:ext>
            </a:extLst>
          </p:cNvPr>
          <p:cNvSpPr/>
          <p:nvPr/>
        </p:nvSpPr>
        <p:spPr>
          <a:xfrm>
            <a:off x="1702344" y="2566834"/>
            <a:ext cx="449632" cy="242857"/>
          </a:xfrm>
          <a:prstGeom prst="rightArrow">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角丸四角形 68">
            <a:extLst>
              <a:ext uri="{FF2B5EF4-FFF2-40B4-BE49-F238E27FC236}">
                <a16:creationId xmlns:a16="http://schemas.microsoft.com/office/drawing/2014/main" id="{46436A24-F506-42D2-A197-F8A96388E39B}"/>
              </a:ext>
            </a:extLst>
          </p:cNvPr>
          <p:cNvSpPr/>
          <p:nvPr/>
        </p:nvSpPr>
        <p:spPr>
          <a:xfrm>
            <a:off x="2244118" y="2466637"/>
            <a:ext cx="3597917" cy="1278741"/>
          </a:xfrm>
          <a:prstGeom prst="roundRect">
            <a:avLst>
              <a:gd name="adj" fmla="val 6361"/>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ctr" anchorCtr="0"/>
          <a:lstStyle/>
          <a:p>
            <a:pPr defTabSz="266700">
              <a:lnSpc>
                <a:spcPts val="3000"/>
              </a:lnSpc>
            </a:pPr>
            <a:r>
              <a:rPr lang="ja-JP" altLang="en-US" sz="2600" dirty="0">
                <a:solidFill>
                  <a:schemeClr val="tx1">
                    <a:lumMod val="85000"/>
                    <a:lumOff val="15000"/>
                  </a:schemeClr>
                </a:solidFill>
                <a:latin typeface="メイリオ"/>
                <a:ea typeface="メイリオ"/>
                <a:cs typeface="メイリオ"/>
              </a:rPr>
              <a:t>予算の多くが国債の返済に使われると，柔軟な財政政策ができない</a:t>
            </a:r>
          </a:p>
        </p:txBody>
      </p:sp>
      <p:sp>
        <p:nvSpPr>
          <p:cNvPr id="70" name="等号 1"/>
          <p:cNvSpPr/>
          <p:nvPr/>
        </p:nvSpPr>
        <p:spPr>
          <a:xfrm>
            <a:off x="3032080" y="4005054"/>
            <a:ext cx="442294" cy="325955"/>
          </a:xfrm>
          <a:prstGeom prst="mathEqual">
            <a:avLst>
              <a:gd name="adj1" fmla="val 21281"/>
              <a:gd name="adj2" fmla="val 25192"/>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角丸四角形 70">
            <a:extLst>
              <a:ext uri="{FF2B5EF4-FFF2-40B4-BE49-F238E27FC236}">
                <a16:creationId xmlns:a16="http://schemas.microsoft.com/office/drawing/2014/main" id="{46436A24-F506-42D2-A197-F8A96388E39B}"/>
              </a:ext>
            </a:extLst>
          </p:cNvPr>
          <p:cNvSpPr/>
          <p:nvPr/>
        </p:nvSpPr>
        <p:spPr>
          <a:xfrm>
            <a:off x="3547782" y="3865748"/>
            <a:ext cx="2289107" cy="604569"/>
          </a:xfrm>
          <a:prstGeom prst="roundRect">
            <a:avLst>
              <a:gd name="adj" fmla="val 6361"/>
            </a:avLst>
          </a:prstGeom>
          <a:solidFill>
            <a:schemeClr val="bg1">
              <a:lumMod val="9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ctr" anchorCtr="0"/>
          <a:lstStyle/>
          <a:p>
            <a:pPr algn="ctr" defTabSz="266700">
              <a:lnSpc>
                <a:spcPts val="3000"/>
              </a:lnSpc>
            </a:pPr>
            <a:r>
              <a:rPr lang="ja-JP" altLang="en-US" sz="2600" b="1" dirty="0">
                <a:solidFill>
                  <a:srgbClr val="FF0000"/>
                </a:solidFill>
                <a:latin typeface="メイリオ"/>
                <a:ea typeface="メイリオ"/>
                <a:cs typeface="メイリオ"/>
              </a:rPr>
              <a:t>財政の硬直化</a:t>
            </a:r>
          </a:p>
        </p:txBody>
      </p:sp>
      <p:sp>
        <p:nvSpPr>
          <p:cNvPr id="72" name="右矢印 71">
            <a:extLst>
              <a:ext uri="{FF2B5EF4-FFF2-40B4-BE49-F238E27FC236}">
                <a16:creationId xmlns:a16="http://schemas.microsoft.com/office/drawing/2014/main" id="{093E8C75-BAE3-4896-87E9-6B9466CF1431}"/>
              </a:ext>
            </a:extLst>
          </p:cNvPr>
          <p:cNvSpPr/>
          <p:nvPr/>
        </p:nvSpPr>
        <p:spPr>
          <a:xfrm>
            <a:off x="2516672" y="5583840"/>
            <a:ext cx="449632" cy="242857"/>
          </a:xfrm>
          <a:prstGeom prst="rightArrow">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角丸四角形 72">
            <a:extLst>
              <a:ext uri="{FF2B5EF4-FFF2-40B4-BE49-F238E27FC236}">
                <a16:creationId xmlns:a16="http://schemas.microsoft.com/office/drawing/2014/main" id="{46436A24-F506-42D2-A197-F8A96388E39B}"/>
              </a:ext>
            </a:extLst>
          </p:cNvPr>
          <p:cNvSpPr/>
          <p:nvPr/>
        </p:nvSpPr>
        <p:spPr>
          <a:xfrm>
            <a:off x="3058446" y="5285503"/>
            <a:ext cx="5719794" cy="1210644"/>
          </a:xfrm>
          <a:prstGeom prst="roundRect">
            <a:avLst>
              <a:gd name="adj" fmla="val 6361"/>
            </a:avLst>
          </a:prstGeom>
          <a:solidFill>
            <a:schemeClr val="accent3">
              <a:lumMod val="20000"/>
              <a:lumOff val="80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ctr" anchorCtr="0"/>
          <a:lstStyle/>
          <a:p>
            <a:pPr defTabSz="266700">
              <a:lnSpc>
                <a:spcPts val="3000"/>
              </a:lnSpc>
            </a:pPr>
            <a:r>
              <a:rPr lang="ja-JP" altLang="en-US" sz="2600" b="1" dirty="0">
                <a:solidFill>
                  <a:srgbClr val="FF0000"/>
                </a:solidFill>
                <a:latin typeface="メイリオ"/>
                <a:ea typeface="メイリオ"/>
                <a:cs typeface="メイリオ"/>
              </a:rPr>
              <a:t>プライマリーバランス</a:t>
            </a:r>
            <a:r>
              <a:rPr lang="ja-JP" altLang="en-US" sz="2600" dirty="0">
                <a:solidFill>
                  <a:schemeClr val="tx1">
                    <a:lumMod val="85000"/>
                    <a:lumOff val="15000"/>
                  </a:schemeClr>
                </a:solidFill>
                <a:latin typeface="メイリオ"/>
                <a:ea typeface="メイリオ"/>
                <a:cs typeface="メイリオ"/>
              </a:rPr>
              <a:t>の黒字化など</a:t>
            </a:r>
            <a:r>
              <a:rPr lang="en-US" altLang="ja-JP" sz="2600" dirty="0">
                <a:solidFill>
                  <a:schemeClr val="tx1">
                    <a:lumMod val="85000"/>
                    <a:lumOff val="15000"/>
                  </a:schemeClr>
                </a:solidFill>
                <a:latin typeface="メイリオ"/>
                <a:ea typeface="メイリオ"/>
                <a:cs typeface="メイリオ"/>
              </a:rPr>
              <a:t>,</a:t>
            </a:r>
            <a:r>
              <a:rPr lang="ja-JP" altLang="en-US" sz="2600" b="1" dirty="0">
                <a:solidFill>
                  <a:schemeClr val="tx1">
                    <a:lumMod val="85000"/>
                    <a:lumOff val="15000"/>
                  </a:schemeClr>
                </a:solidFill>
                <a:latin typeface="メイリオ"/>
                <a:ea typeface="メイリオ"/>
                <a:cs typeface="メイリオ"/>
              </a:rPr>
              <a:t>財政構造改革</a:t>
            </a:r>
            <a:r>
              <a:rPr lang="ja-JP" altLang="en-US" sz="2600" dirty="0">
                <a:solidFill>
                  <a:schemeClr val="tx1">
                    <a:lumMod val="85000"/>
                    <a:lumOff val="15000"/>
                  </a:schemeClr>
                </a:solidFill>
                <a:latin typeface="メイリオ"/>
                <a:ea typeface="メイリオ"/>
                <a:cs typeface="メイリオ"/>
              </a:rPr>
              <a:t>が課題</a:t>
            </a:r>
          </a:p>
        </p:txBody>
      </p:sp>
      <p:sp>
        <p:nvSpPr>
          <p:cNvPr id="75" name="角丸四角形 25">
            <a:hlinkClick r:id="" action="ppaction://customshow?id=1&amp;return=true"/>
            <a:extLst>
              <a:ext uri="{FF2B5EF4-FFF2-40B4-BE49-F238E27FC236}">
                <a16:creationId xmlns:a16="http://schemas.microsoft.com/office/drawing/2014/main" id="{CF39BD65-B482-47EB-AB75-60A30163005A}"/>
              </a:ext>
            </a:extLst>
          </p:cNvPr>
          <p:cNvSpPr/>
          <p:nvPr/>
        </p:nvSpPr>
        <p:spPr>
          <a:xfrm>
            <a:off x="6146835" y="3629434"/>
            <a:ext cx="2631405" cy="864773"/>
          </a:xfrm>
          <a:prstGeom prst="roundRect">
            <a:avLst/>
          </a:prstGeom>
          <a:solidFill>
            <a:schemeClr val="accent3">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marL="176213" indent="-176213"/>
            <a:r>
              <a:rPr lang="ja-JP" altLang="en-US" sz="1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おもな先進国の政府債務</a:t>
            </a:r>
            <a:r>
              <a:rPr lang="en-US" altLang="ja-JP"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借金</a:t>
            </a:r>
            <a:r>
              <a:rPr lang="en-US" altLang="ja-JP"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の対</a:t>
            </a:r>
            <a:r>
              <a:rPr lang="en-US" altLang="ja-JP"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GDP</a:t>
            </a:r>
            <a:r>
              <a:rPr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比率の推移</a:t>
            </a:r>
            <a:endParaRPr kumimoji="1"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角丸四角形 20">
            <a:extLst>
              <a:ext uri="{FF2B5EF4-FFF2-40B4-BE49-F238E27FC236}">
                <a16:creationId xmlns:a16="http://schemas.microsoft.com/office/drawing/2014/main" id="{D2D59A25-455A-528C-E7CF-5303E48BB08D}"/>
              </a:ext>
            </a:extLst>
          </p:cNvPr>
          <p:cNvSpPr/>
          <p:nvPr/>
        </p:nvSpPr>
        <p:spPr>
          <a:xfrm>
            <a:off x="-209550" y="-18692"/>
            <a:ext cx="9582150" cy="461094"/>
          </a:xfrm>
          <a:prstGeom prst="roundRect">
            <a:avLst/>
          </a:prstGeom>
          <a:solidFill>
            <a:srgbClr val="2B8B9B">
              <a:alpha val="20000"/>
            </a:srgb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財政危機と財政構造改革</a:t>
            </a:r>
            <a:endPar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16648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20">
            <a:extLst>
              <a:ext uri="{FF2B5EF4-FFF2-40B4-BE49-F238E27FC236}">
                <a16:creationId xmlns:a16="http://schemas.microsoft.com/office/drawing/2014/main" id="{D2D59A25-455A-528C-E7CF-5303E48BB08D}"/>
              </a:ext>
            </a:extLst>
          </p:cNvPr>
          <p:cNvSpPr/>
          <p:nvPr/>
        </p:nvSpPr>
        <p:spPr>
          <a:xfrm>
            <a:off x="-209550" y="-18692"/>
            <a:ext cx="9582150" cy="461094"/>
          </a:xfrm>
          <a:prstGeom prst="roundRect">
            <a:avLst/>
          </a:prstGeom>
          <a:solidFill>
            <a:srgbClr val="2B8B9B">
              <a:alpha val="20000"/>
            </a:srgbClr>
          </a:solidFill>
          <a:ln w="6350">
            <a:noFill/>
          </a:ln>
          <a:effectLst/>
        </p:spPr>
        <p:style>
          <a:lnRef idx="1">
            <a:schemeClr val="accent1"/>
          </a:lnRef>
          <a:fillRef idx="3">
            <a:schemeClr val="accent1"/>
          </a:fillRef>
          <a:effectRef idx="2">
            <a:schemeClr val="accent1"/>
          </a:effectRef>
          <a:fontRef idx="minor">
            <a:schemeClr val="lt1"/>
          </a:fontRef>
        </p:style>
        <p:txBody>
          <a:bodyPr lIns="360000" tIns="0" rIns="0" bIns="0" rtlCol="0" anchor="ctr" anchorCtr="0"/>
          <a:lstStyle/>
          <a:p>
            <a:pPr>
              <a:lnSpc>
                <a:spcPts val="3000"/>
              </a:lnSpc>
            </a:pPr>
            <a:r>
              <a:rPr lang="ja-JP" altLang="en-US"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rPr>
              <a:t>財政危機と財政構造改革</a:t>
            </a:r>
            <a:endParaRPr lang="en-US" altLang="ja-JP" sz="2000" b="1" dirty="0">
              <a:solidFill>
                <a:schemeClr val="tx1">
                  <a:lumMod val="85000"/>
                  <a:lumOff val="15000"/>
                </a:schemeClr>
              </a:solidFill>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3" name="角丸四角形 10">
            <a:extLst>
              <a:ext uri="{FF2B5EF4-FFF2-40B4-BE49-F238E27FC236}">
                <a16:creationId xmlns:a16="http://schemas.microsoft.com/office/drawing/2014/main" id="{D72D3F48-887E-BE05-B0D8-5B032B233555}"/>
              </a:ext>
            </a:extLst>
          </p:cNvPr>
          <p:cNvSpPr/>
          <p:nvPr/>
        </p:nvSpPr>
        <p:spPr>
          <a:xfrm>
            <a:off x="217412" y="787250"/>
            <a:ext cx="3510526" cy="461094"/>
          </a:xfrm>
          <a:prstGeom prst="roundRect">
            <a:avLst/>
          </a:prstGeom>
          <a:solidFill>
            <a:schemeClr val="accent5">
              <a:lumMod val="75000"/>
            </a:schemeClr>
          </a:solidFill>
          <a:ln w="63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tIns="46800" rtlCol="0" anchor="ctr"/>
          <a:lstStyle/>
          <a:p>
            <a:pPr algn="ctr">
              <a:lnSpc>
                <a:spcPts val="3000"/>
              </a:lnSpc>
            </a:pPr>
            <a:r>
              <a:rPr lang="ja-JP" altLang="en-US"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プライマリーバランスとは</a:t>
            </a:r>
            <a:endParaRPr lang="en-US" altLang="ja-JP" sz="26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a:extLst>
              <a:ext uri="{FF2B5EF4-FFF2-40B4-BE49-F238E27FC236}">
                <a16:creationId xmlns:a16="http://schemas.microsoft.com/office/drawing/2014/main" id="{AA2443CE-6DA7-18CA-55CE-61A69673F0DF}"/>
              </a:ext>
            </a:extLst>
          </p:cNvPr>
          <p:cNvSpPr txBox="1">
            <a:spLocks/>
          </p:cNvSpPr>
          <p:nvPr/>
        </p:nvSpPr>
        <p:spPr>
          <a:xfrm>
            <a:off x="265834" y="1414003"/>
            <a:ext cx="7401058" cy="79318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365125" indent="-365125" algn="l" defTabSz="266700">
              <a:lnSpc>
                <a:spcPts val="3000"/>
              </a:lnSpc>
            </a:pPr>
            <a:r>
              <a:rPr lang="en-US" altLang="ja-JP" sz="2600" dirty="0">
                <a:solidFill>
                  <a:schemeClr val="tx1">
                    <a:lumMod val="85000"/>
                    <a:lumOff val="15000"/>
                  </a:schemeClr>
                </a:solidFill>
                <a:latin typeface="メイリオ"/>
                <a:ea typeface="メイリオ"/>
                <a:cs typeface="メイリオ"/>
              </a:rPr>
              <a:t>…</a:t>
            </a:r>
            <a:r>
              <a:rPr lang="ja-JP" altLang="en-US" sz="2600" dirty="0">
                <a:solidFill>
                  <a:schemeClr val="tx1">
                    <a:lumMod val="85000"/>
                    <a:lumOff val="15000"/>
                  </a:schemeClr>
                </a:solidFill>
                <a:latin typeface="メイリオ"/>
                <a:ea typeface="メイリオ"/>
                <a:cs typeface="メイリオ"/>
              </a:rPr>
              <a:t>国債など</a:t>
            </a:r>
            <a:r>
              <a:rPr lang="en-US" altLang="ja-JP" sz="2600" dirty="0">
                <a:solidFill>
                  <a:schemeClr val="tx1">
                    <a:lumMod val="85000"/>
                    <a:lumOff val="15000"/>
                  </a:schemeClr>
                </a:solidFill>
                <a:latin typeface="メイリオ"/>
                <a:ea typeface="メイリオ"/>
                <a:cs typeface="メイリオ"/>
              </a:rPr>
              <a:t>(</a:t>
            </a:r>
            <a:r>
              <a:rPr lang="ja-JP" altLang="en-US" sz="2600" dirty="0">
                <a:solidFill>
                  <a:schemeClr val="tx1">
                    <a:lumMod val="85000"/>
                    <a:lumOff val="15000"/>
                  </a:schemeClr>
                </a:solidFill>
                <a:latin typeface="メイリオ"/>
                <a:ea typeface="メイリオ"/>
                <a:cs typeface="メイリオ"/>
              </a:rPr>
              <a:t>借金</a:t>
            </a:r>
            <a:r>
              <a:rPr lang="en-US" altLang="ja-JP" sz="2600" dirty="0">
                <a:solidFill>
                  <a:schemeClr val="tx1">
                    <a:lumMod val="85000"/>
                    <a:lumOff val="15000"/>
                  </a:schemeClr>
                </a:solidFill>
                <a:latin typeface="メイリオ"/>
                <a:ea typeface="メイリオ"/>
                <a:cs typeface="メイリオ"/>
              </a:rPr>
              <a:t>)</a:t>
            </a:r>
            <a:r>
              <a:rPr lang="ja-JP" altLang="en-US" sz="2600" dirty="0">
                <a:solidFill>
                  <a:schemeClr val="tx1">
                    <a:lumMod val="85000"/>
                    <a:lumOff val="15000"/>
                  </a:schemeClr>
                </a:solidFill>
                <a:latin typeface="メイリオ"/>
                <a:ea typeface="メイリオ"/>
                <a:cs typeface="メイリオ"/>
              </a:rPr>
              <a:t>をのぞく税収などの歳入と，国債</a:t>
            </a:r>
            <a:r>
              <a:rPr lang="en-US" altLang="ja-JP" sz="2600" dirty="0">
                <a:solidFill>
                  <a:schemeClr val="tx1">
                    <a:lumMod val="85000"/>
                    <a:lumOff val="15000"/>
                  </a:schemeClr>
                </a:solidFill>
                <a:latin typeface="メイリオ"/>
                <a:ea typeface="メイリオ"/>
                <a:cs typeface="メイリオ"/>
              </a:rPr>
              <a:t>(</a:t>
            </a:r>
            <a:r>
              <a:rPr lang="ja-JP" altLang="en-US" sz="2600" dirty="0">
                <a:solidFill>
                  <a:schemeClr val="tx1">
                    <a:lumMod val="85000"/>
                    <a:lumOff val="15000"/>
                  </a:schemeClr>
                </a:solidFill>
                <a:latin typeface="メイリオ"/>
                <a:ea typeface="メイリオ"/>
                <a:cs typeface="メイリオ"/>
              </a:rPr>
              <a:t>借金</a:t>
            </a:r>
            <a:r>
              <a:rPr lang="en-US" altLang="ja-JP" sz="2600" dirty="0">
                <a:solidFill>
                  <a:schemeClr val="tx1">
                    <a:lumMod val="85000"/>
                    <a:lumOff val="15000"/>
                  </a:schemeClr>
                </a:solidFill>
                <a:latin typeface="メイリオ"/>
                <a:ea typeface="メイリオ"/>
                <a:cs typeface="メイリオ"/>
              </a:rPr>
              <a:t>)</a:t>
            </a:r>
            <a:r>
              <a:rPr lang="ja-JP" altLang="en-US" sz="2600" dirty="0">
                <a:solidFill>
                  <a:schemeClr val="tx1">
                    <a:lumMod val="85000"/>
                    <a:lumOff val="15000"/>
                  </a:schemeClr>
                </a:solidFill>
                <a:latin typeface="メイリオ"/>
                <a:ea typeface="メイリオ"/>
                <a:cs typeface="メイリオ"/>
              </a:rPr>
              <a:t>返済以外にかかる歳出の収支</a:t>
            </a:r>
            <a:endParaRPr lang="en-US" altLang="ja-JP" sz="2600" dirty="0">
              <a:solidFill>
                <a:schemeClr val="tx1">
                  <a:lumMod val="85000"/>
                  <a:lumOff val="15000"/>
                </a:schemeClr>
              </a:solidFill>
              <a:latin typeface="メイリオ"/>
              <a:ea typeface="メイリオ"/>
              <a:cs typeface="メイリオ"/>
            </a:endParaRPr>
          </a:p>
        </p:txBody>
      </p:sp>
      <p:sp>
        <p:nvSpPr>
          <p:cNvPr id="5" name="正方形/長方形 4">
            <a:extLst>
              <a:ext uri="{FF2B5EF4-FFF2-40B4-BE49-F238E27FC236}">
                <a16:creationId xmlns:a16="http://schemas.microsoft.com/office/drawing/2014/main" id="{07BF651E-72FD-A4DA-EB94-05B7EF30D6A1}"/>
              </a:ext>
            </a:extLst>
          </p:cNvPr>
          <p:cNvSpPr/>
          <p:nvPr/>
        </p:nvSpPr>
        <p:spPr>
          <a:xfrm>
            <a:off x="1566450" y="2722998"/>
            <a:ext cx="3315652" cy="914400"/>
          </a:xfrm>
          <a:prstGeom prst="rect">
            <a:avLst/>
          </a:prstGeom>
          <a:solidFill>
            <a:schemeClr val="accent3">
              <a:lumMod val="20000"/>
              <a:lumOff val="80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税収など</a:t>
            </a:r>
          </a:p>
        </p:txBody>
      </p:sp>
      <p:sp>
        <p:nvSpPr>
          <p:cNvPr id="6" name="正方形/長方形 5">
            <a:extLst>
              <a:ext uri="{FF2B5EF4-FFF2-40B4-BE49-F238E27FC236}">
                <a16:creationId xmlns:a16="http://schemas.microsoft.com/office/drawing/2014/main" id="{5FF49AA6-AF0D-3F39-B114-35B0E8204BFF}"/>
              </a:ext>
            </a:extLst>
          </p:cNvPr>
          <p:cNvSpPr/>
          <p:nvPr/>
        </p:nvSpPr>
        <p:spPr>
          <a:xfrm>
            <a:off x="4882102" y="2722998"/>
            <a:ext cx="3687184" cy="914400"/>
          </a:xfrm>
          <a:prstGeom prst="rect">
            <a:avLst/>
          </a:prstGeom>
          <a:solidFill>
            <a:schemeClr val="bg1"/>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公債金収入</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借金</a:t>
            </a:r>
            <a:r>
              <a:rPr kumimoji="1"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54A91B92-32F5-D0F9-EA1B-E8EEF45F206B}"/>
              </a:ext>
            </a:extLst>
          </p:cNvPr>
          <p:cNvSpPr/>
          <p:nvPr/>
        </p:nvSpPr>
        <p:spPr>
          <a:xfrm>
            <a:off x="1566450" y="4441309"/>
            <a:ext cx="5242925" cy="914400"/>
          </a:xfrm>
          <a:prstGeom prst="rect">
            <a:avLst/>
          </a:prstGeom>
          <a:solidFill>
            <a:srgbClr val="EDF6F9"/>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国債返済以外の歳出</a:t>
            </a:r>
            <a:endParaRPr kumimoji="1"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社会保障関係費など</a:t>
            </a:r>
            <a:r>
              <a:rPr kumimoji="1"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CCE2A9C-04A3-CD3E-A475-52A6FC577498}"/>
              </a:ext>
            </a:extLst>
          </p:cNvPr>
          <p:cNvSpPr/>
          <p:nvPr/>
        </p:nvSpPr>
        <p:spPr>
          <a:xfrm>
            <a:off x="6809375" y="4441309"/>
            <a:ext cx="1759911" cy="914400"/>
          </a:xfrm>
          <a:prstGeom prst="rect">
            <a:avLst/>
          </a:prstGeom>
          <a:solidFill>
            <a:schemeClr val="bg1"/>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tIns="144000" rtlCol="0" anchor="ctr"/>
          <a:lstStyle/>
          <a:p>
            <a:pPr algn="ct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国債費</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借金返済</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サブタイトル 2">
            <a:extLst>
              <a:ext uri="{FF2B5EF4-FFF2-40B4-BE49-F238E27FC236}">
                <a16:creationId xmlns:a16="http://schemas.microsoft.com/office/drawing/2014/main" id="{7717EDE4-7448-E6D4-1EA4-22E649871BDA}"/>
              </a:ext>
            </a:extLst>
          </p:cNvPr>
          <p:cNvSpPr txBox="1">
            <a:spLocks/>
          </p:cNvSpPr>
          <p:nvPr/>
        </p:nvSpPr>
        <p:spPr>
          <a:xfrm>
            <a:off x="984007" y="2722999"/>
            <a:ext cx="464847" cy="914400"/>
          </a:xfrm>
          <a:prstGeom prst="rect">
            <a:avLst/>
          </a:prstGeom>
          <a:solidFill>
            <a:schemeClr val="accent3">
              <a:lumMod val="20000"/>
              <a:lumOff val="80000"/>
            </a:schemeClr>
          </a:solidFill>
          <a:ln w="9525">
            <a:solidFill>
              <a:schemeClr val="tx1">
                <a:lumMod val="85000"/>
                <a:lumOff val="15000"/>
              </a:schemeClr>
            </a:solidFill>
          </a:ln>
        </p:spPr>
        <p:txBody>
          <a:bodyPr vert="eaVert" lIns="72000" tIns="144000" rIns="72000" bIns="72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chemeClr val="tx1">
                    <a:lumMod val="85000"/>
                    <a:lumOff val="15000"/>
                  </a:schemeClr>
                </a:solidFill>
                <a:latin typeface="メイリオ"/>
                <a:ea typeface="メイリオ"/>
                <a:cs typeface="メイリオ"/>
              </a:rPr>
              <a:t>歳入</a:t>
            </a:r>
            <a:endParaRPr lang="en-US" altLang="ja-JP" sz="2400" b="1" dirty="0">
              <a:solidFill>
                <a:schemeClr val="tx1">
                  <a:lumMod val="85000"/>
                  <a:lumOff val="15000"/>
                </a:schemeClr>
              </a:solidFill>
              <a:latin typeface="メイリオ"/>
              <a:ea typeface="メイリオ"/>
              <a:cs typeface="メイリオ"/>
            </a:endParaRPr>
          </a:p>
        </p:txBody>
      </p:sp>
      <p:sp>
        <p:nvSpPr>
          <p:cNvPr id="12" name="サブタイトル 2">
            <a:extLst>
              <a:ext uri="{FF2B5EF4-FFF2-40B4-BE49-F238E27FC236}">
                <a16:creationId xmlns:a16="http://schemas.microsoft.com/office/drawing/2014/main" id="{0AFCA192-035D-AE1C-E5B0-D5A737B0A1FE}"/>
              </a:ext>
            </a:extLst>
          </p:cNvPr>
          <p:cNvSpPr txBox="1">
            <a:spLocks/>
          </p:cNvSpPr>
          <p:nvPr/>
        </p:nvSpPr>
        <p:spPr>
          <a:xfrm>
            <a:off x="984007" y="4441309"/>
            <a:ext cx="464847" cy="914400"/>
          </a:xfrm>
          <a:prstGeom prst="rect">
            <a:avLst/>
          </a:prstGeom>
          <a:solidFill>
            <a:srgbClr val="EDF6F9"/>
          </a:solidFill>
          <a:ln w="9525">
            <a:solidFill>
              <a:schemeClr val="tx1">
                <a:lumMod val="85000"/>
                <a:lumOff val="15000"/>
              </a:schemeClr>
            </a:solidFill>
          </a:ln>
        </p:spPr>
        <p:txBody>
          <a:bodyPr vert="eaVert" lIns="72000" tIns="144000" rIns="72000" bIns="72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chemeClr val="tx1">
                    <a:lumMod val="85000"/>
                    <a:lumOff val="15000"/>
                  </a:schemeClr>
                </a:solidFill>
                <a:latin typeface="メイリオ"/>
                <a:ea typeface="メイリオ"/>
                <a:cs typeface="メイリオ"/>
              </a:rPr>
              <a:t>歳出</a:t>
            </a:r>
            <a:endParaRPr lang="en-US" altLang="ja-JP" sz="2400" b="1" dirty="0">
              <a:solidFill>
                <a:schemeClr val="tx1">
                  <a:lumMod val="85000"/>
                  <a:lumOff val="15000"/>
                </a:schemeClr>
              </a:solidFill>
              <a:latin typeface="メイリオ"/>
              <a:ea typeface="メイリオ"/>
              <a:cs typeface="メイリオ"/>
            </a:endParaRPr>
          </a:p>
        </p:txBody>
      </p:sp>
      <p:sp>
        <p:nvSpPr>
          <p:cNvPr id="13" name="フリーフォーム: 図形 19">
            <a:extLst>
              <a:ext uri="{FF2B5EF4-FFF2-40B4-BE49-F238E27FC236}">
                <a16:creationId xmlns:a16="http://schemas.microsoft.com/office/drawing/2014/main" id="{21DDB99A-7800-DE56-36A3-D6C796CB7DD2}"/>
              </a:ext>
            </a:extLst>
          </p:cNvPr>
          <p:cNvSpPr/>
          <p:nvPr/>
        </p:nvSpPr>
        <p:spPr>
          <a:xfrm>
            <a:off x="1531647" y="2722998"/>
            <a:ext cx="5277461" cy="2632711"/>
          </a:xfrm>
          <a:custGeom>
            <a:avLst/>
            <a:gdLst>
              <a:gd name="connsiteX0" fmla="*/ 0 w 5334000"/>
              <a:gd name="connsiteY0" fmla="*/ 2882900 h 2882900"/>
              <a:gd name="connsiteX1" fmla="*/ 0 w 5334000"/>
              <a:gd name="connsiteY1" fmla="*/ 0 h 2882900"/>
              <a:gd name="connsiteX2" fmla="*/ 3390900 w 5334000"/>
              <a:gd name="connsiteY2" fmla="*/ 0 h 2882900"/>
              <a:gd name="connsiteX3" fmla="*/ 3390900 w 5334000"/>
              <a:gd name="connsiteY3" fmla="*/ 1739900 h 2882900"/>
              <a:gd name="connsiteX4" fmla="*/ 5334000 w 5334000"/>
              <a:gd name="connsiteY4" fmla="*/ 1739900 h 2882900"/>
              <a:gd name="connsiteX5" fmla="*/ 5334000 w 5334000"/>
              <a:gd name="connsiteY5" fmla="*/ 2870200 h 2882900"/>
              <a:gd name="connsiteX6" fmla="*/ 0 w 5334000"/>
              <a:gd name="connsiteY6" fmla="*/ 2882900 h 2882900"/>
              <a:gd name="connsiteX0" fmla="*/ 0 w 5334000"/>
              <a:gd name="connsiteY0" fmla="*/ 2882900 h 2882900"/>
              <a:gd name="connsiteX1" fmla="*/ 0 w 5334000"/>
              <a:gd name="connsiteY1" fmla="*/ 0 h 2882900"/>
              <a:gd name="connsiteX2" fmla="*/ 3390900 w 5334000"/>
              <a:gd name="connsiteY2" fmla="*/ 0 h 2882900"/>
              <a:gd name="connsiteX3" fmla="*/ 3390900 w 5334000"/>
              <a:gd name="connsiteY3" fmla="*/ 1938461 h 2882900"/>
              <a:gd name="connsiteX4" fmla="*/ 5334000 w 5334000"/>
              <a:gd name="connsiteY4" fmla="*/ 1739900 h 2882900"/>
              <a:gd name="connsiteX5" fmla="*/ 5334000 w 5334000"/>
              <a:gd name="connsiteY5" fmla="*/ 2870200 h 2882900"/>
              <a:gd name="connsiteX6" fmla="*/ 0 w 5334000"/>
              <a:gd name="connsiteY6" fmla="*/ 2882900 h 2882900"/>
              <a:gd name="connsiteX0" fmla="*/ 0 w 5334000"/>
              <a:gd name="connsiteY0" fmla="*/ 2882900 h 2882900"/>
              <a:gd name="connsiteX1" fmla="*/ 0 w 5334000"/>
              <a:gd name="connsiteY1" fmla="*/ 0 h 2882900"/>
              <a:gd name="connsiteX2" fmla="*/ 3390900 w 5334000"/>
              <a:gd name="connsiteY2" fmla="*/ 0 h 2882900"/>
              <a:gd name="connsiteX3" fmla="*/ 3390900 w 5334000"/>
              <a:gd name="connsiteY3" fmla="*/ 1938461 h 2882900"/>
              <a:gd name="connsiteX4" fmla="*/ 5308600 w 5334000"/>
              <a:gd name="connsiteY4" fmla="*/ 1938461 h 2882900"/>
              <a:gd name="connsiteX5" fmla="*/ 5334000 w 5334000"/>
              <a:gd name="connsiteY5" fmla="*/ 2870200 h 2882900"/>
              <a:gd name="connsiteX6" fmla="*/ 0 w 5334000"/>
              <a:gd name="connsiteY6" fmla="*/ 2882900 h 2882900"/>
              <a:gd name="connsiteX0" fmla="*/ 0 w 5308600"/>
              <a:gd name="connsiteY0" fmla="*/ 2882900 h 2882900"/>
              <a:gd name="connsiteX1" fmla="*/ 0 w 5308600"/>
              <a:gd name="connsiteY1" fmla="*/ 0 h 2882900"/>
              <a:gd name="connsiteX2" fmla="*/ 3390900 w 5308600"/>
              <a:gd name="connsiteY2" fmla="*/ 0 h 2882900"/>
              <a:gd name="connsiteX3" fmla="*/ 3390900 w 5308600"/>
              <a:gd name="connsiteY3" fmla="*/ 1938461 h 2882900"/>
              <a:gd name="connsiteX4" fmla="*/ 5308600 w 5308600"/>
              <a:gd name="connsiteY4" fmla="*/ 1938461 h 2882900"/>
              <a:gd name="connsiteX5" fmla="*/ 5276850 w 5308600"/>
              <a:gd name="connsiteY5" fmla="*/ 2856963 h 2882900"/>
              <a:gd name="connsiteX6" fmla="*/ 0 w 5308600"/>
              <a:gd name="connsiteY6" fmla="*/ 2882900 h 2882900"/>
              <a:gd name="connsiteX0" fmla="*/ 0 w 5276850"/>
              <a:gd name="connsiteY0" fmla="*/ 2882900 h 2882900"/>
              <a:gd name="connsiteX1" fmla="*/ 0 w 5276850"/>
              <a:gd name="connsiteY1" fmla="*/ 0 h 2882900"/>
              <a:gd name="connsiteX2" fmla="*/ 3390900 w 5276850"/>
              <a:gd name="connsiteY2" fmla="*/ 0 h 2882900"/>
              <a:gd name="connsiteX3" fmla="*/ 3390900 w 5276850"/>
              <a:gd name="connsiteY3" fmla="*/ 1938461 h 2882900"/>
              <a:gd name="connsiteX4" fmla="*/ 5276850 w 5276850"/>
              <a:gd name="connsiteY4" fmla="*/ 1931842 h 2882900"/>
              <a:gd name="connsiteX5" fmla="*/ 5276850 w 5276850"/>
              <a:gd name="connsiteY5" fmla="*/ 2856963 h 2882900"/>
              <a:gd name="connsiteX6" fmla="*/ 0 w 5276850"/>
              <a:gd name="connsiteY6" fmla="*/ 2882900 h 2882900"/>
              <a:gd name="connsiteX0" fmla="*/ 0 w 5276850"/>
              <a:gd name="connsiteY0" fmla="*/ 2882900 h 2882900"/>
              <a:gd name="connsiteX1" fmla="*/ 0 w 5276850"/>
              <a:gd name="connsiteY1" fmla="*/ 0 h 2882900"/>
              <a:gd name="connsiteX2" fmla="*/ 3352800 w 5276850"/>
              <a:gd name="connsiteY2" fmla="*/ 0 h 2882900"/>
              <a:gd name="connsiteX3" fmla="*/ 3390900 w 5276850"/>
              <a:gd name="connsiteY3" fmla="*/ 1938461 h 2882900"/>
              <a:gd name="connsiteX4" fmla="*/ 5276850 w 5276850"/>
              <a:gd name="connsiteY4" fmla="*/ 1931842 h 2882900"/>
              <a:gd name="connsiteX5" fmla="*/ 5276850 w 5276850"/>
              <a:gd name="connsiteY5" fmla="*/ 2856963 h 2882900"/>
              <a:gd name="connsiteX6" fmla="*/ 0 w 5276850"/>
              <a:gd name="connsiteY6" fmla="*/ 2882900 h 2882900"/>
              <a:gd name="connsiteX0" fmla="*/ 0 w 5276850"/>
              <a:gd name="connsiteY0" fmla="*/ 2882900 h 2882900"/>
              <a:gd name="connsiteX1" fmla="*/ 0 w 5276850"/>
              <a:gd name="connsiteY1" fmla="*/ 0 h 2882900"/>
              <a:gd name="connsiteX2" fmla="*/ 3352800 w 5276850"/>
              <a:gd name="connsiteY2" fmla="*/ 0 h 2882900"/>
              <a:gd name="connsiteX3" fmla="*/ 3346450 w 5276850"/>
              <a:gd name="connsiteY3" fmla="*/ 1896740 h 2882900"/>
              <a:gd name="connsiteX4" fmla="*/ 5276850 w 5276850"/>
              <a:gd name="connsiteY4" fmla="*/ 1931842 h 2882900"/>
              <a:gd name="connsiteX5" fmla="*/ 5276850 w 5276850"/>
              <a:gd name="connsiteY5" fmla="*/ 2856963 h 2882900"/>
              <a:gd name="connsiteX6" fmla="*/ 0 w 5276850"/>
              <a:gd name="connsiteY6" fmla="*/ 2882900 h 2882900"/>
              <a:gd name="connsiteX0" fmla="*/ 0 w 5276850"/>
              <a:gd name="connsiteY0" fmla="*/ 2882900 h 2882900"/>
              <a:gd name="connsiteX1" fmla="*/ 0 w 5276850"/>
              <a:gd name="connsiteY1" fmla="*/ 0 h 2882900"/>
              <a:gd name="connsiteX2" fmla="*/ 3352800 w 5276850"/>
              <a:gd name="connsiteY2" fmla="*/ 0 h 2882900"/>
              <a:gd name="connsiteX3" fmla="*/ 3359150 w 5276850"/>
              <a:gd name="connsiteY3" fmla="*/ 1903694 h 2882900"/>
              <a:gd name="connsiteX4" fmla="*/ 5276850 w 5276850"/>
              <a:gd name="connsiteY4" fmla="*/ 1931842 h 2882900"/>
              <a:gd name="connsiteX5" fmla="*/ 5276850 w 5276850"/>
              <a:gd name="connsiteY5" fmla="*/ 2856963 h 2882900"/>
              <a:gd name="connsiteX6" fmla="*/ 0 w 5276850"/>
              <a:gd name="connsiteY6" fmla="*/ 2882900 h 2882900"/>
              <a:gd name="connsiteX0" fmla="*/ 0 w 5276850"/>
              <a:gd name="connsiteY0" fmla="*/ 2882900 h 2882900"/>
              <a:gd name="connsiteX1" fmla="*/ 0 w 5276850"/>
              <a:gd name="connsiteY1" fmla="*/ 0 h 2882900"/>
              <a:gd name="connsiteX2" fmla="*/ 3352800 w 5276850"/>
              <a:gd name="connsiteY2" fmla="*/ 0 h 2882900"/>
              <a:gd name="connsiteX3" fmla="*/ 3365500 w 5276850"/>
              <a:gd name="connsiteY3" fmla="*/ 1889787 h 2882900"/>
              <a:gd name="connsiteX4" fmla="*/ 5276850 w 5276850"/>
              <a:gd name="connsiteY4" fmla="*/ 1931842 h 2882900"/>
              <a:gd name="connsiteX5" fmla="*/ 5276850 w 5276850"/>
              <a:gd name="connsiteY5" fmla="*/ 2856963 h 2882900"/>
              <a:gd name="connsiteX6" fmla="*/ 0 w 5276850"/>
              <a:gd name="connsiteY6" fmla="*/ 2882900 h 2882900"/>
              <a:gd name="connsiteX0" fmla="*/ 0 w 5276850"/>
              <a:gd name="connsiteY0" fmla="*/ 2882900 h 2882900"/>
              <a:gd name="connsiteX1" fmla="*/ 0 w 5276850"/>
              <a:gd name="connsiteY1" fmla="*/ 0 h 2882900"/>
              <a:gd name="connsiteX2" fmla="*/ 3352800 w 5276850"/>
              <a:gd name="connsiteY2" fmla="*/ 0 h 2882900"/>
              <a:gd name="connsiteX3" fmla="*/ 3352800 w 5276850"/>
              <a:gd name="connsiteY3" fmla="*/ 1910647 h 2882900"/>
              <a:gd name="connsiteX4" fmla="*/ 5276850 w 5276850"/>
              <a:gd name="connsiteY4" fmla="*/ 1931842 h 2882900"/>
              <a:gd name="connsiteX5" fmla="*/ 5276850 w 5276850"/>
              <a:gd name="connsiteY5" fmla="*/ 2856963 h 2882900"/>
              <a:gd name="connsiteX6" fmla="*/ 0 w 5276850"/>
              <a:gd name="connsiteY6" fmla="*/ 2882900 h 2882900"/>
              <a:gd name="connsiteX0" fmla="*/ 0 w 5276850"/>
              <a:gd name="connsiteY0" fmla="*/ 2882900 h 2882900"/>
              <a:gd name="connsiteX1" fmla="*/ 0 w 5276850"/>
              <a:gd name="connsiteY1" fmla="*/ 0 h 2882900"/>
              <a:gd name="connsiteX2" fmla="*/ 3352800 w 5276850"/>
              <a:gd name="connsiteY2" fmla="*/ 0 h 2882900"/>
              <a:gd name="connsiteX3" fmla="*/ 3352800 w 5276850"/>
              <a:gd name="connsiteY3" fmla="*/ 1910647 h 2882900"/>
              <a:gd name="connsiteX4" fmla="*/ 5270500 w 5276850"/>
              <a:gd name="connsiteY4" fmla="*/ 1890121 h 2882900"/>
              <a:gd name="connsiteX5" fmla="*/ 5276850 w 5276850"/>
              <a:gd name="connsiteY5" fmla="*/ 2856963 h 2882900"/>
              <a:gd name="connsiteX6" fmla="*/ 0 w 5276850"/>
              <a:gd name="connsiteY6" fmla="*/ 2882900 h 2882900"/>
              <a:gd name="connsiteX0" fmla="*/ 0 w 5276850"/>
              <a:gd name="connsiteY0" fmla="*/ 2882900 h 2882900"/>
              <a:gd name="connsiteX1" fmla="*/ 0 w 5276850"/>
              <a:gd name="connsiteY1" fmla="*/ 0 h 2882900"/>
              <a:gd name="connsiteX2" fmla="*/ 3352800 w 5276850"/>
              <a:gd name="connsiteY2" fmla="*/ 0 h 2882900"/>
              <a:gd name="connsiteX3" fmla="*/ 3352800 w 5276850"/>
              <a:gd name="connsiteY3" fmla="*/ 1882833 h 2882900"/>
              <a:gd name="connsiteX4" fmla="*/ 5270500 w 5276850"/>
              <a:gd name="connsiteY4" fmla="*/ 1890121 h 2882900"/>
              <a:gd name="connsiteX5" fmla="*/ 5276850 w 5276850"/>
              <a:gd name="connsiteY5" fmla="*/ 2856963 h 2882900"/>
              <a:gd name="connsiteX6" fmla="*/ 0 w 5276850"/>
              <a:gd name="connsiteY6" fmla="*/ 2882900 h 2882900"/>
              <a:gd name="connsiteX0" fmla="*/ 0 w 5277461"/>
              <a:gd name="connsiteY0" fmla="*/ 2882900 h 2882900"/>
              <a:gd name="connsiteX1" fmla="*/ 0 w 5277461"/>
              <a:gd name="connsiteY1" fmla="*/ 0 h 2882900"/>
              <a:gd name="connsiteX2" fmla="*/ 3352800 w 5277461"/>
              <a:gd name="connsiteY2" fmla="*/ 0 h 2882900"/>
              <a:gd name="connsiteX3" fmla="*/ 3352800 w 5277461"/>
              <a:gd name="connsiteY3" fmla="*/ 1882833 h 2882900"/>
              <a:gd name="connsiteX4" fmla="*/ 5276850 w 5277461"/>
              <a:gd name="connsiteY4" fmla="*/ 1883167 h 2882900"/>
              <a:gd name="connsiteX5" fmla="*/ 5276850 w 5277461"/>
              <a:gd name="connsiteY5" fmla="*/ 2856963 h 2882900"/>
              <a:gd name="connsiteX6" fmla="*/ 0 w 5277461"/>
              <a:gd name="connsiteY6" fmla="*/ 2882900 h 28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461" h="2882900">
                <a:moveTo>
                  <a:pt x="0" y="2882900"/>
                </a:moveTo>
                <a:lnTo>
                  <a:pt x="0" y="0"/>
                </a:lnTo>
                <a:lnTo>
                  <a:pt x="3352800" y="0"/>
                </a:lnTo>
                <a:cubicBezTo>
                  <a:pt x="3350683" y="632247"/>
                  <a:pt x="3354917" y="1250586"/>
                  <a:pt x="3352800" y="1882833"/>
                </a:cubicBezTo>
                <a:lnTo>
                  <a:pt x="5276850" y="1883167"/>
                </a:lnTo>
                <a:cubicBezTo>
                  <a:pt x="5278967" y="2205448"/>
                  <a:pt x="5274733" y="2534682"/>
                  <a:pt x="5276850" y="2856963"/>
                </a:cubicBezTo>
                <a:lnTo>
                  <a:pt x="0" y="2882900"/>
                </a:lnTo>
                <a:close/>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角丸四角形 23">
            <a:extLst>
              <a:ext uri="{FF2B5EF4-FFF2-40B4-BE49-F238E27FC236}">
                <a16:creationId xmlns:a16="http://schemas.microsoft.com/office/drawing/2014/main" id="{13156B1D-C4CE-1E6F-0247-A31667FC68F0}"/>
              </a:ext>
            </a:extLst>
          </p:cNvPr>
          <p:cNvSpPr/>
          <p:nvPr/>
        </p:nvSpPr>
        <p:spPr>
          <a:xfrm>
            <a:off x="1629754" y="3803057"/>
            <a:ext cx="3189043" cy="436314"/>
          </a:xfrm>
          <a:prstGeom prst="roundRect">
            <a:avLst>
              <a:gd name="adj" fmla="val 6361"/>
            </a:avLst>
          </a:prstGeom>
          <a:solidFill>
            <a:srgbClr val="C00000"/>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lIns="36000" tIns="144000" rIns="36000" rtlCol="0" anchor="ctr" anchorCtr="0"/>
          <a:lstStyle/>
          <a:p>
            <a:pPr algn="ctr"/>
            <a:r>
              <a:rPr lang="ja-JP" altLang="en-US" sz="2400" b="1" dirty="0">
                <a:solidFill>
                  <a:schemeClr val="bg1">
                    <a:lumMod val="95000"/>
                  </a:schemeClr>
                </a:solidFill>
                <a:latin typeface="メイリオ"/>
                <a:ea typeface="メイリオ"/>
                <a:cs typeface="メイリオ"/>
              </a:rPr>
              <a:t>プライマリーバランス</a:t>
            </a:r>
            <a:endParaRPr lang="en-US" altLang="ja-JP" sz="2400" b="1" dirty="0">
              <a:solidFill>
                <a:schemeClr val="bg1">
                  <a:lumMod val="95000"/>
                </a:schemeClr>
              </a:solidFill>
              <a:latin typeface="メイリオ"/>
              <a:ea typeface="メイリオ"/>
              <a:cs typeface="メイリオ"/>
            </a:endParaRPr>
          </a:p>
        </p:txBody>
      </p:sp>
      <p:sp>
        <p:nvSpPr>
          <p:cNvPr id="16" name="角丸四角形 21">
            <a:hlinkClick r:id="" action="ppaction://customshow?id=2&amp;return=true"/>
            <a:extLst>
              <a:ext uri="{FF2B5EF4-FFF2-40B4-BE49-F238E27FC236}">
                <a16:creationId xmlns:a16="http://schemas.microsoft.com/office/drawing/2014/main" id="{6DEEAA18-FE27-EFD5-4167-B83E09653A8D}"/>
              </a:ext>
            </a:extLst>
          </p:cNvPr>
          <p:cNvSpPr/>
          <p:nvPr/>
        </p:nvSpPr>
        <p:spPr>
          <a:xfrm>
            <a:off x="7712275" y="6114205"/>
            <a:ext cx="857011" cy="338784"/>
          </a:xfrm>
          <a:prstGeom prst="roundRect">
            <a:avLst/>
          </a:prstGeom>
          <a:solidFill>
            <a:schemeClr val="accent3">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TRY</a:t>
            </a:r>
            <a:endParaRPr kumimoji="1" lang="ja-JP" altLang="en-US" sz="1600" b="1"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983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9" grpId="0" animBg="1"/>
      <p:bldP spid="10" grpId="0" animBg="1"/>
      <p:bldP spid="12" grpId="0" animBg="1"/>
      <p:bldP spid="13" grpId="0" animBg="1"/>
      <p:bldP spid="14" grpId="0" animBg="1"/>
      <p:bldP spid="16"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2">
              <a:lumMod val="60000"/>
              <a:lumOff val="40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3882</TotalTime>
  <Words>937</Words>
  <PresentationFormat>画面に合わせる (4:3)</PresentationFormat>
  <Paragraphs>121</Paragraphs>
  <Slides>12</Slides>
  <Notes>10</Notes>
  <HiddenSlides>3</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ariant>
        <vt:lpstr>目的別スライド ショー</vt:lpstr>
      </vt:variant>
      <vt:variant>
        <vt:i4>3</vt:i4>
      </vt:variant>
    </vt:vector>
  </HeadingPairs>
  <TitlesOfParts>
    <vt:vector size="24" baseType="lpstr">
      <vt:lpstr>HGｺﾞｼｯｸE</vt:lpstr>
      <vt:lpstr>Meiryo UI</vt:lpstr>
      <vt:lpstr>Yu Gothic UI</vt:lpstr>
      <vt:lpstr>メイリオ</vt:lpstr>
      <vt:lpstr>Arial</vt:lpstr>
      <vt:lpstr>Arial Black</vt:lpstr>
      <vt:lpstr>Calibri</vt:lpstr>
      <vt:lpstr>Century</vt:lpstr>
      <vt:lpstr>ホワイト</vt:lpstr>
      <vt:lpstr>第1章10節　日本の財政の課題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lpstr>目的別スライド ショー 2</vt:lpstr>
      <vt:lpstr>目的別スライド ショー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2016-02-17T02:27:42Z</cp:lastPrinted>
  <dcterms:created xsi:type="dcterms:W3CDTF">2015-09-24T02:31:28Z</dcterms:created>
  <dcterms:modified xsi:type="dcterms:W3CDTF">2026-03-13T07:41:37Z</dcterms:modified>
</cp:coreProperties>
</file>