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648" r:id="rId1"/>
  </p:sldMasterIdLst>
  <p:notesMasterIdLst>
    <p:notesMasterId r:id="rId16"/>
  </p:notesMasterIdLst>
  <p:handoutMasterIdLst>
    <p:handoutMasterId r:id="rId17"/>
  </p:handoutMasterIdLst>
  <p:sldIdLst>
    <p:sldId id="375" r:id="rId2"/>
    <p:sldId id="376" r:id="rId3"/>
    <p:sldId id="304" r:id="rId4"/>
    <p:sldId id="305" r:id="rId5"/>
    <p:sldId id="306" r:id="rId6"/>
    <p:sldId id="307" r:id="rId7"/>
    <p:sldId id="308" r:id="rId8"/>
    <p:sldId id="318" r:id="rId9"/>
    <p:sldId id="309" r:id="rId10"/>
    <p:sldId id="377" r:id="rId11"/>
    <p:sldId id="373" r:id="rId12"/>
    <p:sldId id="317" r:id="rId13"/>
    <p:sldId id="321" r:id="rId14"/>
    <p:sldId id="319" r:id="rId15"/>
  </p:sldIdLst>
  <p:sldSz cx="12192000" cy="6858000"/>
  <p:notesSz cx="6735763" cy="9866313"/>
  <p:custShowLst>
    <p:custShow name="目的別スライド ショー1" id="0">
      <p:sldLst/>
    </p:custShow>
    <p:custShow name="目的別スライド ショー2" id="1">
      <p:sldLst>
        <p:sld r:id="rId13"/>
      </p:sldLst>
    </p:custShow>
    <p:custShow name="話し合って" id="2">
      <p:sldLst/>
    </p:custShow>
    <p:custShow name="目的別スライド ショー4" id="3">
      <p:sldLst>
        <p:sld r:id="rId14"/>
      </p:sldLst>
    </p:custShow>
    <p:custShow name="目的別スライド ショー5" id="4">
      <p:sldLst>
        <p:sld r:id="rId15"/>
      </p:sldLst>
    </p:custShow>
    <p:custShow name="政府の規模" id="5">
      <p:sldLst/>
    </p:custShow>
  </p:custShowLst>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3D7"/>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91" autoAdjust="0"/>
    <p:restoredTop sz="77899" autoAdjust="0"/>
  </p:normalViewPr>
  <p:slideViewPr>
    <p:cSldViewPr snapToGrid="0" snapToObjects="1">
      <p:cViewPr varScale="1">
        <p:scale>
          <a:sx n="64" d="100"/>
          <a:sy n="64" d="100"/>
        </p:scale>
        <p:origin x="1709" y="6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00" d="100"/>
          <a:sy n="100" d="100"/>
        </p:scale>
        <p:origin x="-3510" y="234"/>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5495BDC-46F1-E246-8A7A-653C8A1ED77A}" type="datetimeFigureOut">
              <a:rPr kumimoji="1" lang="ja-JP" altLang="en-US" smtClean="0"/>
              <a:t>2026/2/20</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BE278A51-B7F6-AD4E-BE54-3A6AF0013C27}" type="slidenum">
              <a:rPr kumimoji="1" lang="ja-JP" altLang="en-US" smtClean="0"/>
              <a:t>‹#›</a:t>
            </a:fld>
            <a:endParaRPr kumimoji="1" lang="ja-JP" altLang="en-US"/>
          </a:p>
        </p:txBody>
      </p:sp>
    </p:spTree>
    <p:extLst>
      <p:ext uri="{BB962C8B-B14F-4D97-AF65-F5344CB8AC3E}">
        <p14:creationId xmlns:p14="http://schemas.microsoft.com/office/powerpoint/2010/main" val="36618404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6DC890C9-2F5B-4E47-AC19-0BCA67DD4F2D}"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28700B4F-5ABC-4184-ACE4-6EB6DC3D9057}" type="slidenum">
              <a:rPr kumimoji="1" lang="ja-JP" altLang="en-US" smtClean="0"/>
              <a:t>‹#›</a:t>
            </a:fld>
            <a:endParaRPr kumimoji="1" lang="ja-JP" altLang="en-US"/>
          </a:p>
        </p:txBody>
      </p:sp>
    </p:spTree>
    <p:extLst>
      <p:ext uri="{BB962C8B-B14F-4D97-AF65-F5344CB8AC3E}">
        <p14:creationId xmlns:p14="http://schemas.microsoft.com/office/powerpoint/2010/main" val="1623600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pPr algn="just">
              <a:lnSpc>
                <a:spcPts val="1350"/>
              </a:lnSpc>
            </a:pPr>
            <a:r>
              <a:rPr lang="ja-JP" altLang="ja-JP" sz="1800" b="1" kern="100" dirty="0">
                <a:solidFill>
                  <a:srgbClr val="000000"/>
                </a:solidFill>
                <a:effectLst/>
                <a:latin typeface="Century" panose="02040604050505020304" pitchFamily="18" charset="0"/>
                <a:ea typeface="ＭＳ ゴシック" panose="020B0609070205080204" pitchFamily="49" charset="-128"/>
                <a:cs typeface="Times New Roman" panose="02020603050405020304" pitchFamily="18" charset="0"/>
              </a:rPr>
              <a:t>この節の学習目標</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15900" algn="just">
              <a:lnSpc>
                <a:spcPts val="1350"/>
              </a:lnSpc>
            </a:pP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・資本主義社会の成立と変容を理解する。</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15900" algn="just">
              <a:lnSpc>
                <a:spcPts val="1350"/>
              </a:lnSpc>
            </a:pP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・社会主義社会の成立と変容を理解し，資本主義と比較検討する。</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15900" algn="just">
              <a:lnSpc>
                <a:spcPts val="1350"/>
              </a:lnSpc>
            </a:pPr>
            <a:r>
              <a:rPr lang="ja-JP" altLang="ja-JP"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・政府の規模を念頭にして，経済的な課題への対応を考える。</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22A3A11-5D7A-44BA-80D7-460BF3CB503E}" type="slidenum">
              <a:rPr kumimoji="1" lang="ja-JP" altLang="en-US" smtClean="0"/>
              <a:t>0</a:t>
            </a:fld>
            <a:endParaRPr kumimoji="1" lang="ja-JP" altLang="en-US"/>
          </a:p>
        </p:txBody>
      </p:sp>
    </p:spTree>
    <p:extLst>
      <p:ext uri="{BB962C8B-B14F-4D97-AF65-F5344CB8AC3E}">
        <p14:creationId xmlns:p14="http://schemas.microsoft.com/office/powerpoint/2010/main" val="1749800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8700B4F-5ABC-4184-ACE4-6EB6DC3D9057}" type="slidenum">
              <a:rPr kumimoji="1" lang="ja-JP" altLang="en-US" smtClean="0"/>
              <a:t>9</a:t>
            </a:fld>
            <a:endParaRPr kumimoji="1" lang="ja-JP" altLang="en-US"/>
          </a:p>
        </p:txBody>
      </p:sp>
    </p:spTree>
    <p:extLst>
      <p:ext uri="{BB962C8B-B14F-4D97-AF65-F5344CB8AC3E}">
        <p14:creationId xmlns:p14="http://schemas.microsoft.com/office/powerpoint/2010/main" val="1847309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11</a:t>
            </a:fld>
            <a:endParaRPr kumimoji="1" lang="ja-JP" altLang="en-US"/>
          </a:p>
        </p:txBody>
      </p:sp>
    </p:spTree>
    <p:extLst>
      <p:ext uri="{BB962C8B-B14F-4D97-AF65-F5344CB8AC3E}">
        <p14:creationId xmlns:p14="http://schemas.microsoft.com/office/powerpoint/2010/main" val="3278130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12</a:t>
            </a:fld>
            <a:endParaRPr kumimoji="1" lang="ja-JP" altLang="en-US"/>
          </a:p>
        </p:txBody>
      </p:sp>
    </p:spTree>
    <p:extLst>
      <p:ext uri="{BB962C8B-B14F-4D97-AF65-F5344CB8AC3E}">
        <p14:creationId xmlns:p14="http://schemas.microsoft.com/office/powerpoint/2010/main" val="1599669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13</a:t>
            </a:fld>
            <a:endParaRPr kumimoji="1" lang="ja-JP" altLang="en-US"/>
          </a:p>
        </p:txBody>
      </p:sp>
    </p:spTree>
    <p:extLst>
      <p:ext uri="{BB962C8B-B14F-4D97-AF65-F5344CB8AC3E}">
        <p14:creationId xmlns:p14="http://schemas.microsoft.com/office/powerpoint/2010/main" val="1599669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BEED5-6015-294D-974F-D2FF3C7852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374C88-D69C-04D1-AB3C-BD6C6922ADB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BEC535-2756-CB8A-4E0F-FC976E52F8EA}"/>
              </a:ext>
            </a:extLst>
          </p:cNvPr>
          <p:cNvSpPr>
            <a:spLocks noGrp="1"/>
          </p:cNvSpPr>
          <p:nvPr>
            <p:ph type="body" idx="1"/>
          </p:nvPr>
        </p:nvSpPr>
        <p:spPr/>
        <p:txBody>
          <a:bodyPr/>
          <a:lstStyle/>
          <a:p>
            <a:r>
              <a:rPr kumimoji="1" lang="ja-JP" altLang="en-US" dirty="0"/>
              <a:t>１ 資本主義経済とはどのような体制だろうか</a:t>
            </a:r>
          </a:p>
          <a:p>
            <a:r>
              <a:rPr kumimoji="1" lang="ja-JP" altLang="en-US" dirty="0"/>
              <a:t>・資本主義経済は，産業革命を経て</a:t>
            </a:r>
            <a:r>
              <a:rPr kumimoji="1" lang="en-US" altLang="ja-JP" dirty="0"/>
              <a:t>19</a:t>
            </a:r>
            <a:r>
              <a:rPr kumimoji="1" lang="ja-JP" altLang="en-US" dirty="0"/>
              <a:t>世紀に確立した。その特徴として，個人や企業による利益追求を原動力に経済が営まれること（利潤追求の自由），機械設備などの生産手段は，個人や企業が自分のものとして所有し，事業での利益（利潤）も個人や企業のものになること（生産手段の私有化），労働者は自らの労働力を売り，賃金・給与を得ること（労働力の商品化）が挙げられる。</a:t>
            </a:r>
          </a:p>
          <a:p>
            <a:endParaRPr kumimoji="1" lang="en-US" altLang="ja-JP" dirty="0"/>
          </a:p>
          <a:p>
            <a:r>
              <a:rPr kumimoji="1" lang="ja-JP" altLang="en-US" dirty="0"/>
              <a:t>２ 経済社会はどのように変容していったか</a:t>
            </a:r>
          </a:p>
          <a:p>
            <a:r>
              <a:rPr kumimoji="1" lang="ja-JP" altLang="en-US" dirty="0"/>
              <a:t>・初期の資本主義は，繊維産業を中心に小さな企業の自由競争によって営まれていた。しかし，</a:t>
            </a:r>
            <a:r>
              <a:rPr kumimoji="1" lang="en-US" altLang="ja-JP" dirty="0"/>
              <a:t>1929</a:t>
            </a:r>
            <a:r>
              <a:rPr kumimoji="1" lang="ja-JP" altLang="en-US" dirty="0"/>
              <a:t>年にはじまった世界恐慌をきっかけに，それまでの自由放任主義を改め，政府の政策的介入による景気と雇用の安定化をもたらす修正資本主義の思想が生まれ，第二次世界大戦後，多くの国に採用された。</a:t>
            </a:r>
            <a:r>
              <a:rPr kumimoji="1" lang="en-US" altLang="ja-JP" dirty="0"/>
              <a:t>1970</a:t>
            </a:r>
            <a:r>
              <a:rPr kumimoji="1" lang="ja-JP" altLang="en-US" dirty="0"/>
              <a:t>年代以降の石油危機などの低成長時代に入ると，財政赤字が問題となり，財政規模の縮小と規制緩和を進める新自由主義があらわれた。</a:t>
            </a:r>
          </a:p>
          <a:p>
            <a:endParaRPr kumimoji="1" lang="en-US" altLang="ja-JP" dirty="0"/>
          </a:p>
          <a:p>
            <a:r>
              <a:rPr kumimoji="1" lang="ja-JP" altLang="en-US" dirty="0"/>
              <a:t>３ 社会主義経済とはどのような体制だろうか</a:t>
            </a:r>
          </a:p>
          <a:p>
            <a:r>
              <a:rPr kumimoji="1" lang="ja-JP" altLang="en-US" dirty="0"/>
              <a:t>・社会主義経済とは，個人や企業による利潤追求は原則として認められず，生産手段は社会全員の共有物とされ（生産手段の公有化），財・サービスについても，政府の計画に基づいて品目や生産量が決定される（計画経済）。</a:t>
            </a:r>
          </a:p>
          <a:p>
            <a:endParaRPr kumimoji="1" lang="ja-JP" altLang="en-US" dirty="0"/>
          </a:p>
        </p:txBody>
      </p:sp>
      <p:sp>
        <p:nvSpPr>
          <p:cNvPr id="4" name="スライド番号プレースホルダー 3">
            <a:extLst>
              <a:ext uri="{FF2B5EF4-FFF2-40B4-BE49-F238E27FC236}">
                <a16:creationId xmlns:a16="http://schemas.microsoft.com/office/drawing/2014/main" id="{EBA40C54-C773-ABCA-F42B-02632EDB03E6}"/>
              </a:ext>
            </a:extLst>
          </p:cNvPr>
          <p:cNvSpPr>
            <a:spLocks noGrp="1"/>
          </p:cNvSpPr>
          <p:nvPr>
            <p:ph type="sldNum" sz="quarter" idx="5"/>
          </p:nvPr>
        </p:nvSpPr>
        <p:spPr/>
        <p:txBody>
          <a:bodyPr/>
          <a:lstStyle/>
          <a:p>
            <a:fld id="{C22A3A11-5D7A-44BA-80D7-460BF3CB503E}" type="slidenum">
              <a:rPr kumimoji="1" lang="ja-JP" altLang="en-US" smtClean="0"/>
              <a:t>1</a:t>
            </a:fld>
            <a:endParaRPr kumimoji="1" lang="ja-JP" altLang="en-US"/>
          </a:p>
        </p:txBody>
      </p:sp>
    </p:spTree>
    <p:extLst>
      <p:ext uri="{BB962C8B-B14F-4D97-AF65-F5344CB8AC3E}">
        <p14:creationId xmlns:p14="http://schemas.microsoft.com/office/powerpoint/2010/main" val="966303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授業のねらい</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産業革命期に資本主義が成立したことを踏まえ，資本主義経済の特徴を考える。またp.104図などを通して，19世紀までの自由放任を前提とした自由主義的資本主義（＝小さな政府）のあり方が，世界恐慌後に修正資本主義（＝大きな政府）にかわり，石油危機以降，再び小さな政府へと，振り子が</a:t>
            </a:r>
            <a:r>
              <a:rPr lang="ja-JP" altLang="en-US" sz="1800" dirty="0">
                <a:solidFill>
                  <a:srgbClr val="000000"/>
                </a:solidFill>
                <a:effectLst/>
                <a:ea typeface="ＭＳ 明朝" panose="02020609040205080304" pitchFamily="17" charset="-128"/>
                <a:cs typeface="Times New Roman" panose="02020603050405020304" pitchFamily="18" charset="0"/>
              </a:rPr>
              <a:t>振れる</a:t>
            </a:r>
            <a:r>
              <a:rPr lang="ja-JP" altLang="ja-JP" sz="1800" dirty="0">
                <a:solidFill>
                  <a:srgbClr val="000000"/>
                </a:solidFill>
                <a:effectLst/>
                <a:ea typeface="ＭＳ 明朝" panose="02020609040205080304" pitchFamily="17" charset="-128"/>
                <a:cs typeface="Times New Roman" panose="02020603050405020304" pitchFamily="18" charset="0"/>
              </a:rPr>
              <a:t>ように変遷してきた流れを理解する。（35分）</a:t>
            </a:r>
            <a:endParaRPr kumimoji="1" lang="en-US" altLang="ja-JP" b="1" dirty="0"/>
          </a:p>
          <a:p>
            <a:endParaRPr kumimoji="1" lang="en-US" altLang="ja-JP" b="1" dirty="0"/>
          </a:p>
          <a:p>
            <a:r>
              <a:rPr kumimoji="1" lang="en-US" altLang="ja-JP" b="1" dirty="0"/>
              <a:t>【</a:t>
            </a:r>
            <a:r>
              <a:rPr kumimoji="1" lang="ja-JP" altLang="en-US" b="1" dirty="0"/>
              <a:t>留意点</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資本主義の特徴は，たとえば利潤追求の自由は現代の企業（</a:t>
            </a:r>
            <a:r>
              <a:rPr lang="en-US" altLang="ja-JP" sz="1800" dirty="0">
                <a:solidFill>
                  <a:srgbClr val="000000"/>
                </a:solidFill>
                <a:effectLst/>
                <a:ea typeface="ＭＳ 明朝" panose="02020609040205080304" pitchFamily="17" charset="-128"/>
                <a:cs typeface="Times New Roman" panose="02020603050405020304" pitchFamily="18" charset="0"/>
              </a:rPr>
              <a:t>p.110</a:t>
            </a:r>
            <a:r>
              <a:rPr lang="ja-JP" altLang="ja-JP" sz="1800" dirty="0">
                <a:solidFill>
                  <a:srgbClr val="000000"/>
                </a:solidFill>
                <a:effectLst/>
                <a:ea typeface="ＭＳ 明朝" panose="02020609040205080304" pitchFamily="17" charset="-128"/>
                <a:cs typeface="Times New Roman" panose="02020603050405020304" pitchFamily="18" charset="0"/>
              </a:rPr>
              <a:t>～），労働力の商品化は労働問題と労働者の権利（</a:t>
            </a:r>
            <a:r>
              <a:rPr lang="en-US" altLang="ja-JP" sz="1800" dirty="0">
                <a:solidFill>
                  <a:srgbClr val="000000"/>
                </a:solidFill>
                <a:effectLst/>
                <a:ea typeface="ＭＳ 明朝" panose="02020609040205080304" pitchFamily="17" charset="-128"/>
                <a:cs typeface="Times New Roman" panose="02020603050405020304" pitchFamily="18" charset="0"/>
              </a:rPr>
              <a:t>p.148</a:t>
            </a:r>
            <a:r>
              <a:rPr lang="ja-JP" altLang="ja-JP" sz="1800" dirty="0">
                <a:solidFill>
                  <a:srgbClr val="000000"/>
                </a:solidFill>
                <a:effectLst/>
                <a:ea typeface="ＭＳ 明朝" panose="02020609040205080304" pitchFamily="17" charset="-128"/>
                <a:cs typeface="Times New Roman" panose="02020603050405020304" pitchFamily="18" charset="0"/>
              </a:rPr>
              <a:t>～）など，今後の経済学習の基本となるので，関連性を理解させる。</a:t>
            </a:r>
            <a:endParaRPr kumimoji="1" lang="en-US" altLang="ja-JP" b="1" dirty="0"/>
          </a:p>
          <a:p>
            <a:endParaRPr kumimoji="1" lang="en-US" altLang="ja-JP" b="1" dirty="0"/>
          </a:p>
          <a:p>
            <a:r>
              <a:rPr kumimoji="1" lang="en-US" altLang="ja-JP" b="1" dirty="0"/>
              <a:t>【</a:t>
            </a:r>
            <a:r>
              <a:rPr kumimoji="1" lang="ja-JP" altLang="en-US" b="1" dirty="0"/>
              <a:t>発問例</a:t>
            </a:r>
            <a:r>
              <a:rPr kumimoji="1" lang="en-US" altLang="ja-JP" b="1" dirty="0"/>
              <a:t>】</a:t>
            </a:r>
          </a:p>
          <a:p>
            <a:r>
              <a:rPr kumimoji="1" lang="ja-JP" altLang="en-US" dirty="0"/>
              <a:t>問　①機械設備や工場を私有しているのは資本家か労働者か。　②私企業は何のために財やサービスを生産するか。　③雇われた労働者が作った財やサービスは誰のものになるか。　④労働者は何を獲得するか。</a:t>
            </a:r>
            <a:endParaRPr kumimoji="1" lang="en-US" altLang="ja-JP" dirty="0"/>
          </a:p>
          <a:p>
            <a:r>
              <a:rPr kumimoji="1" lang="ja-JP" altLang="en-US" dirty="0"/>
              <a:t>答　①資本家　②利潤（利益）を追求するため。　③企業のもの。　④賃金（給与）</a:t>
            </a:r>
            <a:endParaRPr kumimoji="1" lang="en-US" altLang="ja-JP" dirty="0"/>
          </a:p>
          <a:p>
            <a:endParaRPr kumimoji="1" lang="en-US" altLang="ja-JP" b="1" dirty="0"/>
          </a:p>
          <a:p>
            <a:r>
              <a:rPr kumimoji="1" lang="en-US" altLang="ja-JP" b="1" dirty="0"/>
              <a:t>【</a:t>
            </a:r>
            <a:r>
              <a:rPr kumimoji="1" lang="ja-JP" altLang="en-US" b="1" dirty="0"/>
              <a:t>口頭補足</a:t>
            </a:r>
            <a:r>
              <a:rPr kumimoji="1" lang="en-US" altLang="ja-JP" b="1" dirty="0"/>
              <a:t>】</a:t>
            </a:r>
            <a:r>
              <a:rPr kumimoji="1" lang="ja-JP" altLang="en-US" b="1" dirty="0"/>
              <a:t>　</a:t>
            </a:r>
            <a:endParaRPr kumimoji="1" lang="en-US" altLang="ja-JP" b="1" dirty="0"/>
          </a:p>
          <a:p>
            <a:r>
              <a:rPr kumimoji="1" lang="ja-JP" altLang="en-US" b="0" dirty="0"/>
              <a:t>資本主義には様々な定義がある。</a:t>
            </a:r>
            <a:endParaRPr kumimoji="1" lang="en-US" altLang="ja-JP" b="0" dirty="0"/>
          </a:p>
          <a:p>
            <a:r>
              <a:rPr kumimoji="1" lang="ja-JP" altLang="en-US" b="0" dirty="0"/>
              <a:t>資本主義を身近に説明する一例。財やサービスが，市場で売買される商品として供給される社会。財やサービスが市場でお金で売買される社会。など</a:t>
            </a:r>
            <a:endParaRPr kumimoji="1" lang="en-US" altLang="ja-JP" b="0" dirty="0"/>
          </a:p>
          <a:p>
            <a:r>
              <a:rPr kumimoji="1" lang="ja-JP" altLang="en-US" b="0" dirty="0"/>
              <a:t>分業の例　（ボールペンを手にして）　このボールペンを君は自分で一から作れるかい？このボールペン一本を一から作るのに，どれだけお金がかかるか，想像してみよう。</a:t>
            </a:r>
            <a:endParaRPr kumimoji="1" lang="en-US" altLang="ja-JP" b="0" dirty="0"/>
          </a:p>
          <a:p>
            <a:r>
              <a:rPr kumimoji="1" lang="ja-JP" altLang="en-US" b="0" dirty="0"/>
              <a:t>プラスチックの原料原油</a:t>
            </a:r>
            <a:r>
              <a:rPr kumimoji="1" lang="en-US" altLang="ja-JP" b="0" dirty="0"/>
              <a:t>…</a:t>
            </a:r>
            <a:r>
              <a:rPr kumimoji="1" lang="ja-JP" altLang="en-US" b="0" dirty="0"/>
              <a:t>原油を採掘し輸送する手段</a:t>
            </a:r>
            <a:r>
              <a:rPr kumimoji="1" lang="en-US" altLang="ja-JP" b="0" dirty="0"/>
              <a:t>…</a:t>
            </a:r>
            <a:r>
              <a:rPr kumimoji="1" lang="ja-JP" altLang="en-US" b="0" dirty="0"/>
              <a:t>とヒントを与えていく。ここから高度に発達した分業社会を認識させる。</a:t>
            </a:r>
            <a:endParaRPr kumimoji="1" lang="en-US" altLang="ja-JP"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2</a:t>
            </a:fld>
            <a:endParaRPr kumimoji="1" lang="ja-JP" altLang="en-US" dirty="0"/>
          </a:p>
        </p:txBody>
      </p:sp>
    </p:spTree>
    <p:extLst>
      <p:ext uri="{BB962C8B-B14F-4D97-AF65-F5344CB8AC3E}">
        <p14:creationId xmlns:p14="http://schemas.microsoft.com/office/powerpoint/2010/main" val="3217283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留意点</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資本主義の変遷では，小さな政府から大きな政府へ，そしてまた小さな政府といった特徴を踏まえた理解を求める。また公平性と効率性といった視点も考慮する。</a:t>
            </a:r>
            <a:endParaRPr lang="en-US" altLang="ja-JP" sz="1800" dirty="0">
              <a:solidFill>
                <a:srgbClr val="000000"/>
              </a:solidFill>
              <a:effectLst/>
              <a:ea typeface="ＭＳ 明朝" panose="02020609040205080304" pitchFamily="17" charset="-128"/>
              <a:cs typeface="Times New Roman" panose="02020603050405020304" pitchFamily="18" charset="0"/>
            </a:endParaRPr>
          </a:p>
          <a:p>
            <a:endParaRPr kumimoji="1" lang="en-US" altLang="ja-JP" b="1" dirty="0"/>
          </a:p>
          <a:p>
            <a:r>
              <a:rPr kumimoji="1" lang="en-US" altLang="ja-JP" b="1" dirty="0"/>
              <a:t>【</a:t>
            </a:r>
            <a:r>
              <a:rPr kumimoji="1" lang="ja-JP" altLang="en-US" b="1" dirty="0"/>
              <a:t>口頭補足</a:t>
            </a:r>
            <a:r>
              <a:rPr kumimoji="1" lang="en-US" altLang="ja-JP" b="1" dirty="0"/>
              <a:t>】</a:t>
            </a:r>
          </a:p>
          <a:p>
            <a:r>
              <a:rPr kumimoji="1" lang="ja-JP" altLang="en-US" b="0" dirty="0"/>
              <a:t>→アダムスミスの「見えざる手」は，市場の自動調整作用と関連することを予告しておく</a:t>
            </a:r>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3</a:t>
            </a:fld>
            <a:endParaRPr kumimoji="1" lang="ja-JP" altLang="en-US" dirty="0"/>
          </a:p>
        </p:txBody>
      </p:sp>
    </p:spTree>
    <p:extLst>
      <p:ext uri="{BB962C8B-B14F-4D97-AF65-F5344CB8AC3E}">
        <p14:creationId xmlns:p14="http://schemas.microsoft.com/office/powerpoint/2010/main" val="81394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口頭補足</a:t>
            </a:r>
            <a:r>
              <a:rPr kumimoji="1" lang="en-US" altLang="ja-JP" b="1" dirty="0"/>
              <a:t>】</a:t>
            </a:r>
          </a:p>
          <a:p>
            <a:r>
              <a:rPr kumimoji="1" lang="en-US" altLang="ja-JP" b="0" dirty="0"/>
              <a:t>19</a:t>
            </a:r>
            <a:r>
              <a:rPr kumimoji="1" lang="ja-JP" altLang="en-US" b="0" dirty="0"/>
              <a:t>世紀中にも，資本主義はほぼ</a:t>
            </a:r>
            <a:r>
              <a:rPr kumimoji="1" lang="en-US" altLang="ja-JP" b="0" dirty="0"/>
              <a:t>10</a:t>
            </a:r>
            <a:r>
              <a:rPr kumimoji="1" lang="ja-JP" altLang="en-US" b="0" dirty="0"/>
              <a:t>年ごとの恐慌を経験していたが，自然に回復してきた。世界恐慌は，それまでに例のみない規模と広がりを見せた。</a:t>
            </a:r>
            <a:endParaRPr kumimoji="1" lang="en-US" altLang="ja-JP" b="0" dirty="0"/>
          </a:p>
          <a:p>
            <a:r>
              <a:rPr kumimoji="1" lang="ja-JP" altLang="en-US" b="0" dirty="0"/>
              <a:t>日本では昭和恐慌となり，軍部の政治進出の一因となったが，日本史などで補足したい。　　</a:t>
            </a:r>
            <a:endParaRPr kumimoji="1" lang="en-US" altLang="ja-JP" b="0" dirty="0"/>
          </a:p>
          <a:p>
            <a:r>
              <a:rPr kumimoji="1" lang="ja-JP" altLang="en-US" b="0" dirty="0"/>
              <a:t>ケインズの有効需要は，財政活動で学ぶので深入りはしない。</a:t>
            </a:r>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4</a:t>
            </a:fld>
            <a:endParaRPr kumimoji="1" lang="ja-JP" altLang="en-US" dirty="0"/>
          </a:p>
        </p:txBody>
      </p:sp>
    </p:spTree>
    <p:extLst>
      <p:ext uri="{BB962C8B-B14F-4D97-AF65-F5344CB8AC3E}">
        <p14:creationId xmlns:p14="http://schemas.microsoft.com/office/powerpoint/2010/main" val="3584676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5</a:t>
            </a:fld>
            <a:endParaRPr kumimoji="1" lang="ja-JP" altLang="en-US" dirty="0"/>
          </a:p>
        </p:txBody>
      </p:sp>
    </p:spTree>
    <p:extLst>
      <p:ext uri="{BB962C8B-B14F-4D97-AF65-F5344CB8AC3E}">
        <p14:creationId xmlns:p14="http://schemas.microsoft.com/office/powerpoint/2010/main" val="1548374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授業のねらい</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マルクスが社会主義を唱えた背景なども考えつつ，資本主義経済と社会主義経済を比較する。また，社会主義体制の成立と崩壊を理解するとともに，社会主義の理想と破たんから今後の経済のある方を考える。（10分）</a:t>
            </a:r>
            <a:endParaRPr kumimoji="1" lang="en-US" altLang="ja-JP" b="1" dirty="0"/>
          </a:p>
          <a:p>
            <a:endParaRPr kumimoji="1" lang="en-US" altLang="ja-JP" b="1" dirty="0"/>
          </a:p>
          <a:p>
            <a:r>
              <a:rPr kumimoji="1" lang="en-US" altLang="ja-JP" b="1" dirty="0"/>
              <a:t>【</a:t>
            </a:r>
            <a:r>
              <a:rPr kumimoji="1" lang="ja-JP" altLang="en-US" b="1" dirty="0"/>
              <a:t>口頭補足</a:t>
            </a:r>
            <a:r>
              <a:rPr kumimoji="1" lang="en-US" altLang="ja-JP" b="1" dirty="0"/>
              <a:t>】</a:t>
            </a:r>
          </a:p>
          <a:p>
            <a:r>
              <a:rPr kumimoji="1" lang="ja-JP" altLang="en-US" b="0" dirty="0"/>
              <a:t>・マルクスは，</a:t>
            </a:r>
            <a:r>
              <a:rPr lang="ja-JP" altLang="en-US" sz="1200" dirty="0">
                <a:solidFill>
                  <a:srgbClr val="000000"/>
                </a:solidFill>
                <a:latin typeface="メイリオ"/>
                <a:ea typeface="メイリオ"/>
                <a:cs typeface="メイリオ"/>
              </a:rPr>
              <a:t>貧富の格差や繰り返される恐慌に資本主義の矛盾を見出した。</a:t>
            </a:r>
            <a:endParaRPr kumimoji="1" lang="en-US" altLang="ja-JP" b="0" dirty="0"/>
          </a:p>
          <a:p>
            <a:r>
              <a:rPr kumimoji="1" lang="ja-JP" altLang="en-US" b="0" dirty="0"/>
              <a:t>・資本主義の矛盾については，</a:t>
            </a:r>
            <a:r>
              <a:rPr kumimoji="1" lang="en-US" altLang="ja-JP" b="0" dirty="0"/>
              <a:t>19</a:t>
            </a:r>
            <a:r>
              <a:rPr kumimoji="1" lang="ja-JP" altLang="en-US" b="0" dirty="0"/>
              <a:t>世紀ヨーロッパの労働状況や現在のブラック企業の問題などと関連させるとよい。</a:t>
            </a:r>
            <a:endParaRPr kumimoji="1" lang="ja-JP" altLang="en-US"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6</a:t>
            </a:fld>
            <a:endParaRPr kumimoji="1" lang="ja-JP" altLang="en-US" dirty="0"/>
          </a:p>
        </p:txBody>
      </p:sp>
    </p:spTree>
    <p:extLst>
      <p:ext uri="{BB962C8B-B14F-4D97-AF65-F5344CB8AC3E}">
        <p14:creationId xmlns:p14="http://schemas.microsoft.com/office/powerpoint/2010/main" val="1591060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口頭補足</a:t>
            </a:r>
            <a:r>
              <a:rPr kumimoji="1" lang="en-US" altLang="ja-JP" b="1" dirty="0"/>
              <a:t>】</a:t>
            </a:r>
          </a:p>
          <a:p>
            <a:r>
              <a:rPr kumimoji="1" lang="ja-JP" altLang="en-US" b="0" dirty="0"/>
              <a:t>中国経済の社会主義市場経済は，鄧小平によって提唱され，香港の返還時には資本主義と社会主義が併存する一国二制度が採用され，</a:t>
            </a:r>
            <a:r>
              <a:rPr kumimoji="1" lang="en-US" altLang="ja-JP" b="0" dirty="0"/>
              <a:t>1993</a:t>
            </a:r>
            <a:r>
              <a:rPr kumimoji="1" lang="ja-JP" altLang="en-US" b="0" dirty="0"/>
              <a:t>年には憲法にも明記された。なおこんにちの中国については，国際経済で学ぶので，この項目では深入りはしない。</a:t>
            </a:r>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7</a:t>
            </a:fld>
            <a:endParaRPr kumimoji="1" lang="ja-JP" altLang="en-US" dirty="0"/>
          </a:p>
        </p:txBody>
      </p:sp>
    </p:spTree>
    <p:extLst>
      <p:ext uri="{BB962C8B-B14F-4D97-AF65-F5344CB8AC3E}">
        <p14:creationId xmlns:p14="http://schemas.microsoft.com/office/powerpoint/2010/main" val="636586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en-US" altLang="ja-JP" b="1" dirty="0"/>
              <a:t>【</a:t>
            </a:r>
            <a:r>
              <a:rPr kumimoji="1" lang="ja-JP" altLang="en-US" b="1" dirty="0"/>
              <a:t>授業のねらい</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こんにちの世界は市場経済化が進んでおり，国境を越えた取引が常態化していることに触れる。また，それが新たな格差を生みだす原因ともなっていることを理解する（5分）</a:t>
            </a:r>
            <a:endParaRPr lang="en-US" altLang="ja-JP" sz="1800" dirty="0">
              <a:solidFill>
                <a:srgbClr val="000000"/>
              </a:solidFill>
              <a:effectLst/>
              <a:ea typeface="ＭＳ 明朝" panose="02020609040205080304" pitchFamily="17" charset="-128"/>
              <a:cs typeface="Times New Roman" panose="02020603050405020304" pitchFamily="18" charset="0"/>
            </a:endParaRPr>
          </a:p>
          <a:p>
            <a:endParaRPr kumimoji="1" lang="en-US" altLang="ja-JP" b="1" dirty="0"/>
          </a:p>
          <a:p>
            <a:r>
              <a:rPr kumimoji="1" lang="en-US" altLang="ja-JP" b="1" dirty="0"/>
              <a:t>【</a:t>
            </a:r>
            <a:r>
              <a:rPr kumimoji="1" lang="ja-JP" altLang="en-US" b="1" dirty="0"/>
              <a:t>留意点</a:t>
            </a:r>
            <a:r>
              <a:rPr kumimoji="1" lang="en-US" altLang="ja-JP" b="1" dirty="0"/>
              <a:t>】</a:t>
            </a:r>
          </a:p>
          <a:p>
            <a:r>
              <a:rPr lang="ja-JP" altLang="ja-JP" sz="1800" dirty="0">
                <a:solidFill>
                  <a:srgbClr val="000000"/>
                </a:solidFill>
                <a:effectLst/>
                <a:ea typeface="ＭＳ 明朝" panose="02020609040205080304" pitchFamily="17" charset="-128"/>
                <a:cs typeface="Times New Roman" panose="02020603050405020304" pitchFamily="18" charset="0"/>
              </a:rPr>
              <a:t>グローバリゼーションは国際経済編で詳しく扱う内容でもあるので，この節では，こんにちの新しい課題にもなりうるという点に触れるだけにしたい。</a:t>
            </a:r>
            <a:endParaRPr kumimoji="1" lang="en-US" altLang="ja-JP" b="1" dirty="0"/>
          </a:p>
          <a:p>
            <a:endParaRPr kumimoji="1" lang="en-US" altLang="ja-JP" b="1" dirty="0"/>
          </a:p>
          <a:p>
            <a:r>
              <a:rPr kumimoji="1" lang="en-US" altLang="ja-JP" b="1" dirty="0"/>
              <a:t>【</a:t>
            </a:r>
            <a:r>
              <a:rPr kumimoji="1" lang="ja-JP" altLang="en-US" b="1" dirty="0"/>
              <a:t>口頭補足</a:t>
            </a:r>
            <a:r>
              <a:rPr kumimoji="1" lang="en-US" altLang="ja-JP" b="1" dirty="0"/>
              <a:t>】</a:t>
            </a:r>
          </a:p>
          <a:p>
            <a:r>
              <a:rPr kumimoji="1" lang="ja-JP" altLang="en-US" b="0" dirty="0"/>
              <a:t>グローバリゼーションも，</a:t>
            </a:r>
            <a:r>
              <a:rPr kumimoji="1" lang="en-US" altLang="ja-JP" b="0" dirty="0"/>
              <a:t>p.190</a:t>
            </a:r>
            <a:r>
              <a:rPr kumimoji="1" lang="ja-JP" altLang="en-US" b="0" dirty="0"/>
              <a:t>国際経済の項目で学ぶので，深入りはしない。たとえば，</a:t>
            </a:r>
            <a:r>
              <a:rPr kumimoji="1" lang="en-US" altLang="ja-JP" b="0" dirty="0"/>
              <a:t>2013</a:t>
            </a:r>
            <a:r>
              <a:rPr kumimoji="1" lang="ja-JP" altLang="en-US" b="0" dirty="0"/>
              <a:t>年に発表された外国為替取引高では，為替取引が</a:t>
            </a:r>
            <a:r>
              <a:rPr kumimoji="1" lang="en-US" altLang="ja-JP" b="0" dirty="0"/>
              <a:t>1</a:t>
            </a:r>
            <a:r>
              <a:rPr kumimoji="1" lang="ja-JP" altLang="en-US" b="0" dirty="0"/>
              <a:t>日あたり</a:t>
            </a:r>
            <a:r>
              <a:rPr kumimoji="1" lang="en-US" altLang="ja-JP" b="0" dirty="0"/>
              <a:t>2</a:t>
            </a:r>
            <a:r>
              <a:rPr kumimoji="1" lang="ja-JP" altLang="en-US" b="0" dirty="0"/>
              <a:t>兆ドル（</a:t>
            </a:r>
            <a:r>
              <a:rPr kumimoji="1" lang="en-US" altLang="ja-JP" b="0" dirty="0"/>
              <a:t>200</a:t>
            </a:r>
            <a:r>
              <a:rPr kumimoji="1" lang="ja-JP" altLang="en-US" b="0" dirty="0"/>
              <a:t>兆円）</a:t>
            </a:r>
            <a:r>
              <a:rPr kumimoji="1" lang="ja-JP" altLang="en-US" b="0" dirty="0" err="1"/>
              <a:t>ぐらいの</a:t>
            </a:r>
            <a:r>
              <a:rPr kumimoji="1" lang="ja-JP" altLang="en-US" b="0" dirty="0"/>
              <a:t>指摘をしておくとよい</a:t>
            </a:r>
          </a:p>
          <a:p>
            <a:endParaRPr kumimoji="1" lang="ja-JP" altLang="en-US" b="0" dirty="0"/>
          </a:p>
          <a:p>
            <a:endParaRPr kumimoji="1" lang="ja-JP" altLang="en-US" b="0" dirty="0"/>
          </a:p>
        </p:txBody>
      </p:sp>
      <p:sp>
        <p:nvSpPr>
          <p:cNvPr id="4" name="スライド番号プレースホルダー 3"/>
          <p:cNvSpPr>
            <a:spLocks noGrp="1"/>
          </p:cNvSpPr>
          <p:nvPr>
            <p:ph type="sldNum" sz="quarter" idx="10"/>
          </p:nvPr>
        </p:nvSpPr>
        <p:spPr/>
        <p:txBody>
          <a:bodyPr/>
          <a:lstStyle/>
          <a:p>
            <a:fld id="{28700B4F-5ABC-4184-ACE4-6EB6DC3D9057}" type="slidenum">
              <a:rPr kumimoji="1" lang="ja-JP" altLang="en-US" smtClean="0"/>
              <a:t>8</a:t>
            </a:fld>
            <a:endParaRPr kumimoji="1" lang="ja-JP" altLang="en-US" dirty="0"/>
          </a:p>
        </p:txBody>
      </p:sp>
    </p:spTree>
    <p:extLst>
      <p:ext uri="{BB962C8B-B14F-4D97-AF65-F5344CB8AC3E}">
        <p14:creationId xmlns:p14="http://schemas.microsoft.com/office/powerpoint/2010/main" val="3716090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a:prstGeom prst="rect">
            <a:avLst/>
          </a:prstGeo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fld id="{5840691F-E873-9A4F-A4B0-BC1CBCA5B318}"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26771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1600201"/>
            <a:ext cx="10972800" cy="4525963"/>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fld id="{5B242683-8854-2140-A4EB-9A31C5182165}"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3619285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a:prstGeom prst="rect">
            <a:avLst/>
          </a:prstGeo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fld id="{2ECB4936-E656-BB45-9982-CA1E54936137}"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2458693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56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09600" y="1600201"/>
            <a:ext cx="10972800" cy="45259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fld id="{618FB70F-9516-2E44-9685-6DDECFC0BAA0}"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2092334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609600" y="6356351"/>
            <a:ext cx="2844800" cy="365125"/>
          </a:xfrm>
          <a:prstGeom prst="rect">
            <a:avLst/>
          </a:prstGeom>
        </p:spPr>
        <p:txBody>
          <a:bodyPr/>
          <a:lstStyle/>
          <a:p>
            <a:fld id="{6648F33F-7702-AF45-95D3-775534D2FDD1}"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3837727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fld id="{8C11AECD-B97A-6945-9A73-607BF0EDCF20}"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1976663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609600" y="6356351"/>
            <a:ext cx="2844800" cy="365125"/>
          </a:xfrm>
          <a:prstGeom prst="rect">
            <a:avLst/>
          </a:prstGeom>
        </p:spPr>
        <p:txBody>
          <a:bodyPr/>
          <a:lstStyle/>
          <a:p>
            <a:fld id="{C004E3B5-DC8E-9940-8AEF-91F159F2AD90}" type="datetime1">
              <a:rPr kumimoji="1" lang="ja-JP" altLang="en-US" smtClean="0"/>
              <a:t>2026/2/20</a:t>
            </a:fld>
            <a:endParaRPr kumimoji="1" lang="ja-JP" altLang="en-US"/>
          </a:p>
        </p:txBody>
      </p:sp>
      <p:sp>
        <p:nvSpPr>
          <p:cNvPr id="8" name="フッター プレースホルダー 7"/>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12996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a:prstGeom prst="rect">
            <a:avLst/>
          </a:prstGeom>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609600" y="6356351"/>
            <a:ext cx="2844800" cy="365125"/>
          </a:xfrm>
          <a:prstGeom prst="rect">
            <a:avLst/>
          </a:prstGeom>
        </p:spPr>
        <p:txBody>
          <a:bodyPr/>
          <a:lstStyle/>
          <a:p>
            <a:fld id="{2EEDF52C-1DEF-2F4C-864A-B3B4B17FAED3}" type="datetime1">
              <a:rPr kumimoji="1" lang="ja-JP" altLang="en-US" smtClean="0"/>
              <a:t>2026/2/20</a:t>
            </a:fld>
            <a:endParaRPr kumimoji="1" lang="ja-JP" altLang="en-US"/>
          </a:p>
        </p:txBody>
      </p:sp>
      <p:sp>
        <p:nvSpPr>
          <p:cNvPr id="4" name="フッター プレースホルダー 3"/>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316479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609600" y="6356351"/>
            <a:ext cx="2844800" cy="365125"/>
          </a:xfrm>
          <a:prstGeom prst="rect">
            <a:avLst/>
          </a:prstGeom>
        </p:spPr>
        <p:txBody>
          <a:bodyPr/>
          <a:lstStyle/>
          <a:p>
            <a:fld id="{9E4ADE1A-8BF1-4A4E-8F97-E8A761EFCF48}" type="datetime1">
              <a:rPr kumimoji="1" lang="ja-JP" altLang="en-US" smtClean="0"/>
              <a:t>2026/2/20</a:t>
            </a:fld>
            <a:endParaRPr kumimoji="1" lang="ja-JP" altLang="en-US"/>
          </a:p>
        </p:txBody>
      </p:sp>
      <p:sp>
        <p:nvSpPr>
          <p:cNvPr id="3" name="フッター プレースホルダー 2"/>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93407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a:prstGeom prst="rect">
            <a:avLst/>
          </a:prstGeo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fld id="{D2EF2901-04B6-3D48-838B-E8027238A76D}"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76420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a:prstGeom prst="rect">
            <a:avLst/>
          </a:prstGeo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609600" y="6356351"/>
            <a:ext cx="2844800" cy="365125"/>
          </a:xfrm>
          <a:prstGeom prst="rect">
            <a:avLst/>
          </a:prstGeom>
        </p:spPr>
        <p:txBody>
          <a:bodyPr/>
          <a:lstStyle/>
          <a:p>
            <a:fld id="{AD79D6D1-E26D-3A42-B8EE-11E6DAEF2169}"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a:xfrm>
            <a:off x="4165600" y="6356351"/>
            <a:ext cx="38608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8737600" y="6356351"/>
            <a:ext cx="2844800" cy="365125"/>
          </a:xfrm>
          <a:prstGeom prst="rect">
            <a:avLst/>
          </a:prstGeom>
        </p:spPr>
        <p:txBody>
          <a:bodyPr/>
          <a:lstStyle/>
          <a:p>
            <a:fld id="{25C77DFE-49EF-EE47-AFEC-D88D2E6B4C14}" type="slidenum">
              <a:rPr kumimoji="1" lang="ja-JP" altLang="en-US" smtClean="0"/>
              <a:t>‹#›</a:t>
            </a:fld>
            <a:endParaRPr kumimoji="1" lang="ja-JP" altLang="en-US"/>
          </a:p>
        </p:txBody>
      </p:sp>
    </p:spTree>
    <p:extLst>
      <p:ext uri="{BB962C8B-B14F-4D97-AF65-F5344CB8AC3E}">
        <p14:creationId xmlns:p14="http://schemas.microsoft.com/office/powerpoint/2010/main" val="52680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図 7" descr="header_footer_b_02.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0"/>
            <a:ext cx="12191188" cy="109721"/>
          </a:xfrm>
          <a:prstGeom prst="rect">
            <a:avLst/>
          </a:prstGeom>
        </p:spPr>
      </p:pic>
      <p:pic>
        <p:nvPicPr>
          <p:cNvPr id="9" name="図 8" descr="header_footer_b_02.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6748280"/>
            <a:ext cx="12191188" cy="109721"/>
          </a:xfrm>
          <a:prstGeom prst="rect">
            <a:avLst/>
          </a:prstGeom>
        </p:spPr>
      </p:pic>
      <p:sp>
        <p:nvSpPr>
          <p:cNvPr id="10" name="スライド番号プレースホルダー 5"/>
          <p:cNvSpPr txBox="1">
            <a:spLocks/>
          </p:cNvSpPr>
          <p:nvPr userDrawn="1"/>
        </p:nvSpPr>
        <p:spPr>
          <a:xfrm>
            <a:off x="8707716" y="109722"/>
            <a:ext cx="2844800" cy="236626"/>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25C77DFE-49EF-EE47-AFEC-D88D2E6B4C14}" type="slidenum">
              <a:rPr lang="ja-JP" altLang="en-US" sz="1200" smtClean="0">
                <a:latin typeface="+mj-ea"/>
                <a:ea typeface="+mj-ea"/>
              </a:rPr>
              <a:pPr/>
              <a:t>‹#›</a:t>
            </a:fld>
            <a:endParaRPr lang="ja-JP" altLang="en-US" sz="1200" dirty="0">
              <a:latin typeface="+mj-ea"/>
              <a:ea typeface="+mj-ea"/>
            </a:endParaRPr>
          </a:p>
        </p:txBody>
      </p:sp>
      <p:sp>
        <p:nvSpPr>
          <p:cNvPr id="11" name="スライド番号プレースホルダー 5"/>
          <p:cNvSpPr txBox="1">
            <a:spLocks/>
          </p:cNvSpPr>
          <p:nvPr userDrawn="1"/>
        </p:nvSpPr>
        <p:spPr>
          <a:xfrm>
            <a:off x="9045501" y="103949"/>
            <a:ext cx="2844800" cy="242399"/>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1200" dirty="0">
                <a:latin typeface="+mn-ea"/>
                <a:ea typeface="+mn-ea"/>
              </a:rPr>
              <a:t>/ 9</a:t>
            </a:r>
            <a:endParaRPr lang="ja-JP" altLang="en-US" sz="1200" dirty="0">
              <a:latin typeface="+mn-ea"/>
              <a:ea typeface="+mn-ea"/>
            </a:endParaRPr>
          </a:p>
        </p:txBody>
      </p:sp>
    </p:spTree>
    <p:extLst>
      <p:ext uri="{BB962C8B-B14F-4D97-AF65-F5344CB8AC3E}">
        <p14:creationId xmlns:p14="http://schemas.microsoft.com/office/powerpoint/2010/main" val="282500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7164"/>
            <a:ext cx="12191999" cy="2883672"/>
          </a:xfrm>
        </p:spPr>
        <p:txBody>
          <a:bodyPr anchor="ctr">
            <a:normAutofit/>
          </a:bodyPr>
          <a:lstStyle/>
          <a:p>
            <a:r>
              <a:rPr lang="ja-JP" altLang="en-US" b="1" dirty="0">
                <a:latin typeface="メイリオ"/>
                <a:ea typeface="メイリオ"/>
                <a:cs typeface="メイリオ"/>
              </a:rPr>
              <a:t>第</a:t>
            </a:r>
            <a:r>
              <a:rPr lang="en-US" altLang="ja-JP" b="1" dirty="0">
                <a:latin typeface="メイリオ"/>
                <a:ea typeface="メイリオ"/>
                <a:cs typeface="メイリオ"/>
              </a:rPr>
              <a:t>3</a:t>
            </a:r>
            <a:r>
              <a:rPr lang="ja-JP" altLang="en-US" b="1" dirty="0">
                <a:latin typeface="メイリオ"/>
                <a:ea typeface="メイリオ"/>
                <a:cs typeface="メイリオ"/>
              </a:rPr>
              <a:t>章</a:t>
            </a:r>
            <a:r>
              <a:rPr lang="en-US" altLang="ja-JP" b="1" dirty="0">
                <a:latin typeface="メイリオ"/>
                <a:ea typeface="メイリオ"/>
                <a:cs typeface="メイリオ"/>
              </a:rPr>
              <a:t>2</a:t>
            </a:r>
            <a:r>
              <a:rPr lang="ja-JP" altLang="en-US" b="1" dirty="0">
                <a:latin typeface="メイリオ"/>
                <a:ea typeface="メイリオ"/>
                <a:cs typeface="メイリオ"/>
              </a:rPr>
              <a:t>節　経済社会の変容</a:t>
            </a:r>
            <a:endParaRPr kumimoji="1" lang="ja-JP" altLang="en-US" b="1" dirty="0">
              <a:latin typeface="メイリオ"/>
              <a:ea typeface="メイリオ"/>
              <a:cs typeface="メイリオ"/>
            </a:endParaRPr>
          </a:p>
        </p:txBody>
      </p:sp>
      <p:sp>
        <p:nvSpPr>
          <p:cNvPr id="11" name="サブタイトル 2"/>
          <p:cNvSpPr txBox="1">
            <a:spLocks/>
          </p:cNvSpPr>
          <p:nvPr/>
        </p:nvSpPr>
        <p:spPr>
          <a:xfrm>
            <a:off x="1524002" y="4070323"/>
            <a:ext cx="9144000" cy="359997"/>
          </a:xfrm>
          <a:prstGeom prst="rect">
            <a:avLst/>
          </a:prstGeom>
        </p:spPr>
        <p:txBody>
          <a:bodyPr vert="horz" lIns="91440" tIns="45720" rIns="91440" bIns="45720" rtlCol="0" anchor="ctr">
            <a:normAutofit fontScale="85000" lnSpcReduction="20000"/>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2400" dirty="0">
                <a:solidFill>
                  <a:schemeClr val="tx1"/>
                </a:solidFill>
                <a:latin typeface="メイリオ"/>
                <a:ea typeface="メイリオ"/>
                <a:cs typeface="メイリオ"/>
              </a:rPr>
              <a:t>（教科書</a:t>
            </a:r>
            <a:r>
              <a:rPr lang="en-US" altLang="ja-JP" sz="2400" dirty="0">
                <a:solidFill>
                  <a:schemeClr val="tx1"/>
                </a:solidFill>
                <a:latin typeface="メイリオ"/>
                <a:ea typeface="メイリオ"/>
                <a:cs typeface="メイリオ"/>
              </a:rPr>
              <a:t>p.104</a:t>
            </a:r>
            <a:r>
              <a:rPr lang="ja-JP" altLang="en-US" sz="2400" dirty="0">
                <a:solidFill>
                  <a:schemeClr val="tx1"/>
                </a:solidFill>
                <a:latin typeface="メイリオ"/>
                <a:ea typeface="メイリオ"/>
                <a:cs typeface="メイリオ"/>
              </a:rPr>
              <a:t>～</a:t>
            </a:r>
            <a:r>
              <a:rPr lang="en-US" altLang="ja-JP" sz="2400" dirty="0">
                <a:solidFill>
                  <a:schemeClr val="tx1"/>
                </a:solidFill>
                <a:latin typeface="メイリオ"/>
                <a:ea typeface="メイリオ"/>
                <a:cs typeface="メイリオ"/>
              </a:rPr>
              <a:t>105</a:t>
            </a:r>
            <a:r>
              <a:rPr lang="ja-JP" altLang="en-US" sz="2400" dirty="0">
                <a:solidFill>
                  <a:schemeClr val="tx1"/>
                </a:solidFill>
                <a:latin typeface="メイリオ"/>
                <a:ea typeface="メイリオ"/>
                <a:cs typeface="メイリオ"/>
              </a:rPr>
              <a:t>）</a:t>
            </a:r>
          </a:p>
        </p:txBody>
      </p:sp>
      <p:pic>
        <p:nvPicPr>
          <p:cNvPr id="5" name="図 4" descr="top_wh_b_0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9" cy="1987164"/>
          </a:xfrm>
          <a:prstGeom prst="rect">
            <a:avLst/>
          </a:prstGeom>
        </p:spPr>
      </p:pic>
      <p:pic>
        <p:nvPicPr>
          <p:cNvPr id="6" name="図 5" descr="top_wh_b_0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870836"/>
            <a:ext cx="12191999" cy="1987164"/>
          </a:xfrm>
          <a:prstGeom prst="rect">
            <a:avLst/>
          </a:prstGeom>
        </p:spPr>
      </p:pic>
    </p:spTree>
    <p:extLst>
      <p:ext uri="{BB962C8B-B14F-4D97-AF65-F5344CB8AC3E}">
        <p14:creationId xmlns:p14="http://schemas.microsoft.com/office/powerpoint/2010/main" val="244426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9E6007C8-B007-E43C-B23C-FCED6E89529B}"/>
              </a:ext>
            </a:extLst>
          </p:cNvPr>
          <p:cNvGrpSpPr/>
          <p:nvPr/>
        </p:nvGrpSpPr>
        <p:grpSpPr>
          <a:xfrm>
            <a:off x="1044012" y="1069210"/>
            <a:ext cx="10103975" cy="2832230"/>
            <a:chOff x="1547698" y="1470991"/>
            <a:chExt cx="10103975" cy="2552296"/>
          </a:xfrm>
        </p:grpSpPr>
        <p:sp>
          <p:nvSpPr>
            <p:cNvPr id="5" name="角丸四角形 3">
              <a:extLst>
                <a:ext uri="{FF2B5EF4-FFF2-40B4-BE49-F238E27FC236}">
                  <a16:creationId xmlns:a16="http://schemas.microsoft.com/office/drawing/2014/main" id="{E9C7D6FD-C841-1E0E-D89A-B9B96A5BDB22}"/>
                </a:ext>
              </a:extLst>
            </p:cNvPr>
            <p:cNvSpPr/>
            <p:nvPr/>
          </p:nvSpPr>
          <p:spPr>
            <a:xfrm>
              <a:off x="1547698" y="1470991"/>
              <a:ext cx="10103975" cy="2552296"/>
            </a:xfrm>
            <a:prstGeom prst="roundRect">
              <a:avLst>
                <a:gd name="adj" fmla="val 4211"/>
              </a:avLst>
            </a:prstGeom>
            <a:solidFill>
              <a:srgbClr val="DFEAF7"/>
            </a:solidFill>
            <a:ln w="38100" cmpd="sng">
              <a:noFill/>
            </a:ln>
          </p:spPr>
          <p:style>
            <a:lnRef idx="1">
              <a:schemeClr val="accent3"/>
            </a:lnRef>
            <a:fillRef idx="3">
              <a:schemeClr val="accent3"/>
            </a:fillRef>
            <a:effectRef idx="2">
              <a:schemeClr val="accent3"/>
            </a:effectRef>
            <a:fontRef idx="minor">
              <a:schemeClr val="lt1"/>
            </a:fontRef>
          </p:style>
          <p:txBody>
            <a:bodyPr tIns="324000" rtlCol="0" anchor="ctr"/>
            <a:lstStyle/>
            <a:p>
              <a:pPr lvl="1">
                <a:defRPr/>
              </a:pPr>
              <a:endParaRPr lang="en-US" altLang="ja-JP" sz="3200" b="1" dirty="0">
                <a:solidFill>
                  <a:srgbClr val="000000"/>
                </a:solidFill>
                <a:latin typeface="メイリオ"/>
                <a:ea typeface="メイリオ"/>
                <a:cs typeface="メイリオ"/>
              </a:endParaRPr>
            </a:p>
            <a:p>
              <a:pPr lvl="1">
                <a:defRPr/>
              </a:pPr>
              <a:r>
                <a:rPr lang="en-US" altLang="ja-JP" sz="3600" b="1" dirty="0">
                  <a:solidFill>
                    <a:srgbClr val="000000"/>
                  </a:solidFill>
                  <a:latin typeface="メイリオ"/>
                  <a:ea typeface="メイリオ"/>
                  <a:cs typeface="メイリオ"/>
                </a:rPr>
                <a:t>p.105</a:t>
              </a:r>
              <a:r>
                <a:rPr lang="ja-JP" altLang="en-US" sz="3600" b="1" dirty="0">
                  <a:solidFill>
                    <a:srgbClr val="000000"/>
                  </a:solidFill>
                  <a:latin typeface="メイリオ"/>
                  <a:ea typeface="メイリオ"/>
                  <a:cs typeface="メイリオ"/>
                </a:rPr>
                <a:t>のコラムを読み，あなたならより多くの物資を得ることを優先するか，資源利用や労働時間の短縮をめざすか，考えてみよう。</a:t>
              </a:r>
            </a:p>
          </p:txBody>
        </p:sp>
        <p:pic>
          <p:nvPicPr>
            <p:cNvPr id="6" name="図 5">
              <a:extLst>
                <a:ext uri="{FF2B5EF4-FFF2-40B4-BE49-F238E27FC236}">
                  <a16:creationId xmlns:a16="http://schemas.microsoft.com/office/drawing/2014/main" id="{C4B49612-921F-5254-22DD-FA52017CD9E8}"/>
                </a:ext>
              </a:extLst>
            </p:cNvPr>
            <p:cNvPicPr>
              <a:picLocks noChangeAspect="1"/>
            </p:cNvPicPr>
            <p:nvPr/>
          </p:nvPicPr>
          <p:blipFill>
            <a:blip r:embed="rId3"/>
            <a:stretch>
              <a:fillRect/>
            </a:stretch>
          </p:blipFill>
          <p:spPr>
            <a:xfrm>
              <a:off x="1547698" y="1601189"/>
              <a:ext cx="1723755" cy="665724"/>
            </a:xfrm>
            <a:prstGeom prst="rect">
              <a:avLst/>
            </a:prstGeom>
          </p:spPr>
        </p:pic>
      </p:grpSp>
    </p:spTree>
    <p:extLst>
      <p:ext uri="{BB962C8B-B14F-4D97-AF65-F5344CB8AC3E}">
        <p14:creationId xmlns:p14="http://schemas.microsoft.com/office/powerpoint/2010/main" val="170374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本文">
            <a:extLst>
              <a:ext uri="{FF2B5EF4-FFF2-40B4-BE49-F238E27FC236}">
                <a16:creationId xmlns:a16="http://schemas.microsoft.com/office/drawing/2014/main" id="{7FC89A66-0956-E024-C566-E77986BD6B83}"/>
              </a:ext>
            </a:extLst>
          </p:cNvPr>
          <p:cNvSpPr txBox="1">
            <a:spLocks/>
          </p:cNvSpPr>
          <p:nvPr/>
        </p:nvSpPr>
        <p:spPr>
          <a:xfrm>
            <a:off x="1321777" y="1441938"/>
            <a:ext cx="9731325" cy="3655841"/>
          </a:xfrm>
          <a:prstGeom prst="rect">
            <a:avLst/>
          </a:prstGeom>
          <a:solidFill>
            <a:schemeClr val="bg1"/>
          </a:solidFill>
          <a:ln w="0">
            <a:noFill/>
          </a:ln>
          <a:effectLst/>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0" marR="0" lvl="0" indent="0" algn="l" defTabSz="457200" rtl="0" eaLnBrk="1" fontAlgn="auto" latinLnBrk="0" hangingPunct="1">
              <a:lnSpc>
                <a:spcPts val="4500"/>
              </a:lnSpc>
              <a:spcBef>
                <a:spcPct val="20000"/>
              </a:spcBef>
              <a:spcAft>
                <a:spcPts val="0"/>
              </a:spcAft>
              <a:buClrTx/>
              <a:buSzTx/>
              <a:buFont typeface="Arial"/>
              <a:buNone/>
              <a:tabLst/>
              <a:defRPr/>
            </a:pPr>
            <a:r>
              <a:rPr kumimoji="1" lang="ja-JP" altLang="en-US" sz="3200" b="0" i="0" u="none" strike="noStrike" kern="1200" cap="none" spc="0" normalizeH="0" baseline="0" noProof="0" dirty="0">
                <a:ln>
                  <a:noFill/>
                </a:ln>
                <a:solidFill>
                  <a:srgbClr val="000000"/>
                </a:solidFill>
                <a:effectLst/>
                <a:uLnTx/>
                <a:uFillTx/>
                <a:latin typeface="メイリオ"/>
                <a:ea typeface="メイリオ"/>
                <a:cs typeface="メイリオ"/>
              </a:rPr>
              <a:t>ケインズは，供給されたものは必ず需要されるとする考えを否定し，政府が有効需要を創出する必要性を指摘した。○か</a:t>
            </a:r>
            <a:r>
              <a:rPr kumimoji="1" lang="en-US" altLang="ja-JP" sz="3200" b="0" i="0" u="none" strike="noStrike" kern="1200" cap="none" spc="0" normalizeH="0" baseline="0" noProof="0" dirty="0">
                <a:ln>
                  <a:noFill/>
                </a:ln>
                <a:solidFill>
                  <a:srgbClr val="000000"/>
                </a:solidFill>
                <a:effectLst/>
                <a:uLnTx/>
                <a:uFillTx/>
                <a:latin typeface="メイリオ"/>
                <a:ea typeface="メイリオ"/>
                <a:cs typeface="メイリオ"/>
              </a:rPr>
              <a:t>×</a:t>
            </a:r>
            <a:r>
              <a:rPr kumimoji="1" lang="ja-JP" altLang="en-US" sz="3200" b="0" i="0" u="none" strike="noStrike" kern="1200" cap="none" spc="0" normalizeH="0" baseline="0" noProof="0" dirty="0">
                <a:ln>
                  <a:noFill/>
                </a:ln>
                <a:solidFill>
                  <a:srgbClr val="000000"/>
                </a:solidFill>
                <a:effectLst/>
                <a:uLnTx/>
                <a:uFillTx/>
                <a:latin typeface="メイリオ"/>
                <a:ea typeface="メイリオ"/>
                <a:cs typeface="メイリオ"/>
              </a:rPr>
              <a:t>か。</a:t>
            </a:r>
            <a:endParaRPr kumimoji="1" lang="en-US" altLang="ja-JP" sz="3200" b="0" i="0" u="none" strike="noStrike" kern="1200" cap="none" spc="0" normalizeH="0" baseline="0" noProof="0" dirty="0">
              <a:ln>
                <a:noFill/>
              </a:ln>
              <a:solidFill>
                <a:srgbClr val="000000"/>
              </a:solidFill>
              <a:effectLst/>
              <a:uLnTx/>
              <a:uFillTx/>
              <a:latin typeface="メイリオ"/>
              <a:ea typeface="メイリオ"/>
              <a:cs typeface="メイリオ"/>
            </a:endParaRPr>
          </a:p>
          <a:p>
            <a:pPr lvl="0" algn="r">
              <a:lnSpc>
                <a:spcPts val="4500"/>
              </a:lnSpc>
            </a:pPr>
            <a:r>
              <a:rPr lang="ja-JP" altLang="en-US" dirty="0">
                <a:solidFill>
                  <a:srgbClr val="000000"/>
                </a:solidFill>
                <a:latin typeface="メイリオ"/>
                <a:ea typeface="メイリオ"/>
                <a:cs typeface="メイリオ"/>
              </a:rPr>
              <a:t>（</a:t>
            </a:r>
            <a:r>
              <a:rPr lang="en-US" altLang="ja-JP" dirty="0">
                <a:solidFill>
                  <a:srgbClr val="000000"/>
                </a:solidFill>
                <a:latin typeface="メイリオ"/>
                <a:ea typeface="メイリオ"/>
                <a:cs typeface="メイリオ"/>
              </a:rPr>
              <a:t>2012</a:t>
            </a:r>
            <a:r>
              <a:rPr lang="ja-JP" altLang="en-US" dirty="0">
                <a:solidFill>
                  <a:srgbClr val="000000"/>
                </a:solidFill>
                <a:latin typeface="メイリオ"/>
                <a:ea typeface="メイリオ"/>
                <a:cs typeface="メイリオ"/>
              </a:rPr>
              <a:t>年　政治・経済　本試）</a:t>
            </a:r>
            <a:endParaRPr kumimoji="1" lang="en-US" altLang="ja-JP" sz="3200" b="0" i="0" u="none" strike="noStrike" kern="1200" cap="none" spc="0" normalizeH="0" baseline="0" noProof="0" dirty="0">
              <a:ln>
                <a:noFill/>
              </a:ln>
              <a:solidFill>
                <a:srgbClr val="000000"/>
              </a:solidFill>
              <a:effectLst/>
              <a:uLnTx/>
              <a:uFillTx/>
              <a:latin typeface="メイリオ"/>
              <a:ea typeface="メイリオ"/>
              <a:cs typeface="メイリオ"/>
            </a:endParaRPr>
          </a:p>
        </p:txBody>
      </p:sp>
      <p:sp>
        <p:nvSpPr>
          <p:cNvPr id="12" name="タイトル">
            <a:extLst>
              <a:ext uri="{FF2B5EF4-FFF2-40B4-BE49-F238E27FC236}">
                <a16:creationId xmlns:a16="http://schemas.microsoft.com/office/drawing/2014/main" id="{C32CD36E-D173-361C-3439-DF3EB8796182}"/>
              </a:ext>
            </a:extLst>
          </p:cNvPr>
          <p:cNvSpPr txBox="1">
            <a:spLocks/>
          </p:cNvSpPr>
          <p:nvPr/>
        </p:nvSpPr>
        <p:spPr>
          <a:xfrm>
            <a:off x="697804" y="406592"/>
            <a:ext cx="3028376" cy="621057"/>
          </a:xfrm>
          <a:prstGeom prst="rect">
            <a:avLst/>
          </a:prstGeom>
          <a:solidFill>
            <a:srgbClr val="9B59B6"/>
          </a:solidFill>
          <a:ln w="25400">
            <a:noFill/>
          </a:ln>
        </p:spPr>
        <p:txBody>
          <a:bodyPr vert="horz" lIns="72000" tIns="144000" rIns="72000" bIns="72000" rtlCol="0" anchor="ctr" anchorCtr="1">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0" marR="0" lvl="0" indent="0" algn="l" defTabSz="457200" rtl="0" eaLnBrk="1" fontAlgn="auto" latinLnBrk="0" hangingPunct="1">
              <a:lnSpc>
                <a:spcPts val="3000"/>
              </a:lnSpc>
              <a:spcBef>
                <a:spcPct val="20000"/>
              </a:spcBef>
              <a:spcAft>
                <a:spcPts val="0"/>
              </a:spcAft>
              <a:buClrTx/>
              <a:buSzTx/>
              <a:buFont typeface="Arial"/>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確認してみよう</a:t>
            </a:r>
            <a:endParaRPr kumimoji="1" lang="en-US" altLang="ja-JP"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円: 塗りつぶしなし 12">
            <a:extLst>
              <a:ext uri="{FF2B5EF4-FFF2-40B4-BE49-F238E27FC236}">
                <a16:creationId xmlns:a16="http://schemas.microsoft.com/office/drawing/2014/main" id="{EBF52EAA-23C3-7CF5-DDE9-ED6F02A0DF96}"/>
              </a:ext>
            </a:extLst>
          </p:cNvPr>
          <p:cNvSpPr/>
          <p:nvPr/>
        </p:nvSpPr>
        <p:spPr>
          <a:xfrm>
            <a:off x="4374173" y="1760220"/>
            <a:ext cx="3014589" cy="2965938"/>
          </a:xfrm>
          <a:prstGeom prst="donut">
            <a:avLst>
              <a:gd name="adj" fmla="val 9973"/>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pic>
        <p:nvPicPr>
          <p:cNvPr id="20" name="answer">
            <a:extLst>
              <a:ext uri="{FF2B5EF4-FFF2-40B4-BE49-F238E27FC236}">
                <a16:creationId xmlns:a16="http://schemas.microsoft.com/office/drawing/2014/main" id="{392401F5-FC63-00F4-8FD0-EC5DC06CE12F}"/>
              </a:ext>
            </a:extLst>
          </p:cNvPr>
          <p:cNvPicPr>
            <a:picLocks noChangeAspect="1"/>
          </p:cNvPicPr>
          <p:nvPr/>
        </p:nvPicPr>
        <p:blipFill>
          <a:blip r:embed="rId2"/>
          <a:stretch>
            <a:fillRect/>
          </a:stretch>
        </p:blipFill>
        <p:spPr>
          <a:xfrm>
            <a:off x="697804" y="5099682"/>
            <a:ext cx="1372296" cy="633580"/>
          </a:xfrm>
          <a:prstGeom prst="rect">
            <a:avLst/>
          </a:prstGeom>
        </p:spPr>
      </p:pic>
    </p:spTree>
    <p:extLst>
      <p:ext uri="{BB962C8B-B14F-4D97-AF65-F5344CB8AC3E}">
        <p14:creationId xmlns:p14="http://schemas.microsoft.com/office/powerpoint/2010/main" val="148275611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正方形/長方形 1"/>
          <p:cNvSpPr/>
          <p:nvPr/>
        </p:nvSpPr>
        <p:spPr>
          <a:xfrm>
            <a:off x="1045028" y="1275808"/>
            <a:ext cx="7635240" cy="1569660"/>
          </a:xfrm>
          <a:prstGeom prst="rect">
            <a:avLst/>
          </a:prstGeom>
        </p:spPr>
        <p:txBody>
          <a:bodyPr wrap="square">
            <a:spAutoFit/>
          </a:bodyPr>
          <a:lstStyle/>
          <a:p>
            <a:pPr marL="358775"/>
            <a:r>
              <a:rPr lang="ja-JP" altLang="en-US" sz="3200" dirty="0">
                <a:solidFill>
                  <a:srgbClr val="000000"/>
                </a:solidFill>
                <a:latin typeface="メイリオ"/>
                <a:ea typeface="メイリオ"/>
                <a:cs typeface="メイリオ"/>
              </a:rPr>
              <a:t>・公共事業によるテネシー川流域開発</a:t>
            </a:r>
            <a:endParaRPr lang="en-US" altLang="ja-JP" sz="3200" dirty="0">
              <a:solidFill>
                <a:srgbClr val="000000"/>
              </a:solidFill>
              <a:latin typeface="メイリオ"/>
              <a:ea typeface="メイリオ"/>
              <a:cs typeface="メイリオ"/>
            </a:endParaRPr>
          </a:p>
          <a:p>
            <a:pPr marL="358775"/>
            <a:r>
              <a:rPr lang="ja-JP" altLang="en-US" sz="3200" dirty="0">
                <a:solidFill>
                  <a:srgbClr val="000000"/>
                </a:solidFill>
                <a:latin typeface="メイリオ"/>
                <a:ea typeface="メイリオ"/>
                <a:cs typeface="メイリオ"/>
              </a:rPr>
              <a:t>・農産物価格の維持</a:t>
            </a:r>
            <a:endParaRPr lang="en-US" altLang="ja-JP" sz="3200" dirty="0">
              <a:solidFill>
                <a:srgbClr val="000000"/>
              </a:solidFill>
              <a:latin typeface="メイリオ"/>
              <a:ea typeface="メイリオ"/>
              <a:cs typeface="メイリオ"/>
            </a:endParaRPr>
          </a:p>
          <a:p>
            <a:pPr marL="358775"/>
            <a:r>
              <a:rPr lang="ja-JP" altLang="en-US" sz="3200" dirty="0">
                <a:solidFill>
                  <a:srgbClr val="000000"/>
                </a:solidFill>
                <a:latin typeface="メイリオ"/>
                <a:ea typeface="メイリオ"/>
                <a:cs typeface="メイリオ"/>
              </a:rPr>
              <a:t>・社会保障制度の設立</a:t>
            </a:r>
          </a:p>
        </p:txBody>
      </p:sp>
      <p:pic>
        <p:nvPicPr>
          <p:cNvPr id="9" name="図 8" descr="back.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3599" y="6429216"/>
            <a:ext cx="829001" cy="469361"/>
          </a:xfrm>
          <a:prstGeom prst="rect">
            <a:avLst/>
          </a:prstGeom>
        </p:spPr>
      </p:pic>
      <p:sp>
        <p:nvSpPr>
          <p:cNvPr id="10" name="スライド番号プレースホルダー 5"/>
          <p:cNvSpPr txBox="1">
            <a:spLocks/>
          </p:cNvSpPr>
          <p:nvPr/>
        </p:nvSpPr>
        <p:spPr>
          <a:xfrm>
            <a:off x="9839000" y="144053"/>
            <a:ext cx="2133600" cy="242399"/>
          </a:xfrm>
          <a:prstGeom prst="rect">
            <a:avLst/>
          </a:prstGeom>
          <a:solidFill>
            <a:srgbClr val="FFFFFF"/>
          </a:solidFill>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ja-JP" altLang="en-US" dirty="0">
                <a:latin typeface="+mn-ea"/>
              </a:rPr>
              <a:t>補足</a:t>
            </a:r>
            <a:r>
              <a:rPr lang="en-US" altLang="ja-JP" dirty="0">
                <a:latin typeface="+mn-ea"/>
              </a:rPr>
              <a:t>2</a:t>
            </a:r>
            <a:endParaRPr lang="ja-JP" altLang="en-US" dirty="0">
              <a:latin typeface="+mn-ea"/>
            </a:endParaRPr>
          </a:p>
        </p:txBody>
      </p:sp>
      <p:sp>
        <p:nvSpPr>
          <p:cNvPr id="3" name="正方形/長方形 2">
            <a:extLst>
              <a:ext uri="{FF2B5EF4-FFF2-40B4-BE49-F238E27FC236}">
                <a16:creationId xmlns:a16="http://schemas.microsoft.com/office/drawing/2014/main" id="{9B6431AF-041C-25F0-DA3E-EB3E7397D028}"/>
              </a:ext>
            </a:extLst>
          </p:cNvPr>
          <p:cNvSpPr/>
          <p:nvPr/>
        </p:nvSpPr>
        <p:spPr>
          <a:xfrm>
            <a:off x="669168" y="477982"/>
            <a:ext cx="4073520" cy="550578"/>
          </a:xfrm>
          <a:prstGeom prst="rect">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20000"/>
              </a:lnSpc>
            </a:pPr>
            <a:r>
              <a:rPr lang="ja-JP" altLang="en-US" sz="3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ニューディール政策</a:t>
            </a:r>
          </a:p>
        </p:txBody>
      </p:sp>
    </p:spTree>
    <p:extLst>
      <p:ext uri="{BB962C8B-B14F-4D97-AF65-F5344CB8AC3E}">
        <p14:creationId xmlns:p14="http://schemas.microsoft.com/office/powerpoint/2010/main" val="110174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図 7" descr="back.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3599" y="6429216"/>
            <a:ext cx="829001" cy="469361"/>
          </a:xfrm>
          <a:prstGeom prst="rect">
            <a:avLst/>
          </a:prstGeom>
        </p:spPr>
      </p:pic>
      <p:sp>
        <p:nvSpPr>
          <p:cNvPr id="6" name="スライド番号プレースホルダー 5"/>
          <p:cNvSpPr txBox="1">
            <a:spLocks/>
          </p:cNvSpPr>
          <p:nvPr/>
        </p:nvSpPr>
        <p:spPr>
          <a:xfrm>
            <a:off x="9839000" y="165645"/>
            <a:ext cx="2133600" cy="242399"/>
          </a:xfrm>
          <a:prstGeom prst="rect">
            <a:avLst/>
          </a:prstGeom>
          <a:solidFill>
            <a:srgbClr val="FFFFFF"/>
          </a:solidFill>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ja-JP" altLang="en-US" dirty="0">
                <a:latin typeface="+mn-ea"/>
              </a:rPr>
              <a:t>補足</a:t>
            </a:r>
            <a:r>
              <a:rPr lang="en-US" altLang="ja-JP" dirty="0">
                <a:latin typeface="+mn-ea"/>
              </a:rPr>
              <a:t>3</a:t>
            </a:r>
            <a:endParaRPr lang="ja-JP" altLang="en-US" dirty="0">
              <a:latin typeface="+mn-ea"/>
            </a:endParaRPr>
          </a:p>
        </p:txBody>
      </p:sp>
      <p:pic>
        <p:nvPicPr>
          <p:cNvPr id="5" name="図 4"/>
          <p:cNvPicPr>
            <a:picLocks noChangeAspect="1"/>
          </p:cNvPicPr>
          <p:nvPr/>
        </p:nvPicPr>
        <p:blipFill>
          <a:blip r:embed="rId4"/>
          <a:srcRect/>
          <a:stretch/>
        </p:blipFill>
        <p:spPr>
          <a:xfrm>
            <a:off x="669168" y="1199998"/>
            <a:ext cx="10724664" cy="5123794"/>
          </a:xfrm>
          <a:prstGeom prst="rect">
            <a:avLst/>
          </a:prstGeom>
        </p:spPr>
      </p:pic>
      <p:sp>
        <p:nvSpPr>
          <p:cNvPr id="2" name="正方形/長方形 1">
            <a:extLst>
              <a:ext uri="{FF2B5EF4-FFF2-40B4-BE49-F238E27FC236}">
                <a16:creationId xmlns:a16="http://schemas.microsoft.com/office/drawing/2014/main" id="{1C0DBFE4-9336-0304-2CD3-C6F1BC35BF78}"/>
              </a:ext>
            </a:extLst>
          </p:cNvPr>
          <p:cNvSpPr/>
          <p:nvPr/>
        </p:nvSpPr>
        <p:spPr>
          <a:xfrm>
            <a:off x="669168" y="477982"/>
            <a:ext cx="3488304" cy="550578"/>
          </a:xfrm>
          <a:prstGeom prst="rect">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20000"/>
              </a:lnSpc>
            </a:pPr>
            <a:r>
              <a:rPr lang="ja-JP" altLang="en-US" sz="3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資本主義の変遷</a:t>
            </a:r>
          </a:p>
        </p:txBody>
      </p:sp>
    </p:spTree>
    <p:extLst>
      <p:ext uri="{BB962C8B-B14F-4D97-AF65-F5344CB8AC3E}">
        <p14:creationId xmlns:p14="http://schemas.microsoft.com/office/powerpoint/2010/main" val="371101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9" name="図 8" descr="back.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3599" y="6429216"/>
            <a:ext cx="829001" cy="469361"/>
          </a:xfrm>
          <a:prstGeom prst="rect">
            <a:avLst/>
          </a:prstGeom>
        </p:spPr>
      </p:pic>
      <p:sp>
        <p:nvSpPr>
          <p:cNvPr id="12" name="スライド番号プレースホルダー 5"/>
          <p:cNvSpPr txBox="1">
            <a:spLocks/>
          </p:cNvSpPr>
          <p:nvPr/>
        </p:nvSpPr>
        <p:spPr>
          <a:xfrm>
            <a:off x="9839000" y="144053"/>
            <a:ext cx="2133600" cy="242399"/>
          </a:xfrm>
          <a:prstGeom prst="rect">
            <a:avLst/>
          </a:prstGeom>
          <a:solidFill>
            <a:srgbClr val="FFFFFF"/>
          </a:solidFill>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ja-JP" altLang="en-US" dirty="0">
                <a:latin typeface="+mn-ea"/>
              </a:rPr>
              <a:t>補足</a:t>
            </a:r>
            <a:r>
              <a:rPr lang="en-US" altLang="ja-JP" dirty="0">
                <a:latin typeface="+mn-ea"/>
              </a:rPr>
              <a:t>4</a:t>
            </a:r>
            <a:endParaRPr lang="ja-JP" altLang="en-US" dirty="0">
              <a:latin typeface="+mn-ea"/>
            </a:endParaRPr>
          </a:p>
        </p:txBody>
      </p:sp>
      <p:pic>
        <p:nvPicPr>
          <p:cNvPr id="4" name="図 3"/>
          <p:cNvPicPr>
            <a:picLocks noChangeAspect="1"/>
          </p:cNvPicPr>
          <p:nvPr/>
        </p:nvPicPr>
        <p:blipFill>
          <a:blip r:embed="rId4"/>
          <a:srcRect/>
          <a:stretch/>
        </p:blipFill>
        <p:spPr>
          <a:xfrm>
            <a:off x="669168" y="1208548"/>
            <a:ext cx="11130718" cy="5020298"/>
          </a:xfrm>
          <a:prstGeom prst="rect">
            <a:avLst/>
          </a:prstGeom>
        </p:spPr>
      </p:pic>
      <p:sp>
        <p:nvSpPr>
          <p:cNvPr id="2" name="正方形/長方形 1">
            <a:extLst>
              <a:ext uri="{FF2B5EF4-FFF2-40B4-BE49-F238E27FC236}">
                <a16:creationId xmlns:a16="http://schemas.microsoft.com/office/drawing/2014/main" id="{01CD6358-6626-9F31-F605-36A705458A9C}"/>
              </a:ext>
            </a:extLst>
          </p:cNvPr>
          <p:cNvSpPr/>
          <p:nvPr/>
        </p:nvSpPr>
        <p:spPr>
          <a:xfrm>
            <a:off x="669168" y="477982"/>
            <a:ext cx="3488304" cy="550578"/>
          </a:xfrm>
          <a:prstGeom prst="rect">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20000"/>
              </a:lnSpc>
            </a:pPr>
            <a:r>
              <a:rPr lang="ja-JP" altLang="en-US" sz="3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社会主義の変遷</a:t>
            </a:r>
          </a:p>
        </p:txBody>
      </p:sp>
    </p:spTree>
    <p:extLst>
      <p:ext uri="{BB962C8B-B14F-4D97-AF65-F5344CB8AC3E}">
        <p14:creationId xmlns:p14="http://schemas.microsoft.com/office/powerpoint/2010/main" val="498951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1C8A2-EC63-6E12-C0A1-FFD7CD3DAD36}"/>
            </a:ext>
          </a:extLst>
        </p:cNvPr>
        <p:cNvGrpSpPr/>
        <p:nvPr/>
      </p:nvGrpSpPr>
      <p:grpSpPr>
        <a:xfrm>
          <a:off x="0" y="0"/>
          <a:ext cx="0" cy="0"/>
          <a:chOff x="0" y="0"/>
          <a:chExt cx="0" cy="0"/>
        </a:xfrm>
      </p:grpSpPr>
      <p:sp>
        <p:nvSpPr>
          <p:cNvPr id="5" name="角丸四角形 4">
            <a:extLst>
              <a:ext uri="{FF2B5EF4-FFF2-40B4-BE49-F238E27FC236}">
                <a16:creationId xmlns:a16="http://schemas.microsoft.com/office/drawing/2014/main" id="{125878E5-1E73-7439-60C9-F1D8BB851CBA}"/>
              </a:ext>
            </a:extLst>
          </p:cNvPr>
          <p:cNvSpPr/>
          <p:nvPr/>
        </p:nvSpPr>
        <p:spPr>
          <a:xfrm>
            <a:off x="589984" y="1908988"/>
            <a:ext cx="11065204" cy="2762164"/>
          </a:xfrm>
          <a:prstGeom prst="roundRect">
            <a:avLst>
              <a:gd name="adj" fmla="val 487"/>
            </a:avLst>
          </a:prstGeom>
          <a:solidFill>
            <a:srgbClr val="D6E1F2"/>
          </a:solidFill>
          <a:ln>
            <a:noFill/>
          </a:ln>
        </p:spPr>
        <p:style>
          <a:lnRef idx="1">
            <a:schemeClr val="accent1"/>
          </a:lnRef>
          <a:fillRef idx="3">
            <a:schemeClr val="accent1"/>
          </a:fillRef>
          <a:effectRef idx="2">
            <a:schemeClr val="accent1"/>
          </a:effectRef>
          <a:fontRef idx="minor">
            <a:schemeClr val="lt1"/>
          </a:fontRef>
        </p:style>
        <p:txBody>
          <a:bodyPr lIns="1080000" tIns="180000" rIns="180000" bIns="180000" rtlCol="0" anchor="t" anchorCtr="0"/>
          <a:lstStyle/>
          <a:p>
            <a:pPr>
              <a:lnSpc>
                <a:spcPct val="120000"/>
              </a:lnSpc>
              <a:spcBef>
                <a:spcPts val="600"/>
              </a:spcBef>
            </a:pPr>
            <a:r>
              <a:rPr lang="ja-JP" altLang="en-US" sz="4000" dirty="0">
                <a:solidFill>
                  <a:schemeClr val="tx1"/>
                </a:solidFill>
                <a:latin typeface="HGSｺﾞｼｯｸM" panose="020B0600000000000000" pitchFamily="50" charset="-128"/>
                <a:ea typeface="HGSｺﾞｼｯｸM" panose="020B0600000000000000" pitchFamily="50" charset="-128"/>
              </a:rPr>
              <a:t>資本主義経済とはどのような体制だろうか</a:t>
            </a:r>
          </a:p>
          <a:p>
            <a:pPr>
              <a:lnSpc>
                <a:spcPct val="120000"/>
              </a:lnSpc>
              <a:spcBef>
                <a:spcPts val="600"/>
              </a:spcBef>
            </a:pPr>
            <a:r>
              <a:rPr lang="ja-JP" altLang="en-US" sz="4000" dirty="0">
                <a:solidFill>
                  <a:schemeClr val="tx1"/>
                </a:solidFill>
                <a:latin typeface="HGSｺﾞｼｯｸM" panose="020B0600000000000000" pitchFamily="50" charset="-128"/>
                <a:ea typeface="HGSｺﾞｼｯｸM" panose="020B0600000000000000" pitchFamily="50" charset="-128"/>
              </a:rPr>
              <a:t>経済社会はどのように変容していったか</a:t>
            </a:r>
          </a:p>
          <a:p>
            <a:pPr>
              <a:lnSpc>
                <a:spcPct val="120000"/>
              </a:lnSpc>
              <a:spcBef>
                <a:spcPts val="600"/>
              </a:spcBef>
            </a:pPr>
            <a:r>
              <a:rPr lang="ja-JP" altLang="en-US" sz="4000" dirty="0">
                <a:solidFill>
                  <a:schemeClr val="tx1"/>
                </a:solidFill>
                <a:latin typeface="HGSｺﾞｼｯｸM" panose="020B0600000000000000" pitchFamily="50" charset="-128"/>
                <a:ea typeface="HGSｺﾞｼｯｸM" panose="020B0600000000000000" pitchFamily="50" charset="-128"/>
              </a:rPr>
              <a:t>社会主義経済とはどのような体制だろうか</a:t>
            </a:r>
            <a:endParaRPr lang="en-US" altLang="ja-JP" sz="4000" dirty="0">
              <a:solidFill>
                <a:schemeClr val="tx1"/>
              </a:solidFill>
              <a:latin typeface="HGSｺﾞｼｯｸM" panose="020B0600000000000000" pitchFamily="50" charset="-128"/>
              <a:ea typeface="HGSｺﾞｼｯｸM" panose="020B0600000000000000" pitchFamily="50" charset="-128"/>
            </a:endParaRPr>
          </a:p>
        </p:txBody>
      </p:sp>
      <p:grpSp>
        <p:nvGrpSpPr>
          <p:cNvPr id="21" name="グループ化 20">
            <a:extLst>
              <a:ext uri="{FF2B5EF4-FFF2-40B4-BE49-F238E27FC236}">
                <a16:creationId xmlns:a16="http://schemas.microsoft.com/office/drawing/2014/main" id="{375E1647-8B3F-12EF-D7FB-4B8ABC95F6DC}"/>
              </a:ext>
            </a:extLst>
          </p:cNvPr>
          <p:cNvGrpSpPr/>
          <p:nvPr/>
        </p:nvGrpSpPr>
        <p:grpSpPr>
          <a:xfrm>
            <a:off x="770363" y="722346"/>
            <a:ext cx="4479851" cy="924100"/>
            <a:chOff x="1982893" y="302948"/>
            <a:chExt cx="4479851" cy="924100"/>
          </a:xfrm>
        </p:grpSpPr>
        <p:sp>
          <p:nvSpPr>
            <p:cNvPr id="7" name="二等辺三角形 6">
              <a:extLst>
                <a:ext uri="{FF2B5EF4-FFF2-40B4-BE49-F238E27FC236}">
                  <a16:creationId xmlns:a16="http://schemas.microsoft.com/office/drawing/2014/main" id="{5BD82DA3-4779-B15C-7F7D-31196C0BED77}"/>
                </a:ext>
              </a:extLst>
            </p:cNvPr>
            <p:cNvSpPr/>
            <p:nvPr/>
          </p:nvSpPr>
          <p:spPr>
            <a:xfrm rot="5400000">
              <a:off x="1885242" y="400599"/>
              <a:ext cx="868787" cy="673485"/>
            </a:xfrm>
            <a:prstGeom prst="triangle">
              <a:avLst/>
            </a:prstGeom>
            <a:solidFill>
              <a:srgbClr val="7EA7D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E54EF42D-C2BE-5BD0-53B7-905FF66F17AD}"/>
                </a:ext>
              </a:extLst>
            </p:cNvPr>
            <p:cNvSpPr/>
            <p:nvPr/>
          </p:nvSpPr>
          <p:spPr>
            <a:xfrm>
              <a:off x="3109527" y="330118"/>
              <a:ext cx="760274" cy="760274"/>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2E57F381-D85C-389A-9940-024F5BEE794C}"/>
                </a:ext>
              </a:extLst>
            </p:cNvPr>
            <p:cNvSpPr/>
            <p:nvPr/>
          </p:nvSpPr>
          <p:spPr>
            <a:xfrm>
              <a:off x="3965099" y="330118"/>
              <a:ext cx="760274" cy="760274"/>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4603DF77-E288-8057-64FB-BFD6901B56E5}"/>
                </a:ext>
              </a:extLst>
            </p:cNvPr>
            <p:cNvSpPr/>
            <p:nvPr/>
          </p:nvSpPr>
          <p:spPr>
            <a:xfrm>
              <a:off x="4820671" y="330118"/>
              <a:ext cx="760274" cy="760274"/>
            </a:xfrm>
            <a:prstGeom prst="rect">
              <a:avLst/>
            </a:prstGeom>
            <a:solidFill>
              <a:srgbClr val="0072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394EEF0-50BB-249A-F496-0A0AFE320094}"/>
                </a:ext>
              </a:extLst>
            </p:cNvPr>
            <p:cNvSpPr/>
            <p:nvPr/>
          </p:nvSpPr>
          <p:spPr>
            <a:xfrm>
              <a:off x="5676244" y="330118"/>
              <a:ext cx="760274" cy="760274"/>
            </a:xfrm>
            <a:prstGeom prst="rect">
              <a:avLst/>
            </a:prstGeom>
            <a:solidFill>
              <a:srgbClr val="0072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D987EAB4-9234-1986-9F3F-C5F3CB70FE90}"/>
                </a:ext>
              </a:extLst>
            </p:cNvPr>
            <p:cNvSpPr txBox="1"/>
            <p:nvPr/>
          </p:nvSpPr>
          <p:spPr>
            <a:xfrm>
              <a:off x="3098426" y="396051"/>
              <a:ext cx="800219" cy="830997"/>
            </a:xfrm>
            <a:prstGeom prst="rect">
              <a:avLst/>
            </a:prstGeom>
            <a:noFill/>
          </p:spPr>
          <p:txBody>
            <a:bodyPr wrap="none" rtlCol="0">
              <a:spAutoFit/>
            </a:bodyPr>
            <a:lstStyle/>
            <a:p>
              <a:r>
                <a:rPr kumimoji="1" lang="ja-JP" altLang="en-US" sz="4800" b="1" dirty="0">
                  <a:solidFill>
                    <a:schemeClr val="bg1"/>
                  </a:solidFill>
                  <a:latin typeface="Meiryo" panose="020B0604030504040204" pitchFamily="50" charset="-128"/>
                  <a:ea typeface="Meiryo" panose="020B0604030504040204" pitchFamily="50" charset="-128"/>
                </a:rPr>
                <a:t>学</a:t>
              </a:r>
            </a:p>
          </p:txBody>
        </p:sp>
        <p:sp>
          <p:nvSpPr>
            <p:cNvPr id="17" name="テキスト ボックス 16">
              <a:extLst>
                <a:ext uri="{FF2B5EF4-FFF2-40B4-BE49-F238E27FC236}">
                  <a16:creationId xmlns:a16="http://schemas.microsoft.com/office/drawing/2014/main" id="{0E6B7F2F-D38C-130C-06A0-2BA035F65543}"/>
                </a:ext>
              </a:extLst>
            </p:cNvPr>
            <p:cNvSpPr txBox="1"/>
            <p:nvPr/>
          </p:nvSpPr>
          <p:spPr>
            <a:xfrm>
              <a:off x="3945126" y="396051"/>
              <a:ext cx="800219" cy="830997"/>
            </a:xfrm>
            <a:prstGeom prst="rect">
              <a:avLst/>
            </a:prstGeom>
            <a:noFill/>
          </p:spPr>
          <p:txBody>
            <a:bodyPr wrap="none" rtlCol="0">
              <a:spAutoFit/>
            </a:bodyPr>
            <a:lstStyle/>
            <a:p>
              <a:r>
                <a:rPr lang="ja-JP" altLang="en-US" sz="4800" b="1" dirty="0">
                  <a:solidFill>
                    <a:schemeClr val="bg1"/>
                  </a:solidFill>
                  <a:latin typeface="Meiryo" panose="020B0604030504040204" pitchFamily="50" charset="-128"/>
                  <a:ea typeface="Meiryo" panose="020B0604030504040204" pitchFamily="50" charset="-128"/>
                </a:rPr>
                <a:t>習</a:t>
              </a:r>
              <a:endParaRPr kumimoji="1" lang="ja-JP" altLang="en-US" sz="4800" b="1" dirty="0">
                <a:solidFill>
                  <a:schemeClr val="bg1"/>
                </a:solidFill>
                <a:latin typeface="Meiryo" panose="020B0604030504040204" pitchFamily="50" charset="-128"/>
                <a:ea typeface="Meiryo" panose="020B0604030504040204" pitchFamily="50" charset="-128"/>
              </a:endParaRPr>
            </a:p>
          </p:txBody>
        </p:sp>
        <p:sp>
          <p:nvSpPr>
            <p:cNvPr id="19" name="テキスト ボックス 18">
              <a:extLst>
                <a:ext uri="{FF2B5EF4-FFF2-40B4-BE49-F238E27FC236}">
                  <a16:creationId xmlns:a16="http://schemas.microsoft.com/office/drawing/2014/main" id="{90620541-897C-AD68-B3BB-B13BA05978EF}"/>
                </a:ext>
              </a:extLst>
            </p:cNvPr>
            <p:cNvSpPr txBox="1"/>
            <p:nvPr/>
          </p:nvSpPr>
          <p:spPr>
            <a:xfrm>
              <a:off x="4791826" y="396051"/>
              <a:ext cx="800219" cy="830997"/>
            </a:xfrm>
            <a:prstGeom prst="rect">
              <a:avLst/>
            </a:prstGeom>
            <a:noFill/>
          </p:spPr>
          <p:txBody>
            <a:bodyPr wrap="none" rtlCol="0">
              <a:spAutoFit/>
            </a:bodyPr>
            <a:lstStyle/>
            <a:p>
              <a:r>
                <a:rPr kumimoji="1" lang="ja-JP" altLang="en-US" sz="4800" b="1" dirty="0">
                  <a:solidFill>
                    <a:schemeClr val="bg1"/>
                  </a:solidFill>
                  <a:latin typeface="Meiryo" panose="020B0604030504040204" pitchFamily="50" charset="-128"/>
                  <a:ea typeface="Meiryo" panose="020B0604030504040204" pitchFamily="50" charset="-128"/>
                </a:rPr>
                <a:t>課</a:t>
              </a:r>
            </a:p>
          </p:txBody>
        </p:sp>
        <p:sp>
          <p:nvSpPr>
            <p:cNvPr id="20" name="テキスト ボックス 19">
              <a:extLst>
                <a:ext uri="{FF2B5EF4-FFF2-40B4-BE49-F238E27FC236}">
                  <a16:creationId xmlns:a16="http://schemas.microsoft.com/office/drawing/2014/main" id="{25AB2F22-F93F-2BA3-D51C-F19B429846B5}"/>
                </a:ext>
              </a:extLst>
            </p:cNvPr>
            <p:cNvSpPr txBox="1"/>
            <p:nvPr/>
          </p:nvSpPr>
          <p:spPr>
            <a:xfrm>
              <a:off x="5662525" y="396051"/>
              <a:ext cx="800219" cy="830997"/>
            </a:xfrm>
            <a:prstGeom prst="rect">
              <a:avLst/>
            </a:prstGeom>
            <a:noFill/>
          </p:spPr>
          <p:txBody>
            <a:bodyPr wrap="none" rtlCol="0">
              <a:spAutoFit/>
            </a:bodyPr>
            <a:lstStyle/>
            <a:p>
              <a:r>
                <a:rPr kumimoji="1" lang="ja-JP" altLang="en-US" sz="4800" b="1" dirty="0">
                  <a:solidFill>
                    <a:schemeClr val="bg1"/>
                  </a:solidFill>
                  <a:latin typeface="Meiryo" panose="020B0604030504040204" pitchFamily="50" charset="-128"/>
                  <a:ea typeface="Meiryo" panose="020B0604030504040204" pitchFamily="50" charset="-128"/>
                </a:rPr>
                <a:t>題</a:t>
              </a:r>
            </a:p>
          </p:txBody>
        </p:sp>
      </p:grpSp>
      <p:grpSp>
        <p:nvGrpSpPr>
          <p:cNvPr id="24" name="グループ化 23">
            <a:extLst>
              <a:ext uri="{FF2B5EF4-FFF2-40B4-BE49-F238E27FC236}">
                <a16:creationId xmlns:a16="http://schemas.microsoft.com/office/drawing/2014/main" id="{642E9AB5-BA37-67AC-71E2-DF0AD7F12142}"/>
              </a:ext>
            </a:extLst>
          </p:cNvPr>
          <p:cNvGrpSpPr/>
          <p:nvPr/>
        </p:nvGrpSpPr>
        <p:grpSpPr>
          <a:xfrm>
            <a:off x="749819" y="2123390"/>
            <a:ext cx="646331" cy="654438"/>
            <a:chOff x="749819" y="1795844"/>
            <a:chExt cx="646331" cy="654438"/>
          </a:xfrm>
        </p:grpSpPr>
        <p:sp>
          <p:nvSpPr>
            <p:cNvPr id="22" name="正方形/長方形 21">
              <a:extLst>
                <a:ext uri="{FF2B5EF4-FFF2-40B4-BE49-F238E27FC236}">
                  <a16:creationId xmlns:a16="http://schemas.microsoft.com/office/drawing/2014/main" id="{7EBF5BEF-BE9B-ABFE-5C56-FEDC87569443}"/>
                </a:ext>
              </a:extLst>
            </p:cNvPr>
            <p:cNvSpPr/>
            <p:nvPr/>
          </p:nvSpPr>
          <p:spPr>
            <a:xfrm>
              <a:off x="771754" y="1850436"/>
              <a:ext cx="599846" cy="5998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23" name="テキスト ボックス 22">
              <a:extLst>
                <a:ext uri="{FF2B5EF4-FFF2-40B4-BE49-F238E27FC236}">
                  <a16:creationId xmlns:a16="http://schemas.microsoft.com/office/drawing/2014/main" id="{ABE789E7-321A-2D60-FFAC-47F2C2100E39}"/>
                </a:ext>
              </a:extLst>
            </p:cNvPr>
            <p:cNvSpPr txBox="1"/>
            <p:nvPr/>
          </p:nvSpPr>
          <p:spPr>
            <a:xfrm>
              <a:off x="749819" y="1795844"/>
              <a:ext cx="646331" cy="646331"/>
            </a:xfrm>
            <a:prstGeom prst="rect">
              <a:avLst/>
            </a:prstGeom>
            <a:noFill/>
          </p:spPr>
          <p:txBody>
            <a:bodyPr wrap="none" rtlCol="0">
              <a:spAutoFit/>
            </a:bodyPr>
            <a:lstStyle/>
            <a:p>
              <a:r>
                <a:rPr kumimoji="1" lang="ja-JP" altLang="en-US" sz="3600" dirty="0">
                  <a:latin typeface="ＭＳ ゴシック" panose="020B0609070205080204" pitchFamily="49" charset="-128"/>
                  <a:ea typeface="ＭＳ ゴシック" panose="020B0609070205080204" pitchFamily="49" charset="-128"/>
                </a:rPr>
                <a:t>１</a:t>
              </a:r>
            </a:p>
          </p:txBody>
        </p:sp>
      </p:grpSp>
      <p:grpSp>
        <p:nvGrpSpPr>
          <p:cNvPr id="25" name="グループ化 24">
            <a:extLst>
              <a:ext uri="{FF2B5EF4-FFF2-40B4-BE49-F238E27FC236}">
                <a16:creationId xmlns:a16="http://schemas.microsoft.com/office/drawing/2014/main" id="{CD4F80AB-9579-7BAA-F817-3DD4578F7E2E}"/>
              </a:ext>
            </a:extLst>
          </p:cNvPr>
          <p:cNvGrpSpPr/>
          <p:nvPr/>
        </p:nvGrpSpPr>
        <p:grpSpPr>
          <a:xfrm>
            <a:off x="749819" y="3742317"/>
            <a:ext cx="646331" cy="654438"/>
            <a:chOff x="749819" y="1795844"/>
            <a:chExt cx="646331" cy="654438"/>
          </a:xfrm>
        </p:grpSpPr>
        <p:sp>
          <p:nvSpPr>
            <p:cNvPr id="26" name="正方形/長方形 25">
              <a:extLst>
                <a:ext uri="{FF2B5EF4-FFF2-40B4-BE49-F238E27FC236}">
                  <a16:creationId xmlns:a16="http://schemas.microsoft.com/office/drawing/2014/main" id="{24A8F5C8-317E-4404-34CD-96A2E00369F7}"/>
                </a:ext>
              </a:extLst>
            </p:cNvPr>
            <p:cNvSpPr/>
            <p:nvPr/>
          </p:nvSpPr>
          <p:spPr>
            <a:xfrm>
              <a:off x="771754" y="1850436"/>
              <a:ext cx="599846" cy="5998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A9B24CAA-2272-E5DE-1E64-FD8DACAA6C1E}"/>
                </a:ext>
              </a:extLst>
            </p:cNvPr>
            <p:cNvSpPr txBox="1"/>
            <p:nvPr/>
          </p:nvSpPr>
          <p:spPr>
            <a:xfrm>
              <a:off x="749819" y="1795844"/>
              <a:ext cx="646331" cy="646331"/>
            </a:xfrm>
            <a:prstGeom prst="rect">
              <a:avLst/>
            </a:prstGeom>
            <a:noFill/>
          </p:spPr>
          <p:txBody>
            <a:bodyPr wrap="none" rtlCol="0">
              <a:spAutoFit/>
            </a:bodyPr>
            <a:lstStyle/>
            <a:p>
              <a:r>
                <a:rPr kumimoji="1" lang="ja-JP" altLang="en-US" sz="3600" dirty="0">
                  <a:latin typeface="ＭＳ ゴシック" panose="020B0609070205080204" pitchFamily="49" charset="-128"/>
                  <a:ea typeface="ＭＳ ゴシック" panose="020B0609070205080204" pitchFamily="49" charset="-128"/>
                </a:rPr>
                <a:t>３</a:t>
              </a:r>
            </a:p>
          </p:txBody>
        </p:sp>
      </p:grpSp>
      <p:grpSp>
        <p:nvGrpSpPr>
          <p:cNvPr id="2" name="グループ化 1">
            <a:extLst>
              <a:ext uri="{FF2B5EF4-FFF2-40B4-BE49-F238E27FC236}">
                <a16:creationId xmlns:a16="http://schemas.microsoft.com/office/drawing/2014/main" id="{70DB9E74-E731-11B3-1EAE-F9145C1A6196}"/>
              </a:ext>
            </a:extLst>
          </p:cNvPr>
          <p:cNvGrpSpPr/>
          <p:nvPr/>
        </p:nvGrpSpPr>
        <p:grpSpPr>
          <a:xfrm>
            <a:off x="749819" y="2917137"/>
            <a:ext cx="646331" cy="654438"/>
            <a:chOff x="749819" y="1795844"/>
            <a:chExt cx="646331" cy="654438"/>
          </a:xfrm>
        </p:grpSpPr>
        <p:sp>
          <p:nvSpPr>
            <p:cNvPr id="3" name="正方形/長方形 2">
              <a:extLst>
                <a:ext uri="{FF2B5EF4-FFF2-40B4-BE49-F238E27FC236}">
                  <a16:creationId xmlns:a16="http://schemas.microsoft.com/office/drawing/2014/main" id="{5DCA199B-FD47-11D7-A15C-BE30888408C7}"/>
                </a:ext>
              </a:extLst>
            </p:cNvPr>
            <p:cNvSpPr/>
            <p:nvPr/>
          </p:nvSpPr>
          <p:spPr>
            <a:xfrm>
              <a:off x="771754" y="1850436"/>
              <a:ext cx="599846" cy="59984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180493A8-49CB-0D4D-98D3-B89587A16A82}"/>
                </a:ext>
              </a:extLst>
            </p:cNvPr>
            <p:cNvSpPr txBox="1"/>
            <p:nvPr/>
          </p:nvSpPr>
          <p:spPr>
            <a:xfrm>
              <a:off x="749819" y="1795844"/>
              <a:ext cx="646331" cy="646331"/>
            </a:xfrm>
            <a:prstGeom prst="rect">
              <a:avLst/>
            </a:prstGeom>
            <a:noFill/>
          </p:spPr>
          <p:txBody>
            <a:bodyPr wrap="none" rtlCol="0">
              <a:spAutoFit/>
            </a:bodyPr>
            <a:lstStyle/>
            <a:p>
              <a:r>
                <a:rPr kumimoji="1" lang="ja-JP" altLang="en-US" sz="3600" dirty="0">
                  <a:latin typeface="ＭＳ ゴシック" panose="020B0609070205080204" pitchFamily="49" charset="-128"/>
                  <a:ea typeface="ＭＳ ゴシック" panose="020B0609070205080204" pitchFamily="49" charset="-128"/>
                </a:rPr>
                <a:t>２</a:t>
              </a:r>
            </a:p>
          </p:txBody>
        </p:sp>
      </p:grpSp>
    </p:spTree>
    <p:extLst>
      <p:ext uri="{BB962C8B-B14F-4D97-AF65-F5344CB8AC3E}">
        <p14:creationId xmlns:p14="http://schemas.microsoft.com/office/powerpoint/2010/main" val="67638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677543" y="1190669"/>
            <a:ext cx="10282193" cy="1435839"/>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1619250" indent="-1619250" algn="l">
              <a:lnSpc>
                <a:spcPts val="3000"/>
              </a:lnSpc>
            </a:pPr>
            <a:r>
              <a:rPr lang="ja-JP" altLang="en-US" dirty="0">
                <a:solidFill>
                  <a:srgbClr val="000000"/>
                </a:solidFill>
                <a:latin typeface="メイリオ"/>
                <a:ea typeface="メイリオ"/>
                <a:cs typeface="メイリオ"/>
              </a:rPr>
              <a:t>［資本主義の成立］</a:t>
            </a:r>
            <a:endParaRPr lang="en-US" altLang="ja-JP" dirty="0">
              <a:solidFill>
                <a:srgbClr val="000000"/>
              </a:solidFill>
              <a:latin typeface="メイリオ"/>
              <a:ea typeface="メイリオ"/>
              <a:cs typeface="メイリオ"/>
            </a:endParaRPr>
          </a:p>
          <a:p>
            <a:pPr marL="1619250" indent="-1619250" algn="l">
              <a:lnSpc>
                <a:spcPts val="3000"/>
              </a:lnSpc>
            </a:pPr>
            <a:r>
              <a:rPr lang="ja-JP" altLang="en-US" dirty="0">
                <a:solidFill>
                  <a:srgbClr val="000000"/>
                </a:solidFill>
                <a:latin typeface="メイリオ"/>
                <a:ea typeface="メイリオ"/>
                <a:cs typeface="メイリオ"/>
              </a:rPr>
              <a:t>　</a:t>
            </a:r>
            <a:r>
              <a:rPr lang="en-US" altLang="ja-JP" dirty="0">
                <a:solidFill>
                  <a:srgbClr val="000000"/>
                </a:solidFill>
                <a:latin typeface="メイリオ"/>
                <a:ea typeface="メイリオ"/>
                <a:cs typeface="メイリオ"/>
              </a:rPr>
              <a:t>18</a:t>
            </a:r>
            <a:r>
              <a:rPr lang="ja-JP" altLang="en-US" dirty="0">
                <a:solidFill>
                  <a:srgbClr val="000000"/>
                </a:solidFill>
                <a:latin typeface="メイリオ"/>
                <a:ea typeface="メイリオ"/>
                <a:cs typeface="メイリオ"/>
              </a:rPr>
              <a:t>世紀後半の</a:t>
            </a:r>
            <a:r>
              <a:rPr lang="ja-JP" altLang="en-US" b="1" dirty="0">
                <a:solidFill>
                  <a:schemeClr val="tx1"/>
                </a:solidFill>
                <a:latin typeface="メイリオ"/>
                <a:ea typeface="メイリオ"/>
                <a:cs typeface="メイリオ"/>
              </a:rPr>
              <a:t>産業革命</a:t>
            </a:r>
            <a:r>
              <a:rPr lang="ja-JP" altLang="en-US" dirty="0">
                <a:solidFill>
                  <a:srgbClr val="000000"/>
                </a:solidFill>
                <a:latin typeface="メイリオ"/>
                <a:ea typeface="メイリオ"/>
                <a:cs typeface="メイリオ"/>
              </a:rPr>
              <a:t>（イギリス）以降，</a:t>
            </a:r>
            <a:endParaRPr lang="en-US" altLang="ja-JP" dirty="0">
              <a:solidFill>
                <a:srgbClr val="000000"/>
              </a:solidFill>
              <a:latin typeface="メイリオ"/>
              <a:ea typeface="メイリオ"/>
              <a:cs typeface="メイリオ"/>
            </a:endParaRPr>
          </a:p>
          <a:p>
            <a:pPr marL="1619250" indent="-1619250" algn="l">
              <a:lnSpc>
                <a:spcPts val="3000"/>
              </a:lnSpc>
            </a:pPr>
            <a:r>
              <a:rPr lang="ja-JP" altLang="en-US" dirty="0">
                <a:solidFill>
                  <a:srgbClr val="000000"/>
                </a:solidFill>
                <a:latin typeface="メイリオ"/>
                <a:ea typeface="メイリオ"/>
                <a:cs typeface="メイリオ"/>
              </a:rPr>
              <a:t>　</a:t>
            </a:r>
            <a:r>
              <a:rPr lang="en-US" altLang="ja-JP" dirty="0">
                <a:solidFill>
                  <a:srgbClr val="000000"/>
                </a:solidFill>
                <a:latin typeface="メイリオ"/>
                <a:ea typeface="メイリオ"/>
                <a:cs typeface="メイリオ"/>
              </a:rPr>
              <a:t>19</a:t>
            </a:r>
            <a:r>
              <a:rPr lang="ja-JP" altLang="en-US" dirty="0">
                <a:solidFill>
                  <a:srgbClr val="000000"/>
                </a:solidFill>
                <a:latin typeface="メイリオ"/>
                <a:ea typeface="メイリオ"/>
                <a:cs typeface="メイリオ"/>
              </a:rPr>
              <a:t>世紀に確立</a:t>
            </a:r>
          </a:p>
          <a:p>
            <a:pPr algn="l">
              <a:lnSpc>
                <a:spcPts val="3000"/>
              </a:lnSpc>
            </a:pPr>
            <a:endParaRPr lang="en-US" altLang="ja-JP" dirty="0">
              <a:solidFill>
                <a:srgbClr val="000000"/>
              </a:solidFill>
              <a:latin typeface="メイリオ"/>
              <a:ea typeface="メイリオ"/>
              <a:cs typeface="メイリオ"/>
            </a:endParaRPr>
          </a:p>
        </p:txBody>
      </p:sp>
      <p:sp>
        <p:nvSpPr>
          <p:cNvPr id="4" name="サブタイトル 2"/>
          <p:cNvSpPr txBox="1">
            <a:spLocks/>
          </p:cNvSpPr>
          <p:nvPr/>
        </p:nvSpPr>
        <p:spPr>
          <a:xfrm>
            <a:off x="677544" y="2581105"/>
            <a:ext cx="4071893" cy="425822"/>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1524000" indent="-1524000" algn="l">
              <a:lnSpc>
                <a:spcPts val="3000"/>
              </a:lnSpc>
            </a:pPr>
            <a:r>
              <a:rPr lang="ja-JP" altLang="en-US" dirty="0">
                <a:solidFill>
                  <a:srgbClr val="000000"/>
                </a:solidFill>
                <a:latin typeface="メイリオ"/>
                <a:ea typeface="メイリオ"/>
                <a:cs typeface="メイリオ"/>
              </a:rPr>
              <a:t>［資本主義の特徴］</a:t>
            </a:r>
          </a:p>
        </p:txBody>
      </p:sp>
      <p:sp>
        <p:nvSpPr>
          <p:cNvPr id="5" name="サブタイトル 2"/>
          <p:cNvSpPr txBox="1">
            <a:spLocks/>
          </p:cNvSpPr>
          <p:nvPr/>
        </p:nvSpPr>
        <p:spPr>
          <a:xfrm>
            <a:off x="1909316" y="5592881"/>
            <a:ext cx="8689014" cy="980346"/>
          </a:xfrm>
          <a:prstGeom prst="rect">
            <a:avLst/>
          </a:prstGeom>
          <a:ln w="6350">
            <a:solidFill>
              <a:schemeClr val="tx1"/>
            </a:solidFill>
          </a:ln>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spcBef>
                <a:spcPts val="0"/>
              </a:spcBef>
              <a:tabLst>
                <a:tab pos="0" algn="l"/>
              </a:tabLst>
            </a:pPr>
            <a:r>
              <a:rPr lang="ja-JP" altLang="en-US" b="1" dirty="0">
                <a:solidFill>
                  <a:schemeClr val="tx1"/>
                </a:solidFill>
                <a:latin typeface="メイリオ"/>
                <a:ea typeface="メイリオ"/>
                <a:cs typeface="メイリオ"/>
              </a:rPr>
              <a:t>③</a:t>
            </a:r>
            <a:r>
              <a:rPr lang="ja-JP" altLang="en-US" b="1" dirty="0">
                <a:solidFill>
                  <a:srgbClr val="FF0000"/>
                </a:solidFill>
                <a:latin typeface="メイリオ"/>
                <a:ea typeface="メイリオ"/>
                <a:cs typeface="メイリオ"/>
              </a:rPr>
              <a:t>労働力の商品化</a:t>
            </a:r>
            <a:endParaRPr lang="en-US" altLang="ja-JP" b="1" dirty="0">
              <a:solidFill>
                <a:srgbClr val="FF0000"/>
              </a:solidFill>
              <a:latin typeface="メイリオ"/>
              <a:ea typeface="メイリオ"/>
              <a:cs typeface="メイリオ"/>
            </a:endParaRPr>
          </a:p>
          <a:p>
            <a:pPr marL="355600" algn="l">
              <a:spcBef>
                <a:spcPts val="0"/>
              </a:spcBef>
              <a:tabLst>
                <a:tab pos="0" algn="l"/>
              </a:tabLst>
            </a:pP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労働者みずからの労働力を売り賃金を得る</a:t>
            </a:r>
          </a:p>
        </p:txBody>
      </p:sp>
      <p:sp>
        <p:nvSpPr>
          <p:cNvPr id="2" name="フローチャート: 処理 1"/>
          <p:cNvSpPr/>
          <p:nvPr/>
        </p:nvSpPr>
        <p:spPr>
          <a:xfrm>
            <a:off x="1909317" y="3039795"/>
            <a:ext cx="8689014" cy="980347"/>
          </a:xfrm>
          <a:prstGeom prst="flowChartProcess">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200" dirty="0">
                <a:solidFill>
                  <a:schemeClr val="tx1"/>
                </a:solidFill>
                <a:latin typeface="メイリオ"/>
                <a:ea typeface="メイリオ"/>
                <a:cs typeface="メイリオ"/>
              </a:rPr>
              <a:t>①</a:t>
            </a:r>
            <a:r>
              <a:rPr lang="ja-JP" altLang="en-US" sz="3200" b="1" dirty="0">
                <a:solidFill>
                  <a:srgbClr val="FF0000"/>
                </a:solidFill>
                <a:latin typeface="メイリオ"/>
                <a:ea typeface="メイリオ"/>
                <a:cs typeface="メイリオ"/>
              </a:rPr>
              <a:t>利潤追求の自由</a:t>
            </a:r>
            <a:endParaRPr lang="en-US" altLang="ja-JP" sz="3200" b="1" dirty="0">
              <a:solidFill>
                <a:srgbClr val="000000"/>
              </a:solidFill>
              <a:latin typeface="メイリオ"/>
              <a:ea typeface="メイリオ"/>
              <a:cs typeface="メイリオ"/>
            </a:endParaRPr>
          </a:p>
          <a:p>
            <a:pPr marL="355600"/>
            <a:r>
              <a:rPr lang="en-US" altLang="ja-JP" sz="3200" dirty="0">
                <a:solidFill>
                  <a:srgbClr val="000000"/>
                </a:solidFill>
                <a:latin typeface="メイリオ"/>
                <a:ea typeface="メイリオ"/>
                <a:cs typeface="メイリオ"/>
              </a:rPr>
              <a:t>…</a:t>
            </a:r>
            <a:r>
              <a:rPr lang="ja-JP" altLang="en-US" sz="3200" dirty="0">
                <a:solidFill>
                  <a:srgbClr val="000000"/>
                </a:solidFill>
                <a:latin typeface="メイリオ"/>
                <a:ea typeface="メイリオ"/>
                <a:cs typeface="メイリオ"/>
              </a:rPr>
              <a:t>個人や私企業の利益追求が経済の原動力</a:t>
            </a:r>
            <a:endParaRPr lang="ja-JP" altLang="en-US" sz="3200" dirty="0"/>
          </a:p>
        </p:txBody>
      </p:sp>
      <p:sp>
        <p:nvSpPr>
          <p:cNvPr id="11" name="サブタイトル 2"/>
          <p:cNvSpPr txBox="1">
            <a:spLocks/>
          </p:cNvSpPr>
          <p:nvPr/>
        </p:nvSpPr>
        <p:spPr>
          <a:xfrm>
            <a:off x="1909317" y="4102217"/>
            <a:ext cx="8689014" cy="1435839"/>
          </a:xfrm>
          <a:prstGeom prst="rect">
            <a:avLst/>
          </a:prstGeom>
          <a:ln w="6350">
            <a:solidFill>
              <a:schemeClr val="tx1"/>
            </a:solidFill>
          </a:ln>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spcBef>
                <a:spcPts val="0"/>
              </a:spcBef>
              <a:tabLst>
                <a:tab pos="0" algn="l"/>
              </a:tabLst>
            </a:pPr>
            <a:r>
              <a:rPr lang="ja-JP" altLang="en-US" dirty="0">
                <a:solidFill>
                  <a:schemeClr val="tx1"/>
                </a:solidFill>
                <a:latin typeface="メイリオ"/>
                <a:ea typeface="メイリオ"/>
                <a:cs typeface="メイリオ"/>
              </a:rPr>
              <a:t>②</a:t>
            </a:r>
            <a:r>
              <a:rPr lang="ja-JP" altLang="en-US" b="1" dirty="0">
                <a:solidFill>
                  <a:srgbClr val="FF0000"/>
                </a:solidFill>
                <a:latin typeface="メイリオ"/>
                <a:ea typeface="メイリオ"/>
                <a:cs typeface="メイリオ"/>
              </a:rPr>
              <a:t>生産手段の私有</a:t>
            </a:r>
            <a:endParaRPr lang="en-US" altLang="ja-JP" dirty="0">
              <a:solidFill>
                <a:srgbClr val="FF0000"/>
              </a:solidFill>
              <a:latin typeface="メイリオ"/>
              <a:ea typeface="メイリオ"/>
              <a:cs typeface="メイリオ"/>
            </a:endParaRPr>
          </a:p>
          <a:p>
            <a:pPr marL="628650" indent="-355600" algn="l">
              <a:spcBef>
                <a:spcPts val="0"/>
              </a:spcBef>
              <a:tabLst>
                <a:tab pos="0" algn="l"/>
              </a:tabLst>
            </a:pP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機械設備など生産手段を個人や企業　　</a:t>
            </a:r>
            <a:r>
              <a:rPr lang="ja-JP" altLang="en-US" spc="-100" dirty="0">
                <a:solidFill>
                  <a:srgbClr val="000000"/>
                </a:solidFill>
                <a:latin typeface="メイリオ"/>
                <a:ea typeface="メイリオ"/>
                <a:cs typeface="メイリオ"/>
              </a:rPr>
              <a:t>（資本家）</a:t>
            </a:r>
            <a:r>
              <a:rPr lang="ja-JP" altLang="en-US" dirty="0">
                <a:solidFill>
                  <a:srgbClr val="000000"/>
                </a:solidFill>
                <a:latin typeface="メイリオ"/>
                <a:ea typeface="メイリオ"/>
                <a:cs typeface="メイリオ"/>
              </a:rPr>
              <a:t>が所有</a:t>
            </a:r>
          </a:p>
        </p:txBody>
      </p:sp>
      <p:sp>
        <p:nvSpPr>
          <p:cNvPr id="13" name="四角形吹き出し 12"/>
          <p:cNvSpPr/>
          <p:nvPr/>
        </p:nvSpPr>
        <p:spPr>
          <a:xfrm>
            <a:off x="6728591" y="472075"/>
            <a:ext cx="3432100" cy="909695"/>
          </a:xfrm>
          <a:prstGeom prst="wedgeRectCallout">
            <a:avLst>
              <a:gd name="adj1" fmla="val -58381"/>
              <a:gd name="adj2" fmla="val 51405"/>
            </a:avLst>
          </a:prstGeom>
          <a:solidFill>
            <a:schemeClr val="accent6">
              <a:lumMod val="60000"/>
              <a:lumOff val="40000"/>
            </a:schemeClr>
          </a:solidFill>
          <a:ln w="25400">
            <a:solidFill>
              <a:srgbClr val="000000"/>
            </a:solidFill>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2400" dirty="0">
                <a:solidFill>
                  <a:srgbClr val="000000"/>
                </a:solidFill>
                <a:latin typeface="メイリオ"/>
                <a:ea typeface="メイリオ"/>
                <a:cs typeface="メイリオ"/>
              </a:rPr>
              <a:t>手工業的な作業所から機械制大工場へ</a:t>
            </a:r>
            <a:endParaRPr lang="en-US" altLang="ja-JP" sz="2400" dirty="0">
              <a:solidFill>
                <a:srgbClr val="000000"/>
              </a:solidFill>
              <a:latin typeface="メイリオ"/>
              <a:ea typeface="メイリオ"/>
              <a:cs typeface="メイリオ"/>
            </a:endParaRPr>
          </a:p>
        </p:txBody>
      </p:sp>
      <p:sp>
        <p:nvSpPr>
          <p:cNvPr id="3" name="サブタイトル 2">
            <a:extLst>
              <a:ext uri="{FF2B5EF4-FFF2-40B4-BE49-F238E27FC236}">
                <a16:creationId xmlns:a16="http://schemas.microsoft.com/office/drawing/2014/main" id="{51E30666-58BC-4C96-09DD-3457221E3B24}"/>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資本主義経済の成立と変容</a:t>
            </a:r>
          </a:p>
        </p:txBody>
      </p:sp>
    </p:spTree>
    <p:extLst>
      <p:ext uri="{BB962C8B-B14F-4D97-AF65-F5344CB8AC3E}">
        <p14:creationId xmlns:p14="http://schemas.microsoft.com/office/powerpoint/2010/main" val="40182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 grpId="0" animBg="1"/>
      <p:bldP spid="11"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220884" y="1806696"/>
            <a:ext cx="9861900" cy="2023187"/>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465138" algn="l">
              <a:spcBef>
                <a:spcPts val="0"/>
              </a:spcBef>
            </a:pPr>
            <a:r>
              <a:rPr lang="ja-JP" altLang="en-US" dirty="0">
                <a:solidFill>
                  <a:srgbClr val="000000"/>
                </a:solidFill>
                <a:latin typeface="メイリオ"/>
                <a:ea typeface="メイリオ"/>
                <a:cs typeface="メイリオ"/>
              </a:rPr>
              <a:t>●</a:t>
            </a:r>
            <a:r>
              <a:rPr lang="en-US" altLang="ja-JP" dirty="0">
                <a:solidFill>
                  <a:srgbClr val="000000"/>
                </a:solidFill>
                <a:latin typeface="メイリオ"/>
                <a:ea typeface="メイリオ"/>
                <a:cs typeface="メイリオ"/>
              </a:rPr>
              <a:t>19</a:t>
            </a:r>
            <a:r>
              <a:rPr lang="ja-JP" altLang="en-US" dirty="0">
                <a:solidFill>
                  <a:srgbClr val="000000"/>
                </a:solidFill>
                <a:latin typeface="メイリオ"/>
                <a:ea typeface="メイリオ"/>
                <a:cs typeface="メイリオ"/>
              </a:rPr>
              <a:t>世紀中ごろまで</a:t>
            </a:r>
            <a:endParaRPr lang="en-US" altLang="ja-JP" dirty="0">
              <a:solidFill>
                <a:srgbClr val="000000"/>
              </a:solidFill>
              <a:latin typeface="メイリオ"/>
              <a:ea typeface="メイリオ"/>
              <a:cs typeface="メイリオ"/>
            </a:endParaRPr>
          </a:p>
          <a:p>
            <a:pPr marL="465138" algn="l">
              <a:spcBef>
                <a:spcPts val="0"/>
              </a:spcBef>
            </a:pPr>
            <a:r>
              <a:rPr lang="ja-JP" altLang="en-US" dirty="0">
                <a:solidFill>
                  <a:srgbClr val="000000"/>
                </a:solidFill>
                <a:latin typeface="メイリオ"/>
                <a:ea typeface="メイリオ"/>
                <a:cs typeface="メイリオ"/>
              </a:rPr>
              <a:t>　</a:t>
            </a: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繊維産業中心に小さな企業による自由競争</a:t>
            </a:r>
            <a:endParaRPr lang="en-US" altLang="ja-JP" dirty="0">
              <a:solidFill>
                <a:srgbClr val="000000"/>
              </a:solidFill>
              <a:latin typeface="メイリオ"/>
              <a:ea typeface="メイリオ"/>
              <a:cs typeface="メイリオ"/>
            </a:endParaRPr>
          </a:p>
          <a:p>
            <a:pPr marL="465138" algn="l">
              <a:spcBef>
                <a:spcPts val="0"/>
              </a:spcBef>
            </a:pPr>
            <a:r>
              <a:rPr lang="ja-JP" altLang="en-US" dirty="0">
                <a:solidFill>
                  <a:srgbClr val="000000"/>
                </a:solidFill>
                <a:latin typeface="メイリオ"/>
                <a:ea typeface="メイリオ"/>
                <a:cs typeface="メイリオ"/>
              </a:rPr>
              <a:t>　</a:t>
            </a: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政府は経済に介入しない④</a:t>
            </a:r>
            <a:r>
              <a:rPr lang="ja-JP" altLang="en-US" b="1" dirty="0">
                <a:solidFill>
                  <a:srgbClr val="FF0000"/>
                </a:solidFill>
                <a:latin typeface="メイリオ"/>
                <a:ea typeface="メイリオ"/>
                <a:cs typeface="メイリオ"/>
              </a:rPr>
              <a:t>自由放任</a:t>
            </a:r>
            <a:r>
              <a:rPr lang="ja-JP" altLang="en-US" dirty="0">
                <a:solidFill>
                  <a:schemeClr val="tx1"/>
                </a:solidFill>
                <a:latin typeface="メイリオ"/>
                <a:ea typeface="メイリオ"/>
                <a:cs typeface="メイリオ"/>
              </a:rPr>
              <a:t>主義</a:t>
            </a:r>
            <a:endParaRPr lang="en-US" altLang="ja-JP" dirty="0">
              <a:solidFill>
                <a:schemeClr val="tx1"/>
              </a:solidFill>
              <a:latin typeface="メイリオ"/>
              <a:ea typeface="メイリオ"/>
              <a:cs typeface="メイリオ"/>
            </a:endParaRPr>
          </a:p>
          <a:p>
            <a:pPr marL="465138" algn="l">
              <a:spcBef>
                <a:spcPts val="0"/>
              </a:spcBef>
            </a:pPr>
            <a:r>
              <a:rPr lang="ja-JP" altLang="en-US" dirty="0">
                <a:solidFill>
                  <a:schemeClr val="tx1"/>
                </a:solidFill>
                <a:latin typeface="メイリオ"/>
                <a:ea typeface="メイリオ"/>
                <a:cs typeface="メイリオ"/>
              </a:rPr>
              <a:t>　（</a:t>
            </a:r>
            <a:r>
              <a:rPr lang="ja-JP" altLang="en-US" b="1" dirty="0">
                <a:solidFill>
                  <a:srgbClr val="000000"/>
                </a:solidFill>
                <a:latin typeface="メイリオ"/>
                <a:ea typeface="メイリオ"/>
                <a:cs typeface="メイリオ"/>
              </a:rPr>
              <a:t>レッセ・フェール</a:t>
            </a:r>
            <a:r>
              <a:rPr lang="ja-JP" altLang="en-US" dirty="0">
                <a:solidFill>
                  <a:srgbClr val="000000"/>
                </a:solidFill>
                <a:latin typeface="メイリオ"/>
                <a:ea typeface="メイリオ"/>
                <a:cs typeface="メイリオ"/>
              </a:rPr>
              <a:t>）＝小さな政府</a:t>
            </a:r>
            <a:r>
              <a:rPr lang="en-US" altLang="ja-JP" dirty="0">
                <a:solidFill>
                  <a:srgbClr val="000000"/>
                </a:solidFill>
                <a:latin typeface="メイリオ"/>
                <a:ea typeface="メイリオ"/>
                <a:cs typeface="メイリオ"/>
              </a:rPr>
              <a:t>                                            </a:t>
            </a:r>
            <a:endParaRPr lang="ja-JP" altLang="en-US" dirty="0">
              <a:solidFill>
                <a:srgbClr val="000000"/>
              </a:solidFill>
              <a:latin typeface="メイリオ"/>
              <a:ea typeface="メイリオ"/>
              <a:cs typeface="メイリオ"/>
            </a:endParaRPr>
          </a:p>
        </p:txBody>
      </p:sp>
      <p:sp>
        <p:nvSpPr>
          <p:cNvPr id="7" name="サブタイトル 2"/>
          <p:cNvSpPr txBox="1">
            <a:spLocks/>
          </p:cNvSpPr>
          <p:nvPr/>
        </p:nvSpPr>
        <p:spPr>
          <a:xfrm>
            <a:off x="1376776" y="3970224"/>
            <a:ext cx="10425080" cy="1772208"/>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spcBef>
                <a:spcPts val="0"/>
              </a:spcBef>
            </a:pPr>
            <a:r>
              <a:rPr lang="ja-JP" altLang="en-US" dirty="0">
                <a:solidFill>
                  <a:schemeClr val="tx1"/>
                </a:solidFill>
                <a:latin typeface="メイリオ"/>
                <a:ea typeface="メイリオ"/>
                <a:cs typeface="メイリオ"/>
              </a:rPr>
              <a:t>イギリスの経済学者</a:t>
            </a:r>
            <a:r>
              <a:rPr lang="ja-JP" altLang="en-US" b="1" dirty="0">
                <a:solidFill>
                  <a:srgbClr val="FF0000"/>
                </a:solidFill>
                <a:latin typeface="メイリオ"/>
                <a:ea typeface="メイリオ"/>
                <a:cs typeface="メイリオ"/>
              </a:rPr>
              <a:t>アダム＝スミス</a:t>
            </a:r>
            <a:r>
              <a:rPr lang="ja-JP" altLang="en-US" dirty="0">
                <a:solidFill>
                  <a:srgbClr val="000000"/>
                </a:solidFill>
                <a:latin typeface="メイリオ"/>
                <a:ea typeface="メイリオ"/>
                <a:cs typeface="メイリオ"/>
              </a:rPr>
              <a:t>の主張</a:t>
            </a:r>
            <a:endParaRPr lang="en-US" altLang="ja-JP" dirty="0">
              <a:solidFill>
                <a:srgbClr val="000000"/>
              </a:solidFill>
              <a:latin typeface="メイリオ"/>
              <a:ea typeface="メイリオ"/>
              <a:cs typeface="メイリオ"/>
            </a:endParaRPr>
          </a:p>
          <a:p>
            <a:pPr algn="l"/>
            <a:r>
              <a:rPr lang="ja-JP" altLang="en-US" dirty="0">
                <a:solidFill>
                  <a:srgbClr val="000000"/>
                </a:solidFill>
                <a:latin typeface="メイリオ"/>
                <a:ea typeface="メイリオ"/>
                <a:cs typeface="メイリオ"/>
              </a:rPr>
              <a:t>市場での自由競争で経済が調整され社会の富が増える</a:t>
            </a:r>
            <a:endParaRPr lang="en-US" altLang="ja-JP" dirty="0">
              <a:solidFill>
                <a:srgbClr val="000000"/>
              </a:solidFill>
              <a:latin typeface="メイリオ"/>
              <a:ea typeface="メイリオ"/>
              <a:cs typeface="メイリオ"/>
            </a:endParaRPr>
          </a:p>
          <a:p>
            <a:pPr algn="l"/>
            <a:r>
              <a:rPr lang="ja-JP" altLang="en-US" dirty="0">
                <a:solidFill>
                  <a:schemeClr val="tx1"/>
                </a:solidFill>
                <a:latin typeface="メイリオ"/>
                <a:ea typeface="メイリオ"/>
                <a:cs typeface="メイリオ"/>
              </a:rPr>
              <a:t>「⑥</a:t>
            </a:r>
            <a:r>
              <a:rPr lang="ja-JP" altLang="en-US" b="1" dirty="0">
                <a:solidFill>
                  <a:srgbClr val="FF0000"/>
                </a:solidFill>
                <a:latin typeface="メイリオ"/>
                <a:ea typeface="メイリオ"/>
                <a:cs typeface="メイリオ"/>
              </a:rPr>
              <a:t>見えざる手</a:t>
            </a:r>
            <a:r>
              <a:rPr lang="ja-JP" altLang="en-US" dirty="0">
                <a:solidFill>
                  <a:schemeClr val="tx1"/>
                </a:solidFill>
                <a:latin typeface="メイリオ"/>
                <a:ea typeface="メイリオ"/>
                <a:cs typeface="メイリオ"/>
              </a:rPr>
              <a:t>」によって導かれる</a:t>
            </a:r>
            <a:endParaRPr lang="ja-JP" altLang="en-US" dirty="0">
              <a:solidFill>
                <a:schemeClr val="tx1"/>
              </a:solidFill>
            </a:endParaRPr>
          </a:p>
          <a:p>
            <a:pPr algn="l">
              <a:spcBef>
                <a:spcPts val="0"/>
              </a:spcBef>
            </a:pPr>
            <a:endParaRPr lang="en-US" altLang="ja-JP" dirty="0">
              <a:solidFill>
                <a:srgbClr val="000000"/>
              </a:solidFill>
              <a:latin typeface="メイリオ"/>
              <a:ea typeface="メイリオ"/>
              <a:cs typeface="メイリオ"/>
            </a:endParaRPr>
          </a:p>
        </p:txBody>
      </p:sp>
      <p:sp>
        <p:nvSpPr>
          <p:cNvPr id="8" name="角丸四角形吹き出し 7"/>
          <p:cNvSpPr/>
          <p:nvPr/>
        </p:nvSpPr>
        <p:spPr>
          <a:xfrm>
            <a:off x="6310441" y="468112"/>
            <a:ext cx="4975867" cy="535810"/>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初期の資本主義の特徴は何か</a:t>
            </a:r>
          </a:p>
        </p:txBody>
      </p:sp>
      <p:pic>
        <p:nvPicPr>
          <p:cNvPr id="9" name="図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8334" y="472164"/>
            <a:ext cx="292100" cy="292100"/>
          </a:xfrm>
          <a:prstGeom prst="rect">
            <a:avLst/>
          </a:prstGeom>
        </p:spPr>
      </p:pic>
      <p:sp>
        <p:nvSpPr>
          <p:cNvPr id="2" name="サブタイトル 2">
            <a:extLst>
              <a:ext uri="{FF2B5EF4-FFF2-40B4-BE49-F238E27FC236}">
                <a16:creationId xmlns:a16="http://schemas.microsoft.com/office/drawing/2014/main" id="{F49FF51A-B8B4-D5F9-679F-B7795967DB69}"/>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資本主義経済の成立と変容</a:t>
            </a:r>
          </a:p>
        </p:txBody>
      </p:sp>
      <p:sp>
        <p:nvSpPr>
          <p:cNvPr id="4" name="サブタイトル 2">
            <a:extLst>
              <a:ext uri="{FF2B5EF4-FFF2-40B4-BE49-F238E27FC236}">
                <a16:creationId xmlns:a16="http://schemas.microsoft.com/office/drawing/2014/main" id="{C08B0738-7892-32DA-680A-BE5D0BC0BB7D}"/>
              </a:ext>
            </a:extLst>
          </p:cNvPr>
          <p:cNvSpPr txBox="1">
            <a:spLocks/>
          </p:cNvSpPr>
          <p:nvPr/>
        </p:nvSpPr>
        <p:spPr>
          <a:xfrm>
            <a:off x="751515" y="1229360"/>
            <a:ext cx="3218601" cy="43440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b="1" dirty="0">
                <a:solidFill>
                  <a:srgbClr val="000000"/>
                </a:solidFill>
                <a:latin typeface="Meiryo UI" panose="020B0604030504040204" pitchFamily="50" charset="-128"/>
                <a:ea typeface="Meiryo UI" panose="020B0604030504040204" pitchFamily="50" charset="-128"/>
                <a:cs typeface="メイリオ"/>
              </a:rPr>
              <a:t>資本主義の変遷</a:t>
            </a:r>
          </a:p>
        </p:txBody>
      </p:sp>
    </p:spTree>
    <p:extLst>
      <p:ext uri="{BB962C8B-B14F-4D97-AF65-F5344CB8AC3E}">
        <p14:creationId xmlns:p14="http://schemas.microsoft.com/office/powerpoint/2010/main" val="40182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xEl>
                                              <p:pRg st="1" end="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p:cNvSpPr txBox="1">
            <a:spLocks/>
          </p:cNvSpPr>
          <p:nvPr/>
        </p:nvSpPr>
        <p:spPr>
          <a:xfrm>
            <a:off x="3402003" y="5558546"/>
            <a:ext cx="7609987" cy="824743"/>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spcBef>
                <a:spcPts val="0"/>
              </a:spcBef>
            </a:pPr>
            <a:r>
              <a:rPr lang="ja-JP" altLang="en-US" dirty="0">
                <a:solidFill>
                  <a:srgbClr val="000000"/>
                </a:solidFill>
                <a:latin typeface="メイリオ"/>
                <a:ea typeface="メイリオ"/>
                <a:cs typeface="メイリオ"/>
              </a:rPr>
              <a:t>→政府の経済活動が一定の比重を占める</a:t>
            </a:r>
            <a:br>
              <a:rPr lang="en-US" altLang="ja-JP" dirty="0">
                <a:solidFill>
                  <a:srgbClr val="000000"/>
                </a:solidFill>
                <a:latin typeface="メイリオ"/>
                <a:ea typeface="メイリオ"/>
                <a:cs typeface="メイリオ"/>
              </a:rPr>
            </a:br>
            <a:r>
              <a:rPr lang="ja-JP" altLang="en-US" dirty="0">
                <a:solidFill>
                  <a:srgbClr val="000000"/>
                </a:solidFill>
                <a:latin typeface="メイリオ"/>
                <a:ea typeface="メイリオ"/>
                <a:cs typeface="メイリオ"/>
              </a:rPr>
              <a:t>　</a:t>
            </a:r>
            <a:r>
              <a:rPr lang="ja-JP" altLang="en-US" b="1" dirty="0">
                <a:solidFill>
                  <a:srgbClr val="000000"/>
                </a:solidFill>
                <a:latin typeface="メイリオ"/>
                <a:ea typeface="メイリオ"/>
                <a:cs typeface="メイリオ"/>
              </a:rPr>
              <a:t>混合経済</a:t>
            </a:r>
            <a:r>
              <a:rPr lang="ja-JP" altLang="en-US" dirty="0">
                <a:solidFill>
                  <a:srgbClr val="000000"/>
                </a:solidFill>
                <a:latin typeface="メイリオ"/>
                <a:ea typeface="メイリオ"/>
                <a:cs typeface="メイリオ"/>
              </a:rPr>
              <a:t>体制＝</a:t>
            </a:r>
            <a:r>
              <a:rPr lang="ja-JP" altLang="en-US" b="1" dirty="0">
                <a:solidFill>
                  <a:srgbClr val="000000"/>
                </a:solidFill>
                <a:latin typeface="メイリオ"/>
                <a:ea typeface="メイリオ"/>
                <a:cs typeface="メイリオ"/>
              </a:rPr>
              <a:t>大きな政府</a:t>
            </a:r>
            <a:endParaRPr lang="en-US" altLang="ja-JP" b="1" dirty="0">
              <a:solidFill>
                <a:srgbClr val="000000"/>
              </a:solidFill>
              <a:latin typeface="メイリオ"/>
              <a:ea typeface="メイリオ"/>
              <a:cs typeface="メイリオ"/>
            </a:endParaRPr>
          </a:p>
        </p:txBody>
      </p:sp>
      <p:sp>
        <p:nvSpPr>
          <p:cNvPr id="4" name="サブタイトル 2"/>
          <p:cNvSpPr txBox="1">
            <a:spLocks/>
          </p:cNvSpPr>
          <p:nvPr/>
        </p:nvSpPr>
        <p:spPr>
          <a:xfrm>
            <a:off x="928777" y="1229859"/>
            <a:ext cx="10334445" cy="2469319"/>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spcBef>
                <a:spcPts val="0"/>
              </a:spcBef>
            </a:pPr>
            <a:r>
              <a:rPr lang="ja-JP" altLang="en-US" b="1" dirty="0">
                <a:solidFill>
                  <a:schemeClr val="tx1"/>
                </a:solidFill>
                <a:latin typeface="メイリオ"/>
                <a:ea typeface="メイリオ"/>
                <a:cs typeface="メイリオ"/>
              </a:rPr>
              <a:t>●世界恐慌</a:t>
            </a:r>
            <a:r>
              <a:rPr lang="ja-JP" altLang="en-US" dirty="0">
                <a:solidFill>
                  <a:schemeClr val="tx1"/>
                </a:solidFill>
                <a:latin typeface="メイリオ"/>
                <a:ea typeface="メイリオ"/>
                <a:cs typeface="メイリオ"/>
              </a:rPr>
              <a:t>の発生（</a:t>
            </a:r>
            <a:r>
              <a:rPr lang="en-US" altLang="ja-JP" dirty="0">
                <a:solidFill>
                  <a:schemeClr val="tx1"/>
                </a:solidFill>
                <a:latin typeface="メイリオ"/>
                <a:ea typeface="メイリオ"/>
                <a:cs typeface="メイリオ"/>
              </a:rPr>
              <a:t>1</a:t>
            </a:r>
            <a:r>
              <a:rPr lang="en-US" altLang="ja-JP" dirty="0">
                <a:solidFill>
                  <a:srgbClr val="000000"/>
                </a:solidFill>
                <a:latin typeface="メイリオ"/>
                <a:ea typeface="メイリオ"/>
                <a:cs typeface="メイリオ"/>
              </a:rPr>
              <a:t>929</a:t>
            </a:r>
            <a:r>
              <a:rPr lang="ja-JP" altLang="en-US" dirty="0">
                <a:solidFill>
                  <a:srgbClr val="000000"/>
                </a:solidFill>
                <a:latin typeface="メイリオ"/>
                <a:ea typeface="メイリオ"/>
                <a:cs typeface="メイリオ"/>
              </a:rPr>
              <a:t>年）　　　　　</a:t>
            </a:r>
            <a:br>
              <a:rPr lang="en-US" altLang="ja-JP" dirty="0">
                <a:solidFill>
                  <a:srgbClr val="000000"/>
                </a:solidFill>
                <a:latin typeface="メイリオ"/>
                <a:ea typeface="メイリオ"/>
                <a:cs typeface="メイリオ"/>
              </a:rPr>
            </a:br>
            <a:r>
              <a:rPr lang="en-US" altLang="ja-JP" dirty="0">
                <a:solidFill>
                  <a:srgbClr val="000000"/>
                </a:solidFill>
                <a:latin typeface="メイリオ"/>
                <a:ea typeface="メイリオ"/>
                <a:cs typeface="メイリオ"/>
              </a:rPr>
              <a:t>   …</a:t>
            </a:r>
            <a:r>
              <a:rPr lang="ja-JP" altLang="en-US" dirty="0">
                <a:solidFill>
                  <a:srgbClr val="000000"/>
                </a:solidFill>
                <a:latin typeface="メイリオ"/>
                <a:ea typeface="メイリオ"/>
                <a:cs typeface="メイリオ"/>
              </a:rPr>
              <a:t>それまでに例のない深刻な不況</a:t>
            </a:r>
            <a:endParaRPr lang="en-US" altLang="ja-JP" dirty="0">
              <a:solidFill>
                <a:srgbClr val="000000"/>
              </a:solidFill>
              <a:latin typeface="メイリオ"/>
              <a:ea typeface="メイリオ"/>
              <a:cs typeface="メイリオ"/>
            </a:endParaRPr>
          </a:p>
          <a:p>
            <a:pPr algn="l">
              <a:spcBef>
                <a:spcPts val="0"/>
              </a:spcBef>
            </a:pPr>
            <a:r>
              <a:rPr lang="ja-JP" altLang="en-US" dirty="0">
                <a:solidFill>
                  <a:srgbClr val="000000"/>
                </a:solidFill>
                <a:latin typeface="メイリオ"/>
                <a:ea typeface="メイリオ"/>
                <a:cs typeface="メイリオ"/>
              </a:rPr>
              <a:t>［対応策］アメリカのローズベルト大統領による</a:t>
            </a:r>
            <a:endParaRPr lang="en-US" altLang="ja-JP" dirty="0">
              <a:solidFill>
                <a:srgbClr val="FF0000"/>
              </a:solidFill>
              <a:latin typeface="メイリオ"/>
              <a:ea typeface="メイリオ"/>
              <a:cs typeface="メイリオ"/>
            </a:endParaRPr>
          </a:p>
          <a:p>
            <a:pPr marL="809625" algn="l">
              <a:spcBef>
                <a:spcPts val="0"/>
              </a:spcBef>
            </a:pPr>
            <a:r>
              <a:rPr lang="ja-JP" altLang="en-US" b="1" dirty="0">
                <a:solidFill>
                  <a:srgbClr val="FF0000"/>
                </a:solidFill>
                <a:latin typeface="メイリオ"/>
                <a:ea typeface="メイリオ"/>
                <a:cs typeface="メイリオ"/>
              </a:rPr>
              <a:t>　　　</a:t>
            </a:r>
            <a:r>
              <a:rPr lang="ja-JP" altLang="en-US" dirty="0">
                <a:solidFill>
                  <a:schemeClr val="tx1"/>
                </a:solidFill>
                <a:latin typeface="メイリオ"/>
                <a:ea typeface="メイリオ"/>
                <a:cs typeface="メイリオ"/>
              </a:rPr>
              <a:t>⑦</a:t>
            </a:r>
            <a:r>
              <a:rPr lang="ja-JP" altLang="en-US" b="1" dirty="0">
                <a:solidFill>
                  <a:srgbClr val="FF0000"/>
                </a:solidFill>
                <a:latin typeface="メイリオ"/>
                <a:ea typeface="メイリオ"/>
                <a:cs typeface="メイリオ"/>
              </a:rPr>
              <a:t>ニューディール政策</a:t>
            </a:r>
            <a:endParaRPr lang="en-US" altLang="ja-JP" b="1" dirty="0">
              <a:solidFill>
                <a:srgbClr val="FF0000"/>
              </a:solidFill>
              <a:latin typeface="メイリオ"/>
              <a:ea typeface="メイリオ"/>
              <a:cs typeface="メイリオ"/>
            </a:endParaRPr>
          </a:p>
          <a:p>
            <a:pPr marL="3175" algn="l"/>
            <a:r>
              <a:rPr lang="ja-JP" altLang="en-US" dirty="0">
                <a:solidFill>
                  <a:schemeClr val="tx1"/>
                </a:solidFill>
                <a:latin typeface="メイリオ"/>
                <a:ea typeface="メイリオ"/>
                <a:cs typeface="メイリオ"/>
              </a:rPr>
              <a:t>　　　　　イギリスの経済学者ケインズ</a:t>
            </a:r>
            <a:r>
              <a:rPr lang="ja-JP" altLang="en-US" dirty="0">
                <a:solidFill>
                  <a:srgbClr val="000000"/>
                </a:solidFill>
                <a:latin typeface="メイリオ"/>
                <a:ea typeface="メイリオ"/>
                <a:cs typeface="メイリオ"/>
              </a:rPr>
              <a:t>による　　　　</a:t>
            </a:r>
            <a:endParaRPr lang="en-US" altLang="ja-JP" dirty="0">
              <a:solidFill>
                <a:srgbClr val="000000"/>
              </a:solidFill>
              <a:latin typeface="メイリオ"/>
              <a:ea typeface="メイリオ"/>
              <a:cs typeface="メイリオ"/>
            </a:endParaRPr>
          </a:p>
          <a:p>
            <a:pPr marL="3175" algn="l"/>
            <a:r>
              <a:rPr lang="ja-JP" altLang="en-US" dirty="0">
                <a:solidFill>
                  <a:srgbClr val="000000"/>
                </a:solidFill>
                <a:latin typeface="メイリオ"/>
                <a:ea typeface="メイリオ"/>
                <a:cs typeface="メイリオ"/>
              </a:rPr>
              <a:t>　　　　　⑧</a:t>
            </a:r>
            <a:r>
              <a:rPr lang="ja-JP" altLang="en-US" b="1" dirty="0">
                <a:solidFill>
                  <a:srgbClr val="FF0000"/>
                </a:solidFill>
                <a:latin typeface="メイリオ"/>
                <a:ea typeface="メイリオ"/>
                <a:cs typeface="メイリオ"/>
              </a:rPr>
              <a:t>有効需要</a:t>
            </a:r>
            <a:r>
              <a:rPr lang="ja-JP" altLang="en-US" dirty="0">
                <a:solidFill>
                  <a:srgbClr val="000000"/>
                </a:solidFill>
                <a:latin typeface="メイリオ"/>
                <a:ea typeface="メイリオ"/>
                <a:cs typeface="メイリオ"/>
              </a:rPr>
              <a:t>の原理</a:t>
            </a:r>
            <a:endParaRPr lang="en-US" altLang="ja-JP" dirty="0">
              <a:solidFill>
                <a:srgbClr val="000000"/>
              </a:solidFill>
              <a:latin typeface="メイリオ"/>
              <a:ea typeface="メイリオ"/>
              <a:cs typeface="メイリオ"/>
            </a:endParaRPr>
          </a:p>
          <a:p>
            <a:pPr marL="3175" algn="l"/>
            <a:r>
              <a:rPr lang="ja-JP" altLang="en-US" dirty="0">
                <a:solidFill>
                  <a:srgbClr val="000000"/>
                </a:solidFill>
                <a:latin typeface="メイリオ"/>
                <a:ea typeface="メイリオ"/>
                <a:cs typeface="メイリオ"/>
              </a:rPr>
              <a:t>　　　　　</a:t>
            </a: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政府の政策的介入による景気と雇用の</a:t>
            </a:r>
            <a:endParaRPr lang="en-US" altLang="ja-JP" dirty="0">
              <a:solidFill>
                <a:srgbClr val="000000"/>
              </a:solidFill>
              <a:latin typeface="メイリオ"/>
              <a:ea typeface="メイリオ"/>
              <a:cs typeface="メイリオ"/>
            </a:endParaRPr>
          </a:p>
          <a:p>
            <a:pPr marL="3175" algn="l"/>
            <a:r>
              <a:rPr lang="ja-JP" altLang="en-US" dirty="0">
                <a:solidFill>
                  <a:srgbClr val="000000"/>
                </a:solidFill>
                <a:latin typeface="メイリオ"/>
                <a:ea typeface="メイリオ"/>
                <a:cs typeface="メイリオ"/>
              </a:rPr>
              <a:t>　　　　　　安定化＝⑨</a:t>
            </a:r>
            <a:r>
              <a:rPr lang="ja-JP" altLang="en-US" b="1" dirty="0">
                <a:solidFill>
                  <a:srgbClr val="FF0000"/>
                </a:solidFill>
                <a:latin typeface="メイリオ"/>
                <a:ea typeface="メイリオ"/>
                <a:cs typeface="メイリオ"/>
              </a:rPr>
              <a:t>修正資本主義 </a:t>
            </a:r>
            <a:endParaRPr lang="en-US" altLang="ja-JP" dirty="0">
              <a:solidFill>
                <a:srgbClr val="000000"/>
              </a:solidFill>
              <a:latin typeface="メイリオ"/>
              <a:ea typeface="メイリオ"/>
              <a:cs typeface="メイリオ"/>
            </a:endParaRPr>
          </a:p>
          <a:p>
            <a:pPr marL="3175" algn="l"/>
            <a:r>
              <a:rPr lang="ja-JP" altLang="en-US" dirty="0">
                <a:solidFill>
                  <a:srgbClr val="000000"/>
                </a:solidFill>
                <a:latin typeface="メイリオ"/>
                <a:ea typeface="メイリオ"/>
                <a:cs typeface="メイリオ"/>
              </a:rPr>
              <a:t>　　　</a:t>
            </a:r>
            <a:endParaRPr lang="en-US" altLang="ja-JP" dirty="0">
              <a:solidFill>
                <a:srgbClr val="000000"/>
              </a:solidFill>
              <a:latin typeface="メイリオ"/>
              <a:ea typeface="メイリオ"/>
              <a:cs typeface="メイリオ"/>
            </a:endParaRPr>
          </a:p>
        </p:txBody>
      </p:sp>
      <p:sp>
        <p:nvSpPr>
          <p:cNvPr id="6" name="角丸四角形吹き出し 5"/>
          <p:cNvSpPr/>
          <p:nvPr/>
        </p:nvSpPr>
        <p:spPr>
          <a:xfrm>
            <a:off x="6889024" y="468111"/>
            <a:ext cx="4854729" cy="890425"/>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tIns="72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世界恐慌によって</a:t>
            </a:r>
            <a:endParaRPr lang="en-US" altLang="ja-JP"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どのように修正されたのか</a:t>
            </a: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9101" y="432975"/>
            <a:ext cx="292100" cy="292100"/>
          </a:xfrm>
          <a:prstGeom prst="rect">
            <a:avLst/>
          </a:prstGeom>
        </p:spPr>
      </p:pic>
      <p:sp>
        <p:nvSpPr>
          <p:cNvPr id="12" name="角丸四角形 11">
            <a:hlinkClick r:id="" action="ppaction://customshow?id=1&amp;return=true"/>
          </p:cNvPr>
          <p:cNvSpPr/>
          <p:nvPr/>
        </p:nvSpPr>
        <p:spPr>
          <a:xfrm>
            <a:off x="8622499" y="2875702"/>
            <a:ext cx="2389491" cy="338784"/>
          </a:xfrm>
          <a:prstGeom prst="round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6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ニューディール政策</a:t>
            </a:r>
          </a:p>
        </p:txBody>
      </p:sp>
      <p:sp>
        <p:nvSpPr>
          <p:cNvPr id="15" name="四角形吹き出し 14"/>
          <p:cNvSpPr/>
          <p:nvPr/>
        </p:nvSpPr>
        <p:spPr>
          <a:xfrm>
            <a:off x="184215" y="4254931"/>
            <a:ext cx="2522407" cy="1373210"/>
          </a:xfrm>
          <a:prstGeom prst="wedgeRectCallout">
            <a:avLst>
              <a:gd name="adj1" fmla="val 68473"/>
              <a:gd name="adj2" fmla="val -39522"/>
            </a:avLst>
          </a:prstGeom>
          <a:solidFill>
            <a:schemeClr val="accent6">
              <a:lumMod val="60000"/>
              <a:lumOff val="40000"/>
            </a:schemeClr>
          </a:solidFill>
          <a:ln w="25400">
            <a:solidFill>
              <a:srgbClr val="000000"/>
            </a:solidFill>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3000" dirty="0">
                <a:solidFill>
                  <a:srgbClr val="000000"/>
                </a:solidFill>
                <a:latin typeface="メイリオ"/>
                <a:ea typeface="メイリオ"/>
                <a:cs typeface="メイリオ"/>
              </a:rPr>
              <a:t>貨幣支出を</a:t>
            </a:r>
            <a:br>
              <a:rPr lang="en-US" altLang="ja-JP" sz="3000" dirty="0">
                <a:solidFill>
                  <a:srgbClr val="000000"/>
                </a:solidFill>
                <a:latin typeface="メイリオ"/>
                <a:ea typeface="メイリオ"/>
                <a:cs typeface="メイリオ"/>
              </a:rPr>
            </a:br>
            <a:r>
              <a:rPr lang="ja-JP" altLang="en-US" sz="3000" dirty="0">
                <a:solidFill>
                  <a:srgbClr val="000000"/>
                </a:solidFill>
                <a:latin typeface="メイリオ"/>
                <a:ea typeface="メイリオ"/>
                <a:cs typeface="メイリオ"/>
              </a:rPr>
              <a:t>ともなう需要</a:t>
            </a:r>
            <a:endParaRPr lang="en-US" altLang="ja-JP" sz="3000" dirty="0">
              <a:solidFill>
                <a:srgbClr val="000000"/>
              </a:solidFill>
              <a:latin typeface="メイリオ"/>
              <a:ea typeface="メイリオ"/>
              <a:cs typeface="メイリオ"/>
            </a:endParaRPr>
          </a:p>
        </p:txBody>
      </p:sp>
      <p:sp>
        <p:nvSpPr>
          <p:cNvPr id="3" name="サブタイトル 2">
            <a:extLst>
              <a:ext uri="{FF2B5EF4-FFF2-40B4-BE49-F238E27FC236}">
                <a16:creationId xmlns:a16="http://schemas.microsoft.com/office/drawing/2014/main" id="{D839D814-99C0-AC43-F73A-62567DF6B1CB}"/>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資本主義経済の成立と変容</a:t>
            </a:r>
          </a:p>
        </p:txBody>
      </p:sp>
    </p:spTree>
    <p:extLst>
      <p:ext uri="{BB962C8B-B14F-4D97-AF65-F5344CB8AC3E}">
        <p14:creationId xmlns:p14="http://schemas.microsoft.com/office/powerpoint/2010/main" val="40182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665352" y="1545673"/>
            <a:ext cx="11368152" cy="1014647"/>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ja-JP" altLang="en-US" dirty="0">
                <a:solidFill>
                  <a:srgbClr val="000000"/>
                </a:solidFill>
                <a:latin typeface="メイリオ"/>
                <a:ea typeface="メイリオ"/>
                <a:cs typeface="メイリオ"/>
              </a:rPr>
              <a:t>●</a:t>
            </a:r>
            <a:r>
              <a:rPr lang="en-US" altLang="ja-JP" dirty="0">
                <a:solidFill>
                  <a:srgbClr val="000000"/>
                </a:solidFill>
                <a:latin typeface="メイリオ"/>
                <a:ea typeface="メイリオ"/>
                <a:cs typeface="メイリオ"/>
              </a:rPr>
              <a:t>1970</a:t>
            </a:r>
            <a:r>
              <a:rPr lang="ja-JP" altLang="en-US" dirty="0">
                <a:solidFill>
                  <a:srgbClr val="000000"/>
                </a:solidFill>
                <a:latin typeface="メイリオ"/>
                <a:ea typeface="メイリオ"/>
                <a:cs typeface="メイリオ"/>
              </a:rPr>
              <a:t>年代の二度の</a:t>
            </a:r>
            <a:r>
              <a:rPr lang="ja-JP" altLang="en-US" b="1" dirty="0">
                <a:solidFill>
                  <a:schemeClr val="tx1"/>
                </a:solidFill>
                <a:latin typeface="メイリオ"/>
                <a:ea typeface="メイリオ"/>
                <a:cs typeface="メイリオ"/>
              </a:rPr>
              <a:t>石油危機</a:t>
            </a:r>
            <a:endParaRPr lang="en-US" altLang="ja-JP" b="1" dirty="0">
              <a:solidFill>
                <a:schemeClr val="tx1"/>
              </a:solidFill>
              <a:latin typeface="メイリオ"/>
              <a:ea typeface="メイリオ"/>
              <a:cs typeface="メイリオ"/>
            </a:endParaRPr>
          </a:p>
          <a:p>
            <a:pPr algn="l">
              <a:lnSpc>
                <a:spcPts val="3000"/>
              </a:lnSpc>
            </a:pPr>
            <a:r>
              <a:rPr lang="ja-JP" altLang="en-US" dirty="0">
                <a:solidFill>
                  <a:schemeClr val="tx1"/>
                </a:solidFill>
                <a:latin typeface="メイリオ"/>
                <a:ea typeface="メイリオ"/>
                <a:cs typeface="メイリオ"/>
              </a:rPr>
              <a:t>→</a:t>
            </a:r>
            <a:r>
              <a:rPr lang="ja-JP" altLang="en-US" dirty="0">
                <a:solidFill>
                  <a:srgbClr val="000000"/>
                </a:solidFill>
                <a:latin typeface="メイリオ"/>
                <a:ea typeface="メイリオ"/>
                <a:cs typeface="メイリオ"/>
              </a:rPr>
              <a:t>低成長，財政赤字が問題化するなか，⑩</a:t>
            </a:r>
            <a:r>
              <a:rPr lang="ja-JP" altLang="en-US" b="1" dirty="0">
                <a:solidFill>
                  <a:srgbClr val="FF0000"/>
                </a:solidFill>
                <a:latin typeface="メイリオ"/>
                <a:ea typeface="メイリオ"/>
                <a:cs typeface="メイリオ"/>
              </a:rPr>
              <a:t>新自由主義</a:t>
            </a:r>
            <a:r>
              <a:rPr lang="ja-JP" altLang="en-US" dirty="0">
                <a:solidFill>
                  <a:schemeClr val="tx1"/>
                </a:solidFill>
                <a:latin typeface="メイリオ"/>
                <a:ea typeface="メイリオ"/>
                <a:cs typeface="メイリオ"/>
              </a:rPr>
              <a:t>が登場</a:t>
            </a:r>
            <a:endParaRPr lang="en-US" altLang="ja-JP" dirty="0">
              <a:solidFill>
                <a:schemeClr val="tx1"/>
              </a:solidFill>
              <a:latin typeface="メイリオ"/>
              <a:ea typeface="メイリオ"/>
              <a:cs typeface="メイリオ"/>
            </a:endParaRPr>
          </a:p>
        </p:txBody>
      </p:sp>
      <p:sp>
        <p:nvSpPr>
          <p:cNvPr id="8" name="サブタイトル 2"/>
          <p:cNvSpPr txBox="1">
            <a:spLocks/>
          </p:cNvSpPr>
          <p:nvPr/>
        </p:nvSpPr>
        <p:spPr>
          <a:xfrm>
            <a:off x="677544" y="4460761"/>
            <a:ext cx="10154674" cy="851566"/>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dirty="0">
                <a:solidFill>
                  <a:srgbClr val="000000"/>
                </a:solidFill>
                <a:latin typeface="メイリオ"/>
                <a:ea typeface="メイリオ"/>
                <a:cs typeface="メイリオ"/>
              </a:rPr>
              <a:t>→経済の効率性と公平性のバランスを保つ思想と政策</a:t>
            </a:r>
            <a:br>
              <a:rPr lang="en-US" altLang="ja-JP" dirty="0">
                <a:solidFill>
                  <a:srgbClr val="000000"/>
                </a:solidFill>
                <a:latin typeface="メイリオ"/>
                <a:ea typeface="メイリオ"/>
                <a:cs typeface="メイリオ"/>
              </a:rPr>
            </a:br>
            <a:r>
              <a:rPr lang="ja-JP" altLang="en-US" dirty="0">
                <a:solidFill>
                  <a:srgbClr val="000000"/>
                </a:solidFill>
                <a:latin typeface="メイリオ"/>
                <a:ea typeface="メイリオ"/>
                <a:cs typeface="メイリオ"/>
              </a:rPr>
              <a:t>　が求められる</a:t>
            </a:r>
            <a:endParaRPr lang="en-US" altLang="ja-JP" dirty="0">
              <a:solidFill>
                <a:srgbClr val="000000"/>
              </a:solidFill>
              <a:latin typeface="メイリオ"/>
              <a:ea typeface="メイリオ"/>
              <a:cs typeface="メイリオ"/>
            </a:endParaRPr>
          </a:p>
        </p:txBody>
      </p:sp>
      <p:sp>
        <p:nvSpPr>
          <p:cNvPr id="10" name="角丸四角形吹き出し 9"/>
          <p:cNvSpPr/>
          <p:nvPr/>
        </p:nvSpPr>
        <p:spPr>
          <a:xfrm>
            <a:off x="7351117" y="468112"/>
            <a:ext cx="4130870" cy="861869"/>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なぜ「大きな政府」が</a:t>
            </a:r>
            <a:endParaRPr lang="en-US" altLang="ja-JP"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批判されたのか</a:t>
            </a:r>
          </a:p>
        </p:txBody>
      </p:sp>
      <p:pic>
        <p:nvPicPr>
          <p:cNvPr id="11" name="図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7094" y="419912"/>
            <a:ext cx="292100" cy="292100"/>
          </a:xfrm>
          <a:prstGeom prst="rect">
            <a:avLst/>
          </a:prstGeom>
        </p:spPr>
      </p:pic>
      <p:sp>
        <p:nvSpPr>
          <p:cNvPr id="15" name="角丸四角形 14">
            <a:hlinkClick r:id="" action="ppaction://customshow?id=3&amp;return=true"/>
          </p:cNvPr>
          <p:cNvSpPr/>
          <p:nvPr/>
        </p:nvSpPr>
        <p:spPr>
          <a:xfrm>
            <a:off x="9416552" y="5421887"/>
            <a:ext cx="1889581" cy="338784"/>
          </a:xfrm>
          <a:prstGeom prst="round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6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資本主義の変遷</a:t>
            </a:r>
          </a:p>
        </p:txBody>
      </p:sp>
      <p:sp>
        <p:nvSpPr>
          <p:cNvPr id="2" name="サブタイトル 2">
            <a:extLst>
              <a:ext uri="{FF2B5EF4-FFF2-40B4-BE49-F238E27FC236}">
                <a16:creationId xmlns:a16="http://schemas.microsoft.com/office/drawing/2014/main" id="{B9FB7DDB-78E0-6B46-197B-C8454E278E4B}"/>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資本主義経済の成立と変容</a:t>
            </a:r>
          </a:p>
        </p:txBody>
      </p:sp>
      <p:sp>
        <p:nvSpPr>
          <p:cNvPr id="4" name="テキスト ボックス 3">
            <a:extLst>
              <a:ext uri="{FF2B5EF4-FFF2-40B4-BE49-F238E27FC236}">
                <a16:creationId xmlns:a16="http://schemas.microsoft.com/office/drawing/2014/main" id="{AE89833D-2322-3855-8325-CC9D5C48E379}"/>
              </a:ext>
            </a:extLst>
          </p:cNvPr>
          <p:cNvSpPr txBox="1"/>
          <p:nvPr/>
        </p:nvSpPr>
        <p:spPr>
          <a:xfrm>
            <a:off x="677544" y="2781541"/>
            <a:ext cx="10804443" cy="1569660"/>
          </a:xfrm>
          <a:prstGeom prst="rect">
            <a:avLst/>
          </a:prstGeom>
          <a:noFill/>
        </p:spPr>
        <p:txBody>
          <a:bodyPr wrap="square" rtlCol="0">
            <a:spAutoFit/>
          </a:bodyPr>
          <a:lstStyle/>
          <a:p>
            <a:pPr marL="355600" indent="-355600"/>
            <a:r>
              <a:rPr lang="ja-JP" altLang="en-US" sz="3200" dirty="0">
                <a:solidFill>
                  <a:srgbClr val="000000"/>
                </a:solidFill>
                <a:latin typeface="メイリオ"/>
                <a:ea typeface="メイリオ"/>
                <a:cs typeface="メイリオ"/>
              </a:rPr>
              <a:t>→政府事業の民営化で財政規模の縮小，規制緩和で経済の活性化</a:t>
            </a:r>
            <a:endParaRPr lang="en-US" altLang="ja-JP" sz="3200" dirty="0">
              <a:solidFill>
                <a:srgbClr val="000000"/>
              </a:solidFill>
              <a:latin typeface="メイリオ"/>
              <a:ea typeface="メイリオ"/>
              <a:cs typeface="メイリオ"/>
            </a:endParaRPr>
          </a:p>
          <a:p>
            <a:pPr marL="355600" indent="-355600"/>
            <a:r>
              <a:rPr lang="ja-JP" altLang="en-US" sz="3200" dirty="0">
                <a:solidFill>
                  <a:srgbClr val="000000"/>
                </a:solidFill>
                <a:latin typeface="メイリオ"/>
                <a:ea typeface="メイリオ"/>
                <a:cs typeface="メイリオ"/>
              </a:rPr>
              <a:t>　＊社会保障の縮小，経済格差の拡大化という批判も</a:t>
            </a:r>
          </a:p>
        </p:txBody>
      </p:sp>
    </p:spTree>
    <p:extLst>
      <p:ext uri="{BB962C8B-B14F-4D97-AF65-F5344CB8AC3E}">
        <p14:creationId xmlns:p14="http://schemas.microsoft.com/office/powerpoint/2010/main" val="40182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P spid="15"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677544" y="1486579"/>
            <a:ext cx="8640000" cy="2039785"/>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提唱者</a:t>
            </a: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 　</a:t>
            </a:r>
            <a:r>
              <a:rPr lang="ja-JP" altLang="en-US" b="1" dirty="0">
                <a:solidFill>
                  <a:schemeClr val="tx1"/>
                </a:solidFill>
                <a:latin typeface="メイリオ"/>
                <a:ea typeface="メイリオ"/>
                <a:cs typeface="メイリオ"/>
              </a:rPr>
              <a:t>マルクス</a:t>
            </a:r>
            <a:r>
              <a:rPr lang="ja-JP" altLang="en-US" dirty="0">
                <a:solidFill>
                  <a:srgbClr val="000000"/>
                </a:solidFill>
                <a:latin typeface="メイリオ"/>
                <a:ea typeface="メイリオ"/>
                <a:cs typeface="メイリオ"/>
              </a:rPr>
              <a:t>（ドイツ） 　　</a:t>
            </a:r>
            <a:endParaRPr lang="en-US" altLang="ja-JP" dirty="0">
              <a:solidFill>
                <a:srgbClr val="000000"/>
              </a:solidFill>
              <a:latin typeface="メイリオ"/>
              <a:ea typeface="メイリオ"/>
              <a:cs typeface="メイリオ"/>
            </a:endParaRPr>
          </a:p>
          <a:p>
            <a:pPr algn="l">
              <a:lnSpc>
                <a:spcPts val="3000"/>
              </a:lnSpc>
            </a:pPr>
            <a:endParaRPr lang="en-US" altLang="ja-JP" dirty="0">
              <a:solidFill>
                <a:srgbClr val="000000"/>
              </a:solidFill>
              <a:latin typeface="メイリオ"/>
              <a:ea typeface="メイリオ"/>
              <a:cs typeface="メイリオ"/>
            </a:endParaRPr>
          </a:p>
        </p:txBody>
      </p:sp>
      <p:sp>
        <p:nvSpPr>
          <p:cNvPr id="4" name="サブタイトル 2"/>
          <p:cNvSpPr txBox="1">
            <a:spLocks/>
          </p:cNvSpPr>
          <p:nvPr/>
        </p:nvSpPr>
        <p:spPr>
          <a:xfrm>
            <a:off x="677544" y="2302428"/>
            <a:ext cx="1608456" cy="565727"/>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特徴</a:t>
            </a:r>
            <a:r>
              <a:rPr lang="en-US" altLang="ja-JP" dirty="0">
                <a:solidFill>
                  <a:srgbClr val="000000"/>
                </a:solidFill>
                <a:latin typeface="メイリオ"/>
                <a:ea typeface="メイリオ"/>
                <a:cs typeface="メイリオ"/>
              </a:rPr>
              <a:t>]</a:t>
            </a:r>
            <a:r>
              <a:rPr lang="ja-JP" altLang="en-US" dirty="0">
                <a:solidFill>
                  <a:srgbClr val="000000"/>
                </a:solidFill>
                <a:latin typeface="メイリオ"/>
                <a:ea typeface="メイリオ"/>
                <a:cs typeface="メイリオ"/>
              </a:rPr>
              <a:t> 　</a:t>
            </a:r>
            <a:endParaRPr lang="en-US" altLang="ja-JP" dirty="0">
              <a:solidFill>
                <a:srgbClr val="000000"/>
              </a:solidFill>
              <a:latin typeface="メイリオ"/>
              <a:ea typeface="メイリオ"/>
              <a:cs typeface="メイリオ"/>
            </a:endParaRPr>
          </a:p>
        </p:txBody>
      </p:sp>
      <p:sp>
        <p:nvSpPr>
          <p:cNvPr id="5" name="角丸四角形吹き出し 4"/>
          <p:cNvSpPr/>
          <p:nvPr/>
        </p:nvSpPr>
        <p:spPr>
          <a:xfrm>
            <a:off x="7616372" y="468112"/>
            <a:ext cx="4101011" cy="535810"/>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社会主義経済とは何か</a:t>
            </a: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6268" y="406849"/>
            <a:ext cx="292100" cy="292100"/>
          </a:xfrm>
          <a:prstGeom prst="rect">
            <a:avLst/>
          </a:prstGeom>
        </p:spPr>
      </p:pic>
      <p:sp>
        <p:nvSpPr>
          <p:cNvPr id="2" name="正方形/長方形 1"/>
          <p:cNvSpPr/>
          <p:nvPr/>
        </p:nvSpPr>
        <p:spPr>
          <a:xfrm>
            <a:off x="2442373" y="4618967"/>
            <a:ext cx="8261330" cy="1558438"/>
          </a:xfrm>
          <a:prstGeom prst="rect">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1588"/>
            <a:r>
              <a:rPr lang="ja-JP" altLang="en-US" sz="3200" dirty="0">
                <a:solidFill>
                  <a:schemeClr val="tx1"/>
                </a:solidFill>
                <a:latin typeface="メイリオ"/>
                <a:ea typeface="メイリオ"/>
                <a:cs typeface="メイリオ"/>
              </a:rPr>
              <a:t>⑫</a:t>
            </a:r>
            <a:r>
              <a:rPr lang="ja-JP" altLang="en-US" sz="3200" b="1" dirty="0">
                <a:solidFill>
                  <a:srgbClr val="FF0000"/>
                </a:solidFill>
                <a:latin typeface="メイリオ"/>
                <a:ea typeface="メイリオ"/>
                <a:cs typeface="メイリオ"/>
              </a:rPr>
              <a:t>計画経済</a:t>
            </a:r>
            <a:endParaRPr lang="en-US" altLang="ja-JP" sz="3200" b="1" dirty="0">
              <a:solidFill>
                <a:srgbClr val="FF0000"/>
              </a:solidFill>
              <a:latin typeface="メイリオ"/>
              <a:ea typeface="メイリオ"/>
              <a:cs typeface="メイリオ"/>
            </a:endParaRPr>
          </a:p>
          <a:p>
            <a:pPr marL="712788" indent="-355600"/>
            <a:r>
              <a:rPr lang="en-US" altLang="ja-JP" sz="3200" dirty="0">
                <a:solidFill>
                  <a:srgbClr val="000000"/>
                </a:solidFill>
                <a:latin typeface="メイリオ"/>
                <a:ea typeface="メイリオ"/>
                <a:cs typeface="メイリオ"/>
              </a:rPr>
              <a:t>…</a:t>
            </a:r>
            <a:r>
              <a:rPr lang="ja-JP" altLang="en-US" sz="3200" dirty="0">
                <a:solidFill>
                  <a:srgbClr val="000000"/>
                </a:solidFill>
                <a:latin typeface="メイリオ"/>
                <a:ea typeface="メイリオ"/>
                <a:cs typeface="メイリオ"/>
              </a:rPr>
              <a:t>政府の計画に基づき，生産品目や生産量を決定</a:t>
            </a:r>
            <a:endParaRPr lang="ja-JP" altLang="en-US" sz="3200" dirty="0"/>
          </a:p>
        </p:txBody>
      </p:sp>
      <p:sp>
        <p:nvSpPr>
          <p:cNvPr id="10" name="正方形/長方形 9"/>
          <p:cNvSpPr/>
          <p:nvPr/>
        </p:nvSpPr>
        <p:spPr>
          <a:xfrm>
            <a:off x="2442373" y="2300568"/>
            <a:ext cx="8261331" cy="2148790"/>
          </a:xfrm>
          <a:prstGeom prst="rect">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1588"/>
            <a:r>
              <a:rPr lang="ja-JP" altLang="en-US" sz="3200" dirty="0">
                <a:solidFill>
                  <a:schemeClr val="tx1"/>
                </a:solidFill>
                <a:latin typeface="メイリオ"/>
                <a:ea typeface="メイリオ"/>
                <a:cs typeface="メイリオ"/>
              </a:rPr>
              <a:t>⑪</a:t>
            </a:r>
            <a:r>
              <a:rPr lang="ja-JP" altLang="en-US" sz="3200" b="1" dirty="0">
                <a:solidFill>
                  <a:srgbClr val="FF0000"/>
                </a:solidFill>
                <a:latin typeface="メイリオ"/>
                <a:ea typeface="メイリオ"/>
                <a:cs typeface="メイリオ"/>
              </a:rPr>
              <a:t>生産手段の公有化</a:t>
            </a:r>
            <a:endParaRPr lang="en-US" altLang="ja-JP" sz="3200" b="1" dirty="0">
              <a:solidFill>
                <a:srgbClr val="FF0000"/>
              </a:solidFill>
              <a:latin typeface="メイリオ"/>
              <a:ea typeface="メイリオ"/>
              <a:cs typeface="メイリオ"/>
            </a:endParaRPr>
          </a:p>
          <a:p>
            <a:pPr marL="712788" indent="-355600"/>
            <a:r>
              <a:rPr lang="en-US" altLang="ja-JP" sz="3200" dirty="0">
                <a:solidFill>
                  <a:srgbClr val="000000"/>
                </a:solidFill>
                <a:latin typeface="メイリオ"/>
                <a:ea typeface="メイリオ"/>
                <a:cs typeface="メイリオ"/>
              </a:rPr>
              <a:t>…</a:t>
            </a:r>
            <a:r>
              <a:rPr lang="ja-JP" altLang="en-US" sz="3200" dirty="0">
                <a:solidFill>
                  <a:srgbClr val="000000"/>
                </a:solidFill>
                <a:latin typeface="メイリオ"/>
                <a:ea typeface="メイリオ"/>
                <a:cs typeface="メイリオ"/>
              </a:rPr>
              <a:t>個人や私企業による利潤追求の自由を認めない</a:t>
            </a:r>
            <a:endParaRPr lang="en-US" altLang="ja-JP" sz="3200" dirty="0">
              <a:solidFill>
                <a:srgbClr val="000000"/>
              </a:solidFill>
              <a:latin typeface="メイリオ"/>
              <a:ea typeface="メイリオ"/>
              <a:cs typeface="メイリオ"/>
            </a:endParaRPr>
          </a:p>
          <a:p>
            <a:pPr marL="712788" indent="-355600"/>
            <a:r>
              <a:rPr lang="en-US" altLang="ja-JP" sz="3200" dirty="0">
                <a:solidFill>
                  <a:srgbClr val="000000"/>
                </a:solidFill>
                <a:latin typeface="メイリオ"/>
                <a:ea typeface="メイリオ"/>
                <a:cs typeface="メイリオ"/>
              </a:rPr>
              <a:t>…</a:t>
            </a:r>
            <a:r>
              <a:rPr lang="ja-JP" altLang="en-US" sz="3200" dirty="0">
                <a:solidFill>
                  <a:srgbClr val="000000"/>
                </a:solidFill>
                <a:latin typeface="メイリオ"/>
                <a:ea typeface="メイリオ"/>
                <a:cs typeface="メイリオ"/>
              </a:rPr>
              <a:t>生産手段は社会全員の共有物</a:t>
            </a:r>
            <a:endParaRPr lang="ja-JP" altLang="en-US" sz="3200" dirty="0"/>
          </a:p>
        </p:txBody>
      </p:sp>
      <p:sp>
        <p:nvSpPr>
          <p:cNvPr id="7" name="サブタイトル 2">
            <a:extLst>
              <a:ext uri="{FF2B5EF4-FFF2-40B4-BE49-F238E27FC236}">
                <a16:creationId xmlns:a16="http://schemas.microsoft.com/office/drawing/2014/main" id="{CE9C3667-0ABA-EDEC-049A-7317A78792B9}"/>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社会主義経済の形成と変容</a:t>
            </a:r>
          </a:p>
        </p:txBody>
      </p:sp>
    </p:spTree>
    <p:extLst>
      <p:ext uri="{BB962C8B-B14F-4D97-AF65-F5344CB8AC3E}">
        <p14:creationId xmlns:p14="http://schemas.microsoft.com/office/powerpoint/2010/main" val="40182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2"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吹き出し 4"/>
          <p:cNvSpPr/>
          <p:nvPr/>
        </p:nvSpPr>
        <p:spPr>
          <a:xfrm>
            <a:off x="2757264" y="1255157"/>
            <a:ext cx="9062864" cy="468257"/>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社会主義を採用した国は，現在はどうなっているのか</a:t>
            </a: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7160" y="1206956"/>
            <a:ext cx="292100" cy="292100"/>
          </a:xfrm>
          <a:prstGeom prst="rect">
            <a:avLst/>
          </a:prstGeom>
        </p:spPr>
      </p:pic>
      <p:sp>
        <p:nvSpPr>
          <p:cNvPr id="7" name="サブタイトル 2"/>
          <p:cNvSpPr txBox="1">
            <a:spLocks/>
          </p:cNvSpPr>
          <p:nvPr/>
        </p:nvSpPr>
        <p:spPr>
          <a:xfrm>
            <a:off x="494665" y="2423404"/>
            <a:ext cx="10795826" cy="2537614"/>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ts val="3000"/>
              </a:lnSpc>
            </a:pP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［採用国］第二次世界大戦後のソ連や</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東欧諸国，中国</a:t>
            </a:r>
            <a:endParaRPr lang="en-US" altLang="ja-JP"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algn="l" defTabSz="255588">
              <a:lnSpc>
                <a:spcPct val="150000"/>
              </a:lnSpc>
            </a:pP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＊中国は⑬</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社会主義市場経済</a:t>
            </a: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へ移行</a:t>
            </a:r>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28763" indent="-1355725" algn="l" defTabSz="255588">
              <a:lnSpc>
                <a:spcPts val="3300"/>
              </a:lnSpc>
            </a:pP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→改革・開放政策により沿岸部に経済特区を設ける，など</a:t>
            </a:r>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ts val="3000"/>
              </a:lnSpc>
            </a:pPr>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a:hlinkClick r:id="" action="ppaction://customshow?id=4&amp;return=true"/>
          </p:cNvPr>
          <p:cNvSpPr/>
          <p:nvPr/>
        </p:nvSpPr>
        <p:spPr>
          <a:xfrm>
            <a:off x="9669133" y="5007573"/>
            <a:ext cx="1889581" cy="338784"/>
          </a:xfrm>
          <a:prstGeom prst="round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6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社会主義の変遷</a:t>
            </a:r>
          </a:p>
        </p:txBody>
      </p:sp>
      <p:sp>
        <p:nvSpPr>
          <p:cNvPr id="4" name="サブタイトル 2">
            <a:extLst>
              <a:ext uri="{FF2B5EF4-FFF2-40B4-BE49-F238E27FC236}">
                <a16:creationId xmlns:a16="http://schemas.microsoft.com/office/drawing/2014/main" id="{3B397A76-73DA-0285-1577-9E3A782E3118}"/>
              </a:ext>
            </a:extLst>
          </p:cNvPr>
          <p:cNvSpPr txBox="1">
            <a:spLocks/>
          </p:cNvSpPr>
          <p:nvPr/>
        </p:nvSpPr>
        <p:spPr>
          <a:xfrm>
            <a:off x="677544" y="468112"/>
            <a:ext cx="5077136"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社会主義経済の形成と変容</a:t>
            </a:r>
          </a:p>
        </p:txBody>
      </p:sp>
    </p:spTree>
    <p:extLst>
      <p:ext uri="{BB962C8B-B14F-4D97-AF65-F5344CB8AC3E}">
        <p14:creationId xmlns:p14="http://schemas.microsoft.com/office/powerpoint/2010/main" val="1787446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吹き出し 4"/>
          <p:cNvSpPr/>
          <p:nvPr/>
        </p:nvSpPr>
        <p:spPr>
          <a:xfrm>
            <a:off x="6437844" y="482731"/>
            <a:ext cx="5384041" cy="531758"/>
          </a:xfrm>
          <a:prstGeom prst="wedgeRoundRectCallout">
            <a:avLst>
              <a:gd name="adj1" fmla="val -46900"/>
              <a:gd name="adj2" fmla="val 24980"/>
              <a:gd name="adj3" fmla="val 16667"/>
            </a:avLst>
          </a:prstGeom>
        </p:spPr>
        <p:style>
          <a:lnRef idx="1">
            <a:schemeClr val="accent6"/>
          </a:lnRef>
          <a:fillRef idx="3">
            <a:schemeClr val="accent6"/>
          </a:fillRef>
          <a:effectRef idx="2">
            <a:schemeClr val="accent6"/>
          </a:effectRef>
          <a:fontRef idx="minor">
            <a:schemeClr val="lt1"/>
          </a:fontRef>
        </p:style>
        <p:txBody>
          <a:bodyPr lIns="180000" rtlCol="0" anchor="ctr" anchorCtr="0"/>
          <a:lstStyle/>
          <a:p>
            <a:r>
              <a:rPr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グローバリゼーションとは何か</a:t>
            </a: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4858" y="434531"/>
            <a:ext cx="292100" cy="292100"/>
          </a:xfrm>
          <a:prstGeom prst="rect">
            <a:avLst/>
          </a:prstGeom>
        </p:spPr>
      </p:pic>
      <p:sp>
        <p:nvSpPr>
          <p:cNvPr id="3" name="テキスト ボックス 2"/>
          <p:cNvSpPr txBox="1"/>
          <p:nvPr/>
        </p:nvSpPr>
        <p:spPr>
          <a:xfrm>
            <a:off x="677544" y="1387989"/>
            <a:ext cx="7225485" cy="5127558"/>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旧社会主義圏への市場経済の広がり，発展途上国の市場経済化</a:t>
            </a: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ct val="60000"/>
              </a:lnSpc>
            </a:pP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⑭</a:t>
            </a:r>
            <a:r>
              <a:rPr lang="ja-JP" altLang="en-US" sz="3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グローバリゼーション</a:t>
            </a:r>
            <a:endParaRPr lang="en-US" altLang="ja-JP" sz="3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ヒト・モノ・カネが国境をこえ，</a:t>
            </a: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pPr marL="809625"/>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世界をかけめぐる時代</a:t>
            </a: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pPr>
              <a:spcBef>
                <a:spcPts val="2400"/>
              </a:spcBef>
            </a:pPr>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［影響］</a:t>
            </a: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3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4" name="下矢印 3"/>
          <p:cNvSpPr/>
          <p:nvPr/>
        </p:nvSpPr>
        <p:spPr>
          <a:xfrm>
            <a:off x="2334208" y="2396243"/>
            <a:ext cx="424232" cy="701040"/>
          </a:xfrm>
          <a:prstGeom prst="downArrow">
            <a:avLst/>
          </a:prstGeom>
          <a:solidFill>
            <a:schemeClr val="bg1">
              <a:lumMod val="65000"/>
            </a:schemeClr>
          </a:solidFill>
        </p:spPr>
        <p:style>
          <a:lnRef idx="1">
            <a:schemeClr val="dk1"/>
          </a:lnRef>
          <a:fillRef idx="3">
            <a:schemeClr val="dk1"/>
          </a:fillRef>
          <a:effectRef idx="2">
            <a:schemeClr val="dk1"/>
          </a:effectRef>
          <a:fontRef idx="minor">
            <a:schemeClr val="lt1"/>
          </a:fontRef>
        </p:style>
        <p:txBody>
          <a:bodyPr rtlCol="0" anchor="ctr"/>
          <a:lstStyle/>
          <a:p>
            <a:pPr algn="ctr"/>
            <a:endParaRPr lang="ja-JP" altLang="en-US" sz="3200"/>
          </a:p>
        </p:txBody>
      </p:sp>
      <p:sp>
        <p:nvSpPr>
          <p:cNvPr id="9" name="サブタイトル 2"/>
          <p:cNvSpPr txBox="1">
            <a:spLocks/>
          </p:cNvSpPr>
          <p:nvPr/>
        </p:nvSpPr>
        <p:spPr>
          <a:xfrm>
            <a:off x="2465249" y="4954673"/>
            <a:ext cx="4420160" cy="1046568"/>
          </a:xfrm>
          <a:prstGeom prst="rect">
            <a:avLst/>
          </a:prstGeom>
          <a:solidFill>
            <a:schemeClr val="accent5">
              <a:lumMod val="20000"/>
              <a:lumOff val="80000"/>
            </a:schemeClr>
          </a:solidFill>
          <a:ln w="6350">
            <a:solidFill>
              <a:schemeClr val="tx1"/>
            </a:solidFill>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○個人や企業の活動が世界に広がる</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896938" algn="l"/>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サブタイトル 2"/>
          <p:cNvSpPr txBox="1">
            <a:spLocks/>
          </p:cNvSpPr>
          <p:nvPr/>
        </p:nvSpPr>
        <p:spPr>
          <a:xfrm>
            <a:off x="7036377" y="4946216"/>
            <a:ext cx="4289119" cy="1046569"/>
          </a:xfrm>
          <a:prstGeom prst="rect">
            <a:avLst/>
          </a:prstGeom>
          <a:solidFill>
            <a:srgbClr val="FFCCCC"/>
          </a:solidFill>
          <a:ln w="6350">
            <a:solidFill>
              <a:schemeClr val="tx1"/>
            </a:solidFill>
          </a:ln>
        </p:spPr>
        <p:style>
          <a:lnRef idx="1">
            <a:schemeClr val="dk1"/>
          </a:lnRef>
          <a:fillRef idx="2">
            <a:schemeClr val="dk1"/>
          </a:fillRef>
          <a:effectRef idx="1">
            <a:schemeClr val="dk1"/>
          </a:effectRef>
          <a:fontRef idx="minor">
            <a:schemeClr val="dk1"/>
          </a:fontRef>
        </p:style>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先進国と発展途上国間の経済格差の拡大</a:t>
            </a:r>
            <a:endPar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サブタイトル 2">
            <a:extLst>
              <a:ext uri="{FF2B5EF4-FFF2-40B4-BE49-F238E27FC236}">
                <a16:creationId xmlns:a16="http://schemas.microsoft.com/office/drawing/2014/main" id="{E22A8141-3D70-7FB3-7ABD-C16A764FC5D2}"/>
              </a:ext>
            </a:extLst>
          </p:cNvPr>
          <p:cNvSpPr txBox="1">
            <a:spLocks/>
          </p:cNvSpPr>
          <p:nvPr/>
        </p:nvSpPr>
        <p:spPr>
          <a:xfrm>
            <a:off x="677544" y="468112"/>
            <a:ext cx="4650360" cy="5358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グローバリゼーションの進展</a:t>
            </a:r>
          </a:p>
        </p:txBody>
      </p:sp>
    </p:spTree>
    <p:extLst>
      <p:ext uri="{BB962C8B-B14F-4D97-AF65-F5344CB8AC3E}">
        <p14:creationId xmlns:p14="http://schemas.microsoft.com/office/powerpoint/2010/main" val="2878712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a:solidFill>
            <a:schemeClr val="tx2">
              <a:lumMod val="60000"/>
              <a:lumOff val="40000"/>
            </a:schemeClr>
          </a:solidFill>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1979</Words>
  <PresentationFormat>ワイド画面</PresentationFormat>
  <Paragraphs>164</Paragraphs>
  <Slides>14</Slides>
  <Notes>13</Notes>
  <HiddenSlides>3</HiddenSlides>
  <MMClips>0</MMClips>
  <ScaleCrop>false</ScaleCrop>
  <HeadingPairs>
    <vt:vector size="8" baseType="variant">
      <vt:variant>
        <vt:lpstr>使用されているフォント</vt:lpstr>
      </vt:variant>
      <vt:variant>
        <vt:i4>10</vt:i4>
      </vt:variant>
      <vt:variant>
        <vt:lpstr>テーマ</vt:lpstr>
      </vt:variant>
      <vt:variant>
        <vt:i4>1</vt:i4>
      </vt:variant>
      <vt:variant>
        <vt:lpstr>スライド タイトル</vt:lpstr>
      </vt:variant>
      <vt:variant>
        <vt:i4>14</vt:i4>
      </vt:variant>
      <vt:variant>
        <vt:lpstr>目的別スライド ショー</vt:lpstr>
      </vt:variant>
      <vt:variant>
        <vt:i4>6</vt:i4>
      </vt:variant>
    </vt:vector>
  </HeadingPairs>
  <TitlesOfParts>
    <vt:vector size="31" baseType="lpstr">
      <vt:lpstr>HGSｺﾞｼｯｸM</vt:lpstr>
      <vt:lpstr>Meiryo UI</vt:lpstr>
      <vt:lpstr>ＭＳ Ｐゴシック</vt:lpstr>
      <vt:lpstr>ＭＳ ゴシック</vt:lpstr>
      <vt:lpstr>ＭＳ 明朝</vt:lpstr>
      <vt:lpstr>Meiryo</vt:lpstr>
      <vt:lpstr>Meiryo</vt:lpstr>
      <vt:lpstr>Arial</vt:lpstr>
      <vt:lpstr>Calibri</vt:lpstr>
      <vt:lpstr>Century</vt:lpstr>
      <vt:lpstr>ホワイト</vt:lpstr>
      <vt:lpstr>第3章2節　経済社会の変容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目的別スライド ショー1</vt:lpstr>
      <vt:lpstr>目的別スライド ショー2</vt:lpstr>
      <vt:lpstr>話し合って</vt:lpstr>
      <vt:lpstr>目的別スライド ショー4</vt:lpstr>
      <vt:lpstr>目的別スライド ショー5</vt:lpstr>
      <vt:lpstr>政府の規模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dcterms:created xsi:type="dcterms:W3CDTF">2026-02-20T09:26:28Z</dcterms:created>
  <dcterms:modified xsi:type="dcterms:W3CDTF">2026-02-20T09:26:31Z</dcterms:modified>
</cp:coreProperties>
</file>