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65" r:id="rId3"/>
    <p:sldId id="346" r:id="rId4"/>
    <p:sldId id="355" r:id="rId5"/>
    <p:sldId id="303" r:id="rId6"/>
    <p:sldId id="304" r:id="rId7"/>
    <p:sldId id="328" r:id="rId8"/>
    <p:sldId id="329" r:id="rId9"/>
    <p:sldId id="330" r:id="rId10"/>
    <p:sldId id="308" r:id="rId11"/>
    <p:sldId id="307" r:id="rId12"/>
    <p:sldId id="367" r:id="rId13"/>
    <p:sldId id="309" r:id="rId14"/>
    <p:sldId id="344" r:id="rId15"/>
    <p:sldId id="345" r:id="rId16"/>
    <p:sldId id="311" r:id="rId17"/>
    <p:sldId id="366" r:id="rId18"/>
    <p:sldId id="368" r:id="rId19"/>
    <p:sldId id="361" r:id="rId20"/>
    <p:sldId id="369" r:id="rId21"/>
    <p:sldId id="372" r:id="rId22"/>
    <p:sldId id="377" r:id="rId23"/>
    <p:sldId id="364" r:id="rId24"/>
    <p:sldId id="343" r:id="rId25"/>
    <p:sldId id="336" r:id="rId26"/>
    <p:sldId id="337" r:id="rId27"/>
  </p:sldIdLst>
  <p:sldSz cx="12192000" cy="6858000"/>
  <p:notesSz cx="6735763" cy="9866313"/>
  <p:custShowLst>
    <p:custShow name="目的別スライド ショー1" id="0">
      <p:sldLst>
        <p:sld r:id="rId24"/>
      </p:sldLst>
    </p:custShow>
    <p:custShow name="目的別スライド ショー2" id="1">
      <p:sldLst>
        <p:sld r:id="rId25"/>
        <p:sld r:id="rId26"/>
        <p:sld r:id="rId27"/>
      </p:sldLst>
    </p:custShow>
  </p:custShowLst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1769E3-F058-AF83-D047-EB563C7F444C}" name="実教出版編修部" initials="fkP" userId="実教出版編修部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FFCCCC"/>
    <a:srgbClr val="009900"/>
    <a:srgbClr val="FF99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76832" autoAdjust="0"/>
  </p:normalViewPr>
  <p:slideViewPr>
    <p:cSldViewPr snapToGrid="0" snapToObjects="1">
      <p:cViewPr varScale="1">
        <p:scale>
          <a:sx n="59" d="100"/>
          <a:sy n="59" d="100"/>
        </p:scale>
        <p:origin x="269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F33F6-E3B4-445C-BA95-324BF42C5019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49CA-7E66-46D1-8380-6BBEAE41D6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257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96470-D33E-46F2-91DC-2FB69202951D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9F7F0-6BEB-432E-BCA4-64C89E5BF3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595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13943-FF4A-4D14-82B6-C513861C1F4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652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dirty="0"/>
              <a:t>【</a:t>
            </a:r>
            <a:r>
              <a:rPr kumimoji="1" lang="ja-JP" altLang="en-US" sz="1200" b="1" dirty="0"/>
              <a:t>補足</a:t>
            </a:r>
            <a:r>
              <a:rPr kumimoji="1" lang="en-US" altLang="ja-JP" sz="1200" b="1" dirty="0"/>
              <a:t>】</a:t>
            </a:r>
          </a:p>
          <a:p>
            <a:r>
              <a:rPr kumimoji="1" lang="ja-JP" altLang="en-US" dirty="0"/>
              <a:t>・カルテル</a:t>
            </a:r>
            <a:r>
              <a:rPr kumimoji="1" lang="en-US" altLang="ja-JP" dirty="0"/>
              <a:t>…</a:t>
            </a:r>
            <a:r>
              <a:rPr kumimoji="1" lang="ja-JP" altLang="en-US" dirty="0"/>
              <a:t>企業どうしが商品の生産量・価格・販路などについてあらかじめ協定を結ぶことをいう。寡占・独占の形態としてはこのほかに，企業どうしの合併（トラスト），銀行や持株会社（→教科書</a:t>
            </a:r>
            <a:r>
              <a:rPr kumimoji="1" lang="en-US" altLang="ja-JP" dirty="0"/>
              <a:t>p.159</a:t>
            </a:r>
            <a:r>
              <a:rPr kumimoji="1" lang="ja-JP" altLang="en-US" dirty="0"/>
              <a:t>）による多企業の金融支配（コンツェルン）がある。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F7F0-6BEB-432E-BCA4-64C89E5BF3E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221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dirty="0"/>
              <a:t>【</a:t>
            </a:r>
            <a:r>
              <a:rPr kumimoji="1" lang="ja-JP" altLang="en-US" sz="1200" b="1" dirty="0"/>
              <a:t>補足</a:t>
            </a:r>
            <a:r>
              <a:rPr kumimoji="1" lang="en-US" altLang="ja-JP" sz="1200" b="1" dirty="0"/>
              <a:t>】</a:t>
            </a:r>
          </a:p>
          <a:p>
            <a:r>
              <a:rPr kumimoji="1" lang="ja-JP" altLang="en-US" dirty="0"/>
              <a:t>・独占禁止法</a:t>
            </a:r>
            <a:r>
              <a:rPr kumimoji="1" lang="en-US" altLang="ja-JP" dirty="0"/>
              <a:t>…1947</a:t>
            </a:r>
            <a:r>
              <a:rPr kumimoji="1" lang="ja-JP" altLang="en-US" dirty="0"/>
              <a:t>年制定。</a:t>
            </a:r>
            <a:r>
              <a:rPr kumimoji="1" lang="en-US" altLang="ja-JP" dirty="0"/>
              <a:t>1997</a:t>
            </a:r>
            <a:r>
              <a:rPr kumimoji="1" lang="ja-JP" altLang="en-US" dirty="0"/>
              <a:t>年には持株会社の解禁，</a:t>
            </a:r>
            <a:r>
              <a:rPr kumimoji="1" lang="en-US" altLang="ja-JP" dirty="0"/>
              <a:t>1999</a:t>
            </a:r>
            <a:r>
              <a:rPr kumimoji="1" lang="ja-JP" altLang="en-US" dirty="0"/>
              <a:t>年には</a:t>
            </a:r>
            <a:r>
              <a:rPr kumimoji="1" lang="en-US" altLang="ja-JP" dirty="0"/>
              <a:t>1953</a:t>
            </a:r>
            <a:r>
              <a:rPr kumimoji="1" lang="ja-JP" altLang="en-US" dirty="0"/>
              <a:t>年以来認められてきた不況カルテル・合理カルテルの再度禁止，</a:t>
            </a:r>
            <a:r>
              <a:rPr kumimoji="1" lang="en-US" altLang="ja-JP" dirty="0"/>
              <a:t>2005</a:t>
            </a:r>
            <a:r>
              <a:rPr kumimoji="1" lang="ja-JP" altLang="en-US" dirty="0"/>
              <a:t>年には課徴金の引き上げなどの改姓がおこなわれた。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F7F0-6BEB-432E-BCA4-64C89E5BF3E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173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dirty="0"/>
              <a:t>【</a:t>
            </a:r>
            <a:r>
              <a:rPr kumimoji="1" lang="ja-JP" altLang="en-US" sz="1200" b="1" dirty="0"/>
              <a:t>補足</a:t>
            </a:r>
            <a:r>
              <a:rPr kumimoji="1" lang="en-US" altLang="ja-JP" sz="1200" b="1" dirty="0"/>
              <a:t>】</a:t>
            </a:r>
          </a:p>
          <a:p>
            <a:r>
              <a:rPr kumimoji="1" lang="ja-JP" altLang="en-US" dirty="0"/>
              <a:t>・プラス効果の場合は外部経済と呼ばれる</a:t>
            </a:r>
            <a:r>
              <a:rPr kumimoji="1" lang="en-US" altLang="ja-JP" dirty="0"/>
              <a:t>｡</a:t>
            </a:r>
            <a:r>
              <a:rPr kumimoji="1" lang="ja-JP" altLang="en-US" dirty="0"/>
              <a:t>プラス（正の外部性）の例として農村の景観をあげることができる。農地には農産物生産のほかに洪水を防止したり，人々にやすらぎを与えたりするプラスの効果があるが，これは市場価格に反映されない。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F7F0-6BEB-432E-BCA4-64C89E5BF3E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04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E9CD9-E934-64D5-A922-5B2B7091D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CF2BD09-EB79-2A30-B22F-1A29769DE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1E2BDBA-03C8-D6B3-E58B-622ACB79D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dirty="0"/>
              <a:t>【</a:t>
            </a:r>
            <a:r>
              <a:rPr kumimoji="1" lang="ja-JP" altLang="en-US" sz="1200" b="1" dirty="0"/>
              <a:t>補足</a:t>
            </a:r>
            <a:r>
              <a:rPr kumimoji="1" lang="en-US" altLang="ja-JP" sz="1200" b="1" dirty="0"/>
              <a:t>】</a:t>
            </a:r>
          </a:p>
          <a:p>
            <a:r>
              <a:rPr kumimoji="1" lang="ja-JP" altLang="en-US" dirty="0"/>
              <a:t>・プラス効果の場合は外部経済と呼ばれる</a:t>
            </a:r>
            <a:r>
              <a:rPr kumimoji="1" lang="en-US" altLang="ja-JP" dirty="0"/>
              <a:t>｡</a:t>
            </a:r>
            <a:r>
              <a:rPr kumimoji="1" lang="ja-JP" altLang="en-US" dirty="0"/>
              <a:t>プラス（正の外部性）の例として農村の景観をあげることができる。農地には農産物生産のほかに洪水を防止したり，人々にやすらぎを与えたりするプラスの効果があるが，これは市場価格に反映されない。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4560F5-3105-7C6F-E1BD-368B3E751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F7F0-6BEB-432E-BCA4-64C89E5BF3E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670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1CFE6-EADD-F8AE-32F1-5647BEAA5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BB43C1-BA06-F33A-491E-D701ACDF93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13FBB9F-9476-E3C6-14C2-D1715ED56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25B7F1-98CE-E6A4-0E96-8CC74E8EC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13943-FF4A-4D14-82B6-C513861C1F4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277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解答例</a:t>
            </a:r>
            <a:r>
              <a:rPr kumimoji="1" lang="en-US" altLang="ja-JP" b="1" dirty="0"/>
              <a:t>】</a:t>
            </a:r>
          </a:p>
          <a:p>
            <a:r>
              <a:rPr kumimoji="1" lang="ja-JP" altLang="en-US" dirty="0"/>
              <a:t>　市場経済では，価格の変化に応じて商品や原材料などの希少な資源が，それを必要とするところに無駄なく配分されていく。これを市場の効率性という。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6479-D051-45E4-A463-0CCBB16287FF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77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EAF96-FDC8-C26C-A43A-9B0CB57DD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37FE585-445A-FA36-541D-A3E9BDBCC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25F6244-B280-8CF7-6995-0BA068D54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解答例</a:t>
            </a:r>
            <a:r>
              <a:rPr kumimoji="1" lang="en-US" altLang="ja-JP" b="1" dirty="0"/>
              <a:t>】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9C6971-FCFC-132B-E30A-B125709241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6479-D051-45E4-A463-0CCBB16287FF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57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EA6479-D051-45E4-A463-0CCBB16287F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334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800" b="1" dirty="0"/>
              <a:t>【</a:t>
            </a:r>
            <a:r>
              <a:rPr kumimoji="1" lang="ja-JP" altLang="en-US" sz="1800" b="1" dirty="0"/>
              <a:t>解説</a:t>
            </a:r>
            <a:r>
              <a:rPr kumimoji="1" lang="en-US" altLang="ja-JP" sz="1800" b="1" dirty="0"/>
              <a:t>】</a:t>
            </a:r>
          </a:p>
          <a:p>
            <a:r>
              <a:rPr kumimoji="1" lang="ja-JP" altLang="en-US" sz="1800" dirty="0"/>
              <a:t>企業や政府から家計が財やサービスを受け取る際の「お金」の動きから，具体的に考えさせる。家計が企業から提供される財やサービスには対価として代金が支払われ，代金には企業が提供する財やサービスの生産費と利潤が含まれ，市場を通して交換がおこなわれる。これに対して，家計が政府から提供される財やサービスには，部分的な負担を求められることはあっても，直接的な対価の支払いが求められることはない。また，道路や公園などのように政府が提供する財やサービスは，同時に複数の人が利用することができるという特徴もある。公共財や公共サービスの基本的な財源は租税であり，企業が市場では提供しにくいものであることに注目させる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F7F0-6BEB-432E-BCA4-64C89E5BF3E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6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84031-A6DC-F694-6A9B-859144540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8E37861-5780-B1A0-D19C-AC27909CB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10A08F-4FF5-371E-A33A-B609B50DA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3E537D-B2DC-9F04-52AF-EDA08D56A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13943-FF4A-4D14-82B6-C513861C1F4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93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800" b="1" dirty="0"/>
              <a:t>【</a:t>
            </a:r>
            <a:r>
              <a:rPr kumimoji="1" lang="ja-JP" altLang="en-US" sz="1800" b="1" dirty="0"/>
              <a:t>補足</a:t>
            </a:r>
            <a:r>
              <a:rPr kumimoji="1" lang="en-US" altLang="ja-JP" sz="1800" b="1" dirty="0"/>
              <a:t>】</a:t>
            </a:r>
          </a:p>
          <a:p>
            <a:r>
              <a:rPr kumimoji="1" lang="ja-JP" altLang="en-US" sz="1800" dirty="0"/>
              <a:t>・市場</a:t>
            </a:r>
            <a:r>
              <a:rPr kumimoji="1" lang="en-US" altLang="ja-JP" sz="1800" dirty="0"/>
              <a:t>…</a:t>
            </a:r>
            <a:r>
              <a:rPr kumimoji="1" lang="ja-JP" altLang="en-US" sz="1800" dirty="0"/>
              <a:t>財やサービス，労働力，資金などの取引がおこなわれる場が市場であり，それぞれ商品市場，労働力市場，金融市場などと呼ばれる。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F7F0-6BEB-432E-BCA4-64C89E5BF3E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735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51C7E-A8FA-4DC7-9B09-9DC1B5B1663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40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51C7E-A8FA-4DC7-9B09-9DC1B5B1663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40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51C7E-A8FA-4DC7-9B09-9DC1B5B1663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407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9F7F0-6BEB-432E-BCA4-64C89E5BF3E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044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84031-A6DC-F694-6A9B-859144540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8E37861-5780-B1A0-D19C-AC27909CB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10A08F-4FF5-371E-A33A-B609B50DA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3E537D-B2DC-9F04-52AF-EDA08D56A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13943-FF4A-4D14-82B6-C513861C1F4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933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1" dirty="0"/>
              <a:t>【</a:t>
            </a:r>
            <a:r>
              <a:rPr kumimoji="1" lang="ja-JP" altLang="en-US" sz="1200" b="1" dirty="0"/>
              <a:t>補足</a:t>
            </a:r>
            <a:r>
              <a:rPr kumimoji="1" lang="en-US" altLang="ja-JP" sz="1200" b="1" dirty="0"/>
              <a:t>】</a:t>
            </a:r>
          </a:p>
          <a:p>
            <a:r>
              <a:rPr kumimoji="1" lang="ja-JP" altLang="en-US" sz="1200" dirty="0"/>
              <a:t>・寡占と独占</a:t>
            </a:r>
            <a:r>
              <a:rPr kumimoji="1" lang="en-US" altLang="ja-JP" sz="1200" dirty="0"/>
              <a:t>…</a:t>
            </a:r>
            <a:r>
              <a:rPr kumimoji="1" lang="ja-JP" altLang="en-US" sz="1200" dirty="0"/>
              <a:t>少数の企業による市場支配を寡占というのに対して，単一の企業による市場支配を独占という。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F7F0-6BEB-432E-BCA4-64C89E5BF3E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94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02D176-6D42-A942-ADBD-BB6553461139}" type="datetime1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C77DFE-49EF-EE47-AFEC-D88D2E6B4C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18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6000" y="1245120"/>
            <a:ext cx="11520000" cy="539081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ja-JP" altLang="en-US" dirty="0"/>
              <a:t>本文スライド テキスト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336000" y="504000"/>
            <a:ext cx="11520000" cy="540000"/>
          </a:xfrm>
          <a:prstGeom prst="roundRect">
            <a:avLst/>
          </a:prstGeom>
          <a:gradFill flip="none" rotWithShape="1">
            <a:gsLst>
              <a:gs pos="0">
                <a:srgbClr val="D56101">
                  <a:lumMod val="36000"/>
                  <a:lumOff val="64000"/>
                </a:srgbClr>
              </a:gs>
              <a:gs pos="50000">
                <a:srgbClr val="E5B153">
                  <a:lumMod val="76000"/>
                  <a:lumOff val="24000"/>
                </a:srgbClr>
              </a:gs>
              <a:gs pos="100000">
                <a:srgbClr val="FFBA75">
                  <a:shade val="100000"/>
                  <a:satMod val="115000"/>
                  <a:lumMod val="76000"/>
                  <a:lumOff val="24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h="50800" prst="coolSlant"/>
          </a:sp3d>
        </p:spPr>
        <p:txBody>
          <a:bodyPr vert="horz" lIns="91440" tIns="0" rIns="91440" bIns="0" rtlCol="0" anchor="ctr">
            <a:normAutofit/>
          </a:bodyPr>
          <a:lstStyle>
            <a:lvl1pPr>
              <a:lnSpc>
                <a:spcPct val="100000"/>
              </a:lnSpc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2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53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6000" y="1245120"/>
            <a:ext cx="11520000" cy="539081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ja-JP" altLang="en-US" dirty="0"/>
              <a:t>本文スライド テキスト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336000" y="504000"/>
            <a:ext cx="11520000" cy="540000"/>
          </a:xfrm>
          <a:prstGeom prst="roundRect">
            <a:avLst/>
          </a:prstGeom>
          <a:gradFill flip="none" rotWithShape="1">
            <a:gsLst>
              <a:gs pos="0">
                <a:srgbClr val="D56101">
                  <a:lumMod val="36000"/>
                  <a:lumOff val="64000"/>
                </a:srgbClr>
              </a:gs>
              <a:gs pos="50000">
                <a:srgbClr val="E5B153">
                  <a:lumMod val="76000"/>
                  <a:lumOff val="24000"/>
                </a:srgbClr>
              </a:gs>
              <a:gs pos="100000">
                <a:srgbClr val="FFBA75">
                  <a:shade val="100000"/>
                  <a:satMod val="115000"/>
                  <a:lumMod val="76000"/>
                  <a:lumOff val="24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h="50800" prst="coolSlant"/>
          </a:sp3d>
        </p:spPr>
        <p:txBody>
          <a:bodyPr vert="horz" lIns="91440" tIns="0" rIns="91440" bIns="0" rtlCol="0" anchor="ctr">
            <a:normAutofit/>
          </a:bodyPr>
          <a:lstStyle>
            <a:lvl1pPr>
              <a:lnSpc>
                <a:spcPct val="100000"/>
              </a:lnSpc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header_footer_b_0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1188" cy="109721"/>
          </a:xfrm>
          <a:prstGeom prst="rect">
            <a:avLst/>
          </a:prstGeom>
        </p:spPr>
      </p:pic>
      <p:pic>
        <p:nvPicPr>
          <p:cNvPr id="11" name="図 10" descr="header_footer_b_0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48280"/>
            <a:ext cx="12191188" cy="109721"/>
          </a:xfrm>
          <a:prstGeom prst="rect">
            <a:avLst/>
          </a:prstGeom>
        </p:spPr>
      </p:pic>
      <p:sp>
        <p:nvSpPr>
          <p:cNvPr id="6" name="スライド番号プレースホルダー 5"/>
          <p:cNvSpPr txBox="1">
            <a:spLocks/>
          </p:cNvSpPr>
          <p:nvPr userDrawn="1"/>
        </p:nvSpPr>
        <p:spPr>
          <a:xfrm>
            <a:off x="8744615" y="109722"/>
            <a:ext cx="2844800" cy="236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C77DFE-49EF-EE47-AFEC-D88D2E6B4C14}" type="slidenum">
              <a:rPr lang="ja-JP" altLang="en-US" sz="1200" smtClean="0">
                <a:latin typeface="Century" panose="02040604050505020304" pitchFamily="18" charset="0"/>
              </a:rPr>
              <a:pPr/>
              <a:t>‹#›</a:t>
            </a:fld>
            <a:endParaRPr lang="ja-JP" altLang="en-US" sz="1200" dirty="0">
              <a:latin typeface="Century" panose="02040604050505020304" pitchFamily="18" charset="0"/>
            </a:endParaRPr>
          </a:p>
        </p:txBody>
      </p:sp>
      <p:sp>
        <p:nvSpPr>
          <p:cNvPr id="7" name="スライド番号プレースホルダー 5"/>
          <p:cNvSpPr txBox="1">
            <a:spLocks/>
          </p:cNvSpPr>
          <p:nvPr userDrawn="1"/>
        </p:nvSpPr>
        <p:spPr>
          <a:xfrm>
            <a:off x="9045501" y="103949"/>
            <a:ext cx="2844800" cy="24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dirty="0">
                <a:latin typeface="Century" panose="02040604050505020304" pitchFamily="18" charset="0"/>
                <a:ea typeface="+mn-ea"/>
              </a:rPr>
              <a:t>/20</a:t>
            </a:r>
            <a:endParaRPr lang="ja-JP" altLang="en-US" sz="1200" dirty="0">
              <a:latin typeface="Century" panose="020406040505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500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header_footer_wh+_BL.ai"/>
          <p:cNvPicPr>
            <a:picLocks noChangeAspect="1"/>
          </p:cNvPicPr>
          <p:nvPr userDrawn="1"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5"/>
          <p:cNvSpPr txBox="1">
            <a:spLocks/>
          </p:cNvSpPr>
          <p:nvPr userDrawn="1"/>
        </p:nvSpPr>
        <p:spPr>
          <a:xfrm>
            <a:off x="9045501" y="103949"/>
            <a:ext cx="2844800" cy="24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dirty="0">
                <a:latin typeface="Century" panose="02040604050505020304" pitchFamily="18" charset="0"/>
                <a:ea typeface="+mn-ea"/>
              </a:rPr>
              <a:t>/ 20</a:t>
            </a:r>
          </a:p>
        </p:txBody>
      </p:sp>
      <p:sp>
        <p:nvSpPr>
          <p:cNvPr id="9" name="スライド番号プレースホルダー 5"/>
          <p:cNvSpPr txBox="1">
            <a:spLocks/>
          </p:cNvSpPr>
          <p:nvPr userDrawn="1"/>
        </p:nvSpPr>
        <p:spPr>
          <a:xfrm>
            <a:off x="8744615" y="109722"/>
            <a:ext cx="2844800" cy="236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C77DFE-49EF-EE47-AFEC-D88D2E6B4C14}" type="slidenum">
              <a:rPr lang="ja-JP" altLang="en-US" sz="1200" smtClean="0">
                <a:latin typeface="Century" panose="02040604050505020304" pitchFamily="18" charset="0"/>
              </a:rPr>
              <a:pPr/>
              <a:t>‹#›</a:t>
            </a:fld>
            <a:endParaRPr lang="ja-JP" altLang="en-US" sz="12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2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file:////Users/k.c.d.w.064/Desktop/&#20316;&#26989;&#20013;/1224_R4&#35443;&#36848;&#20844;&#20849;&#65288;PP&#65289;/703&#35443;&#36848;&#20844;&#20849;-2&#32232;3&#31456;2/JPEG/R4&#35443;&#36848;&#20844;&#20849;-p152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ctrTitle"/>
          </p:nvPr>
        </p:nvSpPr>
        <p:spPr>
          <a:xfrm>
            <a:off x="1524002" y="2483923"/>
            <a:ext cx="9143999" cy="767277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メイリオ"/>
                <a:ea typeface="メイリオ"/>
                <a:cs typeface="メイリオ"/>
              </a:rPr>
              <a:t>第</a:t>
            </a:r>
            <a:r>
              <a:rPr lang="en-US" altLang="ja-JP" b="1" dirty="0">
                <a:latin typeface="メイリオ"/>
                <a:ea typeface="メイリオ"/>
                <a:cs typeface="メイリオ"/>
              </a:rPr>
              <a:t>3</a:t>
            </a:r>
            <a:r>
              <a:rPr lang="ja-JP" altLang="en-US" b="1" dirty="0">
                <a:latin typeface="メイリオ"/>
                <a:ea typeface="メイリオ"/>
                <a:cs typeface="メイリオ"/>
              </a:rPr>
              <a:t>章</a:t>
            </a:r>
            <a:r>
              <a:rPr lang="en-US" altLang="ja-JP" b="1" dirty="0">
                <a:latin typeface="メイリオ"/>
                <a:ea typeface="メイリオ"/>
                <a:cs typeface="メイリオ"/>
              </a:rPr>
              <a:t>2</a:t>
            </a:r>
            <a:r>
              <a:rPr lang="ja-JP" altLang="en-US" b="1" dirty="0">
                <a:latin typeface="メイリオ"/>
                <a:ea typeface="メイリオ"/>
                <a:cs typeface="メイリオ"/>
              </a:rPr>
              <a:t>節　市場のしくみ</a:t>
            </a:r>
            <a:endParaRPr kumimoji="1" lang="ja-JP" altLang="en-US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ページ"/>
          <p:cNvSpPr txBox="1">
            <a:spLocks/>
          </p:cNvSpPr>
          <p:nvPr/>
        </p:nvSpPr>
        <p:spPr>
          <a:xfrm>
            <a:off x="1524000" y="3429001"/>
            <a:ext cx="9144000" cy="565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（教科書</a:t>
            </a:r>
            <a:r>
              <a:rPr lang="en-US" altLang="ja-JP" sz="28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p.154</a:t>
            </a:r>
            <a:r>
              <a:rPr lang="ja-JP" altLang="en-US" sz="28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～</a:t>
            </a:r>
            <a:r>
              <a:rPr lang="en-US" altLang="ja-JP" sz="28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159</a:t>
            </a:r>
            <a:r>
              <a:rPr lang="ja-JP" altLang="en-US" sz="28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）</a:t>
            </a:r>
          </a:p>
        </p:txBody>
      </p:sp>
      <p:pic>
        <p:nvPicPr>
          <p:cNvPr id="5" name="図 4" descr="top_wh_b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" y="0"/>
            <a:ext cx="12192608" cy="1987164"/>
          </a:xfrm>
          <a:prstGeom prst="rect">
            <a:avLst/>
          </a:prstGeom>
        </p:spPr>
      </p:pic>
      <p:pic>
        <p:nvPicPr>
          <p:cNvPr id="6" name="図 5" descr="top_wh_b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" y="4870836"/>
            <a:ext cx="12192608" cy="198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7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本文１"/>
          <p:cNvSpPr txBox="1">
            <a:spLocks/>
          </p:cNvSpPr>
          <p:nvPr/>
        </p:nvSpPr>
        <p:spPr>
          <a:xfrm>
            <a:off x="842777" y="1547729"/>
            <a:ext cx="9084994" cy="17034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800"/>
              </a:lnSpc>
            </a:pPr>
            <a:r>
              <a:rPr lang="ja-JP" altLang="en-US" b="1" u="sng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ダイナミック・プライシング</a:t>
            </a:r>
            <a:endParaRPr lang="en-US" altLang="ja-JP" b="1" u="sng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marL="355600" indent="-355600" algn="l">
              <a:lnSpc>
                <a:spcPts val="3800"/>
              </a:lnSpc>
            </a:pP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…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商品やサービスの価格を，需要に応じて自由に変動させるしくみ</a:t>
            </a:r>
            <a:endParaRPr lang="en-US" altLang="ja-JP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4" name="タイトル"/>
          <p:cNvSpPr txBox="1">
            <a:spLocks/>
          </p:cNvSpPr>
          <p:nvPr/>
        </p:nvSpPr>
        <p:spPr>
          <a:xfrm>
            <a:off x="842777" y="468112"/>
            <a:ext cx="4199123" cy="53581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ダイナミック・プライシング</a:t>
            </a:r>
          </a:p>
        </p:txBody>
      </p:sp>
      <p:sp>
        <p:nvSpPr>
          <p:cNvPr id="5" name="本文２"/>
          <p:cNvSpPr txBox="1">
            <a:spLocks/>
          </p:cNvSpPr>
          <p:nvPr/>
        </p:nvSpPr>
        <p:spPr>
          <a:xfrm>
            <a:off x="1327623" y="3457256"/>
            <a:ext cx="9084994" cy="2079944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</a:ln>
        </p:spPr>
        <p:txBody>
          <a:bodyPr vert="horz" lIns="91440" tIns="10800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ts val="3500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例：繁忙期に高く，閑散期に安いホテルや旅館</a:t>
            </a:r>
            <a:endParaRPr lang="en-US" altLang="ja-JP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marL="812800" indent="-812800" algn="l" defTabSz="266700">
              <a:lnSpc>
                <a:spcPts val="3500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　　閉店が近づいてくると値下げするスーパーの惣菜　など</a:t>
            </a:r>
          </a:p>
        </p:txBody>
      </p:sp>
    </p:spTree>
    <p:extLst>
      <p:ext uri="{BB962C8B-B14F-4D97-AF65-F5344CB8AC3E}">
        <p14:creationId xmlns:p14="http://schemas.microsoft.com/office/powerpoint/2010/main" val="41393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88306-3255-D9BA-2283-C0B22CCFB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3">
            <a:extLst>
              <a:ext uri="{FF2B5EF4-FFF2-40B4-BE49-F238E27FC236}">
                <a16:creationId xmlns:a16="http://schemas.microsoft.com/office/drawing/2014/main" id="{E3296ECE-FD06-E8B7-985F-BE5D1A213075}"/>
              </a:ext>
            </a:extLst>
          </p:cNvPr>
          <p:cNvSpPr/>
          <p:nvPr/>
        </p:nvSpPr>
        <p:spPr>
          <a:xfrm>
            <a:off x="2038613" y="2248361"/>
            <a:ext cx="8423999" cy="2361278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90000" lvl="1"/>
            <a:endParaRPr lang="en-US" altLang="ja-JP" sz="3200" b="1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marL="90000" lvl="1"/>
            <a:r>
              <a:rPr lang="ja-JP" altLang="en-US" sz="3200" b="1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「市場は万能ではない」とされているのはなぜだろうか。</a:t>
            </a:r>
            <a:endParaRPr lang="ja-JP" altLang="en-US" sz="320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1CBDA9-9CE7-A6B2-4DA2-A714FB5B574A}"/>
              </a:ext>
            </a:extLst>
          </p:cNvPr>
          <p:cNvSpPr txBox="1"/>
          <p:nvPr/>
        </p:nvSpPr>
        <p:spPr>
          <a:xfrm>
            <a:off x="2630536" y="2248360"/>
            <a:ext cx="1762560" cy="598739"/>
          </a:xfrm>
          <a:prstGeom prst="rect">
            <a:avLst/>
          </a:prstGeom>
          <a:solidFill>
            <a:srgbClr val="008000"/>
          </a:solidFill>
        </p:spPr>
        <p:txBody>
          <a:bodyPr wrap="square" bIns="0" rtlCol="0" anchor="b" anchorCtr="0">
            <a:no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point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334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"/>
          <p:cNvSpPr txBox="1">
            <a:spLocks/>
          </p:cNvSpPr>
          <p:nvPr/>
        </p:nvSpPr>
        <p:spPr>
          <a:xfrm>
            <a:off x="826449" y="468112"/>
            <a:ext cx="2733180" cy="5358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市場の寡占化</a:t>
            </a:r>
          </a:p>
        </p:txBody>
      </p:sp>
      <p:sp>
        <p:nvSpPr>
          <p:cNvPr id="9" name="本文１"/>
          <p:cNvSpPr txBox="1">
            <a:spLocks/>
          </p:cNvSpPr>
          <p:nvPr/>
        </p:nvSpPr>
        <p:spPr>
          <a:xfrm>
            <a:off x="826447" y="1911010"/>
            <a:ext cx="10401534" cy="9773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ts val="3000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・生産規模の拡大によって⑥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規模</a:t>
            </a:r>
            <a:r>
              <a:rPr lang="ja-JP" altLang="en-US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の利益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を得ようとする</a:t>
            </a:r>
            <a:endParaRPr lang="en-US" altLang="ja-JP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algn="l" defTabSz="266700">
              <a:lnSpc>
                <a:spcPts val="3000"/>
              </a:lnSpc>
            </a:pPr>
            <a:r>
              <a:rPr lang="ja-JP" altLang="en-US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・市場の</a:t>
            </a:r>
            <a:r>
              <a:rPr lang="ja-JP" altLang="en-US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⑦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占有率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を高めようとする</a:t>
            </a:r>
          </a:p>
        </p:txBody>
      </p:sp>
      <p:sp>
        <p:nvSpPr>
          <p:cNvPr id="10" name="矢印"/>
          <p:cNvSpPr/>
          <p:nvPr/>
        </p:nvSpPr>
        <p:spPr>
          <a:xfrm>
            <a:off x="1226368" y="2909604"/>
            <a:ext cx="327991" cy="126869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/>
          </a:p>
        </p:txBody>
      </p:sp>
      <p:sp>
        <p:nvSpPr>
          <p:cNvPr id="13" name="本文２"/>
          <p:cNvSpPr txBox="1">
            <a:spLocks/>
          </p:cNvSpPr>
          <p:nvPr/>
        </p:nvSpPr>
        <p:spPr>
          <a:xfrm>
            <a:off x="1554357" y="3359310"/>
            <a:ext cx="1635409" cy="369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ts val="3000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結果</a:t>
            </a: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…</a:t>
            </a:r>
            <a:endParaRPr lang="ja-JP" altLang="en-US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7" name="図タイトル"/>
          <p:cNvSpPr/>
          <p:nvPr/>
        </p:nvSpPr>
        <p:spPr>
          <a:xfrm>
            <a:off x="6947597" y="6114302"/>
            <a:ext cx="3255580" cy="277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わが国の生産集中度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(p.158)</a:t>
            </a:r>
          </a:p>
        </p:txBody>
      </p:sp>
      <p:sp>
        <p:nvSpPr>
          <p:cNvPr id="18" name="図番号"/>
          <p:cNvSpPr/>
          <p:nvPr/>
        </p:nvSpPr>
        <p:spPr>
          <a:xfrm>
            <a:off x="6674708" y="6114302"/>
            <a:ext cx="272891" cy="277064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latin typeface="Arial Black" panose="020B0A04020102020204" pitchFamily="34" charset="0"/>
              </a:rPr>
              <a:t>3</a:t>
            </a:r>
            <a:endParaRPr lang="ja-JP" altLang="en-US" sz="1600" dirty="0">
              <a:latin typeface="Arial Black" panose="020B0A04020102020204" pitchFamily="34" charset="0"/>
            </a:endParaRPr>
          </a:p>
        </p:txBody>
      </p:sp>
      <p:sp>
        <p:nvSpPr>
          <p:cNvPr id="11" name="サブタイトル">
            <a:extLst>
              <a:ext uri="{FF2B5EF4-FFF2-40B4-BE49-F238E27FC236}">
                <a16:creationId xmlns:a16="http://schemas.microsoft.com/office/drawing/2014/main" id="{4DB4CE9C-4793-4AA9-BEC6-A632FC5F7E14}"/>
              </a:ext>
            </a:extLst>
          </p:cNvPr>
          <p:cNvSpPr txBox="1">
            <a:spLocks/>
          </p:cNvSpPr>
          <p:nvPr/>
        </p:nvSpPr>
        <p:spPr>
          <a:xfrm>
            <a:off x="826449" y="1201118"/>
            <a:ext cx="2733180" cy="53580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108000" rIns="91440" bIns="45720" rtlCol="0" anchor="ctr">
            <a:no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ja-JP" altLang="en-US" sz="3200" b="1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企業の性質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本文３"/>
          <p:cNvSpPr txBox="1">
            <a:spLocks/>
          </p:cNvSpPr>
          <p:nvPr/>
        </p:nvSpPr>
        <p:spPr>
          <a:xfrm>
            <a:off x="826447" y="4375702"/>
            <a:ext cx="5104090" cy="1581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ts val="3600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少数の企業のみが生き残る</a:t>
            </a:r>
            <a:r>
              <a:rPr lang="ja-JP" altLang="en-US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⑧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寡占</a:t>
            </a:r>
            <a:r>
              <a:rPr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(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独占</a:t>
            </a:r>
            <a:r>
              <a:rPr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)</a:t>
            </a:r>
            <a:r>
              <a:rPr lang="ja-JP" altLang="en-US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市場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に</a:t>
            </a:r>
            <a:endParaRPr lang="en-US" altLang="ja-JP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3" name="図 2" descr="ダイアグラム, ベン図表&#10;&#10;AI 生成コンテンツは誤りを含む可能性があります。">
            <a:extLst>
              <a:ext uri="{FF2B5EF4-FFF2-40B4-BE49-F238E27FC236}">
                <a16:creationId xmlns:a16="http://schemas.microsoft.com/office/drawing/2014/main" id="{97B1678F-EB87-C1EC-3FAB-FC2887B22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597" y="2760507"/>
            <a:ext cx="2948931" cy="323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"/>
          <p:cNvSpPr txBox="1">
            <a:spLocks/>
          </p:cNvSpPr>
          <p:nvPr/>
        </p:nvSpPr>
        <p:spPr>
          <a:xfrm>
            <a:off x="940749" y="468112"/>
            <a:ext cx="2749508" cy="5358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市場の寡占化</a:t>
            </a:r>
          </a:p>
        </p:txBody>
      </p:sp>
      <p:sp>
        <p:nvSpPr>
          <p:cNvPr id="11" name="サブタイトル"/>
          <p:cNvSpPr txBox="1">
            <a:spLocks/>
          </p:cNvSpPr>
          <p:nvPr/>
        </p:nvSpPr>
        <p:spPr>
          <a:xfrm>
            <a:off x="940748" y="1303059"/>
            <a:ext cx="3288352" cy="53581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108000" rIns="91440" bIns="45720" rtlCol="0" anchor="ctr">
            <a:no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ja-JP" altLang="en-US" sz="3200" b="1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寡占市場の特徴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本文１"/>
          <p:cNvSpPr txBox="1">
            <a:spLocks/>
          </p:cNvSpPr>
          <p:nvPr/>
        </p:nvSpPr>
        <p:spPr>
          <a:xfrm>
            <a:off x="940748" y="2056154"/>
            <a:ext cx="10946451" cy="1906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ts val="3000"/>
              </a:lnSpc>
            </a:pPr>
            <a:r>
              <a:rPr lang="ja-JP" altLang="en-US" u="sng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企業どうしが協調的に行動する傾向</a:t>
            </a:r>
            <a:endParaRPr lang="en-US" altLang="ja-JP" u="sng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algn="l" defTabSz="266700">
              <a:lnSpc>
                <a:spcPts val="3000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・企業どうしの協定によって価格を決める</a:t>
            </a: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(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⑨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カルテル</a:t>
            </a: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)</a:t>
            </a:r>
          </a:p>
          <a:p>
            <a:pPr marL="457200" indent="-457200" algn="l" defTabSz="266700">
              <a:lnSpc>
                <a:spcPts val="3000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・</a:t>
            </a:r>
            <a:r>
              <a:rPr lang="ja-JP" altLang="en-US" b="1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プライスリーダー</a:t>
            </a: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(</a:t>
            </a:r>
            <a:r>
              <a:rPr lang="ja-JP" altLang="en-US" b="1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価格先導者</a:t>
            </a: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)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に他の企業が追随</a:t>
            </a:r>
            <a:endParaRPr lang="en-US" altLang="ja-JP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marL="457200" indent="-457200" algn="l" defTabSz="266700">
              <a:lnSpc>
                <a:spcPts val="3000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　して価格を決定＝⑩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管理価格</a:t>
            </a:r>
            <a:endParaRPr lang="ja-JP" altLang="en-US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矢印"/>
          <p:cNvSpPr/>
          <p:nvPr/>
        </p:nvSpPr>
        <p:spPr>
          <a:xfrm rot="16200000">
            <a:off x="1250969" y="3974898"/>
            <a:ext cx="333375" cy="40957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/>
          </a:p>
        </p:txBody>
      </p:sp>
      <p:sp>
        <p:nvSpPr>
          <p:cNvPr id="13" name="本文２"/>
          <p:cNvSpPr txBox="1">
            <a:spLocks/>
          </p:cNvSpPr>
          <p:nvPr/>
        </p:nvSpPr>
        <p:spPr>
          <a:xfrm>
            <a:off x="1622444" y="4029326"/>
            <a:ext cx="9956412" cy="525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ts val="3000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価格が下がりにくくなる傾向</a:t>
            </a: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(</a:t>
            </a:r>
            <a:r>
              <a:rPr lang="ja-JP" altLang="en-US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価格の</a:t>
            </a:r>
            <a:r>
              <a:rPr lang="ja-JP" altLang="en-US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⑪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下方硬直性</a:t>
            </a: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419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"/>
          <p:cNvSpPr txBox="1">
            <a:spLocks/>
          </p:cNvSpPr>
          <p:nvPr/>
        </p:nvSpPr>
        <p:spPr>
          <a:xfrm>
            <a:off x="940749" y="468112"/>
            <a:ext cx="2665758" cy="5358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市場の寡占化</a:t>
            </a:r>
          </a:p>
        </p:txBody>
      </p:sp>
      <p:sp>
        <p:nvSpPr>
          <p:cNvPr id="11" name="サブタイトル"/>
          <p:cNvSpPr txBox="1">
            <a:spLocks/>
          </p:cNvSpPr>
          <p:nvPr/>
        </p:nvSpPr>
        <p:spPr>
          <a:xfrm>
            <a:off x="940748" y="1160887"/>
            <a:ext cx="3288352" cy="47427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108000" rIns="91440" bIns="45720" rtlCol="0" anchor="ctr">
            <a:no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ja-JP" altLang="en-US" sz="3200" b="1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寡占市場の特徴</a:t>
            </a:r>
            <a:endParaRPr lang="en-US" altLang="ja-JP" sz="3200" dirty="0">
              <a:solidFill>
                <a:schemeClr val="bg1">
                  <a:lumMod val="9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本文１"/>
          <p:cNvSpPr txBox="1">
            <a:spLocks/>
          </p:cNvSpPr>
          <p:nvPr/>
        </p:nvSpPr>
        <p:spPr>
          <a:xfrm>
            <a:off x="940748" y="1750242"/>
            <a:ext cx="9681178" cy="1006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ts val="3700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デザイン・アフターサービスなどの</a:t>
            </a:r>
            <a:r>
              <a:rPr lang="ja-JP" altLang="en-US" b="1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製品の差別化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による，価格以外での競争（⑫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非価格競争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）が激化</a:t>
            </a:r>
          </a:p>
        </p:txBody>
      </p:sp>
      <p:sp>
        <p:nvSpPr>
          <p:cNvPr id="10" name="矢印"/>
          <p:cNvSpPr/>
          <p:nvPr/>
        </p:nvSpPr>
        <p:spPr>
          <a:xfrm rot="16200000">
            <a:off x="1288297" y="2829999"/>
            <a:ext cx="398345" cy="44698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/>
          </a:p>
        </p:txBody>
      </p:sp>
      <p:sp>
        <p:nvSpPr>
          <p:cNvPr id="13" name="本文２"/>
          <p:cNvSpPr txBox="1">
            <a:spLocks/>
          </p:cNvSpPr>
          <p:nvPr/>
        </p:nvSpPr>
        <p:spPr>
          <a:xfrm>
            <a:off x="1845595" y="2883870"/>
            <a:ext cx="6875670" cy="545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ts val="3000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消費者が不利益を被ることも</a:t>
            </a:r>
            <a:endParaRPr lang="en-US" altLang="ja-JP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例"/>
          <p:cNvSpPr txBox="1">
            <a:spLocks/>
          </p:cNvSpPr>
          <p:nvPr/>
        </p:nvSpPr>
        <p:spPr>
          <a:xfrm>
            <a:off x="2035487" y="3421887"/>
            <a:ext cx="464847" cy="94926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vert="eaVert" lIns="72000" tIns="144000" rIns="72000" bIns="72000" rtlCol="0" anchor="ctr" anchorCtr="1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ja-JP" altLang="en-US" sz="2800" b="1" dirty="0">
                <a:solidFill>
                  <a:schemeClr val="bg1">
                    <a:lumMod val="95000"/>
                  </a:schemeClr>
                </a:solidFill>
                <a:latin typeface="メイリオ"/>
                <a:ea typeface="メイリオ"/>
                <a:cs typeface="メイリオ"/>
              </a:rPr>
              <a:t>例</a:t>
            </a:r>
            <a:endParaRPr lang="en-US" altLang="ja-JP" sz="2800" b="1" dirty="0">
              <a:solidFill>
                <a:schemeClr val="bg1">
                  <a:lumMod val="9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5" name="本文３"/>
          <p:cNvSpPr txBox="1">
            <a:spLocks/>
          </p:cNvSpPr>
          <p:nvPr/>
        </p:nvSpPr>
        <p:spPr>
          <a:xfrm>
            <a:off x="2626098" y="3421887"/>
            <a:ext cx="5899436" cy="949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10800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4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商品情報がゆがめられる</a:t>
            </a:r>
            <a:endParaRPr lang="en-US" altLang="ja-JP" sz="280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marL="363538" indent="-363538" algn="l">
              <a:lnSpc>
                <a:spcPts val="34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広告宣伝費の価格への上乗せ　など</a:t>
            </a:r>
          </a:p>
        </p:txBody>
      </p:sp>
      <p:sp>
        <p:nvSpPr>
          <p:cNvPr id="16" name="左右矢印"/>
          <p:cNvSpPr/>
          <p:nvPr/>
        </p:nvSpPr>
        <p:spPr>
          <a:xfrm rot="10800000">
            <a:off x="1067923" y="5061370"/>
            <a:ext cx="658744" cy="333375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本文４"/>
          <p:cNvSpPr txBox="1">
            <a:spLocks/>
          </p:cNvSpPr>
          <p:nvPr/>
        </p:nvSpPr>
        <p:spPr>
          <a:xfrm>
            <a:off x="1902555" y="4788612"/>
            <a:ext cx="6720450" cy="1650288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</a:ln>
        </p:spPr>
        <p:txBody>
          <a:bodyPr vert="horz" lIns="91440" tIns="10800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ts val="3000"/>
              </a:lnSpc>
            </a:pPr>
            <a:r>
              <a:rPr lang="ja-JP" altLang="en-US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⑬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独占禁止法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による規制</a:t>
            </a:r>
            <a:endParaRPr lang="en-US" altLang="ja-JP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algn="l" defTabSz="266700">
              <a:lnSpc>
                <a:spcPts val="3000"/>
              </a:lnSpc>
            </a:pP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…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企業間の公正な競争の促進</a:t>
            </a:r>
            <a:endParaRPr lang="en-US" altLang="ja-JP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algn="l" defTabSz="266700">
              <a:lnSpc>
                <a:spcPts val="3000"/>
              </a:lnSpc>
            </a:pP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　→⑭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公正取引委員会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による監視</a:t>
            </a:r>
          </a:p>
        </p:txBody>
      </p:sp>
    </p:spTree>
    <p:extLst>
      <p:ext uri="{BB962C8B-B14F-4D97-AF65-F5344CB8AC3E}">
        <p14:creationId xmlns:p14="http://schemas.microsoft.com/office/powerpoint/2010/main" val="638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"/>
          <p:cNvSpPr txBox="1">
            <a:spLocks/>
          </p:cNvSpPr>
          <p:nvPr/>
        </p:nvSpPr>
        <p:spPr>
          <a:xfrm>
            <a:off x="1038720" y="468112"/>
            <a:ext cx="2537237" cy="5358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市場の失敗</a:t>
            </a:r>
          </a:p>
        </p:txBody>
      </p:sp>
      <p:sp>
        <p:nvSpPr>
          <p:cNvPr id="6" name="本文２"/>
          <p:cNvSpPr txBox="1">
            <a:spLocks/>
          </p:cNvSpPr>
          <p:nvPr/>
        </p:nvSpPr>
        <p:spPr>
          <a:xfrm>
            <a:off x="1038719" y="2956426"/>
            <a:ext cx="8464510" cy="1438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ts val="3500"/>
              </a:lnSpc>
            </a:pPr>
            <a:r>
              <a:rPr lang="ja-JP" altLang="en-US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⑯</a:t>
            </a:r>
            <a:r>
              <a:rPr lang="ja-JP" altLang="en-US" b="1" u="sng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公共財</a:t>
            </a:r>
            <a:r>
              <a:rPr lang="ja-JP" altLang="en-US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（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道路や公園など）</a:t>
            </a:r>
            <a:endParaRPr lang="en-US" altLang="ja-JP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marL="446088" indent="-446088" algn="l">
              <a:lnSpc>
                <a:spcPts val="3500"/>
              </a:lnSpc>
            </a:pP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…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非競合性と非排除性の性質から，民間企業による供給を期待できない</a:t>
            </a:r>
          </a:p>
        </p:txBody>
      </p:sp>
      <p:sp>
        <p:nvSpPr>
          <p:cNvPr id="7" name="本文１"/>
          <p:cNvSpPr txBox="1">
            <a:spLocks/>
          </p:cNvSpPr>
          <p:nvPr/>
        </p:nvSpPr>
        <p:spPr>
          <a:xfrm>
            <a:off x="1038719" y="1419845"/>
            <a:ext cx="7820891" cy="1438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ts val="3500"/>
              </a:lnSpc>
            </a:pPr>
            <a:r>
              <a:rPr lang="ja-JP" altLang="en-US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⑮</a:t>
            </a:r>
            <a:r>
              <a:rPr lang="ja-JP" altLang="en-US" b="1" u="sng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外部不経済</a:t>
            </a:r>
            <a:r>
              <a:rPr lang="ja-JP" altLang="en-US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（負の外部性）</a:t>
            </a:r>
            <a:endParaRPr lang="en-US" altLang="ja-JP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446088" indent="-446088" algn="l" defTabSz="266700">
              <a:lnSpc>
                <a:spcPts val="3500"/>
              </a:lnSpc>
            </a:pP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…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公害や環境破壊など市場の外で生じる社会的なマイナス効果</a:t>
            </a:r>
            <a:endParaRPr lang="en-US" altLang="ja-JP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矢印"/>
          <p:cNvSpPr/>
          <p:nvPr/>
        </p:nvSpPr>
        <p:spPr>
          <a:xfrm>
            <a:off x="4379829" y="4394762"/>
            <a:ext cx="333376" cy="65874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/>
          </a:p>
        </p:txBody>
      </p:sp>
      <p:sp>
        <p:nvSpPr>
          <p:cNvPr id="8" name="本文３">
            <a:extLst>
              <a:ext uri="{FF2B5EF4-FFF2-40B4-BE49-F238E27FC236}">
                <a16:creationId xmlns:a16="http://schemas.microsoft.com/office/drawing/2014/main" id="{CB0536DA-EEDC-4304-83A6-6064DD04E0A4}"/>
              </a:ext>
            </a:extLst>
          </p:cNvPr>
          <p:cNvSpPr txBox="1">
            <a:spLocks/>
          </p:cNvSpPr>
          <p:nvPr/>
        </p:nvSpPr>
        <p:spPr>
          <a:xfrm>
            <a:off x="1038718" y="5062560"/>
            <a:ext cx="10146353" cy="1438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ts val="3700"/>
              </a:lnSpc>
            </a:pPr>
            <a:r>
              <a:rPr lang="ja-JP" altLang="en-US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外部不経済や公共財などに関しては，市場は適切な資源配分を達成することができない</a:t>
            </a:r>
            <a:r>
              <a:rPr lang="en-US" altLang="ja-JP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(</a:t>
            </a:r>
            <a:r>
              <a:rPr lang="ja-JP" altLang="en-US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＝⑰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市場の失敗</a:t>
            </a:r>
            <a:r>
              <a:rPr lang="en-US" altLang="ja-JP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)</a:t>
            </a:r>
          </a:p>
          <a:p>
            <a:pPr algn="l" defTabSz="266700">
              <a:lnSpc>
                <a:spcPts val="3400"/>
              </a:lnSpc>
            </a:pPr>
            <a:r>
              <a:rPr lang="ja-JP" altLang="en-US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→政府の介入が必要</a:t>
            </a:r>
          </a:p>
        </p:txBody>
      </p:sp>
    </p:spTree>
    <p:extLst>
      <p:ext uri="{BB962C8B-B14F-4D97-AF65-F5344CB8AC3E}">
        <p14:creationId xmlns:p14="http://schemas.microsoft.com/office/powerpoint/2010/main" val="41393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A899C-E0CB-B949-28CF-B221F9D32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">
            <a:extLst>
              <a:ext uri="{FF2B5EF4-FFF2-40B4-BE49-F238E27FC236}">
                <a16:creationId xmlns:a16="http://schemas.microsoft.com/office/drawing/2014/main" id="{FB17A157-7BDA-C384-B76C-B24603A46EF4}"/>
              </a:ext>
            </a:extLst>
          </p:cNvPr>
          <p:cNvSpPr txBox="1">
            <a:spLocks/>
          </p:cNvSpPr>
          <p:nvPr/>
        </p:nvSpPr>
        <p:spPr>
          <a:xfrm>
            <a:off x="1038720" y="468112"/>
            <a:ext cx="2537237" cy="5358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市場の失敗</a:t>
            </a:r>
          </a:p>
        </p:txBody>
      </p:sp>
      <p:sp>
        <p:nvSpPr>
          <p:cNvPr id="7" name="本文">
            <a:extLst>
              <a:ext uri="{FF2B5EF4-FFF2-40B4-BE49-F238E27FC236}">
                <a16:creationId xmlns:a16="http://schemas.microsoft.com/office/drawing/2014/main" id="{3CCBEFAF-96B4-F19D-7DCA-D118B55089C2}"/>
              </a:ext>
            </a:extLst>
          </p:cNvPr>
          <p:cNvSpPr txBox="1">
            <a:spLocks/>
          </p:cNvSpPr>
          <p:nvPr/>
        </p:nvSpPr>
        <p:spPr>
          <a:xfrm>
            <a:off x="1038719" y="1419844"/>
            <a:ext cx="7977690" cy="2131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ts val="3500"/>
              </a:lnSpc>
            </a:pPr>
            <a:r>
              <a:rPr lang="ja-JP" altLang="en-US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・情報の⑱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非対称性</a:t>
            </a:r>
            <a:endParaRPr lang="en-US" altLang="ja-JP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 marL="446088" indent="-446088" algn="l" defTabSz="266700">
              <a:lnSpc>
                <a:spcPts val="3500"/>
              </a:lnSpc>
            </a:pP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…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売り手と買い手の間で，一方はその商品やサービスのことをよく知っているが，他方はあまり知らないという状況</a:t>
            </a:r>
            <a:endParaRPr lang="en-US" altLang="ja-JP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6548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BD7C3-4796-B765-3F3D-1778215AA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3">
            <a:extLst>
              <a:ext uri="{FF2B5EF4-FFF2-40B4-BE49-F238E27FC236}">
                <a16:creationId xmlns:a16="http://schemas.microsoft.com/office/drawing/2014/main" id="{BD8C5FF5-AB3C-5527-AE70-D33452009A9E}"/>
              </a:ext>
            </a:extLst>
          </p:cNvPr>
          <p:cNvSpPr/>
          <p:nvPr/>
        </p:nvSpPr>
        <p:spPr>
          <a:xfrm>
            <a:off x="1990328" y="2358531"/>
            <a:ext cx="8423999" cy="2543080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432000" rtlCol="0" anchor="ctr"/>
          <a:lstStyle/>
          <a:p>
            <a:pPr marL="90000" lvl="1"/>
            <a:r>
              <a:rPr lang="ja-JP" altLang="en-US" sz="3200" b="1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市場経済の機能と限界とはどのようなものだろうか。</a:t>
            </a:r>
            <a:endParaRPr lang="en-US" altLang="ja-JP" sz="3200" b="1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F942299-6D8A-7E18-AFCF-9C9EC26E40DB}"/>
              </a:ext>
            </a:extLst>
          </p:cNvPr>
          <p:cNvSpPr txBox="1"/>
          <p:nvPr/>
        </p:nvSpPr>
        <p:spPr>
          <a:xfrm>
            <a:off x="2438455" y="2358530"/>
            <a:ext cx="3483978" cy="523220"/>
          </a:xfrm>
          <a:prstGeom prst="rect">
            <a:avLst/>
          </a:prstGeom>
          <a:solidFill>
            <a:srgbClr val="008000"/>
          </a:solidFill>
        </p:spPr>
        <p:txBody>
          <a:bodyPr wrap="square" bIns="0" rtlCol="0" anchor="b" anchorCtr="0">
            <a:no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主題の問い</a:t>
            </a:r>
          </a:p>
        </p:txBody>
      </p:sp>
    </p:spTree>
    <p:extLst>
      <p:ext uri="{BB962C8B-B14F-4D97-AF65-F5344CB8AC3E}">
        <p14:creationId xmlns:p14="http://schemas.microsoft.com/office/powerpoint/2010/main" val="533174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3">
            <a:extLst>
              <a:ext uri="{FF2B5EF4-FFF2-40B4-BE49-F238E27FC236}">
                <a16:creationId xmlns:a16="http://schemas.microsoft.com/office/drawing/2014/main" id="{C48171F4-9CE2-42F0-8ADD-353523417A95}"/>
              </a:ext>
            </a:extLst>
          </p:cNvPr>
          <p:cNvSpPr/>
          <p:nvPr/>
        </p:nvSpPr>
        <p:spPr>
          <a:xfrm>
            <a:off x="1884002" y="2384351"/>
            <a:ext cx="8423999" cy="2089298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468000" rtlCol="0" anchor="ctr"/>
          <a:lstStyle/>
          <a:p>
            <a:pPr marL="90000" lvl="1">
              <a:defRPr/>
            </a:pPr>
            <a:r>
              <a:rPr lang="ja-JP" altLang="en-US" sz="3200" b="1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市場の機能とはどのようなものか，価格がもたらす影響を踏まえて説明してみよう。</a:t>
            </a:r>
            <a:endParaRPr lang="en-US" altLang="ja-JP" sz="3200" b="1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A7F38C-7E6D-4DC9-ABC8-3CE266F3B715}"/>
              </a:ext>
            </a:extLst>
          </p:cNvPr>
          <p:cNvSpPr txBox="1"/>
          <p:nvPr/>
        </p:nvSpPr>
        <p:spPr>
          <a:xfrm>
            <a:off x="2533691" y="2384351"/>
            <a:ext cx="113431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Try</a:t>
            </a:r>
            <a:endParaRPr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0440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2005D-08C0-DBDD-301E-480817154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3">
            <a:extLst>
              <a:ext uri="{FF2B5EF4-FFF2-40B4-BE49-F238E27FC236}">
                <a16:creationId xmlns:a16="http://schemas.microsoft.com/office/drawing/2014/main" id="{EDAB1DA4-8FF2-01D2-B9EC-05280AB30767}"/>
              </a:ext>
            </a:extLst>
          </p:cNvPr>
          <p:cNvSpPr/>
          <p:nvPr/>
        </p:nvSpPr>
        <p:spPr>
          <a:xfrm>
            <a:off x="1884002" y="2384350"/>
            <a:ext cx="8423999" cy="2682949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468000" rtlCol="0" anchor="ctr"/>
          <a:lstStyle/>
          <a:p>
            <a:pPr marL="90000" lvl="1">
              <a:defRPr/>
            </a:pPr>
            <a:r>
              <a:rPr lang="ja-JP" altLang="en-US" sz="3200" b="1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市場の問題点とは何か，具体的な現象例をあげながら，効率と公正の観点で考察してみよう。</a:t>
            </a:r>
            <a:endParaRPr lang="en-US" altLang="ja-JP" sz="3200" b="1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D3B2C7-8207-7447-9F19-F92528794F3C}"/>
              </a:ext>
            </a:extLst>
          </p:cNvPr>
          <p:cNvSpPr txBox="1"/>
          <p:nvPr/>
        </p:nvSpPr>
        <p:spPr>
          <a:xfrm>
            <a:off x="2533691" y="2384351"/>
            <a:ext cx="113431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Try</a:t>
            </a:r>
            <a:endParaRPr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323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3">
            <a:extLst>
              <a:ext uri="{FF2B5EF4-FFF2-40B4-BE49-F238E27FC236}">
                <a16:creationId xmlns:a16="http://schemas.microsoft.com/office/drawing/2014/main" id="{48F2844C-01CE-4758-B497-116E64DC0C6A}"/>
              </a:ext>
            </a:extLst>
          </p:cNvPr>
          <p:cNvSpPr/>
          <p:nvPr/>
        </p:nvSpPr>
        <p:spPr>
          <a:xfrm>
            <a:off x="1990328" y="2358531"/>
            <a:ext cx="8423999" cy="2543080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432000" rtlCol="0" anchor="ctr"/>
          <a:lstStyle/>
          <a:p>
            <a:pPr marL="90000" lvl="1"/>
            <a:r>
              <a:rPr lang="ja-JP" altLang="en-US" sz="3200" b="1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市場経済の機能と限界とはどのようなものだろうか。</a:t>
            </a:r>
            <a:endParaRPr lang="en-US" altLang="ja-JP" sz="3200" b="1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BADBFE-E103-4C74-9C2D-B9E88A1B2984}"/>
              </a:ext>
            </a:extLst>
          </p:cNvPr>
          <p:cNvSpPr txBox="1"/>
          <p:nvPr/>
        </p:nvSpPr>
        <p:spPr>
          <a:xfrm>
            <a:off x="2438455" y="2358530"/>
            <a:ext cx="3483978" cy="523220"/>
          </a:xfrm>
          <a:prstGeom prst="rect">
            <a:avLst/>
          </a:prstGeom>
          <a:solidFill>
            <a:srgbClr val="008000"/>
          </a:solidFill>
        </p:spPr>
        <p:txBody>
          <a:bodyPr wrap="square" bIns="0" rtlCol="0" anchor="b" anchorCtr="0">
            <a:no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主題の問い</a:t>
            </a:r>
          </a:p>
        </p:txBody>
      </p:sp>
    </p:spTree>
    <p:extLst>
      <p:ext uri="{BB962C8B-B14F-4D97-AF65-F5344CB8AC3E}">
        <p14:creationId xmlns:p14="http://schemas.microsoft.com/office/powerpoint/2010/main" val="1423308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本文">
            <a:extLst>
              <a:ext uri="{FF2B5EF4-FFF2-40B4-BE49-F238E27FC236}">
                <a16:creationId xmlns:a16="http://schemas.microsoft.com/office/drawing/2014/main" id="{7FC89A66-0956-E024-C566-E77986BD6B83}"/>
              </a:ext>
            </a:extLst>
          </p:cNvPr>
          <p:cNvSpPr txBox="1">
            <a:spLocks/>
          </p:cNvSpPr>
          <p:nvPr/>
        </p:nvSpPr>
        <p:spPr>
          <a:xfrm>
            <a:off x="1321777" y="1441938"/>
            <a:ext cx="9731325" cy="3655841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非価格競争とは，デザイン，広告・宣伝といった手段を用いて，価格以外の競争が行われることである。○か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×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か。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  <a:p>
            <a:pPr lvl="0" algn="r">
              <a:lnSpc>
                <a:spcPts val="4500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2015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年　政治・経済　本試）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タイトル">
            <a:extLst>
              <a:ext uri="{FF2B5EF4-FFF2-40B4-BE49-F238E27FC236}">
                <a16:creationId xmlns:a16="http://schemas.microsoft.com/office/drawing/2014/main" id="{C32CD36E-D173-361C-3439-DF3EB8796182}"/>
              </a:ext>
            </a:extLst>
          </p:cNvPr>
          <p:cNvSpPr txBox="1">
            <a:spLocks/>
          </p:cNvSpPr>
          <p:nvPr/>
        </p:nvSpPr>
        <p:spPr>
          <a:xfrm>
            <a:off x="697804" y="406592"/>
            <a:ext cx="3028376" cy="621057"/>
          </a:xfrm>
          <a:prstGeom prst="rect">
            <a:avLst/>
          </a:prstGeom>
          <a:solidFill>
            <a:srgbClr val="9B59B6"/>
          </a:solidFill>
          <a:ln w="25400">
            <a:noFill/>
          </a:ln>
        </p:spPr>
        <p:txBody>
          <a:bodyPr vert="horz" lIns="72000" tIns="144000" rIns="72000" bIns="72000" rtlCol="0" anchor="ctr" anchorCtr="1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確認してみよう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: 塗りつぶしなし 12">
            <a:extLst>
              <a:ext uri="{FF2B5EF4-FFF2-40B4-BE49-F238E27FC236}">
                <a16:creationId xmlns:a16="http://schemas.microsoft.com/office/drawing/2014/main" id="{EBF52EAA-23C3-7CF5-DDE9-ED6F02A0DF96}"/>
              </a:ext>
            </a:extLst>
          </p:cNvPr>
          <p:cNvSpPr/>
          <p:nvPr/>
        </p:nvSpPr>
        <p:spPr>
          <a:xfrm>
            <a:off x="4374173" y="1760220"/>
            <a:ext cx="3014589" cy="2965938"/>
          </a:xfrm>
          <a:prstGeom prst="donut">
            <a:avLst>
              <a:gd name="adj" fmla="val 9973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0" name="answer">
            <a:extLst>
              <a:ext uri="{FF2B5EF4-FFF2-40B4-BE49-F238E27FC236}">
                <a16:creationId xmlns:a16="http://schemas.microsoft.com/office/drawing/2014/main" id="{392401F5-FC63-00F4-8FD0-EC5DC06CE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04" y="5099682"/>
            <a:ext cx="1372296" cy="6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本文">
            <a:extLst>
              <a:ext uri="{FF2B5EF4-FFF2-40B4-BE49-F238E27FC236}">
                <a16:creationId xmlns:a16="http://schemas.microsoft.com/office/drawing/2014/main" id="{7FC89A66-0956-E024-C566-E77986BD6B83}"/>
              </a:ext>
            </a:extLst>
          </p:cNvPr>
          <p:cNvSpPr txBox="1">
            <a:spLocks/>
          </p:cNvSpPr>
          <p:nvPr/>
        </p:nvSpPr>
        <p:spPr>
          <a:xfrm>
            <a:off x="1321777" y="1760220"/>
            <a:ext cx="9731325" cy="3337559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高級フルーツの人気が国外で高まり，その果物の作付面積が拡大して生産量と輸出量が増加したことは，市場の失敗の例である。○か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×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か。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  <a:p>
            <a:pPr lvl="0" algn="r">
              <a:lnSpc>
                <a:spcPts val="4500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2018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年　政治・経済　追試）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タイトル">
            <a:extLst>
              <a:ext uri="{FF2B5EF4-FFF2-40B4-BE49-F238E27FC236}">
                <a16:creationId xmlns:a16="http://schemas.microsoft.com/office/drawing/2014/main" id="{C32CD36E-D173-361C-3439-DF3EB8796182}"/>
              </a:ext>
            </a:extLst>
          </p:cNvPr>
          <p:cNvSpPr txBox="1">
            <a:spLocks/>
          </p:cNvSpPr>
          <p:nvPr/>
        </p:nvSpPr>
        <p:spPr>
          <a:xfrm>
            <a:off x="697804" y="406592"/>
            <a:ext cx="3028376" cy="621057"/>
          </a:xfrm>
          <a:prstGeom prst="rect">
            <a:avLst/>
          </a:prstGeom>
          <a:solidFill>
            <a:srgbClr val="9B59B6"/>
          </a:solidFill>
          <a:ln w="25400">
            <a:noFill/>
          </a:ln>
        </p:spPr>
        <p:txBody>
          <a:bodyPr vert="horz" lIns="72000" tIns="144000" rIns="72000" bIns="72000" rtlCol="0" anchor="ctr" anchorCtr="1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確認してみよう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" name="answer">
            <a:extLst>
              <a:ext uri="{FF2B5EF4-FFF2-40B4-BE49-F238E27FC236}">
                <a16:creationId xmlns:a16="http://schemas.microsoft.com/office/drawing/2014/main" id="{392401F5-FC63-00F4-8FD0-EC5DC06CE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04" y="5099682"/>
            <a:ext cx="1372296" cy="633580"/>
          </a:xfrm>
          <a:prstGeom prst="rect">
            <a:avLst/>
          </a:prstGeom>
        </p:spPr>
      </p:pic>
      <p:sp>
        <p:nvSpPr>
          <p:cNvPr id="4" name="乗算記号 3">
            <a:extLst>
              <a:ext uri="{FF2B5EF4-FFF2-40B4-BE49-F238E27FC236}">
                <a16:creationId xmlns:a16="http://schemas.microsoft.com/office/drawing/2014/main" id="{A79DCF26-3598-34E4-791A-2BE7074FF181}"/>
              </a:ext>
            </a:extLst>
          </p:cNvPr>
          <p:cNvSpPr/>
          <p:nvPr/>
        </p:nvSpPr>
        <p:spPr>
          <a:xfrm>
            <a:off x="3118389" y="1092175"/>
            <a:ext cx="5760568" cy="4302027"/>
          </a:xfrm>
          <a:prstGeom prst="mathMultiply">
            <a:avLst>
              <a:gd name="adj1" fmla="val 11163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07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A16C5790-EA48-43BC-AE64-7CBA9DFF2FB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2934570" y="1261110"/>
            <a:ext cx="6040628" cy="5012436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63C0EA0-BE92-4EC9-B6A8-C15DB5072DB9}"/>
              </a:ext>
            </a:extLst>
          </p:cNvPr>
          <p:cNvSpPr txBox="1"/>
          <p:nvPr/>
        </p:nvSpPr>
        <p:spPr>
          <a:xfrm>
            <a:off x="10867985" y="134953"/>
            <a:ext cx="10858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</a:rPr>
              <a:t>補足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タイトル">
            <a:extLst>
              <a:ext uri="{FF2B5EF4-FFF2-40B4-BE49-F238E27FC236}">
                <a16:creationId xmlns:a16="http://schemas.microsoft.com/office/drawing/2014/main" id="{928365CC-1AD6-425A-85B1-6EA5DE49D825}"/>
              </a:ext>
            </a:extLst>
          </p:cNvPr>
          <p:cNvSpPr/>
          <p:nvPr/>
        </p:nvSpPr>
        <p:spPr>
          <a:xfrm>
            <a:off x="374694" y="534177"/>
            <a:ext cx="5721306" cy="4537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経済主体の相互関係</a:t>
            </a:r>
            <a:r>
              <a:rPr lang="en-US" altLang="ja-JP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(p.154)</a:t>
            </a:r>
            <a:endParaRPr lang="ja-JP" altLang="en-US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6" name="back" descr="back.png">
            <a:extLst>
              <a:ext uri="{FF2B5EF4-FFF2-40B4-BE49-F238E27FC236}">
                <a16:creationId xmlns:a16="http://schemas.microsoft.com/office/drawing/2014/main" id="{1B36981F-A033-41B9-A842-AA35D4810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834" y="6365593"/>
            <a:ext cx="829001" cy="469361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2ACDEC7-B119-4814-A8E1-6E77D9E22946}"/>
              </a:ext>
            </a:extLst>
          </p:cNvPr>
          <p:cNvGrpSpPr/>
          <p:nvPr/>
        </p:nvGrpSpPr>
        <p:grpSpPr>
          <a:xfrm>
            <a:off x="12192000" y="2497757"/>
            <a:ext cx="8488843" cy="1716434"/>
            <a:chOff x="9144000" y="2497757"/>
            <a:chExt cx="8488843" cy="1716434"/>
          </a:xfrm>
        </p:grpSpPr>
        <p:sp>
          <p:nvSpPr>
            <p:cNvPr id="13" name="サブタイトル 2">
              <a:extLst>
                <a:ext uri="{FF2B5EF4-FFF2-40B4-BE49-F238E27FC236}">
                  <a16:creationId xmlns:a16="http://schemas.microsoft.com/office/drawing/2014/main" id="{E881DBFA-4298-4414-AC5C-A65F4881F27A}"/>
                </a:ext>
              </a:extLst>
            </p:cNvPr>
            <p:cNvSpPr txBox="1">
              <a:spLocks/>
            </p:cNvSpPr>
            <p:nvPr/>
          </p:nvSpPr>
          <p:spPr>
            <a:xfrm>
              <a:off x="9144000" y="2497757"/>
              <a:ext cx="8488843" cy="1716434"/>
            </a:xfrm>
            <a:prstGeom prst="rect">
              <a:avLst/>
            </a:prstGeom>
            <a:solidFill>
              <a:srgbClr val="FFE5E5"/>
            </a:solidFill>
            <a:ln w="6350">
              <a:solidFill>
                <a:srgbClr val="FF979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3000"/>
                </a:lnSpc>
              </a:pPr>
              <a:r>
                <a:rPr lang="en-US" altLang="ja-JP" sz="2400" b="1" dirty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rPr>
                <a:t>【</a:t>
              </a:r>
              <a:r>
                <a:rPr lang="en-US" altLang="ja-JP" sz="2400" b="1" u="sng" dirty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rPr>
                <a:t>Check</a:t>
              </a:r>
              <a:r>
                <a:rPr lang="en-US" altLang="ja-JP" sz="2400" b="1" dirty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rPr>
                <a:t>】</a:t>
              </a:r>
            </a:p>
            <a:p>
              <a:pPr algn="l">
                <a:lnSpc>
                  <a:spcPts val="3000"/>
                </a:lnSpc>
              </a:pPr>
              <a:r>
                <a:rPr lang="ja-JP" altLang="en-US" sz="2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企業が提供する財・サービスと政府の提供する財・サービスの違いを確認してみよう。</a:t>
              </a:r>
            </a:p>
          </p:txBody>
        </p:sp>
        <p:sp>
          <p:nvSpPr>
            <p:cNvPr id="15" name="四角形: 角を丸くする 20">
              <a:extLst>
                <a:ext uri="{FF2B5EF4-FFF2-40B4-BE49-F238E27FC236}">
                  <a16:creationId xmlns:a16="http://schemas.microsoft.com/office/drawing/2014/main" id="{94EA08FE-3E89-4161-B152-AF6FF3E93030}"/>
                </a:ext>
              </a:extLst>
            </p:cNvPr>
            <p:cNvSpPr/>
            <p:nvPr/>
          </p:nvSpPr>
          <p:spPr>
            <a:xfrm>
              <a:off x="17192343" y="2644105"/>
              <a:ext cx="335176" cy="35241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6" name="乗算記号 15">
              <a:extLst>
                <a:ext uri="{FF2B5EF4-FFF2-40B4-BE49-F238E27FC236}">
                  <a16:creationId xmlns:a16="http://schemas.microsoft.com/office/drawing/2014/main" id="{09DAA640-5001-4BEE-96DC-CC3CF4D480B6}"/>
                </a:ext>
              </a:extLst>
            </p:cNvPr>
            <p:cNvSpPr/>
            <p:nvPr/>
          </p:nvSpPr>
          <p:spPr>
            <a:xfrm>
              <a:off x="17243727" y="2696436"/>
              <a:ext cx="243557" cy="256083"/>
            </a:xfrm>
            <a:prstGeom prst="mathMultiply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3" name="check">
            <a:extLst>
              <a:ext uri="{FF2B5EF4-FFF2-40B4-BE49-F238E27FC236}">
                <a16:creationId xmlns:a16="http://schemas.microsoft.com/office/drawing/2014/main" id="{1AE1E832-4C84-56AF-C25D-C7348B8E6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430" y="5734387"/>
            <a:ext cx="1690470" cy="49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3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12000" decel="1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805 -0.00833 L 0.25 -1.85185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9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12000" decel="1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84805 -0.0083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0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header_footer_G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286"/>
            <a:ext cx="12191244" cy="146294"/>
          </a:xfrm>
          <a:prstGeom prst="rect">
            <a:avLst/>
          </a:prstGeom>
        </p:spPr>
      </p:pic>
      <p:pic>
        <p:nvPicPr>
          <p:cNvPr id="34" name="図 33" descr="header_footer_G_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6723047"/>
            <a:ext cx="12190488" cy="193486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753724" y="5725485"/>
            <a:ext cx="4255921" cy="448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需要曲線が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右に動く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36850" y="134953"/>
            <a:ext cx="10858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</a:rPr>
              <a:t>補足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タイトル"/>
          <p:cNvSpPr txBox="1">
            <a:spLocks/>
          </p:cNvSpPr>
          <p:nvPr/>
        </p:nvSpPr>
        <p:spPr>
          <a:xfrm>
            <a:off x="758474" y="468112"/>
            <a:ext cx="5337526" cy="5358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需要曲線と供給曲線って何？</a:t>
            </a:r>
          </a:p>
        </p:txBody>
      </p:sp>
      <p:sp>
        <p:nvSpPr>
          <p:cNvPr id="23" name="サブタイトル"/>
          <p:cNvSpPr txBox="1">
            <a:spLocks/>
          </p:cNvSpPr>
          <p:nvPr/>
        </p:nvSpPr>
        <p:spPr>
          <a:xfrm>
            <a:off x="753725" y="1158949"/>
            <a:ext cx="3073996" cy="45731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9000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ja-JP" altLang="en-US" b="1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需要曲線の移動</a:t>
            </a:r>
            <a:endParaRPr lang="en-US" altLang="ja-JP" dirty="0">
              <a:solidFill>
                <a:schemeClr val="bg1">
                  <a:lumMod val="9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58475" y="1787289"/>
            <a:ext cx="4357822" cy="2119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7188" indent="-357188"/>
            <a:r>
              <a:rPr lang="ja-JP" altLang="en-US" sz="28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消費者の</a:t>
            </a:r>
            <a:r>
              <a:rPr lang="en-US" altLang="ja-JP" sz="28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  <a:p>
            <a:pPr marL="357188" indent="-357188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・商品に対する好みが強くなる</a:t>
            </a:r>
          </a:p>
          <a:p>
            <a:pPr marL="357188" indent="-357188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・自由に使えるお金が増える</a:t>
            </a:r>
          </a:p>
          <a:p>
            <a:pPr marL="357188" indent="-357188"/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53725" y="4400225"/>
            <a:ext cx="4255920" cy="825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商品の価格が同じでも</a:t>
            </a:r>
            <a:r>
              <a:rPr lang="en-US" altLang="ja-JP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購入量が増える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下矢印 26"/>
          <p:cNvSpPr/>
          <p:nvPr/>
        </p:nvSpPr>
        <p:spPr>
          <a:xfrm>
            <a:off x="2251883" y="5390088"/>
            <a:ext cx="287870" cy="27733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下矢印 27"/>
          <p:cNvSpPr/>
          <p:nvPr/>
        </p:nvSpPr>
        <p:spPr>
          <a:xfrm>
            <a:off x="2251883" y="4004505"/>
            <a:ext cx="287870" cy="27733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左右矢印 11"/>
          <p:cNvSpPr/>
          <p:nvPr/>
        </p:nvSpPr>
        <p:spPr>
          <a:xfrm>
            <a:off x="5148112" y="5812338"/>
            <a:ext cx="456535" cy="274621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0" name="サブタイトル 2"/>
          <p:cNvSpPr txBox="1">
            <a:spLocks/>
          </p:cNvSpPr>
          <p:nvPr/>
        </p:nvSpPr>
        <p:spPr>
          <a:xfrm>
            <a:off x="5726602" y="5369442"/>
            <a:ext cx="5533276" cy="11917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7200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消費者の商品に対する好みが弱くなったり，自由に使えるお金が減った場合は左に動く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5409495" y="1620303"/>
            <a:ext cx="4911213" cy="3026361"/>
            <a:chOff x="3885494" y="1620302"/>
            <a:chExt cx="4911213" cy="3026361"/>
          </a:xfrm>
        </p:grpSpPr>
        <p:sp>
          <p:nvSpPr>
            <p:cNvPr id="3" name="正方形/長方形 2"/>
            <p:cNvSpPr/>
            <p:nvPr/>
          </p:nvSpPr>
          <p:spPr>
            <a:xfrm>
              <a:off x="4221649" y="1793477"/>
              <a:ext cx="4575057" cy="250889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4202601" y="1793477"/>
              <a:ext cx="4594105" cy="2526111"/>
              <a:chOff x="4202601" y="1793477"/>
              <a:chExt cx="4594105" cy="2526111"/>
            </a:xfrm>
          </p:grpSpPr>
          <p:cxnSp>
            <p:nvCxnSpPr>
              <p:cNvPr id="5" name="直線矢印コネクタ 4"/>
              <p:cNvCxnSpPr/>
              <p:nvPr/>
            </p:nvCxnSpPr>
            <p:spPr>
              <a:xfrm flipV="1">
                <a:off x="4221649" y="1793477"/>
                <a:ext cx="0" cy="2526111"/>
              </a:xfrm>
              <a:prstGeom prst="straightConnector1">
                <a:avLst/>
              </a:prstGeom>
              <a:ln w="38100">
                <a:solidFill>
                  <a:srgbClr val="3333CC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矢印コネクタ 30"/>
              <p:cNvCxnSpPr/>
              <p:nvPr/>
            </p:nvCxnSpPr>
            <p:spPr>
              <a:xfrm>
                <a:off x="4202601" y="4302369"/>
                <a:ext cx="4594105" cy="0"/>
              </a:xfrm>
              <a:prstGeom prst="straightConnector1">
                <a:avLst/>
              </a:prstGeom>
              <a:ln w="38100">
                <a:solidFill>
                  <a:srgbClr val="3333CC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サブタイトル 2"/>
            <p:cNvSpPr txBox="1">
              <a:spLocks/>
            </p:cNvSpPr>
            <p:nvPr/>
          </p:nvSpPr>
          <p:spPr>
            <a:xfrm>
              <a:off x="3908185" y="4161981"/>
              <a:ext cx="294416" cy="28077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lIns="0" tIns="0" rIns="0" bIns="0" rtlCol="0" anchor="ctr" anchorCtr="1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en-US" altLang="ja-JP" sz="2400" dirty="0">
                  <a:solidFill>
                    <a:schemeClr val="tx1"/>
                  </a:solidFill>
                  <a:latin typeface="メイリオ"/>
                  <a:ea typeface="メイリオ"/>
                  <a:cs typeface="メイリオ"/>
                </a:rPr>
                <a:t>0</a:t>
              </a:r>
              <a:endParaRPr lang="ja-JP" altLang="en-US" sz="24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9" name="サブタイトル 2"/>
            <p:cNvSpPr txBox="1">
              <a:spLocks/>
            </p:cNvSpPr>
            <p:nvPr/>
          </p:nvSpPr>
          <p:spPr>
            <a:xfrm>
              <a:off x="3885494" y="1620302"/>
              <a:ext cx="378067" cy="82511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lIns="0" tIns="0" rIns="0" bIns="0" rtlCol="0" anchor="ctr" anchorCtr="1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ja-JP" altLang="en-US" sz="1800" dirty="0">
                  <a:solidFill>
                    <a:schemeClr val="tx1"/>
                  </a:solidFill>
                  <a:latin typeface="メイリオ"/>
                  <a:ea typeface="メイリオ"/>
                  <a:cs typeface="メイリオ"/>
                </a:rPr>
                <a:t>価格</a:t>
              </a:r>
            </a:p>
          </p:txBody>
        </p:sp>
        <p:sp>
          <p:nvSpPr>
            <p:cNvPr id="40" name="サブタイトル 2"/>
            <p:cNvSpPr txBox="1">
              <a:spLocks/>
            </p:cNvSpPr>
            <p:nvPr/>
          </p:nvSpPr>
          <p:spPr>
            <a:xfrm>
              <a:off x="8031481" y="4353877"/>
              <a:ext cx="765226" cy="2927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 anchorCtr="1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ja-JP" altLang="en-US" sz="1800" dirty="0">
                  <a:solidFill>
                    <a:schemeClr val="tx1"/>
                  </a:solidFill>
                  <a:latin typeface="メイリオ"/>
                  <a:ea typeface="メイリオ"/>
                  <a:cs typeface="メイリオ"/>
                </a:rPr>
                <a:t>取引量</a:t>
              </a:r>
            </a:p>
          </p:txBody>
        </p:sp>
      </p:grpSp>
      <p:sp>
        <p:nvSpPr>
          <p:cNvPr id="44" name="フリーフォーム 43"/>
          <p:cNvSpPr/>
          <p:nvPr/>
        </p:nvSpPr>
        <p:spPr>
          <a:xfrm>
            <a:off x="6038850" y="2195514"/>
            <a:ext cx="2014538" cy="1971675"/>
          </a:xfrm>
          <a:custGeom>
            <a:avLst/>
            <a:gdLst>
              <a:gd name="connsiteX0" fmla="*/ 0 w 2014538"/>
              <a:gd name="connsiteY0" fmla="*/ 0 h 1971675"/>
              <a:gd name="connsiteX1" fmla="*/ 738188 w 2014538"/>
              <a:gd name="connsiteY1" fmla="*/ 1204912 h 1971675"/>
              <a:gd name="connsiteX2" fmla="*/ 2014538 w 2014538"/>
              <a:gd name="connsiteY2" fmla="*/ 1971675 h 1971675"/>
              <a:gd name="connsiteX0" fmla="*/ 0 w 2014538"/>
              <a:gd name="connsiteY0" fmla="*/ 0 h 1971675"/>
              <a:gd name="connsiteX1" fmla="*/ 1000126 w 2014538"/>
              <a:gd name="connsiteY1" fmla="*/ 1457324 h 1971675"/>
              <a:gd name="connsiteX2" fmla="*/ 2014538 w 2014538"/>
              <a:gd name="connsiteY2" fmla="*/ 1971675 h 1971675"/>
              <a:gd name="connsiteX0" fmla="*/ 0 w 2014538"/>
              <a:gd name="connsiteY0" fmla="*/ 0 h 1971675"/>
              <a:gd name="connsiteX1" fmla="*/ 723901 w 2014538"/>
              <a:gd name="connsiteY1" fmla="*/ 1176336 h 1971675"/>
              <a:gd name="connsiteX2" fmla="*/ 2014538 w 2014538"/>
              <a:gd name="connsiteY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4538" h="1971675">
                <a:moveTo>
                  <a:pt x="0" y="0"/>
                </a:moveTo>
                <a:cubicBezTo>
                  <a:pt x="201216" y="438150"/>
                  <a:pt x="388145" y="847724"/>
                  <a:pt x="723901" y="1176336"/>
                </a:cubicBezTo>
                <a:cubicBezTo>
                  <a:pt x="1059657" y="1504949"/>
                  <a:pt x="1544241" y="1752600"/>
                  <a:pt x="2014538" y="1971675"/>
                </a:cubicBezTo>
              </a:path>
            </a:pathLst>
          </a:custGeom>
          <a:noFill/>
          <a:ln w="38100">
            <a:solidFill>
              <a:srgbClr val="FF99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0" name="フリーフォーム 49"/>
          <p:cNvSpPr/>
          <p:nvPr/>
        </p:nvSpPr>
        <p:spPr>
          <a:xfrm>
            <a:off x="5762625" y="3481353"/>
            <a:ext cx="2233613" cy="821016"/>
          </a:xfrm>
          <a:custGeom>
            <a:avLst/>
            <a:gdLst>
              <a:gd name="connsiteX0" fmla="*/ 0 w 1676400"/>
              <a:gd name="connsiteY0" fmla="*/ 0 h 466725"/>
              <a:gd name="connsiteX1" fmla="*/ 1676400 w 1676400"/>
              <a:gd name="connsiteY1" fmla="*/ 0 h 466725"/>
              <a:gd name="connsiteX2" fmla="*/ 1676400 w 16764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466725">
                <a:moveTo>
                  <a:pt x="0" y="0"/>
                </a:moveTo>
                <a:lnTo>
                  <a:pt x="1676400" y="0"/>
                </a:lnTo>
                <a:lnTo>
                  <a:pt x="1676400" y="466725"/>
                </a:lnTo>
              </a:path>
            </a:pathLst>
          </a:custGeom>
          <a:noFill/>
          <a:ln w="19050">
            <a:solidFill>
              <a:srgbClr val="0070C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3" name="四角形吹き出し 52"/>
          <p:cNvSpPr/>
          <p:nvPr/>
        </p:nvSpPr>
        <p:spPr>
          <a:xfrm>
            <a:off x="6123031" y="1717686"/>
            <a:ext cx="1307144" cy="330067"/>
          </a:xfrm>
          <a:prstGeom prst="wedgeRectCallout">
            <a:avLst>
              <a:gd name="adj1" fmla="val -49392"/>
              <a:gd name="adj2" fmla="val 72428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ctr" anchorCtr="1"/>
          <a:lstStyle/>
          <a:p>
            <a:r>
              <a:rPr lang="ja-JP" altLang="en-US" sz="2000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需要曲線</a:t>
            </a:r>
            <a:endParaRPr lang="en-US" altLang="ja-JP" sz="2000" b="1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6" name="フリーフォーム 35"/>
          <p:cNvSpPr/>
          <p:nvPr/>
        </p:nvSpPr>
        <p:spPr>
          <a:xfrm>
            <a:off x="5762503" y="3481353"/>
            <a:ext cx="1138361" cy="821016"/>
          </a:xfrm>
          <a:custGeom>
            <a:avLst/>
            <a:gdLst>
              <a:gd name="connsiteX0" fmla="*/ 0 w 1676400"/>
              <a:gd name="connsiteY0" fmla="*/ 0 h 466725"/>
              <a:gd name="connsiteX1" fmla="*/ 1676400 w 1676400"/>
              <a:gd name="connsiteY1" fmla="*/ 0 h 466725"/>
              <a:gd name="connsiteX2" fmla="*/ 1676400 w 16764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466725">
                <a:moveTo>
                  <a:pt x="0" y="0"/>
                </a:moveTo>
                <a:lnTo>
                  <a:pt x="1676400" y="0"/>
                </a:lnTo>
                <a:lnTo>
                  <a:pt x="1676400" y="466725"/>
                </a:lnTo>
              </a:path>
            </a:pathLst>
          </a:custGeom>
          <a:noFill/>
          <a:ln w="19050">
            <a:solidFill>
              <a:srgbClr val="0070C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フリーフォーム 47"/>
          <p:cNvSpPr/>
          <p:nvPr/>
        </p:nvSpPr>
        <p:spPr>
          <a:xfrm>
            <a:off x="6038849" y="2190307"/>
            <a:ext cx="2014538" cy="1971675"/>
          </a:xfrm>
          <a:custGeom>
            <a:avLst/>
            <a:gdLst>
              <a:gd name="connsiteX0" fmla="*/ 0 w 2014538"/>
              <a:gd name="connsiteY0" fmla="*/ 0 h 1971675"/>
              <a:gd name="connsiteX1" fmla="*/ 738188 w 2014538"/>
              <a:gd name="connsiteY1" fmla="*/ 1204912 h 1971675"/>
              <a:gd name="connsiteX2" fmla="*/ 2014538 w 2014538"/>
              <a:gd name="connsiteY2" fmla="*/ 1971675 h 1971675"/>
              <a:gd name="connsiteX0" fmla="*/ 0 w 2014538"/>
              <a:gd name="connsiteY0" fmla="*/ 0 h 1971675"/>
              <a:gd name="connsiteX1" fmla="*/ 1000126 w 2014538"/>
              <a:gd name="connsiteY1" fmla="*/ 1457324 h 1971675"/>
              <a:gd name="connsiteX2" fmla="*/ 2014538 w 2014538"/>
              <a:gd name="connsiteY2" fmla="*/ 1971675 h 1971675"/>
              <a:gd name="connsiteX0" fmla="*/ 0 w 2014538"/>
              <a:gd name="connsiteY0" fmla="*/ 0 h 1971675"/>
              <a:gd name="connsiteX1" fmla="*/ 723901 w 2014538"/>
              <a:gd name="connsiteY1" fmla="*/ 1176336 h 1971675"/>
              <a:gd name="connsiteX2" fmla="*/ 2014538 w 2014538"/>
              <a:gd name="connsiteY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4538" h="1971675">
                <a:moveTo>
                  <a:pt x="0" y="0"/>
                </a:moveTo>
                <a:cubicBezTo>
                  <a:pt x="201216" y="438150"/>
                  <a:pt x="388145" y="847724"/>
                  <a:pt x="723901" y="1176336"/>
                </a:cubicBezTo>
                <a:cubicBezTo>
                  <a:pt x="1059657" y="1504949"/>
                  <a:pt x="1544241" y="1752600"/>
                  <a:pt x="2014538" y="1971675"/>
                </a:cubicBezTo>
              </a:path>
            </a:pathLst>
          </a:custGeom>
          <a:noFill/>
          <a:ln w="57150">
            <a:solidFill>
              <a:srgbClr val="FF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7" name="フローチャート: 結合子 35"/>
          <p:cNvSpPr/>
          <p:nvPr/>
        </p:nvSpPr>
        <p:spPr>
          <a:xfrm>
            <a:off x="6867779" y="3448268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1" name="フローチャート: 結合子 35"/>
          <p:cNvSpPr/>
          <p:nvPr/>
        </p:nvSpPr>
        <p:spPr>
          <a:xfrm>
            <a:off x="7963153" y="3448268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09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12014 -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0" grpId="0" animBg="1"/>
      <p:bldP spid="48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header_footer_G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" y="-18296"/>
            <a:ext cx="12192756" cy="146314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0790013" y="159565"/>
            <a:ext cx="10858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</a:rPr>
              <a:t>補足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タイトル"/>
          <p:cNvSpPr txBox="1">
            <a:spLocks/>
          </p:cNvSpPr>
          <p:nvPr/>
        </p:nvSpPr>
        <p:spPr>
          <a:xfrm>
            <a:off x="737208" y="468112"/>
            <a:ext cx="5358792" cy="5358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需要曲線と供給曲線って何？</a:t>
            </a:r>
          </a:p>
        </p:txBody>
      </p:sp>
      <p:sp>
        <p:nvSpPr>
          <p:cNvPr id="22" name="サブタイトル"/>
          <p:cNvSpPr txBox="1">
            <a:spLocks/>
          </p:cNvSpPr>
          <p:nvPr/>
        </p:nvSpPr>
        <p:spPr>
          <a:xfrm>
            <a:off x="732459" y="1169581"/>
            <a:ext cx="3284188" cy="44668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ja-JP" altLang="en-US" b="1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供給曲線の移動</a:t>
            </a:r>
            <a:endParaRPr lang="en-US" altLang="ja-JP" dirty="0">
              <a:solidFill>
                <a:schemeClr val="bg1">
                  <a:lumMod val="9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37211" y="1787289"/>
            <a:ext cx="4159775" cy="87844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技術革新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により，とある企業の生産性が上昇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738018" y="3229192"/>
            <a:ext cx="4159777" cy="180827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いままでよりも安く大量に生産できるようになるため，商品の価格が同じでも，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供給量が増える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32458" y="5600929"/>
            <a:ext cx="4159775" cy="448329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供給曲線が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右に動く</a:t>
            </a:r>
          </a:p>
        </p:txBody>
      </p:sp>
      <p:sp>
        <p:nvSpPr>
          <p:cNvPr id="30" name="下矢印 29"/>
          <p:cNvSpPr/>
          <p:nvPr/>
        </p:nvSpPr>
        <p:spPr>
          <a:xfrm>
            <a:off x="2668410" y="5098709"/>
            <a:ext cx="287870" cy="37230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下矢印 30"/>
          <p:cNvSpPr/>
          <p:nvPr/>
        </p:nvSpPr>
        <p:spPr>
          <a:xfrm>
            <a:off x="2668410" y="2761885"/>
            <a:ext cx="287870" cy="37230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左右矢印 11"/>
          <p:cNvSpPr/>
          <p:nvPr/>
        </p:nvSpPr>
        <p:spPr>
          <a:xfrm>
            <a:off x="5090673" y="5672942"/>
            <a:ext cx="456535" cy="274621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5" name="サブタイトル 2"/>
          <p:cNvSpPr txBox="1">
            <a:spLocks/>
          </p:cNvSpPr>
          <p:nvPr/>
        </p:nvSpPr>
        <p:spPr>
          <a:xfrm>
            <a:off x="5726602" y="5169261"/>
            <a:ext cx="5044364" cy="123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10800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原料価格の高騰などにより企業の生産コストが上昇した場合，供給曲線は左に動く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5409495" y="1620303"/>
            <a:ext cx="4911213" cy="3026361"/>
            <a:chOff x="3885494" y="1620302"/>
            <a:chExt cx="4911213" cy="3026361"/>
          </a:xfrm>
        </p:grpSpPr>
        <p:sp>
          <p:nvSpPr>
            <p:cNvPr id="37" name="正方形/長方形 36"/>
            <p:cNvSpPr/>
            <p:nvPr/>
          </p:nvSpPr>
          <p:spPr>
            <a:xfrm>
              <a:off x="4221649" y="1793477"/>
              <a:ext cx="4575057" cy="250889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38" name="グループ化 37"/>
            <p:cNvGrpSpPr/>
            <p:nvPr/>
          </p:nvGrpSpPr>
          <p:grpSpPr>
            <a:xfrm>
              <a:off x="4202601" y="1793477"/>
              <a:ext cx="4594105" cy="2526111"/>
              <a:chOff x="4202601" y="1793477"/>
              <a:chExt cx="4594105" cy="2526111"/>
            </a:xfrm>
          </p:grpSpPr>
          <p:cxnSp>
            <p:nvCxnSpPr>
              <p:cNvPr id="42" name="直線矢印コネクタ 41"/>
              <p:cNvCxnSpPr/>
              <p:nvPr/>
            </p:nvCxnSpPr>
            <p:spPr>
              <a:xfrm flipV="1">
                <a:off x="4221649" y="1793477"/>
                <a:ext cx="0" cy="2526111"/>
              </a:xfrm>
              <a:prstGeom prst="straightConnector1">
                <a:avLst/>
              </a:prstGeom>
              <a:ln w="38100">
                <a:solidFill>
                  <a:srgbClr val="3333CC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/>
              <p:cNvCxnSpPr/>
              <p:nvPr/>
            </p:nvCxnSpPr>
            <p:spPr>
              <a:xfrm>
                <a:off x="4202601" y="4302369"/>
                <a:ext cx="4594105" cy="0"/>
              </a:xfrm>
              <a:prstGeom prst="straightConnector1">
                <a:avLst/>
              </a:prstGeom>
              <a:ln w="38100">
                <a:solidFill>
                  <a:srgbClr val="3333CC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サブタイトル 2"/>
            <p:cNvSpPr txBox="1">
              <a:spLocks/>
            </p:cNvSpPr>
            <p:nvPr/>
          </p:nvSpPr>
          <p:spPr>
            <a:xfrm>
              <a:off x="3908185" y="4161981"/>
              <a:ext cx="294416" cy="28077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lIns="0" tIns="0" rIns="0" bIns="0" rtlCol="0" anchor="ctr" anchorCtr="1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en-US" altLang="ja-JP" sz="2400" dirty="0">
                  <a:solidFill>
                    <a:schemeClr val="tx1"/>
                  </a:solidFill>
                  <a:latin typeface="メイリオ"/>
                  <a:ea typeface="メイリオ"/>
                  <a:cs typeface="メイリオ"/>
                </a:rPr>
                <a:t>0</a:t>
              </a:r>
              <a:endParaRPr lang="ja-JP" altLang="en-US" sz="24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0" name="サブタイトル 2"/>
            <p:cNvSpPr txBox="1">
              <a:spLocks/>
            </p:cNvSpPr>
            <p:nvPr/>
          </p:nvSpPr>
          <p:spPr>
            <a:xfrm>
              <a:off x="3885494" y="1620302"/>
              <a:ext cx="378067" cy="82511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lIns="0" tIns="0" rIns="0" bIns="0" rtlCol="0" anchor="ctr" anchorCtr="1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ja-JP" altLang="en-US" sz="1800" dirty="0">
                  <a:solidFill>
                    <a:schemeClr val="tx1"/>
                  </a:solidFill>
                  <a:latin typeface="メイリオ"/>
                  <a:ea typeface="メイリオ"/>
                  <a:cs typeface="メイリオ"/>
                </a:rPr>
                <a:t>価格</a:t>
              </a:r>
            </a:p>
          </p:txBody>
        </p:sp>
        <p:sp>
          <p:nvSpPr>
            <p:cNvPr id="41" name="サブタイトル 2"/>
            <p:cNvSpPr txBox="1">
              <a:spLocks/>
            </p:cNvSpPr>
            <p:nvPr/>
          </p:nvSpPr>
          <p:spPr>
            <a:xfrm>
              <a:off x="8031481" y="4353877"/>
              <a:ext cx="765226" cy="2927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 anchorCtr="1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ja-JP" altLang="en-US" sz="1800" dirty="0">
                  <a:solidFill>
                    <a:schemeClr val="tx1"/>
                  </a:solidFill>
                  <a:latin typeface="メイリオ"/>
                  <a:ea typeface="メイリオ"/>
                  <a:cs typeface="メイリオ"/>
                </a:rPr>
                <a:t>取引量</a:t>
              </a:r>
            </a:p>
          </p:txBody>
        </p:sp>
      </p:grpSp>
      <p:sp>
        <p:nvSpPr>
          <p:cNvPr id="50" name="フリーフォーム 49"/>
          <p:cNvSpPr/>
          <p:nvPr/>
        </p:nvSpPr>
        <p:spPr>
          <a:xfrm flipH="1">
            <a:off x="6869437" y="2177017"/>
            <a:ext cx="2016000" cy="1971675"/>
          </a:xfrm>
          <a:custGeom>
            <a:avLst/>
            <a:gdLst>
              <a:gd name="connsiteX0" fmla="*/ 0 w 2014538"/>
              <a:gd name="connsiteY0" fmla="*/ 0 h 1971675"/>
              <a:gd name="connsiteX1" fmla="*/ 738188 w 2014538"/>
              <a:gd name="connsiteY1" fmla="*/ 1204912 h 1971675"/>
              <a:gd name="connsiteX2" fmla="*/ 2014538 w 2014538"/>
              <a:gd name="connsiteY2" fmla="*/ 1971675 h 1971675"/>
              <a:gd name="connsiteX0" fmla="*/ 0 w 2014538"/>
              <a:gd name="connsiteY0" fmla="*/ 0 h 1971675"/>
              <a:gd name="connsiteX1" fmla="*/ 1000126 w 2014538"/>
              <a:gd name="connsiteY1" fmla="*/ 1457324 h 1971675"/>
              <a:gd name="connsiteX2" fmla="*/ 2014538 w 2014538"/>
              <a:gd name="connsiteY2" fmla="*/ 1971675 h 1971675"/>
              <a:gd name="connsiteX0" fmla="*/ 0 w 2014538"/>
              <a:gd name="connsiteY0" fmla="*/ 0 h 1971675"/>
              <a:gd name="connsiteX1" fmla="*/ 723901 w 2014538"/>
              <a:gd name="connsiteY1" fmla="*/ 1176336 h 1971675"/>
              <a:gd name="connsiteX2" fmla="*/ 2014538 w 2014538"/>
              <a:gd name="connsiteY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4538" h="1971675">
                <a:moveTo>
                  <a:pt x="0" y="0"/>
                </a:moveTo>
                <a:cubicBezTo>
                  <a:pt x="201216" y="438150"/>
                  <a:pt x="388145" y="847724"/>
                  <a:pt x="723901" y="1176336"/>
                </a:cubicBezTo>
                <a:cubicBezTo>
                  <a:pt x="1059657" y="1504949"/>
                  <a:pt x="1544241" y="1752600"/>
                  <a:pt x="2014538" y="1971675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5" name="四角形吹き出し 44"/>
          <p:cNvSpPr/>
          <p:nvPr/>
        </p:nvSpPr>
        <p:spPr>
          <a:xfrm>
            <a:off x="8885437" y="1712928"/>
            <a:ext cx="1307144" cy="330067"/>
          </a:xfrm>
          <a:prstGeom prst="wedgeRectCallout">
            <a:avLst>
              <a:gd name="adj1" fmla="val -49392"/>
              <a:gd name="adj2" fmla="val 72428"/>
            </a:avLst>
          </a:prstGeom>
          <a:solidFill>
            <a:srgbClr val="CCFFCC"/>
          </a:solidFill>
          <a:ln w="254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ctr" anchorCtr="1"/>
          <a:lstStyle/>
          <a:p>
            <a:r>
              <a:rPr lang="ja-JP" altLang="en-US" sz="2000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供給曲線</a:t>
            </a:r>
            <a:endParaRPr lang="en-US" altLang="ja-JP" sz="2000" b="1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46" name="フリーフォーム 45"/>
          <p:cNvSpPr/>
          <p:nvPr/>
        </p:nvSpPr>
        <p:spPr>
          <a:xfrm>
            <a:off x="5762625" y="3481353"/>
            <a:ext cx="3320416" cy="821016"/>
          </a:xfrm>
          <a:custGeom>
            <a:avLst/>
            <a:gdLst>
              <a:gd name="connsiteX0" fmla="*/ 0 w 1676400"/>
              <a:gd name="connsiteY0" fmla="*/ 0 h 466725"/>
              <a:gd name="connsiteX1" fmla="*/ 1676400 w 1676400"/>
              <a:gd name="connsiteY1" fmla="*/ 0 h 466725"/>
              <a:gd name="connsiteX2" fmla="*/ 1676400 w 16764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466725">
                <a:moveTo>
                  <a:pt x="0" y="0"/>
                </a:moveTo>
                <a:lnTo>
                  <a:pt x="1676400" y="0"/>
                </a:lnTo>
                <a:lnTo>
                  <a:pt x="1676400" y="466725"/>
                </a:lnTo>
              </a:path>
            </a:pathLst>
          </a:custGeom>
          <a:noFill/>
          <a:ln w="19050"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4" name="フリーフォーム 43"/>
          <p:cNvSpPr/>
          <p:nvPr/>
        </p:nvSpPr>
        <p:spPr>
          <a:xfrm flipH="1">
            <a:off x="6884847" y="2161655"/>
            <a:ext cx="2016000" cy="1971675"/>
          </a:xfrm>
          <a:custGeom>
            <a:avLst/>
            <a:gdLst>
              <a:gd name="connsiteX0" fmla="*/ 0 w 2014538"/>
              <a:gd name="connsiteY0" fmla="*/ 0 h 1971675"/>
              <a:gd name="connsiteX1" fmla="*/ 738188 w 2014538"/>
              <a:gd name="connsiteY1" fmla="*/ 1204912 h 1971675"/>
              <a:gd name="connsiteX2" fmla="*/ 2014538 w 2014538"/>
              <a:gd name="connsiteY2" fmla="*/ 1971675 h 1971675"/>
              <a:gd name="connsiteX0" fmla="*/ 0 w 2014538"/>
              <a:gd name="connsiteY0" fmla="*/ 0 h 1971675"/>
              <a:gd name="connsiteX1" fmla="*/ 1000126 w 2014538"/>
              <a:gd name="connsiteY1" fmla="*/ 1457324 h 1971675"/>
              <a:gd name="connsiteX2" fmla="*/ 2014538 w 2014538"/>
              <a:gd name="connsiteY2" fmla="*/ 1971675 h 1971675"/>
              <a:gd name="connsiteX0" fmla="*/ 0 w 2014538"/>
              <a:gd name="connsiteY0" fmla="*/ 0 h 1971675"/>
              <a:gd name="connsiteX1" fmla="*/ 723901 w 2014538"/>
              <a:gd name="connsiteY1" fmla="*/ 1176336 h 1971675"/>
              <a:gd name="connsiteX2" fmla="*/ 2014538 w 2014538"/>
              <a:gd name="connsiteY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4538" h="1971675">
                <a:moveTo>
                  <a:pt x="0" y="0"/>
                </a:moveTo>
                <a:cubicBezTo>
                  <a:pt x="201216" y="438150"/>
                  <a:pt x="388145" y="847724"/>
                  <a:pt x="723901" y="1176336"/>
                </a:cubicBezTo>
                <a:cubicBezTo>
                  <a:pt x="1059657" y="1504949"/>
                  <a:pt x="1544241" y="1752600"/>
                  <a:pt x="2014538" y="1971675"/>
                </a:cubicBezTo>
              </a:path>
            </a:pathLst>
          </a:custGeom>
          <a:noFill/>
          <a:ln w="57150">
            <a:solidFill>
              <a:srgbClr val="00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1" name="フリーフォーム 50"/>
          <p:cNvSpPr/>
          <p:nvPr/>
        </p:nvSpPr>
        <p:spPr>
          <a:xfrm>
            <a:off x="5762625" y="3481353"/>
            <a:ext cx="2224088" cy="821016"/>
          </a:xfrm>
          <a:custGeom>
            <a:avLst/>
            <a:gdLst>
              <a:gd name="connsiteX0" fmla="*/ 0 w 1676400"/>
              <a:gd name="connsiteY0" fmla="*/ 0 h 466725"/>
              <a:gd name="connsiteX1" fmla="*/ 1676400 w 1676400"/>
              <a:gd name="connsiteY1" fmla="*/ 0 h 466725"/>
              <a:gd name="connsiteX2" fmla="*/ 1676400 w 16764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466725">
                <a:moveTo>
                  <a:pt x="0" y="0"/>
                </a:moveTo>
                <a:lnTo>
                  <a:pt x="1676400" y="0"/>
                </a:lnTo>
                <a:lnTo>
                  <a:pt x="1676400" y="466725"/>
                </a:lnTo>
              </a:path>
            </a:pathLst>
          </a:custGeom>
          <a:noFill/>
          <a:ln w="19050"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2" name="フローチャート: 結合子 35"/>
          <p:cNvSpPr/>
          <p:nvPr/>
        </p:nvSpPr>
        <p:spPr>
          <a:xfrm>
            <a:off x="7953628" y="3448268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3" name="フローチャート: 結合子 35"/>
          <p:cNvSpPr/>
          <p:nvPr/>
        </p:nvSpPr>
        <p:spPr>
          <a:xfrm>
            <a:off x="9049002" y="3448268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47" name="図 46" descr="header_footer_G_01.jpg">
            <a:extLst>
              <a:ext uri="{FF2B5EF4-FFF2-40B4-BE49-F238E27FC236}">
                <a16:creationId xmlns:a16="http://schemas.microsoft.com/office/drawing/2014/main" id="{11C83FAE-6FAA-4183-964C-C34B9EDC237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6751673"/>
            <a:ext cx="12190488" cy="1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11771 0.002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46" grpId="0" animBg="1"/>
      <p:bldP spid="44" grpId="0" animBg="1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下矢印 23"/>
          <p:cNvSpPr/>
          <p:nvPr/>
        </p:nvSpPr>
        <p:spPr>
          <a:xfrm>
            <a:off x="2608299" y="2704461"/>
            <a:ext cx="287870" cy="37572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3" name="図 32" descr="header_footer_G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" y="-18296"/>
            <a:ext cx="12192756" cy="146314"/>
          </a:xfrm>
          <a:prstGeom prst="rect">
            <a:avLst/>
          </a:prstGeom>
        </p:spPr>
      </p:pic>
      <p:sp>
        <p:nvSpPr>
          <p:cNvPr id="28" name="下矢印 27"/>
          <p:cNvSpPr/>
          <p:nvPr/>
        </p:nvSpPr>
        <p:spPr>
          <a:xfrm>
            <a:off x="2608299" y="3606682"/>
            <a:ext cx="287870" cy="37572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9" name="back" descr="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407" y="6278429"/>
            <a:ext cx="829001" cy="469361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0747482" y="128267"/>
            <a:ext cx="10858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</a:rPr>
              <a:t>補足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タイトル"/>
          <p:cNvSpPr txBox="1">
            <a:spLocks/>
          </p:cNvSpPr>
          <p:nvPr/>
        </p:nvSpPr>
        <p:spPr>
          <a:xfrm>
            <a:off x="822272" y="468112"/>
            <a:ext cx="5273728" cy="5358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需要曲線と供給曲線って何？</a:t>
            </a:r>
          </a:p>
        </p:txBody>
      </p:sp>
      <p:sp>
        <p:nvSpPr>
          <p:cNvPr id="26" name="サブタイトル"/>
          <p:cNvSpPr txBox="1">
            <a:spLocks/>
          </p:cNvSpPr>
          <p:nvPr/>
        </p:nvSpPr>
        <p:spPr>
          <a:xfrm>
            <a:off x="822270" y="1137684"/>
            <a:ext cx="3398856" cy="54226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ja-JP" altLang="en-US" b="1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均衡価格の変化</a:t>
            </a:r>
            <a:endParaRPr lang="en-US" altLang="ja-JP" dirty="0">
              <a:solidFill>
                <a:schemeClr val="bg1">
                  <a:lumMod val="9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822275" y="1787289"/>
            <a:ext cx="3951744" cy="777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903288" indent="-903288"/>
            <a:r>
              <a:rPr lang="en-US" altLang="ja-JP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</a:t>
            </a:r>
            <a:r>
              <a:rPr lang="en-US" altLang="ja-JP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消費者が需要を増やした場合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817522" y="3105790"/>
            <a:ext cx="3956497" cy="448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需要曲線が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右に動く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817523" y="4092418"/>
            <a:ext cx="4009981" cy="825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均衡点（均衡価格）が右上に移動する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817523" y="5512634"/>
            <a:ext cx="4009981" cy="825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価格があがり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取引量も増える</a:t>
            </a:r>
            <a:endParaRPr lang="en-US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等号 1"/>
          <p:cNvSpPr/>
          <p:nvPr/>
        </p:nvSpPr>
        <p:spPr>
          <a:xfrm rot="5400000">
            <a:off x="2548303" y="5077999"/>
            <a:ext cx="434827" cy="314835"/>
          </a:xfrm>
          <a:prstGeom prst="mathEqual">
            <a:avLst>
              <a:gd name="adj1" fmla="val 21281"/>
              <a:gd name="adj2" fmla="val 25192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5409495" y="1620303"/>
            <a:ext cx="4911213" cy="3026361"/>
            <a:chOff x="3885494" y="1620302"/>
            <a:chExt cx="4911213" cy="3026361"/>
          </a:xfrm>
        </p:grpSpPr>
        <p:sp>
          <p:nvSpPr>
            <p:cNvPr id="38" name="正方形/長方形 37"/>
            <p:cNvSpPr/>
            <p:nvPr/>
          </p:nvSpPr>
          <p:spPr>
            <a:xfrm>
              <a:off x="4221649" y="1793477"/>
              <a:ext cx="4575057" cy="250889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39" name="グループ化 38"/>
            <p:cNvGrpSpPr/>
            <p:nvPr/>
          </p:nvGrpSpPr>
          <p:grpSpPr>
            <a:xfrm>
              <a:off x="4202601" y="1793477"/>
              <a:ext cx="4594105" cy="2526111"/>
              <a:chOff x="4202601" y="1793477"/>
              <a:chExt cx="4594105" cy="2526111"/>
            </a:xfrm>
          </p:grpSpPr>
          <p:cxnSp>
            <p:nvCxnSpPr>
              <p:cNvPr id="43" name="直線矢印コネクタ 42"/>
              <p:cNvCxnSpPr/>
              <p:nvPr/>
            </p:nvCxnSpPr>
            <p:spPr>
              <a:xfrm flipV="1">
                <a:off x="4221649" y="1793477"/>
                <a:ext cx="0" cy="2526111"/>
              </a:xfrm>
              <a:prstGeom prst="straightConnector1">
                <a:avLst/>
              </a:prstGeom>
              <a:ln w="38100">
                <a:solidFill>
                  <a:srgbClr val="3333CC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矢印コネクタ 43"/>
              <p:cNvCxnSpPr/>
              <p:nvPr/>
            </p:nvCxnSpPr>
            <p:spPr>
              <a:xfrm>
                <a:off x="4202601" y="4302369"/>
                <a:ext cx="4594105" cy="0"/>
              </a:xfrm>
              <a:prstGeom prst="straightConnector1">
                <a:avLst/>
              </a:prstGeom>
              <a:ln w="38100">
                <a:solidFill>
                  <a:srgbClr val="3333CC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サブタイトル 2"/>
            <p:cNvSpPr txBox="1">
              <a:spLocks/>
            </p:cNvSpPr>
            <p:nvPr/>
          </p:nvSpPr>
          <p:spPr>
            <a:xfrm>
              <a:off x="3908185" y="4161981"/>
              <a:ext cx="294416" cy="28077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lIns="0" tIns="0" rIns="0" bIns="0" rtlCol="0" anchor="ctr" anchorCtr="1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en-US" altLang="ja-JP" sz="2400" dirty="0">
                  <a:solidFill>
                    <a:schemeClr val="tx1"/>
                  </a:solidFill>
                  <a:latin typeface="メイリオ"/>
                  <a:ea typeface="メイリオ"/>
                  <a:cs typeface="メイリオ"/>
                </a:rPr>
                <a:t>0</a:t>
              </a:r>
              <a:endParaRPr lang="ja-JP" altLang="en-US" sz="24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1" name="サブタイトル 2"/>
            <p:cNvSpPr txBox="1">
              <a:spLocks/>
            </p:cNvSpPr>
            <p:nvPr/>
          </p:nvSpPr>
          <p:spPr>
            <a:xfrm>
              <a:off x="3885494" y="1620302"/>
              <a:ext cx="378067" cy="82511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lIns="0" tIns="0" rIns="0" bIns="0" rtlCol="0" anchor="ctr" anchorCtr="1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ja-JP" altLang="en-US" sz="1800" dirty="0">
                  <a:solidFill>
                    <a:schemeClr val="tx1"/>
                  </a:solidFill>
                  <a:latin typeface="メイリオ"/>
                  <a:ea typeface="メイリオ"/>
                  <a:cs typeface="メイリオ"/>
                </a:rPr>
                <a:t>価格</a:t>
              </a:r>
            </a:p>
          </p:txBody>
        </p:sp>
        <p:sp>
          <p:nvSpPr>
            <p:cNvPr id="42" name="サブタイトル 2"/>
            <p:cNvSpPr txBox="1">
              <a:spLocks/>
            </p:cNvSpPr>
            <p:nvPr/>
          </p:nvSpPr>
          <p:spPr>
            <a:xfrm>
              <a:off x="8031481" y="4353877"/>
              <a:ext cx="765226" cy="2927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 anchorCtr="1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</a:pPr>
              <a:r>
                <a:rPr lang="ja-JP" altLang="en-US" sz="1800" dirty="0">
                  <a:solidFill>
                    <a:schemeClr val="tx1"/>
                  </a:solidFill>
                  <a:latin typeface="メイリオ"/>
                  <a:ea typeface="メイリオ"/>
                  <a:cs typeface="メイリオ"/>
                </a:rPr>
                <a:t>取引量</a:t>
              </a:r>
            </a:p>
          </p:txBody>
        </p:sp>
      </p:grpSp>
      <p:sp>
        <p:nvSpPr>
          <p:cNvPr id="45" name="フリーフォーム 44"/>
          <p:cNvSpPr/>
          <p:nvPr/>
        </p:nvSpPr>
        <p:spPr>
          <a:xfrm>
            <a:off x="5762625" y="3221411"/>
            <a:ext cx="2520000" cy="1080958"/>
          </a:xfrm>
          <a:custGeom>
            <a:avLst/>
            <a:gdLst>
              <a:gd name="connsiteX0" fmla="*/ 0 w 1676400"/>
              <a:gd name="connsiteY0" fmla="*/ 0 h 466725"/>
              <a:gd name="connsiteX1" fmla="*/ 1676400 w 1676400"/>
              <a:gd name="connsiteY1" fmla="*/ 0 h 466725"/>
              <a:gd name="connsiteX2" fmla="*/ 1676400 w 16764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466725">
                <a:moveTo>
                  <a:pt x="0" y="0"/>
                </a:moveTo>
                <a:lnTo>
                  <a:pt x="1676400" y="0"/>
                </a:lnTo>
                <a:lnTo>
                  <a:pt x="1676400" y="466725"/>
                </a:lnTo>
              </a:path>
            </a:pathLst>
          </a:custGeom>
          <a:noFill/>
          <a:ln w="19050">
            <a:solidFill>
              <a:srgbClr val="0070C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四角形吹き出し 45"/>
          <p:cNvSpPr/>
          <p:nvPr/>
        </p:nvSpPr>
        <p:spPr>
          <a:xfrm>
            <a:off x="6123031" y="1717686"/>
            <a:ext cx="1307144" cy="330067"/>
          </a:xfrm>
          <a:prstGeom prst="wedgeRectCallout">
            <a:avLst>
              <a:gd name="adj1" fmla="val -49392"/>
              <a:gd name="adj2" fmla="val 72428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ctr" anchorCtr="1"/>
          <a:lstStyle/>
          <a:p>
            <a:r>
              <a:rPr lang="ja-JP" altLang="en-US" sz="2000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需要曲線</a:t>
            </a:r>
            <a:endParaRPr lang="en-US" altLang="ja-JP" sz="2000" b="1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47" name="フリーフォーム 46"/>
          <p:cNvSpPr/>
          <p:nvPr/>
        </p:nvSpPr>
        <p:spPr>
          <a:xfrm>
            <a:off x="5762501" y="3826947"/>
            <a:ext cx="1692000" cy="475422"/>
          </a:xfrm>
          <a:custGeom>
            <a:avLst/>
            <a:gdLst>
              <a:gd name="connsiteX0" fmla="*/ 0 w 1676400"/>
              <a:gd name="connsiteY0" fmla="*/ 0 h 466725"/>
              <a:gd name="connsiteX1" fmla="*/ 1676400 w 1676400"/>
              <a:gd name="connsiteY1" fmla="*/ 0 h 466725"/>
              <a:gd name="connsiteX2" fmla="*/ 1676400 w 16764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466725">
                <a:moveTo>
                  <a:pt x="0" y="0"/>
                </a:moveTo>
                <a:lnTo>
                  <a:pt x="1676400" y="0"/>
                </a:lnTo>
                <a:lnTo>
                  <a:pt x="1676400" y="466725"/>
                </a:lnTo>
              </a:path>
            </a:pathLst>
          </a:custGeom>
          <a:noFill/>
          <a:ln w="19050">
            <a:solidFill>
              <a:srgbClr val="0070C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フリーフォーム 47"/>
          <p:cNvSpPr/>
          <p:nvPr/>
        </p:nvSpPr>
        <p:spPr>
          <a:xfrm>
            <a:off x="6038849" y="2190307"/>
            <a:ext cx="2014538" cy="1971675"/>
          </a:xfrm>
          <a:custGeom>
            <a:avLst/>
            <a:gdLst>
              <a:gd name="connsiteX0" fmla="*/ 0 w 2014538"/>
              <a:gd name="connsiteY0" fmla="*/ 0 h 1971675"/>
              <a:gd name="connsiteX1" fmla="*/ 738188 w 2014538"/>
              <a:gd name="connsiteY1" fmla="*/ 1204912 h 1971675"/>
              <a:gd name="connsiteX2" fmla="*/ 2014538 w 2014538"/>
              <a:gd name="connsiteY2" fmla="*/ 1971675 h 1971675"/>
              <a:gd name="connsiteX0" fmla="*/ 0 w 2014538"/>
              <a:gd name="connsiteY0" fmla="*/ 0 h 1971675"/>
              <a:gd name="connsiteX1" fmla="*/ 1000126 w 2014538"/>
              <a:gd name="connsiteY1" fmla="*/ 1457324 h 1971675"/>
              <a:gd name="connsiteX2" fmla="*/ 2014538 w 2014538"/>
              <a:gd name="connsiteY2" fmla="*/ 1971675 h 1971675"/>
              <a:gd name="connsiteX0" fmla="*/ 0 w 2014538"/>
              <a:gd name="connsiteY0" fmla="*/ 0 h 1971675"/>
              <a:gd name="connsiteX1" fmla="*/ 723901 w 2014538"/>
              <a:gd name="connsiteY1" fmla="*/ 1176336 h 1971675"/>
              <a:gd name="connsiteX2" fmla="*/ 2014538 w 2014538"/>
              <a:gd name="connsiteY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4538" h="1971675">
                <a:moveTo>
                  <a:pt x="0" y="0"/>
                </a:moveTo>
                <a:cubicBezTo>
                  <a:pt x="201216" y="438150"/>
                  <a:pt x="388145" y="847724"/>
                  <a:pt x="723901" y="1176336"/>
                </a:cubicBezTo>
                <a:cubicBezTo>
                  <a:pt x="1059657" y="1504949"/>
                  <a:pt x="1544241" y="1752600"/>
                  <a:pt x="2014538" y="1971675"/>
                </a:cubicBezTo>
              </a:path>
            </a:pathLst>
          </a:custGeom>
          <a:noFill/>
          <a:ln w="57150">
            <a:solidFill>
              <a:srgbClr val="FF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1" name="四角形吹き出し 50"/>
          <p:cNvSpPr/>
          <p:nvPr/>
        </p:nvSpPr>
        <p:spPr>
          <a:xfrm>
            <a:off x="8885437" y="1712928"/>
            <a:ext cx="1307144" cy="330067"/>
          </a:xfrm>
          <a:prstGeom prst="wedgeRectCallout">
            <a:avLst>
              <a:gd name="adj1" fmla="val -49392"/>
              <a:gd name="adj2" fmla="val 72428"/>
            </a:avLst>
          </a:prstGeom>
          <a:solidFill>
            <a:srgbClr val="CCFFCC"/>
          </a:solidFill>
          <a:ln w="254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ctr" anchorCtr="1"/>
          <a:lstStyle/>
          <a:p>
            <a:r>
              <a:rPr lang="ja-JP" altLang="en-US" sz="2000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供給曲線</a:t>
            </a:r>
            <a:endParaRPr lang="en-US" altLang="ja-JP" sz="2000" b="1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4" name="フリーフォーム 53"/>
          <p:cNvSpPr/>
          <p:nvPr/>
        </p:nvSpPr>
        <p:spPr>
          <a:xfrm>
            <a:off x="6038849" y="2195300"/>
            <a:ext cx="2014538" cy="1971675"/>
          </a:xfrm>
          <a:custGeom>
            <a:avLst/>
            <a:gdLst>
              <a:gd name="connsiteX0" fmla="*/ 0 w 2014538"/>
              <a:gd name="connsiteY0" fmla="*/ 0 h 1971675"/>
              <a:gd name="connsiteX1" fmla="*/ 738188 w 2014538"/>
              <a:gd name="connsiteY1" fmla="*/ 1204912 h 1971675"/>
              <a:gd name="connsiteX2" fmla="*/ 2014538 w 2014538"/>
              <a:gd name="connsiteY2" fmla="*/ 1971675 h 1971675"/>
              <a:gd name="connsiteX0" fmla="*/ 0 w 2014538"/>
              <a:gd name="connsiteY0" fmla="*/ 0 h 1971675"/>
              <a:gd name="connsiteX1" fmla="*/ 1000126 w 2014538"/>
              <a:gd name="connsiteY1" fmla="*/ 1457324 h 1971675"/>
              <a:gd name="connsiteX2" fmla="*/ 2014538 w 2014538"/>
              <a:gd name="connsiteY2" fmla="*/ 1971675 h 1971675"/>
              <a:gd name="connsiteX0" fmla="*/ 0 w 2014538"/>
              <a:gd name="connsiteY0" fmla="*/ 0 h 1971675"/>
              <a:gd name="connsiteX1" fmla="*/ 723901 w 2014538"/>
              <a:gd name="connsiteY1" fmla="*/ 1176336 h 1971675"/>
              <a:gd name="connsiteX2" fmla="*/ 2014538 w 2014538"/>
              <a:gd name="connsiteY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4538" h="1971675">
                <a:moveTo>
                  <a:pt x="0" y="0"/>
                </a:moveTo>
                <a:cubicBezTo>
                  <a:pt x="201216" y="438150"/>
                  <a:pt x="388145" y="847724"/>
                  <a:pt x="723901" y="1176336"/>
                </a:cubicBezTo>
                <a:cubicBezTo>
                  <a:pt x="1059657" y="1504949"/>
                  <a:pt x="1544241" y="1752600"/>
                  <a:pt x="2014538" y="1971675"/>
                </a:cubicBezTo>
              </a:path>
            </a:pathLst>
          </a:custGeom>
          <a:noFill/>
          <a:ln w="38100">
            <a:solidFill>
              <a:srgbClr val="FF99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2" name="フリーフォーム 51"/>
          <p:cNvSpPr/>
          <p:nvPr/>
        </p:nvSpPr>
        <p:spPr>
          <a:xfrm flipH="1">
            <a:off x="6869437" y="2166418"/>
            <a:ext cx="2016000" cy="1971675"/>
          </a:xfrm>
          <a:custGeom>
            <a:avLst/>
            <a:gdLst>
              <a:gd name="connsiteX0" fmla="*/ 0 w 2014538"/>
              <a:gd name="connsiteY0" fmla="*/ 0 h 1971675"/>
              <a:gd name="connsiteX1" fmla="*/ 738188 w 2014538"/>
              <a:gd name="connsiteY1" fmla="*/ 1204912 h 1971675"/>
              <a:gd name="connsiteX2" fmla="*/ 2014538 w 2014538"/>
              <a:gd name="connsiteY2" fmla="*/ 1971675 h 1971675"/>
              <a:gd name="connsiteX0" fmla="*/ 0 w 2014538"/>
              <a:gd name="connsiteY0" fmla="*/ 0 h 1971675"/>
              <a:gd name="connsiteX1" fmla="*/ 1000126 w 2014538"/>
              <a:gd name="connsiteY1" fmla="*/ 1457324 h 1971675"/>
              <a:gd name="connsiteX2" fmla="*/ 2014538 w 2014538"/>
              <a:gd name="connsiteY2" fmla="*/ 1971675 h 1971675"/>
              <a:gd name="connsiteX0" fmla="*/ 0 w 2014538"/>
              <a:gd name="connsiteY0" fmla="*/ 0 h 1971675"/>
              <a:gd name="connsiteX1" fmla="*/ 723901 w 2014538"/>
              <a:gd name="connsiteY1" fmla="*/ 1176336 h 1971675"/>
              <a:gd name="connsiteX2" fmla="*/ 2014538 w 2014538"/>
              <a:gd name="connsiteY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4538" h="1971675">
                <a:moveTo>
                  <a:pt x="0" y="0"/>
                </a:moveTo>
                <a:cubicBezTo>
                  <a:pt x="201216" y="438150"/>
                  <a:pt x="388145" y="847724"/>
                  <a:pt x="723901" y="1176336"/>
                </a:cubicBezTo>
                <a:cubicBezTo>
                  <a:pt x="1059657" y="1504949"/>
                  <a:pt x="1544241" y="1752600"/>
                  <a:pt x="2014538" y="1971675"/>
                </a:cubicBezTo>
              </a:path>
            </a:pathLst>
          </a:custGeom>
          <a:noFill/>
          <a:ln w="57150">
            <a:solidFill>
              <a:srgbClr val="00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9" name="フローチャート: 結合子 35"/>
          <p:cNvSpPr/>
          <p:nvPr/>
        </p:nvSpPr>
        <p:spPr>
          <a:xfrm>
            <a:off x="7415465" y="3809687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0" name="フローチャート: 結合子 35"/>
          <p:cNvSpPr/>
          <p:nvPr/>
        </p:nvSpPr>
        <p:spPr>
          <a:xfrm>
            <a:off x="8249053" y="3193673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3" name="四角形吹き出し 52"/>
          <p:cNvSpPr/>
          <p:nvPr/>
        </p:nvSpPr>
        <p:spPr>
          <a:xfrm>
            <a:off x="8360693" y="3479391"/>
            <a:ext cx="1355332" cy="780114"/>
          </a:xfrm>
          <a:prstGeom prst="wedgeRectCallout">
            <a:avLst>
              <a:gd name="adj1" fmla="val -50959"/>
              <a:gd name="adj2" fmla="val -79167"/>
            </a:avLst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ctr" anchorCtr="1"/>
          <a:lstStyle/>
          <a:p>
            <a:pPr algn="ctr"/>
            <a:r>
              <a:rPr lang="ja-JP" altLang="en-US" sz="2200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新しい</a:t>
            </a:r>
            <a:endParaRPr lang="en-US" altLang="ja-JP" sz="22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lang="ja-JP" altLang="en-US" sz="2200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均衡価格</a:t>
            </a:r>
            <a:endParaRPr lang="en-US" altLang="ja-JP" sz="22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55" name="図 54" descr="header_footer_G_01.jpg">
            <a:extLst>
              <a:ext uri="{FF2B5EF4-FFF2-40B4-BE49-F238E27FC236}">
                <a16:creationId xmlns:a16="http://schemas.microsoft.com/office/drawing/2014/main" id="{DE9FD16A-B9F2-4732-A196-9BCDABBA670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6719777"/>
            <a:ext cx="12190488" cy="1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17535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45" grpId="0" animBg="1"/>
      <p:bldP spid="48" grpId="0" animBg="1"/>
      <p:bldP spid="50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88306-3255-D9BA-2283-C0B22CCFB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3">
            <a:extLst>
              <a:ext uri="{FF2B5EF4-FFF2-40B4-BE49-F238E27FC236}">
                <a16:creationId xmlns:a16="http://schemas.microsoft.com/office/drawing/2014/main" id="{E3296ECE-FD06-E8B7-985F-BE5D1A213075}"/>
              </a:ext>
            </a:extLst>
          </p:cNvPr>
          <p:cNvSpPr/>
          <p:nvPr/>
        </p:nvSpPr>
        <p:spPr>
          <a:xfrm>
            <a:off x="2038613" y="2248361"/>
            <a:ext cx="8423999" cy="2361278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90000" lvl="1"/>
            <a:endParaRPr lang="en-US" altLang="ja-JP" sz="3200" b="1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marL="90000" lvl="1"/>
            <a:r>
              <a:rPr lang="ja-JP" altLang="en-US" sz="3200" b="1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資源の効率的な配分において，市場はどのように機能しているのだろうか。</a:t>
            </a:r>
            <a:endParaRPr lang="ja-JP" altLang="en-US" sz="320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1CBDA9-9CE7-A6B2-4DA2-A714FB5B574A}"/>
              </a:ext>
            </a:extLst>
          </p:cNvPr>
          <p:cNvSpPr txBox="1"/>
          <p:nvPr/>
        </p:nvSpPr>
        <p:spPr>
          <a:xfrm>
            <a:off x="2630536" y="2248360"/>
            <a:ext cx="1762560" cy="516105"/>
          </a:xfrm>
          <a:prstGeom prst="rect">
            <a:avLst/>
          </a:prstGeom>
          <a:solidFill>
            <a:srgbClr val="008000"/>
          </a:solidFill>
        </p:spPr>
        <p:txBody>
          <a:bodyPr wrap="square" bIns="0" rtlCol="0" anchor="b" anchorCtr="0">
            <a:no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point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2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"/>
          <p:cNvSpPr txBox="1">
            <a:spLocks/>
          </p:cNvSpPr>
          <p:nvPr/>
        </p:nvSpPr>
        <p:spPr>
          <a:xfrm>
            <a:off x="875430" y="468112"/>
            <a:ext cx="3112370" cy="5358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三つの経済主体</a:t>
            </a:r>
          </a:p>
        </p:txBody>
      </p:sp>
      <p:sp>
        <p:nvSpPr>
          <p:cNvPr id="17" name="図タイトル"/>
          <p:cNvSpPr/>
          <p:nvPr/>
        </p:nvSpPr>
        <p:spPr>
          <a:xfrm>
            <a:off x="7247283" y="6120427"/>
            <a:ext cx="3255580" cy="277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経済主体の相互関係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図番号"/>
          <p:cNvSpPr/>
          <p:nvPr/>
        </p:nvSpPr>
        <p:spPr>
          <a:xfrm>
            <a:off x="6974392" y="6066279"/>
            <a:ext cx="272891" cy="277064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latin typeface="Arial Black" panose="020B0A04020102020204" pitchFamily="34" charset="0"/>
              </a:rPr>
              <a:t>1</a:t>
            </a:r>
            <a:endParaRPr lang="ja-JP" altLang="en-US" sz="1600" dirty="0">
              <a:latin typeface="Arial Black" panose="020B0A04020102020204" pitchFamily="34" charset="0"/>
            </a:endParaRPr>
          </a:p>
        </p:txBody>
      </p:sp>
      <p:pic>
        <p:nvPicPr>
          <p:cNvPr id="3" name="図" descr="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74" y="1764934"/>
            <a:ext cx="4496580" cy="4313745"/>
          </a:xfrm>
          <a:prstGeom prst="rect">
            <a:avLst/>
          </a:prstGeom>
        </p:spPr>
      </p:pic>
      <p:sp>
        <p:nvSpPr>
          <p:cNvPr id="20" name="link">
            <a:hlinkClick r:id="" action="ppaction://customshow?id=0&amp;return=true"/>
          </p:cNvPr>
          <p:cNvSpPr/>
          <p:nvPr/>
        </p:nvSpPr>
        <p:spPr>
          <a:xfrm>
            <a:off x="7590216" y="4015992"/>
            <a:ext cx="1162103" cy="3387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▶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詳細版</a:t>
            </a:r>
          </a:p>
        </p:txBody>
      </p:sp>
      <p:sp>
        <p:nvSpPr>
          <p:cNvPr id="9" name="本文３"/>
          <p:cNvSpPr txBox="1">
            <a:spLocks/>
          </p:cNvSpPr>
          <p:nvPr/>
        </p:nvSpPr>
        <p:spPr>
          <a:xfrm>
            <a:off x="1102873" y="2212071"/>
            <a:ext cx="5493869" cy="1251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①</a:t>
            </a:r>
            <a:r>
              <a:rPr lang="ja-JP" altLang="en-US" sz="2800" b="1" u="sng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企業</a:t>
            </a:r>
            <a:endParaRPr lang="en-US" altLang="ja-JP" sz="2800" b="1" u="sng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 marL="361950" indent="-361950" algn="l">
              <a:lnSpc>
                <a:spcPts val="3000"/>
              </a:lnSpc>
            </a:pPr>
            <a:r>
              <a:rPr lang="en-US" altLang="ja-JP" sz="28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…</a:t>
            </a:r>
            <a:r>
              <a:rPr lang="ja-JP" altLang="en-US" sz="28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家計からの労働を用いて財・サービスを生産</a:t>
            </a:r>
            <a:endParaRPr lang="en-US" altLang="ja-JP" sz="280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本文４"/>
          <p:cNvSpPr txBox="1">
            <a:spLocks/>
          </p:cNvSpPr>
          <p:nvPr/>
        </p:nvSpPr>
        <p:spPr>
          <a:xfrm>
            <a:off x="1091412" y="3570325"/>
            <a:ext cx="5505331" cy="1353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②</a:t>
            </a:r>
            <a:r>
              <a:rPr lang="ja-JP" altLang="en-US" sz="2800" b="1" u="sng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家計</a:t>
            </a:r>
            <a:endParaRPr lang="en-US" altLang="ja-JP" sz="2800" b="1" u="sng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 marL="361950" indent="-361950" algn="l">
              <a:lnSpc>
                <a:spcPts val="3000"/>
              </a:lnSpc>
            </a:pPr>
            <a:r>
              <a:rPr lang="en-US" altLang="ja-JP" sz="28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…</a:t>
            </a:r>
            <a:r>
              <a:rPr lang="ja-JP" altLang="en-US" sz="28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労働力を提供して賃金を得て，市場で財・サービスを購入</a:t>
            </a:r>
            <a:endParaRPr lang="en-US" altLang="ja-JP" sz="280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本文５"/>
          <p:cNvSpPr txBox="1">
            <a:spLocks/>
          </p:cNvSpPr>
          <p:nvPr/>
        </p:nvSpPr>
        <p:spPr>
          <a:xfrm>
            <a:off x="1091412" y="5038753"/>
            <a:ext cx="5505330" cy="1353324"/>
          </a:xfrm>
          <a:prstGeom prst="rect">
            <a:avLst/>
          </a:prstGeom>
          <a:solidFill>
            <a:srgbClr val="CCFFCC"/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③</a:t>
            </a:r>
            <a:r>
              <a:rPr lang="ja-JP" altLang="en-US" sz="2800" b="1" u="sng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政府</a:t>
            </a:r>
            <a:endParaRPr lang="en-US" altLang="ja-JP" sz="2800" b="1" u="sng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 marL="361950" indent="-361950" algn="l">
              <a:lnSpc>
                <a:spcPts val="3000"/>
              </a:lnSpc>
            </a:pPr>
            <a:r>
              <a:rPr lang="en-US" altLang="ja-JP" sz="28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…</a:t>
            </a:r>
            <a:r>
              <a:rPr lang="ja-JP" altLang="en-US" sz="28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家計や企業から租税を徴収し，財・サービスを供給</a:t>
            </a:r>
            <a:endParaRPr lang="en-US" altLang="ja-JP" sz="280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1" name="本文１">
            <a:extLst>
              <a:ext uri="{FF2B5EF4-FFF2-40B4-BE49-F238E27FC236}">
                <a16:creationId xmlns:a16="http://schemas.microsoft.com/office/drawing/2014/main" id="{516E4F3F-2514-488D-BC56-C4FFA8642C5B}"/>
              </a:ext>
            </a:extLst>
          </p:cNvPr>
          <p:cNvSpPr txBox="1">
            <a:spLocks/>
          </p:cNvSpPr>
          <p:nvPr/>
        </p:nvSpPr>
        <p:spPr>
          <a:xfrm>
            <a:off x="875429" y="1189285"/>
            <a:ext cx="9509542" cy="535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現代の経済：</a:t>
            </a:r>
            <a:r>
              <a:rPr lang="ja-JP" altLang="en-US" b="1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市場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を中心に生産と消費が結びつく</a:t>
            </a:r>
            <a:endParaRPr lang="en-US" altLang="ja-JP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2" name="本文２">
            <a:extLst>
              <a:ext uri="{FF2B5EF4-FFF2-40B4-BE49-F238E27FC236}">
                <a16:creationId xmlns:a16="http://schemas.microsoft.com/office/drawing/2014/main" id="{94D8BBB4-7BE0-441B-8CCF-C3538241739A}"/>
              </a:ext>
            </a:extLst>
          </p:cNvPr>
          <p:cNvSpPr txBox="1">
            <a:spLocks/>
          </p:cNvSpPr>
          <p:nvPr/>
        </p:nvSpPr>
        <p:spPr>
          <a:xfrm>
            <a:off x="886146" y="1676260"/>
            <a:ext cx="5710597" cy="468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→三つの</a:t>
            </a:r>
            <a:r>
              <a:rPr lang="ja-JP" altLang="en-US" b="1" u="sng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経済主体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からなる</a:t>
            </a:r>
            <a:endParaRPr lang="en-US" altLang="ja-JP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6992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本文１"/>
          <p:cNvSpPr txBox="1">
            <a:spLocks/>
          </p:cNvSpPr>
          <p:nvPr/>
        </p:nvSpPr>
        <p:spPr>
          <a:xfrm>
            <a:off x="761131" y="1224643"/>
            <a:ext cx="8983760" cy="1528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0" indent="-990600" algn="l">
              <a:lnSpc>
                <a:spcPts val="3500"/>
              </a:lnSpc>
            </a:pPr>
            <a:r>
              <a:rPr lang="ja-JP" altLang="en-US" b="1" u="sng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市場の</a:t>
            </a:r>
            <a:r>
              <a:rPr lang="ja-JP" altLang="en-US" u="sng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④</a:t>
            </a:r>
            <a:r>
              <a:rPr lang="ja-JP" altLang="en-US" b="1" u="sng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自動調整作用</a:t>
            </a:r>
            <a:endParaRPr lang="en-US" altLang="ja-JP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marL="450850" indent="-450850" algn="l">
              <a:lnSpc>
                <a:spcPts val="3500"/>
              </a:lnSpc>
            </a:pP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…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市場での価格の動きによって，需要と供給が自動的に調整されるしくみ</a:t>
            </a:r>
            <a:endParaRPr lang="en-US" altLang="ja-JP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4" name="タイトル"/>
          <p:cNvSpPr txBox="1">
            <a:spLocks/>
          </p:cNvSpPr>
          <p:nvPr/>
        </p:nvSpPr>
        <p:spPr>
          <a:xfrm>
            <a:off x="761131" y="468112"/>
            <a:ext cx="4072125" cy="5358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市場の自動調整作用</a:t>
            </a:r>
          </a:p>
        </p:txBody>
      </p:sp>
      <p:sp>
        <p:nvSpPr>
          <p:cNvPr id="10" name="本文２"/>
          <p:cNvSpPr txBox="1">
            <a:spLocks/>
          </p:cNvSpPr>
          <p:nvPr/>
        </p:nvSpPr>
        <p:spPr>
          <a:xfrm>
            <a:off x="761131" y="2835323"/>
            <a:ext cx="5035512" cy="4844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0" tIns="10800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ja-JP" altLang="en-US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経済学者</a:t>
            </a:r>
            <a:r>
              <a:rPr lang="ja-JP" altLang="en-US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アダム</a:t>
            </a:r>
            <a:r>
              <a:rPr lang="en-US" altLang="ja-JP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=</a:t>
            </a:r>
            <a:r>
              <a:rPr lang="ja-JP" altLang="en-US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スミス</a:t>
            </a:r>
          </a:p>
        </p:txBody>
      </p:sp>
      <p:sp>
        <p:nvSpPr>
          <p:cNvPr id="15" name="等号"/>
          <p:cNvSpPr/>
          <p:nvPr/>
        </p:nvSpPr>
        <p:spPr>
          <a:xfrm rot="5400000">
            <a:off x="5414508" y="5349192"/>
            <a:ext cx="513164" cy="371555"/>
          </a:xfrm>
          <a:prstGeom prst="mathEqual">
            <a:avLst>
              <a:gd name="adj1" fmla="val 21281"/>
              <a:gd name="adj2" fmla="val 25192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" name="本文４"/>
          <p:cNvSpPr txBox="1">
            <a:spLocks/>
          </p:cNvSpPr>
          <p:nvPr/>
        </p:nvSpPr>
        <p:spPr>
          <a:xfrm>
            <a:off x="1617018" y="5937697"/>
            <a:ext cx="8957964" cy="51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「⑤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見えざる手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」によって導かれていると表現</a:t>
            </a:r>
            <a:endParaRPr lang="en-US" altLang="ja-JP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" name="本文３">
            <a:extLst>
              <a:ext uri="{FF2B5EF4-FFF2-40B4-BE49-F238E27FC236}">
                <a16:creationId xmlns:a16="http://schemas.microsoft.com/office/drawing/2014/main" id="{8A8E0CFF-DD92-4D55-B424-AE8E8D4657DF}"/>
              </a:ext>
            </a:extLst>
          </p:cNvPr>
          <p:cNvSpPr/>
          <p:nvPr/>
        </p:nvSpPr>
        <p:spPr>
          <a:xfrm>
            <a:off x="1055049" y="3465916"/>
            <a:ext cx="9705480" cy="17592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8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人は自分の利益のみを追求して経済活動を営んでいるのに</a:t>
            </a:r>
            <a:r>
              <a:rPr lang="en-US" altLang="ja-JP" sz="32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(</a:t>
            </a:r>
            <a:r>
              <a:rPr lang="ja-JP" altLang="en-US" sz="32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自由競争</a:t>
            </a:r>
            <a:r>
              <a:rPr lang="en-US" altLang="ja-JP" sz="32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)</a:t>
            </a:r>
            <a:r>
              <a:rPr lang="ja-JP" altLang="en-US" sz="32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，社会全体としては大きな混乱もなく，市場はうまく機能している</a:t>
            </a:r>
            <a:endParaRPr lang="en-US" altLang="ja-JP" sz="320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41393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13" y="1137464"/>
            <a:ext cx="5039999" cy="5393043"/>
          </a:xfrm>
          <a:prstGeom prst="rect">
            <a:avLst/>
          </a:prstGeom>
        </p:spPr>
      </p:pic>
      <p:pic>
        <p:nvPicPr>
          <p:cNvPr id="24" name="図 2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13" y="1137464"/>
            <a:ext cx="5039999" cy="5393043"/>
          </a:xfrm>
          <a:prstGeom prst="rect">
            <a:avLst/>
          </a:prstGeom>
        </p:spPr>
      </p:pic>
      <p:pic>
        <p:nvPicPr>
          <p:cNvPr id="27" name="図 2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13" y="1137464"/>
            <a:ext cx="5039999" cy="5393043"/>
          </a:xfrm>
          <a:prstGeom prst="rect">
            <a:avLst/>
          </a:prstGeom>
        </p:spPr>
      </p:pic>
      <p:sp>
        <p:nvSpPr>
          <p:cNvPr id="47" name="フリーフォーム 46"/>
          <p:cNvSpPr/>
          <p:nvPr/>
        </p:nvSpPr>
        <p:spPr>
          <a:xfrm>
            <a:off x="7408640" y="1816100"/>
            <a:ext cx="2838450" cy="3498850"/>
          </a:xfrm>
          <a:custGeom>
            <a:avLst/>
            <a:gdLst>
              <a:gd name="connsiteX0" fmla="*/ 0 w 2838450"/>
              <a:gd name="connsiteY0" fmla="*/ 0 h 3498850"/>
              <a:gd name="connsiteX1" fmla="*/ 184150 w 2838450"/>
              <a:gd name="connsiteY1" fmla="*/ 603250 h 3498850"/>
              <a:gd name="connsiteX2" fmla="*/ 482600 w 2838450"/>
              <a:gd name="connsiteY2" fmla="*/ 1200150 h 3498850"/>
              <a:gd name="connsiteX3" fmla="*/ 1104900 w 2838450"/>
              <a:gd name="connsiteY3" fmla="*/ 2038350 h 3498850"/>
              <a:gd name="connsiteX4" fmla="*/ 1555750 w 2838450"/>
              <a:gd name="connsiteY4" fmla="*/ 2527300 h 3498850"/>
              <a:gd name="connsiteX5" fmla="*/ 2171700 w 2838450"/>
              <a:gd name="connsiteY5" fmla="*/ 3060700 h 3498850"/>
              <a:gd name="connsiteX6" fmla="*/ 2838450 w 2838450"/>
              <a:gd name="connsiteY6" fmla="*/ 3498850 h 349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450" h="3498850">
                <a:moveTo>
                  <a:pt x="0" y="0"/>
                </a:moveTo>
                <a:cubicBezTo>
                  <a:pt x="51858" y="201612"/>
                  <a:pt x="103717" y="403225"/>
                  <a:pt x="184150" y="603250"/>
                </a:cubicBezTo>
                <a:cubicBezTo>
                  <a:pt x="264583" y="803275"/>
                  <a:pt x="329142" y="960967"/>
                  <a:pt x="482600" y="1200150"/>
                </a:cubicBezTo>
                <a:cubicBezTo>
                  <a:pt x="636058" y="1439333"/>
                  <a:pt x="926042" y="1817158"/>
                  <a:pt x="1104900" y="2038350"/>
                </a:cubicBezTo>
                <a:cubicBezTo>
                  <a:pt x="1283758" y="2259542"/>
                  <a:pt x="1377950" y="2356908"/>
                  <a:pt x="1555750" y="2527300"/>
                </a:cubicBezTo>
                <a:cubicBezTo>
                  <a:pt x="1733550" y="2697692"/>
                  <a:pt x="1957917" y="2898775"/>
                  <a:pt x="2171700" y="3060700"/>
                </a:cubicBezTo>
                <a:cubicBezTo>
                  <a:pt x="2385483" y="3222625"/>
                  <a:pt x="2611966" y="3360737"/>
                  <a:pt x="2838450" y="3498850"/>
                </a:cubicBez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フローチャート: 結合子 35"/>
          <p:cNvSpPr/>
          <p:nvPr/>
        </p:nvSpPr>
        <p:spPr>
          <a:xfrm>
            <a:off x="8128208" y="3364606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9" name="フローチャート: 結合子 41"/>
          <p:cNvSpPr/>
          <p:nvPr/>
        </p:nvSpPr>
        <p:spPr>
          <a:xfrm>
            <a:off x="8452421" y="3785193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0" name="フローチャート: 結合子 42"/>
          <p:cNvSpPr/>
          <p:nvPr/>
        </p:nvSpPr>
        <p:spPr>
          <a:xfrm>
            <a:off x="8786133" y="4172545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1" name="フローチャート: 結合子 43"/>
          <p:cNvSpPr/>
          <p:nvPr/>
        </p:nvSpPr>
        <p:spPr>
          <a:xfrm>
            <a:off x="9176826" y="4544525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3" name="フローチャート: 結合子 46"/>
          <p:cNvSpPr/>
          <p:nvPr/>
        </p:nvSpPr>
        <p:spPr>
          <a:xfrm>
            <a:off x="7856746" y="2989097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4" name="フローチャート: 結合子 47"/>
          <p:cNvSpPr/>
          <p:nvPr/>
        </p:nvSpPr>
        <p:spPr>
          <a:xfrm>
            <a:off x="9547433" y="4851345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672125" y="1410537"/>
            <a:ext cx="5206161" cy="110314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商品の価格が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高い時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，消費者はあまり多くの商品を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買わない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672125" y="3219399"/>
            <a:ext cx="5206161" cy="1125243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価格が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低くなる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と，消費者は商品をたくさん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買おうとする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672125" y="4951468"/>
            <a:ext cx="5206161" cy="1579039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価格と消費者の行動の変化を図の中に示してつないでいくと，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右下がりの曲線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が描かれる</a:t>
            </a:r>
            <a:endParaRPr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左右矢印 57"/>
          <p:cNvSpPr/>
          <p:nvPr/>
        </p:nvSpPr>
        <p:spPr>
          <a:xfrm rot="16200000">
            <a:off x="2953438" y="2762168"/>
            <a:ext cx="542647" cy="307634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9" name="サブタイトル 2"/>
          <p:cNvSpPr txBox="1">
            <a:spLocks/>
          </p:cNvSpPr>
          <p:nvPr/>
        </p:nvSpPr>
        <p:spPr>
          <a:xfrm>
            <a:off x="3515641" y="2644661"/>
            <a:ext cx="1415587" cy="45360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7200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ja-JP" altLang="en-US" sz="2400" b="1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一方で</a:t>
            </a:r>
            <a:r>
              <a:rPr lang="en-US" altLang="ja-JP" sz="2400" b="1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…</a:t>
            </a:r>
          </a:p>
        </p:txBody>
      </p:sp>
      <p:sp>
        <p:nvSpPr>
          <p:cNvPr id="60" name="下矢印 59"/>
          <p:cNvSpPr/>
          <p:nvPr/>
        </p:nvSpPr>
        <p:spPr>
          <a:xfrm>
            <a:off x="3090709" y="4475619"/>
            <a:ext cx="287870" cy="37572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タイトル"/>
          <p:cNvSpPr txBox="1">
            <a:spLocks/>
          </p:cNvSpPr>
          <p:nvPr/>
        </p:nvSpPr>
        <p:spPr>
          <a:xfrm>
            <a:off x="737549" y="468112"/>
            <a:ext cx="3284189" cy="5358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需要・供給の法則</a:t>
            </a:r>
          </a:p>
        </p:txBody>
      </p:sp>
      <p:pic>
        <p:nvPicPr>
          <p:cNvPr id="25" name="図 24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1" t="3806" r="30199" b="71286"/>
          <a:stretch/>
        </p:blipFill>
        <p:spPr>
          <a:xfrm>
            <a:off x="9737597" y="3430776"/>
            <a:ext cx="1522060" cy="1343328"/>
          </a:xfrm>
          <a:prstGeom prst="rect">
            <a:avLst/>
          </a:prstGeom>
        </p:spPr>
      </p:pic>
      <p:sp>
        <p:nvSpPr>
          <p:cNvPr id="26" name="四角形吹き出し 25"/>
          <p:cNvSpPr/>
          <p:nvPr/>
        </p:nvSpPr>
        <p:spPr>
          <a:xfrm>
            <a:off x="7474636" y="1360477"/>
            <a:ext cx="1307144" cy="330067"/>
          </a:xfrm>
          <a:prstGeom prst="wedgeRectCallout">
            <a:avLst>
              <a:gd name="adj1" fmla="val -49392"/>
              <a:gd name="adj2" fmla="val 72428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ctr" anchorCtr="1"/>
          <a:lstStyle/>
          <a:p>
            <a:r>
              <a:rPr lang="ja-JP" altLang="en-US" sz="2000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需要曲線</a:t>
            </a:r>
            <a:endParaRPr lang="en-US" altLang="ja-JP" sz="2000" b="1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5825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1" y="1137464"/>
            <a:ext cx="5040000" cy="5393043"/>
          </a:xfrm>
          <a:prstGeom prst="rect">
            <a:avLst/>
          </a:prstGeom>
        </p:spPr>
      </p:pic>
      <p:pic>
        <p:nvPicPr>
          <p:cNvPr id="27" name="図 2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1" y="1137464"/>
            <a:ext cx="5040000" cy="5393043"/>
          </a:xfrm>
          <a:prstGeom prst="rect">
            <a:avLst/>
          </a:prstGeom>
        </p:spPr>
      </p:pic>
      <p:pic>
        <p:nvPicPr>
          <p:cNvPr id="32" name="図 3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1" y="1137464"/>
            <a:ext cx="5040000" cy="5393043"/>
          </a:xfrm>
          <a:prstGeom prst="rect">
            <a:avLst/>
          </a:prstGeom>
        </p:spPr>
      </p:pic>
      <p:sp>
        <p:nvSpPr>
          <p:cNvPr id="35" name="フリーフォーム 34"/>
          <p:cNvSpPr/>
          <p:nvPr/>
        </p:nvSpPr>
        <p:spPr>
          <a:xfrm flipH="1">
            <a:off x="7284193" y="1816100"/>
            <a:ext cx="2834076" cy="3498850"/>
          </a:xfrm>
          <a:custGeom>
            <a:avLst/>
            <a:gdLst>
              <a:gd name="connsiteX0" fmla="*/ 0 w 2838450"/>
              <a:gd name="connsiteY0" fmla="*/ 0 h 3498850"/>
              <a:gd name="connsiteX1" fmla="*/ 184150 w 2838450"/>
              <a:gd name="connsiteY1" fmla="*/ 603250 h 3498850"/>
              <a:gd name="connsiteX2" fmla="*/ 482600 w 2838450"/>
              <a:gd name="connsiteY2" fmla="*/ 1200150 h 3498850"/>
              <a:gd name="connsiteX3" fmla="*/ 1104900 w 2838450"/>
              <a:gd name="connsiteY3" fmla="*/ 2038350 h 3498850"/>
              <a:gd name="connsiteX4" fmla="*/ 1555750 w 2838450"/>
              <a:gd name="connsiteY4" fmla="*/ 2527300 h 3498850"/>
              <a:gd name="connsiteX5" fmla="*/ 2171700 w 2838450"/>
              <a:gd name="connsiteY5" fmla="*/ 3060700 h 3498850"/>
              <a:gd name="connsiteX6" fmla="*/ 2838450 w 2838450"/>
              <a:gd name="connsiteY6" fmla="*/ 3498850 h 349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450" h="3498850">
                <a:moveTo>
                  <a:pt x="0" y="0"/>
                </a:moveTo>
                <a:cubicBezTo>
                  <a:pt x="51858" y="201612"/>
                  <a:pt x="103717" y="403225"/>
                  <a:pt x="184150" y="603250"/>
                </a:cubicBezTo>
                <a:cubicBezTo>
                  <a:pt x="264583" y="803275"/>
                  <a:pt x="329142" y="960967"/>
                  <a:pt x="482600" y="1200150"/>
                </a:cubicBezTo>
                <a:cubicBezTo>
                  <a:pt x="636058" y="1439333"/>
                  <a:pt x="926042" y="1817158"/>
                  <a:pt x="1104900" y="2038350"/>
                </a:cubicBezTo>
                <a:cubicBezTo>
                  <a:pt x="1283758" y="2259542"/>
                  <a:pt x="1377950" y="2356908"/>
                  <a:pt x="1555750" y="2527300"/>
                </a:cubicBezTo>
                <a:cubicBezTo>
                  <a:pt x="1733550" y="2697692"/>
                  <a:pt x="1957917" y="2898775"/>
                  <a:pt x="2171700" y="3060700"/>
                </a:cubicBezTo>
                <a:cubicBezTo>
                  <a:pt x="2385483" y="3222625"/>
                  <a:pt x="2611966" y="3360737"/>
                  <a:pt x="2838450" y="3498850"/>
                </a:cubicBezTo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7" name="フローチャート: 結合子 21"/>
          <p:cNvSpPr/>
          <p:nvPr/>
        </p:nvSpPr>
        <p:spPr>
          <a:xfrm>
            <a:off x="9294787" y="3432806"/>
            <a:ext cx="66170" cy="66170"/>
          </a:xfrm>
          <a:prstGeom prst="flowChartConnector">
            <a:avLst/>
          </a:prstGeom>
          <a:solidFill>
            <a:schemeClr val="tx1"/>
          </a:solidFill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8" name="フローチャート: 結合子 22"/>
          <p:cNvSpPr/>
          <p:nvPr/>
        </p:nvSpPr>
        <p:spPr>
          <a:xfrm>
            <a:off x="8984000" y="3827804"/>
            <a:ext cx="66170" cy="66170"/>
          </a:xfrm>
          <a:prstGeom prst="flowChartConnector">
            <a:avLst/>
          </a:prstGeom>
          <a:solidFill>
            <a:schemeClr val="tx1"/>
          </a:solidFill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2" name="フローチャート: 結合子 23"/>
          <p:cNvSpPr/>
          <p:nvPr/>
        </p:nvSpPr>
        <p:spPr>
          <a:xfrm>
            <a:off x="8672525" y="4171726"/>
            <a:ext cx="66170" cy="66170"/>
          </a:xfrm>
          <a:prstGeom prst="flowChartConnector">
            <a:avLst/>
          </a:prstGeom>
          <a:solidFill>
            <a:schemeClr val="tx1"/>
          </a:solidFill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4" name="フローチャート: 結合子 24"/>
          <p:cNvSpPr/>
          <p:nvPr/>
        </p:nvSpPr>
        <p:spPr>
          <a:xfrm>
            <a:off x="8274313" y="4544525"/>
            <a:ext cx="66170" cy="66170"/>
          </a:xfrm>
          <a:prstGeom prst="flowChartConnector">
            <a:avLst/>
          </a:prstGeom>
          <a:solidFill>
            <a:schemeClr val="tx1"/>
          </a:solidFill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フローチャート: 結合子 29"/>
          <p:cNvSpPr/>
          <p:nvPr/>
        </p:nvSpPr>
        <p:spPr>
          <a:xfrm>
            <a:off x="9597546" y="2980812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" name="フローチャート: 結合子 30"/>
          <p:cNvSpPr/>
          <p:nvPr/>
        </p:nvSpPr>
        <p:spPr>
          <a:xfrm>
            <a:off x="7902096" y="4851345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924423" y="1440038"/>
            <a:ext cx="5169403" cy="117253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商品の価格が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低い時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，生産者はあまり多くの商品を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つくらない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910606" y="3219399"/>
            <a:ext cx="5183219" cy="1125243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価格が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高くなる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と，生産者は商品をたくさん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つくろうとする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906447" y="4884430"/>
            <a:ext cx="5187379" cy="1579039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価格と生産者の行動の変化を図の中に示してつないでいくと，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右上がりの曲線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が描かれる</a:t>
            </a:r>
            <a:endParaRPr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左右矢印 50"/>
          <p:cNvSpPr/>
          <p:nvPr/>
        </p:nvSpPr>
        <p:spPr>
          <a:xfrm rot="16200000">
            <a:off x="3100490" y="2778676"/>
            <a:ext cx="542647" cy="274621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2" name="サブタイトル 2"/>
          <p:cNvSpPr txBox="1">
            <a:spLocks/>
          </p:cNvSpPr>
          <p:nvPr/>
        </p:nvSpPr>
        <p:spPr>
          <a:xfrm>
            <a:off x="3650053" y="2707806"/>
            <a:ext cx="1578871" cy="38061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3600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ja-JP" altLang="en-US" sz="2400" b="1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一方で</a:t>
            </a:r>
            <a:r>
              <a:rPr lang="en-US" altLang="ja-JP" sz="2400" b="1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…</a:t>
            </a:r>
          </a:p>
        </p:txBody>
      </p:sp>
      <p:sp>
        <p:nvSpPr>
          <p:cNvPr id="53" name="下矢印 52"/>
          <p:cNvSpPr/>
          <p:nvPr/>
        </p:nvSpPr>
        <p:spPr>
          <a:xfrm>
            <a:off x="3212266" y="4426672"/>
            <a:ext cx="287870" cy="37572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1" name="図 20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1" t="3806" r="30199" b="71286"/>
          <a:stretch/>
        </p:blipFill>
        <p:spPr>
          <a:xfrm>
            <a:off x="9786576" y="3430776"/>
            <a:ext cx="1522060" cy="1343328"/>
          </a:xfrm>
          <a:prstGeom prst="rect">
            <a:avLst/>
          </a:prstGeom>
        </p:spPr>
      </p:pic>
      <p:sp>
        <p:nvSpPr>
          <p:cNvPr id="25" name="タイトル"/>
          <p:cNvSpPr txBox="1">
            <a:spLocks/>
          </p:cNvSpPr>
          <p:nvPr/>
        </p:nvSpPr>
        <p:spPr>
          <a:xfrm>
            <a:off x="924423" y="468112"/>
            <a:ext cx="3435306" cy="5358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需要・供給の法則</a:t>
            </a:r>
          </a:p>
        </p:txBody>
      </p:sp>
      <p:sp>
        <p:nvSpPr>
          <p:cNvPr id="30" name="四角形吹き出し 29"/>
          <p:cNvSpPr/>
          <p:nvPr/>
        </p:nvSpPr>
        <p:spPr>
          <a:xfrm>
            <a:off x="10118269" y="1330355"/>
            <a:ext cx="1307144" cy="330067"/>
          </a:xfrm>
          <a:prstGeom prst="wedgeRectCallout">
            <a:avLst>
              <a:gd name="adj1" fmla="val -49392"/>
              <a:gd name="adj2" fmla="val 72428"/>
            </a:avLst>
          </a:prstGeom>
          <a:solidFill>
            <a:srgbClr val="CCFFCC"/>
          </a:solidFill>
          <a:ln w="254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ctr" anchorCtr="1"/>
          <a:lstStyle/>
          <a:p>
            <a:r>
              <a:rPr lang="ja-JP" altLang="en-US" sz="2000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供給曲線</a:t>
            </a:r>
            <a:endParaRPr lang="en-US" altLang="ja-JP" sz="2000" b="1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7543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42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64" y="1104806"/>
            <a:ext cx="5040000" cy="5393043"/>
          </a:xfrm>
          <a:prstGeom prst="rect">
            <a:avLst/>
          </a:prstGeom>
        </p:spPr>
      </p:pic>
      <p:pic>
        <p:nvPicPr>
          <p:cNvPr id="30" name="図 2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64" y="1104806"/>
            <a:ext cx="5040000" cy="5393043"/>
          </a:xfrm>
          <a:prstGeom prst="rect">
            <a:avLst/>
          </a:prstGeom>
        </p:spPr>
      </p:pic>
      <p:sp>
        <p:nvSpPr>
          <p:cNvPr id="41" name="下矢印 40"/>
          <p:cNvSpPr/>
          <p:nvPr/>
        </p:nvSpPr>
        <p:spPr>
          <a:xfrm>
            <a:off x="8959547" y="3022609"/>
            <a:ext cx="287870" cy="88659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3" name="フローチャート: 結合子 46"/>
          <p:cNvSpPr/>
          <p:nvPr/>
        </p:nvSpPr>
        <p:spPr>
          <a:xfrm>
            <a:off x="8232298" y="2956439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4" name="フローチャート: 結合子 29"/>
          <p:cNvSpPr/>
          <p:nvPr/>
        </p:nvSpPr>
        <p:spPr>
          <a:xfrm>
            <a:off x="9924119" y="2948154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8592206" y="2472887"/>
            <a:ext cx="1021492" cy="324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7" name="図 16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1" t="3806" r="30199" b="71286"/>
          <a:stretch/>
        </p:blipFill>
        <p:spPr>
          <a:xfrm>
            <a:off x="10113149" y="3398118"/>
            <a:ext cx="1522060" cy="1343328"/>
          </a:xfrm>
          <a:prstGeom prst="rect">
            <a:avLst/>
          </a:prstGeom>
        </p:spPr>
      </p:pic>
      <p:sp>
        <p:nvSpPr>
          <p:cNvPr id="18" name="タイトル"/>
          <p:cNvSpPr txBox="1">
            <a:spLocks/>
          </p:cNvSpPr>
          <p:nvPr/>
        </p:nvSpPr>
        <p:spPr>
          <a:xfrm>
            <a:off x="810123" y="468112"/>
            <a:ext cx="3371120" cy="5358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需要・供給の法則</a:t>
            </a:r>
          </a:p>
        </p:txBody>
      </p:sp>
      <p:sp>
        <p:nvSpPr>
          <p:cNvPr id="19" name="サブタイトル"/>
          <p:cNvSpPr txBox="1">
            <a:spLocks/>
          </p:cNvSpPr>
          <p:nvPr/>
        </p:nvSpPr>
        <p:spPr>
          <a:xfrm>
            <a:off x="805373" y="1110342"/>
            <a:ext cx="3375870" cy="50592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ja-JP" altLang="en-US" b="1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価格が高い場合</a:t>
            </a:r>
            <a:endParaRPr lang="en-US" altLang="ja-JP" dirty="0">
              <a:solidFill>
                <a:schemeClr val="bg1">
                  <a:lumMod val="9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805372" y="1729094"/>
            <a:ext cx="5610977" cy="1524327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生産者はより多くの利潤を得られると考えて供給量を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増やす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が，消費者は購入量を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減らす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3466925" y="3332802"/>
            <a:ext cx="287870" cy="23636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810122" y="3664930"/>
            <a:ext cx="5610977" cy="989992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需要量に比べて，供給量が多すぎる状態となり，次第に価格が低下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805372" y="5003692"/>
            <a:ext cx="5610977" cy="970739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最終的に価格は需要量と供給量が一致する交点に落ち着く</a:t>
            </a:r>
            <a:endParaRPr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フローチャート: 結合子 30"/>
          <p:cNvSpPr/>
          <p:nvPr/>
        </p:nvSpPr>
        <p:spPr>
          <a:xfrm>
            <a:off x="9086624" y="4021539"/>
            <a:ext cx="66170" cy="66170"/>
          </a:xfrm>
          <a:prstGeom prst="flowChartConnector">
            <a:avLst/>
          </a:prstGeom>
          <a:solidFill>
            <a:srgbClr val="FF0000"/>
          </a:solidFill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四角形吹き出し 31"/>
          <p:cNvSpPr/>
          <p:nvPr/>
        </p:nvSpPr>
        <p:spPr>
          <a:xfrm>
            <a:off x="9247417" y="4175571"/>
            <a:ext cx="1339254" cy="375495"/>
          </a:xfrm>
          <a:prstGeom prst="wedgeRectCallout">
            <a:avLst>
              <a:gd name="adj1" fmla="val -50959"/>
              <a:gd name="adj2" fmla="val -79167"/>
            </a:avLst>
          </a:prstGeom>
          <a:solidFill>
            <a:srgbClr val="FFFFCC"/>
          </a:solidFill>
          <a:ln w="254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ctr" anchorCtr="1"/>
          <a:lstStyle/>
          <a:p>
            <a:r>
              <a:rPr lang="ja-JP" altLang="en-US" sz="2200" b="1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均衡価格</a:t>
            </a:r>
            <a:endParaRPr lang="en-US" altLang="ja-JP" sz="2200" b="1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5" name="link">
            <a:hlinkClick r:id="" action="ppaction://customshow?id=1&amp;return=true"/>
          </p:cNvPr>
          <p:cNvSpPr/>
          <p:nvPr/>
        </p:nvSpPr>
        <p:spPr>
          <a:xfrm>
            <a:off x="3045229" y="6277040"/>
            <a:ext cx="3371120" cy="3387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▶</a:t>
            </a:r>
            <a:r>
              <a:rPr lang="en-US" altLang="ja-JP" sz="1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Q&amp;A</a:t>
            </a:r>
            <a:r>
              <a:rPr lang="en-US" altLang="ja-JP" sz="1600" b="1" dirty="0">
                <a:solidFill>
                  <a:srgbClr val="FF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需要曲線・供給曲線の移動</a:t>
            </a:r>
          </a:p>
        </p:txBody>
      </p:sp>
      <p:sp>
        <p:nvSpPr>
          <p:cNvPr id="37" name="下矢印 36"/>
          <p:cNvSpPr/>
          <p:nvPr/>
        </p:nvSpPr>
        <p:spPr>
          <a:xfrm>
            <a:off x="3466925" y="4721166"/>
            <a:ext cx="287870" cy="23636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8" name="フリーフォーム 37"/>
          <p:cNvSpPr/>
          <p:nvPr/>
        </p:nvSpPr>
        <p:spPr>
          <a:xfrm>
            <a:off x="7411608" y="4095497"/>
            <a:ext cx="1720630" cy="1975837"/>
          </a:xfrm>
          <a:custGeom>
            <a:avLst/>
            <a:gdLst>
              <a:gd name="connsiteX0" fmla="*/ 0 w 1676400"/>
              <a:gd name="connsiteY0" fmla="*/ 0 h 466725"/>
              <a:gd name="connsiteX1" fmla="*/ 1676400 w 1676400"/>
              <a:gd name="connsiteY1" fmla="*/ 0 h 466725"/>
              <a:gd name="connsiteX2" fmla="*/ 1676400 w 16764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466725">
                <a:moveTo>
                  <a:pt x="0" y="0"/>
                </a:moveTo>
                <a:lnTo>
                  <a:pt x="1676400" y="0"/>
                </a:lnTo>
                <a:lnTo>
                  <a:pt x="1676400" y="466725"/>
                </a:ln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6641501" y="3972882"/>
            <a:ext cx="752376" cy="24522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130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ja-JP" alt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8668513" y="6154426"/>
            <a:ext cx="932873" cy="24522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1000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</a:t>
            </a:r>
          </a:p>
        </p:txBody>
      </p:sp>
    </p:spTree>
    <p:extLst>
      <p:ext uri="{BB962C8B-B14F-4D97-AF65-F5344CB8AC3E}">
        <p14:creationId xmlns:p14="http://schemas.microsoft.com/office/powerpoint/2010/main" val="38183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54" grpId="0" animBg="1"/>
      <p:bldP spid="55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32" grpId="0" animBg="1"/>
      <p:bldP spid="35" grpId="0" animBg="1"/>
      <p:bldP spid="37" grpId="0" animBg="1"/>
      <p:bldP spid="38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本文１"/>
          <p:cNvSpPr txBox="1">
            <a:spLocks/>
          </p:cNvSpPr>
          <p:nvPr/>
        </p:nvSpPr>
        <p:spPr>
          <a:xfrm>
            <a:off x="842777" y="1400107"/>
            <a:ext cx="2798494" cy="447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ts val="3000"/>
              </a:lnSpc>
            </a:pPr>
            <a:r>
              <a:rPr lang="ja-JP" altLang="en-US" b="1" u="sng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生産者は</a:t>
            </a:r>
            <a:r>
              <a:rPr lang="en-US" altLang="ja-JP" b="1" u="sng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…</a:t>
            </a:r>
          </a:p>
        </p:txBody>
      </p:sp>
      <p:sp>
        <p:nvSpPr>
          <p:cNvPr id="7" name="正方形/長方形２"/>
          <p:cNvSpPr/>
          <p:nvPr/>
        </p:nvSpPr>
        <p:spPr>
          <a:xfrm>
            <a:off x="1139171" y="2651679"/>
            <a:ext cx="6714871" cy="6427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algn="ctr">
              <a:lnSpc>
                <a:spcPts val="3000"/>
              </a:lnSpc>
            </a:pPr>
            <a:r>
              <a:rPr lang="ja-JP" altLang="en-US" sz="3200" b="1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商品の価格下落</a:t>
            </a:r>
            <a:r>
              <a:rPr lang="ja-JP" altLang="en-US" sz="3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→生産量を減らす</a:t>
            </a:r>
            <a:endParaRPr lang="en-US" altLang="ja-JP" sz="320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正方形/長方形１"/>
          <p:cNvSpPr/>
          <p:nvPr/>
        </p:nvSpPr>
        <p:spPr>
          <a:xfrm>
            <a:off x="1139171" y="1927758"/>
            <a:ext cx="6714872" cy="535809"/>
          </a:xfrm>
          <a:prstGeom prst="rect">
            <a:avLst/>
          </a:prstGeom>
          <a:solidFill>
            <a:srgbClr val="FFCCCC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algn="ctr">
              <a:lnSpc>
                <a:spcPts val="3000"/>
              </a:lnSpc>
            </a:pPr>
            <a:r>
              <a:rPr lang="ja-JP" altLang="en-US" sz="3200" b="1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商品の価格上昇</a:t>
            </a:r>
            <a:r>
              <a:rPr lang="ja-JP" altLang="en-US" sz="3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→生産量を増やす</a:t>
            </a:r>
            <a:endParaRPr lang="en-US" altLang="ja-JP" sz="320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矢印"/>
          <p:cNvSpPr/>
          <p:nvPr/>
        </p:nvSpPr>
        <p:spPr>
          <a:xfrm rot="16200000">
            <a:off x="1177272" y="3525479"/>
            <a:ext cx="333375" cy="40957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/>
          </a:p>
        </p:txBody>
      </p:sp>
      <p:sp>
        <p:nvSpPr>
          <p:cNvPr id="10" name="本文３"/>
          <p:cNvSpPr txBox="1">
            <a:spLocks/>
          </p:cNvSpPr>
          <p:nvPr/>
        </p:nvSpPr>
        <p:spPr>
          <a:xfrm>
            <a:off x="1548748" y="3477450"/>
            <a:ext cx="7725883" cy="11108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800"/>
              </a:lnSpc>
            </a:pP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市場の働きで，生産量の増減にあわせて資源（労働力や原材料）の配分も増減</a:t>
            </a:r>
            <a:endParaRPr lang="en-US" altLang="ja-JP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本文４"/>
          <p:cNvSpPr txBox="1">
            <a:spLocks/>
          </p:cNvSpPr>
          <p:nvPr/>
        </p:nvSpPr>
        <p:spPr>
          <a:xfrm>
            <a:off x="1548747" y="4603720"/>
            <a:ext cx="7725882" cy="888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algn="l">
              <a:lnSpc>
                <a:spcPts val="3800"/>
              </a:lnSpc>
            </a:pPr>
            <a:r>
              <a:rPr lang="en-US" altLang="ja-JP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…</a:t>
            </a:r>
            <a:r>
              <a:rPr lang="ja-JP" altLang="en-US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需要量と供給量が一致する点で価格が決まる＝</a:t>
            </a:r>
            <a:r>
              <a:rPr lang="ja-JP" altLang="en-US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市場の効率性</a:t>
            </a:r>
            <a:endParaRPr lang="ja-JP" altLang="en-US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タイトル">
            <a:extLst>
              <a:ext uri="{FF2B5EF4-FFF2-40B4-BE49-F238E27FC236}">
                <a16:creationId xmlns:a16="http://schemas.microsoft.com/office/drawing/2014/main" id="{93C11A3B-3E27-446D-87EC-C6FC6EAF8AF2}"/>
              </a:ext>
            </a:extLst>
          </p:cNvPr>
          <p:cNvSpPr txBox="1">
            <a:spLocks/>
          </p:cNvSpPr>
          <p:nvPr/>
        </p:nvSpPr>
        <p:spPr>
          <a:xfrm>
            <a:off x="842778" y="468112"/>
            <a:ext cx="3484293" cy="5358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需要・供給の法則</a:t>
            </a:r>
          </a:p>
        </p:txBody>
      </p:sp>
    </p:spTree>
    <p:extLst>
      <p:ext uri="{BB962C8B-B14F-4D97-AF65-F5344CB8AC3E}">
        <p14:creationId xmlns:p14="http://schemas.microsoft.com/office/powerpoint/2010/main" val="41393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5879</TotalTime>
  <Words>1823</Words>
  <PresentationFormat>ワイド画面</PresentationFormat>
  <Paragraphs>185</Paragraphs>
  <Slides>25</Slides>
  <Notes>18</Notes>
  <HiddenSlides>4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25</vt:i4>
      </vt:variant>
      <vt:variant>
        <vt:lpstr>目的別スライド ショー</vt:lpstr>
      </vt:variant>
      <vt:variant>
        <vt:i4>2</vt:i4>
      </vt:variant>
    </vt:vector>
  </HeadingPairs>
  <TitlesOfParts>
    <vt:vector size="35" baseType="lpstr">
      <vt:lpstr>Meiryo UI</vt:lpstr>
      <vt:lpstr>メイリオ</vt:lpstr>
      <vt:lpstr>Arial</vt:lpstr>
      <vt:lpstr>Arial Black</vt:lpstr>
      <vt:lpstr>Calibri</vt:lpstr>
      <vt:lpstr>Century</vt:lpstr>
      <vt:lpstr>ホワイト</vt:lpstr>
      <vt:lpstr>1_ホワイト</vt:lpstr>
      <vt:lpstr>第3章2節　市場のしくみ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目的別スライド ショー1</vt:lpstr>
      <vt:lpstr>目的別スライド ショー2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2021-12-01T05:38:25Z</cp:lastPrinted>
  <dcterms:created xsi:type="dcterms:W3CDTF">2015-09-24T02:31:28Z</dcterms:created>
  <dcterms:modified xsi:type="dcterms:W3CDTF">2026-02-03T04:27:18Z</dcterms:modified>
</cp:coreProperties>
</file>