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7" r:id="rId2"/>
    <p:sldId id="268" r:id="rId3"/>
    <p:sldId id="286" r:id="rId4"/>
    <p:sldId id="328" r:id="rId5"/>
    <p:sldId id="293" r:id="rId6"/>
    <p:sldId id="289" r:id="rId7"/>
    <p:sldId id="329" r:id="rId8"/>
    <p:sldId id="291" r:id="rId9"/>
    <p:sldId id="330" r:id="rId10"/>
    <p:sldId id="294" r:id="rId11"/>
    <p:sldId id="298" r:id="rId12"/>
    <p:sldId id="331" r:id="rId13"/>
    <p:sldId id="332" r:id="rId14"/>
    <p:sldId id="337" r:id="rId15"/>
    <p:sldId id="333" r:id="rId16"/>
    <p:sldId id="305" r:id="rId17"/>
    <p:sldId id="321" r:id="rId18"/>
    <p:sldId id="338" r:id="rId19"/>
    <p:sldId id="307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0ED"/>
    <a:srgbClr val="FEE6E8"/>
    <a:srgbClr val="ED5F80"/>
    <a:srgbClr val="00A49A"/>
    <a:srgbClr val="F75462"/>
    <a:srgbClr val="C5DFFF"/>
    <a:srgbClr val="277BE8"/>
    <a:srgbClr val="DD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9C86D-F568-41D1-BFEF-593E0C6F0EC0}" v="35" dt="2024-02-08T02:45:25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199" autoAdjust="0"/>
  </p:normalViewPr>
  <p:slideViewPr>
    <p:cSldViewPr snapToGrid="0">
      <p:cViewPr varScale="1">
        <p:scale>
          <a:sx n="78" d="100"/>
          <a:sy n="78" d="100"/>
        </p:scale>
        <p:origin x="1550" y="67"/>
      </p:cViewPr>
      <p:guideLst/>
    </p:cSldViewPr>
  </p:slideViewPr>
  <p:outlineViewPr>
    <p:cViewPr>
      <p:scale>
        <a:sx n="33" d="100"/>
        <a:sy n="33" d="100"/>
      </p:scale>
      <p:origin x="0" y="-6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鈴木彩子" clId="Web-{3659C86D-F568-41D1-BFEF-593E0C6F0EC0}"/>
    <pc:docChg chg="modSld">
      <pc:chgData name="鈴木彩子" userId="" providerId="" clId="Web-{3659C86D-F568-41D1-BFEF-593E0C6F0EC0}" dt="2024-02-08T02:45:25.761" v="33" actId="1076"/>
      <pc:docMkLst>
        <pc:docMk/>
      </pc:docMkLst>
      <pc:sldChg chg="addSp delSp modSp">
        <pc:chgData name="鈴木彩子" userId="" providerId="" clId="Web-{3659C86D-F568-41D1-BFEF-593E0C6F0EC0}" dt="2024-02-08T02:45:25.761" v="33" actId="1076"/>
        <pc:sldMkLst>
          <pc:docMk/>
          <pc:sldMk cId="1641592879" sldId="330"/>
        </pc:sldMkLst>
        <pc:spChg chg="mod ord">
          <ac:chgData name="鈴木彩子" userId="" providerId="" clId="Web-{3659C86D-F568-41D1-BFEF-593E0C6F0EC0}" dt="2024-02-08T02:45:24.276" v="32"/>
          <ac:spMkLst>
            <pc:docMk/>
            <pc:sldMk cId="1641592879" sldId="330"/>
            <ac:spMk id="3" creationId="{D9C227F3-0BFB-4B05-B77F-9D579138FD74}"/>
          </ac:spMkLst>
        </pc:spChg>
        <pc:picChg chg="add del">
          <ac:chgData name="鈴木彩子" userId="" providerId="" clId="Web-{3659C86D-F568-41D1-BFEF-593E0C6F0EC0}" dt="2024-02-08T02:44:02.942" v="22"/>
          <ac:picMkLst>
            <pc:docMk/>
            <pc:sldMk cId="1641592879" sldId="330"/>
            <ac:picMk id="5" creationId="{F9920452-0489-C174-0992-5E6404271D54}"/>
          </ac:picMkLst>
        </pc:picChg>
        <pc:picChg chg="add del mod ord">
          <ac:chgData name="鈴木彩子" userId="" providerId="" clId="Web-{3659C86D-F568-41D1-BFEF-593E0C6F0EC0}" dt="2024-02-08T02:45:25.761" v="33" actId="1076"/>
          <ac:picMkLst>
            <pc:docMk/>
            <pc:sldMk cId="1641592879" sldId="330"/>
            <ac:picMk id="6" creationId="{8329FFA4-3DBB-5164-84E5-ACB6B4088E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744EE-B228-4D4B-B3C5-E24EBA43BD19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2DE2-5132-4E7D-B18E-E71053432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26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E2DE2-5132-4E7D-B18E-E71053432C5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7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504" y="2902998"/>
            <a:ext cx="7772400" cy="1765312"/>
          </a:xfrm>
        </p:spPr>
        <p:txBody>
          <a:bodyPr anchor="b">
            <a:noAutofit/>
          </a:bodyPr>
          <a:lstStyle>
            <a:lvl1pPr marL="0" indent="0" algn="ctr">
              <a:buFont typeface="+mj-lt"/>
              <a:buNone/>
              <a:defRPr sz="5500" b="1">
                <a:solidFill>
                  <a:srgbClr val="277BE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 dirty="0"/>
              <a:t>1.</a:t>
            </a:r>
            <a:r>
              <a:rPr lang="ja-JP" altLang="en-US" dirty="0"/>
              <a:t> 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6804" y="4668311"/>
            <a:ext cx="3086100" cy="6050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277BE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p.00</a:t>
            </a:r>
            <a:r>
              <a:rPr lang="ja-JP" altLang="en-US" dirty="0"/>
              <a:t>～</a:t>
            </a:r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B10A62-B1D7-4A96-B9E1-B2F681B6FEFE}"/>
              </a:ext>
            </a:extLst>
          </p:cNvPr>
          <p:cNvCxnSpPr/>
          <p:nvPr userDrawn="1"/>
        </p:nvCxnSpPr>
        <p:spPr>
          <a:xfrm>
            <a:off x="683568" y="4668311"/>
            <a:ext cx="7739336" cy="0"/>
          </a:xfrm>
          <a:prstGeom prst="line">
            <a:avLst/>
          </a:prstGeom>
          <a:ln w="50800" cap="rnd">
            <a:solidFill>
              <a:srgbClr val="277BE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CB7ED8D-73B4-465A-A8E5-7753583BB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9711" y="2055203"/>
            <a:ext cx="1300163" cy="687387"/>
          </a:xfrm>
          <a:solidFill>
            <a:srgbClr val="277BE8"/>
          </a:solidFill>
          <a:ln>
            <a:solidFill>
              <a:srgbClr val="277BE8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１章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828E12B8-2C64-4A6F-9868-58B8F1F90F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9203" y="2055203"/>
            <a:ext cx="2609850" cy="6873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>
            <a:noAutofit/>
          </a:bodyPr>
          <a:lstStyle>
            <a:lvl1pPr marL="0" indent="0" algn="ctr">
              <a:buNone/>
              <a:defRPr sz="4000">
                <a:solidFill>
                  <a:srgbClr val="277BE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/>
              <a:t>xxxxxxxxx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2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授業のポイン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939891"/>
          </a:xfrm>
        </p:spPr>
        <p:txBody>
          <a:bodyPr>
            <a:noAutofit/>
          </a:bodyPr>
          <a:lstStyle>
            <a:lvl1pPr algn="ctr"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授業のポイント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06857"/>
            <a:ext cx="7886700" cy="4749493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lang="en-US" altLang="ja-JP"/>
              <a:t>xxxxxx</a:t>
            </a:r>
          </a:p>
          <a:p>
            <a:pPr lvl="0"/>
            <a:r>
              <a:rPr lang="en-US" altLang="ja-JP"/>
              <a:t>xxxxxx</a:t>
            </a:r>
          </a:p>
          <a:p>
            <a:pPr lvl="0"/>
            <a:r>
              <a:rPr lang="en-US" altLang="ja-JP"/>
              <a:t>xxxxxx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0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178CB59-2BD6-4C64-8D0F-24D8265CF3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379" y="1847133"/>
            <a:ext cx="8464041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本文テキスト（</a:t>
            </a:r>
            <a:r>
              <a:rPr kumimoji="1" lang="en-US" altLang="ja-JP" dirty="0"/>
              <a:t>※</a:t>
            </a:r>
            <a:r>
              <a:rPr kumimoji="1" lang="ja-JP" altLang="en-US" dirty="0"/>
              <a:t>重要用語は、</a:t>
            </a:r>
            <a:r>
              <a:rPr kumimoji="1" lang="en-US" altLang="ja-JP" dirty="0"/>
              <a:t>48pt,</a:t>
            </a:r>
            <a:r>
              <a:rPr kumimoji="1" lang="ja-JP" altLang="en-US" dirty="0"/>
              <a:t>フォントの色を赤にしてください。）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8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×図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D5CEAF-3323-49C9-AC10-BE5784EFB3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363" y="1847850"/>
            <a:ext cx="4120836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E6BE5C9E-3DB7-464B-9F9C-A7AD5EAD6B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3824" y="2361460"/>
            <a:ext cx="4120834" cy="399489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1761100F-BD52-4BDC-BD68-ED2B63169D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3824" y="1847850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6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×表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D5CEAF-3323-49C9-AC10-BE5784EFB3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363" y="1847850"/>
            <a:ext cx="4120836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  <p:sp>
        <p:nvSpPr>
          <p:cNvPr id="4" name="表プレースホルダー 3">
            <a:extLst>
              <a:ext uri="{FF2B5EF4-FFF2-40B4-BE49-F238E27FC236}">
                <a16:creationId xmlns:a16="http://schemas.microsoft.com/office/drawing/2014/main" id="{796818C7-3C3D-4DEA-8E83-3DE633DD09B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62487" y="2334826"/>
            <a:ext cx="4121150" cy="4021523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表を追加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470D3E23-A9FB-46D7-A266-902B41DE3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487" y="1847850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18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63D231-812D-43D1-9532-2C35C178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578F123-A160-4E8B-8763-417F7D8C9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276E78F3-D529-4D67-A543-95ECB2C04F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1644478"/>
            <a:ext cx="8610600" cy="469441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4C06B4E1-000D-4347-B51C-BE148D4C2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1063121"/>
            <a:ext cx="4074481" cy="417882"/>
          </a:xfrm>
        </p:spPr>
        <p:txBody>
          <a:bodyPr/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11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 スライド（全画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図プレースホルダー 6">
            <a:extLst>
              <a:ext uri="{FF2B5EF4-FFF2-40B4-BE49-F238E27FC236}">
                <a16:creationId xmlns:a16="http://schemas.microsoft.com/office/drawing/2014/main" id="{4723E0C9-C3B6-4AE7-BEE1-CEDC47F60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807868"/>
            <a:ext cx="8610600" cy="553102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0509204B-0CB5-4479-AE41-FD4990200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301841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1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まとめ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4D05B5-9386-456D-9499-3A2F0ED2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79BDCEC-A1F3-4052-8C43-74FDEA6C01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8139" y="408373"/>
            <a:ext cx="8380521" cy="5947977"/>
          </a:xfrm>
        </p:spPr>
        <p:txBody>
          <a:bodyPr anchor="ctr">
            <a:norm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 algn="ctr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/>
              <a:t>まとめ　テキスト</a:t>
            </a:r>
          </a:p>
        </p:txBody>
      </p:sp>
    </p:spTree>
    <p:extLst>
      <p:ext uri="{BB962C8B-B14F-4D97-AF65-F5344CB8AC3E}">
        <p14:creationId xmlns:p14="http://schemas.microsoft.com/office/powerpoint/2010/main" val="20642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4" y="6542842"/>
            <a:ext cx="503759" cy="29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1D2D80A6-8C57-4D7C-88C1-BE2A757EE8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22C72F05-26D3-4532-9B48-0C71DB563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1" t="19908"/>
          <a:stretch/>
        </p:blipFill>
        <p:spPr>
          <a:xfrm>
            <a:off x="7849624" y="6542843"/>
            <a:ext cx="1230599" cy="3151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E8E860-C633-49D6-8DFC-500E66A1AAAF}"/>
              </a:ext>
            </a:extLst>
          </p:cNvPr>
          <p:cNvSpPr txBox="1"/>
          <p:nvPr userDrawn="1"/>
        </p:nvSpPr>
        <p:spPr>
          <a:xfrm>
            <a:off x="5240215" y="6526887"/>
            <a:ext cx="26094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「新図説家庭基礎」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AAD6A0-7A9D-413C-B000-93205ED1A006}"/>
              </a:ext>
            </a:extLst>
          </p:cNvPr>
          <p:cNvSpPr txBox="1"/>
          <p:nvPr userDrawn="1"/>
        </p:nvSpPr>
        <p:spPr>
          <a:xfrm>
            <a:off x="523783" y="6555017"/>
            <a:ext cx="10741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kumimoji="1" lang="ja-JP" alt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67" r:id="rId7"/>
    <p:sldLayoutId id="214748368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A8F71-BB4E-4597-BD04-356CC2C08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409" y="2902999"/>
            <a:ext cx="7471182" cy="1765312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8. </a:t>
            </a:r>
            <a:r>
              <a:rPr lang="ja-JP" altLang="en-US" dirty="0">
                <a:latin typeface="+mn-ea"/>
              </a:rPr>
              <a:t>家族・家庭をとりまく</a:t>
            </a:r>
            <a:br>
              <a:rPr lang="en-US" altLang="ja-JP" dirty="0">
                <a:latin typeface="+mn-ea"/>
              </a:rPr>
            </a:br>
            <a:r>
              <a:rPr lang="ja-JP" altLang="en-US" dirty="0">
                <a:latin typeface="+mn-ea"/>
              </a:rPr>
              <a:t>社会環境の変化や課題　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C377999-74BA-4AD5-A700-1C1D9BEC4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教科書</a:t>
            </a:r>
            <a:r>
              <a:rPr kumimoji="1" lang="en-US" altLang="ja-JP" dirty="0"/>
              <a:t>p.</a:t>
            </a:r>
            <a:r>
              <a:rPr lang="en-US" altLang="ja-JP" dirty="0"/>
              <a:t>26</a:t>
            </a:r>
            <a:r>
              <a:rPr kumimoji="1" lang="ja-JP" altLang="en-US" dirty="0"/>
              <a:t>～</a:t>
            </a:r>
            <a:r>
              <a:rPr lang="en-US" altLang="ja-JP" dirty="0"/>
              <a:t>27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68D3481-1C82-4A0F-9B48-E8AA01164F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9827" y="2033752"/>
            <a:ext cx="1300163" cy="756267"/>
          </a:xfrm>
        </p:spPr>
        <p:txBody>
          <a:bodyPr/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6E51320D-FC71-4B13-B5DA-E3EE33E50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49318" y="2033752"/>
            <a:ext cx="5503555" cy="756267"/>
          </a:xfrm>
        </p:spPr>
        <p:txBody>
          <a:bodyPr/>
          <a:lstStyle/>
          <a:p>
            <a:r>
              <a:rPr lang="ja-JP" altLang="en-US" dirty="0"/>
              <a:t>自分らしい生き方と家族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139D5C-9C56-484E-9C8B-1C1B41C6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2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１　世帯構成の変化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795997"/>
            <a:ext cx="8692097" cy="4517717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UDReiminPr6-Regular"/>
              </a:rPr>
              <a:t>人々は </a:t>
            </a:r>
            <a:r>
              <a:rPr lang="ja-JP" altLang="en-US" sz="4800" b="1" dirty="0">
                <a:solidFill>
                  <a:srgbClr val="0000FF"/>
                </a:solidFill>
              </a:rPr>
              <a:t>家庭 </a:t>
            </a:r>
            <a:r>
              <a:rPr lang="ja-JP" altLang="en-US" dirty="0">
                <a:latin typeface="UDReiminPr6-Regular"/>
              </a:rPr>
              <a:t>のなかで，生活に必要な物をつくり，子どもを育て，高齢者や病人の介護をし，生活文化を伝承してきた。しかし社会や世帯構成が変化するなかで，それらを行うことが難しくなってきている。</a:t>
            </a:r>
            <a:endParaRPr kumimoji="1" lang="ja-JP" altLang="en-US" dirty="0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94279E6-0618-417F-AA2E-F99C48D7DB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577791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家庭の機能の変化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864378" y="1864725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3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２　現代の家族の課題と支援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204" y="1291179"/>
            <a:ext cx="8660392" cy="4213882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家族のなかで起こる </a:t>
            </a:r>
            <a:r>
              <a:rPr lang="ja-JP" altLang="en-US" sz="4800" b="1" dirty="0">
                <a:solidFill>
                  <a:srgbClr val="0000FF"/>
                </a:solidFill>
              </a:rPr>
              <a:t>暴力 </a:t>
            </a:r>
            <a:r>
              <a:rPr kumimoji="1" lang="ja-JP" altLang="en-US" dirty="0"/>
              <a:t>や </a:t>
            </a:r>
            <a:r>
              <a:rPr lang="ja-JP" altLang="en-US" sz="4800" b="1" dirty="0">
                <a:solidFill>
                  <a:srgbClr val="0000FF"/>
                </a:solidFill>
              </a:rPr>
              <a:t>虐待 </a:t>
            </a:r>
            <a:r>
              <a:rPr kumimoji="1" lang="ja-JP" altLang="en-US" dirty="0"/>
              <a:t>は大きな問題である。</a:t>
            </a:r>
            <a:endParaRPr kumimoji="1" lang="en-US" altLang="ja-JP" dirty="0"/>
          </a:p>
          <a:p>
            <a:r>
              <a:rPr kumimoji="1" lang="ja-JP" altLang="en-US" dirty="0"/>
              <a:t>家族内の問題は，表面化しにくいため，問題が深刻化するのを食い止めることが容易ではない。</a:t>
            </a: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764893" y="1352939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831744" y="1352939"/>
            <a:ext cx="1325027" cy="68233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２　現代の家族の課題と支援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2800" y="1700980"/>
            <a:ext cx="8921648" cy="4732933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1980</a:t>
            </a:r>
            <a:r>
              <a:rPr kumimoji="1" lang="ja-JP" altLang="en-US" dirty="0"/>
              <a:t>年代から，子どもに対する親など</a:t>
            </a:r>
            <a:endParaRPr kumimoji="1" lang="en-US" altLang="ja-JP" dirty="0"/>
          </a:p>
          <a:p>
            <a:r>
              <a:rPr kumimoji="1" lang="ja-JP" altLang="en-US" dirty="0"/>
              <a:t>からの虐待が問題となり，</a:t>
            </a:r>
            <a:r>
              <a:rPr kumimoji="1" lang="en-US" altLang="ja-JP" dirty="0"/>
              <a:t>2000</a:t>
            </a:r>
            <a:r>
              <a:rPr kumimoji="1" lang="ja-JP" altLang="en-US" dirty="0"/>
              <a:t>年に</a:t>
            </a:r>
            <a:endParaRPr kumimoji="1" lang="en-US" altLang="ja-JP" dirty="0"/>
          </a:p>
          <a:p>
            <a:r>
              <a:rPr kumimoji="1" lang="ja-JP" altLang="en-US" dirty="0"/>
              <a:t>「 </a:t>
            </a:r>
            <a:r>
              <a:rPr lang="ja-JP" altLang="en-US" sz="4800" b="1" dirty="0">
                <a:solidFill>
                  <a:srgbClr val="0000FF"/>
                </a:solidFill>
              </a:rPr>
              <a:t>児童虐待の防止 </a:t>
            </a:r>
            <a:r>
              <a:rPr lang="ja-JP" altLang="en-US" dirty="0"/>
              <a:t>等に関する</a:t>
            </a:r>
            <a:r>
              <a:rPr kumimoji="1" lang="ja-JP" altLang="en-US" dirty="0"/>
              <a:t>法律</a:t>
            </a:r>
            <a:r>
              <a:rPr lang="ja-JP" altLang="en-US" dirty="0"/>
              <a:t>」</a:t>
            </a:r>
            <a:r>
              <a:rPr kumimoji="1" lang="ja-JP" altLang="en-US" dirty="0"/>
              <a:t>が制定された。</a:t>
            </a:r>
            <a:endParaRPr kumimoji="1" lang="en-US" altLang="ja-JP" dirty="0"/>
          </a:p>
          <a:p>
            <a:r>
              <a:rPr kumimoji="1" lang="ja-JP" altLang="en-US" dirty="0"/>
              <a:t>高齢者に対する虐待も問題となり，</a:t>
            </a:r>
            <a:endParaRPr kumimoji="1" lang="en-US" altLang="ja-JP" dirty="0"/>
          </a:p>
          <a:p>
            <a:r>
              <a:rPr lang="en-US" altLang="ja-JP" dirty="0"/>
              <a:t>2005</a:t>
            </a:r>
            <a:r>
              <a:rPr lang="ja-JP" altLang="en-US" dirty="0"/>
              <a:t>年「</a:t>
            </a:r>
            <a:r>
              <a:rPr lang="ja-JP" altLang="en-US" sz="4800" b="1" dirty="0">
                <a:solidFill>
                  <a:srgbClr val="0000FF"/>
                </a:solidFill>
              </a:rPr>
              <a:t>高齢者虐待防止法</a:t>
            </a:r>
            <a:r>
              <a:rPr lang="ja-JP" altLang="en-US" dirty="0"/>
              <a:t>」制定。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20DF7E20-BA0A-90A3-FD71-6E1C43F89D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5620560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児童虐待と高齢者虐待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45177" y="3299980"/>
            <a:ext cx="442826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031525" y="5570378"/>
            <a:ext cx="4919881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２　現代の家族の課題と支援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2" y="1785701"/>
            <a:ext cx="8660392" cy="4615099"/>
          </a:xfrm>
        </p:spPr>
        <p:txBody>
          <a:bodyPr>
            <a:noAutofit/>
          </a:bodyPr>
          <a:lstStyle/>
          <a:p>
            <a:r>
              <a:rPr lang="ja-JP" altLang="en-US" dirty="0"/>
              <a:t>配偶者や恋人からの暴力（ドメスティック・バイオレンス： </a:t>
            </a:r>
            <a:r>
              <a:rPr lang="en-US" altLang="ja-JP" sz="4800" b="1" dirty="0">
                <a:solidFill>
                  <a:srgbClr val="0000FF"/>
                </a:solidFill>
              </a:rPr>
              <a:t>DV </a:t>
            </a:r>
            <a:r>
              <a:rPr lang="ja-JP" altLang="en-US" dirty="0"/>
              <a:t>）も大きな問題である。</a:t>
            </a:r>
            <a:r>
              <a:rPr lang="en-US" altLang="ja-JP" dirty="0"/>
              <a:t>2001</a:t>
            </a:r>
            <a:r>
              <a:rPr lang="ja-JP" altLang="en-US" dirty="0"/>
              <a:t>年に「配偶者からの暴力の防止及び被害者の保護等に関する法律」（ </a:t>
            </a:r>
            <a:r>
              <a:rPr lang="en-US" altLang="ja-JP" sz="4800" b="1" dirty="0">
                <a:solidFill>
                  <a:srgbClr val="0000FF"/>
                </a:solidFill>
              </a:rPr>
              <a:t>DV</a:t>
            </a:r>
            <a:r>
              <a:rPr lang="ja-JP" altLang="en-US" sz="4800" b="1" dirty="0">
                <a:solidFill>
                  <a:srgbClr val="0000FF"/>
                </a:solidFill>
              </a:rPr>
              <a:t>防止法 </a:t>
            </a:r>
            <a:r>
              <a:rPr lang="ja-JP" altLang="en-US" dirty="0"/>
              <a:t>）が成立し，社会的取り組みが始まった。</a:t>
            </a:r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354BE66D-54CF-4EE1-9D36-D7F7263B77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5620560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ドメスティック・バイオレンス：</a:t>
            </a:r>
            <a:r>
              <a:rPr lang="en-US" altLang="ja-JP" dirty="0"/>
              <a:t>DV</a:t>
            </a: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997979" y="2628064"/>
            <a:ext cx="103613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451423" y="4892807"/>
            <a:ext cx="272728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6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２　現代の家族の課題と支援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204" y="1207203"/>
            <a:ext cx="8791200" cy="4615099"/>
          </a:xfrm>
        </p:spPr>
        <p:txBody>
          <a:bodyPr>
            <a:noAutofit/>
          </a:bodyPr>
          <a:lstStyle/>
          <a:p>
            <a:r>
              <a:rPr lang="en-US" altLang="ja-JP" dirty="0"/>
              <a:t>DV</a:t>
            </a:r>
            <a:r>
              <a:rPr lang="ja-JP" altLang="en-US" dirty="0"/>
              <a:t>防止法は</a:t>
            </a:r>
            <a:r>
              <a:rPr kumimoji="1" lang="ja-JP" altLang="en-US" dirty="0"/>
              <a:t>，配偶者からの暴力を</a:t>
            </a:r>
            <a:endParaRPr kumimoji="1" lang="en-US" altLang="ja-JP" dirty="0"/>
          </a:p>
          <a:p>
            <a:r>
              <a:rPr kumimoji="1" lang="ja-JP" altLang="en-US" dirty="0"/>
              <a:t>「暴力」と認め，かつ，それが</a:t>
            </a:r>
            <a:endParaRPr kumimoji="1" lang="en-US" altLang="ja-JP" dirty="0"/>
          </a:p>
          <a:p>
            <a:r>
              <a:rPr kumimoji="1" lang="ja-JP" altLang="en-US" dirty="0"/>
              <a:t>「犯罪となる行為」だと規定し，</a:t>
            </a:r>
            <a:endParaRPr kumimoji="1" lang="en-US" altLang="ja-JP" dirty="0"/>
          </a:p>
          <a:p>
            <a:r>
              <a:rPr kumimoji="1" lang="ja-JP" altLang="en-US" dirty="0"/>
              <a:t>暴力と </a:t>
            </a:r>
            <a:r>
              <a:rPr lang="ja-JP" altLang="en-US" sz="4800" b="1" dirty="0">
                <a:solidFill>
                  <a:srgbClr val="0000FF"/>
                </a:solidFill>
              </a:rPr>
              <a:t>人権侵害 </a:t>
            </a:r>
            <a:r>
              <a:rPr kumimoji="1" lang="ja-JP" altLang="en-US" dirty="0"/>
              <a:t>の根絶をはかるために，保護命令制度を導入している。</a:t>
            </a: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913539" y="3585116"/>
            <a:ext cx="2491313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9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8DC873-2460-4387-AE14-BB0BB05E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4CE67E-D3EA-47CF-B1B4-95E0D61B5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699" y="301841"/>
            <a:ext cx="6902586" cy="417882"/>
          </a:xfrm>
        </p:spPr>
        <p:txBody>
          <a:bodyPr/>
          <a:lstStyle/>
          <a:p>
            <a:r>
              <a:rPr lang="ja-JP" altLang="en-US" dirty="0"/>
              <a:t>■配偶者からの暴力事案等の相談等状況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5DC593-F99F-95F9-332C-4E5D0845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62" y="976269"/>
            <a:ext cx="6302477" cy="52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3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38554A-A624-416D-9A1C-6189DFA1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CB25D8-7E53-482B-AC66-127494F1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36" y="234577"/>
            <a:ext cx="6256020" cy="417882"/>
          </a:xfrm>
        </p:spPr>
        <p:txBody>
          <a:bodyPr/>
          <a:lstStyle/>
          <a:p>
            <a:r>
              <a:rPr lang="ja-JP" altLang="en-US" dirty="0"/>
              <a:t>■ＤＶの種類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91CE8482-7433-464B-B05D-30C6B4F8A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94273"/>
              </p:ext>
            </p:extLst>
          </p:nvPr>
        </p:nvGraphicFramePr>
        <p:xfrm>
          <a:off x="163250" y="771439"/>
          <a:ext cx="8817499" cy="5533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身体的</a:t>
                      </a:r>
                      <a:r>
                        <a:rPr kumimoji="1" lang="ja-JP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ja-JP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暴力</a:t>
                      </a:r>
                    </a:p>
                  </a:txBody>
                  <a:tcPr marT="45725" marB="45725" anchor="ctr" horzOverflow="overflow">
                    <a:solidFill>
                      <a:srgbClr val="C5D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なぐる，蹴る，物を投げつける，水や熱湯をかけるなどの暴行でからだを傷つけること</a:t>
                      </a:r>
                      <a:endParaRPr kumimoji="1" lang="ja-JP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45725" marB="45725" anchor="ctr" horzOverflow="overflow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7763"/>
                  </a:ext>
                </a:extLst>
              </a:tr>
              <a:tr h="266252"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精神的 </a:t>
                      </a:r>
                      <a:r>
                        <a:rPr kumimoji="1" lang="ja-JP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暴力</a:t>
                      </a:r>
                    </a:p>
                  </a:txBody>
                  <a:tcPr marT="45725" marB="45725" anchor="ctr" horzOverflow="overflow">
                    <a:solidFill>
                      <a:srgbClr val="C5D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どなる，ののしる，無視する，いやな言葉でおどすなどの行為で心を傷つけること</a:t>
                      </a:r>
                    </a:p>
                  </a:txBody>
                  <a:tcPr marT="45725" marB="45725" anchor="ctr" horzOverflow="overflow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52"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性的 </a:t>
                      </a:r>
                      <a:r>
                        <a:rPr kumimoji="1" lang="ja-JP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暴力</a:t>
                      </a:r>
                    </a:p>
                  </a:txBody>
                  <a:tcPr marT="45725" marB="45725" anchor="ctr" horzOverflow="overflow">
                    <a:solidFill>
                      <a:srgbClr val="C5D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性行為を強要する，避妊に協力しない，</a:t>
                      </a:r>
                      <a:endParaRPr kumimoji="1" lang="en-US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中絶を強要するなど</a:t>
                      </a:r>
                    </a:p>
                  </a:txBody>
                  <a:tcPr marT="45725" marB="45725" anchor="ctr" horzOverflow="overflow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52"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経済的 </a:t>
                      </a:r>
                      <a:r>
                        <a:rPr kumimoji="1" lang="ja-JP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暴力</a:t>
                      </a:r>
                    </a:p>
                  </a:txBody>
                  <a:tcPr marT="45725" marB="45725" anchor="ctr" horzOverflow="overflow">
                    <a:solidFill>
                      <a:srgbClr val="C5D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生活費を渡さない，働きに行かせない，</a:t>
                      </a:r>
                      <a:endParaRPr kumimoji="1" lang="en-US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いつもお金を払わせる，借りたお金を返さないなど</a:t>
                      </a:r>
                      <a:endParaRPr kumimoji="1" lang="en-US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45725" marB="45725" anchor="ctr" horzOverflow="overflow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59"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社会的 </a:t>
                      </a:r>
                      <a:r>
                        <a:rPr kumimoji="1" lang="ja-JP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itchFamily="18" charset="0"/>
                        </a:rPr>
                        <a:t>暴力</a:t>
                      </a:r>
                    </a:p>
                  </a:txBody>
                  <a:tcPr marT="45725" marB="45725" anchor="ctr" horzOverflow="overflow">
                    <a:solidFill>
                      <a:srgbClr val="C5D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defRPr kumimoji="1" sz="28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defRPr kumimoji="1" sz="2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外出や電話，</a:t>
                      </a:r>
                      <a:r>
                        <a:rPr kumimoji="1" lang="en-US" altLang="ja-JP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SNS </a:t>
                      </a:r>
                      <a:r>
                        <a:rPr kumimoji="1" lang="ja-JP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を細かくチェックする，友人に会わせないなど，束縛して自由を奪うこと</a:t>
                      </a:r>
                    </a:p>
                  </a:txBody>
                  <a:tcPr marT="45725" marB="45725" anchor="ctr" horzOverflow="overflow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大かっこ 4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3" y="890420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3" y="1874303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3" y="2817000"/>
            <a:ext cx="914393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2" y="3948940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1" y="5355580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9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6CC55F-4B93-4CC7-A2CF-8F49E9B0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6F708872-46EA-4BF7-BD43-D127F4B4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" y="179999"/>
            <a:ext cx="8791200" cy="720811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■困ったケース：デート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DV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バージョン（ハルナさんの場合）</a:t>
            </a:r>
            <a:endParaRPr lang="ja-JP" altLang="en-US" dirty="0">
              <a:solidFill>
                <a:srgbClr val="F7546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A8DC12-7A46-4A57-8DCA-243A1EF9995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4143" y="900810"/>
            <a:ext cx="8128513" cy="3378699"/>
          </a:xfrm>
          <a:prstGeom prst="roundRect">
            <a:avLst/>
          </a:prstGeom>
          <a:solidFill>
            <a:srgbClr val="DEF0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>
              <a:lnSpc>
                <a:spcPts val="4000"/>
              </a:lnSpc>
              <a:buClr>
                <a:srgbClr val="F75462"/>
              </a:buClr>
            </a:pPr>
            <a:r>
              <a:rPr kumimoji="1" lang="ja-JP" altLang="en-US" sz="2800" dirty="0"/>
              <a:t>このあいだの待ち合わせのとき，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遅刻したら「おせーんだよっ」っていきなり突き飛ばされたの。ワタシが泣いたら，急にやさしくなって謝ってくれた。それ以来，気に入らないことがあるとワタシのことを蹴ったり，髪をひっぱったりするようになったの。</a:t>
            </a:r>
            <a:endParaRPr kumimoji="1" lang="en-US" altLang="ja-JP" sz="2800" dirty="0"/>
          </a:p>
          <a:p>
            <a:pPr algn="l">
              <a:lnSpc>
                <a:spcPts val="4000"/>
              </a:lnSpc>
              <a:buClr>
                <a:srgbClr val="F75462"/>
              </a:buClr>
            </a:pPr>
            <a:r>
              <a:rPr kumimoji="1" lang="ja-JP" altLang="en-US" sz="2800" dirty="0"/>
              <a:t>でもすぐに謝ってくれるし，本当はやさしいカレ</a:t>
            </a:r>
            <a:r>
              <a:rPr kumimoji="1" lang="en-US" altLang="ja-JP" sz="2800" dirty="0"/>
              <a:t>…</a:t>
            </a:r>
            <a:r>
              <a:rPr kumimoji="1" lang="ja-JP" altLang="en-US" sz="2800" dirty="0"/>
              <a:t>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CE19B4A-FD6D-4CEA-80F7-AEB4C410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35" y="4279508"/>
            <a:ext cx="3667316" cy="21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6CC55F-4B93-4CC7-A2CF-8F49E9B0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6F708872-46EA-4BF7-BD43-D127F4B4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" y="179999"/>
            <a:ext cx="8791200" cy="720811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■困ったケース：デート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DV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バージョン（ユウトさんの場合）</a:t>
            </a:r>
            <a:endParaRPr lang="ja-JP" altLang="en-US" dirty="0">
              <a:solidFill>
                <a:srgbClr val="F7546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A8DC12-7A46-4A57-8DCA-243A1EF9995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3619" y="900810"/>
            <a:ext cx="8405244" cy="3301099"/>
          </a:xfrm>
          <a:prstGeom prst="roundRect">
            <a:avLst/>
          </a:prstGeom>
          <a:solidFill>
            <a:srgbClr val="FEE6E8"/>
          </a:solidFill>
          <a:ln w="19050">
            <a:noFill/>
            <a:prstDash val="solid"/>
          </a:ln>
        </p:spPr>
        <p:txBody>
          <a:bodyPr anchor="t">
            <a:noAutofit/>
          </a:bodyPr>
          <a:lstStyle/>
          <a:p>
            <a:pPr algn="l">
              <a:lnSpc>
                <a:spcPts val="4000"/>
              </a:lnSpc>
              <a:buClr>
                <a:srgbClr val="F75462"/>
              </a:buClr>
            </a:pPr>
            <a:r>
              <a:rPr kumimoji="1" lang="ja-JP" altLang="en-US" sz="2800" dirty="0"/>
              <a:t>ボクのカノジョは，記念日が</a:t>
            </a:r>
            <a:r>
              <a:rPr kumimoji="1" lang="ja-JP" altLang="en-US" sz="2800"/>
              <a:t>大好き。つきあい始めた</a:t>
            </a:r>
            <a:r>
              <a:rPr kumimoji="1" lang="ja-JP" altLang="en-US" sz="2800" dirty="0"/>
              <a:t>のが７月１日だったから，毎月１日は記念日だっていうんだ。今月の記念日にはかなり予算オーバーの指輪をねだられちゃって，無理だっていったら，怒って帰っちゃったんだ。ふだんのデートだって全部ボクが払う。これって，男だからしょうがないのかなぁ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900768-4C2F-46E4-B1B6-8C3FBB6E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43" y="4364821"/>
            <a:ext cx="3468795" cy="20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6CC55F-4B93-4CC7-A2CF-8F49E9B0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6F708872-46EA-4BF7-BD43-D127F4B4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" y="179999"/>
            <a:ext cx="8791200" cy="720811"/>
          </a:xfrm>
          <a:prstGeom prst="rect">
            <a:avLst/>
          </a:prstGeom>
          <a:solidFill>
            <a:srgbClr val="FEE6E8"/>
          </a:solidFill>
          <a:ln w="19050">
            <a:solidFill>
              <a:srgbClr val="F75462"/>
            </a:solidFill>
          </a:ln>
          <a:effectLst/>
        </p:spPr>
        <p:txBody>
          <a:bodyPr/>
          <a:lstStyle/>
          <a:p>
            <a:pPr algn="ctr"/>
            <a:r>
              <a:rPr lang="ja-JP" altLang="en-US" dirty="0">
                <a:solidFill>
                  <a:srgbClr val="F75462"/>
                </a:solidFill>
              </a:rPr>
              <a:t>デート</a:t>
            </a:r>
            <a:r>
              <a:rPr lang="en-US" altLang="ja-JP" dirty="0">
                <a:solidFill>
                  <a:srgbClr val="F75462"/>
                </a:solidFill>
              </a:rPr>
              <a:t>DV</a:t>
            </a:r>
            <a:r>
              <a:rPr lang="ja-JP" altLang="en-US" dirty="0">
                <a:solidFill>
                  <a:srgbClr val="F75462"/>
                </a:solidFill>
              </a:rPr>
              <a:t>についてみんなで考えてみよう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A8DC12-7A46-4A57-8DCA-243A1EF9995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2800" y="1088020"/>
            <a:ext cx="8791199" cy="5267613"/>
          </a:xfrm>
          <a:prstGeom prst="rect">
            <a:avLst/>
          </a:prstGeom>
          <a:solidFill>
            <a:srgbClr val="FEE6E8"/>
          </a:solidFill>
          <a:ln w="19050">
            <a:solidFill>
              <a:srgbClr val="F75462"/>
            </a:solidFill>
            <a:prstDash val="solid"/>
          </a:ln>
        </p:spPr>
        <p:txBody>
          <a:bodyPr anchor="t">
            <a:noAutofit/>
          </a:bodyPr>
          <a:lstStyle/>
          <a:p>
            <a:pPr marL="540000" indent="-540000" algn="l">
              <a:lnSpc>
                <a:spcPts val="5000"/>
              </a:lnSpc>
              <a:buClr>
                <a:srgbClr val="F75462"/>
              </a:buClr>
              <a:buFont typeface="+mj-lt"/>
              <a:buAutoNum type="arabicPeriod"/>
            </a:pPr>
            <a:r>
              <a:rPr kumimoji="1" lang="ja-JP" altLang="en-US" sz="3600" dirty="0"/>
              <a:t>ハルナさんとユウトさんの事例では，何がいけないのだろうか。</a:t>
            </a:r>
            <a:r>
              <a:rPr kumimoji="1" lang="en-US" altLang="ja-JP" sz="3600" dirty="0"/>
              <a:t>DV</a:t>
            </a:r>
            <a:r>
              <a:rPr kumimoji="1" lang="ja-JP" altLang="en-US" sz="3600" dirty="0"/>
              <a:t>にはさまざまな種類がある</a:t>
            </a:r>
            <a:r>
              <a:rPr lang="ja-JP" altLang="en-US" sz="3600" dirty="0"/>
              <a:t>。</a:t>
            </a:r>
            <a:r>
              <a:rPr kumimoji="1" lang="ja-JP" altLang="en-US" sz="3600" dirty="0"/>
              <a:t>それぞれの事例がどれに当てはまるか考えてみよう。</a:t>
            </a:r>
            <a:endParaRPr kumimoji="1" lang="en-US" altLang="ja-JP" sz="3600" dirty="0"/>
          </a:p>
          <a:p>
            <a:pPr marL="540000" indent="-540000" algn="l">
              <a:lnSpc>
                <a:spcPts val="5000"/>
              </a:lnSpc>
              <a:buClr>
                <a:srgbClr val="F75462"/>
              </a:buClr>
            </a:pPr>
            <a:endParaRPr kumimoji="1" lang="ja-JP" altLang="en-US" sz="3600" dirty="0"/>
          </a:p>
          <a:p>
            <a:pPr marL="540000" indent="-540000" algn="l">
              <a:lnSpc>
                <a:spcPts val="5000"/>
              </a:lnSpc>
              <a:buClr>
                <a:srgbClr val="F75462"/>
              </a:buClr>
              <a:buFont typeface="+mj-lt"/>
              <a:buAutoNum type="arabicPeriod" startAt="2"/>
            </a:pPr>
            <a:r>
              <a:rPr kumimoji="1" lang="ja-JP" altLang="en-US" sz="3600" dirty="0"/>
              <a:t>このような問題がなぜ起きるのか，考えてみよう。　</a:t>
            </a:r>
          </a:p>
        </p:txBody>
      </p:sp>
    </p:spTree>
    <p:extLst>
      <p:ext uri="{BB962C8B-B14F-4D97-AF65-F5344CB8AC3E}">
        <p14:creationId xmlns:p14="http://schemas.microsoft.com/office/powerpoint/2010/main" val="345728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74555-508A-4626-8FAE-DBC4E8EE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D1D719-0BF4-4AA8-AA28-11405B2C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857"/>
            <a:ext cx="8058150" cy="4749493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/>
              <a:t>社会環境の変化をふまえながら，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現状や課題を多角的に理解しよう。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F67687-EF3F-4AE2-944F-5A771D7C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53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6CC55F-4B93-4CC7-A2CF-8F49E9B0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6F708872-46EA-4BF7-BD43-D127F4B4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" y="179999"/>
            <a:ext cx="8791200" cy="720811"/>
          </a:xfrm>
          <a:prstGeom prst="rect">
            <a:avLst/>
          </a:prstGeom>
          <a:solidFill>
            <a:srgbClr val="FEE6E8"/>
          </a:solidFill>
          <a:ln w="19050">
            <a:solidFill>
              <a:srgbClr val="F75462"/>
            </a:solidFill>
          </a:ln>
          <a:effectLst/>
        </p:spPr>
        <p:txBody>
          <a:bodyPr/>
          <a:lstStyle/>
          <a:p>
            <a:pPr algn="ctr"/>
            <a:r>
              <a:rPr lang="ja-JP" altLang="en-US" dirty="0">
                <a:solidFill>
                  <a:srgbClr val="F75462"/>
                </a:solidFill>
              </a:rPr>
              <a:t>デート</a:t>
            </a:r>
            <a:r>
              <a:rPr lang="en-US" altLang="ja-JP" dirty="0">
                <a:solidFill>
                  <a:srgbClr val="F75462"/>
                </a:solidFill>
              </a:rPr>
              <a:t>DV</a:t>
            </a:r>
            <a:r>
              <a:rPr lang="ja-JP" altLang="en-US" dirty="0">
                <a:solidFill>
                  <a:srgbClr val="F75462"/>
                </a:solidFill>
              </a:rPr>
              <a:t>についてみんなで考えてみよう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A8DC12-7A46-4A57-8DCA-243A1EF9995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2800" y="1088020"/>
            <a:ext cx="8791199" cy="5267613"/>
          </a:xfrm>
          <a:prstGeom prst="rect">
            <a:avLst/>
          </a:prstGeom>
          <a:solidFill>
            <a:srgbClr val="FEE6E8"/>
          </a:solidFill>
          <a:ln w="19050">
            <a:solidFill>
              <a:srgbClr val="F75462"/>
            </a:solidFill>
            <a:prstDash val="solid"/>
          </a:ln>
        </p:spPr>
        <p:txBody>
          <a:bodyPr anchor="t">
            <a:noAutofit/>
          </a:bodyPr>
          <a:lstStyle/>
          <a:p>
            <a:pPr marL="540000" indent="-540000" algn="l">
              <a:lnSpc>
                <a:spcPts val="5000"/>
              </a:lnSpc>
              <a:buClr>
                <a:srgbClr val="F75462"/>
              </a:buClr>
              <a:buFont typeface="+mj-lt"/>
              <a:buAutoNum type="arabicPeriod" startAt="3"/>
            </a:pPr>
            <a:r>
              <a:rPr kumimoji="1" lang="ja-JP" altLang="en-US" sz="3600" dirty="0"/>
              <a:t>このような状況にならないようにするためには，どのようなことに気をつけたらよいのだろうか。また，どのような相談施設があるか，調べてみよう。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268269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72987DE-5FD2-4626-9A0A-1DEA9972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022362"/>
            <a:ext cx="1925637" cy="658801"/>
          </a:xfrm>
        </p:spPr>
        <p:txBody>
          <a:bodyPr/>
          <a:lstStyle/>
          <a:p>
            <a:r>
              <a:rPr lang="ja-JP" altLang="en-US" dirty="0"/>
              <a:t>世帯類型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2F7B1F-5885-42E2-A02C-12E3634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11DDC62-3BD6-4925-B5CB-09695F54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１</a:t>
            </a:r>
            <a:r>
              <a:rPr kumimoji="1" lang="ja-JP" altLang="en-US" dirty="0"/>
              <a:t>　世帯構成の変化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857184E-3D31-4C2B-A933-AE17E98CEE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6379" y="1847133"/>
            <a:ext cx="8627621" cy="4508500"/>
          </a:xfrm>
        </p:spPr>
        <p:txBody>
          <a:bodyPr>
            <a:no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  <a:latin typeface="Calibri"/>
              </a:rPr>
              <a:t>世帯は， </a:t>
            </a:r>
            <a:r>
              <a:rPr lang="ja-JP" altLang="en-US" sz="4800" b="1" dirty="0">
                <a:solidFill>
                  <a:srgbClr val="0000FF"/>
                </a:solidFill>
                <a:latin typeface="Calibri"/>
              </a:rPr>
              <a:t>一般世帯 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と</a:t>
            </a:r>
            <a:endParaRPr lang="en-US" altLang="ja-JP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ja-JP" altLang="en-US" sz="4800" b="1" dirty="0">
                <a:solidFill>
                  <a:srgbClr val="0000FF"/>
                </a:solidFill>
                <a:latin typeface="Calibri"/>
              </a:rPr>
              <a:t>施設 などの世帯 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に分けられている。</a:t>
            </a:r>
            <a:endParaRPr lang="en-US" altLang="ja-JP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  <a:latin typeface="Calibri"/>
              </a:rPr>
              <a:t>一般世帯 は，親族世帯，非親族世帯，単独世帯に分けられる。</a:t>
            </a:r>
            <a:endParaRPr lang="en-US" altLang="ja-JP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  <a:latin typeface="Calibri"/>
              </a:rPr>
              <a:t>親族世帯には，核家族世帯，直系家族世帯，その他の親族世帯がある。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355990" y="1923464"/>
            <a:ext cx="2540475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60363" y="2689496"/>
            <a:ext cx="4437779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8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8DC873-2460-4387-AE14-BB0BB05E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4CE67E-D3EA-47CF-B1B4-95E0D61B5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699" y="301841"/>
            <a:ext cx="6902586" cy="417882"/>
          </a:xfrm>
        </p:spPr>
        <p:txBody>
          <a:bodyPr/>
          <a:lstStyle/>
          <a:p>
            <a:r>
              <a:rPr lang="ja-JP" altLang="en-US" dirty="0"/>
              <a:t>■世帯類型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E60084-1720-3E0B-0FA9-80846381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19" y="935306"/>
            <a:ext cx="5984962" cy="54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１　世帯構成の変化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5951" y="1796996"/>
            <a:ext cx="8692097" cy="3533541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00FF"/>
                </a:solidFill>
              </a:rPr>
              <a:t>国勢調査 </a:t>
            </a:r>
            <a:r>
              <a:rPr lang="ja-JP" altLang="en-US" dirty="0">
                <a:latin typeface="UDShinGoPr6-Regular"/>
              </a:rPr>
              <a:t>は，世帯を把握する最も大規模な調査で </a:t>
            </a:r>
            <a:r>
              <a:rPr lang="ja-JP" altLang="en-US" sz="4800" b="1" dirty="0">
                <a:solidFill>
                  <a:srgbClr val="0000FF"/>
                </a:solidFill>
              </a:rPr>
              <a:t>５</a:t>
            </a:r>
            <a:r>
              <a:rPr lang="en-US" altLang="ja-JP" sz="4800" b="1" dirty="0">
                <a:solidFill>
                  <a:srgbClr val="0000FF"/>
                </a:solidFill>
              </a:rPr>
              <a:t> </a:t>
            </a:r>
            <a:r>
              <a:rPr lang="ja-JP" altLang="en-US" dirty="0">
                <a:latin typeface="UDShinGoPr6-Regular"/>
              </a:rPr>
              <a:t>年に１回実施される。日本国内のすべての世帯が調査されるので，世帯の全体像が把握できる。</a:t>
            </a:r>
            <a:endParaRPr kumimoji="1" lang="ja-JP" altLang="en-US" dirty="0"/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7DD8C5AE-CC13-4371-A728-068B72899E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4" y="1022362"/>
            <a:ext cx="1977592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国勢調査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3" y="1864725"/>
            <a:ext cx="2579452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323303" y="2611723"/>
            <a:ext cx="619432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3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１　世帯構成の変化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2" y="1017677"/>
            <a:ext cx="8599530" cy="5351592"/>
          </a:xfrm>
        </p:spPr>
        <p:txBody>
          <a:bodyPr>
            <a:noAutofit/>
          </a:bodyPr>
          <a:lstStyle/>
          <a:p>
            <a:pPr marL="266700" indent="-266700"/>
            <a:r>
              <a:rPr lang="ja-JP" altLang="en-US" dirty="0"/>
              <a:t>国勢調査をみると，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全世帯に占める </a:t>
            </a:r>
            <a:r>
              <a:rPr lang="ja-JP" altLang="en-US" sz="4800" b="1" dirty="0">
                <a:solidFill>
                  <a:srgbClr val="0000FF"/>
                </a:solidFill>
              </a:rPr>
              <a:t>核家族世帯 </a:t>
            </a:r>
            <a:r>
              <a:rPr lang="ja-JP" altLang="en-US" dirty="0"/>
              <a:t>の割合が</a:t>
            </a:r>
            <a:r>
              <a:rPr lang="en-US" altLang="ja-JP" dirty="0"/>
              <a:t>50</a:t>
            </a:r>
            <a:r>
              <a:rPr lang="ja-JP" altLang="en-US" dirty="0"/>
              <a:t>％をこえ最も高いが，その割合は，しだいに </a:t>
            </a:r>
            <a:r>
              <a:rPr lang="ja-JP" altLang="en-US" sz="4800" b="1" dirty="0">
                <a:solidFill>
                  <a:srgbClr val="0000FF"/>
                </a:solidFill>
              </a:rPr>
              <a:t>減少 </a:t>
            </a:r>
            <a:r>
              <a:rPr lang="ja-JP" altLang="en-US" dirty="0"/>
              <a:t>している。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ひとり暮らしをする高齢者の増加などが要因となり， </a:t>
            </a:r>
            <a:r>
              <a:rPr lang="ja-JP" altLang="en-US" sz="4800" b="1" dirty="0">
                <a:solidFill>
                  <a:srgbClr val="0000FF"/>
                </a:solidFill>
              </a:rPr>
              <a:t>単独世帯 </a:t>
            </a:r>
            <a:r>
              <a:rPr lang="ja-JP" altLang="en-US" dirty="0"/>
              <a:t>は増加が著しい。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522117" y="1864471"/>
            <a:ext cx="311754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755864" y="3384821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450261" y="4905171"/>
            <a:ext cx="263879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4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8DC873-2460-4387-AE14-BB0BB05E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4CE67E-D3EA-47CF-B1B4-95E0D61B5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699" y="301841"/>
            <a:ext cx="6902586" cy="417882"/>
          </a:xfrm>
        </p:spPr>
        <p:txBody>
          <a:bodyPr/>
          <a:lstStyle/>
          <a:p>
            <a:r>
              <a:rPr lang="ja-JP" altLang="en-US" dirty="0"/>
              <a:t>■一般世帯の世帯構成の変化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AF72F2-956D-6A4C-B294-A2085C62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4" y="843278"/>
            <a:ext cx="8264012" cy="55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１　世帯構成の変化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017677"/>
            <a:ext cx="8692097" cy="5351592"/>
          </a:xfrm>
        </p:spPr>
        <p:txBody>
          <a:bodyPr>
            <a:noAutofit/>
          </a:bodyPr>
          <a:lstStyle/>
          <a:p>
            <a:r>
              <a:rPr lang="ja-JP" altLang="en-US" dirty="0"/>
              <a:t>１世帯あたりの人員は</a:t>
            </a:r>
            <a:r>
              <a:rPr lang="en-US" altLang="ja-JP" dirty="0">
                <a:latin typeface="+mn-lt"/>
              </a:rPr>
              <a:t>1970</a:t>
            </a:r>
            <a:r>
              <a:rPr lang="ja-JP" altLang="en-US" dirty="0">
                <a:latin typeface="UDReiminPr6-Regular"/>
              </a:rPr>
              <a:t>年では</a:t>
            </a:r>
            <a:r>
              <a:rPr lang="en-US" altLang="ja-JP" dirty="0">
                <a:latin typeface="+mn-lt"/>
              </a:rPr>
              <a:t>3.41</a:t>
            </a:r>
            <a:r>
              <a:rPr lang="ja-JP" altLang="en-US" dirty="0">
                <a:latin typeface="UDReiminPr6-Regular"/>
              </a:rPr>
              <a:t>人だったのが，</a:t>
            </a:r>
            <a:r>
              <a:rPr lang="en-US" altLang="ja-JP" dirty="0">
                <a:latin typeface="+mn-lt"/>
              </a:rPr>
              <a:t>2020</a:t>
            </a:r>
            <a:r>
              <a:rPr lang="ja-JP" altLang="en-US" dirty="0">
                <a:latin typeface="UDReiminPr6-Regular"/>
              </a:rPr>
              <a:t>年では</a:t>
            </a:r>
            <a:r>
              <a:rPr lang="en-US" altLang="ja-JP" dirty="0">
                <a:latin typeface="+mn-lt"/>
              </a:rPr>
              <a:t>2.21</a:t>
            </a:r>
            <a:r>
              <a:rPr lang="ja-JP" altLang="en-US" dirty="0">
                <a:latin typeface="UDReiminPr6-Regular"/>
              </a:rPr>
              <a:t>人と減少し， </a:t>
            </a:r>
            <a:r>
              <a:rPr lang="ja-JP" altLang="en-US" sz="4800" b="1" dirty="0">
                <a:solidFill>
                  <a:srgbClr val="0000FF"/>
                </a:solidFill>
              </a:rPr>
              <a:t>小世帯化</a:t>
            </a:r>
            <a:r>
              <a:rPr lang="ja-JP" altLang="en-US" sz="4800" dirty="0">
                <a:solidFill>
                  <a:srgbClr val="0000FF"/>
                </a:solidFill>
              </a:rPr>
              <a:t> </a:t>
            </a:r>
            <a:r>
              <a:rPr lang="ja-JP" altLang="en-US" dirty="0"/>
              <a:t>が進んでいる。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608738" y="2601890"/>
            <a:ext cx="2619133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6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8DC873-2460-4387-AE14-BB0BB05E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4CE67E-D3EA-47CF-B1B4-95E0D61B5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699" y="301841"/>
            <a:ext cx="6902586" cy="417882"/>
          </a:xfrm>
        </p:spPr>
        <p:txBody>
          <a:bodyPr/>
          <a:lstStyle/>
          <a:p>
            <a:r>
              <a:rPr lang="ja-JP" altLang="en-US" dirty="0"/>
              <a:t>■一般世帯の世帯数と平均世帯人員</a:t>
            </a:r>
            <a:endParaRPr kumimoji="1" lang="ja-JP" altLang="en-US" dirty="0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9C227F3-0BFB-4B05-B77F-9D579138FD74}"/>
              </a:ext>
            </a:extLst>
          </p:cNvPr>
          <p:cNvSpPr/>
          <p:nvPr/>
        </p:nvSpPr>
        <p:spPr>
          <a:xfrm>
            <a:off x="674467" y="956719"/>
            <a:ext cx="6967376" cy="1480001"/>
          </a:xfrm>
          <a:prstGeom prst="wedgeRoundRectCallout">
            <a:avLst>
              <a:gd name="adj1" fmla="val 43549"/>
              <a:gd name="adj2" fmla="val 6684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277BE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ひとり暮らしの人は１人で１世帯と数えられるため，人口が減少していてもひとり暮らしの人が増えると世帯数は増加</a:t>
            </a:r>
            <a:r>
              <a:rPr kumimoji="1" lang="ja-JP" altLang="en-US" sz="2400" kern="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する</a:t>
            </a:r>
            <a:endParaRPr kumimoji="1" lang="en-US" altLang="ja-JP" sz="2400" b="0" i="0" u="none" strike="noStrike" kern="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2034EE-3340-8D06-0D31-24813B26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75" y="2805624"/>
            <a:ext cx="8325251" cy="34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4_スライドフォーマット.potx" id="{41537B3A-58B8-4997-A1D5-62FC56304357}" vid="{1722AE44-CF25-4206-880D-2A7465975B6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R4_スライドフォーマット</Template>
  <TotalTime>1131</TotalTime>
  <Words>1005</Words>
  <PresentationFormat>画面に合わせる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ＭＳ Ｐゴシック</vt:lpstr>
      <vt:lpstr>UDReiminPr6-Regular</vt:lpstr>
      <vt:lpstr>UDShinGoPr6-Regular</vt:lpstr>
      <vt:lpstr>游ゴシック</vt:lpstr>
      <vt:lpstr>Arial</vt:lpstr>
      <vt:lpstr>Calibri</vt:lpstr>
      <vt:lpstr>Wingdings</vt:lpstr>
      <vt:lpstr>Office テーマ</vt:lpstr>
      <vt:lpstr>8. 家族・家庭をとりまく 社会環境の変化や課題　</vt:lpstr>
      <vt:lpstr>授業のポイント</vt:lpstr>
      <vt:lpstr> １　世帯構成の変化</vt:lpstr>
      <vt:lpstr>PowerPoint プレゼンテーション</vt:lpstr>
      <vt:lpstr> １　世帯構成の変化</vt:lpstr>
      <vt:lpstr> １　世帯構成の変化</vt:lpstr>
      <vt:lpstr>PowerPoint プレゼンテーション</vt:lpstr>
      <vt:lpstr> １　世帯構成の変化</vt:lpstr>
      <vt:lpstr>PowerPoint プレゼンテーション</vt:lpstr>
      <vt:lpstr> １　世帯構成の変化</vt:lpstr>
      <vt:lpstr> ２　現代の家族の課題と支援</vt:lpstr>
      <vt:lpstr> ２　現代の家族の課題と支援</vt:lpstr>
      <vt:lpstr> ２　現代の家族の課題と支援</vt:lpstr>
      <vt:lpstr> ２　現代の家族の課題と支援</vt:lpstr>
      <vt:lpstr>PowerPoint プレゼンテーション</vt:lpstr>
      <vt:lpstr>PowerPoint プレゼンテーション</vt:lpstr>
      <vt:lpstr>■困ったケース：デートDVバージョン（ハルナさんの場合）</vt:lpstr>
      <vt:lpstr>■困ったケース：デートDVバージョン（ユウトさんの場合）</vt:lpstr>
      <vt:lpstr>デートDVについてみんなで考えてみよう</vt:lpstr>
      <vt:lpstr>デートDVについてみんなで考えてみよう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2020-05-11T04:01:04Z</dcterms:created>
  <dcterms:modified xsi:type="dcterms:W3CDTF">2026-01-20T04:50:39Z</dcterms:modified>
</cp:coreProperties>
</file>