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44"/>
  </p:notesMasterIdLst>
  <p:handoutMasterIdLst>
    <p:handoutMasterId r:id="rId45"/>
  </p:handoutMasterIdLst>
  <p:sldIdLst>
    <p:sldId id="332" r:id="rId3"/>
    <p:sldId id="333" r:id="rId4"/>
    <p:sldId id="503" r:id="rId5"/>
    <p:sldId id="504" r:id="rId6"/>
    <p:sldId id="334" r:id="rId7"/>
    <p:sldId id="335" r:id="rId8"/>
    <p:sldId id="379" r:id="rId9"/>
    <p:sldId id="336" r:id="rId10"/>
    <p:sldId id="485" r:id="rId11"/>
    <p:sldId id="505" r:id="rId12"/>
    <p:sldId id="506" r:id="rId13"/>
    <p:sldId id="486" r:id="rId14"/>
    <p:sldId id="507" r:id="rId15"/>
    <p:sldId id="508" r:id="rId16"/>
    <p:sldId id="509" r:id="rId17"/>
    <p:sldId id="337" r:id="rId18"/>
    <p:sldId id="338" r:id="rId19"/>
    <p:sldId id="339" r:id="rId20"/>
    <p:sldId id="284" r:id="rId21"/>
    <p:sldId id="285" r:id="rId22"/>
    <p:sldId id="510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496" r:id="rId32"/>
    <p:sldId id="348" r:id="rId33"/>
    <p:sldId id="349" r:id="rId34"/>
    <p:sldId id="497" r:id="rId35"/>
    <p:sldId id="350" r:id="rId36"/>
    <p:sldId id="351" r:id="rId37"/>
    <p:sldId id="352" r:id="rId38"/>
    <p:sldId id="353" r:id="rId39"/>
    <p:sldId id="498" r:id="rId40"/>
    <p:sldId id="511" r:id="rId41"/>
    <p:sldId id="512" r:id="rId42"/>
    <p:sldId id="513" r:id="rId43"/>
  </p:sldIdLst>
  <p:sldSz cx="9144000" cy="6858000" type="screen4x3"/>
  <p:notesSz cx="8428038" cy="12280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77BE8"/>
    <a:srgbClr val="FEE6E8"/>
    <a:srgbClr val="DDECFF"/>
    <a:srgbClr val="C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2" autoAdjust="0"/>
    <p:restoredTop sz="94699" autoAdjust="0"/>
  </p:normalViewPr>
  <p:slideViewPr>
    <p:cSldViewPr snapToGrid="0">
      <p:cViewPr varScale="1">
        <p:scale>
          <a:sx n="102" d="100"/>
          <a:sy n="102" d="100"/>
        </p:scale>
        <p:origin x="72" y="2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7459903-AA17-8FCD-D3EC-D239792A01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652878" cy="616515"/>
          </a:xfrm>
          <a:prstGeom prst="rect">
            <a:avLst/>
          </a:prstGeom>
        </p:spPr>
        <p:txBody>
          <a:bodyPr vert="horz" lIns="114053" tIns="57027" rIns="114053" bIns="57027" rtlCol="0"/>
          <a:lstStyle>
            <a:lvl1pPr algn="l">
              <a:defRPr sz="1500"/>
            </a:lvl1pPr>
          </a:lstStyle>
          <a:p>
            <a:r>
              <a:rPr kumimoji="1" lang="en-US" altLang="ja-JP"/>
              <a:t>1-4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6FDD53-CB47-F3BF-6BE7-39C1F6B1B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73174" y="0"/>
            <a:ext cx="3652877" cy="616515"/>
          </a:xfrm>
          <a:prstGeom prst="rect">
            <a:avLst/>
          </a:prstGeom>
        </p:spPr>
        <p:txBody>
          <a:bodyPr vert="horz" lIns="114053" tIns="57027" rIns="114053" bIns="57027" rtlCol="0"/>
          <a:lstStyle>
            <a:lvl1pPr algn="r">
              <a:defRPr sz="1500"/>
            </a:lvl1pPr>
          </a:lstStyle>
          <a:p>
            <a:fld id="{54DF75A1-8620-4228-8549-93C43DF01195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C19ECE-BA3B-95A0-0BE9-B0A3C9C0D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11664385"/>
            <a:ext cx="3652878" cy="616515"/>
          </a:xfrm>
          <a:prstGeom prst="rect">
            <a:avLst/>
          </a:prstGeom>
        </p:spPr>
        <p:txBody>
          <a:bodyPr vert="horz" lIns="114053" tIns="57027" rIns="114053" bIns="57027" rtlCol="0" anchor="b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583BC7-6F81-2C90-0519-B69375DD1C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73174" y="11664385"/>
            <a:ext cx="3652877" cy="616515"/>
          </a:xfrm>
          <a:prstGeom prst="rect">
            <a:avLst/>
          </a:prstGeom>
        </p:spPr>
        <p:txBody>
          <a:bodyPr vert="horz" lIns="114053" tIns="57027" rIns="114053" bIns="57027" rtlCol="0" anchor="b"/>
          <a:lstStyle>
            <a:lvl1pPr algn="r">
              <a:defRPr sz="1500"/>
            </a:lvl1pPr>
          </a:lstStyle>
          <a:p>
            <a:fld id="{BB0A894E-4781-4124-9BFB-56C645EA84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45692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52149" cy="616178"/>
          </a:xfrm>
          <a:prstGeom prst="rect">
            <a:avLst/>
          </a:prstGeom>
        </p:spPr>
        <p:txBody>
          <a:bodyPr vert="horz" lIns="114053" tIns="57027" rIns="114053" bIns="57027" rtlCol="0"/>
          <a:lstStyle>
            <a:lvl1pPr algn="l">
              <a:defRPr sz="1500"/>
            </a:lvl1pPr>
          </a:lstStyle>
          <a:p>
            <a:r>
              <a:rPr kumimoji="1" lang="en-US" altLang="ja-JP"/>
              <a:t>1-4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773938" y="0"/>
            <a:ext cx="3652149" cy="616178"/>
          </a:xfrm>
          <a:prstGeom prst="rect">
            <a:avLst/>
          </a:prstGeom>
        </p:spPr>
        <p:txBody>
          <a:bodyPr vert="horz" lIns="114053" tIns="57027" rIns="114053" bIns="57027" rtlCol="0"/>
          <a:lstStyle>
            <a:lvl1pPr algn="r">
              <a:defRPr sz="1500"/>
            </a:lvl1pPr>
          </a:lstStyle>
          <a:p>
            <a:fld id="{537744EE-B228-4D4B-B3C5-E24EBA43BD19}" type="datetimeFigureOut">
              <a:rPr kumimoji="1" lang="ja-JP" altLang="en-US" smtClean="0"/>
              <a:t>2026/2/26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1533525"/>
            <a:ext cx="5526088" cy="4144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4053" tIns="57027" rIns="114053" bIns="570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42805" y="5910185"/>
            <a:ext cx="6742430" cy="4835605"/>
          </a:xfrm>
          <a:prstGeom prst="rect">
            <a:avLst/>
          </a:prstGeom>
        </p:spPr>
        <p:txBody>
          <a:bodyPr vert="horz" lIns="114053" tIns="57027" rIns="114053" bIns="570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1664725"/>
            <a:ext cx="3652149" cy="616176"/>
          </a:xfrm>
          <a:prstGeom prst="rect">
            <a:avLst/>
          </a:prstGeom>
        </p:spPr>
        <p:txBody>
          <a:bodyPr vert="horz" lIns="114053" tIns="57027" rIns="114053" bIns="57027" rtlCol="0" anchor="b"/>
          <a:lstStyle>
            <a:lvl1pPr algn="l">
              <a:defRPr sz="15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773938" y="11664725"/>
            <a:ext cx="3652149" cy="616176"/>
          </a:xfrm>
          <a:prstGeom prst="rect">
            <a:avLst/>
          </a:prstGeom>
        </p:spPr>
        <p:txBody>
          <a:bodyPr vert="horz" lIns="114053" tIns="57027" rIns="114053" bIns="57027" rtlCol="0" anchor="b"/>
          <a:lstStyle>
            <a:lvl1pPr algn="r">
              <a:defRPr sz="1500"/>
            </a:lvl1pPr>
          </a:lstStyle>
          <a:p>
            <a:fld id="{18CE2DE2-5132-4E7D-B18E-E71053432C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26967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0504" y="2902998"/>
            <a:ext cx="7772400" cy="1765312"/>
          </a:xfrm>
        </p:spPr>
        <p:txBody>
          <a:bodyPr anchor="b">
            <a:noAutofit/>
          </a:bodyPr>
          <a:lstStyle>
            <a:lvl1pPr marL="0" indent="0" algn="ctr">
              <a:buFont typeface="+mj-lt"/>
              <a:buNone/>
              <a:defRPr sz="5500" b="1">
                <a:solidFill>
                  <a:srgbClr val="277BE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en-US" altLang="ja-JP" dirty="0"/>
              <a:t>1.</a:t>
            </a:r>
            <a:r>
              <a:rPr lang="ja-JP" altLang="en-US" dirty="0"/>
              <a:t> 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6804" y="4668311"/>
            <a:ext cx="3086100" cy="60502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277BE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教科書</a:t>
            </a:r>
            <a:r>
              <a:rPr lang="en-US" altLang="ja-JP"/>
              <a:t>p.00</a:t>
            </a:r>
            <a:r>
              <a:rPr lang="ja-JP" altLang="en-US"/>
              <a:t>～</a:t>
            </a:r>
            <a:r>
              <a:rPr lang="en-US" altLang="ja-JP"/>
              <a:t>00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9B10A62-B1D7-4A96-B9E1-B2F681B6FEFE}"/>
              </a:ext>
            </a:extLst>
          </p:cNvPr>
          <p:cNvCxnSpPr/>
          <p:nvPr userDrawn="1"/>
        </p:nvCxnSpPr>
        <p:spPr>
          <a:xfrm>
            <a:off x="683568" y="4668311"/>
            <a:ext cx="7739336" cy="0"/>
          </a:xfrm>
          <a:prstGeom prst="line">
            <a:avLst/>
          </a:prstGeom>
          <a:ln w="50800" cap="rnd">
            <a:solidFill>
              <a:srgbClr val="277BE8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CB7ED8D-73B4-465A-A8E5-7753583BB6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9711" y="2055203"/>
            <a:ext cx="1300163" cy="687387"/>
          </a:xfrm>
          <a:solidFill>
            <a:srgbClr val="277BE8"/>
          </a:solidFill>
          <a:ln>
            <a:solidFill>
              <a:srgbClr val="277BE8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１章</a:t>
            </a:r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828E12B8-2C64-4A6F-9868-58B8F1F90F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9203" y="2055203"/>
            <a:ext cx="2609850" cy="6873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t">
            <a:noAutofit/>
          </a:bodyPr>
          <a:lstStyle>
            <a:lvl1pPr marL="0" indent="0" algn="ctr">
              <a:buNone/>
              <a:defRPr sz="4000">
                <a:solidFill>
                  <a:srgbClr val="277BE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/>
              <a:t>xxxxxxxxx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672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Topic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4D05B5-9386-456D-9499-3A2F0ED2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BDC04E0-2665-EF01-322E-01F9F228DF5A}"/>
              </a:ext>
            </a:extLst>
          </p:cNvPr>
          <p:cNvSpPr/>
          <p:nvPr userDrawn="1"/>
        </p:nvSpPr>
        <p:spPr>
          <a:xfrm>
            <a:off x="262466" y="315158"/>
            <a:ext cx="8619067" cy="6212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4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表 スライド（全画面）">
    <p:bg>
      <p:bgPr>
        <a:solidFill>
          <a:srgbClr val="277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8B97C95-DB70-014C-C570-339D563307F1}"/>
              </a:ext>
            </a:extLst>
          </p:cNvPr>
          <p:cNvGrpSpPr/>
          <p:nvPr userDrawn="1"/>
        </p:nvGrpSpPr>
        <p:grpSpPr>
          <a:xfrm>
            <a:off x="194943" y="97075"/>
            <a:ext cx="8796978" cy="6445767"/>
            <a:chOff x="0" y="-28575"/>
            <a:chExt cx="4668910" cy="29202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8BF6FB3-4BF9-6296-B23A-A1F4871A421C}"/>
                </a:ext>
              </a:extLst>
            </p:cNvPr>
            <p:cNvSpPr/>
            <p:nvPr/>
          </p:nvSpPr>
          <p:spPr>
            <a:xfrm>
              <a:off x="0" y="36916"/>
              <a:ext cx="4668910" cy="2854778"/>
            </a:xfrm>
            <a:custGeom>
              <a:avLst/>
              <a:gdLst/>
              <a:ahLst/>
              <a:cxnLst/>
              <a:rect l="l" t="t" r="r" b="b"/>
              <a:pathLst>
                <a:path w="4668910" h="2567188">
                  <a:moveTo>
                    <a:pt x="0" y="0"/>
                  </a:moveTo>
                  <a:lnTo>
                    <a:pt x="4668910" y="0"/>
                  </a:lnTo>
                  <a:lnTo>
                    <a:pt x="4668910" y="2567188"/>
                  </a:lnTo>
                  <a:lnTo>
                    <a:pt x="0" y="2567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 sz="9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7730E4-B6CE-02E5-F7F3-F8BF30698E29}"/>
                </a:ext>
              </a:extLst>
            </p:cNvPr>
            <p:cNvSpPr txBox="1"/>
            <p:nvPr/>
          </p:nvSpPr>
          <p:spPr>
            <a:xfrm>
              <a:off x="0" y="-28575"/>
              <a:ext cx="4668909" cy="259576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37463E4-CF87-281A-883D-4E57C0148830}"/>
              </a:ext>
            </a:extLst>
          </p:cNvPr>
          <p:cNvGrpSpPr/>
          <p:nvPr userDrawn="1"/>
        </p:nvGrpSpPr>
        <p:grpSpPr>
          <a:xfrm>
            <a:off x="84843" y="262553"/>
            <a:ext cx="291526" cy="6301212"/>
            <a:chOff x="0" y="0"/>
            <a:chExt cx="777403" cy="12497658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00EE325-0890-5A48-8F4C-91C067F0BC4C}"/>
                </a:ext>
              </a:extLst>
            </p:cNvPr>
            <p:cNvSpPr/>
            <p:nvPr/>
          </p:nvSpPr>
          <p:spPr>
            <a:xfrm>
              <a:off x="0" y="0"/>
              <a:ext cx="777403" cy="6196687"/>
            </a:xfrm>
            <a:custGeom>
              <a:avLst/>
              <a:gdLst/>
              <a:ahLst/>
              <a:cxnLst/>
              <a:rect l="l" t="t" r="r" b="b"/>
              <a:pathLst>
                <a:path w="777403" h="6196687">
                  <a:moveTo>
                    <a:pt x="0" y="0"/>
                  </a:moveTo>
                  <a:lnTo>
                    <a:pt x="777403" y="0"/>
                  </a:lnTo>
                  <a:lnTo>
                    <a:pt x="777403" y="6196687"/>
                  </a:lnTo>
                  <a:lnTo>
                    <a:pt x="0" y="6196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sz="9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E391AD4-1E23-1956-83F5-59B248D800E3}"/>
                </a:ext>
              </a:extLst>
            </p:cNvPr>
            <p:cNvSpPr/>
            <p:nvPr/>
          </p:nvSpPr>
          <p:spPr>
            <a:xfrm>
              <a:off x="0" y="6300972"/>
              <a:ext cx="777403" cy="6196687"/>
            </a:xfrm>
            <a:custGeom>
              <a:avLst/>
              <a:gdLst/>
              <a:ahLst/>
              <a:cxnLst/>
              <a:rect l="l" t="t" r="r" b="b"/>
              <a:pathLst>
                <a:path w="777403" h="6196687">
                  <a:moveTo>
                    <a:pt x="0" y="0"/>
                  </a:moveTo>
                  <a:lnTo>
                    <a:pt x="777403" y="0"/>
                  </a:lnTo>
                  <a:lnTo>
                    <a:pt x="777403" y="6196686"/>
                  </a:lnTo>
                  <a:lnTo>
                    <a:pt x="0" y="6196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sz="900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A6463098-FB32-6242-C73E-C90932B6F55A}"/>
              </a:ext>
            </a:extLst>
          </p:cNvPr>
          <p:cNvSpPr/>
          <p:nvPr userDrawn="1"/>
        </p:nvSpPr>
        <p:spPr>
          <a:xfrm>
            <a:off x="463785" y="254959"/>
            <a:ext cx="1452022" cy="1438821"/>
          </a:xfrm>
          <a:custGeom>
            <a:avLst/>
            <a:gdLst/>
            <a:ahLst/>
            <a:cxnLst/>
            <a:rect l="l" t="t" r="r" b="b"/>
            <a:pathLst>
              <a:path w="2904043" h="2877642">
                <a:moveTo>
                  <a:pt x="0" y="0"/>
                </a:moveTo>
                <a:lnTo>
                  <a:pt x="2904043" y="0"/>
                </a:lnTo>
                <a:lnTo>
                  <a:pt x="2904043" y="2877642"/>
                </a:lnTo>
                <a:lnTo>
                  <a:pt x="0" y="2877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90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D2BEDA1-13AE-8267-E45D-7AE0AD96D1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0123" y="671548"/>
            <a:ext cx="3421877" cy="6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表 スライド（全画面）">
    <p:bg>
      <p:bgPr>
        <a:solidFill>
          <a:srgbClr val="277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D80A6-8C57-4D7C-88C1-BE2A757EE89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8B97C95-DB70-014C-C570-339D563307F1}"/>
              </a:ext>
            </a:extLst>
          </p:cNvPr>
          <p:cNvGrpSpPr/>
          <p:nvPr userDrawn="1"/>
        </p:nvGrpSpPr>
        <p:grpSpPr>
          <a:xfrm>
            <a:off x="173512" y="117997"/>
            <a:ext cx="8796978" cy="6445767"/>
            <a:chOff x="0" y="-28575"/>
            <a:chExt cx="4668910" cy="29202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8BF6FB3-4BF9-6296-B23A-A1F4871A421C}"/>
                </a:ext>
              </a:extLst>
            </p:cNvPr>
            <p:cNvSpPr/>
            <p:nvPr/>
          </p:nvSpPr>
          <p:spPr>
            <a:xfrm>
              <a:off x="0" y="36916"/>
              <a:ext cx="4668910" cy="2854778"/>
            </a:xfrm>
            <a:custGeom>
              <a:avLst/>
              <a:gdLst/>
              <a:ahLst/>
              <a:cxnLst/>
              <a:rect l="l" t="t" r="r" b="b"/>
              <a:pathLst>
                <a:path w="4668910" h="2567188">
                  <a:moveTo>
                    <a:pt x="0" y="0"/>
                  </a:moveTo>
                  <a:lnTo>
                    <a:pt x="4668910" y="0"/>
                  </a:lnTo>
                  <a:lnTo>
                    <a:pt x="4668910" y="2567188"/>
                  </a:lnTo>
                  <a:lnTo>
                    <a:pt x="0" y="2567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 sz="9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7730E4-B6CE-02E5-F7F3-F8BF30698E29}"/>
                </a:ext>
              </a:extLst>
            </p:cNvPr>
            <p:cNvSpPr txBox="1"/>
            <p:nvPr/>
          </p:nvSpPr>
          <p:spPr>
            <a:xfrm>
              <a:off x="0" y="-28575"/>
              <a:ext cx="4668909" cy="259576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37463E4-CF87-281A-883D-4E57C0148830}"/>
              </a:ext>
            </a:extLst>
          </p:cNvPr>
          <p:cNvGrpSpPr/>
          <p:nvPr userDrawn="1"/>
        </p:nvGrpSpPr>
        <p:grpSpPr>
          <a:xfrm>
            <a:off x="84843" y="262553"/>
            <a:ext cx="291526" cy="6301212"/>
            <a:chOff x="0" y="0"/>
            <a:chExt cx="777403" cy="12497658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00EE325-0890-5A48-8F4C-91C067F0BC4C}"/>
                </a:ext>
              </a:extLst>
            </p:cNvPr>
            <p:cNvSpPr/>
            <p:nvPr/>
          </p:nvSpPr>
          <p:spPr>
            <a:xfrm>
              <a:off x="0" y="0"/>
              <a:ext cx="777403" cy="6196687"/>
            </a:xfrm>
            <a:custGeom>
              <a:avLst/>
              <a:gdLst/>
              <a:ahLst/>
              <a:cxnLst/>
              <a:rect l="l" t="t" r="r" b="b"/>
              <a:pathLst>
                <a:path w="777403" h="6196687">
                  <a:moveTo>
                    <a:pt x="0" y="0"/>
                  </a:moveTo>
                  <a:lnTo>
                    <a:pt x="777403" y="0"/>
                  </a:lnTo>
                  <a:lnTo>
                    <a:pt x="777403" y="6196687"/>
                  </a:lnTo>
                  <a:lnTo>
                    <a:pt x="0" y="6196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sz="9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E391AD4-1E23-1956-83F5-59B248D800E3}"/>
                </a:ext>
              </a:extLst>
            </p:cNvPr>
            <p:cNvSpPr/>
            <p:nvPr/>
          </p:nvSpPr>
          <p:spPr>
            <a:xfrm>
              <a:off x="0" y="6300972"/>
              <a:ext cx="777403" cy="6196687"/>
            </a:xfrm>
            <a:custGeom>
              <a:avLst/>
              <a:gdLst/>
              <a:ahLst/>
              <a:cxnLst/>
              <a:rect l="l" t="t" r="r" b="b"/>
              <a:pathLst>
                <a:path w="777403" h="6196687">
                  <a:moveTo>
                    <a:pt x="0" y="0"/>
                  </a:moveTo>
                  <a:lnTo>
                    <a:pt x="777403" y="0"/>
                  </a:lnTo>
                  <a:lnTo>
                    <a:pt x="777403" y="6196686"/>
                  </a:lnTo>
                  <a:lnTo>
                    <a:pt x="0" y="61966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ja-JP" altLang="en-US" sz="900"/>
            </a:p>
          </p:txBody>
        </p:sp>
      </p:grpSp>
      <p:sp>
        <p:nvSpPr>
          <p:cNvPr id="11" name="Freeform 9">
            <a:extLst>
              <a:ext uri="{FF2B5EF4-FFF2-40B4-BE49-F238E27FC236}">
                <a16:creationId xmlns:a16="http://schemas.microsoft.com/office/drawing/2014/main" id="{A6463098-FB32-6242-C73E-C90932B6F55A}"/>
              </a:ext>
            </a:extLst>
          </p:cNvPr>
          <p:cNvSpPr/>
          <p:nvPr userDrawn="1"/>
        </p:nvSpPr>
        <p:spPr>
          <a:xfrm>
            <a:off x="463785" y="254959"/>
            <a:ext cx="1452022" cy="1438821"/>
          </a:xfrm>
          <a:custGeom>
            <a:avLst/>
            <a:gdLst/>
            <a:ahLst/>
            <a:cxnLst/>
            <a:rect l="l" t="t" r="r" b="b"/>
            <a:pathLst>
              <a:path w="2904043" h="2877642">
                <a:moveTo>
                  <a:pt x="0" y="0"/>
                </a:moveTo>
                <a:lnTo>
                  <a:pt x="2904043" y="0"/>
                </a:lnTo>
                <a:lnTo>
                  <a:pt x="2904043" y="2877642"/>
                </a:lnTo>
                <a:lnTo>
                  <a:pt x="0" y="2877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9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E27FEDE-7CA5-9422-DBC6-92EF62BE13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489" y="735325"/>
            <a:ext cx="1556635" cy="4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授業のポイント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939891"/>
          </a:xfrm>
        </p:spPr>
        <p:txBody>
          <a:bodyPr>
            <a:noAutofit/>
          </a:bodyPr>
          <a:lstStyle>
            <a:lvl1pPr algn="ctr"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/>
              <a:t>授業のポイント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606857"/>
            <a:ext cx="7886700" cy="4749493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lang="en-US" altLang="ja-JP"/>
              <a:t>xxxxxx</a:t>
            </a:r>
          </a:p>
          <a:p>
            <a:pPr lvl="0"/>
            <a:r>
              <a:rPr lang="en-US" altLang="ja-JP"/>
              <a:t>xxxxxx</a:t>
            </a:r>
          </a:p>
          <a:p>
            <a:pPr lvl="0"/>
            <a:r>
              <a:rPr lang="en-US" altLang="ja-JP"/>
              <a:t>xxxxxx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0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178CB59-2BD6-4C64-8D0F-24D8265CF3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6379" y="1847133"/>
            <a:ext cx="8464041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本文テキスト（</a:t>
            </a:r>
            <a:r>
              <a:rPr kumimoji="1" lang="en-US" altLang="ja-JP" dirty="0"/>
              <a:t>※</a:t>
            </a:r>
            <a:r>
              <a:rPr kumimoji="1" lang="ja-JP" altLang="en-US" dirty="0"/>
              <a:t>重要用語は、</a:t>
            </a:r>
            <a:r>
              <a:rPr kumimoji="1" lang="en-US" altLang="ja-JP" dirty="0"/>
              <a:t>48pt,</a:t>
            </a:r>
            <a:r>
              <a:rPr kumimoji="1" lang="ja-JP" altLang="en-US" dirty="0"/>
              <a:t>フォントの色を赤にしてください。）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083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表 スライド（全画面）">
    <p:bg>
      <p:bgPr>
        <a:solidFill>
          <a:srgbClr val="FFEB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7730E4-B6CE-02E5-F7F3-F8BF30698E29}"/>
              </a:ext>
            </a:extLst>
          </p:cNvPr>
          <p:cNvSpPr txBox="1"/>
          <p:nvPr/>
        </p:nvSpPr>
        <p:spPr>
          <a:xfrm>
            <a:off x="173512" y="117997"/>
            <a:ext cx="8796976" cy="5729501"/>
          </a:xfrm>
          <a:prstGeom prst="rect">
            <a:avLst/>
          </a:prstGeom>
        </p:spPr>
        <p:txBody>
          <a:bodyPr lIns="25400" tIns="25400" rIns="25400" bIns="25400" rtlCol="0" anchor="ctr"/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endParaRPr sz="900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8D6CA658-289D-C718-5C19-D51603836C71}"/>
              </a:ext>
            </a:extLst>
          </p:cNvPr>
          <p:cNvGrpSpPr/>
          <p:nvPr userDrawn="1"/>
        </p:nvGrpSpPr>
        <p:grpSpPr>
          <a:xfrm>
            <a:off x="256845" y="63374"/>
            <a:ext cx="8630309" cy="6519098"/>
            <a:chOff x="-1" y="-28575"/>
            <a:chExt cx="4546006" cy="2679662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357147CF-BD92-10E5-5BD4-40B9F75EAC5C}"/>
                </a:ext>
              </a:extLst>
            </p:cNvPr>
            <p:cNvSpPr/>
            <p:nvPr/>
          </p:nvSpPr>
          <p:spPr>
            <a:xfrm>
              <a:off x="-1" y="45853"/>
              <a:ext cx="4546005" cy="2605234"/>
            </a:xfrm>
            <a:custGeom>
              <a:avLst/>
              <a:gdLst/>
              <a:ahLst/>
              <a:cxnLst/>
              <a:rect l="l" t="t" r="r" b="b"/>
              <a:pathLst>
                <a:path w="4546005" h="2448403">
                  <a:moveTo>
                    <a:pt x="22875" y="0"/>
                  </a:moveTo>
                  <a:lnTo>
                    <a:pt x="4523131" y="0"/>
                  </a:lnTo>
                  <a:cubicBezTo>
                    <a:pt x="4529197" y="0"/>
                    <a:pt x="4535015" y="2410"/>
                    <a:pt x="4539305" y="6700"/>
                  </a:cubicBezTo>
                  <a:cubicBezTo>
                    <a:pt x="4543596" y="10990"/>
                    <a:pt x="4546005" y="16808"/>
                    <a:pt x="4546005" y="22875"/>
                  </a:cubicBezTo>
                  <a:lnTo>
                    <a:pt x="4546005" y="2425528"/>
                  </a:lnTo>
                  <a:cubicBezTo>
                    <a:pt x="4546005" y="2438162"/>
                    <a:pt x="4535764" y="2448403"/>
                    <a:pt x="4523131" y="2448403"/>
                  </a:cubicBezTo>
                  <a:lnTo>
                    <a:pt x="22875" y="2448403"/>
                  </a:lnTo>
                  <a:cubicBezTo>
                    <a:pt x="10242" y="2448403"/>
                    <a:pt x="0" y="2438162"/>
                    <a:pt x="0" y="2425528"/>
                  </a:cubicBezTo>
                  <a:lnTo>
                    <a:pt x="0" y="22875"/>
                  </a:lnTo>
                  <a:cubicBezTo>
                    <a:pt x="0" y="10242"/>
                    <a:pt x="10242" y="0"/>
                    <a:pt x="2287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 sz="900"/>
            </a:p>
          </p:txBody>
        </p: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9FDDE5B4-F18F-8198-5501-01926ABAEB18}"/>
                </a:ext>
              </a:extLst>
            </p:cNvPr>
            <p:cNvSpPr txBox="1"/>
            <p:nvPr/>
          </p:nvSpPr>
          <p:spPr>
            <a:xfrm>
              <a:off x="0" y="-28575"/>
              <a:ext cx="4546005" cy="247697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29"/>
                </a:lnSpc>
              </a:pPr>
              <a:endParaRPr sz="900"/>
            </a:p>
          </p:txBody>
        </p:sp>
      </p:grpSp>
    </p:spTree>
    <p:extLst>
      <p:ext uri="{BB962C8B-B14F-4D97-AF65-F5344CB8AC3E}">
        <p14:creationId xmlns:p14="http://schemas.microsoft.com/office/powerpoint/2010/main" val="174080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×図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D5CEAF-3323-49C9-AC10-BE5784EFB3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363" y="1847850"/>
            <a:ext cx="4120836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E6BE5C9E-3DB7-464B-9F9C-A7AD5EAD6B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3824" y="2361460"/>
            <a:ext cx="4120834" cy="399489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1761100F-BD52-4BDC-BD68-ED2B63169D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3824" y="1847850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5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×表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EA03A0F-2462-4B8F-A046-427B926C79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8687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タイトル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1DF6116-CBFF-4C6E-984B-80B90236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196387-1CDE-4301-8E1A-1CC711046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D5CEAF-3323-49C9-AC10-BE5784EFB3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363" y="1847850"/>
            <a:ext cx="4120836" cy="4508500"/>
          </a:xfrm>
        </p:spPr>
        <p:txBody>
          <a:bodyPr>
            <a:normAutofit/>
          </a:bodyPr>
          <a:lstStyle>
            <a:lvl1pPr marL="0" indent="0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685800" indent="-22860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Char char="l"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 dirty="0"/>
              <a:t>本文テキスト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2"/>
            <a:r>
              <a:rPr kumimoji="1" lang="ja-JP" altLang="en-US" sz="4000" dirty="0"/>
              <a:t>テキスト</a:t>
            </a:r>
            <a:endParaRPr kumimoji="1" lang="en-US" altLang="ja-JP" sz="4000" dirty="0"/>
          </a:p>
          <a:p>
            <a:pPr lvl="3"/>
            <a:endParaRPr kumimoji="1" lang="ja-JP" altLang="en-US" dirty="0"/>
          </a:p>
        </p:txBody>
      </p:sp>
      <p:sp>
        <p:nvSpPr>
          <p:cNvPr id="4" name="表プレースホルダー 3">
            <a:extLst>
              <a:ext uri="{FF2B5EF4-FFF2-40B4-BE49-F238E27FC236}">
                <a16:creationId xmlns:a16="http://schemas.microsoft.com/office/drawing/2014/main" id="{796818C7-3C3D-4DEA-8E83-3DE633DD09B0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62487" y="2334826"/>
            <a:ext cx="4121150" cy="4021523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表を追加</a:t>
            </a:r>
          </a:p>
        </p:txBody>
      </p:sp>
      <p:sp>
        <p:nvSpPr>
          <p:cNvPr id="12" name="テキスト プレースホルダー 2">
            <a:extLst>
              <a:ext uri="{FF2B5EF4-FFF2-40B4-BE49-F238E27FC236}">
                <a16:creationId xmlns:a16="http://schemas.microsoft.com/office/drawing/2014/main" id="{470D3E23-A9FB-46D7-A266-902B41DE3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2487" y="1847850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18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63D231-812D-43D1-9532-2C35C178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578F123-A160-4E8B-8763-417F7D8C9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800" y="180000"/>
            <a:ext cx="8791200" cy="658800"/>
          </a:xfrm>
          <a:solidFill>
            <a:srgbClr val="277BE8"/>
          </a:solidFill>
          <a:effectLst>
            <a:outerShdw blurRad="40005" dist="22860" dir="5400000" algn="ctr" rotWithShape="0">
              <a:schemeClr val="tx1">
                <a:alpha val="35000"/>
              </a:schemeClr>
            </a:outerShdw>
          </a:effectLst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en-US" altLang="ja-JP"/>
              <a:t> </a:t>
            </a:r>
            <a:r>
              <a:rPr kumimoji="1" lang="ja-JP" altLang="en-US"/>
              <a:t>１　</a:t>
            </a:r>
            <a:r>
              <a:rPr kumimoji="1" lang="en-US" altLang="ja-JP"/>
              <a:t>xxxxxxxx</a:t>
            </a:r>
            <a:endParaRPr kumimoji="1" lang="ja-JP" altLang="en-US"/>
          </a:p>
        </p:txBody>
      </p:sp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276E78F3-D529-4D67-A543-95ECB2C04F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1644478"/>
            <a:ext cx="8610600" cy="469441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4C06B4E1-000D-4347-B51C-BE148D4C2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1063121"/>
            <a:ext cx="4074481" cy="417882"/>
          </a:xfrm>
        </p:spPr>
        <p:txBody>
          <a:bodyPr/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11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図 スライド（全画面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図プレースホルダー 6">
            <a:extLst>
              <a:ext uri="{FF2B5EF4-FFF2-40B4-BE49-F238E27FC236}">
                <a16:creationId xmlns:a16="http://schemas.microsoft.com/office/drawing/2014/main" id="{4723E0C9-C3B6-4AE7-BEE1-CEDC47F601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6700" y="807868"/>
            <a:ext cx="8610600" cy="5531020"/>
          </a:xfr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0509204B-0CB5-4479-AE41-FD4990200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301841"/>
            <a:ext cx="4121150" cy="417882"/>
          </a:xfrm>
        </p:spPr>
        <p:txBody>
          <a:bodyPr>
            <a:noAutofit/>
          </a:bodyPr>
          <a:lstStyle>
            <a:lvl1pPr marL="0" indent="0">
              <a:buNone/>
              <a:defRPr b="1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図のタイトル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11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まとめ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4D05B5-9386-456D-9499-3A2F0ED2B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79BDCEC-A1F3-4052-8C43-74FDEA6C01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78139" y="408373"/>
            <a:ext cx="8380521" cy="5947977"/>
          </a:xfrm>
        </p:spPr>
        <p:txBody>
          <a:bodyPr anchor="ctr">
            <a:normAutofit/>
          </a:bodyPr>
          <a:lstStyle>
            <a:lvl1pPr marL="0" indent="0" algn="ctr">
              <a:lnSpc>
                <a:spcPts val="6000"/>
              </a:lnSpc>
              <a:spcBef>
                <a:spcPts val="0"/>
              </a:spcBef>
              <a:buFont typeface="+mj-ea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lnSpc>
                <a:spcPts val="6000"/>
              </a:lnSpc>
              <a:spcBef>
                <a:spcPts val="0"/>
              </a:spcBef>
              <a:buFont typeface="Wingdings" panose="05000000000000000000" pitchFamily="2" charset="2"/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lnSpc>
                <a:spcPts val="6000"/>
              </a:lnSpc>
              <a:spcBef>
                <a:spcPts val="0"/>
              </a:spcBef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371600" indent="0" algn="ctr">
              <a:lnSpc>
                <a:spcPts val="6000"/>
              </a:lnSpc>
              <a:spcBef>
                <a:spcPts val="0"/>
              </a:spcBef>
              <a:buNone/>
              <a:defRPr sz="40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kumimoji="1" lang="ja-JP" altLang="en-US"/>
              <a:t>まとめ　テキスト</a:t>
            </a:r>
          </a:p>
        </p:txBody>
      </p:sp>
    </p:spTree>
    <p:extLst>
      <p:ext uri="{BB962C8B-B14F-4D97-AF65-F5344CB8AC3E}">
        <p14:creationId xmlns:p14="http://schemas.microsoft.com/office/powerpoint/2010/main" val="206422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4" y="6542842"/>
            <a:ext cx="503759" cy="29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E0C25476-9223-4822-868F-00C99E29DE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図 6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22C72F05-26D3-4532-9B48-0C71DB563F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1" t="19908"/>
          <a:stretch/>
        </p:blipFill>
        <p:spPr>
          <a:xfrm>
            <a:off x="7849624" y="6542843"/>
            <a:ext cx="1230599" cy="31515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3E8E860-C633-49D6-8DFC-500E66A1AAAF}"/>
              </a:ext>
            </a:extLst>
          </p:cNvPr>
          <p:cNvSpPr txBox="1"/>
          <p:nvPr userDrawn="1"/>
        </p:nvSpPr>
        <p:spPr>
          <a:xfrm>
            <a:off x="4572001" y="6526887"/>
            <a:ext cx="32776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+mn-ea"/>
                <a:cs typeface="+mn-cs"/>
              </a:rPr>
              <a:t>「新家庭基礎　気づく力 築く未来」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AAD6A0-7A9D-413C-B000-93205ED1A006}"/>
              </a:ext>
            </a:extLst>
          </p:cNvPr>
          <p:cNvSpPr txBox="1"/>
          <p:nvPr userDrawn="1"/>
        </p:nvSpPr>
        <p:spPr>
          <a:xfrm>
            <a:off x="523783" y="6555017"/>
            <a:ext cx="10741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endParaRPr kumimoji="1" lang="ja-JP" altLang="en-US" sz="12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42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86" r:id="rId4"/>
    <p:sldLayoutId id="2147483676" r:id="rId5"/>
    <p:sldLayoutId id="2147483677" r:id="rId6"/>
    <p:sldLayoutId id="2147483678" r:id="rId7"/>
    <p:sldLayoutId id="2147483667" r:id="rId8"/>
    <p:sldLayoutId id="2147483683" r:id="rId9"/>
    <p:sldLayoutId id="214748368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24" y="6542842"/>
            <a:ext cx="503759" cy="291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E0C25476-9223-4822-868F-00C99E29DEE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AAD6A0-7A9D-413C-B000-93205ED1A006}"/>
              </a:ext>
            </a:extLst>
          </p:cNvPr>
          <p:cNvSpPr txBox="1"/>
          <p:nvPr userDrawn="1"/>
        </p:nvSpPr>
        <p:spPr>
          <a:xfrm>
            <a:off x="523783" y="6555017"/>
            <a:ext cx="107419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kumimoji="1" lang="en-US" altLang="ja-JP" sz="1200" b="0" dirty="0">
                <a:solidFill>
                  <a:schemeClr val="bg1">
                    <a:lumMod val="9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/</a:t>
            </a:r>
            <a:r>
              <a:rPr kumimoji="1" lang="ja-JP" altLang="en-US" sz="1200" b="0" dirty="0">
                <a:solidFill>
                  <a:schemeClr val="bg1">
                    <a:lumMod val="9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en-US" altLang="ja-JP" sz="1200" b="0" dirty="0">
                <a:solidFill>
                  <a:schemeClr val="bg1">
                    <a:lumMod val="9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</a:t>
            </a:r>
            <a:endParaRPr kumimoji="1" lang="ja-JP" altLang="en-US" sz="1200" b="0" dirty="0">
              <a:solidFill>
                <a:schemeClr val="bg1">
                  <a:lumMod val="9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C1D662-A9A8-9C3B-93CE-753665A358D4}"/>
              </a:ext>
            </a:extLst>
          </p:cNvPr>
          <p:cNvSpPr txBox="1"/>
          <p:nvPr userDrawn="1"/>
        </p:nvSpPr>
        <p:spPr>
          <a:xfrm>
            <a:off x="4051738" y="6526887"/>
            <a:ext cx="379788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ＭＳ Ｐゴシック" panose="020B0600070205080204" pitchFamily="50" charset="-128"/>
                <a:ea typeface="+mn-ea"/>
                <a:cs typeface="+mn-cs"/>
              </a:rPr>
              <a:t>「新家庭基礎　気づく力 築く未来」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2D7C2F3-C9BE-53BC-ACDD-C899E9A5240B}"/>
              </a:ext>
            </a:extLst>
          </p:cNvPr>
          <p:cNvSpPr txBox="1"/>
          <p:nvPr userDrawn="1"/>
        </p:nvSpPr>
        <p:spPr>
          <a:xfrm>
            <a:off x="7900566" y="6557947"/>
            <a:ext cx="1328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>
                <a:solidFill>
                  <a:schemeClr val="bg1">
                    <a:lumMod val="95000"/>
                  </a:schemeClr>
                </a:solidFill>
                <a:latin typeface="Bahnschrift SemiLight Condensed" panose="020B0502040204020203" pitchFamily="34" charset="0"/>
                <a:ea typeface="Meiryo UI" panose="020B0604030504040204" pitchFamily="50" charset="-128"/>
              </a:rPr>
              <a:t>Jikkyo</a:t>
            </a:r>
            <a:r>
              <a:rPr kumimoji="1" lang="ja-JP" altLang="en-US" sz="1050">
                <a:solidFill>
                  <a:schemeClr val="bg1">
                    <a:lumMod val="95000"/>
                  </a:schemeClr>
                </a:solidFill>
                <a:latin typeface="Bahnschrift SemiLight Condensed" panose="020B0502040204020203" pitchFamily="34" charset="0"/>
                <a:ea typeface="Meiryo UI" panose="020B0604030504040204" pitchFamily="50" charset="-128"/>
              </a:rPr>
              <a:t> </a:t>
            </a:r>
            <a:r>
              <a:rPr kumimoji="1" lang="en-US" altLang="ja-JP" sz="1050">
                <a:solidFill>
                  <a:schemeClr val="bg1">
                    <a:lumMod val="95000"/>
                  </a:schemeClr>
                </a:solidFill>
                <a:latin typeface="Bahnschrift SemiLight Condensed" panose="020B0502040204020203" pitchFamily="34" charset="0"/>
                <a:ea typeface="Meiryo UI" panose="020B0604030504040204" pitchFamily="50" charset="-128"/>
              </a:rPr>
              <a:t>Shuppan Co.,Ltd.</a:t>
            </a:r>
            <a:endParaRPr kumimoji="1" lang="ja-JP" altLang="en-US" sz="1050">
              <a:solidFill>
                <a:schemeClr val="bg1">
                  <a:lumMod val="95000"/>
                </a:schemeClr>
              </a:solidFill>
              <a:latin typeface="Bahnschrift SemiLight Condensed" panose="020B0502040204020203" pitchFamily="34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3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BA8F71-BB4E-4597-BD04-356CC2C08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046" y="2902999"/>
            <a:ext cx="6363907" cy="1765312"/>
          </a:xfrm>
        </p:spPr>
        <p:txBody>
          <a:bodyPr/>
          <a:lstStyle/>
          <a:p>
            <a:r>
              <a:rPr lang="ja-JP" altLang="en-US">
                <a:latin typeface="+mn-ea"/>
              </a:rPr>
              <a:t>４</a:t>
            </a:r>
            <a:r>
              <a:rPr lang="en-US" altLang="ja-JP">
                <a:latin typeface="+mn-ea"/>
              </a:rPr>
              <a:t>. </a:t>
            </a:r>
            <a:r>
              <a:rPr lang="ja-JP" altLang="en-US" dirty="0">
                <a:latin typeface="+mn-ea"/>
              </a:rPr>
              <a:t>共に生きる家族　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C377999-74BA-4AD5-A700-1C1D9BEC4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教科書</a:t>
            </a:r>
            <a:r>
              <a:rPr kumimoji="1" lang="en-US" altLang="ja-JP" dirty="0"/>
              <a:t>p</a:t>
            </a:r>
            <a:r>
              <a:rPr kumimoji="1" lang="en-US" altLang="ja-JP"/>
              <a:t>.</a:t>
            </a:r>
            <a:r>
              <a:rPr lang="en-US" altLang="ja-JP"/>
              <a:t>28</a:t>
            </a:r>
            <a:r>
              <a:rPr kumimoji="1" lang="ja-JP" altLang="en-US"/>
              <a:t>～</a:t>
            </a:r>
            <a:r>
              <a:rPr kumimoji="1" lang="en-US" altLang="ja-JP"/>
              <a:t>31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F68D3481-1C82-4A0F-9B48-E8AA01164F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9827" y="2033752"/>
            <a:ext cx="1300163" cy="756267"/>
          </a:xfrm>
        </p:spPr>
        <p:txBody>
          <a:bodyPr/>
          <a:lstStyle/>
          <a:p>
            <a:r>
              <a:rPr kumimoji="1" lang="ja-JP" altLang="en-US" sz="3200"/>
              <a:t>第１章</a:t>
            </a:r>
            <a:endParaRPr kumimoji="1" lang="ja-JP" altLang="en-US" sz="3200" dirty="0"/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6E51320D-FC71-4B13-B5DA-E3EE33E503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49318" y="2033752"/>
            <a:ext cx="5503555" cy="756267"/>
          </a:xfrm>
        </p:spPr>
        <p:txBody>
          <a:bodyPr anchor="ctr"/>
          <a:lstStyle/>
          <a:p>
            <a:r>
              <a:rPr lang="ja-JP" altLang="en-US" dirty="0"/>
              <a:t>自分らしい生き方と家族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C139D5C-9C56-484E-9C8B-1C1B41C6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05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34430-BFBB-E261-3C07-0EB9987F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5F8D189-A456-97BE-83C5-B825DFC5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DFD1A5-3886-BA60-DB6A-D1F0823FC2E9}"/>
              </a:ext>
            </a:extLst>
          </p:cNvPr>
          <p:cNvSpPr txBox="1"/>
          <p:nvPr/>
        </p:nvSpPr>
        <p:spPr>
          <a:xfrm>
            <a:off x="271903" y="2858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/>
              <a:t>■読み取りポイント</a:t>
            </a:r>
            <a:endParaRPr lang="en-US" altLang="ja-JP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4D3B435-00AE-7250-249F-262A9BA5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142239"/>
            <a:ext cx="8467726" cy="27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0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46B86-77ED-1386-1F41-E8241FAF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209C3D-0846-CEC5-C219-C489E660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EEF4AB6-15EC-51C4-5C81-7A8818076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6" y="2129621"/>
            <a:ext cx="7769488" cy="3558239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8D1CDDD-4AF3-8C58-AFA8-32577446DB7A}"/>
              </a:ext>
            </a:extLst>
          </p:cNvPr>
          <p:cNvSpPr/>
          <p:nvPr/>
        </p:nvSpPr>
        <p:spPr>
          <a:xfrm>
            <a:off x="2381703" y="795867"/>
            <a:ext cx="5679455" cy="791844"/>
          </a:xfrm>
          <a:prstGeom prst="wedgeRoundRectCallout">
            <a:avLst>
              <a:gd name="adj1" fmla="val -59869"/>
              <a:gd name="adj2" fmla="val -2295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1" lang="ja-JP" altLang="en-US"/>
              <a:t>一番大切なものとして大きく増加しているものは何だろう。</a:t>
            </a:r>
          </a:p>
          <a:p>
            <a:pPr algn="just"/>
            <a:r>
              <a:rPr kumimoji="1" lang="ja-JP" altLang="en-US"/>
              <a:t>なぜ大きく増加したのか，その理由を考えてみよう。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F342F0-6434-6916-2C86-AF4C931E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3" y="498850"/>
            <a:ext cx="1122996" cy="11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40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7FFD0-6C0D-91BA-9964-EE8D503C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46CA3E1-8EDC-1FBD-4E6B-2EEB7086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C426C28-A314-25D2-2E44-42D76AD11673}"/>
              </a:ext>
            </a:extLst>
          </p:cNvPr>
          <p:cNvSpPr txBox="1"/>
          <p:nvPr/>
        </p:nvSpPr>
        <p:spPr>
          <a:xfrm>
            <a:off x="271903" y="28580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>
                <a:latin typeface="+mj-ea"/>
                <a:ea typeface="+mj-ea"/>
              </a:rPr>
              <a:t>■読み取りポイントと解答（例）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39C3E5CF-AF8E-0530-31E6-A1B20868DFAD}"/>
              </a:ext>
            </a:extLst>
          </p:cNvPr>
          <p:cNvSpPr/>
          <p:nvPr/>
        </p:nvSpPr>
        <p:spPr>
          <a:xfrm>
            <a:off x="425809" y="3542281"/>
            <a:ext cx="8292381" cy="2928371"/>
          </a:xfrm>
          <a:prstGeom prst="wedgeRoundRectCallout">
            <a:avLst>
              <a:gd name="adj1" fmla="val -48372"/>
              <a:gd name="adj2" fmla="val -48320"/>
              <a:gd name="adj3" fmla="val 16667"/>
            </a:avLst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解答（例）</a:t>
            </a:r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en-US" altLang="ja-JP" sz="2400" dirty="0">
                <a:solidFill>
                  <a:srgbClr val="0000FF"/>
                </a:solidFill>
                <a:latin typeface="+mj-ea"/>
                <a:ea typeface="+mj-ea"/>
              </a:rPr>
              <a:t>1980</a:t>
            </a: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年代ごろから「家族」が急激に増加している。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その理由は下記のことが考えられる。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高度経済成長が終わり（</a:t>
            </a:r>
            <a:r>
              <a:rPr kumimoji="1" lang="en-US" altLang="ja-JP" sz="2400" dirty="0">
                <a:solidFill>
                  <a:srgbClr val="0000FF"/>
                </a:solidFill>
                <a:latin typeface="+mj-ea"/>
                <a:ea typeface="+mj-ea"/>
              </a:rPr>
              <a:t>1973</a:t>
            </a: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年），モノの豊かさから心の豊かさを求めるようになったから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核家族化，女性の社会進出が進み，家族の在り方が見直されるようになった（男女雇用機会均等法</a:t>
            </a:r>
            <a:r>
              <a:rPr kumimoji="1" lang="en-US" altLang="ja-JP" sz="2400" dirty="0">
                <a:solidFill>
                  <a:srgbClr val="0000FF"/>
                </a:solidFill>
                <a:latin typeface="+mj-ea"/>
                <a:ea typeface="+mj-ea"/>
              </a:rPr>
              <a:t>1985</a:t>
            </a: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年）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endParaRPr kumimoji="1" lang="en-US" altLang="ja-JP" sz="2400" dirty="0">
              <a:solidFill>
                <a:srgbClr val="005AFF"/>
              </a:solidFill>
              <a:latin typeface="+mj-ea"/>
              <a:ea typeface="+mj-ea"/>
            </a:endParaRPr>
          </a:p>
          <a:p>
            <a:endParaRPr kumimoji="1" lang="en-US" altLang="ja-JP" sz="2400" dirty="0">
              <a:solidFill>
                <a:srgbClr val="005AFF"/>
              </a:solidFill>
              <a:latin typeface="+mj-ea"/>
              <a:ea typeface="+mj-ea"/>
            </a:endParaRPr>
          </a:p>
          <a:p>
            <a:endParaRPr kumimoji="1" lang="en-US" altLang="ja-JP" sz="2400" dirty="0">
              <a:solidFill>
                <a:srgbClr val="005AFF"/>
              </a:solidFill>
              <a:latin typeface="+mj-ea"/>
              <a:ea typeface="+mj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14F0939-85BE-7A69-34CB-5CBDB207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00898"/>
            <a:ext cx="5985865" cy="27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01987-122A-313E-F4EA-2852F3212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F16B62-D208-6A17-0B36-F55072A24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FC4B17-D999-3ADD-7953-970EBBF40E9B}"/>
              </a:ext>
            </a:extLst>
          </p:cNvPr>
          <p:cNvSpPr txBox="1"/>
          <p:nvPr/>
        </p:nvSpPr>
        <p:spPr>
          <a:xfrm>
            <a:off x="271902" y="285803"/>
            <a:ext cx="6981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■</a:t>
            </a:r>
            <a:r>
              <a:rPr lang="en-US" altLang="ja-JP" sz="2400">
                <a:latin typeface="+mj-ea"/>
                <a:ea typeface="+mj-ea"/>
              </a:rPr>
              <a:t>Step1</a:t>
            </a:r>
            <a:r>
              <a:rPr lang="ja-JP" altLang="en-US" sz="2400">
                <a:latin typeface="+mj-ea"/>
                <a:ea typeface="+mj-ea"/>
              </a:rPr>
              <a:t>　グラフの縦軸・横軸を確認してみよう</a:t>
            </a:r>
            <a:endParaRPr lang="en-US" altLang="ja-JP" sz="2400" dirty="0">
              <a:latin typeface="+mj-ea"/>
              <a:ea typeface="+mj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30E1AE8-B1F3-8B4B-EC54-06A0670B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56" y="922707"/>
            <a:ext cx="7769488" cy="3558239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1AE2034F-542D-5EBA-6EA4-74FF5BC235DF}"/>
              </a:ext>
            </a:extLst>
          </p:cNvPr>
          <p:cNvSpPr/>
          <p:nvPr/>
        </p:nvSpPr>
        <p:spPr>
          <a:xfrm>
            <a:off x="523783" y="4656186"/>
            <a:ext cx="3677667" cy="1647290"/>
          </a:xfrm>
          <a:prstGeom prst="wedgeRoundRectCallout">
            <a:avLst>
              <a:gd name="adj1" fmla="val -49342"/>
              <a:gd name="adj2" fmla="val -16636"/>
              <a:gd name="adj3" fmla="val 16667"/>
            </a:avLst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縦軸</a:t>
            </a:r>
            <a:endParaRPr kumimoji="1"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回答した割合</a:t>
            </a:r>
            <a:endParaRPr kumimoji="1"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sz="28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2634DAFA-D1D7-A4FF-B41E-529A4DCFD64A}"/>
              </a:ext>
            </a:extLst>
          </p:cNvPr>
          <p:cNvSpPr/>
          <p:nvPr/>
        </p:nvSpPr>
        <p:spPr>
          <a:xfrm>
            <a:off x="4942870" y="4656186"/>
            <a:ext cx="3677667" cy="1647290"/>
          </a:xfrm>
          <a:prstGeom prst="wedgeRoundRectCallout">
            <a:avLst>
              <a:gd name="adj1" fmla="val -49342"/>
              <a:gd name="adj2" fmla="val -16636"/>
              <a:gd name="adj3" fmla="val 16667"/>
            </a:avLst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横軸</a:t>
            </a:r>
            <a:endParaRPr kumimoji="1"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800" dirty="0">
                <a:solidFill>
                  <a:srgbClr val="005A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年代</a:t>
            </a:r>
            <a:endParaRPr kumimoji="1" lang="en-US" altLang="ja-JP" sz="280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0125175-820D-D3C1-AA34-48CF78615006}"/>
              </a:ext>
            </a:extLst>
          </p:cNvPr>
          <p:cNvSpPr/>
          <p:nvPr/>
        </p:nvSpPr>
        <p:spPr>
          <a:xfrm>
            <a:off x="1133620" y="3909013"/>
            <a:ext cx="7323124" cy="258794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5AFF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B864665-6316-041F-F7CD-7A2288D1234E}"/>
              </a:ext>
            </a:extLst>
          </p:cNvPr>
          <p:cNvSpPr/>
          <p:nvPr/>
        </p:nvSpPr>
        <p:spPr>
          <a:xfrm>
            <a:off x="687256" y="1376602"/>
            <a:ext cx="385325" cy="2702429"/>
          </a:xfrm>
          <a:prstGeom prst="roundRect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5A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874CC-9768-07A6-BE4F-72BDEE7D1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E010A8C-82F2-3AEA-4C7C-6B473231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9B020D-1EF7-046A-5E48-CDD6F9ACBAB8}"/>
              </a:ext>
            </a:extLst>
          </p:cNvPr>
          <p:cNvSpPr txBox="1"/>
          <p:nvPr/>
        </p:nvSpPr>
        <p:spPr>
          <a:xfrm>
            <a:off x="271903" y="2858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latin typeface="+mn-ea"/>
              </a:rPr>
              <a:t>■Ｓｔｅｐ２　詳しく見てみよう</a:t>
            </a:r>
            <a:endParaRPr lang="en-US" altLang="ja-JP" sz="2400" dirty="0">
              <a:latin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E33F464-1137-6D67-103B-B3968F62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89" y="705122"/>
            <a:ext cx="7769488" cy="3558239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C15F0C9F-EF83-8F66-804C-BE535C4E175F}"/>
              </a:ext>
            </a:extLst>
          </p:cNvPr>
          <p:cNvSpPr/>
          <p:nvPr/>
        </p:nvSpPr>
        <p:spPr>
          <a:xfrm>
            <a:off x="404327" y="4313348"/>
            <a:ext cx="3632718" cy="1990128"/>
          </a:xfrm>
          <a:prstGeom prst="wedgeRoundRectCallout">
            <a:avLst>
              <a:gd name="adj1" fmla="val -49342"/>
              <a:gd name="adj2" fmla="val -16636"/>
              <a:gd name="adj3" fmla="val 16667"/>
            </a:avLst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200" dirty="0">
                <a:solidFill>
                  <a:schemeClr val="tx1"/>
                </a:solidFill>
                <a:latin typeface="+mn-ea"/>
              </a:rPr>
              <a:t>問</a:t>
            </a:r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en-US" altLang="ja-JP" sz="2200" dirty="0">
                <a:solidFill>
                  <a:schemeClr val="tx1"/>
                </a:solidFill>
                <a:latin typeface="+mn-ea"/>
              </a:rPr>
              <a:t>2018</a:t>
            </a:r>
            <a:r>
              <a:rPr kumimoji="1" lang="ja-JP" altLang="en-US" sz="2200" dirty="0">
                <a:solidFill>
                  <a:schemeClr val="tx1"/>
                </a:solidFill>
                <a:latin typeface="+mn-ea"/>
              </a:rPr>
              <a:t>年の１～３位は何だろう。</a:t>
            </a:r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200" dirty="0">
                <a:solidFill>
                  <a:schemeClr val="tx1"/>
                </a:solidFill>
                <a:latin typeface="+mn-ea"/>
              </a:rPr>
              <a:t>それらにはどのような特徴があるだろう？</a:t>
            </a:r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4765E9E-E45E-E08F-A914-D7B910D57A39}"/>
              </a:ext>
            </a:extLst>
          </p:cNvPr>
          <p:cNvSpPr/>
          <p:nvPr/>
        </p:nvSpPr>
        <p:spPr>
          <a:xfrm>
            <a:off x="4229878" y="4313348"/>
            <a:ext cx="4390660" cy="1990128"/>
          </a:xfrm>
          <a:prstGeom prst="wedgeRoundRectCallout">
            <a:avLst>
              <a:gd name="adj1" fmla="val -49342"/>
              <a:gd name="adj2" fmla="val -16636"/>
              <a:gd name="adj3" fmla="val 16667"/>
            </a:avLst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200" dirty="0">
                <a:solidFill>
                  <a:schemeClr val="tx1"/>
                </a:solidFill>
                <a:latin typeface="+mn-ea"/>
              </a:rPr>
              <a:t>解答（例）</a:t>
            </a:r>
            <a:endParaRPr kumimoji="1" lang="en-US" altLang="ja-JP" sz="22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200" dirty="0">
                <a:solidFill>
                  <a:srgbClr val="0000FF"/>
                </a:solidFill>
                <a:latin typeface="+mn-ea"/>
              </a:rPr>
              <a:t>１位「家族」，２位「愛情・精神」</a:t>
            </a:r>
            <a:br>
              <a:rPr kumimoji="1" lang="en-US" altLang="ja-JP" sz="2200" dirty="0">
                <a:solidFill>
                  <a:srgbClr val="0000FF"/>
                </a:solidFill>
                <a:latin typeface="+mn-ea"/>
              </a:rPr>
            </a:br>
            <a:r>
              <a:rPr kumimoji="1" lang="ja-JP" altLang="en-US" sz="2200" dirty="0">
                <a:solidFill>
                  <a:srgbClr val="0000FF"/>
                </a:solidFill>
                <a:latin typeface="+mn-ea"/>
              </a:rPr>
              <a:t>３位「生命・健康・自分」</a:t>
            </a:r>
            <a:endParaRPr kumimoji="1" lang="en-US" altLang="ja-JP" sz="2200" dirty="0">
              <a:solidFill>
                <a:srgbClr val="0000FF"/>
              </a:solidFill>
              <a:latin typeface="+mn-ea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2200" dirty="0">
                <a:solidFill>
                  <a:srgbClr val="0000FF"/>
                </a:solidFill>
                <a:latin typeface="+mn-ea"/>
              </a:rPr>
              <a:t>人のつながりや自分自身を大切に思う傾向が強い。</a:t>
            </a:r>
            <a:endParaRPr kumimoji="1" lang="en-US" altLang="ja-JP" sz="22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7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E530-2B19-D940-DCDC-1B326B2AF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342CE7-F89A-9D76-E158-3D664E94D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60D247-262B-6A0C-8C87-8C4C015D574A}"/>
              </a:ext>
            </a:extLst>
          </p:cNvPr>
          <p:cNvSpPr txBox="1"/>
          <p:nvPr/>
        </p:nvSpPr>
        <p:spPr>
          <a:xfrm>
            <a:off x="271902" y="285803"/>
            <a:ext cx="86730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>
                <a:latin typeface="+mj-ea"/>
                <a:ea typeface="+mj-ea"/>
              </a:rPr>
              <a:t>■</a:t>
            </a:r>
            <a:r>
              <a:rPr lang="en-US" altLang="ja-JP" sz="2400">
                <a:latin typeface="+mj-ea"/>
                <a:ea typeface="+mj-ea"/>
              </a:rPr>
              <a:t>Step</a:t>
            </a:r>
            <a:r>
              <a:rPr lang="ja-JP" altLang="en-US" sz="2400">
                <a:latin typeface="+mj-ea"/>
                <a:ea typeface="+mj-ea"/>
              </a:rPr>
              <a:t>３　このグラフから読み取れることを文章で表現しよう</a:t>
            </a:r>
            <a:endParaRPr lang="en-US" altLang="ja-JP" sz="2400" dirty="0">
              <a:latin typeface="+mj-ea"/>
              <a:ea typeface="+mj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61263E-DC90-456B-F697-A1FAA96C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89" y="705122"/>
            <a:ext cx="7769488" cy="3558239"/>
          </a:xfrm>
          <a:prstGeom prst="rect">
            <a:avLst/>
          </a:prstGeom>
        </p:spPr>
      </p:pic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80A4A226-E59E-C7C5-4B10-76951BE73B5E}"/>
              </a:ext>
            </a:extLst>
          </p:cNvPr>
          <p:cNvSpPr/>
          <p:nvPr/>
        </p:nvSpPr>
        <p:spPr>
          <a:xfrm>
            <a:off x="623190" y="4263361"/>
            <a:ext cx="7997348" cy="2160735"/>
          </a:xfrm>
          <a:prstGeom prst="wedgeRoundRectCallout">
            <a:avLst>
              <a:gd name="adj1" fmla="val -49342"/>
              <a:gd name="adj2" fmla="val -16636"/>
              <a:gd name="adj3" fmla="val 16667"/>
            </a:avLst>
          </a:prstGeom>
          <a:solidFill>
            <a:srgbClr val="FFF8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200" dirty="0">
                <a:solidFill>
                  <a:schemeClr val="tx1"/>
                </a:solidFill>
                <a:latin typeface="+mj-ea"/>
                <a:ea typeface="+mj-ea"/>
              </a:rPr>
              <a:t>解答（例）</a:t>
            </a:r>
            <a:endParaRPr kumimoji="1" lang="en-US" altLang="ja-JP" sz="22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rgbClr val="0000FF"/>
                </a:solidFill>
                <a:latin typeface="+mj-ea"/>
                <a:ea typeface="+mj-ea"/>
              </a:rPr>
              <a:t>1958</a:t>
            </a:r>
            <a:r>
              <a:rPr kumimoji="1" lang="ja-JP" altLang="en-US" sz="2200" dirty="0">
                <a:solidFill>
                  <a:srgbClr val="0000FF"/>
                </a:solidFill>
                <a:latin typeface="+mj-ea"/>
                <a:ea typeface="+mj-ea"/>
              </a:rPr>
              <a:t>年は１位「生命・健康・自分」，２位「愛情・精神」，３位「金・財産」となっており，</a:t>
            </a:r>
            <a:r>
              <a:rPr kumimoji="1" lang="en-US" altLang="ja-JP" sz="2200" dirty="0">
                <a:solidFill>
                  <a:srgbClr val="0000FF"/>
                </a:solidFill>
                <a:latin typeface="+mj-ea"/>
                <a:ea typeface="+mj-ea"/>
              </a:rPr>
              <a:t>2018</a:t>
            </a:r>
            <a:r>
              <a:rPr kumimoji="1" lang="ja-JP" altLang="en-US" sz="2200" dirty="0">
                <a:solidFill>
                  <a:srgbClr val="0000FF"/>
                </a:solidFill>
                <a:latin typeface="+mj-ea"/>
                <a:ea typeface="+mj-ea"/>
              </a:rPr>
              <a:t>年では断トツ１位の「家族」は３位までに入っていない。</a:t>
            </a:r>
            <a:endParaRPr kumimoji="1" lang="en-US" altLang="ja-JP" sz="22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200" dirty="0">
                <a:solidFill>
                  <a:srgbClr val="0000FF"/>
                </a:solidFill>
                <a:latin typeface="+mj-ea"/>
                <a:ea typeface="+mj-ea"/>
              </a:rPr>
              <a:t>「金・財産」は</a:t>
            </a:r>
            <a:r>
              <a:rPr kumimoji="1" lang="en-US" altLang="ja-JP" sz="2200" dirty="0">
                <a:solidFill>
                  <a:srgbClr val="0000FF"/>
                </a:solidFill>
                <a:latin typeface="+mj-ea"/>
                <a:ea typeface="+mj-ea"/>
              </a:rPr>
              <a:t>1958</a:t>
            </a:r>
            <a:r>
              <a:rPr kumimoji="1" lang="ja-JP" altLang="en-US" sz="2200" dirty="0">
                <a:solidFill>
                  <a:srgbClr val="0000FF"/>
                </a:solidFill>
                <a:latin typeface="+mj-ea"/>
                <a:ea typeface="+mj-ea"/>
              </a:rPr>
              <a:t>年では３位（約</a:t>
            </a:r>
            <a:r>
              <a:rPr kumimoji="1" lang="en-US" altLang="ja-JP" sz="2200" dirty="0">
                <a:solidFill>
                  <a:srgbClr val="0000FF"/>
                </a:solidFill>
                <a:latin typeface="+mj-ea"/>
                <a:ea typeface="+mj-ea"/>
              </a:rPr>
              <a:t>15</a:t>
            </a:r>
            <a:r>
              <a:rPr kumimoji="1" lang="ja-JP" altLang="en-US" sz="2200" dirty="0">
                <a:solidFill>
                  <a:srgbClr val="0000FF"/>
                </a:solidFill>
                <a:latin typeface="+mj-ea"/>
                <a:ea typeface="+mj-ea"/>
              </a:rPr>
              <a:t>％）だが，</a:t>
            </a:r>
            <a:r>
              <a:rPr kumimoji="1" lang="en-US" altLang="ja-JP" sz="2200" dirty="0">
                <a:solidFill>
                  <a:srgbClr val="0000FF"/>
                </a:solidFill>
                <a:latin typeface="+mj-ea"/>
                <a:ea typeface="+mj-ea"/>
              </a:rPr>
              <a:t>2018</a:t>
            </a:r>
            <a:r>
              <a:rPr kumimoji="1" lang="ja-JP" altLang="en-US" sz="2200" dirty="0">
                <a:solidFill>
                  <a:srgbClr val="0000FF"/>
                </a:solidFill>
                <a:latin typeface="+mj-ea"/>
                <a:ea typeface="+mj-ea"/>
              </a:rPr>
              <a:t>年ではほぼゼロになっていて，日本人の価値観の変化が読み取れる。</a:t>
            </a:r>
            <a:endParaRPr kumimoji="1" lang="en-US" altLang="ja-JP" sz="22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994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C70774-2217-4E4C-8875-6B4EB99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53F5AFE-84B9-4D81-B4BE-9B51999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２　ライフサイクルと家族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A3DD86C-DD58-49DE-9A81-D087DD749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9340" y="1174750"/>
            <a:ext cx="8565633" cy="1442326"/>
          </a:xfrm>
        </p:spPr>
        <p:txBody>
          <a:bodyPr>
            <a:noAutofit/>
          </a:bodyPr>
          <a:lstStyle/>
          <a:p>
            <a:pPr lvl="0"/>
            <a:r>
              <a:rPr lang="ja-JP" altLang="en-US" dirty="0">
                <a:latin typeface="+mn-ea"/>
              </a:rPr>
              <a:t>人は一生の間に </a:t>
            </a:r>
            <a:r>
              <a:rPr lang="ja-JP" altLang="en-US" sz="4800" b="1" dirty="0">
                <a:solidFill>
                  <a:srgbClr val="0000FF"/>
                </a:solidFill>
                <a:latin typeface="+mn-ea"/>
              </a:rPr>
              <a:t>生育家族 </a:t>
            </a:r>
            <a:r>
              <a:rPr lang="ja-JP" altLang="en-US" dirty="0">
                <a:latin typeface="+mn-ea"/>
              </a:rPr>
              <a:t>と</a:t>
            </a:r>
            <a:endParaRPr lang="en-US" altLang="ja-JP" dirty="0">
              <a:latin typeface="+mn-ea"/>
            </a:endParaRPr>
          </a:p>
          <a:p>
            <a:pPr lvl="0"/>
            <a:r>
              <a:rPr lang="ja-JP" altLang="en-US" dirty="0">
                <a:latin typeface="+mn-ea"/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  <a:latin typeface="+mn-ea"/>
              </a:rPr>
              <a:t>創設家族 </a:t>
            </a:r>
            <a:r>
              <a:rPr lang="ja-JP" altLang="en-US" dirty="0">
                <a:latin typeface="+mn-ea"/>
              </a:rPr>
              <a:t>の二つの家族を経験する。</a:t>
            </a:r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83FA948-48FA-4D76-ADAF-8F1251942D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250" y="3063998"/>
            <a:ext cx="4121150" cy="417882"/>
          </a:xfrm>
        </p:spPr>
        <p:txBody>
          <a:bodyPr/>
          <a:lstStyle/>
          <a:p>
            <a:r>
              <a:rPr lang="ja-JP" altLang="en-US" dirty="0"/>
              <a:t>■生育家族と創設家族</a:t>
            </a:r>
            <a:endParaRPr kumimoji="1" lang="ja-JP" altLang="en-US" dirty="0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377579-C4D2-4B35-8262-7018AC347A22}"/>
              </a:ext>
            </a:extLst>
          </p:cNvPr>
          <p:cNvGrpSpPr/>
          <p:nvPr/>
        </p:nvGrpSpPr>
        <p:grpSpPr>
          <a:xfrm>
            <a:off x="326052" y="3563702"/>
            <a:ext cx="4211535" cy="2591221"/>
            <a:chOff x="326052" y="3563702"/>
            <a:chExt cx="4211535" cy="2591221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00A8467-4FBB-49FE-907D-A88C2CE22EAB}"/>
                </a:ext>
              </a:extLst>
            </p:cNvPr>
            <p:cNvSpPr/>
            <p:nvPr/>
          </p:nvSpPr>
          <p:spPr>
            <a:xfrm>
              <a:off x="329292" y="4487568"/>
              <a:ext cx="4205057" cy="1667355"/>
            </a:xfrm>
            <a:prstGeom prst="rect">
              <a:avLst/>
            </a:prstGeom>
            <a:solidFill>
              <a:srgbClr val="DDECFF"/>
            </a:solidFill>
            <a:ln w="12700" cap="flat" cmpd="sng" algn="ctr">
              <a:solidFill>
                <a:srgbClr val="277BE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生まれた子どもの</a:t>
              </a:r>
              <a:endPara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成長</a:t>
              </a:r>
              <a:r>
                <a:rPr kumimoji="1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r>
                <a:rPr kumimoji="1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を支える</a:t>
              </a:r>
              <a:endPara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四角形: 上の 2 つの角を丸める 10">
              <a:extLst>
                <a:ext uri="{FF2B5EF4-FFF2-40B4-BE49-F238E27FC236}">
                  <a16:creationId xmlns:a16="http://schemas.microsoft.com/office/drawing/2014/main" id="{34ED0449-E7F5-4660-9FEE-166DEEFA4131}"/>
                </a:ext>
              </a:extLst>
            </p:cNvPr>
            <p:cNvSpPr/>
            <p:nvPr/>
          </p:nvSpPr>
          <p:spPr>
            <a:xfrm>
              <a:off x="326052" y="3563702"/>
              <a:ext cx="4211535" cy="923865"/>
            </a:xfrm>
            <a:prstGeom prst="round2SameRect">
              <a:avLst/>
            </a:prstGeom>
            <a:solidFill>
              <a:srgbClr val="277BE8"/>
            </a:solidFill>
            <a:ln w="19050">
              <a:solidFill>
                <a:srgbClr val="277BE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2712" tIns="207264" rIns="362712" bIns="207264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4000" b="1" dirty="0"/>
                <a:t>生育家族</a:t>
              </a:r>
              <a:endParaRPr kumimoji="1" lang="ja-JP" altLang="en-US" sz="4000" b="1" kern="1200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88B1FF3-BBC6-48AC-A4D9-F28EA6D01396}"/>
              </a:ext>
            </a:extLst>
          </p:cNvPr>
          <p:cNvGrpSpPr/>
          <p:nvPr/>
        </p:nvGrpSpPr>
        <p:grpSpPr>
          <a:xfrm>
            <a:off x="4752465" y="3543417"/>
            <a:ext cx="4211535" cy="2591221"/>
            <a:chOff x="326052" y="3563702"/>
            <a:chExt cx="4211535" cy="2591221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3C74E6EB-DF20-4DE4-9DC6-C2EBFAEBA8D1}"/>
                </a:ext>
              </a:extLst>
            </p:cNvPr>
            <p:cNvSpPr/>
            <p:nvPr/>
          </p:nvSpPr>
          <p:spPr>
            <a:xfrm>
              <a:off x="329292" y="4487568"/>
              <a:ext cx="4205057" cy="1667355"/>
            </a:xfrm>
            <a:prstGeom prst="rect">
              <a:avLst/>
            </a:prstGeom>
            <a:solidFill>
              <a:srgbClr val="DDECFF"/>
            </a:solidFill>
            <a:ln w="12700" cap="flat" cmpd="sng" algn="ctr">
              <a:solidFill>
                <a:srgbClr val="277BE8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kumimoji="1" lang="ja-JP" altLang="en-US" sz="4000" b="1" kern="0" dirty="0">
                  <a:solidFill>
                    <a:srgbClr val="0000FF"/>
                  </a:solidFill>
                  <a:latin typeface="Calibri"/>
                </a:rPr>
                <a:t>パートナー </a:t>
              </a:r>
              <a:r>
                <a:rPr kumimoji="1" lang="ja-JP" altLang="en-US" sz="3600" kern="0" dirty="0">
                  <a:solidFill>
                    <a:prstClr val="black"/>
                  </a:solidFill>
                  <a:latin typeface="Calibri"/>
                </a:rPr>
                <a:t>と共に</a:t>
              </a:r>
              <a:endParaRPr kumimoji="1" lang="en-US" altLang="ja-JP" sz="3600" kern="0" dirty="0">
                <a:solidFill>
                  <a:prstClr val="black"/>
                </a:solidFill>
                <a:latin typeface="Calibri"/>
              </a:endParaRPr>
            </a:p>
            <a:p>
              <a:pPr lvl="0" algn="ctr" defTabSz="914400">
                <a:defRPr/>
              </a:pPr>
              <a:r>
                <a:rPr kumimoji="1" lang="ja-JP" altLang="en-US" sz="3600" kern="0" dirty="0">
                  <a:solidFill>
                    <a:prstClr val="black"/>
                  </a:solidFill>
                  <a:latin typeface="Calibri"/>
                </a:rPr>
                <a:t>自分自身でつくる</a:t>
              </a:r>
              <a:endParaRPr kumimoji="1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四角形: 上の 2 つの角を丸める 13">
              <a:extLst>
                <a:ext uri="{FF2B5EF4-FFF2-40B4-BE49-F238E27FC236}">
                  <a16:creationId xmlns:a16="http://schemas.microsoft.com/office/drawing/2014/main" id="{079B42C2-1687-43F2-9BA3-6759995428F1}"/>
                </a:ext>
              </a:extLst>
            </p:cNvPr>
            <p:cNvSpPr/>
            <p:nvPr/>
          </p:nvSpPr>
          <p:spPr>
            <a:xfrm>
              <a:off x="326052" y="3563702"/>
              <a:ext cx="4211535" cy="923865"/>
            </a:xfrm>
            <a:prstGeom prst="round2SameRect">
              <a:avLst/>
            </a:prstGeom>
            <a:solidFill>
              <a:srgbClr val="277BE8"/>
            </a:solidFill>
            <a:ln w="19050">
              <a:solidFill>
                <a:srgbClr val="277BE8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2712" tIns="207264" rIns="362712" bIns="207264" numCol="1" spcCol="1270" anchor="ctr" anchorCtr="0">
              <a:noAutofit/>
            </a:bodyPr>
            <a:lstStyle/>
            <a:p>
              <a:pPr marL="0" lvl="0" indent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1" lang="ja-JP" altLang="en-US" sz="4000" b="1" dirty="0"/>
                <a:t>創設家族</a:t>
              </a:r>
              <a:endParaRPr kumimoji="1" lang="ja-JP" altLang="en-US" sz="4000" b="1" kern="1200" dirty="0"/>
            </a:p>
          </p:txBody>
        </p:sp>
      </p:grp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010560" y="4709245"/>
            <a:ext cx="242593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933061" y="5300960"/>
            <a:ext cx="1197469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47250" y="2010850"/>
            <a:ext cx="2650513" cy="68804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大かっこ 14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061886" y="1199439"/>
            <a:ext cx="2525526" cy="73199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7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C70774-2217-4E4C-8875-6B4EB99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53F5AFE-84B9-4D81-B4BE-9B51999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２　ライフサイクルと家族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A3DD86C-DD58-49DE-9A81-D087DD749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1904" y="1174750"/>
            <a:ext cx="8664278" cy="5368092"/>
          </a:xfrm>
        </p:spPr>
        <p:txBody>
          <a:bodyPr>
            <a:noAutofit/>
          </a:bodyPr>
          <a:lstStyle/>
          <a:p>
            <a:pPr marL="266700" indent="-266700"/>
            <a:r>
              <a:rPr lang="ja-JP" altLang="en-US" dirty="0"/>
              <a:t>ただし，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結婚し，パートナーや子どもとの家族をつくる人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婚</a:t>
            </a:r>
            <a:r>
              <a:rPr lang="ja-JP" altLang="en-US"/>
              <a:t>姻届を</a:t>
            </a:r>
            <a:r>
              <a:rPr lang="ja-JP" altLang="en-US" dirty="0"/>
              <a:t>出さない </a:t>
            </a:r>
            <a:r>
              <a:rPr lang="ja-JP" altLang="en-US" sz="4800" b="1" dirty="0">
                <a:solidFill>
                  <a:srgbClr val="0000FF"/>
                </a:solidFill>
              </a:rPr>
              <a:t>事実婚 </a:t>
            </a:r>
            <a:r>
              <a:rPr lang="ja-JP" altLang="en-US" dirty="0"/>
              <a:t>を選ぶ人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結婚しない人</a:t>
            </a:r>
            <a:endParaRPr lang="en-US" altLang="ja-JP" dirty="0"/>
          </a:p>
          <a:p>
            <a:pPr marL="266700" indent="-266700"/>
            <a:r>
              <a:rPr lang="ja-JP" altLang="en-US" dirty="0"/>
              <a:t>もいる。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823887" y="3429001"/>
            <a:ext cx="1996791" cy="81642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5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C70774-2217-4E4C-8875-6B4EB99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53F5AFE-84B9-4D81-B4BE-9B51999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２　ライフサイクルと家族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A3DD86C-DD58-49DE-9A81-D087DD749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1903" y="1216313"/>
            <a:ext cx="8565633" cy="3272559"/>
          </a:xfrm>
        </p:spPr>
        <p:txBody>
          <a:bodyPr>
            <a:noAutofit/>
          </a:bodyPr>
          <a:lstStyle/>
          <a:p>
            <a:pPr marL="266700" indent="-266700"/>
            <a:r>
              <a:rPr lang="ja-JP" altLang="en-US" dirty="0"/>
              <a:t>「どのような </a:t>
            </a:r>
            <a:r>
              <a:rPr lang="ja-JP" altLang="en-US" sz="4800" b="1" dirty="0">
                <a:solidFill>
                  <a:srgbClr val="0000FF"/>
                </a:solidFill>
              </a:rPr>
              <a:t>家族</a:t>
            </a:r>
            <a:r>
              <a:rPr lang="ja-JP" altLang="en-US" dirty="0"/>
              <a:t> をつくりたいか」は</a:t>
            </a:r>
            <a:endParaRPr lang="en-US" altLang="ja-JP" dirty="0"/>
          </a:p>
          <a:p>
            <a:pPr marL="266700" indent="-266700"/>
            <a:r>
              <a:rPr lang="ja-JP" altLang="en-US" dirty="0"/>
              <a:t>「どのような </a:t>
            </a:r>
            <a:r>
              <a:rPr lang="ja-JP" altLang="en-US" sz="4800" b="1" dirty="0">
                <a:solidFill>
                  <a:srgbClr val="0000FF"/>
                </a:solidFill>
              </a:rPr>
              <a:t>生き方</a:t>
            </a:r>
            <a:r>
              <a:rPr lang="ja-JP" altLang="en-US" sz="4800" dirty="0">
                <a:solidFill>
                  <a:srgbClr val="0000FF"/>
                </a:solidFill>
              </a:rPr>
              <a:t> </a:t>
            </a:r>
            <a:r>
              <a:rPr lang="ja-JP" altLang="en-US" dirty="0"/>
              <a:t>をしたいか」と</a:t>
            </a:r>
            <a:endParaRPr lang="en-US" altLang="ja-JP" dirty="0"/>
          </a:p>
          <a:p>
            <a:pPr marL="266700" indent="-266700"/>
            <a:r>
              <a:rPr lang="ja-JP" altLang="en-US" dirty="0"/>
              <a:t>密接に関係している。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932883" y="2022051"/>
            <a:ext cx="1816399" cy="72115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932883" y="1263743"/>
            <a:ext cx="1325027" cy="72115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3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C70774-2217-4E4C-8875-6B4EB99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53F5AFE-84B9-4D81-B4BE-9B51999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２　ライフサイクルと家族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A3DD86C-DD58-49DE-9A81-D087DD749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5583" y="1314279"/>
            <a:ext cx="8565633" cy="475308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prstClr val="black"/>
                </a:solidFill>
              </a:rPr>
              <a:t>子どもが成長し，独立して親のもとを去っていくと，</a:t>
            </a:r>
            <a:r>
              <a:rPr lang="ja-JP" altLang="en-US" sz="4800" b="1">
                <a:solidFill>
                  <a:srgbClr val="0000FF"/>
                </a:solidFill>
              </a:rPr>
              <a:t>親 </a:t>
            </a:r>
            <a:r>
              <a:rPr lang="ja-JP" altLang="en-US" dirty="0"/>
              <a:t>としての役割が</a:t>
            </a:r>
            <a:r>
              <a:rPr lang="ja-JP" altLang="en-US"/>
              <a:t>終わる。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職業の第一線から退くと， </a:t>
            </a:r>
            <a:r>
              <a:rPr lang="ja-JP" altLang="en-US" sz="4800" b="1" dirty="0">
                <a:solidFill>
                  <a:srgbClr val="0000FF"/>
                </a:solidFill>
              </a:rPr>
              <a:t>退職 </a:t>
            </a:r>
            <a:r>
              <a:rPr lang="ja-JP" altLang="en-US" dirty="0"/>
              <a:t>後の新しいステージが始まる。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713584" y="2171277"/>
            <a:ext cx="854815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571822" y="3598923"/>
            <a:ext cx="1325027" cy="703897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8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74555-508A-4626-8FAE-DBC4E8EE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D1D719-0BF4-4AA8-AA28-11405B2C9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6857"/>
            <a:ext cx="8058150" cy="4749493"/>
          </a:xfrm>
        </p:spPr>
        <p:txBody>
          <a:bodyPr/>
          <a:lstStyle/>
          <a:p>
            <a:r>
              <a:rPr lang="ja-JP" altLang="en-US"/>
              <a:t>家族って何だろう？　さまざまな家族のかたちや，家族を支える社会のしくみを知っておこう。</a:t>
            </a:r>
          </a:p>
          <a:p>
            <a:r>
              <a:rPr lang="en-US" altLang="ja-JP"/>
              <a:t>·</a:t>
            </a:r>
            <a:r>
              <a:rPr lang="ja-JP" altLang="en-US"/>
              <a:t>変化していく世帯構成や家庭の機能について理解しよう。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8F67687-EF3F-4AE2-944F-5A771D7C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058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CC70774-2217-4E4C-8875-6B4EB9900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53F5AFE-84B9-4D81-B4BE-9B5199928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２　ライフサイクルと家族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A3DD86C-DD58-49DE-9A81-D087DD7492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3302" y="1309832"/>
            <a:ext cx="7706828" cy="2721841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Calibri"/>
              </a:rPr>
              <a:t>新しいステージの </a:t>
            </a:r>
            <a:r>
              <a:rPr lang="ja-JP" altLang="en-US" sz="4800" b="1" dirty="0">
                <a:solidFill>
                  <a:srgbClr val="0000FF"/>
                </a:solidFill>
                <a:latin typeface="Calibri"/>
              </a:rPr>
              <a:t>デザイン 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を</a:t>
            </a:r>
            <a:endParaRPr lang="en-US" altLang="ja-JP" dirty="0">
              <a:solidFill>
                <a:prstClr val="black"/>
              </a:solidFill>
              <a:latin typeface="Calibri"/>
            </a:endParaRPr>
          </a:p>
          <a:p>
            <a:r>
              <a:rPr lang="ja-JP" altLang="en-US" dirty="0">
                <a:solidFill>
                  <a:prstClr val="black"/>
                </a:solidFill>
                <a:latin typeface="Calibri"/>
              </a:rPr>
              <a:t>高</a:t>
            </a:r>
            <a:r>
              <a:rPr lang="ja-JP" altLang="en-US">
                <a:solidFill>
                  <a:prstClr val="black"/>
                </a:solidFill>
                <a:latin typeface="Calibri"/>
              </a:rPr>
              <a:t>齢期以前の若いうちから考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え， </a:t>
            </a:r>
            <a:r>
              <a:rPr lang="ja-JP" altLang="en-US" sz="4800" b="1" dirty="0">
                <a:solidFill>
                  <a:srgbClr val="0000FF"/>
                </a:solidFill>
                <a:latin typeface="Calibri"/>
              </a:rPr>
              <a:t>準備 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しておくことが必要。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33302" y="2908396"/>
            <a:ext cx="1325027" cy="66522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276491" y="1309831"/>
            <a:ext cx="2264268" cy="72424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212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6FB0F-44F3-0870-1893-F5D03E63D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C054E6-EC19-084B-BB2A-8FDD250F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767EA05-D956-AEF5-286E-4F41C349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２　ライフサイクルと家族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891E87D-42B6-8862-439D-58F98BF6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52" y="964686"/>
            <a:ext cx="4245371" cy="54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7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2F7B1F-5885-42E2-A02C-12E36347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11DDC62-3BD6-4925-B5CB-09695F54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</a:t>
            </a:r>
            <a:r>
              <a:rPr kumimoji="1" lang="ja-JP" altLang="en-US"/>
              <a:t>　</a:t>
            </a:r>
            <a:r>
              <a:rPr kumimoji="1" lang="ja-JP" altLang="en-US" dirty="0"/>
              <a:t>変化していく世帯構成と家庭の機能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00E7054-AD34-AAAA-EF08-D81AFA177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485"/>
            <a:ext cx="9144000" cy="3641050"/>
          </a:xfrm>
          <a:prstGeom prst="rect">
            <a:avLst/>
          </a:prstGeom>
        </p:spPr>
      </p:pic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44E7C009-294F-D91E-02D5-C0C108D21C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165431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世帯構成の分類</a:t>
            </a:r>
            <a:endParaRPr lang="en-US" altLang="ja-JP" dirty="0"/>
          </a:p>
        </p:txBody>
      </p:sp>
      <p:sp>
        <p:nvSpPr>
          <p:cNvPr id="14" name="コンテンツ プレースホルダー 4">
            <a:extLst>
              <a:ext uri="{FF2B5EF4-FFF2-40B4-BE49-F238E27FC236}">
                <a16:creationId xmlns:a16="http://schemas.microsoft.com/office/drawing/2014/main" id="{7BF8C871-FCD3-C9B8-D54A-2A448D6D9A7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722470"/>
            <a:ext cx="8692097" cy="859002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prstClr val="black"/>
                </a:solidFill>
                <a:latin typeface="Calibri"/>
              </a:rPr>
              <a:t>世帯は大きく二つに分類さ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れる。</a:t>
            </a:r>
            <a:endParaRPr kumimoji="1" lang="ja-JP" altLang="en-US" dirty="0"/>
          </a:p>
        </p:txBody>
      </p: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2173470C-58A2-FD07-AB2B-AF1CE8D9284F}"/>
              </a:ext>
            </a:extLst>
          </p:cNvPr>
          <p:cNvCxnSpPr>
            <a:cxnSpLocks/>
          </p:cNvCxnSpPr>
          <p:nvPr/>
        </p:nvCxnSpPr>
        <p:spPr>
          <a:xfrm>
            <a:off x="3382832" y="2564833"/>
            <a:ext cx="4805579" cy="364141"/>
          </a:xfrm>
          <a:prstGeom prst="bentConnector3">
            <a:avLst>
              <a:gd name="adj1" fmla="val 99884"/>
            </a:avLst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7447407-B7C1-B4B5-6869-5E2834D08FAA}"/>
              </a:ext>
            </a:extLst>
          </p:cNvPr>
          <p:cNvCxnSpPr/>
          <p:nvPr/>
        </p:nvCxnSpPr>
        <p:spPr>
          <a:xfrm>
            <a:off x="3382832" y="2339546"/>
            <a:ext cx="0" cy="520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051672"/>
            <a:ext cx="8692097" cy="859002"/>
          </a:xfrm>
        </p:spPr>
        <p:txBody>
          <a:bodyPr/>
          <a:lstStyle/>
          <a:p>
            <a:r>
              <a:rPr lang="ja-JP" altLang="en-US" dirty="0">
                <a:solidFill>
                  <a:prstClr val="black"/>
                </a:solidFill>
                <a:latin typeface="Calibri"/>
              </a:rPr>
              <a:t>一般世帯は</a:t>
            </a:r>
            <a:r>
              <a:rPr lang="ja-JP" altLang="en-US">
                <a:solidFill>
                  <a:prstClr val="black"/>
                </a:solidFill>
                <a:latin typeface="Calibri"/>
              </a:rPr>
              <a:t>下記の三つに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分類される。</a:t>
            </a:r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247E8AA-8FEB-4401-B532-7FE1ABEFA6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902" y="2033752"/>
            <a:ext cx="4121150" cy="417882"/>
          </a:xfrm>
        </p:spPr>
        <p:txBody>
          <a:bodyPr/>
          <a:lstStyle/>
          <a:p>
            <a:r>
              <a:rPr kumimoji="1" lang="ja-JP" altLang="en-US" dirty="0"/>
              <a:t>■一般世帯の分類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F1FADD5-4E30-4F80-AC6E-D971E07ED7A2}"/>
              </a:ext>
            </a:extLst>
          </p:cNvPr>
          <p:cNvSpPr/>
          <p:nvPr/>
        </p:nvSpPr>
        <p:spPr>
          <a:xfrm>
            <a:off x="172800" y="2572608"/>
            <a:ext cx="2932229" cy="3730809"/>
          </a:xfrm>
          <a:prstGeom prst="rect">
            <a:avLst/>
          </a:prstGeom>
          <a:solidFill>
            <a:srgbClr val="FEE6E8"/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親族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結婚や血縁などの関係のある人を中心に構成されている世帯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FB76C7-AFDB-4260-A9BA-44E6CF32FC1E}"/>
              </a:ext>
            </a:extLst>
          </p:cNvPr>
          <p:cNvSpPr/>
          <p:nvPr/>
        </p:nvSpPr>
        <p:spPr>
          <a:xfrm>
            <a:off x="3272627" y="2572069"/>
            <a:ext cx="2932229" cy="3730809"/>
          </a:xfrm>
          <a:prstGeom prst="rect">
            <a:avLst/>
          </a:prstGeom>
          <a:solidFill>
            <a:srgbClr val="DDECFF"/>
          </a:solidFill>
          <a:ln w="19050" cap="flat" cmpd="sng" algn="ctr">
            <a:solidFill>
              <a:srgbClr val="277BE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非親族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友人同士など親族関係にない者同士からなる世帯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3AB73D0-8FAA-43AE-80F1-B4B3518FCA84}"/>
              </a:ext>
            </a:extLst>
          </p:cNvPr>
          <p:cNvSpPr/>
          <p:nvPr/>
        </p:nvSpPr>
        <p:spPr>
          <a:xfrm>
            <a:off x="6372454" y="2572069"/>
            <a:ext cx="2499644" cy="3731348"/>
          </a:xfrm>
          <a:prstGeom prst="rect">
            <a:avLst/>
          </a:prstGeom>
          <a:solidFill>
            <a:srgbClr val="DDECFF"/>
          </a:solidFill>
          <a:ln w="19050" cap="flat" cmpd="sng" algn="ctr">
            <a:solidFill>
              <a:srgbClr val="277BE8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dirty="0">
                <a:solidFill>
                  <a:srgbClr val="0000FF"/>
                </a:solidFill>
                <a:latin typeface="Arial" panose="020B0604020202020204"/>
                <a:ea typeface="ＭＳ Ｐゴシック" panose="020B0600070205080204" pitchFamily="50" charset="-128"/>
              </a:rPr>
              <a:t>単独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世帯</a:t>
            </a:r>
            <a:r>
              <a: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主が１人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の世帯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C904C77-45E8-4D96-8662-4B78A7A79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9012" y="4392608"/>
            <a:ext cx="913086" cy="19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27F5D77-05A0-45FC-AE4D-BEA22BA9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762" y="5056689"/>
            <a:ext cx="1094214" cy="124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46CC295C-4326-9160-B257-3378E89361F1}"/>
              </a:ext>
            </a:extLst>
          </p:cNvPr>
          <p:cNvSpPr/>
          <p:nvPr/>
        </p:nvSpPr>
        <p:spPr>
          <a:xfrm>
            <a:off x="1380336" y="6302878"/>
            <a:ext cx="599893" cy="573644"/>
          </a:xfrm>
          <a:prstGeom prst="downArrow">
            <a:avLst/>
          </a:prstGeom>
          <a:solidFill>
            <a:srgbClr val="FEE6E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大かっこ 1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413890" y="2772821"/>
            <a:ext cx="1615310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大かっこ 12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531429" y="2772821"/>
            <a:ext cx="1129004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大かっこ 13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23783" y="2772821"/>
            <a:ext cx="1156499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7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2800" y="928238"/>
            <a:ext cx="8692097" cy="859002"/>
          </a:xfrm>
        </p:spPr>
        <p:txBody>
          <a:bodyPr/>
          <a:lstStyle/>
          <a:p>
            <a:r>
              <a:rPr lang="ja-JP" altLang="en-US" dirty="0">
                <a:solidFill>
                  <a:prstClr val="black"/>
                </a:solidFill>
                <a:latin typeface="Calibri"/>
              </a:rPr>
              <a:t>親族世帯は</a:t>
            </a:r>
            <a:r>
              <a:rPr lang="ja-JP" altLang="en-US">
                <a:solidFill>
                  <a:prstClr val="black"/>
                </a:solidFill>
                <a:latin typeface="Calibri"/>
              </a:rPr>
              <a:t>下記の三つに</a:t>
            </a:r>
            <a:r>
              <a:rPr lang="ja-JP" altLang="en-US" dirty="0">
                <a:solidFill>
                  <a:prstClr val="black"/>
                </a:solidFill>
                <a:latin typeface="Calibri"/>
              </a:rPr>
              <a:t>分類される。</a:t>
            </a:r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247E8AA-8FEB-4401-B532-7FE1ABEFA6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7555" y="1713516"/>
            <a:ext cx="4121150" cy="417882"/>
          </a:xfrm>
        </p:spPr>
        <p:txBody>
          <a:bodyPr/>
          <a:lstStyle/>
          <a:p>
            <a:r>
              <a:rPr kumimoji="1" lang="ja-JP" altLang="en-US" dirty="0"/>
              <a:t>■親族世帯の分類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34C7F22-2001-40BA-B7BE-B9055C3E5289}"/>
              </a:ext>
            </a:extLst>
          </p:cNvPr>
          <p:cNvSpPr/>
          <p:nvPr/>
        </p:nvSpPr>
        <p:spPr>
          <a:xfrm>
            <a:off x="4568400" y="4992449"/>
            <a:ext cx="4296497" cy="1270563"/>
          </a:xfrm>
          <a:prstGeom prst="rect">
            <a:avLst/>
          </a:prstGeom>
          <a:solidFill>
            <a:srgbClr val="FEE6E8"/>
          </a:solidFill>
          <a:ln w="19050" cap="flat" cmpd="sng" algn="ctr">
            <a:solidFill>
              <a:srgbClr val="F7546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その他の親族</a:t>
            </a:r>
            <a:endParaRPr kumimoji="1" lang="en-US" altLang="ja-JP" sz="3600" kern="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世帯</a:t>
            </a:r>
            <a:endParaRPr kumimoji="1" lang="en-US" altLang="ja-JP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AA125A-2530-4976-AD77-D81BDBDC5186}"/>
              </a:ext>
            </a:extLst>
          </p:cNvPr>
          <p:cNvSpPr/>
          <p:nvPr/>
        </p:nvSpPr>
        <p:spPr>
          <a:xfrm>
            <a:off x="4568400" y="2202286"/>
            <a:ext cx="4296497" cy="2640301"/>
          </a:xfrm>
          <a:prstGeom prst="rect">
            <a:avLst/>
          </a:prstGeom>
          <a:solidFill>
            <a:srgbClr val="FEE6E8"/>
          </a:solidFill>
          <a:ln w="19050" cap="flat" cmpd="sng" algn="ctr">
            <a:solidFill>
              <a:srgbClr val="F7546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直系家族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親と結婚した子どもの家族から</a:t>
            </a:r>
            <a:r>
              <a:rPr kumimoji="1" lang="ja-JP" altLang="en-US" sz="3600" dirty="0">
                <a:solidFill>
                  <a:prstClr val="black"/>
                </a:solidFill>
                <a:latin typeface="Arial" panose="020B0604020202020204"/>
                <a:ea typeface="ＭＳ Ｐゴシック" panose="020B0600070205080204" pitchFamily="50" charset="-128"/>
              </a:rPr>
              <a:t>な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C99A62-6E80-4349-887C-6EAF4F048DEB}"/>
              </a:ext>
            </a:extLst>
          </p:cNvPr>
          <p:cNvSpPr/>
          <p:nvPr/>
        </p:nvSpPr>
        <p:spPr>
          <a:xfrm>
            <a:off x="523783" y="2202287"/>
            <a:ext cx="3848695" cy="4060725"/>
          </a:xfrm>
          <a:prstGeom prst="rect">
            <a:avLst/>
          </a:prstGeom>
          <a:solidFill>
            <a:srgbClr val="FEE6E8"/>
          </a:solidFill>
          <a:ln w="19050" cap="flat" cmpd="sng" algn="ctr">
            <a:solidFill>
              <a:srgbClr val="F7546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核家族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世帯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ＭＳ Ｐゴシック" panose="020B0600070205080204" pitchFamily="50" charset="-128"/>
                <a:cs typeface="+mn-cs"/>
              </a:rPr>
              <a:t>夫婦のみの世帯，夫婦（あるいはその一方）と未婚の子どもからなる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dirty="0">
              <a:solidFill>
                <a:prstClr val="black"/>
              </a:solidFill>
              <a:latin typeface="Arial" panose="020B0604020202020204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4E3C909-3DEC-4DFD-8AEA-B96D8F1B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499" y="5131753"/>
            <a:ext cx="2140529" cy="99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B802F62-2EC8-4F4F-818E-816066A7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307" y="3986993"/>
            <a:ext cx="1785590" cy="85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大かっこ 7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063379" y="2395212"/>
            <a:ext cx="2251821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123103" y="2321199"/>
            <a:ext cx="1601436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2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5951" y="1796996"/>
            <a:ext cx="8692097" cy="3533541"/>
          </a:xfrm>
        </p:spPr>
        <p:txBody>
          <a:bodyPr>
            <a:noAutofit/>
          </a:bodyPr>
          <a:lstStyle/>
          <a:p>
            <a:r>
              <a:rPr lang="ja-JP" altLang="en-US" sz="4800" b="1" dirty="0">
                <a:solidFill>
                  <a:srgbClr val="0000FF"/>
                </a:solidFill>
              </a:rPr>
              <a:t> 国勢調査 </a:t>
            </a:r>
            <a:r>
              <a:rPr lang="ja-JP" altLang="en-US" dirty="0">
                <a:latin typeface="UDShinGoPr6-Regular"/>
              </a:rPr>
              <a:t>は，世帯を把握する最も大規模な調査で </a:t>
            </a:r>
            <a:r>
              <a:rPr lang="ja-JP" altLang="en-US" sz="4800" b="1" dirty="0">
                <a:solidFill>
                  <a:srgbClr val="0000FF"/>
                </a:solidFill>
              </a:rPr>
              <a:t>５</a:t>
            </a:r>
            <a:r>
              <a:rPr lang="en-US" altLang="ja-JP" sz="4800" b="1" dirty="0">
                <a:solidFill>
                  <a:srgbClr val="0000FF"/>
                </a:solidFill>
              </a:rPr>
              <a:t> </a:t>
            </a:r>
            <a:r>
              <a:rPr lang="ja-JP" altLang="en-US" dirty="0">
                <a:latin typeface="UDShinGoPr6-Regular"/>
              </a:rPr>
              <a:t>年に１回調査される。日本国内のすべての世帯が調査されるので，世帯の全体像が把握できる。</a:t>
            </a:r>
            <a:endParaRPr kumimoji="1" lang="ja-JP" altLang="en-US" dirty="0"/>
          </a:p>
        </p:txBody>
      </p:sp>
      <p:sp>
        <p:nvSpPr>
          <p:cNvPr id="6" name="テキスト プレースホルダー 2">
            <a:extLst>
              <a:ext uri="{FF2B5EF4-FFF2-40B4-BE49-F238E27FC236}">
                <a16:creationId xmlns:a16="http://schemas.microsoft.com/office/drawing/2014/main" id="{7DD8C5AE-CC13-4371-A728-068B72899E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165431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世帯構成の変化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284376" y="2625363"/>
            <a:ext cx="634482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41609" y="1864724"/>
            <a:ext cx="2609501" cy="66387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63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2" y="1017677"/>
            <a:ext cx="8599530" cy="5351592"/>
          </a:xfrm>
        </p:spPr>
        <p:txBody>
          <a:bodyPr>
            <a:noAutofit/>
          </a:bodyPr>
          <a:lstStyle/>
          <a:p>
            <a:pPr marL="266700" indent="-266700"/>
            <a:r>
              <a:rPr lang="ja-JP" altLang="en-US" dirty="0"/>
              <a:t>国勢調査を見ると，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核家族世帯 </a:t>
            </a:r>
            <a:r>
              <a:rPr lang="ja-JP" altLang="en-US" dirty="0"/>
              <a:t>の割合が</a:t>
            </a:r>
            <a:r>
              <a:rPr lang="en-US" altLang="ja-JP" dirty="0"/>
              <a:t>50</a:t>
            </a:r>
            <a:r>
              <a:rPr lang="ja-JP" altLang="en-US" dirty="0"/>
              <a:t>％をこえ最も高いが，その割合は，しだいに</a:t>
            </a:r>
            <a:r>
              <a:rPr lang="ja-JP" altLang="en-US" sz="4800" b="1" dirty="0">
                <a:solidFill>
                  <a:srgbClr val="0000FF"/>
                </a:solidFill>
              </a:rPr>
              <a:t>減少 </a:t>
            </a:r>
            <a:r>
              <a:rPr lang="ja-JP" altLang="en-US" dirty="0"/>
              <a:t>している。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ひとり暮らしをする </a:t>
            </a:r>
            <a:r>
              <a:rPr lang="ja-JP" altLang="en-US" sz="4800" b="1" dirty="0">
                <a:solidFill>
                  <a:srgbClr val="0000FF"/>
                </a:solidFill>
              </a:rPr>
              <a:t>高齢者</a:t>
            </a:r>
            <a:r>
              <a:rPr lang="ja-JP" altLang="en-US" sz="4800" dirty="0">
                <a:solidFill>
                  <a:srgbClr val="0000FF"/>
                </a:solidFill>
              </a:rPr>
              <a:t> </a:t>
            </a:r>
            <a:r>
              <a:rPr lang="ja-JP" altLang="en-US" dirty="0"/>
              <a:t>の増加などが原因となり， </a:t>
            </a:r>
            <a:r>
              <a:rPr lang="ja-JP" altLang="en-US" sz="4800" b="1" dirty="0">
                <a:solidFill>
                  <a:srgbClr val="0000FF"/>
                </a:solidFill>
              </a:rPr>
              <a:t>単独世帯 </a:t>
            </a:r>
            <a:r>
              <a:rPr lang="ja-JP" altLang="en-US" dirty="0"/>
              <a:t>は増加が著しい。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938865" y="4136039"/>
            <a:ext cx="1919135" cy="69011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032271" y="4926917"/>
            <a:ext cx="2544186" cy="69011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817092" y="3383617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942352" y="1854037"/>
            <a:ext cx="3271935" cy="69322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49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017677"/>
            <a:ext cx="9025558" cy="5351592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+mn-lt"/>
              </a:rPr>
              <a:t>2040</a:t>
            </a:r>
            <a:r>
              <a:rPr lang="ja-JP" altLang="en-US" dirty="0">
                <a:latin typeface="+mn-lt"/>
              </a:rPr>
              <a:t>年</a:t>
            </a:r>
            <a:r>
              <a:rPr lang="ja-JP" altLang="en-US" dirty="0"/>
              <a:t>には，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単独</a:t>
            </a:r>
            <a:r>
              <a:rPr lang="ja-JP" altLang="en-US" dirty="0"/>
              <a:t> 世</a:t>
            </a:r>
            <a:r>
              <a:rPr lang="ja-JP" altLang="en-US"/>
              <a:t>帯は</a:t>
            </a:r>
            <a:r>
              <a:rPr lang="en-US" altLang="ja-JP"/>
              <a:t>39.3</a:t>
            </a:r>
            <a:r>
              <a:rPr lang="ja-JP" altLang="en-US"/>
              <a:t>％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dirty="0"/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夫婦のみ </a:t>
            </a:r>
            <a:r>
              <a:rPr lang="ja-JP" altLang="en-US" dirty="0"/>
              <a:t>の世帯</a:t>
            </a:r>
            <a:r>
              <a:rPr lang="ja-JP" altLang="en-US"/>
              <a:t>は </a:t>
            </a:r>
            <a:r>
              <a:rPr lang="en-US" altLang="ja-JP"/>
              <a:t>21.1</a:t>
            </a:r>
            <a:r>
              <a:rPr lang="ja-JP" altLang="en-US"/>
              <a:t>％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ja-JP" dirty="0"/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ひとり親と子ども </a:t>
            </a:r>
            <a:r>
              <a:rPr lang="ja-JP" altLang="en-US" dirty="0"/>
              <a:t>の世帯</a:t>
            </a:r>
            <a:r>
              <a:rPr lang="ja-JP" altLang="en-US">
                <a:latin typeface="+mn-lt"/>
              </a:rPr>
              <a:t>は </a:t>
            </a:r>
            <a:r>
              <a:rPr lang="en-US" altLang="ja-JP">
                <a:latin typeface="+mn-lt"/>
              </a:rPr>
              <a:t>9.7</a:t>
            </a:r>
            <a:r>
              <a:rPr lang="ja-JP" altLang="en-US"/>
              <a:t>％</a:t>
            </a:r>
            <a:endParaRPr lang="en-US" altLang="ja-JP" dirty="0"/>
          </a:p>
          <a:p>
            <a:r>
              <a:rPr lang="ja-JP" altLang="en-US" dirty="0"/>
              <a:t>になると予測されている。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954732" y="3384818"/>
            <a:ext cx="4410370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967233" y="2640249"/>
            <a:ext cx="2625053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035697" y="1878919"/>
            <a:ext cx="1256563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7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017677"/>
            <a:ext cx="8692097" cy="535159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一般世帯の数は一貫して </a:t>
            </a:r>
            <a:r>
              <a:rPr lang="ja-JP" altLang="en-US" sz="4800" b="1" dirty="0">
                <a:solidFill>
                  <a:srgbClr val="0000FF"/>
                </a:solidFill>
              </a:rPr>
              <a:t>増加 </a:t>
            </a:r>
            <a:r>
              <a:rPr lang="ja-JP" altLang="en-US" dirty="0"/>
              <a:t>している。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１世帯あたりの人員は</a:t>
            </a:r>
            <a:r>
              <a:rPr lang="en-US" altLang="ja-JP" dirty="0">
                <a:latin typeface="+mn-lt"/>
              </a:rPr>
              <a:t>1970</a:t>
            </a:r>
            <a:r>
              <a:rPr lang="ja-JP" altLang="en-US" dirty="0">
                <a:latin typeface="UDReiminPr6-Regular"/>
              </a:rPr>
              <a:t>年では</a:t>
            </a:r>
            <a:r>
              <a:rPr lang="en-US" altLang="ja-JP" dirty="0">
                <a:latin typeface="+mn-lt"/>
              </a:rPr>
              <a:t>3.41</a:t>
            </a:r>
            <a:r>
              <a:rPr lang="ja-JP" altLang="en-US" dirty="0">
                <a:latin typeface="UDReiminPr6-Regular"/>
              </a:rPr>
              <a:t>人だったのが，</a:t>
            </a:r>
            <a:r>
              <a:rPr lang="en-US" altLang="ja-JP" dirty="0">
                <a:latin typeface="+mn-lt"/>
              </a:rPr>
              <a:t>2020</a:t>
            </a:r>
            <a:r>
              <a:rPr lang="ja-JP" altLang="en-US" dirty="0">
                <a:latin typeface="UDReiminPr6-Regular"/>
              </a:rPr>
              <a:t>年では</a:t>
            </a:r>
            <a:r>
              <a:rPr lang="en-US" altLang="ja-JP" dirty="0">
                <a:latin typeface="+mn-lt"/>
              </a:rPr>
              <a:t>2.21</a:t>
            </a:r>
            <a:r>
              <a:rPr lang="ja-JP" altLang="en-US" dirty="0">
                <a:latin typeface="UDReiminPr6-Regular"/>
              </a:rPr>
              <a:t>人と </a:t>
            </a:r>
            <a:r>
              <a:rPr lang="ja-JP" altLang="en-US" sz="4800" b="1" dirty="0">
                <a:solidFill>
                  <a:srgbClr val="0000FF"/>
                </a:solidFill>
              </a:rPr>
              <a:t>減少 </a:t>
            </a:r>
            <a:r>
              <a:rPr lang="ja-JP" altLang="en-US" dirty="0">
                <a:latin typeface="UDReiminPr6-Regular"/>
              </a:rPr>
              <a:t>するなど </a:t>
            </a:r>
            <a:r>
              <a:rPr lang="ja-JP" altLang="en-US" sz="4800" b="1" dirty="0">
                <a:solidFill>
                  <a:srgbClr val="0000FF"/>
                </a:solidFill>
              </a:rPr>
              <a:t>小世帯化</a:t>
            </a:r>
            <a:r>
              <a:rPr lang="ja-JP" altLang="en-US" sz="4800" dirty="0">
                <a:solidFill>
                  <a:srgbClr val="0000FF"/>
                </a:solidFill>
              </a:rPr>
              <a:t> </a:t>
            </a:r>
            <a:r>
              <a:rPr lang="ja-JP" altLang="en-US" dirty="0"/>
              <a:t>が進んでいる。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215773" y="4144877"/>
            <a:ext cx="2534896" cy="69011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850531" y="4105823"/>
            <a:ext cx="1325027" cy="69011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425642" y="1017676"/>
            <a:ext cx="1325027" cy="77380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96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C63ED46-E5E1-414E-9841-DD671D3F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F760ED6-895F-477F-B154-573880B8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 ３　</a:t>
            </a:r>
            <a:r>
              <a:rPr kumimoji="1" lang="ja-JP" altLang="en-US" dirty="0"/>
              <a:t>変化していく世帯構成と家庭の機能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D6AEB1-8620-1A13-89FF-370EB61A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94" y="995914"/>
            <a:ext cx="5286211" cy="54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5F895-F877-2BEE-B9E3-B5A41DF41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00B562-D41C-AD75-2B47-D980FF912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4D2297-2028-54F8-D198-1640A046520A}"/>
              </a:ext>
            </a:extLst>
          </p:cNvPr>
          <p:cNvSpPr txBox="1"/>
          <p:nvPr/>
        </p:nvSpPr>
        <p:spPr>
          <a:xfrm>
            <a:off x="523783" y="1618533"/>
            <a:ext cx="6080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/>
              <a:t>「家族」の条件とは何か考えてみよう。</a:t>
            </a:r>
            <a:endParaRPr kumimoji="1" lang="en-US" altLang="ja-JP" sz="2800"/>
          </a:p>
          <a:p>
            <a:endParaRPr kumimoji="1" lang="ja-JP" altLang="en-US" sz="28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B0DA86-C32E-DB24-2352-53852C83556C}"/>
              </a:ext>
            </a:extLst>
          </p:cNvPr>
          <p:cNvSpPr txBox="1"/>
          <p:nvPr/>
        </p:nvSpPr>
        <p:spPr>
          <a:xfrm>
            <a:off x="460919" y="5629359"/>
            <a:ext cx="8423523" cy="523220"/>
          </a:xfrm>
          <a:prstGeom prst="rect">
            <a:avLst/>
          </a:prstGeom>
          <a:solidFill>
            <a:srgbClr val="FFFAE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</a:rPr>
              <a:t>ヒント：法的・社会的・文化的な条件を考えてみよう。</a:t>
            </a:r>
            <a:endParaRPr kumimoji="1" lang="en-US" altLang="ja-JP" sz="2800" dirty="0">
              <a:solidFill>
                <a:srgbClr val="0000FF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00CC98E-6F38-9D79-9DF4-5C03D12E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62" y="551584"/>
            <a:ext cx="1105054" cy="1066949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37ED62A-E87E-CBEF-8E07-2AD98C548F40}"/>
              </a:ext>
            </a:extLst>
          </p:cNvPr>
          <p:cNvGrpSpPr/>
          <p:nvPr/>
        </p:nvGrpSpPr>
        <p:grpSpPr>
          <a:xfrm>
            <a:off x="388590" y="2032647"/>
            <a:ext cx="8495852" cy="2883842"/>
            <a:chOff x="388590" y="2032647"/>
            <a:chExt cx="8495852" cy="2883842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FC78EB5E-52E1-34DB-DB31-A15BD1153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634" y="2207373"/>
              <a:ext cx="8425808" cy="2709116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4D00403-EB7E-DA54-BCC8-445650128B82}"/>
                </a:ext>
              </a:extLst>
            </p:cNvPr>
            <p:cNvSpPr/>
            <p:nvPr/>
          </p:nvSpPr>
          <p:spPr>
            <a:xfrm>
              <a:off x="8105708" y="2032647"/>
              <a:ext cx="778734" cy="2929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A85D168-A9EF-02AF-06FC-80D79A57D14E}"/>
                </a:ext>
              </a:extLst>
            </p:cNvPr>
            <p:cNvSpPr/>
            <p:nvPr/>
          </p:nvSpPr>
          <p:spPr>
            <a:xfrm>
              <a:off x="388590" y="2228172"/>
              <a:ext cx="310314" cy="678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4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040CC-3915-9607-0986-90B382D3B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F06441-68E2-53A4-3AA8-F066AE89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1390A05-3B33-596E-DE3C-045916C54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 ３　</a:t>
            </a:r>
            <a:r>
              <a:rPr kumimoji="1" lang="ja-JP" altLang="en-US" dirty="0"/>
              <a:t>変化していく世帯構成と家庭の機能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6141B5-607B-2E65-E6FA-DD35C5087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569" y="919254"/>
            <a:ext cx="4456862" cy="55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6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３　</a:t>
            </a:r>
            <a:r>
              <a:rPr lang="ja-JP" altLang="en-US" dirty="0"/>
              <a:t>変化していく世帯構成と家庭の機能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795997"/>
            <a:ext cx="8692097" cy="2411323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UDReiminPr6-Regular"/>
              </a:rPr>
              <a:t>人々は家庭の外で働いて </a:t>
            </a:r>
            <a:r>
              <a:rPr lang="ja-JP" altLang="en-US" sz="4800" b="1" dirty="0">
                <a:solidFill>
                  <a:srgbClr val="0000FF"/>
                </a:solidFill>
              </a:rPr>
              <a:t>収入</a:t>
            </a:r>
            <a:r>
              <a:rPr lang="ja-JP" altLang="en-US" dirty="0">
                <a:latin typeface="UDReiminPr6-Regular"/>
              </a:rPr>
              <a:t> を得て，必要な物やサービスを </a:t>
            </a:r>
            <a:r>
              <a:rPr lang="ja-JP" altLang="en-US" sz="4800" b="1" dirty="0">
                <a:solidFill>
                  <a:srgbClr val="0000FF"/>
                </a:solidFill>
              </a:rPr>
              <a:t>購入</a:t>
            </a:r>
            <a:r>
              <a:rPr lang="ja-JP" altLang="en-US" dirty="0">
                <a:latin typeface="UDReiminPr6-Regular"/>
              </a:rPr>
              <a:t> して生活するようになった。</a:t>
            </a:r>
            <a:endParaRPr kumimoji="1" lang="ja-JP" altLang="en-US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853E2F6B-EE29-4334-AD64-A554CEC9F18D}"/>
              </a:ext>
            </a:extLst>
          </p:cNvPr>
          <p:cNvSpPr/>
          <p:nvPr/>
        </p:nvSpPr>
        <p:spPr>
          <a:xfrm>
            <a:off x="4312065" y="3952682"/>
            <a:ext cx="512668" cy="641669"/>
          </a:xfrm>
          <a:prstGeom prst="downArrow">
            <a:avLst/>
          </a:prstGeom>
          <a:solidFill>
            <a:srgbClr val="277BE8"/>
          </a:solidFill>
          <a:ln>
            <a:solidFill>
              <a:srgbClr val="277B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D91AE8-689B-49EA-A5E8-4362355ECF70}"/>
              </a:ext>
            </a:extLst>
          </p:cNvPr>
          <p:cNvSpPr/>
          <p:nvPr/>
        </p:nvSpPr>
        <p:spPr>
          <a:xfrm>
            <a:off x="271903" y="4628501"/>
            <a:ext cx="8593281" cy="1559357"/>
          </a:xfrm>
          <a:prstGeom prst="rect">
            <a:avLst/>
          </a:prstGeom>
          <a:solidFill>
            <a:srgbClr val="DDECFF"/>
          </a:solidFill>
          <a:ln w="19050" cap="flat" cmpd="sng" algn="ctr">
            <a:solidFill>
              <a:srgbClr val="277BE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ja-JP" altLang="en-US" sz="4000" dirty="0"/>
              <a:t>家庭</a:t>
            </a:r>
            <a:r>
              <a:rPr lang="ja-JP" altLang="en-US" sz="4000" dirty="0">
                <a:solidFill>
                  <a:prstClr val="black"/>
                </a:solidFill>
                <a:latin typeface="UDReiminPr6-Regular"/>
              </a:rPr>
              <a:t>は </a:t>
            </a:r>
            <a:r>
              <a:rPr lang="ja-JP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生産</a:t>
            </a:r>
            <a:r>
              <a:rPr lang="ja-JP" altLang="en-US" sz="4000" dirty="0">
                <a:solidFill>
                  <a:prstClr val="black"/>
                </a:solidFill>
                <a:latin typeface="UDReiminPr6-Regular"/>
              </a:rPr>
              <a:t> と </a:t>
            </a:r>
            <a:r>
              <a:rPr lang="ja-JP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消費 </a:t>
            </a:r>
            <a:r>
              <a:rPr lang="ja-JP" altLang="en-US" sz="4000" dirty="0">
                <a:solidFill>
                  <a:prstClr val="black"/>
                </a:solidFill>
                <a:latin typeface="UDReiminPr6-Regular"/>
              </a:rPr>
              <a:t>の場から，</a:t>
            </a:r>
            <a:endParaRPr lang="en-US" altLang="ja-JP" sz="4000" dirty="0">
              <a:solidFill>
                <a:prstClr val="black"/>
              </a:solidFill>
              <a:latin typeface="UDReiminPr6-Regular"/>
            </a:endParaRPr>
          </a:p>
          <a:p>
            <a:pPr algn="ctr">
              <a:lnSpc>
                <a:spcPts val="6000"/>
              </a:lnSpc>
            </a:pPr>
            <a:r>
              <a:rPr lang="ja-JP" altLang="en-US" sz="4000" dirty="0">
                <a:solidFill>
                  <a:prstClr val="black"/>
                </a:solidFill>
                <a:latin typeface="UDReiminPr6-Regular"/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消費</a:t>
            </a:r>
            <a:r>
              <a:rPr lang="ja-JP" altLang="en-US" sz="4000" dirty="0">
                <a:solidFill>
                  <a:prstClr val="black"/>
                </a:solidFill>
                <a:latin typeface="UDReiminPr6-Regular"/>
              </a:rPr>
              <a:t> の場へと </a:t>
            </a:r>
            <a:r>
              <a:rPr lang="ja-JP" altLang="en-US" sz="4800" b="1" dirty="0">
                <a:solidFill>
                  <a:srgbClr val="0000FF"/>
                </a:solidFill>
                <a:latin typeface="Calibri" panose="020F0502020204030204" pitchFamily="34" charset="0"/>
              </a:rPr>
              <a:t>縮小</a:t>
            </a:r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D94279E6-0618-417F-AA2E-F99C48D7DB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577791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家庭の機能の変化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181641" y="2580143"/>
            <a:ext cx="1325027" cy="697006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458889" y="4720170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584460" y="4686040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大かっこ 10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285960" y="5447350"/>
            <a:ext cx="1325027" cy="65487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大かっこ 1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625044" y="5447351"/>
            <a:ext cx="1325027" cy="654869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大かっこ 12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844155" y="1846299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3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４　</a:t>
            </a:r>
            <a:r>
              <a:rPr lang="ja-JP" altLang="en-US" dirty="0"/>
              <a:t>家族の抱える問題とそのサポート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785702"/>
            <a:ext cx="9534713" cy="2639922"/>
          </a:xfrm>
        </p:spPr>
        <p:txBody>
          <a:bodyPr>
            <a:noAutofit/>
          </a:bodyPr>
          <a:lstStyle/>
          <a:p>
            <a:pPr marL="445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子どもに対する </a:t>
            </a:r>
            <a:r>
              <a:rPr lang="ja-JP" altLang="en-US" sz="4800" b="1" dirty="0">
                <a:solidFill>
                  <a:srgbClr val="0000FF"/>
                </a:solidFill>
              </a:rPr>
              <a:t>親</a:t>
            </a:r>
            <a:r>
              <a:rPr lang="ja-JP" altLang="en-US" dirty="0"/>
              <a:t> などの </a:t>
            </a:r>
            <a:r>
              <a:rPr lang="ja-JP" altLang="en-US" sz="4800" b="1" dirty="0">
                <a:solidFill>
                  <a:srgbClr val="0000FF"/>
                </a:solidFill>
              </a:rPr>
              <a:t>虐待</a:t>
            </a:r>
            <a:endParaRPr lang="en-US" altLang="ja-JP" sz="4800" b="1" dirty="0">
              <a:solidFill>
                <a:srgbClr val="0000FF"/>
              </a:solidFill>
            </a:endParaRPr>
          </a:p>
          <a:p>
            <a:pPr marL="445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配偶者や </a:t>
            </a:r>
            <a:r>
              <a:rPr lang="ja-JP" altLang="en-US" sz="4800" b="1" dirty="0">
                <a:solidFill>
                  <a:srgbClr val="0000FF"/>
                </a:solidFill>
              </a:rPr>
              <a:t>パートナー</a:t>
            </a:r>
            <a:r>
              <a:rPr lang="en-US" altLang="ja-JP" dirty="0"/>
              <a:t> </a:t>
            </a:r>
            <a:r>
              <a:rPr lang="ja-JP" altLang="en-US" dirty="0"/>
              <a:t>からの </a:t>
            </a:r>
            <a:r>
              <a:rPr lang="ja-JP" altLang="en-US" sz="4800" b="1" dirty="0">
                <a:solidFill>
                  <a:srgbClr val="0000FF"/>
                </a:solidFill>
              </a:rPr>
              <a:t>暴力</a:t>
            </a:r>
            <a:endParaRPr lang="en-US" altLang="ja-JP" sz="4800" b="1" dirty="0">
              <a:solidFill>
                <a:srgbClr val="0000FF"/>
              </a:solidFill>
            </a:endParaRPr>
          </a:p>
          <a:p>
            <a:pPr marL="445500" indent="-571500">
              <a:lnSpc>
                <a:spcPts val="5200"/>
              </a:lnSpc>
              <a:buFont typeface="Arial" panose="020B0604020202020204" pitchFamily="34" charset="0"/>
              <a:buChar char="•"/>
            </a:pPr>
            <a:r>
              <a:rPr lang="ja-JP" altLang="en-US" dirty="0"/>
              <a:t>介護疲れによる無理心中や </a:t>
            </a:r>
            <a:r>
              <a:rPr lang="ja-JP" altLang="en-US" sz="4800" b="1" dirty="0">
                <a:solidFill>
                  <a:srgbClr val="0000FF"/>
                </a:solidFill>
              </a:rPr>
              <a:t>高齢者</a:t>
            </a:r>
            <a:endParaRPr lang="en-US" altLang="ja-JP" sz="4800" b="1" dirty="0">
              <a:solidFill>
                <a:srgbClr val="0000FF"/>
              </a:solidFill>
            </a:endParaRPr>
          </a:p>
          <a:p>
            <a:pPr>
              <a:lnSpc>
                <a:spcPts val="5200"/>
              </a:lnSpc>
            </a:pPr>
            <a:r>
              <a:rPr lang="en-US" altLang="ja-JP" sz="4800" b="1" dirty="0">
                <a:solidFill>
                  <a:srgbClr val="0000FF"/>
                </a:solidFill>
              </a:rPr>
              <a:t>   </a:t>
            </a:r>
            <a:r>
              <a:rPr lang="ja-JP" altLang="en-US" dirty="0"/>
              <a:t>虐待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0FCFE2-D7EF-4520-823D-314726FE29D2}"/>
              </a:ext>
            </a:extLst>
          </p:cNvPr>
          <p:cNvSpPr/>
          <p:nvPr/>
        </p:nvSpPr>
        <p:spPr>
          <a:xfrm>
            <a:off x="271903" y="4644721"/>
            <a:ext cx="8593281" cy="1657696"/>
          </a:xfrm>
          <a:prstGeom prst="rect">
            <a:avLst/>
          </a:prstGeom>
          <a:solidFill>
            <a:srgbClr val="DDECFF"/>
          </a:solidFill>
          <a:ln w="19050" cap="flat" cmpd="sng" algn="ctr">
            <a:solidFill>
              <a:srgbClr val="277BE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ja-JP" altLang="en-US" sz="4000"/>
              <a:t>家族内</a:t>
            </a:r>
            <a:r>
              <a:rPr lang="ja-JP" altLang="en-US" sz="4000" dirty="0"/>
              <a:t>の問題は </a:t>
            </a:r>
            <a:r>
              <a:rPr lang="ja-JP" altLang="en-US" sz="4800" b="1" dirty="0">
                <a:solidFill>
                  <a:srgbClr val="0000FF"/>
                </a:solidFill>
              </a:rPr>
              <a:t>表面化しにくい</a:t>
            </a:r>
            <a:endParaRPr lang="en-US" altLang="ja-JP" sz="4800" b="1" dirty="0">
              <a:solidFill>
                <a:srgbClr val="0000FF"/>
              </a:solidFill>
            </a:endParaRPr>
          </a:p>
          <a:p>
            <a:pPr algn="ctr">
              <a:lnSpc>
                <a:spcPts val="6000"/>
              </a:lnSpc>
            </a:pPr>
            <a:r>
              <a:rPr kumimoji="1" lang="ja-JP" altLang="en-US" sz="4000" dirty="0"/>
              <a:t>社会的な取り組みが必要</a:t>
            </a:r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id="{354BE66D-54CF-4EE1-9D36-D7F7263B77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2840037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/>
              <a:t>家庭内の暴力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060401" y="2503578"/>
            <a:ext cx="287386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7540157" y="2520132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909475" y="3153888"/>
            <a:ext cx="1955709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大かっこ 9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6643357" y="1838640"/>
            <a:ext cx="132502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大かっこ 10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214287" y="1838640"/>
            <a:ext cx="86471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大かっこ 1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519087" y="4755339"/>
            <a:ext cx="3915787" cy="728894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4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93D9E-6705-A927-6BFE-28472749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1675401-9AA0-E7E3-AABD-67D55175E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F6B08D6-74EA-C5BB-E4B3-D7CD5EF1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 ３　</a:t>
            </a:r>
            <a:r>
              <a:rPr kumimoji="1" lang="ja-JP" altLang="en-US" dirty="0"/>
              <a:t>変化していく世帯構成と家庭の機能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93895BB-CD8D-3DFD-8B42-EB04EBEC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06" y="996180"/>
            <a:ext cx="5457787" cy="54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5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AE4DDE3-F844-455A-924B-808C335A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7A2B961-F112-4608-9217-654BC700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 ４　</a:t>
            </a:r>
            <a:r>
              <a:rPr kumimoji="1" lang="ja-JP" altLang="en-US" dirty="0"/>
              <a:t>家族の抱える問題とそのサポート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9D90A9E-CF8E-42E8-9AD9-3B61792B1F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1902" y="1122636"/>
            <a:ext cx="6002773" cy="516978"/>
          </a:xfrm>
        </p:spPr>
        <p:txBody>
          <a:bodyPr/>
          <a:lstStyle/>
          <a:p>
            <a:r>
              <a:rPr lang="ja-JP" altLang="en-US" dirty="0"/>
              <a:t>■家庭内の暴力を防止する法律</a:t>
            </a:r>
            <a:endParaRPr kumimoji="1" lang="ja-JP" alt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BA101C9E-6E0F-46BD-89B9-D7D2E0D63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904909"/>
              </p:ext>
            </p:extLst>
          </p:nvPr>
        </p:nvGraphicFramePr>
        <p:xfrm>
          <a:off x="251520" y="1619246"/>
          <a:ext cx="8640960" cy="399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2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+mn-ea"/>
                          <a:ea typeface="+mn-ea"/>
                        </a:rPr>
                        <a:t>施行年</a:t>
                      </a:r>
                    </a:p>
                  </a:txBody>
                  <a:tcPr anchor="ctr">
                    <a:solidFill>
                      <a:srgbClr val="277B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dirty="0">
                          <a:latin typeface="+mn-ea"/>
                          <a:ea typeface="+mn-ea"/>
                        </a:rPr>
                        <a:t>法律名</a:t>
                      </a:r>
                    </a:p>
                  </a:txBody>
                  <a:tcPr anchor="ctr">
                    <a:solidFill>
                      <a:srgbClr val="277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518">
                <a:tc>
                  <a:txBody>
                    <a:bodyPr/>
                    <a:lstStyle/>
                    <a:p>
                      <a:r>
                        <a:rPr kumimoji="1" lang="en-US" altLang="ja-JP" sz="3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2000</a:t>
                      </a:r>
                      <a:r>
                        <a:rPr kumimoji="1" lang="ja-JP" altLang="en-US" sz="3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年</a:t>
                      </a:r>
                    </a:p>
                  </a:txBody>
                  <a:tcPr anchor="ctr">
                    <a:solidFill>
                      <a:srgbClr val="DD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4000" b="1" kern="1200" dirty="0">
                          <a:solidFill>
                            <a:srgbClr val="0000FF"/>
                          </a:solidFill>
                          <a:latin typeface="+mn-ea"/>
                          <a:ea typeface="+mn-ea"/>
                          <a:cs typeface="+mn-cs"/>
                        </a:rPr>
                        <a:t>児童虐待 </a:t>
                      </a:r>
                      <a:r>
                        <a:rPr kumimoji="1" lang="ja-JP" altLang="en-US" sz="3600" b="0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の防止等に関する法律</a:t>
                      </a:r>
                    </a:p>
                  </a:txBody>
                  <a:tcPr anchor="ctr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+mn-ea"/>
                          <a:ea typeface="+mn-ea"/>
                        </a:rPr>
                        <a:t>2001</a:t>
                      </a:r>
                      <a:r>
                        <a:rPr kumimoji="1" lang="ja-JP" altLang="en-US" sz="3600" dirty="0"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 anchor="ctr">
                    <a:solidFill>
                      <a:srgbClr val="C5D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配偶者 </a:t>
                      </a:r>
                      <a:r>
                        <a:rPr kumimoji="1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からの暴力の防止及び</a:t>
                      </a:r>
                      <a:endParaRPr kumimoji="1" lang="en-US" altLang="ja-JP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被害者の保護等に関する法律</a:t>
                      </a:r>
                      <a:endParaRPr kumimoji="1" lang="en-US" altLang="ja-JP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（ </a:t>
                      </a:r>
                      <a:r>
                        <a:rPr kumimoji="1" lang="en-US" altLang="ja-JP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DV </a:t>
                      </a:r>
                      <a:r>
                        <a:rPr kumimoji="1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防止法）</a:t>
                      </a:r>
                      <a:endParaRPr kumimoji="1" lang="ja-JP" altLang="en-US" sz="3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C5D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+mn-ea"/>
                          <a:ea typeface="+mn-ea"/>
                        </a:rPr>
                        <a:t>2006</a:t>
                      </a:r>
                      <a:r>
                        <a:rPr kumimoji="1" lang="ja-JP" altLang="en-US" sz="3600" dirty="0">
                          <a:latin typeface="+mn-ea"/>
                          <a:ea typeface="+mn-ea"/>
                        </a:rPr>
                        <a:t>年</a:t>
                      </a:r>
                      <a:endParaRPr kumimoji="1" lang="en-US" altLang="ja-JP" sz="3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D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高齢者 </a:t>
                      </a:r>
                      <a:r>
                        <a:rPr kumimoji="1" lang="ja-JP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虐待防止法</a:t>
                      </a:r>
                      <a:endParaRPr kumimoji="1" lang="en-US" altLang="ja-JP" sz="36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rgbClr val="DD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015373" y="3123000"/>
            <a:ext cx="165155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379306" y="4320073"/>
            <a:ext cx="760445" cy="485192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080727" y="2420060"/>
            <a:ext cx="2062065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大かっこ 8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015373" y="5000882"/>
            <a:ext cx="1651558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739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４　</a:t>
            </a:r>
            <a:r>
              <a:rPr lang="ja-JP" altLang="en-US" dirty="0"/>
              <a:t>家族の抱える問題とそのサポート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1903" y="1864725"/>
            <a:ext cx="7926524" cy="4326833"/>
          </a:xfrm>
        </p:spPr>
        <p:txBody>
          <a:bodyPr>
            <a:noAutofit/>
          </a:bodyPr>
          <a:lstStyle/>
          <a:p>
            <a:pPr marL="266700" indent="-266700"/>
            <a:r>
              <a:rPr lang="ja-JP" altLang="en-US" dirty="0"/>
              <a:t>貧困は，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高齢者 </a:t>
            </a:r>
            <a:r>
              <a:rPr lang="ja-JP" altLang="en-US" dirty="0"/>
              <a:t>世帯</a:t>
            </a:r>
            <a:endParaRPr lang="en-US" altLang="ja-JP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母子 </a:t>
            </a:r>
            <a:r>
              <a:rPr lang="ja-JP" altLang="en-US" dirty="0">
                <a:solidFill>
                  <a:prstClr val="black"/>
                </a:solidFill>
              </a:rPr>
              <a:t>世帯</a:t>
            </a:r>
            <a:endParaRPr lang="en-US" altLang="ja-JP" dirty="0">
              <a:solidFill>
                <a:prstClr val="black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失業 </a:t>
            </a:r>
            <a:r>
              <a:rPr lang="ja-JP" altLang="en-US" dirty="0">
                <a:solidFill>
                  <a:prstClr val="black"/>
                </a:solidFill>
              </a:rPr>
              <a:t>世帯</a:t>
            </a:r>
            <a:endParaRPr lang="en-US" altLang="ja-JP" dirty="0">
              <a:solidFill>
                <a:prstClr val="black"/>
              </a:solidFill>
            </a:endParaRPr>
          </a:p>
          <a:p>
            <a:pPr marL="266700" indent="-266700"/>
            <a:r>
              <a:rPr lang="ja-JP" altLang="en-US" dirty="0"/>
              <a:t>において苦しむ例が目立つ。</a:t>
            </a:r>
            <a:endParaRPr kumimoji="1" lang="ja-JP" altLang="en-US" dirty="0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FFD21C97-C543-4889-BA56-2B0C66FADE1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363" y="1022362"/>
            <a:ext cx="3544372" cy="658801"/>
          </a:xfrm>
          <a:prstGeom prst="round2DiagRect">
            <a:avLst/>
          </a:prstGeom>
          <a:solidFill>
            <a:srgbClr val="277BE8"/>
          </a:solidFill>
        </p:spPr>
        <p:txBody>
          <a:bodyPr anchor="ctr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家族を支えるしくみ</a:t>
            </a:r>
            <a:endParaRPr lang="en-US" altLang="ja-JP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041878" y="3429000"/>
            <a:ext cx="1325027" cy="659007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041878" y="2707088"/>
            <a:ext cx="1925257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041879" y="4239563"/>
            <a:ext cx="1325027" cy="659007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656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４　</a:t>
            </a:r>
            <a:r>
              <a:rPr lang="ja-JP" altLang="en-US" dirty="0"/>
              <a:t>家族の抱える問題とそのサポート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2351" y="1017677"/>
            <a:ext cx="8692097" cy="489475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UDShinGoPr6-Regular"/>
              </a:rPr>
              <a:t>経済協力開発機構（</a:t>
            </a:r>
            <a:r>
              <a:rPr lang="en-US" altLang="ja-JP" dirty="0">
                <a:latin typeface="+mn-lt"/>
              </a:rPr>
              <a:t>OECD</a:t>
            </a:r>
            <a:r>
              <a:rPr lang="ja-JP" altLang="en-US" dirty="0">
                <a:latin typeface="UDShinGoPr6-Regular"/>
              </a:rPr>
              <a:t>）は</a:t>
            </a:r>
            <a:r>
              <a:rPr lang="ja-JP" altLang="en-US" dirty="0">
                <a:latin typeface="+mn-lt"/>
              </a:rPr>
              <a:t>， </a:t>
            </a:r>
            <a:r>
              <a:rPr lang="en-US" altLang="ja-JP" dirty="0">
                <a:latin typeface="+mn-lt"/>
              </a:rPr>
              <a:t>1</a:t>
            </a:r>
            <a:r>
              <a:rPr lang="en-US" altLang="ja-JP" dirty="0">
                <a:latin typeface="UDShinGoPr6-Regular"/>
              </a:rPr>
              <a:t> </a:t>
            </a:r>
            <a:r>
              <a:rPr lang="ja-JP" altLang="en-US" dirty="0">
                <a:latin typeface="UDShinGoPr6-Regular"/>
              </a:rPr>
              <a:t>年間の世帯の </a:t>
            </a:r>
            <a:r>
              <a:rPr lang="ja-JP" altLang="en-US" sz="4800" b="1" dirty="0">
                <a:solidFill>
                  <a:srgbClr val="0000FF"/>
                </a:solidFill>
              </a:rPr>
              <a:t>可処分所得 </a:t>
            </a:r>
            <a:r>
              <a:rPr lang="ja-JP" altLang="en-US" dirty="0">
                <a:latin typeface="UDShinGoPr6-Regular"/>
              </a:rPr>
              <a:t>（収入から税金や社会保険料などを引いた所得）から， </a:t>
            </a:r>
            <a:r>
              <a:rPr lang="en-US" altLang="ja-JP" dirty="0">
                <a:latin typeface="+mn-lt"/>
              </a:rPr>
              <a:t>1</a:t>
            </a:r>
            <a:r>
              <a:rPr lang="en-US" altLang="ja-JP" dirty="0">
                <a:latin typeface="UDShinGoPr6-Regular"/>
              </a:rPr>
              <a:t> </a:t>
            </a:r>
            <a:r>
              <a:rPr lang="ja-JP" altLang="en-US" dirty="0">
                <a:latin typeface="UDShinGoPr6-Regular"/>
              </a:rPr>
              <a:t>人あたりの所得を計算し，その中央値の </a:t>
            </a:r>
            <a:r>
              <a:rPr lang="ja-JP" altLang="en-US" sz="4800" b="1" dirty="0">
                <a:solidFill>
                  <a:srgbClr val="0000FF"/>
                </a:solidFill>
              </a:rPr>
              <a:t>半分 </a:t>
            </a:r>
            <a:r>
              <a:rPr lang="ja-JP" altLang="en-US" dirty="0">
                <a:latin typeface="UDShinGoPr6-Regular"/>
              </a:rPr>
              <a:t>に満たない所得の水準を </a:t>
            </a:r>
            <a:r>
              <a:rPr lang="ja-JP" altLang="en-US" sz="4800" b="1" dirty="0">
                <a:solidFill>
                  <a:srgbClr val="0000FF"/>
                </a:solidFill>
              </a:rPr>
              <a:t>貧困 </a:t>
            </a:r>
            <a:r>
              <a:rPr lang="ja-JP" altLang="en-US" dirty="0">
                <a:latin typeface="UDShinGoPr6-Regular"/>
              </a:rPr>
              <a:t>と定義している。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875414" y="4140036"/>
            <a:ext cx="1325027" cy="64656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71903" y="4898926"/>
            <a:ext cx="1325027" cy="736763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大かっこ 6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376156" y="1878918"/>
            <a:ext cx="3212881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3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C5305D-E078-47F9-9861-827CEF2A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EDA2E98-C9B6-4F27-925E-180DAE84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 ４　</a:t>
            </a:r>
            <a:r>
              <a:rPr lang="ja-JP" altLang="en-US" dirty="0"/>
              <a:t>家族の抱える問題とそのサポート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05D310D-9AAF-4292-B64A-3FC8AA1F097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3783" y="1193784"/>
            <a:ext cx="8246240" cy="2411323"/>
          </a:xfrm>
        </p:spPr>
        <p:txBody>
          <a:bodyPr>
            <a:noAutofit/>
          </a:bodyPr>
          <a:lstStyle/>
          <a:p>
            <a:r>
              <a:rPr lang="ja-JP" altLang="en-US" dirty="0"/>
              <a:t>日本の子どもの貧困率は</a:t>
            </a:r>
            <a:endParaRPr lang="en-US" altLang="ja-JP" dirty="0"/>
          </a:p>
          <a:p>
            <a:r>
              <a:rPr lang="en-US" altLang="ja-JP">
                <a:latin typeface="+mn-lt"/>
              </a:rPr>
              <a:t>11.5</a:t>
            </a:r>
            <a:r>
              <a:rPr lang="ja-JP" altLang="en-US">
                <a:latin typeface="+mn-lt"/>
              </a:rPr>
              <a:t>％（</a:t>
            </a:r>
            <a:r>
              <a:rPr lang="en-US" altLang="ja-JP">
                <a:latin typeface="+mn-lt"/>
              </a:rPr>
              <a:t>2021</a:t>
            </a:r>
            <a:r>
              <a:rPr lang="ja-JP" altLang="en-US">
                <a:latin typeface="+mn-lt"/>
              </a:rPr>
              <a:t>年</a:t>
            </a:r>
            <a:r>
              <a:rPr lang="ja-JP" altLang="en-US" dirty="0">
                <a:latin typeface="+mn-lt"/>
              </a:rPr>
              <a:t>）で，</a:t>
            </a:r>
            <a:r>
              <a:rPr lang="ja-JP" altLang="en-US">
                <a:latin typeface="+mn-lt"/>
              </a:rPr>
              <a:t>約 </a:t>
            </a:r>
            <a:r>
              <a:rPr lang="en-US" altLang="ja-JP" sz="4800" b="1" dirty="0">
                <a:solidFill>
                  <a:srgbClr val="0000FF"/>
                </a:solidFill>
                <a:latin typeface="+mn-lt"/>
              </a:rPr>
              <a:t>9</a:t>
            </a:r>
            <a:r>
              <a:rPr lang="ja-JP" altLang="en-US" sz="4800" b="1">
                <a:solidFill>
                  <a:srgbClr val="0000FF"/>
                </a:solidFill>
                <a:latin typeface="+mn-lt"/>
              </a:rPr>
              <a:t> </a:t>
            </a:r>
            <a:r>
              <a:rPr lang="ja-JP" altLang="en-US" dirty="0">
                <a:latin typeface="+mn-lt"/>
              </a:rPr>
              <a:t>人に１人が貧困の状態に</a:t>
            </a:r>
            <a:r>
              <a:rPr lang="ja-JP" altLang="en-US" dirty="0"/>
              <a:t>ある。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853E2F6B-EE29-4334-AD64-A554CEC9F18D}"/>
              </a:ext>
            </a:extLst>
          </p:cNvPr>
          <p:cNvSpPr/>
          <p:nvPr/>
        </p:nvSpPr>
        <p:spPr>
          <a:xfrm>
            <a:off x="4249114" y="3960091"/>
            <a:ext cx="638572" cy="641669"/>
          </a:xfrm>
          <a:prstGeom prst="downArrow">
            <a:avLst/>
          </a:prstGeom>
          <a:solidFill>
            <a:srgbClr val="277BE8"/>
          </a:solidFill>
          <a:ln>
            <a:solidFill>
              <a:srgbClr val="277BE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D91AE8-689B-49EA-A5E8-4362355ECF70}"/>
              </a:ext>
            </a:extLst>
          </p:cNvPr>
          <p:cNvSpPr/>
          <p:nvPr/>
        </p:nvSpPr>
        <p:spPr>
          <a:xfrm>
            <a:off x="271903" y="5049683"/>
            <a:ext cx="8593281" cy="1138175"/>
          </a:xfrm>
          <a:prstGeom prst="rect">
            <a:avLst/>
          </a:prstGeom>
          <a:solidFill>
            <a:srgbClr val="DDECFF"/>
          </a:solidFill>
          <a:ln w="19050" cap="flat" cmpd="sng" algn="ctr">
            <a:solidFill>
              <a:srgbClr val="277BE8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lvl="0" algn="ctr" defTabSz="914400" eaLnBrk="0" fontAlgn="base" hangingPunct="0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4000">
                <a:solidFill>
                  <a:prstClr val="black"/>
                </a:solidFill>
                <a:latin typeface="Calibri"/>
              </a:rPr>
              <a:t>さまざまな </a:t>
            </a:r>
            <a:r>
              <a:rPr kumimoji="1" lang="ja-JP" altLang="en-US" sz="4800" b="1">
                <a:solidFill>
                  <a:srgbClr val="0000FF"/>
                </a:solidFill>
                <a:latin typeface="Calibri"/>
              </a:rPr>
              <a:t>サポート </a:t>
            </a:r>
            <a:r>
              <a:rPr kumimoji="1" lang="ja-JP" altLang="en-US" sz="4000">
                <a:solidFill>
                  <a:prstClr val="black"/>
                </a:solidFill>
                <a:latin typeface="Calibri"/>
              </a:rPr>
              <a:t>が必要</a:t>
            </a:r>
            <a:endParaRPr kumimoji="1" lang="ja-JP" alt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626359" y="2093445"/>
            <a:ext cx="494522" cy="61200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大かっこ 7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809961" y="5253136"/>
            <a:ext cx="2245606" cy="66330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01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5A3A6-DC5B-4B88-4DB9-83AE89936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65275AB-673D-9216-390D-C2D00B16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05FCF66-8A07-C36C-D680-BA64CDAD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 ３　</a:t>
            </a:r>
            <a:r>
              <a:rPr kumimoji="1" lang="ja-JP" altLang="en-US" dirty="0"/>
              <a:t>変化していく世帯構成と家庭の機能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EEA056-0346-86F1-C812-7788B0E79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312660"/>
            <a:ext cx="8502650" cy="48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854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06393-2FF4-49B3-E0B9-29680CF84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20F80E-5BB6-83E4-CE8D-151AA4E6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3E49D9-EA35-A1A6-CD6F-52D36976A459}"/>
              </a:ext>
            </a:extLst>
          </p:cNvPr>
          <p:cNvSpPr txBox="1"/>
          <p:nvPr/>
        </p:nvSpPr>
        <p:spPr>
          <a:xfrm>
            <a:off x="609342" y="1440359"/>
            <a:ext cx="81987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+mj-ea"/>
                <a:ea typeface="+mj-ea"/>
              </a:rPr>
              <a:t>あなたは家族にどのようなことを求めるだろうか？　ライフサイクルと共に家族も変化するものである。さまざまな家族形態があるからこそ，考え方も価値観も人それぞれ，変化してよい。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F2054D7-4D2B-4C3E-0EAB-331C67E3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43" y="297522"/>
            <a:ext cx="1105054" cy="10669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EF2241-94E7-89A8-7AA9-1B75E0FAF3D5}"/>
              </a:ext>
            </a:extLst>
          </p:cNvPr>
          <p:cNvSpPr/>
          <p:nvPr/>
        </p:nvSpPr>
        <p:spPr>
          <a:xfrm>
            <a:off x="609342" y="4181475"/>
            <a:ext cx="8018610" cy="23145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解答（例）</a:t>
            </a:r>
            <a:endParaRPr kumimoji="1" lang="en-US" altLang="ja-JP" sz="2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安心できる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何でも話せる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自分らしくいられる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経済的，生活的協力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子どもや高齢者を守る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4EBAC7-AD50-46A3-9E0F-DDFC29A5A95F}"/>
              </a:ext>
            </a:extLst>
          </p:cNvPr>
          <p:cNvSpPr txBox="1"/>
          <p:nvPr/>
        </p:nvSpPr>
        <p:spPr>
          <a:xfrm>
            <a:off x="609342" y="3256241"/>
            <a:ext cx="801861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+mj-ea"/>
                <a:ea typeface="+mj-ea"/>
              </a:rPr>
              <a:t>ヒント</a:t>
            </a:r>
            <a:endParaRPr kumimoji="1" lang="en-US" altLang="ja-JP" sz="2400" dirty="0">
              <a:latin typeface="+mj-ea"/>
              <a:ea typeface="+mj-ea"/>
            </a:endParaRPr>
          </a:p>
          <a:p>
            <a:r>
              <a:rPr kumimoji="1" lang="ja-JP" altLang="en-US" sz="2400" dirty="0">
                <a:solidFill>
                  <a:srgbClr val="0000FF"/>
                </a:solidFill>
                <a:latin typeface="+mj-ea"/>
                <a:ea typeface="+mj-ea"/>
              </a:rPr>
              <a:t>家族に感謝することって，どんなこと？</a:t>
            </a:r>
            <a:endParaRPr kumimoji="1" lang="en-US" altLang="ja-JP" sz="24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553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7FCCC-FF4F-02E6-5995-C06CF5DC2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755D4B-65D2-9E8E-AA36-E13D9CE9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87785F-DD26-E56B-B57F-C64743C8E573}"/>
              </a:ext>
            </a:extLst>
          </p:cNvPr>
          <p:cNvSpPr/>
          <p:nvPr/>
        </p:nvSpPr>
        <p:spPr>
          <a:xfrm>
            <a:off x="460919" y="1679510"/>
            <a:ext cx="8423523" cy="43470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+mj-ea"/>
                <a:ea typeface="+mj-ea"/>
              </a:rPr>
              <a:t>解答（例）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3200" dirty="0">
              <a:solidFill>
                <a:srgbClr val="0066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法的な家族：婚姻関係にある夫婦，夫婦と子ども</a:t>
            </a:r>
            <a:endParaRPr kumimoji="1"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社会的な家族：事実婚のカップルとその子ども（同性のカップル）</a:t>
            </a:r>
            <a:endParaRPr kumimoji="1"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文化的な家族：親戚全体を家族とする文化，祖先も家族とする文化　　　　　など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2705EBE-F506-B423-BC31-866D2E38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362" y="551584"/>
            <a:ext cx="110505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9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6A89F-603B-DE8B-6A5B-594F82B54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29A633-86F5-B4B6-4FDD-F97E5A37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CECD64-08B7-2583-02CA-8C84DABDF9CD}"/>
              </a:ext>
            </a:extLst>
          </p:cNvPr>
          <p:cNvSpPr txBox="1"/>
          <p:nvPr/>
        </p:nvSpPr>
        <p:spPr>
          <a:xfrm>
            <a:off x="523782" y="1699975"/>
            <a:ext cx="7722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+mj-ea"/>
                <a:ea typeface="+mj-ea"/>
              </a:rPr>
              <a:t>家族の役割とは？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CA7E9C3-D306-BDB1-651A-489E9E163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43" y="297522"/>
            <a:ext cx="1105054" cy="10669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D543FD-2B72-5968-8242-52A0DBB63283}"/>
              </a:ext>
            </a:extLst>
          </p:cNvPr>
          <p:cNvSpPr/>
          <p:nvPr/>
        </p:nvSpPr>
        <p:spPr>
          <a:xfrm>
            <a:off x="523782" y="3616674"/>
            <a:ext cx="8104170" cy="2784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3200" dirty="0">
                <a:solidFill>
                  <a:schemeClr val="tx1"/>
                </a:solidFill>
                <a:latin typeface="+mj-ea"/>
                <a:ea typeface="+mj-ea"/>
              </a:rPr>
              <a:t>解答（例）</a:t>
            </a:r>
            <a:endParaRPr kumimoji="1" lang="en-US" altLang="ja-JP" sz="32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・衣食住を共にする</a:t>
            </a:r>
            <a:r>
              <a:rPr kumimoji="1"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	</a:t>
            </a:r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　・経済的に協力しあう</a:t>
            </a:r>
            <a:endParaRPr kumimoji="1"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・安心できる居場所</a:t>
            </a:r>
            <a:r>
              <a:rPr kumimoji="1" lang="en-US" altLang="ja-JP" sz="3200" dirty="0">
                <a:solidFill>
                  <a:srgbClr val="0000FF"/>
                </a:solidFill>
                <a:latin typeface="+mj-ea"/>
                <a:ea typeface="+mj-ea"/>
              </a:rPr>
              <a:t>	</a:t>
            </a:r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　・子どもを産み，育てる</a:t>
            </a:r>
            <a:endParaRPr kumimoji="1"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・社会のルールを学ぶ　・文化を継承する</a:t>
            </a:r>
            <a:endParaRPr kumimoji="1" lang="en-US" altLang="ja-JP" sz="3200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kumimoji="1" lang="ja-JP" altLang="en-US" sz="3200" dirty="0">
                <a:solidFill>
                  <a:srgbClr val="0000FF"/>
                </a:solidFill>
                <a:latin typeface="+mj-ea"/>
                <a:ea typeface="+mj-ea"/>
              </a:rPr>
              <a:t>・社会とのつながりをつくる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39F0CB-89AA-DDA2-A213-9E102EBB9708}"/>
              </a:ext>
            </a:extLst>
          </p:cNvPr>
          <p:cNvSpPr txBox="1"/>
          <p:nvPr/>
        </p:nvSpPr>
        <p:spPr>
          <a:xfrm>
            <a:off x="523783" y="2558699"/>
            <a:ext cx="810416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j-ea"/>
                <a:ea typeface="+mj-ea"/>
              </a:rPr>
              <a:t>ヒント</a:t>
            </a:r>
            <a:endParaRPr kumimoji="1" lang="en-US" altLang="ja-JP" sz="2800" dirty="0">
              <a:latin typeface="+mj-ea"/>
              <a:ea typeface="+mj-ea"/>
            </a:endParaRPr>
          </a:p>
          <a:p>
            <a:r>
              <a:rPr kumimoji="1" lang="ja-JP" altLang="en-US" sz="2800" dirty="0">
                <a:solidFill>
                  <a:srgbClr val="0000FF"/>
                </a:solidFill>
                <a:latin typeface="+mj-ea"/>
                <a:ea typeface="+mj-ea"/>
              </a:rPr>
              <a:t>高校生は，今と将来では役割が変わる。</a:t>
            </a:r>
            <a:endParaRPr kumimoji="1" lang="en-US" altLang="ja-JP" sz="28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16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C1199-4A00-B721-C063-DB8A458E0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F567A4-6CDA-089A-888D-266C16AF9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D80A6-8C57-4D7C-88C1-BE2A757EE893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031B69D-ECCD-1CC6-4E55-20EBA374BDDB}"/>
              </a:ext>
            </a:extLst>
          </p:cNvPr>
          <p:cNvSpPr txBox="1"/>
          <p:nvPr/>
        </p:nvSpPr>
        <p:spPr>
          <a:xfrm>
            <a:off x="443353" y="1699975"/>
            <a:ext cx="8364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>
                <a:latin typeface="+mj-ea"/>
                <a:ea typeface="+mj-ea"/>
              </a:rPr>
              <a:t>今は育成家族と過ごしているが，やがて創設家族をつくるかもしれない。どんな創設家族をつくりたい？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FF2F6BF-D24C-DEBC-27CE-8B89FC6F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43" y="297522"/>
            <a:ext cx="1105054" cy="106694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64A6B9-3DAC-CCF9-45F7-840921DE0E29}"/>
              </a:ext>
            </a:extLst>
          </p:cNvPr>
          <p:cNvSpPr/>
          <p:nvPr/>
        </p:nvSpPr>
        <p:spPr>
          <a:xfrm>
            <a:off x="523783" y="4175455"/>
            <a:ext cx="8104170" cy="215555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解答（例）</a:t>
            </a:r>
            <a:endParaRPr kumimoji="1" lang="en-US" altLang="ja-JP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0000FF"/>
                </a:solidFill>
                <a:latin typeface="+mj-ea"/>
                <a:ea typeface="+mj-ea"/>
              </a:rPr>
              <a:t>結婚し，子どもを二人持つ</a:t>
            </a:r>
            <a:endParaRPr kumimoji="1" lang="en-US" altLang="ja-JP" sz="28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0000FF"/>
                </a:solidFill>
                <a:latin typeface="+mj-ea"/>
                <a:ea typeface="+mj-ea"/>
              </a:rPr>
              <a:t>結婚後も両親と一緒に暮らす</a:t>
            </a:r>
            <a:endParaRPr kumimoji="1" lang="en-US" altLang="ja-JP" sz="2800" dirty="0">
              <a:solidFill>
                <a:srgbClr val="0000FF"/>
              </a:solidFill>
              <a:latin typeface="+mj-ea"/>
              <a:ea typeface="+mj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>
                <a:solidFill>
                  <a:srgbClr val="0000FF"/>
                </a:solidFill>
                <a:latin typeface="+mj-ea"/>
                <a:ea typeface="+mj-ea"/>
              </a:rPr>
              <a:t>事実婚する（同性婚する）　　　など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08FE6C-0810-11BF-A4BF-751E587AAAEB}"/>
              </a:ext>
            </a:extLst>
          </p:cNvPr>
          <p:cNvSpPr txBox="1"/>
          <p:nvPr/>
        </p:nvSpPr>
        <p:spPr>
          <a:xfrm>
            <a:off x="523783" y="2722271"/>
            <a:ext cx="810416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j-ea"/>
                <a:ea typeface="+mj-ea"/>
              </a:rPr>
              <a:t>ヒント</a:t>
            </a:r>
            <a:endParaRPr kumimoji="1" lang="en-US" altLang="ja-JP" sz="2800" dirty="0">
              <a:latin typeface="+mj-ea"/>
              <a:ea typeface="+mj-ea"/>
            </a:endParaRPr>
          </a:p>
          <a:p>
            <a:r>
              <a:rPr kumimoji="1" lang="ja-JP" altLang="en-US" sz="2800" dirty="0">
                <a:solidFill>
                  <a:srgbClr val="0000FF"/>
                </a:solidFill>
                <a:latin typeface="+mj-ea"/>
                <a:ea typeface="+mj-ea"/>
              </a:rPr>
              <a:t>必ずしも結婚し，子どもを持つという選択肢だけではない。</a:t>
            </a:r>
            <a:endParaRPr kumimoji="1" lang="en-US" altLang="ja-JP" sz="28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808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AC3A95-9E46-4F96-B076-DB6F893D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B76CB8B-3A29-43B3-9852-9B410843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</a:t>
            </a:r>
            <a:r>
              <a:rPr lang="ja-JP" altLang="en-US" dirty="0"/>
              <a:t>家族って何だろう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C972F8B-9B24-44EB-AC10-D1D0E590A2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71902" y="1258097"/>
            <a:ext cx="8508203" cy="2648884"/>
          </a:xfrm>
        </p:spPr>
        <p:txBody>
          <a:bodyPr>
            <a:noAutofit/>
          </a:bodyPr>
          <a:lstStyle/>
          <a:p>
            <a:r>
              <a:rPr lang="ja-JP" altLang="en-US" dirty="0"/>
              <a:t>多くの場合，</a:t>
            </a:r>
            <a:r>
              <a:rPr lang="ja-JP" altLang="en-US" sz="4800" b="1" dirty="0">
                <a:solidFill>
                  <a:srgbClr val="0000FF"/>
                </a:solidFill>
              </a:rPr>
              <a:t>家族</a:t>
            </a:r>
            <a:r>
              <a:rPr lang="ja-JP" altLang="en-US" dirty="0"/>
              <a:t> は夫婦を中心として，</a:t>
            </a:r>
            <a:endParaRPr lang="en-US" altLang="ja-JP" dirty="0"/>
          </a:p>
          <a:p>
            <a:r>
              <a:rPr lang="ja-JP" altLang="en-US" dirty="0"/>
              <a:t>親子やきょうだいなど， </a:t>
            </a:r>
            <a:r>
              <a:rPr lang="ja-JP" altLang="en-US" sz="4800" b="1" dirty="0">
                <a:solidFill>
                  <a:srgbClr val="0000FF"/>
                </a:solidFill>
              </a:rPr>
              <a:t>近親者 </a:t>
            </a:r>
            <a:r>
              <a:rPr lang="ja-JP" altLang="en-US" dirty="0"/>
              <a:t>を主な構成員としている。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3004418" y="1331522"/>
            <a:ext cx="1325027" cy="66522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355732" y="2077970"/>
            <a:ext cx="1866162" cy="702551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2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AC3A95-9E46-4F96-B076-DB6F893D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B76CB8B-3A29-43B3-9852-9B410843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</a:t>
            </a:r>
            <a:r>
              <a:rPr lang="ja-JP" altLang="en-US" dirty="0"/>
              <a:t>家族って何だろう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C972F8B-9B24-44EB-AC10-D1D0E590A2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71903" y="1268069"/>
            <a:ext cx="8462194" cy="4696504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家族などが共同で暮らしを営む生活の場を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家庭</a:t>
            </a:r>
            <a:r>
              <a:rPr lang="ja-JP" altLang="en-US" dirty="0"/>
              <a:t> という。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/>
                </a:solidFill>
              </a:rPr>
              <a:t>住居と生計を共にする集団</a:t>
            </a:r>
            <a:r>
              <a:rPr lang="ja-JP" altLang="en-US" dirty="0"/>
              <a:t>を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世帯</a:t>
            </a:r>
            <a:r>
              <a:rPr lang="ja-JP" altLang="en-US" dirty="0"/>
              <a:t> という</a:t>
            </a:r>
            <a:r>
              <a:rPr lang="ja-JP" altLang="en-US" dirty="0">
                <a:solidFill>
                  <a:prstClr val="black"/>
                </a:solidFill>
              </a:rPr>
              <a:t>。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7287168" y="2817000"/>
            <a:ext cx="1325027" cy="73591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2485013" y="2081080"/>
            <a:ext cx="1325027" cy="735919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1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12809-505A-AD8D-64EB-81B049758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E4B9044-2E9E-5379-04AE-3D50F5E1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E3EF5B1E-16FC-1B2E-11F5-B79E296D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</a:t>
            </a:r>
            <a:r>
              <a:rPr lang="ja-JP" altLang="en-US" dirty="0"/>
              <a:t>家族って何だろう</a:t>
            </a:r>
            <a:endParaRPr kumimoji="1"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31242C2-1AF6-4F44-3F0C-C3D7BFDBE0F7}"/>
              </a:ext>
            </a:extLst>
          </p:cNvPr>
          <p:cNvGrpSpPr/>
          <p:nvPr/>
        </p:nvGrpSpPr>
        <p:grpSpPr>
          <a:xfrm>
            <a:off x="0" y="948406"/>
            <a:ext cx="9144000" cy="3791414"/>
            <a:chOff x="0" y="948406"/>
            <a:chExt cx="9144000" cy="379141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0A4BDF5-DE84-D18A-37F6-F7828F7A9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2974" r="2974"/>
            <a:stretch>
              <a:fillRect/>
            </a:stretch>
          </p:blipFill>
          <p:spPr>
            <a:xfrm>
              <a:off x="0" y="948406"/>
              <a:ext cx="9144000" cy="379141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DFF4E4E-C4C5-AEB8-87D4-0DBB2EA572DC}"/>
                </a:ext>
              </a:extLst>
            </p:cNvPr>
            <p:cNvSpPr/>
            <p:nvPr/>
          </p:nvSpPr>
          <p:spPr>
            <a:xfrm>
              <a:off x="6598508" y="2430162"/>
              <a:ext cx="2365492" cy="1639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コンテンツ プレースホルダー 4">
            <a:extLst>
              <a:ext uri="{FF2B5EF4-FFF2-40B4-BE49-F238E27FC236}">
                <a16:creationId xmlns:a16="http://schemas.microsoft.com/office/drawing/2014/main" id="{EFC3AEC2-3757-4612-60F9-AE354EC5EA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71903" y="4739819"/>
            <a:ext cx="8462194" cy="1224753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/>
              <a:t>A</a:t>
            </a:r>
            <a:r>
              <a:rPr kumimoji="1" lang="ja-JP" altLang="en-US"/>
              <a:t>：</a:t>
            </a:r>
            <a:r>
              <a:rPr kumimoji="1" lang="ja-JP" altLang="en-US" sz="4800" b="1">
                <a:solidFill>
                  <a:srgbClr val="0000FF"/>
                </a:solidFill>
              </a:rPr>
              <a:t>同居家族</a:t>
            </a:r>
            <a:r>
              <a:rPr kumimoji="1" lang="en-US" altLang="ja-JP"/>
              <a:t>		</a:t>
            </a:r>
            <a:r>
              <a:rPr lang="en-US" altLang="ja-JP"/>
              <a:t>B</a:t>
            </a:r>
            <a:r>
              <a:rPr lang="ja-JP" altLang="en-US"/>
              <a:t>：</a:t>
            </a:r>
            <a:r>
              <a:rPr lang="ja-JP" altLang="en-US" sz="4800" b="1">
                <a:solidFill>
                  <a:srgbClr val="0000FF"/>
                </a:solidFill>
              </a:rPr>
              <a:t>別居家族員</a:t>
            </a:r>
            <a:endParaRPr lang="en-US" altLang="ja-JP" b="1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/>
              <a:t>C</a:t>
            </a:r>
            <a:r>
              <a:rPr kumimoji="1" lang="ja-JP" altLang="en-US"/>
              <a:t>：</a:t>
            </a:r>
            <a:r>
              <a:rPr kumimoji="1" lang="ja-JP" altLang="en-US" sz="4800" b="1">
                <a:solidFill>
                  <a:srgbClr val="0000FF"/>
                </a:solidFill>
              </a:rPr>
              <a:t>同居非親族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527071" y="4740196"/>
            <a:ext cx="2522415" cy="77302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大かっこ 4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5517463" y="4822618"/>
            <a:ext cx="3141345" cy="690598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527071" y="5596014"/>
            <a:ext cx="3128905" cy="618380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74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AC3A95-9E46-4F96-B076-DB6F893D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B76CB8B-3A29-43B3-9852-9B410843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</a:t>
            </a:r>
            <a:r>
              <a:rPr lang="ja-JP" altLang="en-US" dirty="0"/>
              <a:t>家族って何だろう</a:t>
            </a:r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C972F8B-9B24-44EB-AC10-D1D0E590A2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71903" y="1282184"/>
            <a:ext cx="8535667" cy="4696504"/>
          </a:xfrm>
        </p:spPr>
        <p:txBody>
          <a:bodyPr>
            <a:noAutofit/>
          </a:bodyPr>
          <a:lstStyle/>
          <a:p>
            <a:r>
              <a:rPr lang="ja-JP" altLang="en-US" dirty="0"/>
              <a:t>近年では，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/>
              <a:t>ひとり暮らしの </a:t>
            </a:r>
            <a:r>
              <a:rPr lang="ja-JP" altLang="en-US" sz="4800" b="1" dirty="0">
                <a:solidFill>
                  <a:srgbClr val="0000FF"/>
                </a:solidFill>
              </a:rPr>
              <a:t>単独 </a:t>
            </a:r>
            <a:r>
              <a:rPr lang="ja-JP" altLang="en-US" dirty="0"/>
              <a:t>世帯</a:t>
            </a:r>
            <a:endParaRPr lang="en-US" altLang="ja-JP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sz="4800" b="1" dirty="0">
                <a:solidFill>
                  <a:srgbClr val="0000FF"/>
                </a:solidFill>
              </a:rPr>
              <a:t>グループホーム</a:t>
            </a:r>
            <a:r>
              <a:rPr lang="ja-JP" altLang="en-US" dirty="0">
                <a:solidFill>
                  <a:prstClr val="black"/>
                </a:solidFill>
              </a:rPr>
              <a:t> などで近親者でない人と共同生活をする人</a:t>
            </a:r>
            <a:endParaRPr lang="en-US" altLang="ja-JP" dirty="0">
              <a:solidFill>
                <a:prstClr val="black"/>
              </a:solidFill>
            </a:endParaRPr>
          </a:p>
          <a:p>
            <a:r>
              <a:rPr lang="ja-JP" altLang="en-US" dirty="0">
                <a:solidFill>
                  <a:prstClr val="black"/>
                </a:solidFill>
              </a:rPr>
              <a:t>も増えている。 </a:t>
            </a:r>
            <a:endParaRPr kumimoji="1" lang="ja-JP" altLang="en-US" dirty="0"/>
          </a:p>
        </p:txBody>
      </p:sp>
      <p:sp>
        <p:nvSpPr>
          <p:cNvPr id="2" name="大かっこ 1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4086769" y="2143284"/>
            <a:ext cx="1390300" cy="637237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大かっこ 5">
            <a:extLst>
              <a:ext uri="{FF2B5EF4-FFF2-40B4-BE49-F238E27FC236}">
                <a16:creationId xmlns:a16="http://schemas.microsoft.com/office/drawing/2014/main" id="{A43B64AD-F18D-0703-C321-91199478C0A7}"/>
              </a:ext>
            </a:extLst>
          </p:cNvPr>
          <p:cNvSpPr/>
          <p:nvPr/>
        </p:nvSpPr>
        <p:spPr>
          <a:xfrm>
            <a:off x="1054958" y="2862588"/>
            <a:ext cx="4188846" cy="637237"/>
          </a:xfrm>
          <a:prstGeom prst="bracketPai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4400" b="1" baseline="30000" dirty="0">
              <a:solidFill>
                <a:srgbClr val="005A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38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ABAC3-B2E6-F4D6-9A9D-A6D79F949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8DAFE2-0945-0C08-9297-57B857AD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546C7-DDCC-4C79-B357-34FAB75EF34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648C65E2-D6DF-0F37-03E2-0D8E72D0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 １　</a:t>
            </a:r>
            <a:r>
              <a:rPr lang="ja-JP" altLang="en-US" dirty="0"/>
              <a:t>家族って何だろう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D8936F-FB48-7937-0BFA-C986638E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0" y="2035397"/>
            <a:ext cx="8791200" cy="290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4_スライドフォーマット.potx" id="{41537B3A-58B8-4997-A1D5-62FC56304357}" vid="{1722AE44-CF25-4206-880D-2A7465975B6F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4_スライドフォーマット.potx" id="{41537B3A-58B8-4997-A1D5-62FC56304357}" vid="{1722AE44-CF25-4206-880D-2A7465975B6F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R4_スライドフォーマット</Template>
  <TotalTime>8011</TotalTime>
  <Words>1700</Words>
  <PresentationFormat>画面に合わせる (4:3)</PresentationFormat>
  <Paragraphs>233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41</vt:i4>
      </vt:variant>
    </vt:vector>
  </HeadingPairs>
  <TitlesOfParts>
    <vt:vector size="51" baseType="lpstr">
      <vt:lpstr>ＭＳ Ｐゴシック</vt:lpstr>
      <vt:lpstr>UDReiminPr6-Regular</vt:lpstr>
      <vt:lpstr>UDShinGoPr6-Regular</vt:lpstr>
      <vt:lpstr>游ゴシック</vt:lpstr>
      <vt:lpstr>Arial</vt:lpstr>
      <vt:lpstr>Bahnschrift SemiLight Condensed</vt:lpstr>
      <vt:lpstr>Calibri</vt:lpstr>
      <vt:lpstr>Wingdings</vt:lpstr>
      <vt:lpstr>Office テーマ</vt:lpstr>
      <vt:lpstr>1_Office テーマ</vt:lpstr>
      <vt:lpstr>４. 共に生きる家族　</vt:lpstr>
      <vt:lpstr>授業のポイント</vt:lpstr>
      <vt:lpstr>PowerPoint プレゼンテーション</vt:lpstr>
      <vt:lpstr>PowerPoint プレゼンテーション</vt:lpstr>
      <vt:lpstr> １　家族って何だろう</vt:lpstr>
      <vt:lpstr> １　家族って何だろう</vt:lpstr>
      <vt:lpstr> １　家族って何だろう</vt:lpstr>
      <vt:lpstr> １　家族って何だろう</vt:lpstr>
      <vt:lpstr> １　家族って何だろう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２　ライフサイクルと家族</vt:lpstr>
      <vt:lpstr> ２　ライフサイクルと家族</vt:lpstr>
      <vt:lpstr> ２　ライフサイクルと家族</vt:lpstr>
      <vt:lpstr> ２　ライフサイクルと家族</vt:lpstr>
      <vt:lpstr> ２　ライフサイクルと家族</vt:lpstr>
      <vt:lpstr> ２　ライフサイクルと家族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３　変化していく世帯構成と家庭の機能</vt:lpstr>
      <vt:lpstr> ４　家族の抱える問題とそのサポート</vt:lpstr>
      <vt:lpstr> ３　変化していく世帯構成と家庭の機能</vt:lpstr>
      <vt:lpstr> ４　家族の抱える問題とそのサポート</vt:lpstr>
      <vt:lpstr> ４　家族の抱える問題とそのサポート</vt:lpstr>
      <vt:lpstr> ４　家族の抱える問題とそのサポート</vt:lpstr>
      <vt:lpstr> ４　家族の抱える問題とそのサポート</vt:lpstr>
      <vt:lpstr> ３　変化していく世帯構成と家庭の機能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2025-09-29T04:34:02Z</cp:lastPrinted>
  <dcterms:created xsi:type="dcterms:W3CDTF">2020-05-11T04:01:04Z</dcterms:created>
  <dcterms:modified xsi:type="dcterms:W3CDTF">2026-02-26T01:10:36Z</dcterms:modified>
</cp:coreProperties>
</file>