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3" r:id="rId1"/>
    <p:sldMasterId id="2147483942" r:id="rId2"/>
  </p:sldMasterIdLst>
  <p:notesMasterIdLst>
    <p:notesMasterId r:id="rId14"/>
  </p:notesMasterIdLst>
  <p:handoutMasterIdLst>
    <p:handoutMasterId r:id="rId15"/>
  </p:handoutMasterIdLst>
  <p:sldIdLst>
    <p:sldId id="334" r:id="rId3"/>
    <p:sldId id="340" r:id="rId4"/>
    <p:sldId id="343" r:id="rId5"/>
    <p:sldId id="342" r:id="rId6"/>
    <p:sldId id="354" r:id="rId7"/>
    <p:sldId id="348" r:id="rId8"/>
    <p:sldId id="349" r:id="rId9"/>
    <p:sldId id="350" r:id="rId10"/>
    <p:sldId id="351" r:id="rId11"/>
    <p:sldId id="352" r:id="rId12"/>
    <p:sldId id="353" r:id="rId13"/>
  </p:sldIdLst>
  <p:sldSz cx="12192000" cy="6858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orient="horz" pos="2931" userDrawn="1">
          <p15:clr>
            <a:srgbClr val="A4A3A4"/>
          </p15:clr>
        </p15:guide>
        <p15:guide id="3" pos="5171" userDrawn="1">
          <p15:clr>
            <a:srgbClr val="A4A3A4"/>
          </p15:clr>
        </p15:guide>
        <p15:guide id="4" pos="26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E7FA"/>
    <a:srgbClr val="FFD966"/>
    <a:srgbClr val="AEE9F9"/>
    <a:srgbClr val="FFFFFF"/>
    <a:srgbClr val="D8F5FD"/>
    <a:srgbClr val="DAF5FE"/>
    <a:srgbClr val="B9A66D"/>
    <a:srgbClr val="E6B91E"/>
    <a:srgbClr val="0000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1" autoAdjust="0"/>
    <p:restoredTop sz="96327" autoAdjust="0"/>
  </p:normalViewPr>
  <p:slideViewPr>
    <p:cSldViewPr>
      <p:cViewPr varScale="1">
        <p:scale>
          <a:sx n="78" d="100"/>
          <a:sy n="78" d="100"/>
        </p:scale>
        <p:origin x="744" y="86"/>
      </p:cViewPr>
      <p:guideLst>
        <p:guide orient="horz" pos="1434"/>
        <p:guide orient="horz" pos="2931"/>
        <p:guide pos="5171"/>
        <p:guide pos="26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2" d="100"/>
          <a:sy n="132" d="100"/>
        </p:scale>
        <p:origin x="2304" y="160"/>
      </p:cViewPr>
      <p:guideLst>
        <p:guide orient="horz" pos="2122"/>
        <p:guide pos="31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412" y="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EF471EB-85AB-4687-B961-B58FD244E7A8}" type="datetimeFigureOut">
              <a:rPr lang="ja-JP" altLang="en-US"/>
              <a:pPr>
                <a:defRPr/>
              </a:pPr>
              <a:t>2026/1/30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25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412" y="639725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1589A66C-48DC-475D-8907-2939B23B81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846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412" y="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4AC9DB06-F1EA-435D-B04A-01FE6D5AC3D2}" type="datetimeFigureOut">
              <a:rPr lang="ja-JP" altLang="en-US"/>
              <a:pPr>
                <a:defRPr/>
              </a:pPr>
              <a:t>2026/1/30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191" y="3199149"/>
            <a:ext cx="7893933" cy="3031981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25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412" y="639725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89CEB7CB-9B21-44BD-8D15-7ECF69CAE4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8158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7053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11523" indent="-2736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094651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32512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1970372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08232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46093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283953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21814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fld id="{94E31B82-1DFF-47AD-9916-94D4B4D75AF5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3111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11523" indent="-2736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094651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32512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1970372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08232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46093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283953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21814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fld id="{94E31B82-1DFF-47AD-9916-94D4B4D75AF5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779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11523" indent="-2736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094651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32512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1970372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08232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46093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283953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21814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fld id="{94E31B82-1DFF-47AD-9916-94D4B4D75AF5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080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11523" indent="-2736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094651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32512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1970372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08232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46093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283953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21814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fld id="{94E31B82-1DFF-47AD-9916-94D4B4D75AF5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2358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11523" indent="-2736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094651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32512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1970372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08232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46093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283953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21814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fld id="{94E31B82-1DFF-47AD-9916-94D4B4D75AF5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804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11523" indent="-2736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094651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32512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1970372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08232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46093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283953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21814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fld id="{94E31B82-1DFF-47AD-9916-94D4B4D75AF5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145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11523" indent="-2736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094651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32512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1970372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08232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46093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283953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21814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fld id="{94E31B82-1DFF-47AD-9916-94D4B4D75AF5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185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11523" indent="-2736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094651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32512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1970372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08232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46093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283953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21814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fld id="{94E31B82-1DFF-47AD-9916-94D4B4D75AF5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3292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11523" indent="-2736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094651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32512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1970372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08232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46093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283953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21814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fld id="{94E31B82-1DFF-47AD-9916-94D4B4D75AF5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863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11523" indent="-2736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094651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32512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1970372" indent="-21893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08232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46093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283953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21814" indent="-2189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fld id="{94E31B82-1DFF-47AD-9916-94D4B4D75AF5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111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62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>
            <a:extLst>
              <a:ext uri="{FF2B5EF4-FFF2-40B4-BE49-F238E27FC236}">
                <a16:creationId xmlns:a16="http://schemas.microsoft.com/office/drawing/2014/main" id="{D3844554-E61F-F44B-B294-497E78F30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kumimoji="1" lang="ja-JP" altLang="en-US"/>
              <a:t>マスタータイトルの書式設定</a:t>
            </a:r>
            <a:endParaRPr kumimoji="1" lang="ja-IS" altLang="en-US" dirty="0"/>
          </a:p>
        </p:txBody>
      </p:sp>
    </p:spTree>
    <p:extLst>
      <p:ext uri="{BB962C8B-B14F-4D97-AF65-F5344CB8AC3E}">
        <p14:creationId xmlns:p14="http://schemas.microsoft.com/office/powerpoint/2010/main" val="274371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窓 が含まれている画像&#10;&#10;自動的に生成された説明">
            <a:extLst>
              <a:ext uri="{FF2B5EF4-FFF2-40B4-BE49-F238E27FC236}">
                <a16:creationId xmlns:a16="http://schemas.microsoft.com/office/drawing/2014/main" id="{CBB8CAFD-70E5-6142-8503-5CA8CEF116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C7908C2-E3EA-6649-8680-614F63986064}"/>
              </a:ext>
            </a:extLst>
          </p:cNvPr>
          <p:cNvSpPr txBox="1"/>
          <p:nvPr userDrawn="1"/>
        </p:nvSpPr>
        <p:spPr>
          <a:xfrm>
            <a:off x="3575720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IS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6D860BA-DF49-4074-BD55-BE5853FAA44E}"/>
              </a:ext>
            </a:extLst>
          </p:cNvPr>
          <p:cNvSpPr/>
          <p:nvPr userDrawn="1"/>
        </p:nvSpPr>
        <p:spPr>
          <a:xfrm>
            <a:off x="26636" y="3158098"/>
            <a:ext cx="4527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endParaRPr lang="en-US" altLang="ja-I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r>
              <a:rPr lang="ja-IS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ー</a:t>
            </a:r>
            <a:endParaRPr lang="en-US" altLang="ja-IS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420"/>
              </a:lnSpc>
            </a:pPr>
            <a:endParaRPr lang="ja-I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2" name="スライド番号プレースホルダー 4">
            <a:extLst>
              <a:ext uri="{FF2B5EF4-FFF2-40B4-BE49-F238E27FC236}">
                <a16:creationId xmlns:a16="http://schemas.microsoft.com/office/drawing/2014/main" id="{CCCD7F5A-38BA-46A7-B330-59BEDAC4C839}"/>
              </a:ext>
            </a:extLst>
          </p:cNvPr>
          <p:cNvSpPr txBox="1">
            <a:spLocks/>
          </p:cNvSpPr>
          <p:nvPr userDrawn="1"/>
        </p:nvSpPr>
        <p:spPr>
          <a:xfrm>
            <a:off x="-96688" y="3045210"/>
            <a:ext cx="648072" cy="36004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A798A1-9894-D942-AEE8-B0397A80ED19}" type="slidenum">
              <a:rPr kumimoji="1" lang="ja-IS" altLang="en-US" smtClean="0">
                <a:solidFill>
                  <a:schemeClr val="tx1"/>
                </a:solidFill>
              </a:rPr>
              <a:pPr/>
              <a:t>‹#›</a:t>
            </a:fld>
            <a:endParaRPr kumimoji="1" lang="ja-IS" altLang="en-US" dirty="0">
              <a:solidFill>
                <a:schemeClr val="tx1"/>
              </a:solidFill>
            </a:endParaRPr>
          </a:p>
        </p:txBody>
      </p:sp>
      <p:sp>
        <p:nvSpPr>
          <p:cNvPr id="13" name="テキスト プレースホルダー 27">
            <a:extLst>
              <a:ext uri="{FF2B5EF4-FFF2-40B4-BE49-F238E27FC236}">
                <a16:creationId xmlns:a16="http://schemas.microsoft.com/office/drawing/2014/main" id="{2DA558AA-70F5-44E4-91F4-7AC059543759}"/>
              </a:ext>
            </a:extLst>
          </p:cNvPr>
          <p:cNvSpPr txBox="1">
            <a:spLocks/>
          </p:cNvSpPr>
          <p:nvPr userDrawn="1"/>
        </p:nvSpPr>
        <p:spPr>
          <a:xfrm>
            <a:off x="33338" y="3429000"/>
            <a:ext cx="431800" cy="287338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11</a:t>
            </a:r>
            <a:endParaRPr kumimoji="1" lang="ja-IS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" name="図 2">
            <a:extLst>
              <a:ext uri="{FF2B5EF4-FFF2-40B4-BE49-F238E27FC236}">
                <a16:creationId xmlns:a16="http://schemas.microsoft.com/office/drawing/2014/main" id="{BA505F3C-4DDB-C61F-23EB-D3EDE40158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828" y="6521439"/>
            <a:ext cx="22146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51C288-BBCF-9EBE-E61F-C9E514DB6AC8}"/>
              </a:ext>
            </a:extLst>
          </p:cNvPr>
          <p:cNvSpPr txBox="1"/>
          <p:nvPr userDrawn="1"/>
        </p:nvSpPr>
        <p:spPr>
          <a:xfrm>
            <a:off x="11447455" y="6224413"/>
            <a:ext cx="74454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defRPr/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化基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901</a:t>
            </a:r>
            <a:endParaRPr lang="ja-JP" altLang="en-US" sz="1200" dirty="0">
              <a:solidFill>
                <a:srgbClr val="40404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>
              <a:defRPr/>
            </a:pPr>
            <a:endParaRPr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684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2800" kern="1200">
          <a:solidFill>
            <a:schemeClr val="accent4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14FDDEE6-9291-214A-BF18-D918C6715A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D8EA201-6C2D-2C40-82A4-348A9794045B}"/>
              </a:ext>
            </a:extLst>
          </p:cNvPr>
          <p:cNvSpPr/>
          <p:nvPr userDrawn="1"/>
        </p:nvSpPr>
        <p:spPr>
          <a:xfrm>
            <a:off x="26636" y="3158098"/>
            <a:ext cx="4527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endParaRPr lang="en-US" altLang="ja-I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r>
              <a:rPr lang="ja-IS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ー</a:t>
            </a:r>
            <a:endParaRPr lang="en-US" altLang="ja-IS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420"/>
              </a:lnSpc>
            </a:pPr>
            <a:endParaRPr lang="ja-I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4" name="タイトル プレースホルダー 23">
            <a:extLst>
              <a:ext uri="{FF2B5EF4-FFF2-40B4-BE49-F238E27FC236}">
                <a16:creationId xmlns:a16="http://schemas.microsoft.com/office/drawing/2014/main" id="{46E7E43E-7C9B-D44F-96D9-25390A116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マスタータイトルの書式設定</a:t>
            </a:r>
            <a:endParaRPr kumimoji="1" lang="ja-IS" altLang="en-US" dirty="0"/>
          </a:p>
        </p:txBody>
      </p:sp>
      <p:sp>
        <p:nvSpPr>
          <p:cNvPr id="36" name="スライド番号プレースホルダー 4">
            <a:extLst>
              <a:ext uri="{FF2B5EF4-FFF2-40B4-BE49-F238E27FC236}">
                <a16:creationId xmlns:a16="http://schemas.microsoft.com/office/drawing/2014/main" id="{4DA81D93-01E9-FC4A-933D-05AA13B37B2D}"/>
              </a:ext>
            </a:extLst>
          </p:cNvPr>
          <p:cNvSpPr txBox="1">
            <a:spLocks/>
          </p:cNvSpPr>
          <p:nvPr userDrawn="1"/>
        </p:nvSpPr>
        <p:spPr>
          <a:xfrm>
            <a:off x="-96688" y="3045210"/>
            <a:ext cx="648072" cy="36004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A798A1-9894-D942-AEE8-B0397A80ED19}" type="slidenum">
              <a:rPr kumimoji="1" lang="ja-IS" altLang="en-US" smtClean="0">
                <a:solidFill>
                  <a:schemeClr val="tx1"/>
                </a:solidFill>
              </a:rPr>
              <a:pPr/>
              <a:t>‹#›</a:t>
            </a:fld>
            <a:endParaRPr kumimoji="1" lang="ja-IS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プレースホルダー 27">
            <a:extLst>
              <a:ext uri="{FF2B5EF4-FFF2-40B4-BE49-F238E27FC236}">
                <a16:creationId xmlns:a16="http://schemas.microsoft.com/office/drawing/2014/main" id="{F31990B9-F8ED-8043-8784-16D07517DBAE}"/>
              </a:ext>
            </a:extLst>
          </p:cNvPr>
          <p:cNvSpPr txBox="1">
            <a:spLocks/>
          </p:cNvSpPr>
          <p:nvPr userDrawn="1"/>
        </p:nvSpPr>
        <p:spPr>
          <a:xfrm>
            <a:off x="33338" y="3429000"/>
            <a:ext cx="431800" cy="287338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11</a:t>
            </a:r>
            <a:endParaRPr kumimoji="1" lang="ja-IS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" name="図 2">
            <a:extLst>
              <a:ext uri="{FF2B5EF4-FFF2-40B4-BE49-F238E27FC236}">
                <a16:creationId xmlns:a16="http://schemas.microsoft.com/office/drawing/2014/main" id="{245A93D8-ADD7-A4FE-7512-052F3698E2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828" y="6521439"/>
            <a:ext cx="22146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10E7C3-D36E-075C-2B4D-3D563EAB93B0}"/>
              </a:ext>
            </a:extLst>
          </p:cNvPr>
          <p:cNvSpPr txBox="1"/>
          <p:nvPr userDrawn="1"/>
        </p:nvSpPr>
        <p:spPr>
          <a:xfrm>
            <a:off x="11447455" y="6224413"/>
            <a:ext cx="74454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defRPr/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化基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901</a:t>
            </a:r>
            <a:endParaRPr lang="ja-JP" altLang="en-US" sz="1200" dirty="0">
              <a:solidFill>
                <a:srgbClr val="40404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>
              <a:defRPr/>
            </a:pPr>
            <a:endParaRPr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85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>
              <a:lumMod val="75000"/>
            </a:schemeClr>
          </a:solidFill>
          <a:latin typeface="Meiryo" panose="020B0604030504040204" pitchFamily="34" charset="-128"/>
          <a:ea typeface="Meiryo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">
            <a:extLst>
              <a:ext uri="{FF2B5EF4-FFF2-40B4-BE49-F238E27FC236}">
                <a16:creationId xmlns:a16="http://schemas.microsoft.com/office/drawing/2014/main" id="{3196A7F4-2F6E-9A4B-A5C1-53067FFCD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260648"/>
            <a:ext cx="39493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/>
            <a:r>
              <a:rPr lang="ja-JP" altLang="ja-JP" sz="18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游ゴシック" panose="020B0400000000000000" pitchFamily="50" charset="-128"/>
              </a:rPr>
              <a:t>アクティブ・ラーニングプリント</a:t>
            </a:r>
            <a:endParaRPr lang="en-US" altLang="ja-JP" sz="1800" b="1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游ゴシック" panose="020B0400000000000000" pitchFamily="50" charset="-128"/>
            </a:endParaRPr>
          </a:p>
          <a:p>
            <a:pPr algn="r"/>
            <a:r>
              <a:rPr lang="ja-JP" altLang="ja-JP" sz="18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游ゴシック" panose="020B0400000000000000" pitchFamily="50" charset="-128"/>
              </a:rPr>
              <a:t>（化学</a:t>
            </a:r>
            <a:r>
              <a:rPr lang="ja-JP" altLang="ja-JP" sz="1800" b="1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游ゴシック" panose="020B0400000000000000" pitchFamily="50" charset="-128"/>
              </a:rPr>
              <a:t>基礎 </a:t>
            </a:r>
            <a:r>
              <a:rPr lang="en-US" altLang="ja-JP" sz="1800" b="1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" panose="02040604050505020304" pitchFamily="18" charset="0"/>
                <a:ea typeface="游ゴシック" panose="020B0400000000000000" pitchFamily="50" charset="-128"/>
              </a:rPr>
              <a:t>academia</a:t>
            </a:r>
            <a:r>
              <a:rPr lang="ja-JP" altLang="en-US" sz="1800" b="1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" panose="02040604050505020304" pitchFamily="18" charset="0"/>
                <a:ea typeface="游ゴシック" panose="020B0400000000000000" pitchFamily="50" charset="-128"/>
              </a:rPr>
              <a:t>新訂版</a:t>
            </a:r>
            <a:r>
              <a:rPr lang="ja-JP" altLang="ja-JP" sz="1800" b="1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游ゴシック" panose="020B0400000000000000" pitchFamily="50" charset="-128"/>
              </a:rPr>
              <a:t>）</a:t>
            </a:r>
            <a:endParaRPr lang="ja-JP" altLang="ja-JP" sz="18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sp>
        <p:nvSpPr>
          <p:cNvPr id="16" name="テキスト ボックス 2">
            <a:extLst>
              <a:ext uri="{FF2B5EF4-FFF2-40B4-BE49-F238E27FC236}">
                <a16:creationId xmlns:a16="http://schemas.microsoft.com/office/drawing/2014/main" id="{DEA9FF3A-72EF-5141-BC20-076813731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1556792"/>
            <a:ext cx="69847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ja-JP" sz="4800" b="1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１</a:t>
            </a:r>
            <a:r>
              <a:rPr lang="ja-JP" altLang="ja-JP" sz="4000" b="1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章</a:t>
            </a:r>
            <a:r>
              <a:rPr lang="ja-JP" altLang="ja-JP" sz="4800" b="1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１</a:t>
            </a:r>
            <a:r>
              <a:rPr lang="ja-JP" altLang="ja-JP" sz="4000" b="1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節</a:t>
            </a:r>
            <a:r>
              <a:rPr lang="ja-JP" altLang="ja-JP" sz="4000" kern="1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4000" b="1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物質の探究</a:t>
            </a:r>
            <a:r>
              <a:rPr lang="ja-JP" altLang="en-US" sz="6600" b="1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ja-JP" sz="2800" b="1" kern="1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▶ </a:t>
            </a:r>
            <a:r>
              <a:rPr lang="en-US" altLang="ja-JP" sz="2800" b="1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p</a:t>
            </a:r>
            <a:r>
              <a:rPr lang="en-US" altLang="ja-JP" sz="2800" b="1" kern="100"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.16</a:t>
            </a:r>
            <a:endParaRPr lang="en-US" altLang="ja-JP" sz="4000" b="1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5CA49580-5679-41C4-9CB5-0FC11B869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2852936"/>
            <a:ext cx="108012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11500" b="1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蒸 留</a:t>
            </a:r>
            <a:endParaRPr lang="en-US" altLang="ja-JP" sz="11500" b="1" kern="10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92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46CAFD1-23BC-4350-8D90-7BB61D85C4D7}"/>
              </a:ext>
            </a:extLst>
          </p:cNvPr>
          <p:cNvSpPr txBox="1"/>
          <p:nvPr/>
        </p:nvSpPr>
        <p:spPr>
          <a:xfrm>
            <a:off x="1068073" y="908720"/>
            <a:ext cx="7200800" cy="756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b="1" kern="100" dirty="0">
                <a:latin typeface="Times New Roman" panose="02020603050405020304" pitchFamily="18" charset="0"/>
                <a:ea typeface="游ゴシック" panose="020B0400000000000000" pitchFamily="50" charset="-128"/>
              </a:rPr>
              <a:t>④ リービッヒ冷却器へ流す水の方向</a:t>
            </a:r>
            <a:endParaRPr lang="en-US" altLang="ja-JP" sz="3200" kern="100" dirty="0">
              <a:effectLst/>
              <a:latin typeface="Times New Roman" panose="02020603050405020304" pitchFamily="18" charset="0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0A5BE3-7B89-4607-9AFD-2E5070A8BCDC}"/>
              </a:ext>
            </a:extLst>
          </p:cNvPr>
          <p:cNvSpPr txBox="1"/>
          <p:nvPr/>
        </p:nvSpPr>
        <p:spPr>
          <a:xfrm>
            <a:off x="1527487" y="2286912"/>
            <a:ext cx="47062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</a:rPr>
              <a:t>下から上へ流す。</a:t>
            </a:r>
            <a:endParaRPr lang="en-US" altLang="ja-JP" sz="3200" kern="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155A339-EE45-4DC2-B0B4-AAFC4F4F235A}"/>
              </a:ext>
            </a:extLst>
          </p:cNvPr>
          <p:cNvSpPr txBox="1"/>
          <p:nvPr/>
        </p:nvSpPr>
        <p:spPr>
          <a:xfrm>
            <a:off x="1527487" y="3864094"/>
            <a:ext cx="9955963" cy="20851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</a:rPr>
              <a:t>上から流しても管の中の空気が抜けず，</a:t>
            </a:r>
            <a:endParaRPr lang="en-US" altLang="ja-JP" sz="3200" kern="1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4000"/>
              </a:lnSpc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</a:rPr>
              <a:t>管を水で満たすことができない。</a:t>
            </a:r>
          </a:p>
          <a:p>
            <a:pPr>
              <a:lnSpc>
                <a:spcPts val="4000"/>
              </a:lnSpc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</a:rPr>
              <a:t>また，冷却水の温度が下は低く，蒸気を冷やしながら</a:t>
            </a:r>
            <a:endParaRPr lang="en-US" altLang="ja-JP" sz="3200" kern="1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4000"/>
              </a:lnSpc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</a:rPr>
              <a:t>次第に上がっていく方が蒸気の冷却効率がよい。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4E443A7-D905-4B27-AF1D-1F391709859C}"/>
              </a:ext>
            </a:extLst>
          </p:cNvPr>
          <p:cNvSpPr txBox="1"/>
          <p:nvPr/>
        </p:nvSpPr>
        <p:spPr>
          <a:xfrm>
            <a:off x="1068073" y="1661395"/>
            <a:ext cx="6090561" cy="73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/>
              <a:t>●蒸留を行う上で注意する事項</a:t>
            </a:r>
            <a:endParaRPr kumimoji="1" lang="en-US" altLang="ja-JP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032158C-4DE2-4E3B-B73D-183083AAA6C5}"/>
              </a:ext>
            </a:extLst>
          </p:cNvPr>
          <p:cNvSpPr txBox="1"/>
          <p:nvPr/>
        </p:nvSpPr>
        <p:spPr>
          <a:xfrm>
            <a:off x="1068073" y="3113771"/>
            <a:ext cx="8424936" cy="73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/>
              <a:t>●蒸留を行う上で注意する理由</a:t>
            </a:r>
            <a:endParaRPr kumimoji="1" lang="en-US" altLang="ja-JP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48880A-3921-4AA0-8C6A-07D6F8B286D0}"/>
              </a:ext>
            </a:extLst>
          </p:cNvPr>
          <p:cNvSpPr txBox="1"/>
          <p:nvPr/>
        </p:nvSpPr>
        <p:spPr>
          <a:xfrm>
            <a:off x="1055440" y="-99392"/>
            <a:ext cx="1535998" cy="750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kern="100" dirty="0">
                <a:ln w="57150">
                  <a:noFill/>
                </a:ln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</a:t>
            </a:r>
            <a:r>
              <a:rPr lang="ja-JP" altLang="en-US" sz="3200" kern="100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3200" b="1" kern="100" dirty="0">
                <a:latin typeface="+mj-ea"/>
                <a:ea typeface="+mj-ea"/>
              </a:rPr>
              <a:t>演習</a:t>
            </a:r>
            <a:endParaRPr kumimoji="1" lang="ja-JP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0503FF8-FDE5-4C27-B8D3-F8784C8482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9" t="37808" r="29473" b="37235"/>
          <a:stretch/>
        </p:blipFill>
        <p:spPr>
          <a:xfrm>
            <a:off x="6816080" y="1737890"/>
            <a:ext cx="4787304" cy="20347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8980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46CAFD1-23BC-4350-8D90-7BB61D85C4D7}"/>
              </a:ext>
            </a:extLst>
          </p:cNvPr>
          <p:cNvSpPr txBox="1"/>
          <p:nvPr/>
        </p:nvSpPr>
        <p:spPr>
          <a:xfrm>
            <a:off x="1068073" y="908720"/>
            <a:ext cx="5616623" cy="756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b="1" kern="100" dirty="0">
                <a:latin typeface="Times New Roman" panose="02020603050405020304" pitchFamily="18" charset="0"/>
                <a:ea typeface="游ゴシック" panose="020B0400000000000000" pitchFamily="50" charset="-128"/>
              </a:rPr>
              <a:t>⑤ 三角フラスコの栓</a:t>
            </a:r>
            <a:endParaRPr lang="en-US" altLang="ja-JP" sz="3200" kern="100" dirty="0">
              <a:effectLst/>
              <a:latin typeface="Times New Roman" panose="02020603050405020304" pitchFamily="18" charset="0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0A5BE3-7B89-4607-9AFD-2E5070A8BCDC}"/>
              </a:ext>
            </a:extLst>
          </p:cNvPr>
          <p:cNvSpPr txBox="1"/>
          <p:nvPr/>
        </p:nvSpPr>
        <p:spPr>
          <a:xfrm>
            <a:off x="1527487" y="2290854"/>
            <a:ext cx="47062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</a:rPr>
              <a:t>密栓をしない。</a:t>
            </a:r>
            <a:endParaRPr lang="en-US" altLang="ja-JP" sz="3200" kern="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155A339-EE45-4DC2-B0B4-AAFC4F4F235A}"/>
              </a:ext>
            </a:extLst>
          </p:cNvPr>
          <p:cNvSpPr txBox="1"/>
          <p:nvPr/>
        </p:nvSpPr>
        <p:spPr>
          <a:xfrm>
            <a:off x="1553270" y="4074673"/>
            <a:ext cx="5416971" cy="10592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</a:rPr>
              <a:t>密栓をすると，内部の圧力が上がって危険である。</a:t>
            </a:r>
            <a:endParaRPr lang="en-US" altLang="ja-JP" sz="3200" kern="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4E443A7-D905-4B27-AF1D-1F391709859C}"/>
              </a:ext>
            </a:extLst>
          </p:cNvPr>
          <p:cNvSpPr txBox="1"/>
          <p:nvPr/>
        </p:nvSpPr>
        <p:spPr>
          <a:xfrm>
            <a:off x="1068073" y="1665337"/>
            <a:ext cx="6090561" cy="73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/>
              <a:t>●蒸留を行う上で注意する事項</a:t>
            </a:r>
            <a:endParaRPr kumimoji="1" lang="en-US" altLang="ja-JP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032158C-4DE2-4E3B-B73D-183083AAA6C5}"/>
              </a:ext>
            </a:extLst>
          </p:cNvPr>
          <p:cNvSpPr txBox="1"/>
          <p:nvPr/>
        </p:nvSpPr>
        <p:spPr>
          <a:xfrm>
            <a:off x="1068073" y="3307574"/>
            <a:ext cx="8424936" cy="73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/>
              <a:t>●蒸留を行う上で注意する理由</a:t>
            </a:r>
            <a:endParaRPr kumimoji="1" lang="en-US" altLang="ja-JP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D917F56-54F6-466B-8A40-A7DE9100952C}"/>
              </a:ext>
            </a:extLst>
          </p:cNvPr>
          <p:cNvSpPr txBox="1"/>
          <p:nvPr/>
        </p:nvSpPr>
        <p:spPr>
          <a:xfrm>
            <a:off x="1055440" y="-99392"/>
            <a:ext cx="1535998" cy="750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kern="100" dirty="0">
                <a:ln w="57150">
                  <a:noFill/>
                </a:ln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</a:t>
            </a:r>
            <a:r>
              <a:rPr lang="ja-JP" altLang="en-US" sz="3200" kern="100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3200" b="1" kern="100" dirty="0">
                <a:latin typeface="+mj-ea"/>
                <a:ea typeface="+mj-ea"/>
              </a:rPr>
              <a:t>演習</a:t>
            </a:r>
            <a:endParaRPr kumimoji="1" lang="ja-JP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7ACB964-A320-4C45-93E3-B181ABDB62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6" t="54871" r="19298" b="13660"/>
          <a:stretch/>
        </p:blipFill>
        <p:spPr>
          <a:xfrm>
            <a:off x="7301277" y="1907821"/>
            <a:ext cx="3907291" cy="40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2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5B015F4-893C-426A-A57E-8423864D315C}"/>
              </a:ext>
            </a:extLst>
          </p:cNvPr>
          <p:cNvSpPr txBox="1"/>
          <p:nvPr/>
        </p:nvSpPr>
        <p:spPr>
          <a:xfrm>
            <a:off x="1559496" y="1997839"/>
            <a:ext cx="1018740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b="1" kern="1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Q.</a:t>
            </a:r>
            <a:r>
              <a:rPr lang="ja-JP" altLang="en-US" sz="4400" b="1" kern="1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r>
              <a:rPr lang="ja-JP" altLang="ja-JP" sz="4000" b="1" kern="100" dirty="0">
                <a:effectLst/>
                <a:latin typeface="Times New Roman" panose="02020603050405020304" pitchFamily="18" charset="0"/>
                <a:ea typeface="游ゴシック" panose="020B0400000000000000" pitchFamily="50" charset="-128"/>
              </a:rPr>
              <a:t>蒸留</a:t>
            </a:r>
            <a:r>
              <a:rPr lang="ja-JP" altLang="ja-JP" sz="4000" kern="100" dirty="0">
                <a:effectLst/>
                <a:latin typeface="Times New Roman" panose="02020603050405020304" pitchFamily="18" charset="0"/>
                <a:ea typeface="游ゴシック" panose="020B0400000000000000" pitchFamily="50" charset="-128"/>
              </a:rPr>
              <a:t>によって，</a:t>
            </a:r>
            <a:r>
              <a:rPr lang="ja-JP" altLang="ja-JP" sz="4000" b="1" kern="100" dirty="0">
                <a:effectLst/>
                <a:latin typeface="Times New Roman" panose="02020603050405020304" pitchFamily="18" charset="0"/>
                <a:ea typeface="游ゴシック" panose="020B0400000000000000" pitchFamily="50" charset="-128"/>
              </a:rPr>
              <a:t>混合物</a:t>
            </a:r>
            <a:r>
              <a:rPr lang="ja-JP" altLang="ja-JP" sz="4000" kern="100" dirty="0">
                <a:effectLst/>
                <a:latin typeface="Times New Roman" panose="02020603050405020304" pitchFamily="18" charset="0"/>
                <a:ea typeface="游ゴシック" panose="020B0400000000000000" pitchFamily="50" charset="-128"/>
              </a:rPr>
              <a:t>から</a:t>
            </a:r>
            <a:r>
              <a:rPr lang="ja-JP" altLang="ja-JP" sz="4000" b="1" kern="100" dirty="0">
                <a:effectLst/>
                <a:latin typeface="Times New Roman" panose="02020603050405020304" pitchFamily="18" charset="0"/>
                <a:ea typeface="游ゴシック" panose="020B0400000000000000" pitchFamily="50" charset="-128"/>
              </a:rPr>
              <a:t>純物質</a:t>
            </a:r>
            <a:r>
              <a:rPr lang="ja-JP" altLang="ja-JP" sz="4000" kern="100" dirty="0">
                <a:effectLst/>
                <a:latin typeface="Times New Roman" panose="02020603050405020304" pitchFamily="18" charset="0"/>
                <a:ea typeface="游ゴシック" panose="020B0400000000000000" pitchFamily="50" charset="-128"/>
              </a:rPr>
              <a:t>を</a:t>
            </a:r>
            <a:endParaRPr lang="en-US" altLang="ja-JP" sz="4000" kern="100" dirty="0">
              <a:effectLst/>
              <a:latin typeface="Times New Roman" panose="02020603050405020304" pitchFamily="18" charset="0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kern="100" dirty="0">
                <a:latin typeface="Times New Roman" panose="02020603050405020304" pitchFamily="18" charset="0"/>
                <a:ea typeface="游ゴシック" panose="020B0400000000000000" pitchFamily="50" charset="-128"/>
              </a:rPr>
              <a:t>　  </a:t>
            </a:r>
            <a:r>
              <a:rPr lang="ja-JP" altLang="ja-JP" sz="4000" b="1" kern="100" dirty="0">
                <a:effectLst/>
                <a:latin typeface="Times New Roman" panose="02020603050405020304" pitchFamily="18" charset="0"/>
                <a:ea typeface="游ゴシック" panose="020B0400000000000000" pitchFamily="50" charset="-128"/>
              </a:rPr>
              <a:t>分離・精製</a:t>
            </a:r>
            <a:r>
              <a:rPr lang="ja-JP" altLang="ja-JP" sz="4000" kern="100" dirty="0">
                <a:effectLst/>
                <a:latin typeface="Times New Roman" panose="02020603050405020304" pitchFamily="18" charset="0"/>
                <a:ea typeface="游ゴシック" panose="020B0400000000000000" pitchFamily="50" charset="-128"/>
              </a:rPr>
              <a:t>する際にどのようなことに</a:t>
            </a:r>
            <a:endParaRPr lang="en-US" altLang="ja-JP" sz="4000" kern="100" dirty="0">
              <a:effectLst/>
              <a:latin typeface="Times New Roman" panose="02020603050405020304" pitchFamily="18" charset="0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kern="100" dirty="0">
                <a:effectLst/>
                <a:latin typeface="Times New Roman" panose="02020603050405020304" pitchFamily="18" charset="0"/>
                <a:ea typeface="游ゴシック" panose="020B0400000000000000" pitchFamily="50" charset="-128"/>
              </a:rPr>
              <a:t>　  </a:t>
            </a:r>
            <a:r>
              <a:rPr lang="ja-JP" altLang="ja-JP" sz="4000" kern="100" dirty="0">
                <a:effectLst/>
                <a:latin typeface="Times New Roman" panose="02020603050405020304" pitchFamily="18" charset="0"/>
                <a:ea typeface="游ゴシック" panose="020B0400000000000000" pitchFamily="50" charset="-128"/>
              </a:rPr>
              <a:t>気を付けなくてはならないのだろうか。</a:t>
            </a:r>
            <a:endParaRPr kumimoji="1" lang="ja-JP" altLang="en-US" sz="40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567E837-F8BB-41CE-9453-30BA9F777827}"/>
              </a:ext>
            </a:extLst>
          </p:cNvPr>
          <p:cNvSpPr/>
          <p:nvPr/>
        </p:nvSpPr>
        <p:spPr>
          <a:xfrm>
            <a:off x="1157224" y="1952836"/>
            <a:ext cx="288000" cy="295232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B60C256-E28E-4695-9848-DE627174A7B2}"/>
              </a:ext>
            </a:extLst>
          </p:cNvPr>
          <p:cNvSpPr txBox="1"/>
          <p:nvPr/>
        </p:nvSpPr>
        <p:spPr>
          <a:xfrm>
            <a:off x="1055440" y="-99392"/>
            <a:ext cx="1532792" cy="759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kern="100" dirty="0">
                <a:ln w="57150">
                  <a:solidFill>
                    <a:srgbClr val="FFD96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</a:t>
            </a:r>
            <a:r>
              <a:rPr lang="ja-JP" altLang="en-US" sz="3200" kern="1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3200" b="1" kern="100" dirty="0">
                <a:latin typeface="+mj-ea"/>
                <a:ea typeface="+mj-ea"/>
              </a:rPr>
              <a:t>課題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A269784-B09C-4811-A70F-A0E410F96A97}"/>
              </a:ext>
            </a:extLst>
          </p:cNvPr>
          <p:cNvSpPr txBox="1"/>
          <p:nvPr/>
        </p:nvSpPr>
        <p:spPr>
          <a:xfrm>
            <a:off x="7001495" y="5508521"/>
            <a:ext cx="3949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知識を整理してみよう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D7F01A1-9F90-47B7-A71E-FBF50C11629C}"/>
              </a:ext>
            </a:extLst>
          </p:cNvPr>
          <p:cNvSpPr/>
          <p:nvPr/>
        </p:nvSpPr>
        <p:spPr>
          <a:xfrm>
            <a:off x="6122531" y="6026585"/>
            <a:ext cx="4644000" cy="45719"/>
          </a:xfrm>
          <a:prstGeom prst="rect">
            <a:avLst/>
          </a:prstGeom>
          <a:gradFill flip="none" rotWithShape="1">
            <a:gsLst>
              <a:gs pos="1000">
                <a:srgbClr val="FFC000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6" name="グラフィックス 15" descr="右向き指示マーク 枠線">
            <a:extLst>
              <a:ext uri="{FF2B5EF4-FFF2-40B4-BE49-F238E27FC236}">
                <a16:creationId xmlns:a16="http://schemas.microsoft.com/office/drawing/2014/main" id="{EB438F92-EE81-4CC7-A69C-9382FAC83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68008" y="5301208"/>
            <a:ext cx="914400" cy="914400"/>
          </a:xfrm>
          <a:prstGeom prst="rect">
            <a:avLst/>
          </a:prstGeom>
          <a:effectLst>
            <a:glow rad="38100">
              <a:schemeClr val="accent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845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12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840DA13-2275-4108-8DB1-82AC3F043100}"/>
              </a:ext>
            </a:extLst>
          </p:cNvPr>
          <p:cNvSpPr txBox="1"/>
          <p:nvPr/>
        </p:nvSpPr>
        <p:spPr>
          <a:xfrm>
            <a:off x="1055440" y="-99392"/>
            <a:ext cx="2771913" cy="750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kern="100" dirty="0">
                <a:ln w="57150">
                  <a:solidFill>
                    <a:srgbClr val="FFD96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</a:t>
            </a:r>
            <a:r>
              <a:rPr lang="ja-JP" altLang="en-US" sz="3200" kern="1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3200" b="1" kern="100" dirty="0">
                <a:latin typeface="+mj-ea"/>
                <a:ea typeface="+mj-ea"/>
              </a:rPr>
              <a:t>知識の整理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EF1094E-2757-4B9E-86C0-1A6FDE338D89}"/>
              </a:ext>
            </a:extLst>
          </p:cNvPr>
          <p:cNvSpPr txBox="1"/>
          <p:nvPr/>
        </p:nvSpPr>
        <p:spPr>
          <a:xfrm>
            <a:off x="2155111" y="1379024"/>
            <a:ext cx="8621409" cy="1059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32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２</a:t>
            </a:r>
            <a:r>
              <a:rPr lang="ja-JP" altLang="en-US" sz="3200" kern="100" dirty="0">
                <a:effectLst/>
                <a:latin typeface="+mn-ea"/>
              </a:rPr>
              <a:t>種類以上の純粋な物質（</a:t>
            </a:r>
            <a:r>
              <a:rPr lang="ja-JP" altLang="en-US" sz="3200" b="1" kern="100" dirty="0">
                <a:solidFill>
                  <a:srgbClr val="FF0000"/>
                </a:solidFill>
                <a:latin typeface="+mn-ea"/>
              </a:rPr>
              <a:t>純物質</a:t>
            </a:r>
            <a:r>
              <a:rPr lang="ja-JP" altLang="en-US" sz="3200" kern="100" dirty="0">
                <a:effectLst/>
                <a:latin typeface="+mn-ea"/>
              </a:rPr>
              <a:t>）がさまざまな割合で</a:t>
            </a:r>
            <a:r>
              <a:rPr lang="ja-JP" altLang="en-US" sz="3200" kern="100" dirty="0">
                <a:latin typeface="+mn-ea"/>
              </a:rPr>
              <a:t>混じりあった物質</a:t>
            </a:r>
            <a:endParaRPr lang="en-US" altLang="ja-JP" sz="3200" kern="100" dirty="0">
              <a:latin typeface="+mn-ea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C873B3-8203-6967-730B-33A8AC515BD7}"/>
              </a:ext>
            </a:extLst>
          </p:cNvPr>
          <p:cNvGrpSpPr/>
          <p:nvPr/>
        </p:nvGrpSpPr>
        <p:grpSpPr>
          <a:xfrm>
            <a:off x="1731641" y="560962"/>
            <a:ext cx="2095712" cy="980572"/>
            <a:chOff x="1731641" y="560962"/>
            <a:chExt cx="2095712" cy="980572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080716A5-46A2-4AE0-AD29-D456005F2EFE}"/>
                </a:ext>
              </a:extLst>
            </p:cNvPr>
            <p:cNvSpPr txBox="1"/>
            <p:nvPr/>
          </p:nvSpPr>
          <p:spPr>
            <a:xfrm>
              <a:off x="2185683" y="560962"/>
              <a:ext cx="1641670" cy="9805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3600" b="1" kern="100" dirty="0">
                  <a:latin typeface="Times New Roman" panose="02020603050405020304" pitchFamily="18" charset="0"/>
                  <a:ea typeface="游ゴシック" panose="020B0400000000000000" pitchFamily="50" charset="-128"/>
                </a:rPr>
                <a:t>混合物</a:t>
              </a:r>
            </a:p>
          </p:txBody>
        </p:sp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9C32916D-9CE1-D33C-1053-29F696ECA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1641" y="822745"/>
              <a:ext cx="454042" cy="459939"/>
            </a:xfrm>
            <a:prstGeom prst="rect">
              <a:avLst/>
            </a:prstGeom>
          </p:spPr>
        </p:pic>
      </p:grpSp>
      <p:pic>
        <p:nvPicPr>
          <p:cNvPr id="5" name="図 4" descr="記号, 女性, コンパクトディスク, 持つ が含まれている画像&#10;&#10;自動的に生成された説明">
            <a:extLst>
              <a:ext uri="{FF2B5EF4-FFF2-40B4-BE49-F238E27FC236}">
                <a16:creationId xmlns:a16="http://schemas.microsoft.com/office/drawing/2014/main" id="{41ACEE04-7D17-C1EC-D992-1A999079A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74" y="2454637"/>
            <a:ext cx="7542635" cy="43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9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C2D9B1-FEF8-4D47-9622-E019FAFDA533}"/>
              </a:ext>
            </a:extLst>
          </p:cNvPr>
          <p:cNvSpPr txBox="1"/>
          <p:nvPr/>
        </p:nvSpPr>
        <p:spPr>
          <a:xfrm>
            <a:off x="2155111" y="1368901"/>
            <a:ext cx="96490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kern="100" dirty="0">
                <a:latin typeface="+mn-ea"/>
              </a:rPr>
              <a:t>混合物からその成分である物質を取り出す操作</a:t>
            </a:r>
            <a:endParaRPr lang="en-US" altLang="ja-JP" sz="3200" kern="100" dirty="0">
              <a:latin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CD58705-11AA-4CF8-85A4-4AB9CCF76090}"/>
              </a:ext>
            </a:extLst>
          </p:cNvPr>
          <p:cNvSpPr txBox="1"/>
          <p:nvPr/>
        </p:nvSpPr>
        <p:spPr>
          <a:xfrm>
            <a:off x="2202258" y="2805300"/>
            <a:ext cx="9649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kern="100" dirty="0">
                <a:latin typeface="+mn-ea"/>
              </a:rPr>
              <a:t>取り出した物質から不純物を除いて，</a:t>
            </a:r>
            <a:endParaRPr lang="en-US" altLang="ja-JP" sz="3200" kern="100" dirty="0">
              <a:latin typeface="+mn-ea"/>
            </a:endParaRPr>
          </a:p>
          <a:p>
            <a:r>
              <a:rPr lang="ja-JP" altLang="en-US" sz="3200" kern="100" dirty="0">
                <a:latin typeface="+mn-ea"/>
              </a:rPr>
              <a:t>純度をより高める操作</a:t>
            </a:r>
            <a:endParaRPr lang="en-US" altLang="ja-JP" sz="3200" kern="100" dirty="0"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344FED3-47DF-4555-A723-0FECB75AAB1E}"/>
              </a:ext>
            </a:extLst>
          </p:cNvPr>
          <p:cNvSpPr txBox="1"/>
          <p:nvPr/>
        </p:nvSpPr>
        <p:spPr>
          <a:xfrm>
            <a:off x="1055440" y="-99392"/>
            <a:ext cx="2771913" cy="750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kern="100" dirty="0">
                <a:ln w="57150">
                  <a:solidFill>
                    <a:srgbClr val="FFD96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</a:t>
            </a:r>
            <a:r>
              <a:rPr lang="ja-JP" altLang="en-US" sz="3200" kern="1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3200" b="1" kern="100" dirty="0">
                <a:latin typeface="+mj-ea"/>
                <a:ea typeface="+mj-ea"/>
              </a:rPr>
              <a:t>知識の整理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158D4C7-CA22-43E3-BDB3-7C6E2F5F1B17}"/>
              </a:ext>
            </a:extLst>
          </p:cNvPr>
          <p:cNvSpPr txBox="1"/>
          <p:nvPr/>
        </p:nvSpPr>
        <p:spPr>
          <a:xfrm>
            <a:off x="2120975" y="4667846"/>
            <a:ext cx="9231609" cy="129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kern="100" dirty="0">
                <a:latin typeface="+mn-ea"/>
              </a:rPr>
              <a:t>混合物の液体を加熱して沸騰させ，生じた蒸気を冷却して液体にすることにより，蒸発しやすい物質を，蒸発しにくい物質から分離する操作</a:t>
            </a:r>
            <a:endParaRPr lang="en-US" altLang="ja-JP" sz="3200" kern="100" dirty="0">
              <a:latin typeface="+mn-ea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ED77801-BCD7-8E2D-83DA-B24C9540E57B}"/>
              </a:ext>
            </a:extLst>
          </p:cNvPr>
          <p:cNvGrpSpPr/>
          <p:nvPr/>
        </p:nvGrpSpPr>
        <p:grpSpPr>
          <a:xfrm>
            <a:off x="1748216" y="756704"/>
            <a:ext cx="1531371" cy="839653"/>
            <a:chOff x="1748216" y="756704"/>
            <a:chExt cx="1531371" cy="839653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6E3C111-01B0-4285-90FD-AA0EA31EC544}"/>
                </a:ext>
              </a:extLst>
            </p:cNvPr>
            <p:cNvSpPr txBox="1"/>
            <p:nvPr/>
          </p:nvSpPr>
          <p:spPr>
            <a:xfrm>
              <a:off x="2171591" y="756704"/>
              <a:ext cx="1107996" cy="839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3600" b="1" kern="100" dirty="0">
                  <a:latin typeface="Times New Roman" panose="02020603050405020304" pitchFamily="18" charset="0"/>
                  <a:ea typeface="游ゴシック" panose="020B0400000000000000" pitchFamily="50" charset="-128"/>
                </a:rPr>
                <a:t>分離</a:t>
              </a:r>
            </a:p>
          </p:txBody>
        </p:sp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D69BF32A-480E-5697-A83D-34ED42FE1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8216" y="1018617"/>
              <a:ext cx="454042" cy="459939"/>
            </a:xfrm>
            <a:prstGeom prst="rect">
              <a:avLst/>
            </a:prstGeom>
          </p:spPr>
        </p:pic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D04450A-BB11-AD59-2561-D1B641449316}"/>
              </a:ext>
            </a:extLst>
          </p:cNvPr>
          <p:cNvGrpSpPr/>
          <p:nvPr/>
        </p:nvGrpSpPr>
        <p:grpSpPr>
          <a:xfrm>
            <a:off x="1739332" y="2094871"/>
            <a:ext cx="1540255" cy="839653"/>
            <a:chOff x="1739332" y="2094871"/>
            <a:chExt cx="1540255" cy="839653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707EC7F0-5C3F-4016-9906-7527913932BD}"/>
                </a:ext>
              </a:extLst>
            </p:cNvPr>
            <p:cNvSpPr txBox="1"/>
            <p:nvPr/>
          </p:nvSpPr>
          <p:spPr>
            <a:xfrm>
              <a:off x="2171591" y="2094871"/>
              <a:ext cx="1107996" cy="839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3600" b="1" kern="100" dirty="0">
                  <a:latin typeface="Times New Roman" panose="02020603050405020304" pitchFamily="18" charset="0"/>
                  <a:ea typeface="游ゴシック" panose="020B0400000000000000" pitchFamily="50" charset="-128"/>
                </a:rPr>
                <a:t>精製</a:t>
              </a: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D0538C75-BB1E-5CDF-E46E-B527CE5F9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9332" y="2342310"/>
              <a:ext cx="454042" cy="459939"/>
            </a:xfrm>
            <a:prstGeom prst="rect">
              <a:avLst/>
            </a:prstGeom>
          </p:spPr>
        </p:pic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AF4826F-0366-6839-ABC6-99AF5CACE075}"/>
              </a:ext>
            </a:extLst>
          </p:cNvPr>
          <p:cNvGrpSpPr/>
          <p:nvPr/>
        </p:nvGrpSpPr>
        <p:grpSpPr>
          <a:xfrm>
            <a:off x="1731471" y="3884465"/>
            <a:ext cx="1548116" cy="839653"/>
            <a:chOff x="1731471" y="3884465"/>
            <a:chExt cx="1548116" cy="839653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609377C-695B-462C-838C-E49973A32266}"/>
                </a:ext>
              </a:extLst>
            </p:cNvPr>
            <p:cNvSpPr txBox="1"/>
            <p:nvPr/>
          </p:nvSpPr>
          <p:spPr>
            <a:xfrm>
              <a:off x="2171591" y="3884465"/>
              <a:ext cx="1107996" cy="839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3600" b="1" kern="100" dirty="0">
                  <a:latin typeface="Times New Roman" panose="02020603050405020304" pitchFamily="18" charset="0"/>
                  <a:ea typeface="游ゴシック" panose="020B0400000000000000" pitchFamily="50" charset="-128"/>
                </a:rPr>
                <a:t>蒸留</a:t>
              </a:r>
              <a:endParaRPr lang="en-US" altLang="ja-JP" sz="3600" b="1" kern="100" dirty="0">
                <a:latin typeface="Times New Roman" panose="02020603050405020304" pitchFamily="18" charset="0"/>
                <a:ea typeface="游ゴシック" panose="020B0400000000000000" pitchFamily="50" charset="-128"/>
              </a:endParaRP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F877D1FE-AC9F-D327-7B8A-6D88C0D1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1471" y="4158483"/>
              <a:ext cx="454042" cy="459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56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344FED3-47DF-4555-A723-0FECB75AAB1E}"/>
              </a:ext>
            </a:extLst>
          </p:cNvPr>
          <p:cNvSpPr txBox="1"/>
          <p:nvPr/>
        </p:nvSpPr>
        <p:spPr>
          <a:xfrm>
            <a:off x="1055440" y="-99392"/>
            <a:ext cx="2771913" cy="750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kern="100" dirty="0">
                <a:ln w="57150">
                  <a:solidFill>
                    <a:srgbClr val="FFD96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</a:t>
            </a:r>
            <a:r>
              <a:rPr lang="ja-JP" altLang="en-US" sz="3200" kern="1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3200" b="1" kern="100" dirty="0">
                <a:latin typeface="+mj-ea"/>
                <a:ea typeface="+mj-ea"/>
              </a:rPr>
              <a:t>知識の整理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E44B57A-C5B1-44CC-9972-9AA26811B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768990"/>
            <a:ext cx="8481393" cy="4684346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D7D84B1-F155-0DFB-FB08-7BDA5E1DA56D}"/>
              </a:ext>
            </a:extLst>
          </p:cNvPr>
          <p:cNvGrpSpPr/>
          <p:nvPr/>
        </p:nvGrpSpPr>
        <p:grpSpPr>
          <a:xfrm>
            <a:off x="1717549" y="929337"/>
            <a:ext cx="4332027" cy="839653"/>
            <a:chOff x="1717549" y="929337"/>
            <a:chExt cx="4332027" cy="839653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6E3C111-01B0-4285-90FD-AA0EA31EC544}"/>
                </a:ext>
              </a:extLst>
            </p:cNvPr>
            <p:cNvSpPr txBox="1"/>
            <p:nvPr/>
          </p:nvSpPr>
          <p:spPr>
            <a:xfrm>
              <a:off x="2171591" y="929337"/>
              <a:ext cx="3877985" cy="839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3600" b="1" kern="100" dirty="0">
                  <a:latin typeface="Times New Roman" panose="02020603050405020304" pitchFamily="18" charset="0"/>
                  <a:ea typeface="游ゴシック" panose="020B0400000000000000" pitchFamily="50" charset="-128"/>
                </a:rPr>
                <a:t>物質の分離と精製</a:t>
              </a:r>
            </a:p>
          </p:txBody>
        </p:sp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6652D3CC-67A7-97F3-1381-3A06EE355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7549" y="1178186"/>
              <a:ext cx="454042" cy="459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203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DC3A34D-7609-41FB-B400-92E4B364C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92" y="1198775"/>
            <a:ext cx="9894416" cy="5246703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5B015F4-893C-426A-A57E-8423864D315C}"/>
              </a:ext>
            </a:extLst>
          </p:cNvPr>
          <p:cNvSpPr txBox="1"/>
          <p:nvPr/>
        </p:nvSpPr>
        <p:spPr>
          <a:xfrm>
            <a:off x="3431704" y="510122"/>
            <a:ext cx="8136904" cy="16227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 rtlCol="0">
            <a:spAutoFit/>
          </a:bodyPr>
          <a:lstStyle/>
          <a:p>
            <a:r>
              <a:rPr kumimoji="1" lang="ja-JP" altLang="en-US" sz="3200" dirty="0"/>
              <a:t> ① ～ ⑤ について，</a:t>
            </a:r>
            <a:endParaRPr kumimoji="1" lang="en-US" altLang="ja-JP" sz="3200" dirty="0"/>
          </a:p>
          <a:p>
            <a:r>
              <a:rPr kumimoji="1" lang="ja-JP" altLang="en-US" sz="3200" dirty="0"/>
              <a:t>　 ● 蒸留を行う上で注意する</a:t>
            </a:r>
            <a:r>
              <a:rPr kumimoji="1" lang="ja-JP" altLang="en-US" sz="3200" b="1" dirty="0"/>
              <a:t>事項</a:t>
            </a:r>
            <a:endParaRPr kumimoji="1" lang="en-US" altLang="ja-JP" sz="3200" b="1" dirty="0"/>
          </a:p>
          <a:p>
            <a:r>
              <a:rPr kumimoji="1" lang="ja-JP" altLang="en-US" sz="3200" dirty="0"/>
              <a:t>　 ● 蒸留を行う上で注意する</a:t>
            </a:r>
            <a:r>
              <a:rPr kumimoji="1" lang="ja-JP" altLang="en-US" sz="3200" b="1" dirty="0"/>
              <a:t>理由　</a:t>
            </a:r>
            <a:r>
              <a:rPr kumimoji="1" lang="ja-JP" altLang="en-US" sz="3200" dirty="0"/>
              <a:t>を考えよ。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B60C256-E28E-4695-9848-DE627174A7B2}"/>
              </a:ext>
            </a:extLst>
          </p:cNvPr>
          <p:cNvSpPr txBox="1"/>
          <p:nvPr/>
        </p:nvSpPr>
        <p:spPr>
          <a:xfrm>
            <a:off x="1055440" y="-99392"/>
            <a:ext cx="1535998" cy="750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kern="100" dirty="0">
                <a:ln w="57150">
                  <a:noFill/>
                </a:ln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</a:t>
            </a:r>
            <a:r>
              <a:rPr lang="ja-JP" altLang="en-US" sz="3200" kern="100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3200" b="1" kern="100" dirty="0">
                <a:latin typeface="+mj-ea"/>
                <a:ea typeface="+mj-ea"/>
              </a:rPr>
              <a:t>演習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2CC91DE-91E8-4856-A372-EADE98F0AAE4}"/>
              </a:ext>
            </a:extLst>
          </p:cNvPr>
          <p:cNvSpPr txBox="1"/>
          <p:nvPr/>
        </p:nvSpPr>
        <p:spPr>
          <a:xfrm>
            <a:off x="1292387" y="4815143"/>
            <a:ext cx="3795922" cy="830997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①　フラスコ内に入れるもの</a:t>
            </a:r>
            <a:endParaRPr kumimoji="1" lang="en-US" altLang="ja-JP" sz="2400" dirty="0"/>
          </a:p>
          <a:p>
            <a:r>
              <a:rPr kumimoji="1" lang="ja-JP" altLang="en-US" sz="2400" dirty="0"/>
              <a:t>②　枝つきフラスコ内の液量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BC29B23-1F36-4D1A-97F7-C87EFF0FF7AB}"/>
              </a:ext>
            </a:extLst>
          </p:cNvPr>
          <p:cNvSpPr txBox="1"/>
          <p:nvPr/>
        </p:nvSpPr>
        <p:spPr>
          <a:xfrm>
            <a:off x="1487488" y="2325781"/>
            <a:ext cx="2592288" cy="461665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③　温度計の位置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8AC72A3-97C0-44B0-A36E-2B2F5622FBAB}"/>
              </a:ext>
            </a:extLst>
          </p:cNvPr>
          <p:cNvSpPr txBox="1"/>
          <p:nvPr/>
        </p:nvSpPr>
        <p:spPr>
          <a:xfrm>
            <a:off x="6237158" y="2641277"/>
            <a:ext cx="3750135" cy="830997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④　リービッヒ冷却器へ流す　　</a:t>
            </a:r>
            <a:endParaRPr kumimoji="1" lang="en-US" altLang="ja-JP" sz="2400" dirty="0"/>
          </a:p>
          <a:p>
            <a:r>
              <a:rPr kumimoji="1" lang="ja-JP" altLang="en-US" sz="2400" dirty="0"/>
              <a:t>　　 水の方向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68133D-73C8-451B-B3C7-E224D12C3BD0}"/>
              </a:ext>
            </a:extLst>
          </p:cNvPr>
          <p:cNvSpPr txBox="1"/>
          <p:nvPr/>
        </p:nvSpPr>
        <p:spPr>
          <a:xfrm>
            <a:off x="7896200" y="3704136"/>
            <a:ext cx="2943944" cy="461665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⑤　三角フラスコの栓</a:t>
            </a:r>
          </a:p>
        </p:txBody>
      </p:sp>
    </p:spTree>
    <p:extLst>
      <p:ext uri="{BB962C8B-B14F-4D97-AF65-F5344CB8AC3E}">
        <p14:creationId xmlns:p14="http://schemas.microsoft.com/office/powerpoint/2010/main" val="399079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46CAFD1-23BC-4350-8D90-7BB61D85C4D7}"/>
              </a:ext>
            </a:extLst>
          </p:cNvPr>
          <p:cNvSpPr txBox="1"/>
          <p:nvPr/>
        </p:nvSpPr>
        <p:spPr>
          <a:xfrm>
            <a:off x="1065554" y="908720"/>
            <a:ext cx="5616623" cy="756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b="1" kern="100" dirty="0">
                <a:effectLst/>
                <a:latin typeface="Times New Roman" panose="02020603050405020304" pitchFamily="18" charset="0"/>
                <a:ea typeface="游ゴシック" panose="020B0400000000000000" pitchFamily="50" charset="-128"/>
              </a:rPr>
              <a:t>① フラスコ内に入れるもの</a:t>
            </a:r>
            <a:endParaRPr lang="en-US" altLang="ja-JP" sz="3200" kern="100" dirty="0">
              <a:effectLst/>
              <a:latin typeface="Times New Roman" panose="02020603050405020304" pitchFamily="18" charset="0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0A5BE3-7B89-4607-9AFD-2E5070A8BCDC}"/>
              </a:ext>
            </a:extLst>
          </p:cNvPr>
          <p:cNvSpPr txBox="1"/>
          <p:nvPr/>
        </p:nvSpPr>
        <p:spPr>
          <a:xfrm>
            <a:off x="1533713" y="2278220"/>
            <a:ext cx="47062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kern="100" dirty="0">
                <a:solidFill>
                  <a:srgbClr val="FF0000"/>
                </a:solidFill>
                <a:effectLst/>
                <a:latin typeface="+mn-ea"/>
              </a:rPr>
              <a:t>分離する溶液と沸騰石。</a:t>
            </a:r>
            <a:endParaRPr lang="en-US" altLang="ja-JP" sz="3200" kern="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155A339-EE45-4DC2-B0B4-AAFC4F4F235A}"/>
              </a:ext>
            </a:extLst>
          </p:cNvPr>
          <p:cNvSpPr txBox="1"/>
          <p:nvPr/>
        </p:nvSpPr>
        <p:spPr>
          <a:xfrm>
            <a:off x="1631504" y="3913240"/>
            <a:ext cx="5760640" cy="71558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</a:rPr>
              <a:t>突沸を防ぐため。</a:t>
            </a:r>
            <a:endParaRPr lang="en-US" altLang="ja-JP" sz="3200" kern="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4E443A7-D905-4B27-AF1D-1F391709859C}"/>
              </a:ext>
            </a:extLst>
          </p:cNvPr>
          <p:cNvSpPr txBox="1"/>
          <p:nvPr/>
        </p:nvSpPr>
        <p:spPr>
          <a:xfrm>
            <a:off x="1074299" y="1652703"/>
            <a:ext cx="6090561" cy="73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/>
              <a:t>●蒸留を行う上で注意する事項</a:t>
            </a:r>
            <a:endParaRPr kumimoji="1" lang="en-US" altLang="ja-JP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032158C-4DE2-4E3B-B73D-183083AAA6C5}"/>
              </a:ext>
            </a:extLst>
          </p:cNvPr>
          <p:cNvSpPr txBox="1"/>
          <p:nvPr/>
        </p:nvSpPr>
        <p:spPr>
          <a:xfrm>
            <a:off x="1074299" y="3294940"/>
            <a:ext cx="5957805" cy="73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/>
              <a:t>●蒸留を行う上で注意する理由</a:t>
            </a:r>
            <a:endParaRPr kumimoji="1" lang="en-US" altLang="ja-JP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AB34DB5-1088-403B-AED3-0F1A627C78A1}"/>
              </a:ext>
            </a:extLst>
          </p:cNvPr>
          <p:cNvSpPr txBox="1"/>
          <p:nvPr/>
        </p:nvSpPr>
        <p:spPr>
          <a:xfrm>
            <a:off x="1055440" y="-99392"/>
            <a:ext cx="1535998" cy="750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kern="100" dirty="0">
                <a:ln w="57150">
                  <a:noFill/>
                </a:ln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</a:t>
            </a:r>
            <a:r>
              <a:rPr lang="ja-JP" altLang="en-US" sz="3200" kern="100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3200" b="1" kern="100" dirty="0">
                <a:latin typeface="+mj-ea"/>
                <a:ea typeface="+mj-ea"/>
              </a:rPr>
              <a:t>演習</a:t>
            </a:r>
            <a:endParaRPr kumimoji="1" lang="ja-JP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5570FC6-BFF3-4BAC-8C32-33967019D8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6" t="45778" r="58837" b="28927"/>
          <a:stretch/>
        </p:blipFill>
        <p:spPr>
          <a:xfrm>
            <a:off x="7320136" y="1907821"/>
            <a:ext cx="3907291" cy="40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0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46CAFD1-23BC-4350-8D90-7BB61D85C4D7}"/>
              </a:ext>
            </a:extLst>
          </p:cNvPr>
          <p:cNvSpPr txBox="1"/>
          <p:nvPr/>
        </p:nvSpPr>
        <p:spPr>
          <a:xfrm>
            <a:off x="1069043" y="908720"/>
            <a:ext cx="5616623" cy="756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b="1" kern="100" dirty="0">
                <a:latin typeface="Times New Roman" panose="02020603050405020304" pitchFamily="18" charset="0"/>
                <a:ea typeface="游ゴシック" panose="020B0400000000000000" pitchFamily="50" charset="-128"/>
              </a:rPr>
              <a:t>② 枝つきフラスコ内の液量</a:t>
            </a:r>
            <a:endParaRPr lang="en-US" altLang="ja-JP" sz="3200" kern="100" dirty="0">
              <a:effectLst/>
              <a:latin typeface="Times New Roman" panose="02020603050405020304" pitchFamily="18" charset="0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0A5BE3-7B89-4607-9AFD-2E5070A8BCDC}"/>
              </a:ext>
            </a:extLst>
          </p:cNvPr>
          <p:cNvSpPr txBox="1"/>
          <p:nvPr/>
        </p:nvSpPr>
        <p:spPr>
          <a:xfrm>
            <a:off x="1533713" y="2290854"/>
            <a:ext cx="47062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</a:rPr>
              <a:t>フラスコの半分以下にする。</a:t>
            </a:r>
            <a:endParaRPr lang="en-US" altLang="ja-JP" sz="3200" kern="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155A339-EE45-4DC2-B0B4-AAFC4F4F235A}"/>
              </a:ext>
            </a:extLst>
          </p:cNvPr>
          <p:cNvSpPr txBox="1"/>
          <p:nvPr/>
        </p:nvSpPr>
        <p:spPr>
          <a:xfrm>
            <a:off x="1559496" y="4074672"/>
            <a:ext cx="5400600" cy="162316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</a:rPr>
              <a:t>多すぎると，沸騰の勢いに</a:t>
            </a:r>
            <a:endParaRPr lang="en-US" altLang="ja-JP" sz="3200" kern="1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4000"/>
              </a:lnSpc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</a:rPr>
              <a:t>よって液体がそのまま枝の</a:t>
            </a:r>
            <a:endParaRPr lang="en-US" altLang="ja-JP" sz="3200" kern="1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4000"/>
              </a:lnSpc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</a:rPr>
              <a:t>ほうへ流れることがあるから。</a:t>
            </a:r>
            <a:endParaRPr lang="en-US" altLang="ja-JP" sz="3200" kern="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4E443A7-D905-4B27-AF1D-1F391709859C}"/>
              </a:ext>
            </a:extLst>
          </p:cNvPr>
          <p:cNvSpPr txBox="1"/>
          <p:nvPr/>
        </p:nvSpPr>
        <p:spPr>
          <a:xfrm>
            <a:off x="1074299" y="1665337"/>
            <a:ext cx="6090561" cy="73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/>
              <a:t>●蒸留を行う上で注意する事項</a:t>
            </a:r>
            <a:endParaRPr kumimoji="1" lang="en-US" altLang="ja-JP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032158C-4DE2-4E3B-B73D-183083AAA6C5}"/>
              </a:ext>
            </a:extLst>
          </p:cNvPr>
          <p:cNvSpPr txBox="1"/>
          <p:nvPr/>
        </p:nvSpPr>
        <p:spPr>
          <a:xfrm>
            <a:off x="1074299" y="3307574"/>
            <a:ext cx="8424936" cy="73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/>
              <a:t>●蒸留を行う上で注意する理由</a:t>
            </a:r>
            <a:endParaRPr kumimoji="1" lang="en-US" altLang="ja-JP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0C842F-267A-426C-AF18-BDD8F5F360D0}"/>
              </a:ext>
            </a:extLst>
          </p:cNvPr>
          <p:cNvSpPr txBox="1"/>
          <p:nvPr/>
        </p:nvSpPr>
        <p:spPr>
          <a:xfrm>
            <a:off x="1055440" y="-99392"/>
            <a:ext cx="1535998" cy="750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kern="100" dirty="0">
                <a:ln w="57150">
                  <a:noFill/>
                </a:ln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</a:t>
            </a:r>
            <a:r>
              <a:rPr lang="ja-JP" altLang="en-US" sz="3200" kern="100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3200" b="1" kern="100" dirty="0">
                <a:latin typeface="+mj-ea"/>
                <a:ea typeface="+mj-ea"/>
              </a:rPr>
              <a:t>演習</a:t>
            </a:r>
            <a:endParaRPr kumimoji="1" lang="ja-JP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98F2610-AEAF-4833-84E3-92F88BC4F9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6" t="45778" r="58837" b="28927"/>
          <a:stretch/>
        </p:blipFill>
        <p:spPr>
          <a:xfrm>
            <a:off x="7301277" y="1907821"/>
            <a:ext cx="3907291" cy="40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5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46CAFD1-23BC-4350-8D90-7BB61D85C4D7}"/>
              </a:ext>
            </a:extLst>
          </p:cNvPr>
          <p:cNvSpPr txBox="1"/>
          <p:nvPr/>
        </p:nvSpPr>
        <p:spPr>
          <a:xfrm>
            <a:off x="1067315" y="908720"/>
            <a:ext cx="5616623" cy="756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b="1" kern="100" dirty="0">
                <a:latin typeface="Times New Roman" panose="02020603050405020304" pitchFamily="18" charset="0"/>
                <a:ea typeface="游ゴシック" panose="020B0400000000000000" pitchFamily="50" charset="-128"/>
              </a:rPr>
              <a:t>③ 温度計の位置</a:t>
            </a:r>
            <a:endParaRPr lang="en-US" altLang="ja-JP" sz="3200" kern="100" dirty="0">
              <a:effectLst/>
              <a:latin typeface="Times New Roman" panose="02020603050405020304" pitchFamily="18" charset="0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0A5BE3-7B89-4607-9AFD-2E5070A8BCDC}"/>
              </a:ext>
            </a:extLst>
          </p:cNvPr>
          <p:cNvSpPr txBox="1"/>
          <p:nvPr/>
        </p:nvSpPr>
        <p:spPr>
          <a:xfrm>
            <a:off x="1526728" y="2290854"/>
            <a:ext cx="598867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</a:rPr>
              <a:t>球部を枝の付け根の高さにする。</a:t>
            </a:r>
            <a:endParaRPr lang="en-US" altLang="ja-JP" sz="3200" kern="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155A339-EE45-4DC2-B0B4-AAFC4F4F235A}"/>
              </a:ext>
            </a:extLst>
          </p:cNvPr>
          <p:cNvSpPr txBox="1"/>
          <p:nvPr/>
        </p:nvSpPr>
        <p:spPr>
          <a:xfrm>
            <a:off x="1552512" y="4085005"/>
            <a:ext cx="5275443" cy="10592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</a:rPr>
              <a:t>枝のほうへ流れる蒸気の</a:t>
            </a:r>
            <a:endParaRPr lang="en-US" altLang="ja-JP" sz="3200" kern="1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4000"/>
              </a:lnSpc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</a:rPr>
              <a:t>温度を正確にはかるため。</a:t>
            </a:r>
            <a:endParaRPr lang="en-US" altLang="ja-JP" sz="3200" kern="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4E443A7-D905-4B27-AF1D-1F391709859C}"/>
              </a:ext>
            </a:extLst>
          </p:cNvPr>
          <p:cNvSpPr txBox="1"/>
          <p:nvPr/>
        </p:nvSpPr>
        <p:spPr>
          <a:xfrm>
            <a:off x="1067315" y="1665337"/>
            <a:ext cx="6090561" cy="73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/>
              <a:t>●蒸留を行う上で注意する事項</a:t>
            </a:r>
            <a:endParaRPr kumimoji="1" lang="en-US" altLang="ja-JP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032158C-4DE2-4E3B-B73D-183083AAA6C5}"/>
              </a:ext>
            </a:extLst>
          </p:cNvPr>
          <p:cNvSpPr txBox="1"/>
          <p:nvPr/>
        </p:nvSpPr>
        <p:spPr>
          <a:xfrm>
            <a:off x="1067315" y="3307574"/>
            <a:ext cx="8424936" cy="73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/>
              <a:t>●蒸留を行う上で注意する理由</a:t>
            </a:r>
            <a:endParaRPr kumimoji="1" lang="en-US" altLang="ja-JP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EC2FC8-4668-46E0-B210-12FE78F5E3D2}"/>
              </a:ext>
            </a:extLst>
          </p:cNvPr>
          <p:cNvSpPr txBox="1"/>
          <p:nvPr/>
        </p:nvSpPr>
        <p:spPr>
          <a:xfrm>
            <a:off x="1055440" y="-99392"/>
            <a:ext cx="1535998" cy="750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kern="100" dirty="0">
                <a:ln w="57150">
                  <a:noFill/>
                </a:ln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●</a:t>
            </a:r>
            <a:r>
              <a:rPr lang="ja-JP" altLang="en-US" sz="3200" kern="100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3200" b="1" kern="100" dirty="0">
                <a:latin typeface="+mj-ea"/>
                <a:ea typeface="+mj-ea"/>
              </a:rPr>
              <a:t>演習</a:t>
            </a:r>
            <a:endParaRPr kumimoji="1" lang="ja-JP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E726832-8581-4D4D-85C2-C6996B0400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22000" r="57690" b="50212"/>
          <a:stretch/>
        </p:blipFill>
        <p:spPr>
          <a:xfrm>
            <a:off x="7301277" y="1907821"/>
            <a:ext cx="3907291" cy="40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17658</TotalTime>
  <Words>484</Words>
  <Application>Microsoft Office PowerPoint</Application>
  <PresentationFormat>ワイド画面</PresentationFormat>
  <Paragraphs>79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27" baseType="lpstr">
      <vt:lpstr>MS PGothic</vt:lpstr>
      <vt:lpstr>ＭＳ ゴシック</vt:lpstr>
      <vt:lpstr>ＭＳ 明朝</vt:lpstr>
      <vt:lpstr>Meiryo</vt:lpstr>
      <vt:lpstr>Meiryo</vt:lpstr>
      <vt:lpstr>游ゴシック</vt:lpstr>
      <vt:lpstr>游ゴシック Medium</vt:lpstr>
      <vt:lpstr>游明朝</vt:lpstr>
      <vt:lpstr>Arial</vt:lpstr>
      <vt:lpstr>Calibri</vt:lpstr>
      <vt:lpstr>Century</vt:lpstr>
      <vt:lpstr>Times New Roman</vt:lpstr>
      <vt:lpstr>Trebuchet MS</vt:lpstr>
      <vt:lpstr>Wingdings 3</vt:lpstr>
      <vt:lpstr>ファセット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川合 祐輝</cp:lastModifiedBy>
  <cp:revision>4</cp:revision>
  <cp:lastPrinted>2022-01-26T05:48:12Z</cp:lastPrinted>
  <dcterms:created xsi:type="dcterms:W3CDTF">2011-09-19T09:10:40Z</dcterms:created>
  <dcterms:modified xsi:type="dcterms:W3CDTF">2026-01-30T07:12:51Z</dcterms:modified>
</cp:coreProperties>
</file>