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3" r:id="rId1"/>
    <p:sldMasterId id="2147483942" r:id="rId2"/>
  </p:sldMasterIdLst>
  <p:notesMasterIdLst>
    <p:notesMasterId r:id="rId20"/>
  </p:notesMasterIdLst>
  <p:handoutMasterIdLst>
    <p:handoutMasterId r:id="rId21"/>
  </p:handoutMasterIdLst>
  <p:sldIdLst>
    <p:sldId id="334" r:id="rId3"/>
    <p:sldId id="335" r:id="rId4"/>
    <p:sldId id="348" r:id="rId5"/>
    <p:sldId id="365" r:id="rId6"/>
    <p:sldId id="366" r:id="rId7"/>
    <p:sldId id="377" r:id="rId8"/>
    <p:sldId id="375" r:id="rId9"/>
    <p:sldId id="369" r:id="rId10"/>
    <p:sldId id="370" r:id="rId11"/>
    <p:sldId id="371" r:id="rId12"/>
    <p:sldId id="378" r:id="rId13"/>
    <p:sldId id="376" r:id="rId14"/>
    <p:sldId id="382" r:id="rId15"/>
    <p:sldId id="353" r:id="rId16"/>
    <p:sldId id="379" r:id="rId17"/>
    <p:sldId id="383" r:id="rId18"/>
    <p:sldId id="380" r:id="rId19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 userDrawn="1">
          <p15:clr>
            <a:srgbClr val="A4A3A4"/>
          </p15:clr>
        </p15:guide>
        <p15:guide id="2" orient="horz" pos="2931" userDrawn="1">
          <p15:clr>
            <a:srgbClr val="A4A3A4"/>
          </p15:clr>
        </p15:guide>
        <p15:guide id="3" pos="5171" userDrawn="1">
          <p15:clr>
            <a:srgbClr val="A4A3A4"/>
          </p15:clr>
        </p15:guide>
        <p15:guide id="4" pos="26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C2E"/>
    <a:srgbClr val="BB8309"/>
    <a:srgbClr val="F2EFE3"/>
    <a:srgbClr val="FFFFFF"/>
    <a:srgbClr val="F3F0E6"/>
    <a:srgbClr val="DAEEEF"/>
    <a:srgbClr val="D2EBEC"/>
    <a:srgbClr val="A2D7D4"/>
    <a:srgbClr val="D1BAD9"/>
    <a:srgbClr val="FCE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1" autoAdjust="0"/>
    <p:restoredTop sz="96181" autoAdjust="0"/>
  </p:normalViewPr>
  <p:slideViewPr>
    <p:cSldViewPr>
      <p:cViewPr varScale="1">
        <p:scale>
          <a:sx n="106" d="100"/>
          <a:sy n="106" d="100"/>
        </p:scale>
        <p:origin x="216" y="108"/>
      </p:cViewPr>
      <p:guideLst>
        <p:guide orient="horz" pos="1434"/>
        <p:guide orient="horz" pos="2931"/>
        <p:guide pos="5171"/>
        <p:guide pos="2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2214" y="96"/>
      </p:cViewPr>
      <p:guideLst>
        <p:guide orient="horz" pos="2122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96" cy="337467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412" y="2"/>
            <a:ext cx="4275696" cy="337467"/>
          </a:xfrm>
          <a:prstGeom prst="rect">
            <a:avLst/>
          </a:prstGeom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F471EB-85AB-4687-B961-B58FD244E7A8}" type="datetimeFigureOut">
              <a:rPr lang="ja-JP" altLang="en-US"/>
              <a:pPr>
                <a:defRPr/>
              </a:pPr>
              <a:t>2025/12/18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252"/>
            <a:ext cx="4275696" cy="337467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412" y="6397252"/>
            <a:ext cx="4275696" cy="337467"/>
          </a:xfrm>
          <a:prstGeom prst="rect">
            <a:avLst/>
          </a:prstGeom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1589A66C-48DC-475D-8907-2939B23B8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846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275696" cy="337467"/>
          </a:xfrm>
          <a:prstGeom prst="rect">
            <a:avLst/>
          </a:prstGeom>
        </p:spPr>
        <p:txBody>
          <a:bodyPr vert="horz" lIns="91412" tIns="45707" rIns="91412" bIns="45707" rtlCol="0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412" y="2"/>
            <a:ext cx="4275696" cy="337467"/>
          </a:xfrm>
          <a:prstGeom prst="rect">
            <a:avLst/>
          </a:prstGeom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4AC9DB06-F1EA-435D-B04A-01FE6D5AC3D2}" type="datetimeFigureOut">
              <a:rPr lang="ja-JP" altLang="en-US"/>
              <a:pPr>
                <a:defRPr/>
              </a:pPr>
              <a:t>2025/12/18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7" rIns="91412" bIns="45707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192" y="3199150"/>
            <a:ext cx="7893933" cy="3031981"/>
          </a:xfrm>
          <a:prstGeom prst="rect">
            <a:avLst/>
          </a:prstGeom>
        </p:spPr>
        <p:txBody>
          <a:bodyPr vert="horz" lIns="91412" tIns="45707" rIns="91412" bIns="45707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252"/>
            <a:ext cx="4275696" cy="337467"/>
          </a:xfrm>
          <a:prstGeom prst="rect">
            <a:avLst/>
          </a:prstGeom>
        </p:spPr>
        <p:txBody>
          <a:bodyPr vert="horz" lIns="91412" tIns="45707" rIns="91412" bIns="45707" rtlCol="0" anchor="b"/>
          <a:lstStyle>
            <a:lvl1pPr algn="l" eaLnBrk="1" hangingPunct="1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412" y="6397252"/>
            <a:ext cx="4275696" cy="337467"/>
          </a:xfrm>
          <a:prstGeom prst="rect">
            <a:avLst/>
          </a:prstGeom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89CEB7CB-9B21-44BD-8D15-7ECF69CAE46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8158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053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951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CE555-4790-5487-4B63-2DE06A17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DF50A6A-AFD3-2121-BD91-9F06C7F18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2FE298-ABCA-276E-9D4F-A410B77CC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F3953F6-DC7F-0F68-FA95-32CB0A135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100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541DA-8FB9-41C9-C0B0-9C7848740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934AD68-BD34-4189-E92A-261DE030F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AE69D13-3CE7-BE9C-DA12-5F33F369B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56711E-03E1-2929-830D-40C5FFD257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8545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26385-6C6D-BA18-DCAB-5F15B1E7A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7DB425-EEB8-9864-9A12-6DF756886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52D4356-74BD-D6BB-7F6C-EE7161394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43DB2F-EB2B-F23C-A992-7F3729DD7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174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865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33647-4430-A54A-D27C-2F657DE47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BCB3B2-726A-B1A3-B983-8068701FD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550CB1-C5EA-978A-08B7-897316EC9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5C816B-0023-2B42-05DF-B642C3783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90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CE37E-0DF2-0A2E-EA2E-F7B0D09E8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861A96B0-2089-08C0-7169-0015035AB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5EF458B1-C045-8AA0-5C17-FD314AEA18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7566D6C7-3036-5315-E11A-2F282E24B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427" indent="-27362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504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305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106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7907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5709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510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312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3326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05061-7DB1-D032-C3E1-3E54FB515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>
            <a:extLst>
              <a:ext uri="{FF2B5EF4-FFF2-40B4-BE49-F238E27FC236}">
                <a16:creationId xmlns:a16="http://schemas.microsoft.com/office/drawing/2014/main" id="{7E506939-15BC-FFF5-2704-262B1367F1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>
            <a:extLst>
              <a:ext uri="{FF2B5EF4-FFF2-40B4-BE49-F238E27FC236}">
                <a16:creationId xmlns:a16="http://schemas.microsoft.com/office/drawing/2014/main" id="{DB7D9FEF-7082-87B3-ADA9-36E3BD5DB5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>
            <a:extLst>
              <a:ext uri="{FF2B5EF4-FFF2-40B4-BE49-F238E27FC236}">
                <a16:creationId xmlns:a16="http://schemas.microsoft.com/office/drawing/2014/main" id="{310B1706-7C3B-A4A4-565D-5C7210821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427" indent="-27362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504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305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106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7907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5709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510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312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4816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87638" y="504825"/>
            <a:ext cx="4491037" cy="2525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11427" indent="-273626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094504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532305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1970106" indent="-2189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407907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845709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283510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721312" indent="-218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94E31B82-1DFF-47AD-9916-94D4B4D75AF5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66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065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325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717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529F-9ACA-F217-59CC-8AF96A9FD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80E7BA7-6252-23D3-7138-2DB3FC1AC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E560842-3A39-048A-E56A-014470B60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DABB00-FED1-9770-F805-4EF3FADCB5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9330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97555-8F42-C4F4-CAFF-0BB0A4946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CF27014-630E-32FD-A57A-95AB8B57B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692CA51-F3D8-DE35-BB2D-6C52F4E14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20A972-1049-812B-7FE0-5D95B233B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7578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689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7CB-9B21-44BD-8D15-7ECF69CAE460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929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6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>
            <a:extLst>
              <a:ext uri="{FF2B5EF4-FFF2-40B4-BE49-F238E27FC236}">
                <a16:creationId xmlns:a16="http://schemas.microsoft.com/office/drawing/2014/main" id="{D3844554-E61F-F44B-B294-497E78F30E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</p:spTree>
    <p:extLst>
      <p:ext uri="{BB962C8B-B14F-4D97-AF65-F5344CB8AC3E}">
        <p14:creationId xmlns:p14="http://schemas.microsoft.com/office/powerpoint/2010/main" val="274371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背景パターン&#10;&#10;自動的に生成された説明">
            <a:extLst>
              <a:ext uri="{FF2B5EF4-FFF2-40B4-BE49-F238E27FC236}">
                <a16:creationId xmlns:a16="http://schemas.microsoft.com/office/drawing/2014/main" id="{006BC30D-D761-7145-9E77-6B27C5395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C7908C2-E3EA-6649-8680-614F63986064}"/>
              </a:ext>
            </a:extLst>
          </p:cNvPr>
          <p:cNvSpPr txBox="1"/>
          <p:nvPr userDrawn="1"/>
        </p:nvSpPr>
        <p:spPr>
          <a:xfrm>
            <a:off x="35757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IS" altLang="en-US" dirty="0"/>
          </a:p>
        </p:txBody>
      </p:sp>
      <p:sp>
        <p:nvSpPr>
          <p:cNvPr id="2" name="縦書きコンテンツ プレースホルダー 13">
            <a:extLst>
              <a:ext uri="{FF2B5EF4-FFF2-40B4-BE49-F238E27FC236}">
                <a16:creationId xmlns:a16="http://schemas.microsoft.com/office/drawing/2014/main" id="{18B2E302-28DE-882B-91C3-B2FF4E7D6874}"/>
              </a:ext>
            </a:extLst>
          </p:cNvPr>
          <p:cNvSpPr txBox="1">
            <a:spLocks/>
          </p:cNvSpPr>
          <p:nvPr userDrawn="1"/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marL="342900" indent="-34290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200" b="0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</a:t>
            </a:r>
            <a:r>
              <a:rPr lang="ja-JP" altLang="en-US" dirty="0"/>
              <a:t> 章　１ 節　</a:t>
            </a:r>
            <a:r>
              <a:rPr lang="en-US" altLang="ja-JP" dirty="0"/>
              <a:t>|</a:t>
            </a:r>
            <a:r>
              <a:rPr lang="ja-JP" altLang="en-US" dirty="0"/>
              <a:t>　１　純物質と混合物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68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2800" kern="1200">
          <a:solidFill>
            <a:schemeClr val="accent4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CB42270-9C35-A146-A363-B3F39641C0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D8EA201-6C2D-2C40-82A4-348A9794045B}"/>
              </a:ext>
            </a:extLst>
          </p:cNvPr>
          <p:cNvSpPr/>
          <p:nvPr userDrawn="1"/>
        </p:nvSpPr>
        <p:spPr>
          <a:xfrm>
            <a:off x="26636" y="3135278"/>
            <a:ext cx="45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</a:pPr>
            <a:endParaRPr lang="en-US" altLang="ja-I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r>
              <a:rPr lang="ja-IS" altLang="en-US" sz="1600" dirty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ー</a:t>
            </a:r>
            <a:endParaRPr lang="en-US" altLang="ja-IS" sz="1600" dirty="0">
              <a:solidFill>
                <a:schemeClr val="tx1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>
              <a:lnSpc>
                <a:spcPts val="1420"/>
              </a:lnSpc>
            </a:pPr>
            <a:endParaRPr lang="ja-IS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24" name="タイトル プレースホルダー 23">
            <a:extLst>
              <a:ext uri="{FF2B5EF4-FFF2-40B4-BE49-F238E27FC236}">
                <a16:creationId xmlns:a16="http://schemas.microsoft.com/office/drawing/2014/main" id="{46E7E43E-7C9B-D44F-96D9-25390A116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マスタータイトルの書式設定</a:t>
            </a:r>
            <a:endParaRPr kumimoji="1" lang="ja-IS" altLang="en-US" dirty="0"/>
          </a:p>
        </p:txBody>
      </p:sp>
      <p:sp>
        <p:nvSpPr>
          <p:cNvPr id="36" name="スライド番号プレースホルダー 4">
            <a:extLst>
              <a:ext uri="{FF2B5EF4-FFF2-40B4-BE49-F238E27FC236}">
                <a16:creationId xmlns:a16="http://schemas.microsoft.com/office/drawing/2014/main" id="{4DA81D93-01E9-FC4A-933D-05AA13B37B2D}"/>
              </a:ext>
            </a:extLst>
          </p:cNvPr>
          <p:cNvSpPr txBox="1">
            <a:spLocks/>
          </p:cNvSpPr>
          <p:nvPr userDrawn="1"/>
        </p:nvSpPr>
        <p:spPr>
          <a:xfrm>
            <a:off x="-96688" y="3068960"/>
            <a:ext cx="648072" cy="360040"/>
          </a:xfrm>
          <a:prstGeom prst="rect">
            <a:avLst/>
          </a:prstGeom>
        </p:spPr>
        <p:txBody>
          <a:bodyPr vert="horz" lIns="91440" tIns="45720" rIns="10800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A798A1-9894-D942-AEE8-B0397A80ED19}" type="slidenum">
              <a:rPr kumimoji="1" lang="ja-IS" altLang="en-US" smtClean="0">
                <a:solidFill>
                  <a:schemeClr val="tx1"/>
                </a:solidFill>
              </a:rPr>
              <a:pPr/>
              <a:t>‹#›</a:t>
            </a:fld>
            <a:endParaRPr kumimoji="1" lang="ja-IS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プレースホルダー 27">
            <a:extLst>
              <a:ext uri="{FF2B5EF4-FFF2-40B4-BE49-F238E27FC236}">
                <a16:creationId xmlns:a16="http://schemas.microsoft.com/office/drawing/2014/main" id="{F31990B9-F8ED-8043-8784-16D07517DBAE}"/>
              </a:ext>
            </a:extLst>
          </p:cNvPr>
          <p:cNvSpPr txBox="1">
            <a:spLocks/>
          </p:cNvSpPr>
          <p:nvPr userDrawn="1"/>
        </p:nvSpPr>
        <p:spPr>
          <a:xfrm>
            <a:off x="33338" y="3429000"/>
            <a:ext cx="431800" cy="287338"/>
          </a:xfrm>
          <a:prstGeom prst="rect">
            <a:avLst/>
          </a:prstGeom>
        </p:spPr>
        <p:txBody>
          <a:bodyPr lIns="90000" rIns="108000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rPr>
              <a:t>17</a:t>
            </a:r>
            <a:endParaRPr kumimoji="1" lang="ja-I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S PGothic" panose="020B0600070205080204" pitchFamily="34" charset="-128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7BDF483C-29EA-AE68-DB1D-A79528AE37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828" y="6521439"/>
            <a:ext cx="22146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AB5DFF-A42D-062B-F768-27F904117B0A}"/>
              </a:ext>
            </a:extLst>
          </p:cNvPr>
          <p:cNvSpPr txBox="1"/>
          <p:nvPr userDrawn="1"/>
        </p:nvSpPr>
        <p:spPr>
          <a:xfrm>
            <a:off x="11447455" y="6043283"/>
            <a:ext cx="744545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化基</a:t>
            </a:r>
            <a:endParaRPr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defRPr/>
            </a:pPr>
            <a:r>
              <a:rPr lang="en-US" altLang="ja-JP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007-903</a:t>
            </a:r>
            <a:endParaRPr lang="ja-JP" altLang="en-US" sz="1200" dirty="0">
              <a:solidFill>
                <a:srgbClr val="404040"/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algn="ctr">
              <a:defRPr/>
            </a:pPr>
            <a:endParaRPr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9" name="縦書きコンテンツ プレースホルダー 13">
            <a:extLst>
              <a:ext uri="{FF2B5EF4-FFF2-40B4-BE49-F238E27FC236}">
                <a16:creationId xmlns:a16="http://schemas.microsoft.com/office/drawing/2014/main" id="{E256A370-69ED-BE4E-9AAE-7530B391AFAD}"/>
              </a:ext>
            </a:extLst>
          </p:cNvPr>
          <p:cNvSpPr txBox="1">
            <a:spLocks/>
          </p:cNvSpPr>
          <p:nvPr userDrawn="1"/>
        </p:nvSpPr>
        <p:spPr>
          <a:xfrm>
            <a:off x="11856640" y="0"/>
            <a:ext cx="335360" cy="5805264"/>
          </a:xfrm>
          <a:prstGeom prst="rect">
            <a:avLst/>
          </a:prstGeom>
        </p:spPr>
        <p:txBody>
          <a:bodyPr vert="eaVert" lIns="72000" tIns="108000" rIns="108000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１ 章　１ 節　</a:t>
            </a:r>
            <a:r>
              <a:rPr lang="en-US" altLang="ja-JP"/>
              <a:t>|</a:t>
            </a:r>
            <a:r>
              <a:rPr lang="ja-JP" altLang="en-US"/>
              <a:t>　１　純物質と混合物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8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6.png"/><Relationship Id="rId9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">
            <a:extLst>
              <a:ext uri="{FF2B5EF4-FFF2-40B4-BE49-F238E27FC236}">
                <a16:creationId xmlns:a16="http://schemas.microsoft.com/office/drawing/2014/main" id="{3196A7F4-2F6E-9A4B-A5C1-53067FFC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73" y="1888718"/>
            <a:ext cx="66746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ja-JP" altLang="en-US" sz="4000" dirty="0">
                <a:latin typeface="+mn-ea"/>
                <a:ea typeface="+mn-ea"/>
              </a:rPr>
              <a:t>１節　物質の探究</a:t>
            </a:r>
          </a:p>
        </p:txBody>
      </p:sp>
      <p:sp>
        <p:nvSpPr>
          <p:cNvPr id="16" name="テキスト ボックス 2">
            <a:extLst>
              <a:ext uri="{FF2B5EF4-FFF2-40B4-BE49-F238E27FC236}">
                <a16:creationId xmlns:a16="http://schemas.microsoft.com/office/drawing/2014/main" id="{DEA9FF3A-72EF-5141-BC20-076813731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604" y="2921169"/>
            <a:ext cx="72368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6000" dirty="0">
                <a:latin typeface="+mn-ea"/>
                <a:ea typeface="+mn-ea"/>
              </a:rPr>
              <a:t>1</a:t>
            </a:r>
            <a:r>
              <a:rPr lang="ja-JP" altLang="en-US" sz="6000" dirty="0">
                <a:latin typeface="+mn-ea"/>
                <a:ea typeface="+mn-ea"/>
              </a:rPr>
              <a:t>　純物質と混合物</a:t>
            </a:r>
            <a:endParaRPr lang="en-US" altLang="ja-JP" sz="6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192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EA36B6-E106-44C9-44F7-51378005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86" y="3645024"/>
            <a:ext cx="9985605" cy="21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水に食塩などを溶かした水溶液は</a:t>
            </a: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          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であり，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水に溶かす物質の種類や量を変えることによって，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水溶液の融点・沸点・密度を変えることができる。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95A220-B5DD-CE6A-72BF-18A87BAA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87" y="1890279"/>
            <a:ext cx="8789033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水は </a:t>
            </a: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          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なので，沸点は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100℃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融点は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0℃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という決まった値をもつ。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DAC5B33-FB62-689E-16B4-550AE8623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1758" y="1844824"/>
            <a:ext cx="2232247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3837150-BBBD-2B43-40EE-661B52581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1843" y="3575281"/>
            <a:ext cx="2232247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73F89FB-679A-A40B-DD29-237EC985A800}"/>
              </a:ext>
            </a:extLst>
          </p:cNvPr>
          <p:cNvGrpSpPr/>
          <p:nvPr/>
        </p:nvGrpSpPr>
        <p:grpSpPr>
          <a:xfrm>
            <a:off x="551384" y="973520"/>
            <a:ext cx="655645" cy="5229023"/>
            <a:chOff x="551385" y="908720"/>
            <a:chExt cx="798822" cy="6008087"/>
          </a:xfrm>
        </p:grpSpPr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EF95C223-06B7-7780-7835-F0A4F9764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5" y="908720"/>
              <a:ext cx="798822" cy="720000"/>
            </a:xfrm>
            <a:prstGeom prst="rect">
              <a:avLst/>
            </a:prstGeom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34F37179-7B4A-B766-9AE1-A104ECC25DE6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50797" y="1628720"/>
              <a:ext cx="0" cy="5288087"/>
            </a:xfrm>
            <a:prstGeom prst="line">
              <a:avLst/>
            </a:prstGeom>
            <a:ln w="19050">
              <a:solidFill>
                <a:srgbClr val="008CD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3D2EEE3-DA9F-8585-E242-D934D716D7D5}"/>
              </a:ext>
            </a:extLst>
          </p:cNvPr>
          <p:cNvGrpSpPr/>
          <p:nvPr/>
        </p:nvGrpSpPr>
        <p:grpSpPr>
          <a:xfrm>
            <a:off x="1434614" y="973520"/>
            <a:ext cx="8127656" cy="708848"/>
            <a:chOff x="1434614" y="973520"/>
            <a:chExt cx="8127656" cy="708848"/>
          </a:xfrm>
        </p:grpSpPr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6AC30B93-BC23-BB2B-5B6B-B3BBF956E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14" y="1118513"/>
              <a:ext cx="1024455" cy="518400"/>
            </a:xfrm>
            <a:prstGeom prst="rect">
              <a:avLst/>
            </a:prstGeom>
          </p:spPr>
        </p:pic>
        <p:sp>
          <p:nvSpPr>
            <p:cNvPr id="14" name="テキスト ボックス 3">
              <a:extLst>
                <a:ext uri="{FF2B5EF4-FFF2-40B4-BE49-F238E27FC236}">
                  <a16:creationId xmlns:a16="http://schemas.microsoft.com/office/drawing/2014/main" id="{75CB9692-FB98-3B3E-FA90-2BECFBEA05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193" y="973520"/>
              <a:ext cx="7070077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純物質と混合物の性質の違い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7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" grpId="0"/>
      <p:bldP spid="1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04FA1-DFF0-52BD-277D-10EF97E4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75EEBFE-4081-5AB2-741A-BD0A0B6F2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13" y="1935380"/>
            <a:ext cx="6329973" cy="3804107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00450B3-173A-D7D2-A7BC-548DD1CB7A09}"/>
              </a:ext>
            </a:extLst>
          </p:cNvPr>
          <p:cNvGrpSpPr/>
          <p:nvPr/>
        </p:nvGrpSpPr>
        <p:grpSpPr>
          <a:xfrm>
            <a:off x="6456040" y="1927886"/>
            <a:ext cx="5144315" cy="3811602"/>
            <a:chOff x="6456040" y="1927886"/>
            <a:chExt cx="5144315" cy="3811602"/>
          </a:xfrm>
        </p:grpSpPr>
        <p:cxnSp>
          <p:nvCxnSpPr>
            <p:cNvPr id="29" name="コネクタ: カギ線 28">
              <a:extLst>
                <a:ext uri="{FF2B5EF4-FFF2-40B4-BE49-F238E27FC236}">
                  <a16:creationId xmlns:a16="http://schemas.microsoft.com/office/drawing/2014/main" id="{8162CC3A-6C2A-6053-9A3E-28E8BF6F01C1}"/>
                </a:ext>
              </a:extLst>
            </p:cNvPr>
            <p:cNvCxnSpPr>
              <a:cxnSpLocks/>
            </p:cNvCxnSpPr>
            <p:nvPr/>
          </p:nvCxnSpPr>
          <p:spPr>
            <a:xfrm>
              <a:off x="6456040" y="2492896"/>
              <a:ext cx="1664795" cy="1284594"/>
            </a:xfrm>
            <a:prstGeom prst="bentConnector3">
              <a:avLst>
                <a:gd name="adj1" fmla="val -635"/>
              </a:avLst>
            </a:prstGeom>
            <a:ln w="381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13A59A1D-CD2D-72C7-97D6-8F2A68B069F8}"/>
                </a:ext>
              </a:extLst>
            </p:cNvPr>
            <p:cNvSpPr/>
            <p:nvPr/>
          </p:nvSpPr>
          <p:spPr>
            <a:xfrm>
              <a:off x="7943985" y="1927886"/>
              <a:ext cx="3656370" cy="3811602"/>
            </a:xfrm>
            <a:prstGeom prst="roundRect">
              <a:avLst>
                <a:gd name="adj" fmla="val 8724"/>
              </a:avLst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CF15F98-DB37-BC5D-5149-B5C62A0B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E81FA61-2A71-A43E-1944-49EA8EFFDA55}"/>
              </a:ext>
            </a:extLst>
          </p:cNvPr>
          <p:cNvGrpSpPr/>
          <p:nvPr/>
        </p:nvGrpSpPr>
        <p:grpSpPr>
          <a:xfrm>
            <a:off x="1434614" y="973520"/>
            <a:ext cx="8127656" cy="708848"/>
            <a:chOff x="1434614" y="973520"/>
            <a:chExt cx="8127656" cy="708848"/>
          </a:xfrm>
        </p:grpSpPr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396CD31F-1CB6-9D53-F90B-0DACBE02F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14" y="1118513"/>
              <a:ext cx="1024455" cy="518400"/>
            </a:xfrm>
            <a:prstGeom prst="rect">
              <a:avLst/>
            </a:prstGeom>
          </p:spPr>
        </p:pic>
        <p:sp>
          <p:nvSpPr>
            <p:cNvPr id="15" name="テキスト ボックス 3">
              <a:extLst>
                <a:ext uri="{FF2B5EF4-FFF2-40B4-BE49-F238E27FC236}">
                  <a16:creationId xmlns:a16="http://schemas.microsoft.com/office/drawing/2014/main" id="{4F67F1DD-F745-9870-A516-78439FD24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193" y="973520"/>
              <a:ext cx="7070077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純物質と混合物の性質の違い</a:t>
              </a:r>
            </a:p>
          </p:txBody>
        </p:sp>
      </p:grp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CFF65D6-3E85-00E1-59C2-04341567E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227" y="1927885"/>
            <a:ext cx="2098117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食塩水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A53EFAE-E122-0D13-3C0E-110BE1FEA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262" y="2025935"/>
            <a:ext cx="3656370" cy="35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         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混合物なので沸点は一定ではない。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食塩の濃度で変化する。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2459EC-6198-7064-EE57-D460D780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460" y="2164340"/>
            <a:ext cx="844962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7641F31-E1E6-CBFD-6C14-9F2381AE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66" y="4864576"/>
            <a:ext cx="844962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lnSpc>
                <a:spcPts val="5600"/>
              </a:lnSpc>
              <a:defRPr/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1F2AEEA-11C0-BDC0-4D1C-14092D0B0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605" y="5047951"/>
            <a:ext cx="2285463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加熱時間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FF9B2B6-E1E0-ABFB-0CF1-575CAD17F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14" y="2997356"/>
            <a:ext cx="902811" cy="186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〔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〕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4111ED3-FE83-F417-A4C5-3A80C9D0E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771" y="3868020"/>
            <a:ext cx="902811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7563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1765-155D-456D-74E5-91612CAF5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165E65A-3DAA-2F21-BD37-FDB7B82EB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13" y="1935380"/>
            <a:ext cx="6329973" cy="3804107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980A17BE-B294-444F-2F79-CBBFECB29C1E}"/>
              </a:ext>
            </a:extLst>
          </p:cNvPr>
          <p:cNvGrpSpPr/>
          <p:nvPr/>
        </p:nvGrpSpPr>
        <p:grpSpPr>
          <a:xfrm>
            <a:off x="6684764" y="1891184"/>
            <a:ext cx="4523804" cy="3156767"/>
            <a:chOff x="6684764" y="1891184"/>
            <a:chExt cx="4523804" cy="3156767"/>
          </a:xfrm>
        </p:grpSpPr>
        <p:cxnSp>
          <p:nvCxnSpPr>
            <p:cNvPr id="31" name="コネクタ: カギ線 30">
              <a:extLst>
                <a:ext uri="{FF2B5EF4-FFF2-40B4-BE49-F238E27FC236}">
                  <a16:creationId xmlns:a16="http://schemas.microsoft.com/office/drawing/2014/main" id="{DD5FC6A6-DDAF-BDA7-06A5-767E111A8A0E}"/>
                </a:ext>
              </a:extLst>
            </p:cNvPr>
            <p:cNvCxnSpPr>
              <a:cxnSpLocks/>
            </p:cNvCxnSpPr>
            <p:nvPr/>
          </p:nvCxnSpPr>
          <p:spPr>
            <a:xfrm>
              <a:off x="6684764" y="2664405"/>
              <a:ext cx="1436071" cy="1113085"/>
            </a:xfrm>
            <a:prstGeom prst="bentConnector3">
              <a:avLst>
                <a:gd name="adj1" fmla="val -188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E98BE156-7039-022E-4411-70A1DBC76E45}"/>
                </a:ext>
              </a:extLst>
            </p:cNvPr>
            <p:cNvSpPr/>
            <p:nvPr/>
          </p:nvSpPr>
          <p:spPr>
            <a:xfrm>
              <a:off x="7943985" y="1891184"/>
              <a:ext cx="3264583" cy="3156767"/>
            </a:xfrm>
            <a:prstGeom prst="roundRect">
              <a:avLst>
                <a:gd name="adj" fmla="val 8724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C643-A5FE-2552-F677-E702F2150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935A573-7524-F9ED-95D6-605C948D9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677" y="1891184"/>
            <a:ext cx="1656184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96B639D-71DA-C828-0118-AD63C75AE0B2}"/>
              </a:ext>
            </a:extLst>
          </p:cNvPr>
          <p:cNvGrpSpPr/>
          <p:nvPr/>
        </p:nvGrpSpPr>
        <p:grpSpPr>
          <a:xfrm>
            <a:off x="1434614" y="973520"/>
            <a:ext cx="8127656" cy="708848"/>
            <a:chOff x="1434614" y="973520"/>
            <a:chExt cx="8127656" cy="708848"/>
          </a:xfrm>
        </p:grpSpPr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6BCD43C1-900D-5225-56AE-D06067B4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14" y="1118513"/>
              <a:ext cx="1024455" cy="518400"/>
            </a:xfrm>
            <a:prstGeom prst="rect">
              <a:avLst/>
            </a:prstGeom>
          </p:spPr>
        </p:pic>
        <p:sp>
          <p:nvSpPr>
            <p:cNvPr id="15" name="テキスト ボックス 3">
              <a:extLst>
                <a:ext uri="{FF2B5EF4-FFF2-40B4-BE49-F238E27FC236}">
                  <a16:creationId xmlns:a16="http://schemas.microsoft.com/office/drawing/2014/main" id="{47ECACB6-A65B-9377-189B-3B85CB058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193" y="973520"/>
              <a:ext cx="7070077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純物質と混合物の性質の違い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E92B575-F7E5-FF65-9D34-4EDF53856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835" y="2009948"/>
            <a:ext cx="3591789" cy="285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17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           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純物質なので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沸点は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100℃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一定である。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FDE71D5-C60F-89DD-2FF7-284B72638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460" y="2164340"/>
            <a:ext cx="844962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04F3AF-04B6-C797-CFE1-91EAC4F0A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666" y="4864576"/>
            <a:ext cx="844962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>
              <a:lnSpc>
                <a:spcPts val="5600"/>
              </a:lnSpc>
              <a:defRPr/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905E313-7DD0-D918-4E66-3659F39A8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605" y="5047951"/>
            <a:ext cx="2285463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加熱時間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33E4656-3045-F2AC-C542-50B8FE30D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614" y="2997356"/>
            <a:ext cx="902811" cy="186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温度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〔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〕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7D6139-0D6A-8999-3145-9D7241B3B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771" y="3868020"/>
            <a:ext cx="902811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℃</a:t>
            </a:r>
          </a:p>
        </p:txBody>
      </p:sp>
    </p:spTree>
    <p:extLst>
      <p:ext uri="{BB962C8B-B14F-4D97-AF65-F5344CB8AC3E}">
        <p14:creationId xmlns:p14="http://schemas.microsoft.com/office/powerpoint/2010/main" val="17501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E7CE8-FFC1-A661-29EA-6BDE9E662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F00F8A-47EA-D6F0-06D9-0EBA1BB81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63B3A77-C130-B344-1BC4-46FD3C9BAA40}"/>
              </a:ext>
            </a:extLst>
          </p:cNvPr>
          <p:cNvGrpSpPr/>
          <p:nvPr/>
        </p:nvGrpSpPr>
        <p:grpSpPr>
          <a:xfrm>
            <a:off x="1005136" y="908720"/>
            <a:ext cx="10203432" cy="5328591"/>
            <a:chOff x="1005136" y="908720"/>
            <a:chExt cx="10203432" cy="5328591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B08790D3-6556-FF21-4372-FDADBF4F1B34}"/>
                </a:ext>
              </a:extLst>
            </p:cNvPr>
            <p:cNvGrpSpPr/>
            <p:nvPr/>
          </p:nvGrpSpPr>
          <p:grpSpPr>
            <a:xfrm>
              <a:off x="1005136" y="1139426"/>
              <a:ext cx="10203432" cy="5097885"/>
              <a:chOff x="1005136" y="1139426"/>
              <a:chExt cx="10203432" cy="5097885"/>
            </a:xfrm>
          </p:grpSpPr>
          <p:sp>
            <p:nvSpPr>
              <p:cNvPr id="9" name="四角形: 上の 2 つの角を丸める 8">
                <a:extLst>
                  <a:ext uri="{FF2B5EF4-FFF2-40B4-BE49-F238E27FC236}">
                    <a16:creationId xmlns:a16="http://schemas.microsoft.com/office/drawing/2014/main" id="{6811C2D2-DB61-366E-56DE-8595018C5A79}"/>
                  </a:ext>
                </a:extLst>
              </p:cNvPr>
              <p:cNvSpPr/>
              <p:nvPr/>
            </p:nvSpPr>
            <p:spPr>
              <a:xfrm>
                <a:off x="1026969" y="1146448"/>
                <a:ext cx="10181599" cy="914400"/>
              </a:xfrm>
              <a:prstGeom prst="round2SameRect">
                <a:avLst>
                  <a:gd name="adj1" fmla="val 29602"/>
                  <a:gd name="adj2" fmla="val 0"/>
                </a:avLst>
              </a:prstGeom>
              <a:solidFill>
                <a:srgbClr val="F2EFE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4371800A-DB09-5B95-2405-46DEE916D5FC}"/>
                  </a:ext>
                </a:extLst>
              </p:cNvPr>
              <p:cNvSpPr/>
              <p:nvPr/>
            </p:nvSpPr>
            <p:spPr>
              <a:xfrm>
                <a:off x="1005136" y="1139426"/>
                <a:ext cx="10203432" cy="5097885"/>
              </a:xfrm>
              <a:prstGeom prst="roundRect">
                <a:avLst>
                  <a:gd name="adj" fmla="val 4573"/>
                </a:avLst>
              </a:prstGeom>
              <a:noFill/>
              <a:ln w="63500" cmpd="dbl">
                <a:solidFill>
                  <a:srgbClr val="BB830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A655BA10-CF96-1EC8-C89D-C08FEC6CAC18}"/>
                </a:ext>
              </a:extLst>
            </p:cNvPr>
            <p:cNvGrpSpPr/>
            <p:nvPr/>
          </p:nvGrpSpPr>
          <p:grpSpPr>
            <a:xfrm>
              <a:off x="1127448" y="908720"/>
              <a:ext cx="1838564" cy="1152128"/>
              <a:chOff x="-2760983" y="3702655"/>
              <a:chExt cx="1838564" cy="115212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3FF17E7F-3C67-28F9-9C64-660FBDD79E6C}"/>
                  </a:ext>
                </a:extLst>
              </p:cNvPr>
              <p:cNvSpPr/>
              <p:nvPr/>
            </p:nvSpPr>
            <p:spPr>
              <a:xfrm>
                <a:off x="-2544959" y="3803372"/>
                <a:ext cx="1368152" cy="489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83398DD6-5240-434E-23B9-3AB91199AFAB}"/>
                  </a:ext>
                </a:extLst>
              </p:cNvPr>
              <p:cNvGrpSpPr/>
              <p:nvPr/>
            </p:nvGrpSpPr>
            <p:grpSpPr>
              <a:xfrm>
                <a:off x="-2760983" y="3702655"/>
                <a:ext cx="1838564" cy="1152128"/>
                <a:chOff x="-1968895" y="5114151"/>
                <a:chExt cx="1838564" cy="1152128"/>
              </a:xfrm>
            </p:grpSpPr>
            <p:sp>
              <p:nvSpPr>
                <p:cNvPr id="11" name="正方形/長方形 10">
                  <a:extLst>
                    <a:ext uri="{FF2B5EF4-FFF2-40B4-BE49-F238E27FC236}">
                      <a16:creationId xmlns:a16="http://schemas.microsoft.com/office/drawing/2014/main" id="{9A4AD1D7-193E-355D-570A-F5C2A17FF2B6}"/>
                    </a:ext>
                  </a:extLst>
                </p:cNvPr>
                <p:cNvSpPr/>
                <p:nvPr/>
              </p:nvSpPr>
              <p:spPr>
                <a:xfrm>
                  <a:off x="-1932893" y="5848608"/>
                  <a:ext cx="1802561" cy="4033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8" name="図 7">
                  <a:extLst>
                    <a:ext uri="{FF2B5EF4-FFF2-40B4-BE49-F238E27FC236}">
                      <a16:creationId xmlns:a16="http://schemas.microsoft.com/office/drawing/2014/main" id="{EF721093-1E7D-2D28-6404-4F96422D3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1920"/>
                <a:stretch>
                  <a:fillRect/>
                </a:stretch>
              </p:blipFill>
              <p:spPr>
                <a:xfrm>
                  <a:off x="-1968895" y="5114151"/>
                  <a:ext cx="1838564" cy="1152128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テキスト ボックス 3">
              <a:extLst>
                <a:ext uri="{FF2B5EF4-FFF2-40B4-BE49-F238E27FC236}">
                  <a16:creationId xmlns:a16="http://schemas.microsoft.com/office/drawing/2014/main" id="{B4923E8F-5AFF-04D3-05EE-CA1E9F8CE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8324" y="1249224"/>
              <a:ext cx="7940226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7F5C2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純物質に限りなく近い物質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130372D-E64A-500C-5788-D14A872FA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507" y="2188778"/>
            <a:ext cx="98885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スマートフォンやコンピュータなどの集積回路（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IC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）に使われる半導体は，おもにケイ素に特定の元素を添加して製造する。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207233-528E-F5D8-D851-539D37D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507" y="3325781"/>
            <a:ext cx="98885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半導体の製造には</a:t>
            </a:r>
            <a:r>
              <a:rPr lang="ja-JP" altLang="en-US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，純度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99.999999999</a:t>
            </a:r>
            <a:r>
              <a:rPr lang="ja-JP" altLang="en-US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ケイ素が使われる。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EBC8C3-46A6-4D10-CABD-72828FAA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775" y="4178882"/>
            <a:ext cx="67226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defRPr/>
            </a:pPr>
            <a:r>
              <a:rPr lang="ja-JP" altLang="en-US" sz="28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高純度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のケイ素を輪切りにした円板はシリコンウェハーとよばれ，この円板から多数の集積回路がつくられる。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F774D90-C2B9-D679-130C-211151E86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942" y="4055546"/>
            <a:ext cx="2864066" cy="1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1 つの角を丸める 8">
            <a:extLst>
              <a:ext uri="{FF2B5EF4-FFF2-40B4-BE49-F238E27FC236}">
                <a16:creationId xmlns:a16="http://schemas.microsoft.com/office/drawing/2014/main" id="{87190E0B-1EDD-08BA-B7B8-75AD3CC081B9}"/>
              </a:ext>
            </a:extLst>
          </p:cNvPr>
          <p:cNvSpPr/>
          <p:nvPr/>
        </p:nvSpPr>
        <p:spPr>
          <a:xfrm>
            <a:off x="551384" y="1196752"/>
            <a:ext cx="10977992" cy="5256584"/>
          </a:xfrm>
          <a:prstGeom prst="round1Rect">
            <a:avLst>
              <a:gd name="adj" fmla="val 19525"/>
            </a:avLst>
          </a:prstGeom>
          <a:solidFill>
            <a:srgbClr val="DAE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19" name="テキスト ボックス 3">
            <a:extLst>
              <a:ext uri="{FF2B5EF4-FFF2-40B4-BE49-F238E27FC236}">
                <a16:creationId xmlns:a16="http://schemas.microsoft.com/office/drawing/2014/main" id="{BCB16B58-2B01-416F-B7F8-89FA8267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571" y="3366302"/>
            <a:ext cx="165618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56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en-US" altLang="ja-JP" sz="3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AD1D739-6045-35D6-767C-96A0B4F8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329" y="2741729"/>
            <a:ext cx="10187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 １種類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の物質だけからなるものを何という？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1E6FD49-6A3C-F5C7-34F7-E6379D541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329" y="4428164"/>
            <a:ext cx="10187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2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　 ２種類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以上の物質が混ざったものを何という？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3">
            <a:extLst>
              <a:ext uri="{FF2B5EF4-FFF2-40B4-BE49-F238E27FC236}">
                <a16:creationId xmlns:a16="http://schemas.microsoft.com/office/drawing/2014/main" id="{276B0309-C3DD-C207-14B8-65A65E187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1571" y="5131737"/>
            <a:ext cx="165618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56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en-US" altLang="ja-JP" sz="32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6C17F27-84A9-CC2F-C63E-E9BD293688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" t="3532" r="4472" b="8730"/>
          <a:stretch>
            <a:fillRect/>
          </a:stretch>
        </p:blipFill>
        <p:spPr>
          <a:xfrm>
            <a:off x="551384" y="861074"/>
            <a:ext cx="1860107" cy="584775"/>
          </a:xfrm>
          <a:prstGeom prst="roundRect">
            <a:avLst>
              <a:gd name="adj" fmla="val 33535"/>
            </a:avLst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836B883-817E-2ACE-8AB0-0CA290AB9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24" y="1434811"/>
            <a:ext cx="2226111" cy="9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027BF-65B9-4CC6-98A1-790F9AAB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1 つの角を丸める 8">
            <a:extLst>
              <a:ext uri="{FF2B5EF4-FFF2-40B4-BE49-F238E27FC236}">
                <a16:creationId xmlns:a16="http://schemas.microsoft.com/office/drawing/2014/main" id="{9C6FD557-E833-4DB3-27E1-39F78C85C456}"/>
              </a:ext>
            </a:extLst>
          </p:cNvPr>
          <p:cNvSpPr/>
          <p:nvPr/>
        </p:nvSpPr>
        <p:spPr>
          <a:xfrm>
            <a:off x="551384" y="1196752"/>
            <a:ext cx="10977992" cy="5256584"/>
          </a:xfrm>
          <a:prstGeom prst="round1Rect">
            <a:avLst>
              <a:gd name="adj" fmla="val 19525"/>
            </a:avLst>
          </a:prstGeom>
          <a:solidFill>
            <a:srgbClr val="DAEE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48E7B2D-694F-CC8A-A99C-27075842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2DF34A9-FAF6-13C8-48A1-65D455E227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" t="3532" r="4472" b="8730"/>
          <a:stretch>
            <a:fillRect/>
          </a:stretch>
        </p:blipFill>
        <p:spPr>
          <a:xfrm>
            <a:off x="551384" y="861074"/>
            <a:ext cx="1860107" cy="584775"/>
          </a:xfrm>
          <a:prstGeom prst="roundRect">
            <a:avLst>
              <a:gd name="adj" fmla="val 33535"/>
            </a:avLst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5332BA9-C7F0-D5A2-E8BF-F51CE26960D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86" y="1509469"/>
            <a:ext cx="2263857" cy="85728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D1D739-6045-35D6-767C-96A0B4F8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92" y="1389379"/>
            <a:ext cx="83069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次の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(8)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の物質を純物質と混合物に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eaLnBrk="1" hangingPunct="1"/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分類せよ。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9B7707-55CE-F425-5114-363D02914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39" y="2627121"/>
            <a:ext cx="1051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空気　　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酸素　　 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(3)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塩化ナトリウム　　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(4)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海水</a:t>
            </a:r>
          </a:p>
          <a:p>
            <a:pPr eaLnBrk="1" hangingPunct="1"/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(5)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鉄　　 　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(6)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二酸化炭素 　　　  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(7)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銅　　 　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(8)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原油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6CBDF01-C1DF-4E31-77BD-BBAE3D14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497" y="4291620"/>
            <a:ext cx="1368152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　　　　　　 　　　　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F4F648D-4357-B155-364A-5833DDC56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4329014"/>
            <a:ext cx="5976664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，（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，（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，（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，（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AAE3FA5-C831-A737-3AF4-6A887414C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7497" y="5350290"/>
            <a:ext cx="1368152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6EFD829-EF84-F7C8-F424-E3448B830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5356047"/>
            <a:ext cx="6048672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，（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 ，（</a:t>
            </a:r>
            <a:r>
              <a:rPr lang="en-US" altLang="ja-JP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9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A956-3FF1-E528-00CE-BE0DE53E3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655CBAE5-3D04-EF3F-B6A7-F0F94252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46" t="6611" r="41537" b="1025"/>
          <a:stretch/>
        </p:blipFill>
        <p:spPr>
          <a:xfrm>
            <a:off x="983432" y="940420"/>
            <a:ext cx="10225135" cy="5528812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3F49B095-507B-4837-4A95-9A5D9B1C8F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5" y="3145794"/>
            <a:ext cx="767521" cy="7678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1FC0AE-2DF2-860C-F3E2-B0E1AC6A68AA}"/>
              </a:ext>
            </a:extLst>
          </p:cNvPr>
          <p:cNvSpPr txBox="1"/>
          <p:nvPr/>
        </p:nvSpPr>
        <p:spPr>
          <a:xfrm>
            <a:off x="5951984" y="6381328"/>
            <a:ext cx="50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0CDCE78B-F052-2240-21B3-01D1AB86C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250" y="3032256"/>
            <a:ext cx="7501206" cy="793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水と海水の</a:t>
            </a:r>
            <a:r>
              <a:rPr lang="ja-JP" altLang="en-US" sz="360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違いは，何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184656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C293C-1595-0453-7C8B-3C051D2AC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42ABFA62-CC83-2868-7E72-093FA0CF107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6746" t="6611" r="41537" b="1025"/>
          <a:stretch/>
        </p:blipFill>
        <p:spPr>
          <a:xfrm>
            <a:off x="983432" y="940420"/>
            <a:ext cx="10225135" cy="55288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4BF2A9E-CBEB-B7D7-14CF-6A09633B7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0335" y="2541580"/>
            <a:ext cx="1018915" cy="8257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81AE74-8D3A-7820-0F26-FD1C6C3CDB50}"/>
              </a:ext>
            </a:extLst>
          </p:cNvPr>
          <p:cNvSpPr txBox="1"/>
          <p:nvPr/>
        </p:nvSpPr>
        <p:spPr>
          <a:xfrm>
            <a:off x="5951984" y="6381328"/>
            <a:ext cx="50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2A46883A-7B31-25CF-1295-5893ED88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250" y="2433134"/>
            <a:ext cx="7501206" cy="245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水は純物質で，海水は混合物である。純物質である水は，融点･沸点･密度などの性質が決まっている。</a:t>
            </a:r>
          </a:p>
        </p:txBody>
      </p:sp>
    </p:spTree>
    <p:extLst>
      <p:ext uri="{BB962C8B-B14F-4D97-AF65-F5344CB8AC3E}">
        <p14:creationId xmlns:p14="http://schemas.microsoft.com/office/powerpoint/2010/main" val="2357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FD5D69EC-AF48-2460-5783-8F4F31EA04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46" t="6611" r="41537" b="1025"/>
          <a:stretch/>
        </p:blipFill>
        <p:spPr>
          <a:xfrm>
            <a:off x="983432" y="940420"/>
            <a:ext cx="10225135" cy="5528812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8F1AE4CB-74F5-B789-FB92-DAA7B84914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5" y="3145794"/>
            <a:ext cx="767521" cy="7678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E8B559-F8C3-4263-8E9B-464A3107CA3D}"/>
              </a:ext>
            </a:extLst>
          </p:cNvPr>
          <p:cNvSpPr txBox="1"/>
          <p:nvPr/>
        </p:nvSpPr>
        <p:spPr>
          <a:xfrm>
            <a:off x="5951984" y="6381328"/>
            <a:ext cx="50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３</a:t>
            </a:r>
          </a:p>
        </p:txBody>
      </p:sp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7E41C29A-0DC3-4D29-8915-B5AAA2609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250" y="3032256"/>
            <a:ext cx="7501206" cy="79348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ja-JP" altLang="en-US" sz="3600" dirty="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水と海水の</a:t>
            </a:r>
            <a:r>
              <a:rPr lang="ja-JP" altLang="en-US" sz="360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違いは，何</a:t>
            </a:r>
            <a:r>
              <a:rPr lang="ja-JP" altLang="en-US" sz="3600" dirty="0">
                <a:solidFill>
                  <a:schemeClr val="bg1"/>
                </a:solidFill>
                <a:effectLst>
                  <a:glow rad="190500">
                    <a:schemeClr val="tx1">
                      <a:alpha val="40049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だろうか？</a:t>
            </a:r>
          </a:p>
        </p:txBody>
      </p:sp>
    </p:spTree>
    <p:extLst>
      <p:ext uri="{BB962C8B-B14F-4D97-AF65-F5344CB8AC3E}">
        <p14:creationId xmlns:p14="http://schemas.microsoft.com/office/powerpoint/2010/main" val="6627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48B2F0D-1863-D4AC-730F-6CA0BF09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4340412"/>
            <a:ext cx="7701483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空気や海水のように，２種類以上の物質が混ざったものを</a:t>
            </a: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200" u="sng" dirty="0"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C0826D-C5E0-0819-DDDF-49667CB4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868" y="5024408"/>
            <a:ext cx="2376264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337EDC-4434-EDED-AF3D-098A9F07820B}"/>
              </a:ext>
            </a:extLst>
          </p:cNvPr>
          <p:cNvGrpSpPr/>
          <p:nvPr/>
        </p:nvGrpSpPr>
        <p:grpSpPr>
          <a:xfrm>
            <a:off x="1440964" y="973520"/>
            <a:ext cx="4507339" cy="708848"/>
            <a:chOff x="1440964" y="973520"/>
            <a:chExt cx="4507339" cy="708848"/>
          </a:xfrm>
        </p:grpSpPr>
        <p:sp>
          <p:nvSpPr>
            <p:cNvPr id="6" name="テキスト ボックス 3">
              <a:extLst>
                <a:ext uri="{FF2B5EF4-FFF2-40B4-BE49-F238E27FC236}">
                  <a16:creationId xmlns:a16="http://schemas.microsoft.com/office/drawing/2014/main" id="{06CBFE8F-3AF8-0F20-12F1-082A1BB82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919" y="973520"/>
              <a:ext cx="3456384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</a:t>
              </a:r>
            </a:p>
          </p:txBody>
        </p:sp>
        <p:pic>
          <p:nvPicPr>
            <p:cNvPr id="14" name="図 13" descr="アイコン&#10;&#10;自動的に生成された説明">
              <a:extLst>
                <a:ext uri="{FF2B5EF4-FFF2-40B4-BE49-F238E27FC236}">
                  <a16:creationId xmlns:a16="http://schemas.microsoft.com/office/drawing/2014/main" id="{1A13A3BC-4CA5-9D97-ECB5-6CC196B25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64" y="1124744"/>
              <a:ext cx="998820" cy="504056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7D5FC3-06D3-B66F-A42C-9D1176EC1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988840"/>
            <a:ext cx="7701483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窒素，酸素，水のように，１種類の物質だけからなるものを</a:t>
            </a: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u="sng" dirty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CFE3403-6F64-F85D-67A2-B29E8DB1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868" y="2620159"/>
            <a:ext cx="2376264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C81B961-39BF-FA3F-871A-B976F24AAEBA}"/>
              </a:ext>
            </a:extLst>
          </p:cNvPr>
          <p:cNvGrpSpPr/>
          <p:nvPr/>
        </p:nvGrpSpPr>
        <p:grpSpPr>
          <a:xfrm>
            <a:off x="551384" y="973520"/>
            <a:ext cx="655645" cy="5229023"/>
            <a:chOff x="551385" y="908720"/>
            <a:chExt cx="798822" cy="6008087"/>
          </a:xfrm>
        </p:grpSpPr>
        <p:pic>
          <p:nvPicPr>
            <p:cNvPr id="13" name="図 12" descr="アイコン&#10;&#10;自動的に生成された説明">
              <a:extLst>
                <a:ext uri="{FF2B5EF4-FFF2-40B4-BE49-F238E27FC236}">
                  <a16:creationId xmlns:a16="http://schemas.microsoft.com/office/drawing/2014/main" id="{265D69AE-7CDE-49B3-BABD-4DEFFF0FB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5" y="908720"/>
              <a:ext cx="798822" cy="720000"/>
            </a:xfrm>
            <a:prstGeom prst="rect">
              <a:avLst/>
            </a:prstGeom>
          </p:spPr>
        </p:pic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F3BC400-BAEF-E09C-524A-7D394C3BC60E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950797" y="1628720"/>
              <a:ext cx="0" cy="5288087"/>
            </a:xfrm>
            <a:prstGeom prst="line">
              <a:avLst/>
            </a:prstGeom>
            <a:ln w="19050">
              <a:solidFill>
                <a:srgbClr val="008CD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0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C62953-6D0D-3042-9434-152B92E8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4530943"/>
            <a:ext cx="8349551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自然界の物質だけでなく，私たちの身のまわりにある物質の多くも，やはり</a:t>
            </a: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である。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337EDC-4434-EDED-AF3D-098A9F07820B}"/>
              </a:ext>
            </a:extLst>
          </p:cNvPr>
          <p:cNvGrpSpPr/>
          <p:nvPr/>
        </p:nvGrpSpPr>
        <p:grpSpPr>
          <a:xfrm>
            <a:off x="1440964" y="973520"/>
            <a:ext cx="4507339" cy="708848"/>
            <a:chOff x="1440964" y="973520"/>
            <a:chExt cx="4507339" cy="708848"/>
          </a:xfrm>
        </p:grpSpPr>
        <p:sp>
          <p:nvSpPr>
            <p:cNvPr id="6" name="テキスト ボックス 3">
              <a:extLst>
                <a:ext uri="{FF2B5EF4-FFF2-40B4-BE49-F238E27FC236}">
                  <a16:creationId xmlns:a16="http://schemas.microsoft.com/office/drawing/2014/main" id="{06CBFE8F-3AF8-0F20-12F1-082A1BB82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919" y="973520"/>
              <a:ext cx="3456384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</a:t>
              </a:r>
            </a:p>
          </p:txBody>
        </p:sp>
        <p:pic>
          <p:nvPicPr>
            <p:cNvPr id="14" name="図 13" descr="アイコン&#10;&#10;自動的に生成された説明">
              <a:extLst>
                <a:ext uri="{FF2B5EF4-FFF2-40B4-BE49-F238E27FC236}">
                  <a16:creationId xmlns:a16="http://schemas.microsoft.com/office/drawing/2014/main" id="{1A13A3BC-4CA5-9D97-ECB5-6CC196B25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64" y="1124744"/>
              <a:ext cx="998820" cy="504056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8F26C6-1CFB-DD78-4ACD-C085B1AEC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1844824"/>
            <a:ext cx="8205538" cy="21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自然界にはさまざまな物質が存在しているが，その多くは何種類かの物質が混ざりあった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である。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06B925-1682-3EC8-BB04-AFFE28FAB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584" y="3212976"/>
            <a:ext cx="2232248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2A395A5-3C74-4526-106F-45901F846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112" y="5190894"/>
            <a:ext cx="2124236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E42794A-8D3A-22CC-5B54-935724704B24}"/>
              </a:ext>
            </a:extLst>
          </p:cNvPr>
          <p:cNvGrpSpPr/>
          <p:nvPr/>
        </p:nvGrpSpPr>
        <p:grpSpPr>
          <a:xfrm>
            <a:off x="551384" y="973520"/>
            <a:ext cx="655645" cy="5229023"/>
            <a:chOff x="551385" y="908720"/>
            <a:chExt cx="798822" cy="6008087"/>
          </a:xfrm>
        </p:grpSpPr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91CE2789-2D47-7A38-F9F6-DB7BC96D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5" y="908720"/>
              <a:ext cx="798822" cy="720000"/>
            </a:xfrm>
            <a:prstGeom prst="rect">
              <a:avLst/>
            </a:prstGeom>
          </p:spPr>
        </p:pic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FDA1F87-3840-11B7-CDE7-0E1F3ADF4E2C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950797" y="1628720"/>
              <a:ext cx="0" cy="5288087"/>
            </a:xfrm>
            <a:prstGeom prst="line">
              <a:avLst/>
            </a:prstGeom>
            <a:ln w="19050">
              <a:solidFill>
                <a:srgbClr val="008CD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9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D42D415-EDE6-DF3D-3899-8E428D033900}"/>
              </a:ext>
            </a:extLst>
          </p:cNvPr>
          <p:cNvGrpSpPr/>
          <p:nvPr/>
        </p:nvGrpSpPr>
        <p:grpSpPr>
          <a:xfrm>
            <a:off x="983432" y="1879133"/>
            <a:ext cx="9983628" cy="4667067"/>
            <a:chOff x="1440964" y="1879133"/>
            <a:chExt cx="9983628" cy="4667067"/>
          </a:xfrm>
        </p:grpSpPr>
        <p:pic>
          <p:nvPicPr>
            <p:cNvPr id="12" name="図 11" descr="水, 屋外, 砂浜, 海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951A29C9-E727-09B0-4F96-48BB1A75E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40964" y="1879133"/>
              <a:ext cx="9983628" cy="4667067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14DAF11-B2C3-67AD-6055-73567B46F9CF}"/>
                </a:ext>
              </a:extLst>
            </p:cNvPr>
            <p:cNvSpPr/>
            <p:nvPr/>
          </p:nvSpPr>
          <p:spPr>
            <a:xfrm>
              <a:off x="5101606" y="1879133"/>
              <a:ext cx="6322986" cy="466706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7000">
                  <a:schemeClr val="bg1">
                    <a:alpha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sp>
        <p:nvSpPr>
          <p:cNvPr id="15" name="テキスト ボックス 3">
            <a:extLst>
              <a:ext uri="{FF2B5EF4-FFF2-40B4-BE49-F238E27FC236}">
                <a16:creationId xmlns:a16="http://schemas.microsoft.com/office/drawing/2014/main" id="{143E775D-8CD2-456B-B73C-7D7E8F81F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556" y="2420888"/>
            <a:ext cx="4968552" cy="35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アルゴン	</a:t>
            </a:r>
            <a:r>
              <a:rPr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0.93 </a:t>
            </a: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％</a:t>
            </a:r>
            <a:endParaRPr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</a:t>
            </a:r>
            <a:r>
              <a:rPr lang="ja-JP" altLang="en-US" sz="3200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0.04</a:t>
            </a: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％</a:t>
            </a:r>
            <a:endParaRPr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ネオン      </a:t>
            </a:r>
            <a:r>
              <a:rPr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0.0018</a:t>
            </a: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％</a:t>
            </a:r>
            <a:endParaRPr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ヘリウム   </a:t>
            </a:r>
            <a:r>
              <a:rPr lang="en-US" altLang="ja-JP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0.00052</a:t>
            </a: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％</a:t>
            </a:r>
            <a:endParaRPr lang="en-US" altLang="ja-JP" sz="3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1C0826D-C5E0-0819-DDDF-49667CB44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0921" y="2183946"/>
            <a:ext cx="1286396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酸素</a:t>
            </a:r>
            <a:endParaRPr lang="ja-JP" altLang="en-US" sz="32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2337EDC-4434-EDED-AF3D-098A9F07820B}"/>
              </a:ext>
            </a:extLst>
          </p:cNvPr>
          <p:cNvGrpSpPr/>
          <p:nvPr/>
        </p:nvGrpSpPr>
        <p:grpSpPr>
          <a:xfrm>
            <a:off x="1440964" y="973520"/>
            <a:ext cx="4507339" cy="708848"/>
            <a:chOff x="1440964" y="973520"/>
            <a:chExt cx="4507339" cy="708848"/>
          </a:xfrm>
        </p:grpSpPr>
        <p:sp>
          <p:nvSpPr>
            <p:cNvPr id="6" name="テキスト ボックス 3">
              <a:extLst>
                <a:ext uri="{FF2B5EF4-FFF2-40B4-BE49-F238E27FC236}">
                  <a16:creationId xmlns:a16="http://schemas.microsoft.com/office/drawing/2014/main" id="{06CBFE8F-3AF8-0F20-12F1-082A1BB829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919" y="973520"/>
              <a:ext cx="3456384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</a:t>
              </a:r>
            </a:p>
          </p:txBody>
        </p:sp>
        <p:pic>
          <p:nvPicPr>
            <p:cNvPr id="14" name="図 13" descr="アイコン&#10;&#10;自動的に生成された説明">
              <a:extLst>
                <a:ext uri="{FF2B5EF4-FFF2-40B4-BE49-F238E27FC236}">
                  <a16:creationId xmlns:a16="http://schemas.microsoft.com/office/drawing/2014/main" id="{1A13A3BC-4CA5-9D97-ECB5-6CC196B25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64" y="1124744"/>
              <a:ext cx="998820" cy="504056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275609-9B44-9586-B6BB-03EB815D9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203" y="3070016"/>
            <a:ext cx="2698460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二酸化炭素</a:t>
            </a:r>
            <a:endParaRPr lang="ja-JP" altLang="en-US" sz="3200" baseline="30000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E93C96-E034-E455-8013-9CD93056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169" y="5168291"/>
            <a:ext cx="4187312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3200" u="sng" dirty="0"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　　　　</a:t>
            </a:r>
            <a:r>
              <a:rPr lang="ja-JP" altLang="en-US" sz="3200" dirty="0"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78.08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％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B039FE-ECD6-6104-6E86-C932CA6E2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305" y="5125298"/>
            <a:ext cx="1723263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窒素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57CADD8-5282-4A95-7BDC-F339166046F0}"/>
              </a:ext>
            </a:extLst>
          </p:cNvPr>
          <p:cNvGrpSpPr/>
          <p:nvPr/>
        </p:nvGrpSpPr>
        <p:grpSpPr>
          <a:xfrm>
            <a:off x="3671812" y="2208506"/>
            <a:ext cx="2105509" cy="1176581"/>
            <a:chOff x="4381162" y="2107972"/>
            <a:chExt cx="2105509" cy="1176581"/>
          </a:xfrm>
        </p:grpSpPr>
        <p:sp>
          <p:nvSpPr>
            <p:cNvPr id="13" name="テキスト ボックス 3">
              <a:extLst>
                <a:ext uri="{FF2B5EF4-FFF2-40B4-BE49-F238E27FC236}">
                  <a16:creationId xmlns:a16="http://schemas.microsoft.com/office/drawing/2014/main" id="{885EE0C2-C56F-FED5-B04D-6A4C0209B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1162" y="2107972"/>
              <a:ext cx="840012" cy="7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just">
                <a:lnSpc>
                  <a:spcPts val="5600"/>
                </a:lnSpc>
                <a:defRPr/>
              </a:pPr>
              <a:r>
                <a:rPr lang="en-US" altLang="ja-JP" sz="2800" dirty="0">
                  <a:effectLst/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ja-JP" altLang="en-US" sz="3200" u="sng" dirty="0">
                  <a:solidFill>
                    <a:schemeClr val="bg1"/>
                  </a:solidFill>
                  <a:uFill>
                    <a:solidFill>
                      <a:schemeClr val="tx1"/>
                    </a:solidFill>
                  </a:u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</a:t>
              </a:r>
              <a:endPara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9C2D4FD5-BEB0-175E-AB9D-8E92403E574D}"/>
                </a:ext>
              </a:extLst>
            </p:cNvPr>
            <p:cNvGrpSpPr/>
            <p:nvPr/>
          </p:nvGrpSpPr>
          <p:grpSpPr>
            <a:xfrm>
              <a:off x="4630195" y="2584361"/>
              <a:ext cx="1856476" cy="700192"/>
              <a:chOff x="4630195" y="2584361"/>
              <a:chExt cx="1856476" cy="700192"/>
            </a:xfrm>
          </p:grpSpPr>
          <p:sp>
            <p:nvSpPr>
              <p:cNvPr id="16" name="テキスト ボックス 3">
                <a:extLst>
                  <a:ext uri="{FF2B5EF4-FFF2-40B4-BE49-F238E27FC236}">
                    <a16:creationId xmlns:a16="http://schemas.microsoft.com/office/drawing/2014/main" id="{532A38CB-FFFC-1EA7-6351-F0804626E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5244" y="2584361"/>
                <a:ext cx="1831427" cy="700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charset="-128"/>
                  </a:defRPr>
                </a:lvl9pPr>
              </a:lstStyle>
              <a:p>
                <a:pPr algn="just">
                  <a:lnSpc>
                    <a:spcPts val="5600"/>
                  </a:lnSpc>
                  <a:defRPr/>
                </a:pPr>
                <a:r>
                  <a:rPr lang="en-US" altLang="ja-JP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20.95</a:t>
                </a:r>
                <a:r>
                  <a:rPr lang="ja-JP" altLang="en-US" sz="32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％</a:t>
                </a:r>
                <a:endParaRPr lang="en-US" altLang="ja-JP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746C789-B862-0D21-FE5F-0D22F1B3B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0195" y="2756547"/>
                <a:ext cx="13995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二等辺三角形 22">
            <a:extLst>
              <a:ext uri="{FF2B5EF4-FFF2-40B4-BE49-F238E27FC236}">
                <a16:creationId xmlns:a16="http://schemas.microsoft.com/office/drawing/2014/main" id="{56422F6E-7DE1-3069-701D-9B1B9DC311AC}"/>
              </a:ext>
            </a:extLst>
          </p:cNvPr>
          <p:cNvSpPr/>
          <p:nvPr/>
        </p:nvSpPr>
        <p:spPr>
          <a:xfrm rot="16200000">
            <a:off x="5658493" y="3619666"/>
            <a:ext cx="369338" cy="31839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左中かっこ 25">
            <a:extLst>
              <a:ext uri="{FF2B5EF4-FFF2-40B4-BE49-F238E27FC236}">
                <a16:creationId xmlns:a16="http://schemas.microsoft.com/office/drawing/2014/main" id="{D7F17A72-FED2-9CB8-D771-DCDF5B023B63}"/>
              </a:ext>
            </a:extLst>
          </p:cNvPr>
          <p:cNvSpPr/>
          <p:nvPr/>
        </p:nvSpPr>
        <p:spPr>
          <a:xfrm>
            <a:off x="6095196" y="2420888"/>
            <a:ext cx="585035" cy="3744416"/>
          </a:xfrm>
          <a:prstGeom prst="leftBrace">
            <a:avLst>
              <a:gd name="adj1" fmla="val 49036"/>
              <a:gd name="adj2" fmla="val 36862"/>
            </a:avLst>
          </a:prstGeom>
          <a:ln w="1905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C180B44-2315-713B-81E4-744CA1150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641" y="3793712"/>
            <a:ext cx="193897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32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乾燥空気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体積％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9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33A04-4D1C-4040-8BAD-73C726ED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2DA36A2-8466-64D0-04E2-A04F23D9D805}"/>
              </a:ext>
            </a:extLst>
          </p:cNvPr>
          <p:cNvGrpSpPr/>
          <p:nvPr/>
        </p:nvGrpSpPr>
        <p:grpSpPr>
          <a:xfrm>
            <a:off x="1055440" y="1871009"/>
            <a:ext cx="10089684" cy="4986991"/>
            <a:chOff x="1423885" y="1850992"/>
            <a:chExt cx="10089684" cy="4986991"/>
          </a:xfrm>
        </p:grpSpPr>
        <p:pic>
          <p:nvPicPr>
            <p:cNvPr id="16" name="図 15" descr="水, 屋外, 砂浜, 海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777B30B-2BF5-1237-4D42-CBAFE2C1B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23885" y="1850992"/>
              <a:ext cx="10018372" cy="4438311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2755C8E2-8F76-CC20-A0AB-4589604F55D8}"/>
                </a:ext>
              </a:extLst>
            </p:cNvPr>
            <p:cNvSpPr/>
            <p:nvPr/>
          </p:nvSpPr>
          <p:spPr>
            <a:xfrm>
              <a:off x="5190583" y="1850992"/>
              <a:ext cx="6322986" cy="4986991"/>
            </a:xfrm>
            <a:prstGeom prst="rect">
              <a:avLst/>
            </a:prstGeom>
            <a:gradFill>
              <a:gsLst>
                <a:gs pos="30000">
                  <a:schemeClr val="bg1">
                    <a:alpha val="5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D118E1B-97F8-91EB-6A9C-C4A0C954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EF14248E-B068-BE19-0009-5CFEDFD7EACD}"/>
              </a:ext>
            </a:extLst>
          </p:cNvPr>
          <p:cNvGrpSpPr/>
          <p:nvPr/>
        </p:nvGrpSpPr>
        <p:grpSpPr>
          <a:xfrm>
            <a:off x="1440964" y="973520"/>
            <a:ext cx="4507339" cy="708848"/>
            <a:chOff x="1440964" y="973520"/>
            <a:chExt cx="4507339" cy="708848"/>
          </a:xfrm>
        </p:grpSpPr>
        <p:sp>
          <p:nvSpPr>
            <p:cNvPr id="6" name="テキスト ボックス 3">
              <a:extLst>
                <a:ext uri="{FF2B5EF4-FFF2-40B4-BE49-F238E27FC236}">
                  <a16:creationId xmlns:a16="http://schemas.microsoft.com/office/drawing/2014/main" id="{BAB1231A-B471-E88C-7270-81855AD0D9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919" y="973520"/>
              <a:ext cx="3456384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</a:t>
              </a:r>
            </a:p>
          </p:txBody>
        </p:sp>
        <p:pic>
          <p:nvPicPr>
            <p:cNvPr id="14" name="図 13" descr="アイコン&#10;&#10;自動的に生成された説明">
              <a:extLst>
                <a:ext uri="{FF2B5EF4-FFF2-40B4-BE49-F238E27FC236}">
                  <a16:creationId xmlns:a16="http://schemas.microsoft.com/office/drawing/2014/main" id="{94152713-31FD-1815-9B94-452023B5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64" y="1124744"/>
              <a:ext cx="998820" cy="504056"/>
            </a:xfrm>
            <a:prstGeom prst="rect">
              <a:avLst/>
            </a:prstGeom>
          </p:spPr>
        </p:pic>
      </p:grpSp>
      <p:sp>
        <p:nvSpPr>
          <p:cNvPr id="7" name="テキスト ボックス 3">
            <a:extLst>
              <a:ext uri="{FF2B5EF4-FFF2-40B4-BE49-F238E27FC236}">
                <a16:creationId xmlns:a16="http://schemas.microsoft.com/office/drawing/2014/main" id="{9355B836-02E0-7FCD-5457-15FC98F91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94" y="1962231"/>
            <a:ext cx="4677146" cy="35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　　　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77.8%</a:t>
            </a: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塩化マグネシウム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10.9%</a:t>
            </a: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硫酸マグネシウム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4.7%</a:t>
            </a: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硫酸カルシウム　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3.6%</a:t>
            </a: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その他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801E6F5-4E59-F32A-440B-814192EA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2121" y="1892234"/>
            <a:ext cx="3202516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塩化ナトリウム</a:t>
            </a:r>
            <a:endParaRPr lang="ja-JP" altLang="en-US" sz="32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B56A1C2-C5EB-C222-F3E9-B90D5C018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88" y="2703258"/>
            <a:ext cx="3266903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ja-JP" altLang="en-US" sz="3200" u="sng" dirty="0"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</a:t>
            </a:r>
            <a:r>
              <a:rPr lang="ja-JP" altLang="en-US" sz="3200" dirty="0"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96.5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％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DCAC356-07BC-F6B8-DBE7-9431B79AC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194" y="2640171"/>
            <a:ext cx="1106134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2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C20D86CA-B022-02B5-8F2C-4034BC75E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984" y="5035956"/>
            <a:ext cx="3725461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32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溶けている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32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固体物質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1DB6740-4717-3D18-ECF9-7FC9AB56B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63" y="3633249"/>
            <a:ext cx="1938979" cy="86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3200"/>
              </a:lnSpc>
              <a:defRPr/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海水</a:t>
            </a:r>
            <a:endParaRPr lang="en-US" altLang="ja-JP" sz="28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ts val="3200"/>
              </a:lnSpc>
              <a:defRPr/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質量％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92583B5F-57A2-0622-C1CC-88B63F6F1D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68834" y="4580907"/>
            <a:ext cx="1411384" cy="411784"/>
          </a:xfrm>
          <a:prstGeom prst="bentConnector3">
            <a:avLst>
              <a:gd name="adj1" fmla="val 99940"/>
            </a:avLst>
          </a:prstGeom>
          <a:ln w="19050"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3AE3EFDD-C1D5-BFF1-CBBB-C2A7D7E1A9BC}"/>
              </a:ext>
            </a:extLst>
          </p:cNvPr>
          <p:cNvGrpSpPr/>
          <p:nvPr/>
        </p:nvGrpSpPr>
        <p:grpSpPr>
          <a:xfrm>
            <a:off x="5318574" y="2446562"/>
            <a:ext cx="1266150" cy="956888"/>
            <a:chOff x="5572987" y="2446562"/>
            <a:chExt cx="1548734" cy="956888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6C4CA23-BA3F-DBDF-5FDF-B3439F5C7C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2987" y="2446562"/>
              <a:ext cx="770369" cy="9568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087DECFD-4396-A3ED-1A92-2BBD16C78A89}"/>
                </a:ext>
              </a:extLst>
            </p:cNvPr>
            <p:cNvCxnSpPr>
              <a:cxnSpLocks/>
            </p:cNvCxnSpPr>
            <p:nvPr/>
          </p:nvCxnSpPr>
          <p:spPr>
            <a:xfrm>
              <a:off x="6343356" y="2454724"/>
              <a:ext cx="77836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5E4190D-23A9-CBF6-49AF-5E352A713DD2}"/>
              </a:ext>
            </a:extLst>
          </p:cNvPr>
          <p:cNvGrpSpPr/>
          <p:nvPr/>
        </p:nvGrpSpPr>
        <p:grpSpPr>
          <a:xfrm>
            <a:off x="5648672" y="3131339"/>
            <a:ext cx="936054" cy="409674"/>
            <a:chOff x="5944056" y="2446562"/>
            <a:chExt cx="1222744" cy="409674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86955A4A-6EC0-CDAB-312C-580889D60A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4056" y="2446562"/>
              <a:ext cx="399301" cy="4096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E1471DA0-D36F-1041-3574-3A9B642D9618}"/>
                </a:ext>
              </a:extLst>
            </p:cNvPr>
            <p:cNvCxnSpPr>
              <a:cxnSpLocks/>
            </p:cNvCxnSpPr>
            <p:nvPr/>
          </p:nvCxnSpPr>
          <p:spPr>
            <a:xfrm>
              <a:off x="6343357" y="2454724"/>
              <a:ext cx="8234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9C72B59-22A9-2F7C-3CBF-8B8B66C042F0}"/>
              </a:ext>
            </a:extLst>
          </p:cNvPr>
          <p:cNvGrpSpPr/>
          <p:nvPr/>
        </p:nvGrpSpPr>
        <p:grpSpPr>
          <a:xfrm flipH="1">
            <a:off x="5882169" y="3603234"/>
            <a:ext cx="703240" cy="221044"/>
            <a:chOff x="6009143" y="2446562"/>
            <a:chExt cx="918626" cy="221044"/>
          </a:xfrm>
        </p:grpSpPr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37692EE-D0F1-6DE6-19B3-D9B4CD1C23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9143" y="2446562"/>
              <a:ext cx="215447" cy="22104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A2AFB13A-4175-D8F1-F02F-30B3601F70D8}"/>
                </a:ext>
              </a:extLst>
            </p:cNvPr>
            <p:cNvCxnSpPr>
              <a:cxnSpLocks/>
            </p:cNvCxnSpPr>
            <p:nvPr/>
          </p:nvCxnSpPr>
          <p:spPr>
            <a:xfrm>
              <a:off x="6224590" y="2454724"/>
              <a:ext cx="70317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1E59D8A-BB56-E72A-8D45-BA3B5C68D298}"/>
              </a:ext>
            </a:extLst>
          </p:cNvPr>
          <p:cNvGrpSpPr/>
          <p:nvPr/>
        </p:nvGrpSpPr>
        <p:grpSpPr>
          <a:xfrm flipH="1">
            <a:off x="5957033" y="3755634"/>
            <a:ext cx="699120" cy="600398"/>
            <a:chOff x="6014525" y="2446562"/>
            <a:chExt cx="913244" cy="600398"/>
          </a:xfrm>
        </p:grpSpPr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1E834DAF-F8F0-1AFA-9C06-6AF6017760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4525" y="2446562"/>
              <a:ext cx="585195" cy="60039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C453CC1-BAD0-3B87-41E8-0A6364770F79}"/>
                </a:ext>
              </a:extLst>
            </p:cNvPr>
            <p:cNvCxnSpPr>
              <a:cxnSpLocks/>
            </p:cNvCxnSpPr>
            <p:nvPr/>
          </p:nvCxnSpPr>
          <p:spPr>
            <a:xfrm>
              <a:off x="6599720" y="2454724"/>
              <a:ext cx="32804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92A3BE4B-9D36-4A33-234F-4D6240ED2D68}"/>
              </a:ext>
            </a:extLst>
          </p:cNvPr>
          <p:cNvCxnSpPr>
            <a:cxnSpLocks/>
          </p:cNvCxnSpPr>
          <p:nvPr/>
        </p:nvCxnSpPr>
        <p:spPr>
          <a:xfrm flipH="1" flipV="1">
            <a:off x="5989674" y="3882406"/>
            <a:ext cx="762962" cy="10985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4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AEF1-4B06-7F3D-D024-FCC0A8B63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FB0591A6-60CC-4BF1-F525-7F96043C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74" t="21686" r="6080" b="6007"/>
          <a:stretch/>
        </p:blipFill>
        <p:spPr>
          <a:xfrm>
            <a:off x="2588843" y="1850127"/>
            <a:ext cx="1733847" cy="1080000"/>
          </a:xfrm>
          <a:prstGeom prst="roundRect">
            <a:avLst>
              <a:gd name="adj" fmla="val 10209"/>
            </a:avLst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C0F9B61-7347-1464-DC5B-72542725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447F4FD1-D37C-0807-32DA-161321AF0F25}"/>
              </a:ext>
            </a:extLst>
          </p:cNvPr>
          <p:cNvGrpSpPr/>
          <p:nvPr/>
        </p:nvGrpSpPr>
        <p:grpSpPr>
          <a:xfrm>
            <a:off x="1440964" y="973520"/>
            <a:ext cx="4507339" cy="1426994"/>
            <a:chOff x="1440964" y="973520"/>
            <a:chExt cx="4507339" cy="1426994"/>
          </a:xfrm>
        </p:grpSpPr>
        <p:sp>
          <p:nvSpPr>
            <p:cNvPr id="6" name="テキスト ボックス 3">
              <a:extLst>
                <a:ext uri="{FF2B5EF4-FFF2-40B4-BE49-F238E27FC236}">
                  <a16:creationId xmlns:a16="http://schemas.microsoft.com/office/drawing/2014/main" id="{EA6D0C83-B9BA-259E-4EAA-7D0CBB612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919" y="973520"/>
              <a:ext cx="3456384" cy="142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</a:t>
              </a:r>
            </a:p>
            <a:p>
              <a:pPr>
                <a:lnSpc>
                  <a:spcPts val="5600"/>
                </a:lnSpc>
                <a:defRPr/>
              </a:pPr>
              <a:endParaRPr lang="ja-JP" altLang="en-US" sz="3600" dirty="0">
                <a:solidFill>
                  <a:srgbClr val="23B8BC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pic>
          <p:nvPicPr>
            <p:cNvPr id="14" name="図 13" descr="アイコン&#10;&#10;自動的に生成された説明">
              <a:extLst>
                <a:ext uri="{FF2B5EF4-FFF2-40B4-BE49-F238E27FC236}">
                  <a16:creationId xmlns:a16="http://schemas.microsoft.com/office/drawing/2014/main" id="{F47D0200-B338-A6A6-8E7F-CC7D37326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964" y="1124744"/>
              <a:ext cx="998820" cy="504056"/>
            </a:xfrm>
            <a:prstGeom prst="rect">
              <a:avLst/>
            </a:pr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5ADE7DE5-8A98-312C-0F31-78C04A6C4886}"/>
              </a:ext>
            </a:extLst>
          </p:cNvPr>
          <p:cNvGrpSpPr/>
          <p:nvPr/>
        </p:nvGrpSpPr>
        <p:grpSpPr>
          <a:xfrm>
            <a:off x="2256691" y="5792497"/>
            <a:ext cx="2151622" cy="732846"/>
            <a:chOff x="2256691" y="5792497"/>
            <a:chExt cx="2151622" cy="732846"/>
          </a:xfrm>
        </p:grpSpPr>
        <p:sp>
          <p:nvSpPr>
            <p:cNvPr id="61" name="フローチャート: 端子 60">
              <a:extLst>
                <a:ext uri="{FF2B5EF4-FFF2-40B4-BE49-F238E27FC236}">
                  <a16:creationId xmlns:a16="http://schemas.microsoft.com/office/drawing/2014/main" id="{21C0EFB7-E346-F671-3365-7A15C48F8F32}"/>
                </a:ext>
              </a:extLst>
            </p:cNvPr>
            <p:cNvSpPr/>
            <p:nvPr/>
          </p:nvSpPr>
          <p:spPr>
            <a:xfrm>
              <a:off x="2256691" y="5943468"/>
              <a:ext cx="2151622" cy="581875"/>
            </a:xfrm>
            <a:prstGeom prst="flowChartTerminator">
              <a:avLst/>
            </a:prstGeom>
            <a:solidFill>
              <a:srgbClr val="D1BA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A6D8C1F8-6023-285E-A773-EF8E1C748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493" y="5792497"/>
              <a:ext cx="1618018" cy="7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5600"/>
                </a:lnSpc>
                <a:defRPr/>
              </a:pPr>
              <a:r>
                <a:rPr lang="ja-JP" altLang="en-US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</a:t>
              </a:r>
            </a:p>
          </p:txBody>
        </p:sp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963FEA6-759F-7E33-9022-EF1AC36D6E32}"/>
              </a:ext>
            </a:extLst>
          </p:cNvPr>
          <p:cNvCxnSpPr>
            <a:cxnSpLocks/>
          </p:cNvCxnSpPr>
          <p:nvPr/>
        </p:nvCxnSpPr>
        <p:spPr>
          <a:xfrm>
            <a:off x="1592610" y="3553075"/>
            <a:ext cx="1213683" cy="2395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B7209AC-177B-A8A8-BEFB-01BC7DC379E4}"/>
              </a:ext>
            </a:extLst>
          </p:cNvPr>
          <p:cNvCxnSpPr>
            <a:cxnSpLocks/>
          </p:cNvCxnSpPr>
          <p:nvPr/>
        </p:nvCxnSpPr>
        <p:spPr>
          <a:xfrm>
            <a:off x="3521459" y="3600851"/>
            <a:ext cx="4866631" cy="2347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CB1B086-2983-9FDD-FA1E-20FF72CF5138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9171020" y="3545626"/>
            <a:ext cx="1641935" cy="23815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DC6B07E-39DD-A153-217B-FC08B819D8D7}"/>
              </a:ext>
            </a:extLst>
          </p:cNvPr>
          <p:cNvCxnSpPr>
            <a:cxnSpLocks/>
          </p:cNvCxnSpPr>
          <p:nvPr/>
        </p:nvCxnSpPr>
        <p:spPr>
          <a:xfrm flipH="1">
            <a:off x="3427276" y="3627871"/>
            <a:ext cx="3382260" cy="22992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5198EEF-B4BC-F96A-6091-624A4452CD94}"/>
              </a:ext>
            </a:extLst>
          </p:cNvPr>
          <p:cNvCxnSpPr>
            <a:cxnSpLocks/>
          </p:cNvCxnSpPr>
          <p:nvPr/>
        </p:nvCxnSpPr>
        <p:spPr>
          <a:xfrm>
            <a:off x="5300839" y="3572088"/>
            <a:ext cx="3521297" cy="2312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ABC201DA-A7E3-92B3-DE16-9B7D65AFC5E7}"/>
              </a:ext>
            </a:extLst>
          </p:cNvPr>
          <p:cNvCxnSpPr>
            <a:cxnSpLocks/>
          </p:cNvCxnSpPr>
          <p:nvPr/>
        </p:nvCxnSpPr>
        <p:spPr>
          <a:xfrm flipH="1">
            <a:off x="3978015" y="3600851"/>
            <a:ext cx="4644000" cy="23479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BC331E00-C832-2878-4F69-24B085747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883070"/>
            <a:ext cx="18501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ヘリウム</a:t>
            </a:r>
          </a:p>
        </p:txBody>
      </p:sp>
      <p:sp>
        <p:nvSpPr>
          <p:cNvPr id="27" name="テキスト ボックス 1">
            <a:extLst>
              <a:ext uri="{FF2B5EF4-FFF2-40B4-BE49-F238E27FC236}">
                <a16:creationId xmlns:a16="http://schemas.microsoft.com/office/drawing/2014/main" id="{9953B41C-8C21-AF48-9C65-2C0038036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640" y="2883070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牛乳</a:t>
            </a:r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C8515915-F585-E8D2-4655-73EE0517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788" y="2883070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原油</a:t>
            </a:r>
          </a:p>
        </p:txBody>
      </p:sp>
      <p:sp>
        <p:nvSpPr>
          <p:cNvPr id="30" name="テキスト ボックス 1">
            <a:extLst>
              <a:ext uri="{FF2B5EF4-FFF2-40B4-BE49-F238E27FC236}">
                <a16:creationId xmlns:a16="http://schemas.microsoft.com/office/drawing/2014/main" id="{DEF9E413-D5AA-D00A-F5BF-6A8B75BC2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239" y="2883070"/>
            <a:ext cx="646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金</a:t>
            </a:r>
          </a:p>
        </p:txBody>
      </p:sp>
      <p:sp>
        <p:nvSpPr>
          <p:cNvPr id="32" name="テキスト ボックス 1">
            <a:extLst>
              <a:ext uri="{FF2B5EF4-FFF2-40B4-BE49-F238E27FC236}">
                <a16:creationId xmlns:a16="http://schemas.microsoft.com/office/drawing/2014/main" id="{5CB4E55C-6394-1813-5BA4-A3A403F43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144" y="2923060"/>
            <a:ext cx="2672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アルミニウム</a:t>
            </a:r>
          </a:p>
        </p:txBody>
      </p:sp>
      <p:sp>
        <p:nvSpPr>
          <p:cNvPr id="33" name="テキスト ボックス 1">
            <a:extLst>
              <a:ext uri="{FF2B5EF4-FFF2-40B4-BE49-F238E27FC236}">
                <a16:creationId xmlns:a16="http://schemas.microsoft.com/office/drawing/2014/main" id="{B2299B1A-67D3-1F75-0C3E-49FD898D2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9276" y="2899295"/>
            <a:ext cx="15673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炭酸水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3EB85724-FB2B-D4BB-CF7D-B4B64C954F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202" t="4038" r="2700" b="6456"/>
          <a:stretch/>
        </p:blipFill>
        <p:spPr>
          <a:xfrm>
            <a:off x="710517" y="1850127"/>
            <a:ext cx="1662537" cy="1080000"/>
          </a:xfrm>
          <a:prstGeom prst="roundRect">
            <a:avLst>
              <a:gd name="adj" fmla="val 8987"/>
            </a:avLst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18DDBFF-4711-C8D1-D1AF-D04C546316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986" t="14084" r="16578" b="12550"/>
          <a:stretch/>
        </p:blipFill>
        <p:spPr>
          <a:xfrm>
            <a:off x="4580101" y="1850127"/>
            <a:ext cx="1474887" cy="1080000"/>
          </a:xfrm>
          <a:prstGeom prst="roundRect">
            <a:avLst>
              <a:gd name="adj" fmla="val 6532"/>
            </a:avLst>
          </a:prstGeom>
        </p:spPr>
      </p:pic>
      <p:pic>
        <p:nvPicPr>
          <p:cNvPr id="41" name="図 40" descr="グリーン, テーブル, 持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13871DA-1B5D-C9B8-D339-CCFDEFC2675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38" y="1779280"/>
            <a:ext cx="1431697" cy="1194096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3D1C9B26-2B8B-25A0-2256-D2E1DDE386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2608" y="1800328"/>
            <a:ext cx="1195106" cy="1152000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BC38C83-6471-6542-9721-A13F87D148A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149" t="11993" r="305" b="12785"/>
          <a:stretch/>
        </p:blipFill>
        <p:spPr>
          <a:xfrm>
            <a:off x="10207221" y="1830635"/>
            <a:ext cx="1152128" cy="1080000"/>
          </a:xfrm>
          <a:prstGeom prst="roundRect">
            <a:avLst>
              <a:gd name="adj" fmla="val 10017"/>
            </a:avLst>
          </a:prstGeom>
        </p:spPr>
      </p:pic>
      <p:sp>
        <p:nvSpPr>
          <p:cNvPr id="47" name="テキスト ボックス 1">
            <a:extLst>
              <a:ext uri="{FF2B5EF4-FFF2-40B4-BE49-F238E27FC236}">
                <a16:creationId xmlns:a16="http://schemas.microsoft.com/office/drawing/2014/main" id="{A9D3680D-6AED-364E-BF2C-E260A12A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239" y="1076392"/>
            <a:ext cx="3879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ja-JP" altLang="en-US" sz="36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線で結んでみよう。</a:t>
            </a:r>
            <a:endParaRPr lang="en-US" altLang="ja-JP" sz="3600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9003488-7BC1-8F5D-B76B-3C1EC535D72D}"/>
              </a:ext>
            </a:extLst>
          </p:cNvPr>
          <p:cNvGrpSpPr/>
          <p:nvPr/>
        </p:nvGrpSpPr>
        <p:grpSpPr>
          <a:xfrm>
            <a:off x="7783689" y="5763469"/>
            <a:ext cx="2151622" cy="716053"/>
            <a:chOff x="7783689" y="5763469"/>
            <a:chExt cx="2151622" cy="716053"/>
          </a:xfrm>
        </p:grpSpPr>
        <p:sp>
          <p:nvSpPr>
            <p:cNvPr id="64" name="フローチャート: 端子 63">
              <a:extLst>
                <a:ext uri="{FF2B5EF4-FFF2-40B4-BE49-F238E27FC236}">
                  <a16:creationId xmlns:a16="http://schemas.microsoft.com/office/drawing/2014/main" id="{8063DCC2-855C-F87F-93CB-BFE46AE84876}"/>
                </a:ext>
              </a:extLst>
            </p:cNvPr>
            <p:cNvSpPr/>
            <p:nvPr/>
          </p:nvSpPr>
          <p:spPr>
            <a:xfrm>
              <a:off x="7783689" y="5897647"/>
              <a:ext cx="2151622" cy="581875"/>
            </a:xfrm>
            <a:prstGeom prst="flowChartTerminator">
              <a:avLst/>
            </a:prstGeom>
            <a:solidFill>
              <a:srgbClr val="A2D7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6C35E22-7C82-675B-1A49-86AFA7AA0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0491" y="5763469"/>
              <a:ext cx="1618018" cy="700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 algn="ctr">
                <a:lnSpc>
                  <a:spcPts val="5600"/>
                </a:lnSpc>
                <a:defRPr/>
              </a:pPr>
              <a:r>
                <a:rPr lang="ja-JP" altLang="en-US" sz="32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混合物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71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2" grpId="0"/>
      <p:bldP spid="33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E8CE1BE-CCD7-0705-64AE-0D619CAC61E2}"/>
              </a:ext>
            </a:extLst>
          </p:cNvPr>
          <p:cNvGrpSpPr/>
          <p:nvPr/>
        </p:nvGrpSpPr>
        <p:grpSpPr>
          <a:xfrm>
            <a:off x="1434614" y="973520"/>
            <a:ext cx="8127656" cy="708848"/>
            <a:chOff x="1434614" y="973520"/>
            <a:chExt cx="8127656" cy="708848"/>
          </a:xfrm>
        </p:grpSpPr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D02973E6-D6A8-38A9-107E-07B4DF30D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14" y="1118513"/>
              <a:ext cx="1024455" cy="518400"/>
            </a:xfrm>
            <a:prstGeom prst="rect">
              <a:avLst/>
            </a:prstGeom>
          </p:spPr>
        </p:pic>
        <p:sp>
          <p:nvSpPr>
            <p:cNvPr id="7" name="テキスト ボックス 3">
              <a:extLst>
                <a:ext uri="{FF2B5EF4-FFF2-40B4-BE49-F238E27FC236}">
                  <a16:creationId xmlns:a16="http://schemas.microsoft.com/office/drawing/2014/main" id="{C50F2FF7-474F-C7FA-B269-92718550E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193" y="973520"/>
              <a:ext cx="7070077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純物質と混合物の性質の違い</a:t>
              </a:r>
            </a:p>
          </p:txBody>
        </p:sp>
      </p:grp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B152C94A-EAFE-9E30-F39B-99BFACB43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033" y="1988840"/>
            <a:ext cx="8781603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は，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融点・沸点・密度などの性質が決まっている。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002CA9B-5B7C-DABF-1FF5-FF225B541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65" y="1936177"/>
            <a:ext cx="2376000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純物質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3">
            <a:extLst>
              <a:ext uri="{FF2B5EF4-FFF2-40B4-BE49-F238E27FC236}">
                <a16:creationId xmlns:a16="http://schemas.microsoft.com/office/drawing/2014/main" id="{B93FA7E4-3315-7B11-5F44-A2746C785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033" y="4005064"/>
            <a:ext cx="9717707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 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は，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融点・沸点・密度などの性質が混合比によって変化する。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91DF04-EEA7-6331-151F-1B06DDA4F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765" y="3952401"/>
            <a:ext cx="2376000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混合物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E6B19D2C-C8AD-2ECE-5878-B644E346F8FE}"/>
              </a:ext>
            </a:extLst>
          </p:cNvPr>
          <p:cNvGrpSpPr/>
          <p:nvPr/>
        </p:nvGrpSpPr>
        <p:grpSpPr>
          <a:xfrm>
            <a:off x="551384" y="973520"/>
            <a:ext cx="655645" cy="5229023"/>
            <a:chOff x="551385" y="908720"/>
            <a:chExt cx="798822" cy="6008087"/>
          </a:xfrm>
        </p:grpSpPr>
        <p:pic>
          <p:nvPicPr>
            <p:cNvPr id="12" name="図 11" descr="アイコン&#10;&#10;自動的に生成された説明">
              <a:extLst>
                <a:ext uri="{FF2B5EF4-FFF2-40B4-BE49-F238E27FC236}">
                  <a16:creationId xmlns:a16="http://schemas.microsoft.com/office/drawing/2014/main" id="{81983C98-73DC-1C5E-D806-6566566ED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5" y="908720"/>
              <a:ext cx="798822" cy="720000"/>
            </a:xfrm>
            <a:prstGeom prst="rect">
              <a:avLst/>
            </a:prstGeom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4242CDD-32EA-6733-976F-25CCE6BB09E0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950797" y="1628720"/>
              <a:ext cx="0" cy="5288087"/>
            </a:xfrm>
            <a:prstGeom prst="line">
              <a:avLst/>
            </a:prstGeom>
            <a:ln w="19050">
              <a:solidFill>
                <a:srgbClr val="008CD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54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CA0EAE-1923-4CE4-AE48-AE990AA8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純物質と混合物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E8CE1BE-CCD7-0705-64AE-0D619CAC61E2}"/>
              </a:ext>
            </a:extLst>
          </p:cNvPr>
          <p:cNvGrpSpPr/>
          <p:nvPr/>
        </p:nvGrpSpPr>
        <p:grpSpPr>
          <a:xfrm>
            <a:off x="1434614" y="973520"/>
            <a:ext cx="8127656" cy="708848"/>
            <a:chOff x="1434614" y="973520"/>
            <a:chExt cx="8127656" cy="708848"/>
          </a:xfrm>
        </p:grpSpPr>
        <p:pic>
          <p:nvPicPr>
            <p:cNvPr id="5" name="図 4" descr="アイコン&#10;&#10;自動的に生成された説明">
              <a:extLst>
                <a:ext uri="{FF2B5EF4-FFF2-40B4-BE49-F238E27FC236}">
                  <a16:creationId xmlns:a16="http://schemas.microsoft.com/office/drawing/2014/main" id="{D02973E6-D6A8-38A9-107E-07B4DF30D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614" y="1118513"/>
              <a:ext cx="1024455" cy="518400"/>
            </a:xfrm>
            <a:prstGeom prst="rect">
              <a:avLst/>
            </a:prstGeom>
          </p:spPr>
        </p:pic>
        <p:sp>
          <p:nvSpPr>
            <p:cNvPr id="7" name="テキスト ボックス 3">
              <a:extLst>
                <a:ext uri="{FF2B5EF4-FFF2-40B4-BE49-F238E27FC236}">
                  <a16:creationId xmlns:a16="http://schemas.microsoft.com/office/drawing/2014/main" id="{C50F2FF7-474F-C7FA-B269-92718550ED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2193" y="973520"/>
              <a:ext cx="7070077" cy="708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ＭＳ Ｐゴシック" charset="-128"/>
                </a:defRPr>
              </a:lvl9pPr>
            </a:lstStyle>
            <a:p>
              <a:pPr>
                <a:lnSpc>
                  <a:spcPts val="5600"/>
                </a:lnSpc>
                <a:defRPr/>
              </a:pPr>
              <a:r>
                <a:rPr lang="ja-JP" altLang="en-US" sz="3600" dirty="0">
                  <a:solidFill>
                    <a:srgbClr val="23B8BC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純物質と混合物の性質の違い</a:t>
              </a:r>
            </a:p>
          </p:txBody>
        </p:sp>
      </p:grpSp>
      <p:sp>
        <p:nvSpPr>
          <p:cNvPr id="9" name="テキスト ボックス 3">
            <a:extLst>
              <a:ext uri="{FF2B5EF4-FFF2-40B4-BE49-F238E27FC236}">
                <a16:creationId xmlns:a16="http://schemas.microsoft.com/office/drawing/2014/main" id="{BB7B5B4B-CE6E-FE12-699F-A1F58E697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188961"/>
            <a:ext cx="8781603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：液体が沸騰して気体になる温度。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933592B-A1E5-2C5C-A4B0-59BC64919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179" y="2132856"/>
            <a:ext cx="2232248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沸点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3">
            <a:extLst>
              <a:ext uri="{FF2B5EF4-FFF2-40B4-BE49-F238E27FC236}">
                <a16:creationId xmlns:a16="http://schemas.microsoft.com/office/drawing/2014/main" id="{84A71D69-07B0-90BE-E67F-02F4292BD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273529"/>
            <a:ext cx="9717707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：固体が融解して液体になる温度。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1738333-1053-065A-FF10-CF3AAF414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179" y="3180591"/>
            <a:ext cx="2232248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融点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3">
            <a:extLst>
              <a:ext uri="{FF2B5EF4-FFF2-40B4-BE49-F238E27FC236}">
                <a16:creationId xmlns:a16="http://schemas.microsoft.com/office/drawing/2014/main" id="{254B204A-5FDB-5980-A31C-8D5D5AC6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4359554"/>
            <a:ext cx="9717707" cy="141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>
              <a:lnSpc>
                <a:spcPts val="5600"/>
              </a:lnSpc>
              <a:defRPr/>
            </a:pPr>
            <a:r>
              <a:rPr lang="en-US" altLang="ja-JP" sz="280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3200" u="sng" dirty="0">
                <a:solidFill>
                  <a:schemeClr val="bg1"/>
                </a:solidFill>
                <a:uFill>
                  <a:solidFill>
                    <a:schemeClr val="tx1"/>
                  </a:solidFill>
                </a:u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　　　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：単位体積あたりの物質の質量。</a:t>
            </a:r>
            <a:endParaRPr lang="en-US" altLang="ja-JP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>
              <a:lnSpc>
                <a:spcPts val="5600"/>
              </a:lnSpc>
              <a:defRPr/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                    水の密度は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4℃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で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1.0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g/cm</a:t>
            </a:r>
            <a:r>
              <a:rPr lang="en-US" altLang="ja-JP" sz="3200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ADAFF15-04C8-F63E-CD8E-94C3FF18A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179" y="4257305"/>
            <a:ext cx="2232248" cy="7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>
              <a:lnSpc>
                <a:spcPts val="5600"/>
              </a:lnSpc>
              <a:defRPr/>
            </a:pPr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密度</a:t>
            </a:r>
            <a:endParaRPr lang="ja-JP" altLang="en-US" sz="3600" baseline="30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0324579-5187-5A03-5385-9A3629731AA4}"/>
              </a:ext>
            </a:extLst>
          </p:cNvPr>
          <p:cNvGrpSpPr/>
          <p:nvPr/>
        </p:nvGrpSpPr>
        <p:grpSpPr>
          <a:xfrm>
            <a:off x="551384" y="973520"/>
            <a:ext cx="655645" cy="5229023"/>
            <a:chOff x="551385" y="908720"/>
            <a:chExt cx="798822" cy="6008087"/>
          </a:xfrm>
        </p:grpSpPr>
        <p:pic>
          <p:nvPicPr>
            <p:cNvPr id="8" name="図 7" descr="アイコン&#10;&#10;自動的に生成された説明">
              <a:extLst>
                <a:ext uri="{FF2B5EF4-FFF2-40B4-BE49-F238E27FC236}">
                  <a16:creationId xmlns:a16="http://schemas.microsoft.com/office/drawing/2014/main" id="{53F3F80E-EE97-B911-BEFC-7C5EA6427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85" y="908720"/>
              <a:ext cx="798822" cy="720000"/>
            </a:xfrm>
            <a:prstGeom prst="rect">
              <a:avLst/>
            </a:prstGeom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BAE38D3-E58E-A55C-F894-2F7AAD6B8E1C}"/>
                </a:ext>
              </a:extLst>
            </p:cNvPr>
            <p:cNvCxnSpPr>
              <a:cxnSpLocks/>
              <a:stCxn id="8" idx="2"/>
            </p:cNvCxnSpPr>
            <p:nvPr/>
          </p:nvCxnSpPr>
          <p:spPr>
            <a:xfrm>
              <a:off x="950797" y="1628720"/>
              <a:ext cx="0" cy="5288087"/>
            </a:xfrm>
            <a:prstGeom prst="line">
              <a:avLst/>
            </a:prstGeom>
            <a:ln w="19050">
              <a:solidFill>
                <a:srgbClr val="008CD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B0FB97DC-157B-8479-F0BA-2F5DD5AACF12}"/>
              </a:ext>
            </a:extLst>
          </p:cNvPr>
          <p:cNvSpPr/>
          <p:nvPr/>
        </p:nvSpPr>
        <p:spPr>
          <a:xfrm>
            <a:off x="1434614" y="1891184"/>
            <a:ext cx="9852920" cy="4320480"/>
          </a:xfrm>
          <a:prstGeom prst="roundRect">
            <a:avLst>
              <a:gd name="adj" fmla="val 457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B651785-0BEF-FEF0-AEEF-666BE11AA6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90999" y="5621408"/>
            <a:ext cx="2366349" cy="108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6" grpId="0"/>
      <p:bldP spid="14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18138</TotalTime>
  <Words>719</Words>
  <PresentationFormat>ワイド画面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MS PGothic</vt:lpstr>
      <vt:lpstr>MS PGothic</vt:lpstr>
      <vt:lpstr>Meiryo</vt:lpstr>
      <vt:lpstr>Arial</vt:lpstr>
      <vt:lpstr>Calibri</vt:lpstr>
      <vt:lpstr>Trebuchet MS</vt:lpstr>
      <vt:lpstr>Wingdings 3</vt:lpstr>
      <vt:lpstr>ファセット</vt:lpstr>
      <vt:lpstr>デザインの設定</vt:lpstr>
      <vt:lpstr>PowerPoint プレゼンテーション</vt:lpstr>
      <vt:lpstr>PowerPoint プレゼンテーション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純物質と混合物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2024-09-25T02:05:16Z</cp:lastPrinted>
  <dcterms:created xsi:type="dcterms:W3CDTF">2011-09-19T09:10:40Z</dcterms:created>
  <dcterms:modified xsi:type="dcterms:W3CDTF">2025-12-18T04:18:01Z</dcterms:modified>
</cp:coreProperties>
</file>