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5" r:id="rId2"/>
    <p:sldId id="283" r:id="rId3"/>
    <p:sldId id="277" r:id="rId4"/>
    <p:sldId id="276" r:id="rId5"/>
    <p:sldId id="285" r:id="rId6"/>
    <p:sldId id="286" r:id="rId7"/>
    <p:sldId id="279" r:id="rId8"/>
    <p:sldId id="259"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BDBD"/>
    <a:srgbClr val="BFE4E6"/>
    <a:srgbClr val="1FB1B2"/>
    <a:srgbClr val="65C8C9"/>
    <a:srgbClr val="F3869D"/>
    <a:srgbClr val="E16082"/>
    <a:srgbClr val="F1668A"/>
    <a:srgbClr val="E7E7E9"/>
    <a:srgbClr val="FACDD5"/>
    <a:srgbClr val="FDB9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2016" autoAdjust="0"/>
  </p:normalViewPr>
  <p:slideViewPr>
    <p:cSldViewPr snapToGrid="0">
      <p:cViewPr varScale="1">
        <p:scale>
          <a:sx n="76" d="100"/>
          <a:sy n="76" d="100"/>
        </p:scale>
        <p:origin x="854" y="4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3" d="100"/>
          <a:sy n="123" d="100"/>
        </p:scale>
        <p:origin x="497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67418D-672C-4A49-9E37-F4206B050C6A}" type="datetimeFigureOut">
              <a:rPr kumimoji="1" lang="ja-JP" altLang="en-US" smtClean="0"/>
              <a:t>2024/12/18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CDA30F-B1A4-4F74-B6DE-0D7C09720809}" type="slidenum">
              <a:rPr kumimoji="1" lang="ja-JP" altLang="en-US" smtClean="0"/>
              <a:t>‹#›</a:t>
            </a:fld>
            <a:endParaRPr kumimoji="1" lang="ja-JP" altLang="en-US"/>
          </a:p>
        </p:txBody>
      </p:sp>
    </p:spTree>
    <p:extLst>
      <p:ext uri="{BB962C8B-B14F-4D97-AF65-F5344CB8AC3E}">
        <p14:creationId xmlns:p14="http://schemas.microsoft.com/office/powerpoint/2010/main" val="9222534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100000"/>
              </a:lnSpc>
            </a:pPr>
            <a:r>
              <a:rPr lang="en-US" altLang="ja-JP" sz="1200" b="0" dirty="0">
                <a:solidFill>
                  <a:schemeClr val="tx1"/>
                </a:solidFill>
                <a:latin typeface="+mn-ea"/>
              </a:rPr>
              <a:t>-------------------------------------------------</a:t>
            </a:r>
          </a:p>
          <a:p>
            <a:pPr>
              <a:lnSpc>
                <a:spcPct val="100000"/>
              </a:lnSpc>
            </a:pPr>
            <a:r>
              <a:rPr lang="ja-JP" altLang="en-US" sz="1200" b="0" dirty="0">
                <a:solidFill>
                  <a:schemeClr val="tx1"/>
                </a:solidFill>
                <a:latin typeface="+mn-ea"/>
              </a:rPr>
              <a:t>２章　コミュニケーションと情報デザイン</a:t>
            </a:r>
            <a:endParaRPr lang="en-US" altLang="ja-JP" sz="1200" b="0" dirty="0">
              <a:solidFill>
                <a:schemeClr val="tx1"/>
              </a:solidFill>
              <a:latin typeface="+mn-ea"/>
            </a:endParaRPr>
          </a:p>
          <a:p>
            <a:pPr>
              <a:lnSpc>
                <a:spcPct val="100000"/>
              </a:lnSpc>
            </a:pPr>
            <a:r>
              <a:rPr lang="ja-JP" altLang="en-US" sz="1200" b="0" dirty="0">
                <a:solidFill>
                  <a:schemeClr val="tx1"/>
                </a:solidFill>
                <a:latin typeface="+mn-ea"/>
              </a:rPr>
              <a:t>１節　メディア</a:t>
            </a:r>
            <a:endParaRPr lang="en-US" altLang="ja-JP" sz="1200" b="0" dirty="0">
              <a:solidFill>
                <a:schemeClr val="tx1"/>
              </a:solidFill>
              <a:latin typeface="+mn-ea"/>
            </a:endParaRPr>
          </a:p>
          <a:p>
            <a:pPr>
              <a:lnSpc>
                <a:spcPct val="100000"/>
              </a:lnSpc>
            </a:pPr>
            <a:r>
              <a:rPr lang="ja-JP" altLang="en-US" sz="1200" b="0" dirty="0">
                <a:solidFill>
                  <a:schemeClr val="tx1"/>
                </a:solidFill>
                <a:latin typeface="+mn-ea"/>
              </a:rPr>
              <a:t>１項　メディアの機能と特性（教科書</a:t>
            </a:r>
            <a:r>
              <a:rPr lang="en-US" altLang="ja-JP" sz="1200" b="0" dirty="0">
                <a:solidFill>
                  <a:schemeClr val="tx1"/>
                </a:solidFill>
                <a:latin typeface="+mn-ea"/>
              </a:rPr>
              <a:t>p.42~43</a:t>
            </a:r>
            <a:r>
              <a:rPr lang="ja-JP" altLang="en-US" sz="1200" b="0" dirty="0">
                <a:solidFill>
                  <a:schemeClr val="tx1"/>
                </a:solidFill>
                <a:latin typeface="+mn-ea"/>
              </a:rPr>
              <a:t>）</a:t>
            </a:r>
            <a:endParaRPr lang="en-US" altLang="ja-JP" sz="1200" b="0" dirty="0">
              <a:solidFill>
                <a:schemeClr val="tx1"/>
              </a:solidFill>
              <a:latin typeface="+mn-ea"/>
            </a:endParaRPr>
          </a:p>
          <a:p>
            <a:pPr>
              <a:lnSpc>
                <a:spcPct val="100000"/>
              </a:lnSpc>
            </a:pPr>
            <a:r>
              <a:rPr lang="en-US" altLang="ja-JP" sz="1200" b="0" dirty="0">
                <a:solidFill>
                  <a:schemeClr val="tx1"/>
                </a:solidFill>
                <a:latin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a:solidFill>
                <a:schemeClr val="tx1"/>
              </a:solidFill>
              <a:latin typeface="+mn-ea"/>
            </a:endParaRPr>
          </a:p>
          <a:p>
            <a:r>
              <a:rPr kumimoji="1" lang="ja-JP" altLang="en-US" sz="1200" dirty="0">
                <a:solidFill>
                  <a:schemeClr val="bg1"/>
                </a:solidFill>
              </a:rPr>
              <a:t>さまざまな意味をもつメディアについて学んでいこう。</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b="0" dirty="0">
              <a:solidFill>
                <a:schemeClr val="tx1"/>
              </a:solidFill>
              <a:latin typeface="+mn-ea"/>
            </a:endParaRPr>
          </a:p>
          <a:p>
            <a:pPr>
              <a:lnSpc>
                <a:spcPct val="100000"/>
              </a:lnSpc>
            </a:pPr>
            <a:r>
              <a:rPr lang="ja-JP" altLang="en-US" sz="1200" b="0" dirty="0">
                <a:solidFill>
                  <a:schemeClr val="tx1"/>
                </a:solidFill>
                <a:latin typeface="+mn-ea"/>
              </a:rPr>
              <a:t>▼</a:t>
            </a:r>
            <a:r>
              <a:rPr lang="en-US" altLang="ja-JP" sz="1200" b="0" dirty="0">
                <a:solidFill>
                  <a:schemeClr val="tx1"/>
                </a:solidFill>
                <a:latin typeface="+mn-ea"/>
              </a:rPr>
              <a:t>Key Word</a:t>
            </a:r>
          </a:p>
          <a:p>
            <a:r>
              <a:rPr kumimoji="1" lang="ja-JP" altLang="en-US" sz="1200" dirty="0">
                <a:solidFill>
                  <a:schemeClr val="bg1"/>
                </a:solidFill>
              </a:rPr>
              <a:t>メディア，マスメディア，情報メディア・表現メディア・伝達メディア</a:t>
            </a:r>
            <a:endParaRPr lang="en-US" altLang="ja-JP" sz="1200" b="0" dirty="0">
              <a:solidFill>
                <a:schemeClr val="tx1"/>
              </a:solidFill>
              <a:latin typeface="+mn-ea"/>
            </a:endParaRPr>
          </a:p>
          <a:p>
            <a:pPr>
              <a:lnSpc>
                <a:spcPct val="100000"/>
              </a:lnSpc>
            </a:pPr>
            <a:endParaRPr lang="en-US" altLang="ja-JP" sz="1200" b="0" dirty="0">
              <a:solidFill>
                <a:schemeClr val="tx1"/>
              </a:solidFill>
              <a:latin typeface="+mn-ea"/>
            </a:endParaRPr>
          </a:p>
          <a:p>
            <a:pPr>
              <a:lnSpc>
                <a:spcPct val="100000"/>
              </a:lnSpc>
            </a:pPr>
            <a:r>
              <a:rPr lang="ja-JP" altLang="en-US" sz="1200" b="0" dirty="0">
                <a:solidFill>
                  <a:schemeClr val="tx1"/>
                </a:solidFill>
                <a:latin typeface="+mn-ea"/>
              </a:rPr>
              <a:t>▼導入</a:t>
            </a:r>
            <a:endParaRPr lang="en-US" altLang="ja-JP" sz="1200" b="0" dirty="0">
              <a:solidFill>
                <a:schemeClr val="tx1"/>
              </a:solidFill>
              <a:latin typeface="+mn-ea"/>
            </a:endParaRPr>
          </a:p>
          <a:p>
            <a:pPr>
              <a:lnSpc>
                <a:spcPct val="100000"/>
              </a:lnSpc>
            </a:pPr>
            <a:r>
              <a:rPr lang="ja-JP" altLang="en-US" sz="1200" b="0" dirty="0">
                <a:solidFill>
                  <a:schemeClr val="tx1"/>
                </a:solidFill>
                <a:latin typeface="+mn-ea"/>
              </a:rPr>
              <a:t>私たちは普段，テレビ，新聞，インターネットなど，さまざまなメディアを利用して情報の発信と受信を行っている。</a:t>
            </a:r>
          </a:p>
          <a:p>
            <a:pPr>
              <a:lnSpc>
                <a:spcPct val="100000"/>
              </a:lnSpc>
            </a:pPr>
            <a:r>
              <a:rPr lang="ja-JP" altLang="en-US" sz="1200" b="0" dirty="0">
                <a:solidFill>
                  <a:schemeClr val="tx1"/>
                </a:solidFill>
                <a:latin typeface="+mn-ea"/>
              </a:rPr>
              <a:t>それぞれのメディアにはどのような特徴があるか考えてみよう。</a:t>
            </a:r>
          </a:p>
        </p:txBody>
      </p:sp>
      <p:sp>
        <p:nvSpPr>
          <p:cNvPr id="4" name="スライド番号プレースホルダー 3"/>
          <p:cNvSpPr>
            <a:spLocks noGrp="1"/>
          </p:cNvSpPr>
          <p:nvPr>
            <p:ph type="sldNum" sz="quarter" idx="5"/>
          </p:nvPr>
        </p:nvSpPr>
        <p:spPr/>
        <p:txBody>
          <a:bodyPr/>
          <a:lstStyle/>
          <a:p>
            <a:fld id="{6FF985A3-2A89-486B-A08F-B44A21513BCA}" type="slidenum">
              <a:rPr kumimoji="1" lang="ja-JP" altLang="en-US" smtClean="0"/>
              <a:t>1</a:t>
            </a:fld>
            <a:endParaRPr kumimoji="1" lang="ja-JP" altLang="en-US"/>
          </a:p>
        </p:txBody>
      </p:sp>
    </p:spTree>
    <p:extLst>
      <p:ext uri="{BB962C8B-B14F-4D97-AF65-F5344CB8AC3E}">
        <p14:creationId xmlns:p14="http://schemas.microsoft.com/office/powerpoint/2010/main" val="3711431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150000"/>
              </a:lnSpc>
            </a:pPr>
            <a:r>
              <a:rPr lang="ja-JP" altLang="en-US" sz="1200" b="0" dirty="0">
                <a:solidFill>
                  <a:schemeClr val="tx1"/>
                </a:solidFill>
              </a:rPr>
              <a:t>メディア</a:t>
            </a:r>
            <a:r>
              <a:rPr lang="ja-JP" altLang="en-US" sz="1200" b="0" baseline="30000" dirty="0">
                <a:solidFill>
                  <a:schemeClr val="tx1"/>
                </a:solidFill>
              </a:rPr>
              <a:t>❶</a:t>
            </a:r>
            <a:r>
              <a:rPr lang="ja-JP" altLang="en-US" sz="1200" b="0" dirty="0">
                <a:solidFill>
                  <a:schemeClr val="tx1"/>
                </a:solidFill>
              </a:rPr>
              <a:t>とは，情報を伝達する方法・手段のことである。</a:t>
            </a:r>
            <a:endParaRPr lang="en-US" altLang="ja-JP" sz="1200" b="0" dirty="0">
              <a:solidFill>
                <a:schemeClr val="tx1"/>
              </a:solidFill>
            </a:endParaRPr>
          </a:p>
          <a:p>
            <a:pPr>
              <a:lnSpc>
                <a:spcPct val="150000"/>
              </a:lnSpc>
            </a:pPr>
            <a:r>
              <a:rPr lang="ja-JP" altLang="en-US" sz="1200" b="0" dirty="0">
                <a:solidFill>
                  <a:schemeClr val="tx1"/>
                </a:solidFill>
              </a:rPr>
              <a:t>メディアは，情報源</a:t>
            </a:r>
            <a:r>
              <a:rPr lang="ja-JP" altLang="en-US" sz="1200" b="0" baseline="30000" dirty="0">
                <a:solidFill>
                  <a:schemeClr val="tx1"/>
                </a:solidFill>
              </a:rPr>
              <a:t>❷</a:t>
            </a:r>
            <a:r>
              <a:rPr lang="ja-JP" altLang="en-US" sz="1200" b="0" dirty="0">
                <a:solidFill>
                  <a:schemeClr val="tx1"/>
                </a:solidFill>
              </a:rPr>
              <a:t>，表現方法，記録手段などにより，さまざまな形を取る。</a:t>
            </a:r>
            <a:endParaRPr lang="en-US" altLang="ja-JP" sz="1200" b="0" dirty="0">
              <a:solidFill>
                <a:schemeClr val="tx1"/>
              </a:solidFill>
            </a:endParaRPr>
          </a:p>
          <a:p>
            <a:pPr>
              <a:lnSpc>
                <a:spcPct val="150000"/>
              </a:lnSpc>
            </a:pPr>
            <a:r>
              <a:rPr lang="ja-JP" altLang="en-US" sz="1200" b="0" dirty="0">
                <a:solidFill>
                  <a:schemeClr val="tx1"/>
                </a:solidFill>
              </a:rPr>
              <a:t>さまざまなメディアの登場により，情報を長く残すことができ，また遠くの人や多くの人に伝えることができるようになった。</a:t>
            </a:r>
            <a:endParaRPr lang="en-US" altLang="ja-JP" sz="1200" b="0" dirty="0">
              <a:solidFill>
                <a:schemeClr val="tx1"/>
              </a:solidFill>
            </a:endParaRPr>
          </a:p>
          <a:p>
            <a:endParaRPr kumimoji="1" lang="en-US" altLang="ja-JP" b="0" dirty="0">
              <a:solidFill>
                <a:schemeClr val="tx1"/>
              </a:solidFill>
            </a:endParaRPr>
          </a:p>
          <a:p>
            <a:pPr marL="0" indent="0">
              <a:lnSpc>
                <a:spcPct val="150000"/>
              </a:lnSpc>
              <a:buNone/>
            </a:pPr>
            <a:r>
              <a:rPr lang="ja-JP" altLang="en-US" sz="1200" b="0" baseline="30000" dirty="0">
                <a:solidFill>
                  <a:schemeClr val="tx1"/>
                </a:solidFill>
              </a:rPr>
              <a:t>❶</a:t>
            </a:r>
            <a:r>
              <a:rPr lang="ja-JP" altLang="en-US" sz="1200" b="0" dirty="0">
                <a:solidFill>
                  <a:schemeClr val="tx1"/>
                </a:solidFill>
              </a:rPr>
              <a:t>メディア</a:t>
            </a:r>
            <a:br>
              <a:rPr lang="en-US" altLang="ja-JP" sz="1200" b="0" dirty="0">
                <a:solidFill>
                  <a:schemeClr val="tx1"/>
                </a:solidFill>
              </a:rPr>
            </a:br>
            <a:r>
              <a:rPr lang="ja-JP" altLang="en-US" sz="1200" b="0" dirty="0">
                <a:solidFill>
                  <a:schemeClr val="tx1"/>
                </a:solidFill>
              </a:rPr>
              <a:t>メディアのもともとの意味は，「中間」である。</a:t>
            </a:r>
            <a:endParaRPr lang="en-US" altLang="ja-JP" sz="1200" b="0" dirty="0">
              <a:solidFill>
                <a:schemeClr val="tx1"/>
              </a:solidFill>
            </a:endParaRPr>
          </a:p>
          <a:p>
            <a:pPr marL="0" indent="0">
              <a:lnSpc>
                <a:spcPct val="150000"/>
              </a:lnSpc>
              <a:buNone/>
            </a:pPr>
            <a:r>
              <a:rPr lang="ja-JP" altLang="en-US" sz="1200" b="0" dirty="0">
                <a:solidFill>
                  <a:schemeClr val="tx1"/>
                </a:solidFill>
              </a:rPr>
              <a:t>人と人との間で，情報のやり取りをするものを総称してメディアという。</a:t>
            </a:r>
            <a:endParaRPr lang="en-US" altLang="ja-JP" sz="1200" b="0" dirty="0">
              <a:solidFill>
                <a:schemeClr val="tx1"/>
              </a:solidFill>
            </a:endParaRPr>
          </a:p>
          <a:p>
            <a:pPr marL="0" indent="0">
              <a:lnSpc>
                <a:spcPct val="150000"/>
              </a:lnSpc>
              <a:buNone/>
            </a:pPr>
            <a:endParaRPr lang="ja-JP" altLang="en-US" sz="1200" b="0" dirty="0">
              <a:solidFill>
                <a:schemeClr val="tx1"/>
              </a:solidFill>
            </a:endParaRPr>
          </a:p>
          <a:p>
            <a:pPr marL="0" indent="0">
              <a:lnSpc>
                <a:spcPct val="150000"/>
              </a:lnSpc>
              <a:buNone/>
            </a:pPr>
            <a:r>
              <a:rPr lang="ja-JP" altLang="en-US" sz="1200" b="0" baseline="30000" dirty="0">
                <a:solidFill>
                  <a:schemeClr val="tx1"/>
                </a:solidFill>
              </a:rPr>
              <a:t>❷</a:t>
            </a:r>
            <a:r>
              <a:rPr lang="ja-JP" altLang="en-US" sz="1200" b="0" dirty="0">
                <a:solidFill>
                  <a:schemeClr val="tx1"/>
                </a:solidFill>
              </a:rPr>
              <a:t>情報源</a:t>
            </a:r>
            <a:br>
              <a:rPr lang="en-US" altLang="ja-JP" sz="1200" b="0" dirty="0">
                <a:solidFill>
                  <a:schemeClr val="tx1"/>
                </a:solidFill>
              </a:rPr>
            </a:br>
            <a:r>
              <a:rPr lang="ja-JP" altLang="en-US" sz="1200" b="0" dirty="0">
                <a:solidFill>
                  <a:schemeClr val="tx1"/>
                </a:solidFill>
              </a:rPr>
              <a:t>情報源には，印刷物をはじめ，放送や</a:t>
            </a:r>
            <a:r>
              <a:rPr lang="en-US" altLang="ja-JP" sz="1200" b="0" dirty="0">
                <a:solidFill>
                  <a:schemeClr val="tx1"/>
                </a:solidFill>
              </a:rPr>
              <a:t>Web</a:t>
            </a:r>
            <a:r>
              <a:rPr lang="ja-JP" altLang="en-US" sz="1200" b="0" dirty="0">
                <a:solidFill>
                  <a:schemeClr val="tx1"/>
                </a:solidFill>
              </a:rPr>
              <a:t>サイト，口コミなどがある。</a:t>
            </a:r>
          </a:p>
        </p:txBody>
      </p:sp>
      <p:sp>
        <p:nvSpPr>
          <p:cNvPr id="4" name="スライド番号プレースホルダー 3"/>
          <p:cNvSpPr>
            <a:spLocks noGrp="1"/>
          </p:cNvSpPr>
          <p:nvPr>
            <p:ph type="sldNum" sz="quarter" idx="5"/>
          </p:nvPr>
        </p:nvSpPr>
        <p:spPr/>
        <p:txBody>
          <a:bodyPr/>
          <a:lstStyle/>
          <a:p>
            <a:fld id="{6FF985A3-2A89-486B-A08F-B44A21513BCA}" type="slidenum">
              <a:rPr kumimoji="1" lang="ja-JP" altLang="en-US" smtClean="0"/>
              <a:t>2</a:t>
            </a:fld>
            <a:endParaRPr kumimoji="1" lang="ja-JP" altLang="en-US"/>
          </a:p>
        </p:txBody>
      </p:sp>
    </p:spTree>
    <p:extLst>
      <p:ext uri="{BB962C8B-B14F-4D97-AF65-F5344CB8AC3E}">
        <p14:creationId xmlns:p14="http://schemas.microsoft.com/office/powerpoint/2010/main" val="1014150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次は，さまざまなメディアの登場の例である。</a:t>
            </a:r>
            <a:endParaRPr kumimoji="1" lang="en-US" altLang="ja-JP" dirty="0"/>
          </a:p>
          <a:p>
            <a:endParaRPr kumimoji="1" lang="en-US" altLang="ja-JP" dirty="0"/>
          </a:p>
          <a:p>
            <a:r>
              <a:rPr kumimoji="1" lang="ja-JP" altLang="en-US" dirty="0"/>
              <a:t>時間を超えて：壁画→写真→デジタル化された情報</a:t>
            </a:r>
            <a:endParaRPr kumimoji="1" lang="en-US" altLang="ja-JP" dirty="0"/>
          </a:p>
          <a:p>
            <a:r>
              <a:rPr kumimoji="1" lang="ja-JP" altLang="en-US" dirty="0"/>
              <a:t>空間を超えて：のろし→電話→携帯電話</a:t>
            </a:r>
            <a:endParaRPr kumimoji="1" lang="en-US" altLang="ja-JP" dirty="0"/>
          </a:p>
          <a:p>
            <a:r>
              <a:rPr kumimoji="1" lang="ja-JP" altLang="en-US" dirty="0"/>
              <a:t>多くの人に：手書きで写本→印刷→インターネット</a:t>
            </a:r>
          </a:p>
        </p:txBody>
      </p:sp>
      <p:sp>
        <p:nvSpPr>
          <p:cNvPr id="4" name="スライド番号プレースホルダー 3"/>
          <p:cNvSpPr>
            <a:spLocks noGrp="1"/>
          </p:cNvSpPr>
          <p:nvPr>
            <p:ph type="sldNum" sz="quarter" idx="5"/>
          </p:nvPr>
        </p:nvSpPr>
        <p:spPr/>
        <p:txBody>
          <a:bodyPr/>
          <a:lstStyle/>
          <a:p>
            <a:fld id="{6FF985A3-2A89-486B-A08F-B44A21513BCA}" type="slidenum">
              <a:rPr kumimoji="1" lang="ja-JP" altLang="en-US" smtClean="0"/>
              <a:t>3</a:t>
            </a:fld>
            <a:endParaRPr kumimoji="1" lang="ja-JP" altLang="en-US"/>
          </a:p>
        </p:txBody>
      </p:sp>
    </p:spTree>
    <p:extLst>
      <p:ext uri="{BB962C8B-B14F-4D97-AF65-F5344CB8AC3E}">
        <p14:creationId xmlns:p14="http://schemas.microsoft.com/office/powerpoint/2010/main" val="2655413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150000"/>
              </a:lnSpc>
            </a:pPr>
            <a:r>
              <a:rPr lang="ja-JP" altLang="en-US" sz="1200" b="0" dirty="0">
                <a:solidFill>
                  <a:schemeClr val="tx1"/>
                </a:solidFill>
              </a:rPr>
              <a:t>世の中の出来事を不特定多数の人に伝えるメディアを特にマスメディアという。</a:t>
            </a:r>
            <a:endParaRPr lang="en-US" altLang="ja-JP" sz="1200" b="0" dirty="0">
              <a:solidFill>
                <a:schemeClr val="tx1"/>
              </a:solidFill>
            </a:endParaRPr>
          </a:p>
          <a:p>
            <a:pPr>
              <a:lnSpc>
                <a:spcPct val="150000"/>
              </a:lnSpc>
            </a:pPr>
            <a:r>
              <a:rPr lang="ja-JP" altLang="en-US" sz="1200" b="0" dirty="0">
                <a:solidFill>
                  <a:schemeClr val="tx1"/>
                </a:solidFill>
              </a:rPr>
              <a:t>新聞，テレビ，ラジオが代表例である。</a:t>
            </a:r>
          </a:p>
        </p:txBody>
      </p:sp>
      <p:sp>
        <p:nvSpPr>
          <p:cNvPr id="4" name="スライド番号プレースホルダー 3"/>
          <p:cNvSpPr>
            <a:spLocks noGrp="1"/>
          </p:cNvSpPr>
          <p:nvPr>
            <p:ph type="sldNum" sz="quarter" idx="5"/>
          </p:nvPr>
        </p:nvSpPr>
        <p:spPr/>
        <p:txBody>
          <a:bodyPr/>
          <a:lstStyle/>
          <a:p>
            <a:fld id="{6FF985A3-2A89-486B-A08F-B44A21513BCA}" type="slidenum">
              <a:rPr kumimoji="1" lang="ja-JP" altLang="en-US" smtClean="0"/>
              <a:t>4</a:t>
            </a:fld>
            <a:endParaRPr kumimoji="1" lang="ja-JP" altLang="en-US"/>
          </a:p>
        </p:txBody>
      </p:sp>
    </p:spTree>
    <p:extLst>
      <p:ext uri="{BB962C8B-B14F-4D97-AF65-F5344CB8AC3E}">
        <p14:creationId xmlns:p14="http://schemas.microsoft.com/office/powerpoint/2010/main" val="1308094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150000"/>
              </a:lnSpc>
            </a:pPr>
            <a:r>
              <a:rPr lang="ja-JP" altLang="en-US" sz="2400" b="0" dirty="0">
                <a:solidFill>
                  <a:schemeClr val="tx1"/>
                </a:solidFill>
              </a:rPr>
              <a:t>メディアは，次のように分類することができる。</a:t>
            </a:r>
            <a:endParaRPr lang="en-US" altLang="ja-JP" sz="2400" b="0" dirty="0">
              <a:solidFill>
                <a:schemeClr val="tx1"/>
              </a:solidFill>
            </a:endParaRPr>
          </a:p>
          <a:p>
            <a:pPr>
              <a:lnSpc>
                <a:spcPct val="150000"/>
              </a:lnSpc>
            </a:pPr>
            <a:endParaRPr lang="ja-JP" altLang="en-US" sz="2400" b="0" dirty="0">
              <a:solidFill>
                <a:schemeClr val="tx1"/>
              </a:solidFill>
            </a:endParaRPr>
          </a:p>
          <a:p>
            <a:pPr>
              <a:lnSpc>
                <a:spcPct val="100000"/>
              </a:lnSpc>
            </a:pPr>
            <a:r>
              <a:rPr lang="ja-JP" altLang="en-US" sz="2400" b="0" dirty="0">
                <a:solidFill>
                  <a:schemeClr val="tx1"/>
                </a:solidFill>
              </a:rPr>
              <a:t>▼情報メディア</a:t>
            </a:r>
            <a:endParaRPr lang="en-US" altLang="ja-JP" sz="2400" b="0" dirty="0">
              <a:solidFill>
                <a:schemeClr val="tx1"/>
              </a:solidFill>
            </a:endParaRPr>
          </a:p>
          <a:p>
            <a:pPr>
              <a:lnSpc>
                <a:spcPct val="100000"/>
              </a:lnSpc>
            </a:pPr>
            <a:r>
              <a:rPr lang="ja-JP" altLang="en-US" sz="1800" b="0" dirty="0">
                <a:solidFill>
                  <a:schemeClr val="tx1"/>
                </a:solidFill>
              </a:rPr>
              <a:t>新聞，書籍，</a:t>
            </a:r>
            <a:r>
              <a:rPr lang="en-US" altLang="ja-JP" sz="1800" b="0" dirty="0">
                <a:solidFill>
                  <a:schemeClr val="tx1"/>
                </a:solidFill>
              </a:rPr>
              <a:t>Web </a:t>
            </a:r>
            <a:r>
              <a:rPr lang="ja-JP" altLang="en-US" sz="1800" b="0" dirty="0">
                <a:solidFill>
                  <a:schemeClr val="tx1"/>
                </a:solidFill>
              </a:rPr>
              <a:t>ページ，ラジオ，テレビなど，情報を人々に伝えるメディア。</a:t>
            </a:r>
            <a:endParaRPr lang="en-US" altLang="ja-JP" sz="1800" b="0" dirty="0">
              <a:solidFill>
                <a:schemeClr val="tx1"/>
              </a:solidFill>
            </a:endParaRPr>
          </a:p>
          <a:p>
            <a:pPr>
              <a:lnSpc>
                <a:spcPct val="100000"/>
              </a:lnSpc>
            </a:pPr>
            <a:endParaRPr lang="ja-JP" altLang="en-US" sz="1800" b="0" dirty="0">
              <a:solidFill>
                <a:schemeClr val="tx1"/>
              </a:solidFill>
            </a:endParaRPr>
          </a:p>
          <a:p>
            <a:pPr>
              <a:lnSpc>
                <a:spcPct val="100000"/>
              </a:lnSpc>
            </a:pPr>
            <a:r>
              <a:rPr lang="ja-JP" altLang="en-US" sz="2400" b="0" dirty="0">
                <a:solidFill>
                  <a:schemeClr val="tx1"/>
                </a:solidFill>
              </a:rPr>
              <a:t>▼表現メディア</a:t>
            </a:r>
            <a:endParaRPr lang="en-US" altLang="ja-JP" sz="2400" b="0" dirty="0">
              <a:solidFill>
                <a:schemeClr val="tx1"/>
              </a:solidFill>
            </a:endParaRPr>
          </a:p>
          <a:p>
            <a:pPr>
              <a:lnSpc>
                <a:spcPct val="100000"/>
              </a:lnSpc>
            </a:pPr>
            <a:r>
              <a:rPr lang="ja-JP" altLang="en-US" sz="1800" b="0" dirty="0">
                <a:solidFill>
                  <a:schemeClr val="tx1"/>
                </a:solidFill>
              </a:rPr>
              <a:t>文字，音声，静止画，動画など，情報を表現するメディア。</a:t>
            </a:r>
            <a:endParaRPr lang="en-US" altLang="ja-JP" sz="1800" b="0" dirty="0">
              <a:solidFill>
                <a:schemeClr val="tx1"/>
              </a:solidFill>
            </a:endParaRPr>
          </a:p>
          <a:p>
            <a:pPr>
              <a:lnSpc>
                <a:spcPct val="100000"/>
              </a:lnSpc>
            </a:pPr>
            <a:endParaRPr lang="ja-JP" altLang="en-US" sz="1800" b="0" dirty="0">
              <a:solidFill>
                <a:schemeClr val="tx1"/>
              </a:solidFill>
            </a:endParaRPr>
          </a:p>
          <a:p>
            <a:pPr>
              <a:lnSpc>
                <a:spcPct val="100000"/>
              </a:lnSpc>
            </a:pPr>
            <a:r>
              <a:rPr lang="ja-JP" altLang="en-US" sz="2400" b="0" dirty="0">
                <a:solidFill>
                  <a:schemeClr val="tx1"/>
                </a:solidFill>
              </a:rPr>
              <a:t>▼伝達メディア</a:t>
            </a:r>
            <a:r>
              <a:rPr lang="ja-JP" altLang="en-US" sz="2400" b="0" baseline="30000" dirty="0">
                <a:solidFill>
                  <a:schemeClr val="tx1"/>
                </a:solidFill>
              </a:rPr>
              <a:t>❸</a:t>
            </a:r>
            <a:endParaRPr lang="en-US" altLang="ja-JP" sz="2400" b="0" baseline="30000" dirty="0">
              <a:solidFill>
                <a:schemeClr val="tx1"/>
              </a:solidFill>
            </a:endParaRPr>
          </a:p>
          <a:p>
            <a:pPr>
              <a:lnSpc>
                <a:spcPct val="100000"/>
              </a:lnSpc>
            </a:pPr>
            <a:r>
              <a:rPr lang="ja-JP" altLang="en-US" sz="1800" b="0" dirty="0">
                <a:solidFill>
                  <a:schemeClr val="tx1"/>
                </a:solidFill>
              </a:rPr>
              <a:t>電波，電線，紙，光ディスクなど，情報を物理的に伝えたり，情報を記録・保存したりするメディア。</a:t>
            </a:r>
          </a:p>
          <a:p>
            <a:endParaRPr kumimoji="1" lang="en-US" altLang="ja-JP"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baseline="30000" dirty="0">
                <a:solidFill>
                  <a:schemeClr val="tx1"/>
                </a:solidFill>
              </a:rPr>
              <a:t>❸</a:t>
            </a:r>
            <a:r>
              <a:rPr lang="ja-JP" altLang="en-US" sz="1200" b="0" dirty="0">
                <a:solidFill>
                  <a:schemeClr val="tx1"/>
                </a:solidFill>
              </a:rPr>
              <a:t>伝達メディア</a:t>
            </a:r>
            <a:br>
              <a:rPr lang="en-US" altLang="ja-JP" sz="1200" b="0" dirty="0">
                <a:solidFill>
                  <a:schemeClr val="tx1"/>
                </a:solidFill>
              </a:rPr>
            </a:br>
            <a:r>
              <a:rPr lang="ja-JP" altLang="en-US" sz="1200" b="0" dirty="0">
                <a:solidFill>
                  <a:schemeClr val="tx1"/>
                </a:solidFill>
              </a:rPr>
              <a:t>記録できる媒体のことを特に記録メディアと呼ぶこともある。</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記録メディアの形式により，記録できる容量が異なる。</a:t>
            </a:r>
          </a:p>
        </p:txBody>
      </p:sp>
      <p:sp>
        <p:nvSpPr>
          <p:cNvPr id="4" name="スライド番号プレースホルダー 3"/>
          <p:cNvSpPr>
            <a:spLocks noGrp="1"/>
          </p:cNvSpPr>
          <p:nvPr>
            <p:ph type="sldNum" sz="quarter" idx="5"/>
          </p:nvPr>
        </p:nvSpPr>
        <p:spPr/>
        <p:txBody>
          <a:bodyPr/>
          <a:lstStyle/>
          <a:p>
            <a:fld id="{6FF985A3-2A89-486B-A08F-B44A21513BCA}" type="slidenum">
              <a:rPr kumimoji="1" lang="ja-JP" altLang="en-US" smtClean="0"/>
              <a:t>5</a:t>
            </a:fld>
            <a:endParaRPr kumimoji="1" lang="ja-JP" altLang="en-US"/>
          </a:p>
        </p:txBody>
      </p:sp>
    </p:spTree>
    <p:extLst>
      <p:ext uri="{BB962C8B-B14F-4D97-AF65-F5344CB8AC3E}">
        <p14:creationId xmlns:p14="http://schemas.microsoft.com/office/powerpoint/2010/main" val="993876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150000"/>
              </a:lnSpc>
            </a:pPr>
            <a:r>
              <a:rPr lang="ja-JP" altLang="en-US" sz="1600" b="0" dirty="0">
                <a:solidFill>
                  <a:schemeClr val="tx1"/>
                </a:solidFill>
              </a:rPr>
              <a:t>次</a:t>
            </a:r>
            <a:r>
              <a:rPr lang="ja-JP" altLang="en-US" sz="1600" b="0">
                <a:solidFill>
                  <a:schemeClr val="tx1"/>
                </a:solidFill>
              </a:rPr>
              <a:t>は，メディアの分類の例である</a:t>
            </a:r>
            <a:r>
              <a:rPr lang="ja-JP" altLang="en-US" sz="1600" b="0" dirty="0">
                <a:solidFill>
                  <a:schemeClr val="tx1"/>
                </a:solidFill>
              </a:rPr>
              <a:t>。</a:t>
            </a:r>
            <a:endParaRPr lang="en-US" altLang="ja-JP" sz="1600" b="0" dirty="0">
              <a:solidFill>
                <a:schemeClr val="tx1"/>
              </a:solidFill>
            </a:endParaRPr>
          </a:p>
          <a:p>
            <a:pPr>
              <a:lnSpc>
                <a:spcPct val="150000"/>
              </a:lnSpc>
            </a:pPr>
            <a:endParaRPr lang="ja-JP" altLang="en-US" sz="1600" b="0" dirty="0">
              <a:solidFill>
                <a:schemeClr val="tx1"/>
              </a:solidFill>
            </a:endParaRPr>
          </a:p>
          <a:p>
            <a:pPr>
              <a:lnSpc>
                <a:spcPct val="100000"/>
              </a:lnSpc>
            </a:pPr>
            <a:r>
              <a:rPr lang="ja-JP" altLang="en-US" sz="1600" b="0" dirty="0">
                <a:solidFill>
                  <a:schemeClr val="tx1"/>
                </a:solidFill>
              </a:rPr>
              <a:t>▼情報メディア</a:t>
            </a:r>
            <a:endParaRPr lang="en-US" altLang="ja-JP" sz="1600" b="0" dirty="0">
              <a:solidFill>
                <a:schemeClr val="tx1"/>
              </a:solidFill>
            </a:endParaRPr>
          </a:p>
          <a:p>
            <a:pPr>
              <a:lnSpc>
                <a:spcPct val="100000"/>
              </a:lnSpc>
            </a:pPr>
            <a:r>
              <a:rPr lang="ja-JP" altLang="en-US" sz="1200" b="0" dirty="0">
                <a:solidFill>
                  <a:schemeClr val="tx1"/>
                </a:solidFill>
              </a:rPr>
              <a:t>新聞，書籍，ラジオ，スマートフォン，テレビ放送，</a:t>
            </a:r>
            <a:r>
              <a:rPr lang="en-US" altLang="ja-JP" sz="1200" b="0" dirty="0">
                <a:solidFill>
                  <a:schemeClr val="tx1"/>
                </a:solidFill>
              </a:rPr>
              <a:t>Web</a:t>
            </a:r>
            <a:r>
              <a:rPr lang="ja-JP" altLang="en-US" sz="1200" b="0" dirty="0">
                <a:solidFill>
                  <a:schemeClr val="tx1"/>
                </a:solidFill>
              </a:rPr>
              <a:t>ページ　など</a:t>
            </a:r>
            <a:endParaRPr lang="en-US" altLang="ja-JP" sz="1200" b="0" dirty="0">
              <a:solidFill>
                <a:schemeClr val="tx1"/>
              </a:solidFill>
            </a:endParaRPr>
          </a:p>
          <a:p>
            <a:pPr>
              <a:lnSpc>
                <a:spcPct val="100000"/>
              </a:lnSpc>
            </a:pPr>
            <a:endParaRPr lang="ja-JP" altLang="en-US" sz="1200" b="0" dirty="0">
              <a:solidFill>
                <a:schemeClr val="tx1"/>
              </a:solidFill>
            </a:endParaRPr>
          </a:p>
          <a:p>
            <a:pPr>
              <a:lnSpc>
                <a:spcPct val="100000"/>
              </a:lnSpc>
            </a:pPr>
            <a:r>
              <a:rPr lang="ja-JP" altLang="en-US" sz="1600" b="0" dirty="0">
                <a:solidFill>
                  <a:schemeClr val="tx1"/>
                </a:solidFill>
              </a:rPr>
              <a:t>▼表現メディア</a:t>
            </a:r>
            <a:endParaRPr lang="en-US" altLang="ja-JP" sz="1600" b="0" dirty="0">
              <a:solidFill>
                <a:schemeClr val="tx1"/>
              </a:solidFill>
            </a:endParaRPr>
          </a:p>
          <a:p>
            <a:pPr>
              <a:lnSpc>
                <a:spcPct val="100000"/>
              </a:lnSpc>
            </a:pPr>
            <a:r>
              <a:rPr lang="ja-JP" altLang="en-US" sz="1200" b="0" dirty="0">
                <a:solidFill>
                  <a:schemeClr val="tx1"/>
                </a:solidFill>
              </a:rPr>
              <a:t>文字，音声，図表，静止画・動画　など</a:t>
            </a:r>
            <a:endParaRPr lang="en-US" altLang="ja-JP" sz="1200" b="0" dirty="0">
              <a:solidFill>
                <a:schemeClr val="tx1"/>
              </a:solidFill>
            </a:endParaRPr>
          </a:p>
          <a:p>
            <a:pPr>
              <a:lnSpc>
                <a:spcPct val="100000"/>
              </a:lnSpc>
            </a:pPr>
            <a:endParaRPr lang="ja-JP" altLang="en-US" sz="1200" b="0" dirty="0">
              <a:solidFill>
                <a:schemeClr val="tx1"/>
              </a:solidFill>
            </a:endParaRPr>
          </a:p>
          <a:p>
            <a:pPr>
              <a:lnSpc>
                <a:spcPct val="100000"/>
              </a:lnSpc>
            </a:pPr>
            <a:r>
              <a:rPr lang="ja-JP" altLang="en-US" sz="1600" b="0" dirty="0">
                <a:solidFill>
                  <a:schemeClr val="tx1"/>
                </a:solidFill>
              </a:rPr>
              <a:t>▼伝達メディア</a:t>
            </a:r>
            <a:endParaRPr lang="en-US" altLang="ja-JP" sz="1600" b="0" baseline="30000" dirty="0">
              <a:solidFill>
                <a:schemeClr val="tx1"/>
              </a:solidFill>
            </a:endParaRPr>
          </a:p>
          <a:p>
            <a:pPr>
              <a:lnSpc>
                <a:spcPct val="100000"/>
              </a:lnSpc>
            </a:pPr>
            <a:r>
              <a:rPr lang="ja-JP" altLang="en-US" sz="1200" b="0" dirty="0">
                <a:solidFill>
                  <a:schemeClr val="tx1"/>
                </a:solidFill>
              </a:rPr>
              <a:t>紙，光ディスク</a:t>
            </a:r>
            <a:r>
              <a:rPr lang="en-US" altLang="ja-JP" sz="1200" b="0" dirty="0">
                <a:solidFill>
                  <a:schemeClr val="tx1"/>
                </a:solidFill>
              </a:rPr>
              <a:t>(CD</a:t>
            </a:r>
            <a:r>
              <a:rPr lang="ja-JP" altLang="en-US" sz="1200" b="0" dirty="0">
                <a:solidFill>
                  <a:schemeClr val="tx1"/>
                </a:solidFill>
              </a:rPr>
              <a:t>・</a:t>
            </a:r>
            <a:r>
              <a:rPr lang="en-US" altLang="ja-JP" sz="1200" b="0" dirty="0">
                <a:solidFill>
                  <a:schemeClr val="tx1"/>
                </a:solidFill>
              </a:rPr>
              <a:t>DVD)</a:t>
            </a:r>
            <a:r>
              <a:rPr lang="ja-JP" altLang="en-US" sz="1200" b="0" dirty="0">
                <a:solidFill>
                  <a:schemeClr val="tx1"/>
                </a:solidFill>
              </a:rPr>
              <a:t>，</a:t>
            </a:r>
            <a:r>
              <a:rPr lang="en-US" altLang="ja-JP" sz="1200" b="0" dirty="0">
                <a:solidFill>
                  <a:schemeClr val="tx1"/>
                </a:solidFill>
              </a:rPr>
              <a:t>USB</a:t>
            </a:r>
            <a:r>
              <a:rPr lang="ja-JP" altLang="en-US" sz="1200" b="0" dirty="0">
                <a:solidFill>
                  <a:schemeClr val="tx1"/>
                </a:solidFill>
              </a:rPr>
              <a:t>メモリ，電波，電線　など</a:t>
            </a:r>
            <a:endParaRPr lang="en-US" altLang="ja-JP" sz="1200" b="0" dirty="0">
              <a:solidFill>
                <a:schemeClr val="tx1"/>
              </a:solidFill>
            </a:endParaRPr>
          </a:p>
        </p:txBody>
      </p:sp>
      <p:sp>
        <p:nvSpPr>
          <p:cNvPr id="4" name="スライド番号プレースホルダー 3"/>
          <p:cNvSpPr>
            <a:spLocks noGrp="1"/>
          </p:cNvSpPr>
          <p:nvPr>
            <p:ph type="sldNum" sz="quarter" idx="5"/>
          </p:nvPr>
        </p:nvSpPr>
        <p:spPr/>
        <p:txBody>
          <a:bodyPr/>
          <a:lstStyle/>
          <a:p>
            <a:fld id="{6FF985A3-2A89-486B-A08F-B44A21513BCA}" type="slidenum">
              <a:rPr kumimoji="1" lang="ja-JP" altLang="en-US" smtClean="0"/>
              <a:t>6</a:t>
            </a:fld>
            <a:endParaRPr kumimoji="1" lang="ja-JP" altLang="en-US"/>
          </a:p>
        </p:txBody>
      </p:sp>
    </p:spTree>
    <p:extLst>
      <p:ext uri="{BB962C8B-B14F-4D97-AF65-F5344CB8AC3E}">
        <p14:creationId xmlns:p14="http://schemas.microsoft.com/office/powerpoint/2010/main" val="1201113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0" dirty="0">
                <a:solidFill>
                  <a:schemeClr val="tx1"/>
                </a:solidFill>
              </a:rPr>
              <a:t>▼</a:t>
            </a:r>
            <a:r>
              <a:rPr kumimoji="1" lang="en-US" altLang="ja-JP" b="0" dirty="0">
                <a:solidFill>
                  <a:schemeClr val="tx1"/>
                </a:solidFill>
              </a:rPr>
              <a:t>EXERCISE</a:t>
            </a:r>
            <a:r>
              <a:rPr kumimoji="1" lang="ja-JP" altLang="en-US" b="0" dirty="0">
                <a:solidFill>
                  <a:schemeClr val="tx1"/>
                </a:solidFill>
              </a:rPr>
              <a:t>１</a:t>
            </a:r>
          </a:p>
          <a:p>
            <a:pPr marL="0" indent="0">
              <a:lnSpc>
                <a:spcPct val="150000"/>
              </a:lnSpc>
              <a:buFont typeface="Arial" panose="020B0604020202020204" pitchFamily="34" charset="0"/>
              <a:buNone/>
            </a:pPr>
            <a:r>
              <a:rPr lang="ja-JP" altLang="en-US" sz="1200" b="0" dirty="0">
                <a:solidFill>
                  <a:schemeClr val="tx1"/>
                </a:solidFill>
              </a:rPr>
              <a:t>スマートフォンには，ニュースを読んだり，音楽を聴いたり，画像を記録したりなど，さまざまな機能がある。</a:t>
            </a:r>
            <a:endParaRPr lang="en-US" altLang="ja-JP" sz="1200" b="0" dirty="0">
              <a:solidFill>
                <a:schemeClr val="tx1"/>
              </a:solidFill>
            </a:endParaRPr>
          </a:p>
          <a:p>
            <a:pPr marL="0" indent="0">
              <a:lnSpc>
                <a:spcPct val="150000"/>
              </a:lnSpc>
              <a:buFont typeface="Arial" panose="020B0604020202020204" pitchFamily="34" charset="0"/>
              <a:buNone/>
            </a:pPr>
            <a:r>
              <a:rPr lang="ja-JP" altLang="en-US" sz="1200" b="0" dirty="0">
                <a:solidFill>
                  <a:schemeClr val="tx1"/>
                </a:solidFill>
              </a:rPr>
              <a:t>スマートフォンはどのようなメディアといえるのか説明してみよう。</a:t>
            </a:r>
          </a:p>
          <a:p>
            <a:endParaRPr kumimoji="1" lang="ja-JP" altLang="en-US" b="0" dirty="0">
              <a:solidFill>
                <a:schemeClr val="tx1"/>
              </a:solidFill>
            </a:endParaRPr>
          </a:p>
          <a:p>
            <a:r>
              <a:rPr kumimoji="1" lang="ja-JP" altLang="en-US" b="0" dirty="0">
                <a:solidFill>
                  <a:schemeClr val="tx1"/>
                </a:solidFill>
              </a:rPr>
              <a:t>▼</a:t>
            </a:r>
            <a:r>
              <a:rPr kumimoji="1" lang="en-US" altLang="ja-JP" b="0" dirty="0">
                <a:solidFill>
                  <a:schemeClr val="tx1"/>
                </a:solidFill>
              </a:rPr>
              <a:t>HINT</a:t>
            </a:r>
          </a:p>
          <a:p>
            <a:pPr marL="0" indent="0">
              <a:lnSpc>
                <a:spcPct val="150000"/>
              </a:lnSpc>
              <a:buFont typeface="Arial" panose="020B0604020202020204" pitchFamily="34" charset="0"/>
              <a:buNone/>
            </a:pPr>
            <a:r>
              <a:rPr lang="ja-JP" altLang="en-US" sz="1200" b="0" dirty="0">
                <a:solidFill>
                  <a:schemeClr val="tx1"/>
                </a:solidFill>
              </a:rPr>
              <a:t>メディアは，情報メディア，表現メディア，伝達メディアに分類することができる。</a:t>
            </a:r>
            <a:endParaRPr lang="en-US" altLang="ja-JP" sz="1200" b="0" dirty="0">
              <a:solidFill>
                <a:schemeClr val="tx1"/>
              </a:solidFill>
            </a:endParaRPr>
          </a:p>
          <a:p>
            <a:pPr marL="0" indent="0">
              <a:lnSpc>
                <a:spcPct val="150000"/>
              </a:lnSpc>
              <a:buFont typeface="Arial" panose="020B0604020202020204" pitchFamily="34" charset="0"/>
              <a:buNone/>
            </a:pPr>
            <a:r>
              <a:rPr lang="ja-JP" altLang="en-US" sz="1200" b="0" dirty="0">
                <a:solidFill>
                  <a:schemeClr val="tx1"/>
                </a:solidFill>
              </a:rPr>
              <a:t>スマートフォンは，これらのうちどのメディアに該当するか考えてみよう。</a:t>
            </a:r>
          </a:p>
        </p:txBody>
      </p:sp>
      <p:sp>
        <p:nvSpPr>
          <p:cNvPr id="4" name="スライド番号プレースホルダー 3"/>
          <p:cNvSpPr>
            <a:spLocks noGrp="1"/>
          </p:cNvSpPr>
          <p:nvPr>
            <p:ph type="sldNum" sz="quarter" idx="5"/>
          </p:nvPr>
        </p:nvSpPr>
        <p:spPr/>
        <p:txBody>
          <a:bodyPr/>
          <a:lstStyle/>
          <a:p>
            <a:fld id="{6FF985A3-2A89-486B-A08F-B44A21513BCA}" type="slidenum">
              <a:rPr kumimoji="1" lang="ja-JP" altLang="en-US" smtClean="0"/>
              <a:t>7</a:t>
            </a:fld>
            <a:endParaRPr kumimoji="1" lang="ja-JP" altLang="en-US"/>
          </a:p>
        </p:txBody>
      </p:sp>
    </p:spTree>
    <p:extLst>
      <p:ext uri="{BB962C8B-B14F-4D97-AF65-F5344CB8AC3E}">
        <p14:creationId xmlns:p14="http://schemas.microsoft.com/office/powerpoint/2010/main" val="1759434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0" dirty="0">
                <a:solidFill>
                  <a:schemeClr val="tx1"/>
                </a:solidFill>
              </a:rPr>
              <a:t>▼</a:t>
            </a:r>
            <a:r>
              <a:rPr kumimoji="1" lang="en-US" altLang="ja-JP" b="0" dirty="0">
                <a:solidFill>
                  <a:schemeClr val="tx1"/>
                </a:solidFill>
              </a:rPr>
              <a:t>EXERCISE</a:t>
            </a:r>
            <a:r>
              <a:rPr kumimoji="1" lang="ja-JP" altLang="en-US" b="0" dirty="0">
                <a:solidFill>
                  <a:schemeClr val="tx1"/>
                </a:solidFill>
              </a:rPr>
              <a:t>２</a:t>
            </a:r>
          </a:p>
          <a:p>
            <a:pPr marL="0" indent="0">
              <a:lnSpc>
                <a:spcPct val="150000"/>
              </a:lnSpc>
              <a:buFont typeface="Arial" panose="020B0604020202020204" pitchFamily="34" charset="0"/>
              <a:buNone/>
            </a:pPr>
            <a:r>
              <a:rPr lang="ja-JP" altLang="en-US" sz="1200" b="0" dirty="0">
                <a:solidFill>
                  <a:schemeClr val="tx1"/>
                </a:solidFill>
              </a:rPr>
              <a:t>紙に描かれた絵や文字を遠くに人に送ったり，逆に受け取ったりする</a:t>
            </a:r>
            <a:r>
              <a:rPr lang="en-US" altLang="ja-JP" sz="1200" b="0" dirty="0">
                <a:solidFill>
                  <a:schemeClr val="tx1"/>
                </a:solidFill>
              </a:rPr>
              <a:t>FAX</a:t>
            </a:r>
            <a:r>
              <a:rPr lang="ja-JP" altLang="en-US" sz="1200" b="0" dirty="0">
                <a:solidFill>
                  <a:schemeClr val="tx1"/>
                </a:solidFill>
              </a:rPr>
              <a:t>は，どのメディアに分類されるか考えてみよう。</a:t>
            </a:r>
          </a:p>
          <a:p>
            <a:endParaRPr kumimoji="1" lang="ja-JP" altLang="en-US" b="0" dirty="0">
              <a:solidFill>
                <a:schemeClr val="tx1"/>
              </a:solidFill>
            </a:endParaRPr>
          </a:p>
          <a:p>
            <a:r>
              <a:rPr kumimoji="1" lang="ja-JP" altLang="en-US" b="0" dirty="0">
                <a:solidFill>
                  <a:schemeClr val="tx1"/>
                </a:solidFill>
              </a:rPr>
              <a:t>▼</a:t>
            </a:r>
            <a:r>
              <a:rPr kumimoji="1" lang="en-US" altLang="ja-JP" b="0" dirty="0">
                <a:solidFill>
                  <a:schemeClr val="tx1"/>
                </a:solidFill>
              </a:rPr>
              <a:t>HINT</a:t>
            </a:r>
          </a:p>
          <a:p>
            <a:pPr marL="0" indent="0">
              <a:lnSpc>
                <a:spcPct val="150000"/>
              </a:lnSpc>
              <a:buFont typeface="Arial" panose="020B0604020202020204" pitchFamily="34" charset="0"/>
              <a:buNone/>
            </a:pPr>
            <a:r>
              <a:rPr lang="en-US" altLang="ja-JP" sz="1200" b="0" dirty="0">
                <a:solidFill>
                  <a:schemeClr val="tx1"/>
                </a:solidFill>
              </a:rPr>
              <a:t>FAX</a:t>
            </a:r>
            <a:r>
              <a:rPr lang="ja-JP" altLang="en-US" sz="1200" b="0" dirty="0">
                <a:solidFill>
                  <a:schemeClr val="tx1"/>
                </a:solidFill>
              </a:rPr>
              <a:t>は，電話と同じく電話線を使用し，相手と絵や文字を送受信する機器である。</a:t>
            </a:r>
            <a:endParaRPr lang="en-US" altLang="ja-JP" sz="1200" b="0" dirty="0">
              <a:solidFill>
                <a:schemeClr val="tx1"/>
              </a:solidFill>
            </a:endParaRPr>
          </a:p>
          <a:p>
            <a:pPr marL="0" indent="0">
              <a:lnSpc>
                <a:spcPct val="150000"/>
              </a:lnSpc>
              <a:buFont typeface="Arial" panose="020B0604020202020204" pitchFamily="34" charset="0"/>
              <a:buNone/>
            </a:pPr>
            <a:r>
              <a:rPr lang="ja-JP" altLang="en-US" sz="1200" b="0" dirty="0">
                <a:solidFill>
                  <a:schemeClr val="tx1"/>
                </a:solidFill>
              </a:rPr>
              <a:t>情報メディア，表現メディア，伝達メディアのうち，どのメディアに分類されるか考えてみよう。</a:t>
            </a:r>
          </a:p>
          <a:p>
            <a:endParaRPr kumimoji="1" lang="ja-JP" altLang="en-US" dirty="0"/>
          </a:p>
        </p:txBody>
      </p:sp>
      <p:sp>
        <p:nvSpPr>
          <p:cNvPr id="4" name="スライド番号プレースホルダー 3"/>
          <p:cNvSpPr>
            <a:spLocks noGrp="1"/>
          </p:cNvSpPr>
          <p:nvPr>
            <p:ph type="sldNum" sz="quarter" idx="5"/>
          </p:nvPr>
        </p:nvSpPr>
        <p:spPr/>
        <p:txBody>
          <a:bodyPr/>
          <a:lstStyle/>
          <a:p>
            <a:fld id="{46CDA30F-B1A4-4F74-B6DE-0D7C09720809}" type="slidenum">
              <a:rPr kumimoji="1" lang="ja-JP" altLang="en-US" smtClean="0"/>
              <a:t>8</a:t>
            </a:fld>
            <a:endParaRPr kumimoji="1" lang="ja-JP" altLang="en-US"/>
          </a:p>
        </p:txBody>
      </p:sp>
    </p:spTree>
    <p:extLst>
      <p:ext uri="{BB962C8B-B14F-4D97-AF65-F5344CB8AC3E}">
        <p14:creationId xmlns:p14="http://schemas.microsoft.com/office/powerpoint/2010/main" val="2929912974"/>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82F28761-9CD8-4760-BA62-214810A7FFD2}"/>
              </a:ext>
            </a:extLst>
          </p:cNvPr>
          <p:cNvSpPr/>
          <p:nvPr userDrawn="1"/>
        </p:nvSpPr>
        <p:spPr>
          <a:xfrm>
            <a:off x="476252" y="439863"/>
            <a:ext cx="12925423" cy="2086741"/>
          </a:xfrm>
          <a:prstGeom prst="rect">
            <a:avLst/>
          </a:prstGeom>
          <a:solidFill>
            <a:srgbClr val="21BDBD"/>
          </a:solidFill>
          <a:ln w="76200">
            <a:solidFill>
              <a:srgbClr val="1FB1B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四角形: 角を丸くする 7">
            <a:extLst>
              <a:ext uri="{FF2B5EF4-FFF2-40B4-BE49-F238E27FC236}">
                <a16:creationId xmlns:a16="http://schemas.microsoft.com/office/drawing/2014/main" id="{1C36C183-1158-4E05-8A29-1B6BAC5BE54C}"/>
              </a:ext>
            </a:extLst>
          </p:cNvPr>
          <p:cNvSpPr/>
          <p:nvPr userDrawn="1"/>
        </p:nvSpPr>
        <p:spPr>
          <a:xfrm>
            <a:off x="476252" y="2793467"/>
            <a:ext cx="11268073" cy="738157"/>
          </a:xfrm>
          <a:prstGeom prst="roundRect">
            <a:avLst/>
          </a:prstGeom>
          <a:solidFill>
            <a:srgbClr val="E7E7E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B5FEBBE1-F07B-4CA1-A1D5-4258E8A35C5C}"/>
              </a:ext>
            </a:extLst>
          </p:cNvPr>
          <p:cNvSpPr/>
          <p:nvPr userDrawn="1"/>
        </p:nvSpPr>
        <p:spPr>
          <a:xfrm>
            <a:off x="476252" y="3798488"/>
            <a:ext cx="11268073" cy="261965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a:extLst>
              <a:ext uri="{FF2B5EF4-FFF2-40B4-BE49-F238E27FC236}">
                <a16:creationId xmlns:a16="http://schemas.microsoft.com/office/drawing/2014/main" id="{47471E49-62A6-6521-9157-F910D9E32999}"/>
              </a:ext>
            </a:extLst>
          </p:cNvPr>
          <p:cNvPicPr>
            <a:picLocks noChangeAspect="1"/>
          </p:cNvPicPr>
          <p:nvPr userDrawn="1"/>
        </p:nvPicPr>
        <p:blipFill>
          <a:blip r:embed="rId2">
            <a:extLst>
              <a:ext uri="{BEBA8EAE-BF5A-486C-A8C5-ECC9F3942E4B}">
                <a14:imgProps xmlns:a14="http://schemas.microsoft.com/office/drawing/2010/main">
                  <a14:imgLayer r:embed="rId3">
                    <a14:imgEffect>
                      <a14:backgroundRemoval t="6849" b="86301" l="4474" r="95526">
                        <a14:foregroundMark x1="12895" y1="16438" x2="12895" y2="16438"/>
                        <a14:foregroundMark x1="4474" y1="46575" x2="4474" y2="46575"/>
                        <a14:foregroundMark x1="29474" y1="42466" x2="29474" y2="42466"/>
                        <a14:foregroundMark x1="24211" y1="84932" x2="24211" y2="84932"/>
                        <a14:foregroundMark x1="51842" y1="32877" x2="51842" y2="32877"/>
                        <a14:foregroundMark x1="64737" y1="32877" x2="64737" y2="32877"/>
                        <a14:foregroundMark x1="71842" y1="34247" x2="71842" y2="34247"/>
                        <a14:foregroundMark x1="95263" y1="42466" x2="95263" y2="42466"/>
                        <a14:foregroundMark x1="88947" y1="82192" x2="88947" y2="82192"/>
                        <a14:foregroundMark x1="64211" y1="46575" x2="64211" y2="46575"/>
                        <a14:foregroundMark x1="95526" y1="43836" x2="95526" y2="43836"/>
                      </a14:backgroundRemoval>
                    </a14:imgEffect>
                  </a14:imgLayer>
                </a14:imgProps>
              </a:ext>
            </a:extLst>
          </a:blip>
          <a:stretch>
            <a:fillRect/>
          </a:stretch>
        </p:blipFill>
        <p:spPr>
          <a:xfrm>
            <a:off x="476252" y="2937782"/>
            <a:ext cx="2340000" cy="449526"/>
          </a:xfrm>
          <a:prstGeom prst="rect">
            <a:avLst/>
          </a:prstGeom>
        </p:spPr>
      </p:pic>
    </p:spTree>
    <p:extLst>
      <p:ext uri="{BB962C8B-B14F-4D97-AF65-F5344CB8AC3E}">
        <p14:creationId xmlns:p14="http://schemas.microsoft.com/office/powerpoint/2010/main" val="689715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0E8C99A6-1148-4C97-8CB6-9A9F53FDAE99}"/>
              </a:ext>
            </a:extLst>
          </p:cNvPr>
          <p:cNvSpPr/>
          <p:nvPr userDrawn="1"/>
        </p:nvSpPr>
        <p:spPr>
          <a:xfrm>
            <a:off x="352425" y="542108"/>
            <a:ext cx="11487150" cy="6041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a:extLst>
              <a:ext uri="{FF2B5EF4-FFF2-40B4-BE49-F238E27FC236}">
                <a16:creationId xmlns:a16="http://schemas.microsoft.com/office/drawing/2014/main" id="{42FCCC09-B6D8-462F-BDB9-4A6B930CF57F}"/>
              </a:ext>
            </a:extLst>
          </p:cNvPr>
          <p:cNvSpPr/>
          <p:nvPr userDrawn="1"/>
        </p:nvSpPr>
        <p:spPr>
          <a:xfrm>
            <a:off x="809764" y="274592"/>
            <a:ext cx="10572472" cy="535033"/>
          </a:xfrm>
          <a:prstGeom prst="rect">
            <a:avLst/>
          </a:prstGeom>
          <a:solidFill>
            <a:srgbClr val="21BDBD"/>
          </a:solidFill>
          <a:ln w="57150">
            <a:solidFill>
              <a:srgbClr val="1FB1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２－１－１　メディアの機能と特性</a:t>
            </a:r>
            <a:endParaRPr kumimoji="1" lang="ja-JP" altLang="en-US" b="1" dirty="0"/>
          </a:p>
        </p:txBody>
      </p:sp>
      <p:sp>
        <p:nvSpPr>
          <p:cNvPr id="9" name="四角形: 角を丸くする 8">
            <a:extLst>
              <a:ext uri="{FF2B5EF4-FFF2-40B4-BE49-F238E27FC236}">
                <a16:creationId xmlns:a16="http://schemas.microsoft.com/office/drawing/2014/main" id="{9A311C42-4B06-46D7-9F26-6F1357C33EB8}"/>
              </a:ext>
            </a:extLst>
          </p:cNvPr>
          <p:cNvSpPr/>
          <p:nvPr userDrawn="1"/>
        </p:nvSpPr>
        <p:spPr>
          <a:xfrm>
            <a:off x="809764" y="1143815"/>
            <a:ext cx="533261" cy="533261"/>
          </a:xfrm>
          <a:prstGeom prst="roundRect">
            <a:avLst/>
          </a:prstGeom>
          <a:solidFill>
            <a:srgbClr val="65C8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5AF6037F-4748-4EE5-9EF0-602A26029024}"/>
              </a:ext>
            </a:extLst>
          </p:cNvPr>
          <p:cNvSpPr/>
          <p:nvPr userDrawn="1"/>
        </p:nvSpPr>
        <p:spPr>
          <a:xfrm>
            <a:off x="1419294" y="1143815"/>
            <a:ext cx="9962942" cy="5332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4113771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エクササイズ">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AB95363-0FAF-4ECD-82C1-9FB89A8333C8}"/>
              </a:ext>
            </a:extLst>
          </p:cNvPr>
          <p:cNvSpPr/>
          <p:nvPr userDrawn="1"/>
        </p:nvSpPr>
        <p:spPr>
          <a:xfrm>
            <a:off x="352425" y="542108"/>
            <a:ext cx="11487150" cy="6041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 name="グループ化 1">
            <a:extLst>
              <a:ext uri="{FF2B5EF4-FFF2-40B4-BE49-F238E27FC236}">
                <a16:creationId xmlns:a16="http://schemas.microsoft.com/office/drawing/2014/main" id="{9144A1EE-27C3-4FD3-BA04-19D3D2B376E6}"/>
              </a:ext>
            </a:extLst>
          </p:cNvPr>
          <p:cNvGrpSpPr/>
          <p:nvPr userDrawn="1"/>
        </p:nvGrpSpPr>
        <p:grpSpPr>
          <a:xfrm>
            <a:off x="602004" y="3925220"/>
            <a:ext cx="10902784" cy="2373696"/>
            <a:chOff x="602004" y="3925220"/>
            <a:chExt cx="10902784" cy="2373696"/>
          </a:xfrm>
          <a:solidFill>
            <a:srgbClr val="BFE4E6"/>
          </a:solidFill>
          <a:effectLst>
            <a:outerShdw blurRad="50800" dist="38100" dir="2700000" algn="tl" rotWithShape="0">
              <a:prstClr val="black">
                <a:alpha val="40000"/>
              </a:prstClr>
            </a:outerShdw>
          </a:effectLst>
        </p:grpSpPr>
        <p:sp>
          <p:nvSpPr>
            <p:cNvPr id="10" name="四角形: 角を丸くする 9">
              <a:extLst>
                <a:ext uri="{FF2B5EF4-FFF2-40B4-BE49-F238E27FC236}">
                  <a16:creationId xmlns:a16="http://schemas.microsoft.com/office/drawing/2014/main" id="{BBEA173D-7C19-49EB-B657-6365221D1C3F}"/>
                </a:ext>
              </a:extLst>
            </p:cNvPr>
            <p:cNvSpPr/>
            <p:nvPr/>
          </p:nvSpPr>
          <p:spPr>
            <a:xfrm>
              <a:off x="1213120" y="4174430"/>
              <a:ext cx="10291668" cy="2124486"/>
            </a:xfrm>
            <a:prstGeom prst="roundRect">
              <a:avLst>
                <a:gd name="adj" fmla="val 7190"/>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37888977-E403-4515-9F9E-14EBCFA0600E}"/>
                </a:ext>
              </a:extLst>
            </p:cNvPr>
            <p:cNvSpPr/>
            <p:nvPr/>
          </p:nvSpPr>
          <p:spPr>
            <a:xfrm>
              <a:off x="602004" y="3925220"/>
              <a:ext cx="1390468" cy="1390468"/>
            </a:xfrm>
            <a:prstGeom prst="ellipse">
              <a:avLst/>
            </a:prstGeom>
            <a:solidFill>
              <a:schemeClr val="bg1"/>
            </a:solidFill>
            <a:ln w="127000" cap="flat">
              <a:solidFill>
                <a:srgbClr val="BFE4E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2" name="図 11">
            <a:extLst>
              <a:ext uri="{FF2B5EF4-FFF2-40B4-BE49-F238E27FC236}">
                <a16:creationId xmlns:a16="http://schemas.microsoft.com/office/drawing/2014/main" id="{85BB0032-3172-4834-9C66-EE70C83E15B7}"/>
              </a:ext>
            </a:extLst>
          </p:cNvPr>
          <p:cNvPicPr>
            <a:picLocks noChangeAspect="1"/>
          </p:cNvPicPr>
          <p:nvPr/>
        </p:nvPicPr>
        <p:blipFill rotWithShape="1">
          <a:blip r:embed="rId2"/>
          <a:srcRect l="16193" r="15489" b="22085"/>
          <a:stretch/>
        </p:blipFill>
        <p:spPr>
          <a:xfrm>
            <a:off x="732720" y="4122481"/>
            <a:ext cx="1163390" cy="893444"/>
          </a:xfrm>
          <a:prstGeom prst="rect">
            <a:avLst/>
          </a:prstGeom>
        </p:spPr>
      </p:pic>
      <p:pic>
        <p:nvPicPr>
          <p:cNvPr id="13" name="図 12">
            <a:extLst>
              <a:ext uri="{FF2B5EF4-FFF2-40B4-BE49-F238E27FC236}">
                <a16:creationId xmlns:a16="http://schemas.microsoft.com/office/drawing/2014/main" id="{AD2F9A2E-CC4E-41F8-BB1D-E73C0D9CD5F1}"/>
              </a:ext>
            </a:extLst>
          </p:cNvPr>
          <p:cNvPicPr>
            <a:picLocks noChangeAspect="1"/>
          </p:cNvPicPr>
          <p:nvPr/>
        </p:nvPicPr>
        <p:blipFill rotWithShape="1">
          <a:blip r:embed="rId3" cstate="hqprint">
            <a:clrChange>
              <a:clrFrom>
                <a:srgbClr val="FFFFFF"/>
              </a:clrFrom>
              <a:clrTo>
                <a:srgbClr val="FFFFFF">
                  <a:alpha val="0"/>
                </a:srgbClr>
              </a:clrTo>
            </a:clrChange>
            <a:extLst>
              <a:ext uri="{28A0092B-C50C-407E-A947-70E740481C1C}">
                <a14:useLocalDpi xmlns:a14="http://schemas.microsoft.com/office/drawing/2010/main"/>
              </a:ext>
            </a:extLst>
          </a:blip>
          <a:srcRect l="1241" t="33909" r="91886" b="28366"/>
          <a:stretch/>
        </p:blipFill>
        <p:spPr>
          <a:xfrm>
            <a:off x="1231823" y="5870458"/>
            <a:ext cx="400195" cy="386855"/>
          </a:xfrm>
          <a:prstGeom prst="rect">
            <a:avLst/>
          </a:prstGeom>
        </p:spPr>
      </p:pic>
      <p:pic>
        <p:nvPicPr>
          <p:cNvPr id="14" name="図 13">
            <a:extLst>
              <a:ext uri="{FF2B5EF4-FFF2-40B4-BE49-F238E27FC236}">
                <a16:creationId xmlns:a16="http://schemas.microsoft.com/office/drawing/2014/main" id="{F045CB7E-C49F-4D7A-8A26-739902C879DE}"/>
              </a:ext>
            </a:extLst>
          </p:cNvPr>
          <p:cNvPicPr>
            <a:picLocks noChangeAspect="1"/>
          </p:cNvPicPr>
          <p:nvPr/>
        </p:nvPicPr>
        <p:blipFill rotWithShape="1">
          <a:blip r:embed="rId3" cstate="hqprint">
            <a:clrChange>
              <a:clrFrom>
                <a:srgbClr val="FFFFFF"/>
              </a:clrFrom>
              <a:clrTo>
                <a:srgbClr val="FFFFFF">
                  <a:alpha val="0"/>
                </a:srgbClr>
              </a:clrTo>
            </a:clrChange>
            <a:extLst>
              <a:ext uri="{28A0092B-C50C-407E-A947-70E740481C1C}">
                <a14:useLocalDpi xmlns:a14="http://schemas.microsoft.com/office/drawing/2010/main"/>
              </a:ext>
            </a:extLst>
          </a:blip>
          <a:srcRect l="1241" t="33909" r="91886" b="28366"/>
          <a:stretch/>
        </p:blipFill>
        <p:spPr>
          <a:xfrm>
            <a:off x="11067303" y="4201384"/>
            <a:ext cx="400195" cy="386855"/>
          </a:xfrm>
          <a:prstGeom prst="rect">
            <a:avLst/>
          </a:prstGeom>
        </p:spPr>
      </p:pic>
      <p:pic>
        <p:nvPicPr>
          <p:cNvPr id="15" name="図 14">
            <a:extLst>
              <a:ext uri="{FF2B5EF4-FFF2-40B4-BE49-F238E27FC236}">
                <a16:creationId xmlns:a16="http://schemas.microsoft.com/office/drawing/2014/main" id="{F8206B1C-4E56-4485-93EE-272821196377}"/>
              </a:ext>
            </a:extLst>
          </p:cNvPr>
          <p:cNvPicPr>
            <a:picLocks noChangeAspect="1"/>
          </p:cNvPicPr>
          <p:nvPr/>
        </p:nvPicPr>
        <p:blipFill rotWithShape="1">
          <a:blip r:embed="rId3" cstate="hqprint">
            <a:clrChange>
              <a:clrFrom>
                <a:srgbClr val="FFFFFF"/>
              </a:clrFrom>
              <a:clrTo>
                <a:srgbClr val="FFFFFF">
                  <a:alpha val="0"/>
                </a:srgbClr>
              </a:clrTo>
            </a:clrChange>
            <a:extLst>
              <a:ext uri="{28A0092B-C50C-407E-A947-70E740481C1C}">
                <a14:useLocalDpi xmlns:a14="http://schemas.microsoft.com/office/drawing/2010/main"/>
              </a:ext>
            </a:extLst>
          </a:blip>
          <a:srcRect l="1241" t="33909" r="91886" b="28366"/>
          <a:stretch/>
        </p:blipFill>
        <p:spPr>
          <a:xfrm>
            <a:off x="11067303" y="5865594"/>
            <a:ext cx="400195" cy="386855"/>
          </a:xfrm>
          <a:prstGeom prst="rect">
            <a:avLst/>
          </a:prstGeom>
        </p:spPr>
      </p:pic>
      <p:pic>
        <p:nvPicPr>
          <p:cNvPr id="4" name="図 3">
            <a:extLst>
              <a:ext uri="{FF2B5EF4-FFF2-40B4-BE49-F238E27FC236}">
                <a16:creationId xmlns:a16="http://schemas.microsoft.com/office/drawing/2014/main" id="{8E701E7B-B910-67B0-6CB8-FB7441D63A3F}"/>
              </a:ext>
            </a:extLst>
          </p:cNvPr>
          <p:cNvPicPr>
            <a:picLocks noChangeAspect="1"/>
          </p:cNvPicPr>
          <p:nvPr userDrawn="1"/>
        </p:nvPicPr>
        <p:blipFill>
          <a:blip r:embed="rId4"/>
          <a:srcRect l="5392" r="4032"/>
          <a:stretch/>
        </p:blipFill>
        <p:spPr>
          <a:xfrm>
            <a:off x="4791712" y="1069040"/>
            <a:ext cx="2608577" cy="720000"/>
          </a:xfrm>
          <a:prstGeom prst="rect">
            <a:avLst/>
          </a:prstGeom>
        </p:spPr>
      </p:pic>
      <p:sp>
        <p:nvSpPr>
          <p:cNvPr id="6" name="正方形/長方形 5">
            <a:extLst>
              <a:ext uri="{FF2B5EF4-FFF2-40B4-BE49-F238E27FC236}">
                <a16:creationId xmlns:a16="http://schemas.microsoft.com/office/drawing/2014/main" id="{EA681917-4DCB-6027-81FD-6CA26A9EB86B}"/>
              </a:ext>
            </a:extLst>
          </p:cNvPr>
          <p:cNvSpPr/>
          <p:nvPr userDrawn="1"/>
        </p:nvSpPr>
        <p:spPr>
          <a:xfrm>
            <a:off x="809764" y="273821"/>
            <a:ext cx="10572472" cy="535033"/>
          </a:xfrm>
          <a:prstGeom prst="rect">
            <a:avLst/>
          </a:prstGeom>
          <a:solidFill>
            <a:srgbClr val="21BDBD"/>
          </a:solidFill>
          <a:ln w="57150">
            <a:solidFill>
              <a:srgbClr val="1FB1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a:t>２－１－１　メディアの機能と特性</a:t>
            </a:r>
            <a:endParaRPr kumimoji="1" lang="ja-JP" altLang="en-US" b="1" dirty="0"/>
          </a:p>
        </p:txBody>
      </p:sp>
      <p:pic>
        <p:nvPicPr>
          <p:cNvPr id="17" name="図 16">
            <a:extLst>
              <a:ext uri="{FF2B5EF4-FFF2-40B4-BE49-F238E27FC236}">
                <a16:creationId xmlns:a16="http://schemas.microsoft.com/office/drawing/2014/main" id="{6983504D-07EB-0F44-6835-35AECC5D8353}"/>
              </a:ext>
            </a:extLst>
          </p:cNvPr>
          <p:cNvPicPr>
            <a:picLocks noChangeAspect="1"/>
          </p:cNvPicPr>
          <p:nvPr userDrawn="1"/>
        </p:nvPicPr>
        <p:blipFill>
          <a:blip r:embed="rId5"/>
          <a:stretch>
            <a:fillRect/>
          </a:stretch>
        </p:blipFill>
        <p:spPr>
          <a:xfrm>
            <a:off x="428325" y="1930450"/>
            <a:ext cx="1539110" cy="1440000"/>
          </a:xfrm>
          <a:prstGeom prst="rect">
            <a:avLst/>
          </a:prstGeom>
        </p:spPr>
      </p:pic>
    </p:spTree>
    <p:extLst>
      <p:ext uri="{BB962C8B-B14F-4D97-AF65-F5344CB8AC3E}">
        <p14:creationId xmlns:p14="http://schemas.microsoft.com/office/powerpoint/2010/main" val="1631846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エクササイズ">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AB95363-0FAF-4ECD-82C1-9FB89A8333C8}"/>
              </a:ext>
            </a:extLst>
          </p:cNvPr>
          <p:cNvSpPr/>
          <p:nvPr userDrawn="1"/>
        </p:nvSpPr>
        <p:spPr>
          <a:xfrm>
            <a:off x="352425" y="542108"/>
            <a:ext cx="11487150" cy="6041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 name="グループ化 1">
            <a:extLst>
              <a:ext uri="{FF2B5EF4-FFF2-40B4-BE49-F238E27FC236}">
                <a16:creationId xmlns:a16="http://schemas.microsoft.com/office/drawing/2014/main" id="{9144A1EE-27C3-4FD3-BA04-19D3D2B376E6}"/>
              </a:ext>
            </a:extLst>
          </p:cNvPr>
          <p:cNvGrpSpPr/>
          <p:nvPr userDrawn="1"/>
        </p:nvGrpSpPr>
        <p:grpSpPr>
          <a:xfrm>
            <a:off x="602004" y="3925220"/>
            <a:ext cx="10902784" cy="2373696"/>
            <a:chOff x="602004" y="3925220"/>
            <a:chExt cx="10902784" cy="2373696"/>
          </a:xfrm>
          <a:solidFill>
            <a:srgbClr val="BFE4E6"/>
          </a:solidFill>
          <a:effectLst>
            <a:outerShdw blurRad="50800" dist="38100" dir="2700000" algn="tl" rotWithShape="0">
              <a:prstClr val="black">
                <a:alpha val="40000"/>
              </a:prstClr>
            </a:outerShdw>
          </a:effectLst>
        </p:grpSpPr>
        <p:sp>
          <p:nvSpPr>
            <p:cNvPr id="10" name="四角形: 角を丸くする 9">
              <a:extLst>
                <a:ext uri="{FF2B5EF4-FFF2-40B4-BE49-F238E27FC236}">
                  <a16:creationId xmlns:a16="http://schemas.microsoft.com/office/drawing/2014/main" id="{BBEA173D-7C19-49EB-B657-6365221D1C3F}"/>
                </a:ext>
              </a:extLst>
            </p:cNvPr>
            <p:cNvSpPr/>
            <p:nvPr/>
          </p:nvSpPr>
          <p:spPr>
            <a:xfrm>
              <a:off x="1213120" y="4174430"/>
              <a:ext cx="10291668" cy="2124486"/>
            </a:xfrm>
            <a:prstGeom prst="roundRect">
              <a:avLst>
                <a:gd name="adj" fmla="val 7190"/>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37888977-E403-4515-9F9E-14EBCFA0600E}"/>
                </a:ext>
              </a:extLst>
            </p:cNvPr>
            <p:cNvSpPr/>
            <p:nvPr/>
          </p:nvSpPr>
          <p:spPr>
            <a:xfrm>
              <a:off x="602004" y="3925220"/>
              <a:ext cx="1390468" cy="1390468"/>
            </a:xfrm>
            <a:prstGeom prst="ellipse">
              <a:avLst/>
            </a:prstGeom>
            <a:solidFill>
              <a:schemeClr val="bg1"/>
            </a:solidFill>
            <a:ln w="127000" cap="flat">
              <a:solidFill>
                <a:srgbClr val="BFE4E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12" name="図 11">
            <a:extLst>
              <a:ext uri="{FF2B5EF4-FFF2-40B4-BE49-F238E27FC236}">
                <a16:creationId xmlns:a16="http://schemas.microsoft.com/office/drawing/2014/main" id="{85BB0032-3172-4834-9C66-EE70C83E15B7}"/>
              </a:ext>
            </a:extLst>
          </p:cNvPr>
          <p:cNvPicPr>
            <a:picLocks noChangeAspect="1"/>
          </p:cNvPicPr>
          <p:nvPr/>
        </p:nvPicPr>
        <p:blipFill rotWithShape="1">
          <a:blip r:embed="rId2"/>
          <a:srcRect l="16193" r="15489" b="22085"/>
          <a:stretch/>
        </p:blipFill>
        <p:spPr>
          <a:xfrm>
            <a:off x="732720" y="4122481"/>
            <a:ext cx="1163390" cy="893444"/>
          </a:xfrm>
          <a:prstGeom prst="rect">
            <a:avLst/>
          </a:prstGeom>
        </p:spPr>
      </p:pic>
      <p:pic>
        <p:nvPicPr>
          <p:cNvPr id="13" name="図 12">
            <a:extLst>
              <a:ext uri="{FF2B5EF4-FFF2-40B4-BE49-F238E27FC236}">
                <a16:creationId xmlns:a16="http://schemas.microsoft.com/office/drawing/2014/main" id="{AD2F9A2E-CC4E-41F8-BB1D-E73C0D9CD5F1}"/>
              </a:ext>
            </a:extLst>
          </p:cNvPr>
          <p:cNvPicPr>
            <a:picLocks noChangeAspect="1"/>
          </p:cNvPicPr>
          <p:nvPr/>
        </p:nvPicPr>
        <p:blipFill rotWithShape="1">
          <a:blip r:embed="rId3" cstate="hqprint">
            <a:clrChange>
              <a:clrFrom>
                <a:srgbClr val="FFFFFF"/>
              </a:clrFrom>
              <a:clrTo>
                <a:srgbClr val="FFFFFF">
                  <a:alpha val="0"/>
                </a:srgbClr>
              </a:clrTo>
            </a:clrChange>
            <a:extLst>
              <a:ext uri="{28A0092B-C50C-407E-A947-70E740481C1C}">
                <a14:useLocalDpi xmlns:a14="http://schemas.microsoft.com/office/drawing/2010/main"/>
              </a:ext>
            </a:extLst>
          </a:blip>
          <a:srcRect l="1241" t="33909" r="91886" b="28366"/>
          <a:stretch/>
        </p:blipFill>
        <p:spPr>
          <a:xfrm>
            <a:off x="1231823" y="5870458"/>
            <a:ext cx="400195" cy="386855"/>
          </a:xfrm>
          <a:prstGeom prst="rect">
            <a:avLst/>
          </a:prstGeom>
        </p:spPr>
      </p:pic>
      <p:pic>
        <p:nvPicPr>
          <p:cNvPr id="14" name="図 13">
            <a:extLst>
              <a:ext uri="{FF2B5EF4-FFF2-40B4-BE49-F238E27FC236}">
                <a16:creationId xmlns:a16="http://schemas.microsoft.com/office/drawing/2014/main" id="{F045CB7E-C49F-4D7A-8A26-739902C879DE}"/>
              </a:ext>
            </a:extLst>
          </p:cNvPr>
          <p:cNvPicPr>
            <a:picLocks noChangeAspect="1"/>
          </p:cNvPicPr>
          <p:nvPr/>
        </p:nvPicPr>
        <p:blipFill rotWithShape="1">
          <a:blip r:embed="rId3" cstate="hqprint">
            <a:clrChange>
              <a:clrFrom>
                <a:srgbClr val="FFFFFF"/>
              </a:clrFrom>
              <a:clrTo>
                <a:srgbClr val="FFFFFF">
                  <a:alpha val="0"/>
                </a:srgbClr>
              </a:clrTo>
            </a:clrChange>
            <a:extLst>
              <a:ext uri="{28A0092B-C50C-407E-A947-70E740481C1C}">
                <a14:useLocalDpi xmlns:a14="http://schemas.microsoft.com/office/drawing/2010/main"/>
              </a:ext>
            </a:extLst>
          </a:blip>
          <a:srcRect l="1241" t="33909" r="91886" b="28366"/>
          <a:stretch/>
        </p:blipFill>
        <p:spPr>
          <a:xfrm>
            <a:off x="11067303" y="4201384"/>
            <a:ext cx="400195" cy="386855"/>
          </a:xfrm>
          <a:prstGeom prst="rect">
            <a:avLst/>
          </a:prstGeom>
        </p:spPr>
      </p:pic>
      <p:pic>
        <p:nvPicPr>
          <p:cNvPr id="15" name="図 14">
            <a:extLst>
              <a:ext uri="{FF2B5EF4-FFF2-40B4-BE49-F238E27FC236}">
                <a16:creationId xmlns:a16="http://schemas.microsoft.com/office/drawing/2014/main" id="{F8206B1C-4E56-4485-93EE-272821196377}"/>
              </a:ext>
            </a:extLst>
          </p:cNvPr>
          <p:cNvPicPr>
            <a:picLocks noChangeAspect="1"/>
          </p:cNvPicPr>
          <p:nvPr/>
        </p:nvPicPr>
        <p:blipFill rotWithShape="1">
          <a:blip r:embed="rId3" cstate="hqprint">
            <a:clrChange>
              <a:clrFrom>
                <a:srgbClr val="FFFFFF"/>
              </a:clrFrom>
              <a:clrTo>
                <a:srgbClr val="FFFFFF">
                  <a:alpha val="0"/>
                </a:srgbClr>
              </a:clrTo>
            </a:clrChange>
            <a:extLst>
              <a:ext uri="{28A0092B-C50C-407E-A947-70E740481C1C}">
                <a14:useLocalDpi xmlns:a14="http://schemas.microsoft.com/office/drawing/2010/main"/>
              </a:ext>
            </a:extLst>
          </a:blip>
          <a:srcRect l="1241" t="33909" r="91886" b="28366"/>
          <a:stretch/>
        </p:blipFill>
        <p:spPr>
          <a:xfrm>
            <a:off x="11067303" y="5865594"/>
            <a:ext cx="400195" cy="386855"/>
          </a:xfrm>
          <a:prstGeom prst="rect">
            <a:avLst/>
          </a:prstGeom>
        </p:spPr>
      </p:pic>
      <p:pic>
        <p:nvPicPr>
          <p:cNvPr id="4" name="図 3">
            <a:extLst>
              <a:ext uri="{FF2B5EF4-FFF2-40B4-BE49-F238E27FC236}">
                <a16:creationId xmlns:a16="http://schemas.microsoft.com/office/drawing/2014/main" id="{8E701E7B-B910-67B0-6CB8-FB7441D63A3F}"/>
              </a:ext>
            </a:extLst>
          </p:cNvPr>
          <p:cNvPicPr>
            <a:picLocks noChangeAspect="1"/>
          </p:cNvPicPr>
          <p:nvPr userDrawn="1"/>
        </p:nvPicPr>
        <p:blipFill>
          <a:blip r:embed="rId4"/>
          <a:srcRect l="5392" r="4032"/>
          <a:stretch/>
        </p:blipFill>
        <p:spPr>
          <a:xfrm>
            <a:off x="4791712" y="1069040"/>
            <a:ext cx="2608577" cy="720000"/>
          </a:xfrm>
          <a:prstGeom prst="rect">
            <a:avLst/>
          </a:prstGeom>
        </p:spPr>
      </p:pic>
      <p:sp>
        <p:nvSpPr>
          <p:cNvPr id="6" name="正方形/長方形 5">
            <a:extLst>
              <a:ext uri="{FF2B5EF4-FFF2-40B4-BE49-F238E27FC236}">
                <a16:creationId xmlns:a16="http://schemas.microsoft.com/office/drawing/2014/main" id="{EA681917-4DCB-6027-81FD-6CA26A9EB86B}"/>
              </a:ext>
            </a:extLst>
          </p:cNvPr>
          <p:cNvSpPr/>
          <p:nvPr userDrawn="1"/>
        </p:nvSpPr>
        <p:spPr>
          <a:xfrm>
            <a:off x="809764" y="273821"/>
            <a:ext cx="10572472" cy="535033"/>
          </a:xfrm>
          <a:prstGeom prst="rect">
            <a:avLst/>
          </a:prstGeom>
          <a:solidFill>
            <a:srgbClr val="21BDBD"/>
          </a:solidFill>
          <a:ln w="57150">
            <a:solidFill>
              <a:srgbClr val="1FB1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a:t>２－１－１　メディアの機能と特性</a:t>
            </a:r>
            <a:endParaRPr kumimoji="1" lang="ja-JP" altLang="en-US" b="1" dirty="0"/>
          </a:p>
        </p:txBody>
      </p:sp>
      <p:pic>
        <p:nvPicPr>
          <p:cNvPr id="20" name="図 19">
            <a:extLst>
              <a:ext uri="{FF2B5EF4-FFF2-40B4-BE49-F238E27FC236}">
                <a16:creationId xmlns:a16="http://schemas.microsoft.com/office/drawing/2014/main" id="{5E7BCB03-9473-EC6F-5221-7F5DD6325F93}"/>
              </a:ext>
            </a:extLst>
          </p:cNvPr>
          <p:cNvPicPr>
            <a:picLocks noChangeAspect="1"/>
          </p:cNvPicPr>
          <p:nvPr userDrawn="1"/>
        </p:nvPicPr>
        <p:blipFill>
          <a:blip r:embed="rId5"/>
          <a:stretch>
            <a:fillRect/>
          </a:stretch>
        </p:blipFill>
        <p:spPr>
          <a:xfrm>
            <a:off x="378204" y="1987836"/>
            <a:ext cx="1624111" cy="1333668"/>
          </a:xfrm>
          <a:prstGeom prst="rect">
            <a:avLst/>
          </a:prstGeom>
        </p:spPr>
      </p:pic>
    </p:spTree>
    <p:extLst>
      <p:ext uri="{BB962C8B-B14F-4D97-AF65-F5344CB8AC3E}">
        <p14:creationId xmlns:p14="http://schemas.microsoft.com/office/powerpoint/2010/main" val="10250871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microsoft.com/office/2007/relationships/hdphoto" Target="../media/hdphoto1.wdp"/><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FE4E6"/>
        </a:solidFill>
        <a:effectLst/>
      </p:bgPr>
    </p:bg>
    <p:spTree>
      <p:nvGrpSpPr>
        <p:cNvPr id="1" name=""/>
        <p:cNvGrpSpPr/>
        <p:nvPr/>
      </p:nvGrpSpPr>
      <p:grpSpPr>
        <a:xfrm>
          <a:off x="0" y="0"/>
          <a:ext cx="0" cy="0"/>
          <a:chOff x="0" y="0"/>
          <a:chExt cx="0" cy="0"/>
        </a:xfrm>
      </p:grpSpPr>
      <p:pic>
        <p:nvPicPr>
          <p:cNvPr id="7" name="図 6" descr="図形, 矢印&#10;&#10;自動的に生成された説明">
            <a:extLst>
              <a:ext uri="{FF2B5EF4-FFF2-40B4-BE49-F238E27FC236}">
                <a16:creationId xmlns:a16="http://schemas.microsoft.com/office/drawing/2014/main" id="{643DC1CB-D308-4233-8041-6DE73232A24C}"/>
              </a:ext>
            </a:extLst>
          </p:cNvPr>
          <p:cNvPicPr>
            <a:picLocks noChangeAspect="1"/>
          </p:cNvPicPr>
          <p:nvPr userDrawn="1"/>
        </p:nvPicPr>
        <p:blipFill>
          <a:blip r:embed="rId6">
            <a:biLevel thresh="75000"/>
            <a:extLst>
              <a:ext uri="{BEBA8EAE-BF5A-486C-A8C5-ECC9F3942E4B}">
                <a14:imgProps xmlns:a14="http://schemas.microsoft.com/office/drawing/2010/main">
                  <a14:imgLayer r:embed="rId7">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93021" y="6543412"/>
            <a:ext cx="229717" cy="230833"/>
          </a:xfrm>
          <a:prstGeom prst="rect">
            <a:avLst/>
          </a:prstGeom>
        </p:spPr>
      </p:pic>
      <p:sp>
        <p:nvSpPr>
          <p:cNvPr id="8" name="テキスト ボックス 7">
            <a:extLst>
              <a:ext uri="{FF2B5EF4-FFF2-40B4-BE49-F238E27FC236}">
                <a16:creationId xmlns:a16="http://schemas.microsoft.com/office/drawing/2014/main" id="{81C900B4-4294-426D-8DEC-7BAA4803FC31}"/>
              </a:ext>
            </a:extLst>
          </p:cNvPr>
          <p:cNvSpPr txBox="1"/>
          <p:nvPr userDrawn="1"/>
        </p:nvSpPr>
        <p:spPr>
          <a:xfrm>
            <a:off x="284312" y="6606504"/>
            <a:ext cx="1334020" cy="230832"/>
          </a:xfrm>
          <a:prstGeom prst="rect">
            <a:avLst/>
          </a:prstGeom>
          <a:noFill/>
        </p:spPr>
        <p:txBody>
          <a:bodyPr wrap="none" rtlCol="0">
            <a:spAutoFit/>
          </a:bodyPr>
          <a:lstStyle/>
          <a:p>
            <a:r>
              <a:rPr kumimoji="1" lang="ja-JP" altLang="en-US" sz="900" dirty="0">
                <a:solidFill>
                  <a:schemeClr val="tx1"/>
                </a:solidFill>
                <a:latin typeface="+mj-lt"/>
              </a:rPr>
              <a:t>実教出版 情</a:t>
            </a:r>
            <a:r>
              <a:rPr kumimoji="1" lang="en-US" altLang="ja-JP" sz="900" dirty="0">
                <a:solidFill>
                  <a:schemeClr val="tx1"/>
                </a:solidFill>
                <a:latin typeface="BIZ UD明朝 Medium" panose="02020500000000000000" pitchFamily="17" charset="-128"/>
                <a:ea typeface="BIZ UD明朝 Medium" panose="02020500000000000000" pitchFamily="17" charset="-128"/>
              </a:rPr>
              <a:t>Ⅰ</a:t>
            </a:r>
            <a:r>
              <a:rPr kumimoji="1" lang="en-US" altLang="ja-JP" sz="900" dirty="0">
                <a:solidFill>
                  <a:schemeClr val="tx1"/>
                </a:solidFill>
                <a:latin typeface="+mj-lt"/>
                <a:ea typeface="BIZ UD明朝 Medium" panose="02020500000000000000" pitchFamily="17" charset="-128"/>
              </a:rPr>
              <a:t>106-169</a:t>
            </a:r>
            <a:endParaRPr kumimoji="1" lang="ja-JP" altLang="en-US" sz="900" dirty="0">
              <a:solidFill>
                <a:schemeClr val="tx1"/>
              </a:solidFill>
              <a:latin typeface="+mj-lt"/>
            </a:endParaRPr>
          </a:p>
        </p:txBody>
      </p:sp>
    </p:spTree>
    <p:extLst>
      <p:ext uri="{BB962C8B-B14F-4D97-AF65-F5344CB8AC3E}">
        <p14:creationId xmlns:p14="http://schemas.microsoft.com/office/powerpoint/2010/main" val="325398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5.emf"/><Relationship Id="rId13" Type="http://schemas.openxmlformats.org/officeDocument/2006/relationships/image" Target="../media/image20.emf"/><Relationship Id="rId3" Type="http://schemas.openxmlformats.org/officeDocument/2006/relationships/image" Target="../media/image10.emf"/><Relationship Id="rId7" Type="http://schemas.openxmlformats.org/officeDocument/2006/relationships/image" Target="../media/image14.emf"/><Relationship Id="rId12" Type="http://schemas.openxmlformats.org/officeDocument/2006/relationships/image" Target="../media/image19.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3.emf"/><Relationship Id="rId11" Type="http://schemas.openxmlformats.org/officeDocument/2006/relationships/image" Target="../media/image18.png"/><Relationship Id="rId5" Type="http://schemas.openxmlformats.org/officeDocument/2006/relationships/image" Target="../media/image12.emf"/><Relationship Id="rId15" Type="http://schemas.openxmlformats.org/officeDocument/2006/relationships/image" Target="../media/image22.png"/><Relationship Id="rId10" Type="http://schemas.openxmlformats.org/officeDocument/2006/relationships/image" Target="../media/image17.emf"/><Relationship Id="rId4" Type="http://schemas.openxmlformats.org/officeDocument/2006/relationships/image" Target="../media/image11.emf"/><Relationship Id="rId9" Type="http://schemas.openxmlformats.org/officeDocument/2006/relationships/image" Target="../media/image16.emf"/><Relationship Id="rId14" Type="http://schemas.openxmlformats.org/officeDocument/2006/relationships/image" Target="../media/image21.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4046841-E0EA-4E55-AE3F-6DA354BB0B09}"/>
              </a:ext>
            </a:extLst>
          </p:cNvPr>
          <p:cNvSpPr txBox="1"/>
          <p:nvPr/>
        </p:nvSpPr>
        <p:spPr>
          <a:xfrm>
            <a:off x="10404890" y="545792"/>
            <a:ext cx="1691489" cy="338554"/>
          </a:xfrm>
          <a:prstGeom prst="rect">
            <a:avLst/>
          </a:prstGeom>
          <a:noFill/>
        </p:spPr>
        <p:txBody>
          <a:bodyPr wrap="none" rtlCol="0">
            <a:spAutoFit/>
          </a:bodyPr>
          <a:lstStyle/>
          <a:p>
            <a:pPr algn="r"/>
            <a:r>
              <a:rPr lang="ja-JP" altLang="en-US" sz="1600" dirty="0">
                <a:solidFill>
                  <a:schemeClr val="bg1"/>
                </a:solidFill>
              </a:rPr>
              <a:t>教科書 </a:t>
            </a:r>
            <a:r>
              <a:rPr lang="en-US" altLang="ja-JP" sz="1600" dirty="0">
                <a:solidFill>
                  <a:schemeClr val="bg1"/>
                </a:solidFill>
              </a:rPr>
              <a:t>p.42</a:t>
            </a:r>
            <a:r>
              <a:rPr lang="ja-JP" altLang="en-US" sz="1600" dirty="0">
                <a:solidFill>
                  <a:schemeClr val="bg1"/>
                </a:solidFill>
              </a:rPr>
              <a:t>～</a:t>
            </a:r>
            <a:r>
              <a:rPr lang="en-US" altLang="ja-JP" sz="1600" dirty="0">
                <a:solidFill>
                  <a:schemeClr val="bg1"/>
                </a:solidFill>
              </a:rPr>
              <a:t>43</a:t>
            </a:r>
            <a:endParaRPr kumimoji="1" lang="ja-JP" altLang="en-US" sz="1600" dirty="0">
              <a:solidFill>
                <a:schemeClr val="bg1"/>
              </a:solidFill>
            </a:endParaRPr>
          </a:p>
        </p:txBody>
      </p:sp>
      <p:sp>
        <p:nvSpPr>
          <p:cNvPr id="3" name="テキスト ボックス 2">
            <a:extLst>
              <a:ext uri="{FF2B5EF4-FFF2-40B4-BE49-F238E27FC236}">
                <a16:creationId xmlns:a16="http://schemas.microsoft.com/office/drawing/2014/main" id="{EFD335FA-C9BD-41C6-B1B3-0A1173526C86}"/>
              </a:ext>
            </a:extLst>
          </p:cNvPr>
          <p:cNvSpPr txBox="1"/>
          <p:nvPr/>
        </p:nvSpPr>
        <p:spPr>
          <a:xfrm>
            <a:off x="2645697" y="756787"/>
            <a:ext cx="5827236" cy="769441"/>
          </a:xfrm>
          <a:prstGeom prst="rect">
            <a:avLst/>
          </a:prstGeom>
          <a:noFill/>
        </p:spPr>
        <p:txBody>
          <a:bodyPr wrap="none" rtlCol="0">
            <a:spAutoFit/>
          </a:bodyPr>
          <a:lstStyle/>
          <a:p>
            <a:r>
              <a:rPr kumimoji="1" lang="ja-JP" altLang="en-US" sz="4400" b="1" dirty="0">
                <a:solidFill>
                  <a:schemeClr val="bg1"/>
                </a:solidFill>
                <a:effectLst>
                  <a:outerShdw blurRad="38100" dist="38100" dir="2700000" algn="tl">
                    <a:srgbClr val="000000">
                      <a:alpha val="43137"/>
                    </a:srgbClr>
                  </a:outerShdw>
                </a:effectLst>
              </a:rPr>
              <a:t>メディアの機能と特性</a:t>
            </a:r>
          </a:p>
        </p:txBody>
      </p:sp>
      <p:sp>
        <p:nvSpPr>
          <p:cNvPr id="4" name="テキスト ボックス 3">
            <a:extLst>
              <a:ext uri="{FF2B5EF4-FFF2-40B4-BE49-F238E27FC236}">
                <a16:creationId xmlns:a16="http://schemas.microsoft.com/office/drawing/2014/main" id="{201A09CA-C7CA-4AE5-8AC1-93D7AC92CE6A}"/>
              </a:ext>
            </a:extLst>
          </p:cNvPr>
          <p:cNvSpPr txBox="1"/>
          <p:nvPr/>
        </p:nvSpPr>
        <p:spPr>
          <a:xfrm>
            <a:off x="2645697" y="1567152"/>
            <a:ext cx="6596678" cy="400110"/>
          </a:xfrm>
          <a:prstGeom prst="rect">
            <a:avLst/>
          </a:prstGeom>
          <a:noFill/>
        </p:spPr>
        <p:txBody>
          <a:bodyPr wrap="none" rtlCol="0">
            <a:spAutoFit/>
          </a:bodyPr>
          <a:lstStyle/>
          <a:p>
            <a:r>
              <a:rPr lang="ja-JP" altLang="en-US" sz="2000" dirty="0">
                <a:solidFill>
                  <a:schemeClr val="bg1"/>
                </a:solidFill>
              </a:rPr>
              <a:t>さまざまな意味をもつメディアについて学んでいこう。</a:t>
            </a:r>
            <a:endParaRPr kumimoji="1" lang="ja-JP" altLang="en-US" sz="2000" dirty="0">
              <a:solidFill>
                <a:schemeClr val="bg1"/>
              </a:solidFill>
            </a:endParaRPr>
          </a:p>
        </p:txBody>
      </p:sp>
      <p:sp>
        <p:nvSpPr>
          <p:cNvPr id="5" name="テキスト ボックス 4">
            <a:extLst>
              <a:ext uri="{FF2B5EF4-FFF2-40B4-BE49-F238E27FC236}">
                <a16:creationId xmlns:a16="http://schemas.microsoft.com/office/drawing/2014/main" id="{2698F3E5-7141-4DA3-8256-5CA73B57EEA5}"/>
              </a:ext>
            </a:extLst>
          </p:cNvPr>
          <p:cNvSpPr txBox="1"/>
          <p:nvPr/>
        </p:nvSpPr>
        <p:spPr>
          <a:xfrm>
            <a:off x="3176344" y="2978743"/>
            <a:ext cx="8208835" cy="369332"/>
          </a:xfrm>
          <a:prstGeom prst="rect">
            <a:avLst/>
          </a:prstGeom>
          <a:noFill/>
        </p:spPr>
        <p:txBody>
          <a:bodyPr wrap="square" rtlCol="0">
            <a:spAutoFit/>
          </a:bodyPr>
          <a:lstStyle/>
          <a:p>
            <a:r>
              <a:rPr kumimoji="1" lang="ja-JP" altLang="en-US" b="1" dirty="0">
                <a:solidFill>
                  <a:srgbClr val="579BCA"/>
                </a:solidFill>
              </a:rPr>
              <a:t>□</a:t>
            </a:r>
            <a:r>
              <a:rPr kumimoji="1" lang="ja-JP" altLang="en-US" b="1" dirty="0"/>
              <a:t>メディア　</a:t>
            </a:r>
            <a:r>
              <a:rPr kumimoji="1" lang="ja-JP" altLang="en-US" b="1" dirty="0">
                <a:solidFill>
                  <a:srgbClr val="579BCA"/>
                </a:solidFill>
              </a:rPr>
              <a:t>□</a:t>
            </a:r>
            <a:r>
              <a:rPr kumimoji="1" lang="ja-JP" altLang="en-US" b="1" dirty="0"/>
              <a:t>マスメディア</a:t>
            </a:r>
            <a:r>
              <a:rPr lang="ja-JP" altLang="en-US" b="1" dirty="0"/>
              <a:t>　</a:t>
            </a:r>
            <a:r>
              <a:rPr kumimoji="1" lang="ja-JP" altLang="en-US" b="1" dirty="0">
                <a:solidFill>
                  <a:srgbClr val="579BCA"/>
                </a:solidFill>
              </a:rPr>
              <a:t>□</a:t>
            </a:r>
            <a:r>
              <a:rPr kumimoji="1" lang="ja-JP" altLang="en-US" b="1" dirty="0"/>
              <a:t>情報メディア・表現メディア・伝達メディア</a:t>
            </a:r>
          </a:p>
        </p:txBody>
      </p:sp>
      <p:sp>
        <p:nvSpPr>
          <p:cNvPr id="6" name="テキスト ボックス 5">
            <a:extLst>
              <a:ext uri="{FF2B5EF4-FFF2-40B4-BE49-F238E27FC236}">
                <a16:creationId xmlns:a16="http://schemas.microsoft.com/office/drawing/2014/main" id="{C956AD84-7550-437F-87FB-42972682E01C}"/>
              </a:ext>
            </a:extLst>
          </p:cNvPr>
          <p:cNvSpPr txBox="1"/>
          <p:nvPr/>
        </p:nvSpPr>
        <p:spPr>
          <a:xfrm>
            <a:off x="900595" y="756355"/>
            <a:ext cx="1415772" cy="1569660"/>
          </a:xfrm>
          <a:prstGeom prst="rect">
            <a:avLst/>
          </a:prstGeom>
          <a:noFill/>
        </p:spPr>
        <p:txBody>
          <a:bodyPr wrap="none" rtlCol="0">
            <a:spAutoFit/>
          </a:bodyPr>
          <a:lstStyle/>
          <a:p>
            <a:r>
              <a:rPr lang="ja-JP" altLang="en-US" sz="9600" b="1" dirty="0">
                <a:solidFill>
                  <a:schemeClr val="bg1"/>
                </a:solidFill>
                <a:effectLst>
                  <a:outerShdw blurRad="38100" dist="38100" dir="2700000" algn="tl">
                    <a:srgbClr val="000000">
                      <a:alpha val="43137"/>
                    </a:srgbClr>
                  </a:outerShdw>
                </a:effectLst>
              </a:rPr>
              <a:t>１</a:t>
            </a:r>
            <a:endParaRPr kumimoji="1" lang="ja-JP" altLang="en-US" sz="9600" b="1" dirty="0">
              <a:solidFill>
                <a:schemeClr val="bg1"/>
              </a:solidFill>
              <a:effectLst>
                <a:outerShdw blurRad="38100" dist="38100" dir="2700000" algn="tl">
                  <a:srgbClr val="000000">
                    <a:alpha val="43137"/>
                  </a:srgbClr>
                </a:outerShdw>
              </a:effectLst>
            </a:endParaRPr>
          </a:p>
        </p:txBody>
      </p:sp>
      <p:sp>
        <p:nvSpPr>
          <p:cNvPr id="7" name="テキスト ボックス 6">
            <a:extLst>
              <a:ext uri="{FF2B5EF4-FFF2-40B4-BE49-F238E27FC236}">
                <a16:creationId xmlns:a16="http://schemas.microsoft.com/office/drawing/2014/main" id="{1CA147FD-6533-4377-977F-B87A7FEE2A32}"/>
              </a:ext>
            </a:extLst>
          </p:cNvPr>
          <p:cNvSpPr txBox="1"/>
          <p:nvPr/>
        </p:nvSpPr>
        <p:spPr>
          <a:xfrm>
            <a:off x="900595" y="3911278"/>
            <a:ext cx="5643169" cy="2357505"/>
          </a:xfrm>
          <a:prstGeom prst="rect">
            <a:avLst/>
          </a:prstGeom>
          <a:noFill/>
        </p:spPr>
        <p:txBody>
          <a:bodyPr wrap="square" rtlCol="0">
            <a:spAutoFit/>
          </a:bodyPr>
          <a:lstStyle/>
          <a:p>
            <a:pPr>
              <a:lnSpc>
                <a:spcPct val="150000"/>
              </a:lnSpc>
            </a:pPr>
            <a:r>
              <a:rPr kumimoji="1" lang="ja-JP" altLang="en-US" sz="2000" dirty="0">
                <a:latin typeface="+mn-ea"/>
              </a:rPr>
              <a:t>私たちは普段，テレビ，新聞，インターネットなど，さまざまなメディアを利用して情報の発信と受信を行っている。</a:t>
            </a:r>
            <a:endParaRPr kumimoji="1" lang="en-US" altLang="ja-JP" sz="2000" dirty="0">
              <a:latin typeface="+mn-ea"/>
            </a:endParaRPr>
          </a:p>
          <a:p>
            <a:pPr>
              <a:lnSpc>
                <a:spcPct val="150000"/>
              </a:lnSpc>
            </a:pPr>
            <a:r>
              <a:rPr kumimoji="1" lang="ja-JP" altLang="en-US" sz="2000" dirty="0">
                <a:latin typeface="+mn-ea"/>
              </a:rPr>
              <a:t>それぞれのメディアにはどのような特徴があるか考えてみよう。</a:t>
            </a:r>
          </a:p>
        </p:txBody>
      </p:sp>
      <p:pic>
        <p:nvPicPr>
          <p:cNvPr id="9" name="図 8" descr="コンピュータ, 部屋 が含まれている画像&#10;&#10;自動的に生成された説明">
            <a:extLst>
              <a:ext uri="{FF2B5EF4-FFF2-40B4-BE49-F238E27FC236}">
                <a16:creationId xmlns:a16="http://schemas.microsoft.com/office/drawing/2014/main" id="{A3DFA688-CAD3-4C05-96B8-B24143D68C8B}"/>
              </a:ext>
            </a:extLst>
          </p:cNvPr>
          <p:cNvPicPr>
            <a:picLocks noChangeAspect="1"/>
          </p:cNvPicPr>
          <p:nvPr/>
        </p:nvPicPr>
        <p:blipFill rotWithShape="1">
          <a:blip r:embed="rId3">
            <a:extLst>
              <a:ext uri="{28A0092B-C50C-407E-A947-70E740481C1C}">
                <a14:useLocalDpi xmlns:a14="http://schemas.microsoft.com/office/drawing/2010/main" val="0"/>
              </a:ext>
            </a:extLst>
          </a:blip>
          <a:srcRect l="1411" t="3765" r="1681" b="3999"/>
          <a:stretch/>
        </p:blipFill>
        <p:spPr>
          <a:xfrm>
            <a:off x="6717274" y="4100406"/>
            <a:ext cx="4574131" cy="1895587"/>
          </a:xfrm>
          <a:prstGeom prst="rect">
            <a:avLst/>
          </a:prstGeom>
        </p:spPr>
      </p:pic>
    </p:spTree>
    <p:extLst>
      <p:ext uri="{BB962C8B-B14F-4D97-AF65-F5344CB8AC3E}">
        <p14:creationId xmlns:p14="http://schemas.microsoft.com/office/powerpoint/2010/main" val="3110686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38456A5-F2EF-4287-9F3A-A7810FE680C9}"/>
              </a:ext>
            </a:extLst>
          </p:cNvPr>
          <p:cNvSpPr txBox="1"/>
          <p:nvPr/>
        </p:nvSpPr>
        <p:spPr>
          <a:xfrm>
            <a:off x="838200" y="1215411"/>
            <a:ext cx="492443" cy="461665"/>
          </a:xfrm>
          <a:prstGeom prst="rect">
            <a:avLst/>
          </a:prstGeom>
          <a:noFill/>
        </p:spPr>
        <p:txBody>
          <a:bodyPr wrap="none" rtlCol="0">
            <a:spAutoFit/>
          </a:bodyPr>
          <a:lstStyle/>
          <a:p>
            <a:r>
              <a:rPr kumimoji="1" lang="ja-JP" altLang="en-US" sz="2400" b="1" dirty="0">
                <a:solidFill>
                  <a:schemeClr val="bg1"/>
                </a:solidFill>
              </a:rPr>
              <a:t>１</a:t>
            </a:r>
          </a:p>
        </p:txBody>
      </p:sp>
      <p:sp>
        <p:nvSpPr>
          <p:cNvPr id="3" name="テキスト ボックス 2">
            <a:extLst>
              <a:ext uri="{FF2B5EF4-FFF2-40B4-BE49-F238E27FC236}">
                <a16:creationId xmlns:a16="http://schemas.microsoft.com/office/drawing/2014/main" id="{C975CE5C-AD81-4625-ADC8-1EBA11667837}"/>
              </a:ext>
            </a:extLst>
          </p:cNvPr>
          <p:cNvSpPr txBox="1"/>
          <p:nvPr/>
        </p:nvSpPr>
        <p:spPr>
          <a:xfrm>
            <a:off x="1487979" y="1196360"/>
            <a:ext cx="3262432" cy="461665"/>
          </a:xfrm>
          <a:prstGeom prst="rect">
            <a:avLst/>
          </a:prstGeom>
          <a:noFill/>
        </p:spPr>
        <p:txBody>
          <a:bodyPr wrap="none" rtlCol="0">
            <a:spAutoFit/>
          </a:bodyPr>
          <a:lstStyle/>
          <a:p>
            <a:r>
              <a:rPr lang="ja-JP" altLang="en-US" sz="2400" b="1" dirty="0"/>
              <a:t>メディアの定義と特徴</a:t>
            </a:r>
            <a:endParaRPr kumimoji="1" lang="ja-JP" altLang="en-US" sz="2400" b="1" dirty="0"/>
          </a:p>
        </p:txBody>
      </p:sp>
      <p:sp>
        <p:nvSpPr>
          <p:cNvPr id="4" name="コンテンツ プレースホルダー 2">
            <a:extLst>
              <a:ext uri="{FF2B5EF4-FFF2-40B4-BE49-F238E27FC236}">
                <a16:creationId xmlns:a16="http://schemas.microsoft.com/office/drawing/2014/main" id="{8B88AEAF-291A-44E9-AF37-437170C88F2C}"/>
              </a:ext>
            </a:extLst>
          </p:cNvPr>
          <p:cNvSpPr txBox="1">
            <a:spLocks/>
          </p:cNvSpPr>
          <p:nvPr/>
        </p:nvSpPr>
        <p:spPr>
          <a:xfrm>
            <a:off x="838200" y="1825624"/>
            <a:ext cx="7356764" cy="45613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50000"/>
              </a:lnSpc>
            </a:pPr>
            <a:r>
              <a:rPr lang="ja-JP" altLang="en-US" sz="2400" b="1" dirty="0">
                <a:solidFill>
                  <a:srgbClr val="21BDBD"/>
                </a:solidFill>
              </a:rPr>
              <a:t>メディア</a:t>
            </a:r>
            <a:r>
              <a:rPr lang="ja-JP" altLang="en-US" sz="2400" b="1" baseline="30000" dirty="0">
                <a:solidFill>
                  <a:srgbClr val="E95182"/>
                </a:solidFill>
              </a:rPr>
              <a:t>❶</a:t>
            </a:r>
            <a:r>
              <a:rPr lang="ja-JP" altLang="en-US" sz="2400" dirty="0"/>
              <a:t>とは，情報を伝達する方法・手段のことである。</a:t>
            </a:r>
            <a:endParaRPr lang="en-US" altLang="ja-JP" sz="2400" dirty="0"/>
          </a:p>
          <a:p>
            <a:pPr>
              <a:lnSpc>
                <a:spcPct val="150000"/>
              </a:lnSpc>
            </a:pPr>
            <a:r>
              <a:rPr lang="ja-JP" altLang="en-US" sz="2400" dirty="0"/>
              <a:t>メディアは，</a:t>
            </a:r>
            <a:r>
              <a:rPr lang="ja-JP" altLang="en-US" sz="2400" b="1" dirty="0">
                <a:solidFill>
                  <a:srgbClr val="21BDBD"/>
                </a:solidFill>
              </a:rPr>
              <a:t>情報源</a:t>
            </a:r>
            <a:r>
              <a:rPr lang="ja-JP" altLang="en-US" sz="2400" baseline="30000" dirty="0">
                <a:solidFill>
                  <a:srgbClr val="E95182"/>
                </a:solidFill>
              </a:rPr>
              <a:t>❷</a:t>
            </a:r>
            <a:r>
              <a:rPr lang="ja-JP" altLang="en-US" sz="2400" dirty="0"/>
              <a:t>，表現方法，記録手段などにより，さまざまな形を取る。</a:t>
            </a:r>
            <a:endParaRPr lang="en-US" altLang="ja-JP" sz="2400" dirty="0"/>
          </a:p>
          <a:p>
            <a:pPr>
              <a:lnSpc>
                <a:spcPct val="150000"/>
              </a:lnSpc>
            </a:pPr>
            <a:r>
              <a:rPr lang="ja-JP" altLang="en-US" sz="2400" dirty="0"/>
              <a:t>さまざまなメディアの登場により，情報を長く残すことができ，また遠くの人や多くの人に伝えることができるようになった</a:t>
            </a:r>
            <a:r>
              <a:rPr lang="en-US" altLang="ja-JP" sz="2400" dirty="0"/>
              <a:t>(</a:t>
            </a:r>
            <a:r>
              <a:rPr lang="ja-JP" altLang="en-US" sz="2400" dirty="0"/>
              <a:t>　</a:t>
            </a:r>
            <a:r>
              <a:rPr lang="en-US" altLang="ja-JP" sz="2400" dirty="0"/>
              <a:t>)</a:t>
            </a:r>
            <a:r>
              <a:rPr lang="ja-JP" altLang="en-US" sz="2400" dirty="0"/>
              <a:t>。</a:t>
            </a:r>
            <a:endParaRPr lang="en-US" altLang="ja-JP" sz="2400" dirty="0"/>
          </a:p>
        </p:txBody>
      </p:sp>
      <p:sp>
        <p:nvSpPr>
          <p:cNvPr id="9" name="コンテンツ プレースホルダー 2">
            <a:extLst>
              <a:ext uri="{FF2B5EF4-FFF2-40B4-BE49-F238E27FC236}">
                <a16:creationId xmlns:a16="http://schemas.microsoft.com/office/drawing/2014/main" id="{70FCB567-B743-41E3-922D-9FED8CE1FF0A}"/>
              </a:ext>
            </a:extLst>
          </p:cNvPr>
          <p:cNvSpPr txBox="1">
            <a:spLocks/>
          </p:cNvSpPr>
          <p:nvPr/>
        </p:nvSpPr>
        <p:spPr>
          <a:xfrm>
            <a:off x="8423564" y="1825624"/>
            <a:ext cx="2930236" cy="45613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None/>
            </a:pPr>
            <a:r>
              <a:rPr lang="ja-JP" altLang="en-US" sz="1600" b="1" baseline="30000" dirty="0">
                <a:solidFill>
                  <a:srgbClr val="E95182"/>
                </a:solidFill>
              </a:rPr>
              <a:t>❶</a:t>
            </a:r>
            <a:r>
              <a:rPr lang="ja-JP" altLang="en-US" sz="1600" b="1" dirty="0">
                <a:solidFill>
                  <a:srgbClr val="E95182"/>
                </a:solidFill>
              </a:rPr>
              <a:t>メディア</a:t>
            </a:r>
            <a:br>
              <a:rPr lang="en-US" altLang="ja-JP" sz="1600" dirty="0"/>
            </a:br>
            <a:r>
              <a:rPr lang="ja-JP" altLang="en-US" sz="1600" dirty="0"/>
              <a:t>メディアのもともとの意味は，「中間」である。人と人との間で，情報のやり取りをするものを総称してメディアという。</a:t>
            </a:r>
          </a:p>
          <a:p>
            <a:pPr marL="0" indent="0">
              <a:lnSpc>
                <a:spcPct val="150000"/>
              </a:lnSpc>
              <a:buNone/>
            </a:pPr>
            <a:r>
              <a:rPr lang="ja-JP" altLang="en-US" sz="1600" b="1" baseline="30000" dirty="0">
                <a:solidFill>
                  <a:srgbClr val="E95182"/>
                </a:solidFill>
              </a:rPr>
              <a:t>❷</a:t>
            </a:r>
            <a:r>
              <a:rPr lang="ja-JP" altLang="en-US" sz="1600" b="1" dirty="0">
                <a:solidFill>
                  <a:srgbClr val="E95182"/>
                </a:solidFill>
              </a:rPr>
              <a:t>情報源</a:t>
            </a:r>
            <a:br>
              <a:rPr lang="en-US" altLang="ja-JP" sz="1600" dirty="0"/>
            </a:br>
            <a:r>
              <a:rPr lang="ja-JP" altLang="en-US" sz="1600" dirty="0"/>
              <a:t>情報源には，印刷物をはじめ，放送や</a:t>
            </a:r>
            <a:r>
              <a:rPr lang="en-US" altLang="ja-JP" sz="1600" dirty="0"/>
              <a:t>Web</a:t>
            </a:r>
            <a:r>
              <a:rPr lang="ja-JP" altLang="en-US" sz="1600" dirty="0"/>
              <a:t>サイト，口コミなどがある。</a:t>
            </a:r>
          </a:p>
        </p:txBody>
      </p:sp>
      <p:pic>
        <p:nvPicPr>
          <p:cNvPr id="10" name="図 9">
            <a:extLst>
              <a:ext uri="{FF2B5EF4-FFF2-40B4-BE49-F238E27FC236}">
                <a16:creationId xmlns:a16="http://schemas.microsoft.com/office/drawing/2014/main" id="{3A121705-EF4C-4B49-B1FB-15E7455D65FF}"/>
              </a:ext>
            </a:extLst>
          </p:cNvPr>
          <p:cNvPicPr>
            <a:picLocks noChangeAspect="1"/>
          </p:cNvPicPr>
          <p:nvPr/>
        </p:nvPicPr>
        <p:blipFill rotWithShape="1">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4922176" y="5527363"/>
            <a:ext cx="352416" cy="353892"/>
          </a:xfrm>
          <a:prstGeom prst="rect">
            <a:avLst/>
          </a:prstGeom>
        </p:spPr>
      </p:pic>
    </p:spTree>
    <p:extLst>
      <p:ext uri="{BB962C8B-B14F-4D97-AF65-F5344CB8AC3E}">
        <p14:creationId xmlns:p14="http://schemas.microsoft.com/office/powerpoint/2010/main" val="2815086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fade">
                                      <p:cBhvr>
                                        <p:cTn id="22" dur="500"/>
                                        <p:tgtEl>
                                          <p:spTgt spid="9">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fade">
                                      <p:cBhvr>
                                        <p:cTn id="27" dur="500"/>
                                        <p:tgtEl>
                                          <p:spTgt spid="4">
                                            <p:txEl>
                                              <p:pRg st="2" end="2"/>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9098A68-7FBA-4729-8D68-AA3DC61AED93}"/>
              </a:ext>
            </a:extLst>
          </p:cNvPr>
          <p:cNvSpPr txBox="1"/>
          <p:nvPr/>
        </p:nvSpPr>
        <p:spPr>
          <a:xfrm>
            <a:off x="838200" y="1215411"/>
            <a:ext cx="492443" cy="461665"/>
          </a:xfrm>
          <a:prstGeom prst="rect">
            <a:avLst/>
          </a:prstGeom>
          <a:noFill/>
        </p:spPr>
        <p:txBody>
          <a:bodyPr wrap="none" rtlCol="0">
            <a:spAutoFit/>
          </a:bodyPr>
          <a:lstStyle/>
          <a:p>
            <a:r>
              <a:rPr kumimoji="1" lang="ja-JP" altLang="en-US" sz="2400" b="1" dirty="0">
                <a:solidFill>
                  <a:schemeClr val="bg1"/>
                </a:solidFill>
              </a:rPr>
              <a:t>１</a:t>
            </a:r>
          </a:p>
        </p:txBody>
      </p:sp>
      <p:sp>
        <p:nvSpPr>
          <p:cNvPr id="3" name="テキスト ボックス 2">
            <a:extLst>
              <a:ext uri="{FF2B5EF4-FFF2-40B4-BE49-F238E27FC236}">
                <a16:creationId xmlns:a16="http://schemas.microsoft.com/office/drawing/2014/main" id="{3D410457-1F2E-47FD-90FF-8E1F5393E729}"/>
              </a:ext>
            </a:extLst>
          </p:cNvPr>
          <p:cNvSpPr txBox="1"/>
          <p:nvPr/>
        </p:nvSpPr>
        <p:spPr>
          <a:xfrm>
            <a:off x="1487979" y="1196360"/>
            <a:ext cx="3262432" cy="461665"/>
          </a:xfrm>
          <a:prstGeom prst="rect">
            <a:avLst/>
          </a:prstGeom>
          <a:noFill/>
        </p:spPr>
        <p:txBody>
          <a:bodyPr wrap="none" rtlCol="0">
            <a:spAutoFit/>
          </a:bodyPr>
          <a:lstStyle/>
          <a:p>
            <a:r>
              <a:rPr lang="ja-JP" altLang="en-US" sz="2400" b="1" dirty="0"/>
              <a:t>メディアの定義と特徴</a:t>
            </a:r>
            <a:endParaRPr kumimoji="1" lang="ja-JP" altLang="en-US" sz="2400" b="1" dirty="0"/>
          </a:p>
        </p:txBody>
      </p:sp>
      <p:pic>
        <p:nvPicPr>
          <p:cNvPr id="5" name="図 4">
            <a:extLst>
              <a:ext uri="{FF2B5EF4-FFF2-40B4-BE49-F238E27FC236}">
                <a16:creationId xmlns:a16="http://schemas.microsoft.com/office/drawing/2014/main" id="{2BE776D2-21BF-423C-A226-313E89DA7D09}"/>
              </a:ext>
            </a:extLst>
          </p:cNvPr>
          <p:cNvPicPr>
            <a:picLocks noChangeAspect="1"/>
          </p:cNvPicPr>
          <p:nvPr/>
        </p:nvPicPr>
        <p:blipFill>
          <a:blip r:embed="rId3"/>
          <a:stretch>
            <a:fillRect/>
          </a:stretch>
        </p:blipFill>
        <p:spPr>
          <a:xfrm>
            <a:off x="1719665" y="2439955"/>
            <a:ext cx="902314" cy="863644"/>
          </a:xfrm>
          <a:prstGeom prst="rect">
            <a:avLst/>
          </a:prstGeom>
        </p:spPr>
      </p:pic>
      <p:pic>
        <p:nvPicPr>
          <p:cNvPr id="7" name="図 6">
            <a:extLst>
              <a:ext uri="{FF2B5EF4-FFF2-40B4-BE49-F238E27FC236}">
                <a16:creationId xmlns:a16="http://schemas.microsoft.com/office/drawing/2014/main" id="{61268EEB-EF55-45E6-853B-15C0EE22D599}"/>
              </a:ext>
            </a:extLst>
          </p:cNvPr>
          <p:cNvPicPr>
            <a:picLocks noChangeAspect="1"/>
          </p:cNvPicPr>
          <p:nvPr/>
        </p:nvPicPr>
        <p:blipFill>
          <a:blip r:embed="rId4"/>
          <a:stretch>
            <a:fillRect/>
          </a:stretch>
        </p:blipFill>
        <p:spPr>
          <a:xfrm>
            <a:off x="1719665" y="3871395"/>
            <a:ext cx="902314" cy="837864"/>
          </a:xfrm>
          <a:prstGeom prst="rect">
            <a:avLst/>
          </a:prstGeom>
        </p:spPr>
      </p:pic>
      <p:pic>
        <p:nvPicPr>
          <p:cNvPr id="9" name="図 8">
            <a:extLst>
              <a:ext uri="{FF2B5EF4-FFF2-40B4-BE49-F238E27FC236}">
                <a16:creationId xmlns:a16="http://schemas.microsoft.com/office/drawing/2014/main" id="{1B797FF0-A517-44E8-919F-F43D5927F71D}"/>
              </a:ext>
            </a:extLst>
          </p:cNvPr>
          <p:cNvPicPr>
            <a:picLocks noChangeAspect="1"/>
          </p:cNvPicPr>
          <p:nvPr/>
        </p:nvPicPr>
        <p:blipFill>
          <a:blip r:embed="rId5"/>
          <a:stretch>
            <a:fillRect/>
          </a:stretch>
        </p:blipFill>
        <p:spPr>
          <a:xfrm>
            <a:off x="1696904" y="5328819"/>
            <a:ext cx="902314" cy="844308"/>
          </a:xfrm>
          <a:prstGeom prst="rect">
            <a:avLst/>
          </a:prstGeom>
        </p:spPr>
      </p:pic>
      <p:cxnSp>
        <p:nvCxnSpPr>
          <p:cNvPr id="11" name="直線コネクタ 10">
            <a:extLst>
              <a:ext uri="{FF2B5EF4-FFF2-40B4-BE49-F238E27FC236}">
                <a16:creationId xmlns:a16="http://schemas.microsoft.com/office/drawing/2014/main" id="{FD6A43CF-7847-41DB-B487-FE83F4751108}"/>
              </a:ext>
            </a:extLst>
          </p:cNvPr>
          <p:cNvCxnSpPr>
            <a:cxnSpLocks/>
          </p:cNvCxnSpPr>
          <p:nvPr/>
        </p:nvCxnSpPr>
        <p:spPr>
          <a:xfrm>
            <a:off x="1487979" y="3588328"/>
            <a:ext cx="8901767" cy="0"/>
          </a:xfrm>
          <a:prstGeom prst="line">
            <a:avLst/>
          </a:prstGeom>
          <a:ln w="28575">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05A49053-ABD1-4B85-A73E-D30BBBE1482A}"/>
              </a:ext>
            </a:extLst>
          </p:cNvPr>
          <p:cNvCxnSpPr>
            <a:cxnSpLocks/>
          </p:cNvCxnSpPr>
          <p:nvPr/>
        </p:nvCxnSpPr>
        <p:spPr>
          <a:xfrm>
            <a:off x="1487979" y="5043055"/>
            <a:ext cx="8901767" cy="0"/>
          </a:xfrm>
          <a:prstGeom prst="line">
            <a:avLst/>
          </a:prstGeom>
          <a:ln w="28575">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15" name="図 14">
            <a:extLst>
              <a:ext uri="{FF2B5EF4-FFF2-40B4-BE49-F238E27FC236}">
                <a16:creationId xmlns:a16="http://schemas.microsoft.com/office/drawing/2014/main" id="{0A84DA7B-39DE-4E1A-8571-48B0A07E02AC}"/>
              </a:ext>
            </a:extLst>
          </p:cNvPr>
          <p:cNvPicPr>
            <a:picLocks noChangeAspect="1"/>
          </p:cNvPicPr>
          <p:nvPr/>
        </p:nvPicPr>
        <p:blipFill>
          <a:blip r:embed="rId6"/>
          <a:stretch>
            <a:fillRect/>
          </a:stretch>
        </p:blipFill>
        <p:spPr>
          <a:xfrm>
            <a:off x="3269205" y="2229684"/>
            <a:ext cx="1841358" cy="1236600"/>
          </a:xfrm>
          <a:prstGeom prst="rect">
            <a:avLst/>
          </a:prstGeom>
        </p:spPr>
      </p:pic>
      <p:pic>
        <p:nvPicPr>
          <p:cNvPr id="17" name="図 16">
            <a:extLst>
              <a:ext uri="{FF2B5EF4-FFF2-40B4-BE49-F238E27FC236}">
                <a16:creationId xmlns:a16="http://schemas.microsoft.com/office/drawing/2014/main" id="{31B8F8D7-6EA3-47F7-B4B8-37CF36BC3F95}"/>
              </a:ext>
            </a:extLst>
          </p:cNvPr>
          <p:cNvPicPr>
            <a:picLocks noChangeAspect="1"/>
          </p:cNvPicPr>
          <p:nvPr/>
        </p:nvPicPr>
        <p:blipFill>
          <a:blip r:embed="rId7"/>
          <a:stretch>
            <a:fillRect/>
          </a:stretch>
        </p:blipFill>
        <p:spPr>
          <a:xfrm>
            <a:off x="3385540" y="3724458"/>
            <a:ext cx="1732734" cy="1204790"/>
          </a:xfrm>
          <a:prstGeom prst="rect">
            <a:avLst/>
          </a:prstGeom>
        </p:spPr>
      </p:pic>
      <p:pic>
        <p:nvPicPr>
          <p:cNvPr id="19" name="図 18">
            <a:extLst>
              <a:ext uri="{FF2B5EF4-FFF2-40B4-BE49-F238E27FC236}">
                <a16:creationId xmlns:a16="http://schemas.microsoft.com/office/drawing/2014/main" id="{5EB9C4FF-A15F-42F2-9EA5-B935567124FB}"/>
              </a:ext>
            </a:extLst>
          </p:cNvPr>
          <p:cNvPicPr>
            <a:picLocks noChangeAspect="1"/>
          </p:cNvPicPr>
          <p:nvPr/>
        </p:nvPicPr>
        <p:blipFill>
          <a:blip r:embed="rId8"/>
          <a:stretch>
            <a:fillRect/>
          </a:stretch>
        </p:blipFill>
        <p:spPr>
          <a:xfrm>
            <a:off x="3377749" y="5171199"/>
            <a:ext cx="1622980" cy="1244588"/>
          </a:xfrm>
          <a:prstGeom prst="rect">
            <a:avLst/>
          </a:prstGeom>
        </p:spPr>
      </p:pic>
      <p:pic>
        <p:nvPicPr>
          <p:cNvPr id="21" name="図 20">
            <a:extLst>
              <a:ext uri="{FF2B5EF4-FFF2-40B4-BE49-F238E27FC236}">
                <a16:creationId xmlns:a16="http://schemas.microsoft.com/office/drawing/2014/main" id="{9063BE6A-712B-491C-AA94-60FCB785E530}"/>
              </a:ext>
            </a:extLst>
          </p:cNvPr>
          <p:cNvPicPr>
            <a:picLocks noChangeAspect="1"/>
          </p:cNvPicPr>
          <p:nvPr/>
        </p:nvPicPr>
        <p:blipFill>
          <a:blip r:embed="rId9"/>
          <a:stretch>
            <a:fillRect/>
          </a:stretch>
        </p:blipFill>
        <p:spPr>
          <a:xfrm>
            <a:off x="5509395" y="2232033"/>
            <a:ext cx="1841358" cy="1257630"/>
          </a:xfrm>
          <a:prstGeom prst="rect">
            <a:avLst/>
          </a:prstGeom>
        </p:spPr>
      </p:pic>
      <p:pic>
        <p:nvPicPr>
          <p:cNvPr id="23" name="図 22">
            <a:extLst>
              <a:ext uri="{FF2B5EF4-FFF2-40B4-BE49-F238E27FC236}">
                <a16:creationId xmlns:a16="http://schemas.microsoft.com/office/drawing/2014/main" id="{28B932F6-8FE4-4FD5-9897-CB598B90A1E3}"/>
              </a:ext>
            </a:extLst>
          </p:cNvPr>
          <p:cNvPicPr>
            <a:picLocks noChangeAspect="1"/>
          </p:cNvPicPr>
          <p:nvPr/>
        </p:nvPicPr>
        <p:blipFill>
          <a:blip r:embed="rId10"/>
          <a:stretch>
            <a:fillRect/>
          </a:stretch>
        </p:blipFill>
        <p:spPr>
          <a:xfrm>
            <a:off x="7796282" y="2250452"/>
            <a:ext cx="2499238" cy="1240432"/>
          </a:xfrm>
          <a:prstGeom prst="rect">
            <a:avLst/>
          </a:prstGeom>
        </p:spPr>
      </p:pic>
      <p:pic>
        <p:nvPicPr>
          <p:cNvPr id="26" name="図 25">
            <a:extLst>
              <a:ext uri="{FF2B5EF4-FFF2-40B4-BE49-F238E27FC236}">
                <a16:creationId xmlns:a16="http://schemas.microsoft.com/office/drawing/2014/main" id="{C6A168D3-EBCE-4DEF-A634-A0A33DAAC9D1}"/>
              </a:ext>
            </a:extLst>
          </p:cNvPr>
          <p:cNvPicPr>
            <a:picLocks noChangeAspect="1"/>
          </p:cNvPicPr>
          <p:nvPr/>
        </p:nvPicPr>
        <p:blipFill>
          <a:blip r:embed="rId11"/>
          <a:stretch>
            <a:fillRect/>
          </a:stretch>
        </p:blipFill>
        <p:spPr>
          <a:xfrm>
            <a:off x="5439817" y="3687241"/>
            <a:ext cx="2151882" cy="1222534"/>
          </a:xfrm>
          <a:prstGeom prst="rect">
            <a:avLst/>
          </a:prstGeom>
        </p:spPr>
      </p:pic>
      <p:pic>
        <p:nvPicPr>
          <p:cNvPr id="28" name="図 27">
            <a:extLst>
              <a:ext uri="{FF2B5EF4-FFF2-40B4-BE49-F238E27FC236}">
                <a16:creationId xmlns:a16="http://schemas.microsoft.com/office/drawing/2014/main" id="{0E4785CA-CA4B-4D59-A930-38709F380DCB}"/>
              </a:ext>
            </a:extLst>
          </p:cNvPr>
          <p:cNvPicPr>
            <a:picLocks noChangeAspect="1"/>
          </p:cNvPicPr>
          <p:nvPr/>
        </p:nvPicPr>
        <p:blipFill>
          <a:blip r:embed="rId12"/>
          <a:stretch>
            <a:fillRect/>
          </a:stretch>
        </p:blipFill>
        <p:spPr>
          <a:xfrm>
            <a:off x="7999751" y="3734583"/>
            <a:ext cx="2195978" cy="1178330"/>
          </a:xfrm>
          <a:prstGeom prst="rect">
            <a:avLst/>
          </a:prstGeom>
        </p:spPr>
      </p:pic>
      <p:pic>
        <p:nvPicPr>
          <p:cNvPr id="30" name="図 29">
            <a:extLst>
              <a:ext uri="{FF2B5EF4-FFF2-40B4-BE49-F238E27FC236}">
                <a16:creationId xmlns:a16="http://schemas.microsoft.com/office/drawing/2014/main" id="{162D5826-B7EE-4A31-A26D-2EE0EF8EB97F}"/>
              </a:ext>
            </a:extLst>
          </p:cNvPr>
          <p:cNvPicPr>
            <a:picLocks noChangeAspect="1"/>
          </p:cNvPicPr>
          <p:nvPr/>
        </p:nvPicPr>
        <p:blipFill>
          <a:blip r:embed="rId13"/>
          <a:stretch>
            <a:fillRect/>
          </a:stretch>
        </p:blipFill>
        <p:spPr>
          <a:xfrm>
            <a:off x="5286096" y="5171956"/>
            <a:ext cx="2388260" cy="1255248"/>
          </a:xfrm>
          <a:prstGeom prst="rect">
            <a:avLst/>
          </a:prstGeom>
        </p:spPr>
      </p:pic>
      <p:pic>
        <p:nvPicPr>
          <p:cNvPr id="32" name="図 31">
            <a:extLst>
              <a:ext uri="{FF2B5EF4-FFF2-40B4-BE49-F238E27FC236}">
                <a16:creationId xmlns:a16="http://schemas.microsoft.com/office/drawing/2014/main" id="{10EB08CF-FCEC-451A-8B65-75B47EC78BA2}"/>
              </a:ext>
            </a:extLst>
          </p:cNvPr>
          <p:cNvPicPr>
            <a:picLocks noChangeAspect="1"/>
          </p:cNvPicPr>
          <p:nvPr/>
        </p:nvPicPr>
        <p:blipFill>
          <a:blip r:embed="rId14"/>
          <a:stretch>
            <a:fillRect/>
          </a:stretch>
        </p:blipFill>
        <p:spPr>
          <a:xfrm>
            <a:off x="8010082" y="5164317"/>
            <a:ext cx="2341520" cy="1251014"/>
          </a:xfrm>
          <a:prstGeom prst="rect">
            <a:avLst/>
          </a:prstGeom>
        </p:spPr>
      </p:pic>
      <p:pic>
        <p:nvPicPr>
          <p:cNvPr id="10" name="図 9">
            <a:extLst>
              <a:ext uri="{FF2B5EF4-FFF2-40B4-BE49-F238E27FC236}">
                <a16:creationId xmlns:a16="http://schemas.microsoft.com/office/drawing/2014/main" id="{6FC870E2-2339-4E97-8231-8F5C0EA41751}"/>
              </a:ext>
            </a:extLst>
          </p:cNvPr>
          <p:cNvPicPr>
            <a:picLocks noChangeAspect="1"/>
          </p:cNvPicPr>
          <p:nvPr/>
        </p:nvPicPr>
        <p:blipFill>
          <a:blip r:embed="rId15"/>
          <a:stretch>
            <a:fillRect/>
          </a:stretch>
        </p:blipFill>
        <p:spPr>
          <a:xfrm>
            <a:off x="1404852" y="1872130"/>
            <a:ext cx="2929151" cy="333174"/>
          </a:xfrm>
          <a:prstGeom prst="rect">
            <a:avLst/>
          </a:prstGeom>
        </p:spPr>
      </p:pic>
    </p:spTree>
    <p:extLst>
      <p:ext uri="{BB962C8B-B14F-4D97-AF65-F5344CB8AC3E}">
        <p14:creationId xmlns:p14="http://schemas.microsoft.com/office/powerpoint/2010/main" val="1003872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wipe(left)">
                                      <p:cBhvr>
                                        <p:cTn id="15" dur="500"/>
                                        <p:tgtEl>
                                          <p:spTgt spid="21"/>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wipe(left)">
                                      <p:cBhvr>
                                        <p:cTn id="19" dur="500"/>
                                        <p:tgtEl>
                                          <p:spTgt spid="2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par>
                          <p:cTn id="25" fill="hold">
                            <p:stCondLst>
                              <p:cond delay="500"/>
                            </p:stCondLst>
                            <p:childTnLst>
                              <p:par>
                                <p:cTn id="26" presetID="22" presetClass="entr" presetSubtype="8" fill="hold" nodeType="after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wipe(left)">
                                      <p:cBhvr>
                                        <p:cTn id="28" dur="500"/>
                                        <p:tgtEl>
                                          <p:spTgt spid="17"/>
                                        </p:tgtEl>
                                      </p:cBhvr>
                                    </p:animEffect>
                                  </p:childTnLst>
                                </p:cTn>
                              </p:par>
                            </p:childTnLst>
                          </p:cTn>
                        </p:par>
                        <p:par>
                          <p:cTn id="29" fill="hold">
                            <p:stCondLst>
                              <p:cond delay="1000"/>
                            </p:stCondLst>
                            <p:childTnLst>
                              <p:par>
                                <p:cTn id="30" presetID="22" presetClass="entr" presetSubtype="8" fill="hold" nodeType="after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wipe(left)">
                                      <p:cBhvr>
                                        <p:cTn id="32" dur="500"/>
                                        <p:tgtEl>
                                          <p:spTgt spid="26"/>
                                        </p:tgtEl>
                                      </p:cBhvr>
                                    </p:animEffect>
                                  </p:childTnLst>
                                </p:cTn>
                              </p:par>
                            </p:childTnLst>
                          </p:cTn>
                        </p:par>
                        <p:par>
                          <p:cTn id="33" fill="hold">
                            <p:stCondLst>
                              <p:cond delay="1500"/>
                            </p:stCondLst>
                            <p:childTnLst>
                              <p:par>
                                <p:cTn id="34" presetID="22" presetClass="entr" presetSubtype="8" fill="hold" nodeType="afterEffect">
                                  <p:stCondLst>
                                    <p:cond delay="0"/>
                                  </p:stCondLst>
                                  <p:childTnLst>
                                    <p:set>
                                      <p:cBhvr>
                                        <p:cTn id="35" dur="1" fill="hold">
                                          <p:stCondLst>
                                            <p:cond delay="0"/>
                                          </p:stCondLst>
                                        </p:cTn>
                                        <p:tgtEl>
                                          <p:spTgt spid="28"/>
                                        </p:tgtEl>
                                        <p:attrNameLst>
                                          <p:attrName>style.visibility</p:attrName>
                                        </p:attrNameLst>
                                      </p:cBhvr>
                                      <p:to>
                                        <p:strVal val="visible"/>
                                      </p:to>
                                    </p:set>
                                    <p:animEffect transition="in" filter="wipe(left)">
                                      <p:cBhvr>
                                        <p:cTn id="36" dur="500"/>
                                        <p:tgtEl>
                                          <p:spTgt spid="28"/>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childTnLst>
                          </p:cTn>
                        </p:par>
                        <p:par>
                          <p:cTn id="42" fill="hold">
                            <p:stCondLst>
                              <p:cond delay="500"/>
                            </p:stCondLst>
                            <p:childTnLst>
                              <p:par>
                                <p:cTn id="43" presetID="22" presetClass="entr" presetSubtype="8" fill="hold" nodeType="after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wipe(left)">
                                      <p:cBhvr>
                                        <p:cTn id="45" dur="500"/>
                                        <p:tgtEl>
                                          <p:spTgt spid="19"/>
                                        </p:tgtEl>
                                      </p:cBhvr>
                                    </p:animEffect>
                                  </p:childTnLst>
                                </p:cTn>
                              </p:par>
                            </p:childTnLst>
                          </p:cTn>
                        </p:par>
                        <p:par>
                          <p:cTn id="46" fill="hold">
                            <p:stCondLst>
                              <p:cond delay="1000"/>
                            </p:stCondLst>
                            <p:childTnLst>
                              <p:par>
                                <p:cTn id="47" presetID="22" presetClass="entr" presetSubtype="8" fill="hold" nodeType="after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wipe(left)">
                                      <p:cBhvr>
                                        <p:cTn id="49" dur="500"/>
                                        <p:tgtEl>
                                          <p:spTgt spid="30"/>
                                        </p:tgtEl>
                                      </p:cBhvr>
                                    </p:animEffect>
                                  </p:childTnLst>
                                </p:cTn>
                              </p:par>
                            </p:childTnLst>
                          </p:cTn>
                        </p:par>
                        <p:par>
                          <p:cTn id="50" fill="hold">
                            <p:stCondLst>
                              <p:cond delay="1500"/>
                            </p:stCondLst>
                            <p:childTnLst>
                              <p:par>
                                <p:cTn id="51" presetID="22" presetClass="entr" presetSubtype="8" fill="hold" nodeType="afterEffect">
                                  <p:stCondLst>
                                    <p:cond delay="0"/>
                                  </p:stCondLst>
                                  <p:childTnLst>
                                    <p:set>
                                      <p:cBhvr>
                                        <p:cTn id="52" dur="1" fill="hold">
                                          <p:stCondLst>
                                            <p:cond delay="0"/>
                                          </p:stCondLst>
                                        </p:cTn>
                                        <p:tgtEl>
                                          <p:spTgt spid="32"/>
                                        </p:tgtEl>
                                        <p:attrNameLst>
                                          <p:attrName>style.visibility</p:attrName>
                                        </p:attrNameLst>
                                      </p:cBhvr>
                                      <p:to>
                                        <p:strVal val="visible"/>
                                      </p:to>
                                    </p:set>
                                    <p:animEffect transition="in" filter="wipe(left)">
                                      <p:cBhvr>
                                        <p:cTn id="5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38456A5-F2EF-4287-9F3A-A7810FE680C9}"/>
              </a:ext>
            </a:extLst>
          </p:cNvPr>
          <p:cNvSpPr txBox="1"/>
          <p:nvPr/>
        </p:nvSpPr>
        <p:spPr>
          <a:xfrm>
            <a:off x="838200" y="1215411"/>
            <a:ext cx="492443" cy="461665"/>
          </a:xfrm>
          <a:prstGeom prst="rect">
            <a:avLst/>
          </a:prstGeom>
          <a:noFill/>
        </p:spPr>
        <p:txBody>
          <a:bodyPr wrap="none" rtlCol="0">
            <a:spAutoFit/>
          </a:bodyPr>
          <a:lstStyle/>
          <a:p>
            <a:r>
              <a:rPr kumimoji="1" lang="ja-JP" altLang="en-US" sz="2400" b="1" dirty="0">
                <a:solidFill>
                  <a:schemeClr val="bg1"/>
                </a:solidFill>
              </a:rPr>
              <a:t>１</a:t>
            </a:r>
          </a:p>
        </p:txBody>
      </p:sp>
      <p:sp>
        <p:nvSpPr>
          <p:cNvPr id="3" name="テキスト ボックス 2">
            <a:extLst>
              <a:ext uri="{FF2B5EF4-FFF2-40B4-BE49-F238E27FC236}">
                <a16:creationId xmlns:a16="http://schemas.microsoft.com/office/drawing/2014/main" id="{C975CE5C-AD81-4625-ADC8-1EBA11667837}"/>
              </a:ext>
            </a:extLst>
          </p:cNvPr>
          <p:cNvSpPr txBox="1"/>
          <p:nvPr/>
        </p:nvSpPr>
        <p:spPr>
          <a:xfrm>
            <a:off x="1487979" y="1196360"/>
            <a:ext cx="3262432" cy="461665"/>
          </a:xfrm>
          <a:prstGeom prst="rect">
            <a:avLst/>
          </a:prstGeom>
          <a:noFill/>
        </p:spPr>
        <p:txBody>
          <a:bodyPr wrap="none" rtlCol="0">
            <a:spAutoFit/>
          </a:bodyPr>
          <a:lstStyle/>
          <a:p>
            <a:r>
              <a:rPr lang="ja-JP" altLang="en-US" sz="2400" b="1" dirty="0"/>
              <a:t>メディアの定義と特徴</a:t>
            </a:r>
            <a:endParaRPr kumimoji="1" lang="ja-JP" altLang="en-US" sz="2400" b="1" dirty="0"/>
          </a:p>
        </p:txBody>
      </p:sp>
      <p:sp>
        <p:nvSpPr>
          <p:cNvPr id="4" name="コンテンツ プレースホルダー 2">
            <a:extLst>
              <a:ext uri="{FF2B5EF4-FFF2-40B4-BE49-F238E27FC236}">
                <a16:creationId xmlns:a16="http://schemas.microsoft.com/office/drawing/2014/main" id="{8B88AEAF-291A-44E9-AF37-437170C88F2C}"/>
              </a:ext>
            </a:extLst>
          </p:cNvPr>
          <p:cNvSpPr txBox="1">
            <a:spLocks/>
          </p:cNvSpPr>
          <p:nvPr/>
        </p:nvSpPr>
        <p:spPr>
          <a:xfrm>
            <a:off x="838200" y="1825624"/>
            <a:ext cx="10515600" cy="47414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50000"/>
              </a:lnSpc>
            </a:pPr>
            <a:r>
              <a:rPr lang="ja-JP" altLang="en-US" sz="2400" dirty="0"/>
              <a:t>世の中の出来事を不特定多数の人に伝えるメディアを特に</a:t>
            </a:r>
            <a:r>
              <a:rPr lang="ja-JP" altLang="en-US" sz="2400" b="1" dirty="0">
                <a:solidFill>
                  <a:srgbClr val="21BDBD"/>
                </a:solidFill>
              </a:rPr>
              <a:t>マスメディア</a:t>
            </a:r>
            <a:r>
              <a:rPr lang="ja-JP" altLang="en-US" sz="2400" dirty="0"/>
              <a:t>という。</a:t>
            </a:r>
            <a:endParaRPr lang="en-US" altLang="ja-JP" sz="2400" dirty="0"/>
          </a:p>
          <a:p>
            <a:pPr>
              <a:lnSpc>
                <a:spcPct val="150000"/>
              </a:lnSpc>
            </a:pPr>
            <a:r>
              <a:rPr lang="ja-JP" altLang="en-US" sz="2400" dirty="0"/>
              <a:t>新聞，テレビ，ラジオが代表例である。</a:t>
            </a:r>
          </a:p>
        </p:txBody>
      </p:sp>
    </p:spTree>
    <p:extLst>
      <p:ext uri="{BB962C8B-B14F-4D97-AF65-F5344CB8AC3E}">
        <p14:creationId xmlns:p14="http://schemas.microsoft.com/office/powerpoint/2010/main" val="4257162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38456A5-F2EF-4287-9F3A-A7810FE680C9}"/>
              </a:ext>
            </a:extLst>
          </p:cNvPr>
          <p:cNvSpPr txBox="1"/>
          <p:nvPr/>
        </p:nvSpPr>
        <p:spPr>
          <a:xfrm>
            <a:off x="838200" y="1215411"/>
            <a:ext cx="492443" cy="461665"/>
          </a:xfrm>
          <a:prstGeom prst="rect">
            <a:avLst/>
          </a:prstGeom>
          <a:noFill/>
        </p:spPr>
        <p:txBody>
          <a:bodyPr wrap="none" rtlCol="0">
            <a:spAutoFit/>
          </a:bodyPr>
          <a:lstStyle/>
          <a:p>
            <a:r>
              <a:rPr lang="ja-JP" altLang="en-US" sz="2400" b="1" dirty="0">
                <a:solidFill>
                  <a:schemeClr val="bg1"/>
                </a:solidFill>
              </a:rPr>
              <a:t>２</a:t>
            </a:r>
            <a:endParaRPr kumimoji="1" lang="ja-JP" altLang="en-US" sz="2400" b="1" dirty="0">
              <a:solidFill>
                <a:schemeClr val="bg1"/>
              </a:solidFill>
            </a:endParaRPr>
          </a:p>
        </p:txBody>
      </p:sp>
      <p:sp>
        <p:nvSpPr>
          <p:cNvPr id="3" name="テキスト ボックス 2">
            <a:extLst>
              <a:ext uri="{FF2B5EF4-FFF2-40B4-BE49-F238E27FC236}">
                <a16:creationId xmlns:a16="http://schemas.microsoft.com/office/drawing/2014/main" id="{C975CE5C-AD81-4625-ADC8-1EBA11667837}"/>
              </a:ext>
            </a:extLst>
          </p:cNvPr>
          <p:cNvSpPr txBox="1"/>
          <p:nvPr/>
        </p:nvSpPr>
        <p:spPr>
          <a:xfrm>
            <a:off x="1487979" y="1196360"/>
            <a:ext cx="2339102" cy="461665"/>
          </a:xfrm>
          <a:prstGeom prst="rect">
            <a:avLst/>
          </a:prstGeom>
          <a:noFill/>
        </p:spPr>
        <p:txBody>
          <a:bodyPr wrap="none" rtlCol="0">
            <a:spAutoFit/>
          </a:bodyPr>
          <a:lstStyle/>
          <a:p>
            <a:r>
              <a:rPr lang="ja-JP" altLang="en-US" sz="2400" b="1" dirty="0"/>
              <a:t>メディアの分類</a:t>
            </a:r>
            <a:endParaRPr kumimoji="1" lang="ja-JP" altLang="en-US" sz="2400" b="1" dirty="0"/>
          </a:p>
        </p:txBody>
      </p:sp>
      <p:pic>
        <p:nvPicPr>
          <p:cNvPr id="8" name="図 7">
            <a:extLst>
              <a:ext uri="{FF2B5EF4-FFF2-40B4-BE49-F238E27FC236}">
                <a16:creationId xmlns:a16="http://schemas.microsoft.com/office/drawing/2014/main" id="{745C1B9F-5E35-41A5-B7A6-C7AE8F93F030}"/>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7669871" y="2001276"/>
            <a:ext cx="317274" cy="310377"/>
          </a:xfrm>
          <a:prstGeom prst="rect">
            <a:avLst/>
          </a:prstGeom>
        </p:spPr>
      </p:pic>
      <p:sp>
        <p:nvSpPr>
          <p:cNvPr id="6" name="コンテンツ プレースホルダー 2">
            <a:extLst>
              <a:ext uri="{FF2B5EF4-FFF2-40B4-BE49-F238E27FC236}">
                <a16:creationId xmlns:a16="http://schemas.microsoft.com/office/drawing/2014/main" id="{22A5BB49-0B60-4869-82A7-22EED59C8903}"/>
              </a:ext>
            </a:extLst>
          </p:cNvPr>
          <p:cNvSpPr txBox="1">
            <a:spLocks/>
          </p:cNvSpPr>
          <p:nvPr/>
        </p:nvSpPr>
        <p:spPr>
          <a:xfrm>
            <a:off x="838200" y="1825625"/>
            <a:ext cx="7647709" cy="44435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50000"/>
              </a:lnSpc>
            </a:pPr>
            <a:r>
              <a:rPr lang="ja-JP" altLang="en-US" sz="2400" dirty="0"/>
              <a:t>メディアは，次のように分類することができる</a:t>
            </a:r>
            <a:r>
              <a:rPr lang="en-US" altLang="ja-JP" sz="2400" dirty="0"/>
              <a:t>(</a:t>
            </a:r>
            <a:r>
              <a:rPr lang="ja-JP" altLang="en-US" sz="2400" dirty="0"/>
              <a:t>　</a:t>
            </a:r>
            <a:r>
              <a:rPr lang="en-US" altLang="ja-JP" sz="2400" dirty="0"/>
              <a:t>)</a:t>
            </a:r>
            <a:r>
              <a:rPr lang="ja-JP" altLang="en-US" sz="2400" dirty="0"/>
              <a:t>。</a:t>
            </a:r>
          </a:p>
          <a:p>
            <a:pPr>
              <a:lnSpc>
                <a:spcPct val="100000"/>
              </a:lnSpc>
            </a:pPr>
            <a:r>
              <a:rPr lang="ja-JP" altLang="en-US" sz="2400" b="1" dirty="0">
                <a:solidFill>
                  <a:srgbClr val="21BDBD"/>
                </a:solidFill>
              </a:rPr>
              <a:t>情報メディア</a:t>
            </a:r>
          </a:p>
          <a:p>
            <a:pPr marL="457200" lvl="1" indent="0">
              <a:lnSpc>
                <a:spcPct val="150000"/>
              </a:lnSpc>
              <a:buNone/>
            </a:pPr>
            <a:r>
              <a:rPr lang="ja-JP" altLang="en-US" sz="1800" dirty="0"/>
              <a:t>新聞，書籍，</a:t>
            </a:r>
            <a:r>
              <a:rPr lang="en-US" altLang="ja-JP" sz="1800" dirty="0"/>
              <a:t>Web </a:t>
            </a:r>
            <a:r>
              <a:rPr lang="ja-JP" altLang="en-US" sz="1800" dirty="0"/>
              <a:t>ページ，ラジオ，テレビなど，情報を人々に伝えるメディア。</a:t>
            </a:r>
          </a:p>
          <a:p>
            <a:pPr>
              <a:lnSpc>
                <a:spcPct val="100000"/>
              </a:lnSpc>
            </a:pPr>
            <a:r>
              <a:rPr lang="ja-JP" altLang="en-US" sz="2400" b="1" dirty="0">
                <a:solidFill>
                  <a:srgbClr val="21BDBD"/>
                </a:solidFill>
              </a:rPr>
              <a:t>表現メディア</a:t>
            </a:r>
          </a:p>
          <a:p>
            <a:pPr marL="457200" lvl="1" indent="0">
              <a:lnSpc>
                <a:spcPct val="150000"/>
              </a:lnSpc>
              <a:buNone/>
            </a:pPr>
            <a:r>
              <a:rPr lang="ja-JP" altLang="en-US" sz="1800" dirty="0"/>
              <a:t>文字，音声，静止画，動画など，情報を表現するメディア。</a:t>
            </a:r>
          </a:p>
          <a:p>
            <a:pPr>
              <a:lnSpc>
                <a:spcPct val="100000"/>
              </a:lnSpc>
            </a:pPr>
            <a:r>
              <a:rPr lang="ja-JP" altLang="en-US" sz="2400" b="1" dirty="0">
                <a:solidFill>
                  <a:srgbClr val="21BDBD"/>
                </a:solidFill>
              </a:rPr>
              <a:t>伝達メディア</a:t>
            </a:r>
            <a:r>
              <a:rPr lang="ja-JP" altLang="en-US" sz="2400" b="1" baseline="30000" dirty="0">
                <a:solidFill>
                  <a:srgbClr val="E95182"/>
                </a:solidFill>
              </a:rPr>
              <a:t>❸</a:t>
            </a:r>
          </a:p>
          <a:p>
            <a:pPr marL="457200" lvl="1" indent="0">
              <a:lnSpc>
                <a:spcPct val="150000"/>
              </a:lnSpc>
              <a:buNone/>
            </a:pPr>
            <a:r>
              <a:rPr lang="ja-JP" altLang="en-US" sz="1800" dirty="0"/>
              <a:t>電波，電線，紙，光ディスクなど，情報を物理的に伝えたり，情報を記録・保存したりするメディア。</a:t>
            </a:r>
          </a:p>
        </p:txBody>
      </p:sp>
      <p:sp>
        <p:nvSpPr>
          <p:cNvPr id="7" name="コンテンツ プレースホルダー 2">
            <a:extLst>
              <a:ext uri="{FF2B5EF4-FFF2-40B4-BE49-F238E27FC236}">
                <a16:creationId xmlns:a16="http://schemas.microsoft.com/office/drawing/2014/main" id="{5DE526D9-A968-4FAB-85D3-2B85E90C57B5}"/>
              </a:ext>
            </a:extLst>
          </p:cNvPr>
          <p:cNvSpPr txBox="1">
            <a:spLocks/>
          </p:cNvSpPr>
          <p:nvPr/>
        </p:nvSpPr>
        <p:spPr>
          <a:xfrm>
            <a:off x="8652164" y="1825624"/>
            <a:ext cx="2701636" cy="45613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None/>
            </a:pPr>
            <a:r>
              <a:rPr lang="ja-JP" altLang="en-US" sz="1600" b="1" baseline="30000" dirty="0">
                <a:solidFill>
                  <a:srgbClr val="E95182"/>
                </a:solidFill>
              </a:rPr>
              <a:t>❸</a:t>
            </a:r>
            <a:r>
              <a:rPr lang="ja-JP" altLang="en-US" sz="1600" b="1" dirty="0">
                <a:solidFill>
                  <a:srgbClr val="E95182"/>
                </a:solidFill>
              </a:rPr>
              <a:t>伝達メディア</a:t>
            </a:r>
            <a:br>
              <a:rPr lang="en-US" altLang="ja-JP" sz="1600" dirty="0"/>
            </a:br>
            <a:r>
              <a:rPr lang="ja-JP" altLang="en-US" sz="1600" dirty="0"/>
              <a:t>記録できる媒体のことを特に</a:t>
            </a:r>
            <a:r>
              <a:rPr lang="ja-JP" altLang="en-US" sz="1600" b="1" dirty="0">
                <a:solidFill>
                  <a:srgbClr val="21BDBD"/>
                </a:solidFill>
              </a:rPr>
              <a:t>記録メディア</a:t>
            </a:r>
            <a:r>
              <a:rPr lang="ja-JP" altLang="en-US" sz="1600" dirty="0"/>
              <a:t>と呼ぶこともある。記録メディアの形式により，記録できる容量が異なる。</a:t>
            </a:r>
          </a:p>
        </p:txBody>
      </p:sp>
    </p:spTree>
    <p:extLst>
      <p:ext uri="{BB962C8B-B14F-4D97-AF65-F5344CB8AC3E}">
        <p14:creationId xmlns:p14="http://schemas.microsoft.com/office/powerpoint/2010/main" val="361910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500"/>
                                        <p:tgtEl>
                                          <p:spTgt spid="6">
                                            <p:txEl>
                                              <p:pRg st="1" end="1"/>
                                            </p:txEl>
                                          </p:spTgt>
                                        </p:tgtEl>
                                      </p:cBhvr>
                                    </p:animEffect>
                                  </p:childTnLst>
                                </p:cTn>
                              </p:par>
                            </p:childTnLst>
                          </p:cTn>
                        </p:par>
                        <p:par>
                          <p:cTn id="16" fill="hold">
                            <p:stCondLst>
                              <p:cond delay="500"/>
                            </p:stCondLst>
                            <p:childTnLst>
                              <p:par>
                                <p:cTn id="17" presetID="10" presetClass="entr" presetSubtype="0" fill="hold"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500"/>
                                        <p:tgtEl>
                                          <p:spTgt spid="6">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Effect transition="in" filter="fade">
                                      <p:cBhvr>
                                        <p:cTn id="24" dur="500"/>
                                        <p:tgtEl>
                                          <p:spTgt spid="6">
                                            <p:txEl>
                                              <p:pRg st="3" end="3"/>
                                            </p:txEl>
                                          </p:spTgt>
                                        </p:tgtEl>
                                      </p:cBhvr>
                                    </p:animEffect>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fade">
                                      <p:cBhvr>
                                        <p:cTn id="28" dur="500"/>
                                        <p:tgtEl>
                                          <p:spTgt spid="6">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6">
                                            <p:txEl>
                                              <p:pRg st="5" end="5"/>
                                            </p:txEl>
                                          </p:spTgt>
                                        </p:tgtEl>
                                        <p:attrNameLst>
                                          <p:attrName>style.visibility</p:attrName>
                                        </p:attrNameLst>
                                      </p:cBhvr>
                                      <p:to>
                                        <p:strVal val="visible"/>
                                      </p:to>
                                    </p:set>
                                    <p:animEffect transition="in" filter="fade">
                                      <p:cBhvr>
                                        <p:cTn id="33" dur="500"/>
                                        <p:tgtEl>
                                          <p:spTgt spid="6">
                                            <p:txEl>
                                              <p:pRg st="5" end="5"/>
                                            </p:txEl>
                                          </p:spTgt>
                                        </p:tgtEl>
                                      </p:cBhvr>
                                    </p:animEffect>
                                  </p:childTnLst>
                                </p:cTn>
                              </p:par>
                            </p:childTnLst>
                          </p:cTn>
                        </p:par>
                        <p:par>
                          <p:cTn id="34" fill="hold">
                            <p:stCondLst>
                              <p:cond delay="500"/>
                            </p:stCondLst>
                            <p:childTnLst>
                              <p:par>
                                <p:cTn id="35" presetID="10" presetClass="entr" presetSubtype="0" fill="hold" nodeType="after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fade">
                                      <p:cBhvr>
                                        <p:cTn id="4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38456A5-F2EF-4287-9F3A-A7810FE680C9}"/>
              </a:ext>
            </a:extLst>
          </p:cNvPr>
          <p:cNvSpPr txBox="1"/>
          <p:nvPr/>
        </p:nvSpPr>
        <p:spPr>
          <a:xfrm>
            <a:off x="838200" y="1215411"/>
            <a:ext cx="492443" cy="461665"/>
          </a:xfrm>
          <a:prstGeom prst="rect">
            <a:avLst/>
          </a:prstGeom>
          <a:noFill/>
        </p:spPr>
        <p:txBody>
          <a:bodyPr wrap="none" rtlCol="0">
            <a:spAutoFit/>
          </a:bodyPr>
          <a:lstStyle/>
          <a:p>
            <a:r>
              <a:rPr lang="ja-JP" altLang="en-US" sz="2400" b="1" dirty="0">
                <a:solidFill>
                  <a:schemeClr val="bg1"/>
                </a:solidFill>
              </a:rPr>
              <a:t>２</a:t>
            </a:r>
            <a:endParaRPr kumimoji="1" lang="ja-JP" altLang="en-US" sz="2400" b="1" dirty="0">
              <a:solidFill>
                <a:schemeClr val="bg1"/>
              </a:solidFill>
            </a:endParaRPr>
          </a:p>
        </p:txBody>
      </p:sp>
      <p:sp>
        <p:nvSpPr>
          <p:cNvPr id="3" name="テキスト ボックス 2">
            <a:extLst>
              <a:ext uri="{FF2B5EF4-FFF2-40B4-BE49-F238E27FC236}">
                <a16:creationId xmlns:a16="http://schemas.microsoft.com/office/drawing/2014/main" id="{C975CE5C-AD81-4625-ADC8-1EBA11667837}"/>
              </a:ext>
            </a:extLst>
          </p:cNvPr>
          <p:cNvSpPr txBox="1"/>
          <p:nvPr/>
        </p:nvSpPr>
        <p:spPr>
          <a:xfrm>
            <a:off x="1487979" y="1196360"/>
            <a:ext cx="2339102" cy="461665"/>
          </a:xfrm>
          <a:prstGeom prst="rect">
            <a:avLst/>
          </a:prstGeom>
          <a:noFill/>
        </p:spPr>
        <p:txBody>
          <a:bodyPr wrap="none" rtlCol="0">
            <a:spAutoFit/>
          </a:bodyPr>
          <a:lstStyle/>
          <a:p>
            <a:r>
              <a:rPr lang="ja-JP" altLang="en-US" sz="2400" b="1" dirty="0"/>
              <a:t>メディアの分類</a:t>
            </a:r>
            <a:endParaRPr kumimoji="1" lang="ja-JP" altLang="en-US" sz="2400" b="1" dirty="0"/>
          </a:p>
        </p:txBody>
      </p:sp>
      <p:pic>
        <p:nvPicPr>
          <p:cNvPr id="6" name="図 5">
            <a:extLst>
              <a:ext uri="{FF2B5EF4-FFF2-40B4-BE49-F238E27FC236}">
                <a16:creationId xmlns:a16="http://schemas.microsoft.com/office/drawing/2014/main" id="{F3312CFE-A508-4551-BDC4-57D46235A9D5}"/>
              </a:ext>
            </a:extLst>
          </p:cNvPr>
          <p:cNvPicPr>
            <a:picLocks noChangeAspect="1"/>
          </p:cNvPicPr>
          <p:nvPr/>
        </p:nvPicPr>
        <p:blipFill>
          <a:blip r:embed="rId3"/>
          <a:stretch>
            <a:fillRect/>
          </a:stretch>
        </p:blipFill>
        <p:spPr>
          <a:xfrm>
            <a:off x="1423554" y="1907870"/>
            <a:ext cx="9344891" cy="4454978"/>
          </a:xfrm>
          <a:prstGeom prst="rect">
            <a:avLst/>
          </a:prstGeom>
        </p:spPr>
      </p:pic>
      <p:sp>
        <p:nvSpPr>
          <p:cNvPr id="7" name="正方形/長方形 6">
            <a:extLst>
              <a:ext uri="{FF2B5EF4-FFF2-40B4-BE49-F238E27FC236}">
                <a16:creationId xmlns:a16="http://schemas.microsoft.com/office/drawing/2014/main" id="{A728B3C1-ADC6-4B0A-84DA-2E980923F63E}"/>
              </a:ext>
            </a:extLst>
          </p:cNvPr>
          <p:cNvSpPr/>
          <p:nvPr/>
        </p:nvSpPr>
        <p:spPr>
          <a:xfrm>
            <a:off x="1508760" y="2313709"/>
            <a:ext cx="1248295" cy="297873"/>
          </a:xfrm>
          <a:prstGeom prst="rect">
            <a:avLst/>
          </a:prstGeom>
          <a:solidFill>
            <a:srgbClr val="EEF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24D3B752-C98E-4C3E-9169-B0E5AFF3904A}"/>
              </a:ext>
            </a:extLst>
          </p:cNvPr>
          <p:cNvSpPr/>
          <p:nvPr/>
        </p:nvSpPr>
        <p:spPr>
          <a:xfrm>
            <a:off x="1508760" y="3667162"/>
            <a:ext cx="1248295" cy="297873"/>
          </a:xfrm>
          <a:prstGeom prst="rect">
            <a:avLst/>
          </a:prstGeom>
          <a:solidFill>
            <a:srgbClr val="F9E5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20685986-2D7F-4831-9279-BDA09323AD99}"/>
              </a:ext>
            </a:extLst>
          </p:cNvPr>
          <p:cNvSpPr/>
          <p:nvPr/>
        </p:nvSpPr>
        <p:spPr>
          <a:xfrm>
            <a:off x="1508760" y="5020615"/>
            <a:ext cx="1248295" cy="297873"/>
          </a:xfrm>
          <a:prstGeom prst="rect">
            <a:avLst/>
          </a:prstGeom>
          <a:solidFill>
            <a:srgbClr val="F0F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 name="グループ化 12">
            <a:extLst>
              <a:ext uri="{FF2B5EF4-FFF2-40B4-BE49-F238E27FC236}">
                <a16:creationId xmlns:a16="http://schemas.microsoft.com/office/drawing/2014/main" id="{9E718887-7A3B-414F-AD0E-A2533B3E5DE4}"/>
              </a:ext>
            </a:extLst>
          </p:cNvPr>
          <p:cNvGrpSpPr/>
          <p:nvPr/>
        </p:nvGrpSpPr>
        <p:grpSpPr>
          <a:xfrm>
            <a:off x="2625436" y="2377632"/>
            <a:ext cx="1379914" cy="1210695"/>
            <a:chOff x="2625436" y="2377632"/>
            <a:chExt cx="1379914" cy="1210695"/>
          </a:xfrm>
          <a:solidFill>
            <a:srgbClr val="EEF7FC"/>
          </a:solidFill>
        </p:grpSpPr>
        <p:sp>
          <p:nvSpPr>
            <p:cNvPr id="11" name="正方形/長方形 10">
              <a:extLst>
                <a:ext uri="{FF2B5EF4-FFF2-40B4-BE49-F238E27FC236}">
                  <a16:creationId xmlns:a16="http://schemas.microsoft.com/office/drawing/2014/main" id="{ABFB9E63-D01B-496A-B905-8BA758DFDD9C}"/>
                </a:ext>
              </a:extLst>
            </p:cNvPr>
            <p:cNvSpPr/>
            <p:nvPr/>
          </p:nvSpPr>
          <p:spPr>
            <a:xfrm>
              <a:off x="2757055" y="2377632"/>
              <a:ext cx="1248295" cy="1210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05E4F982-D764-4BBE-B834-0FF70DE32484}"/>
                </a:ext>
              </a:extLst>
            </p:cNvPr>
            <p:cNvSpPr/>
            <p:nvPr/>
          </p:nvSpPr>
          <p:spPr>
            <a:xfrm>
              <a:off x="2625436" y="3282130"/>
              <a:ext cx="131619" cy="2161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 name="正方形/長方形 13">
            <a:extLst>
              <a:ext uri="{FF2B5EF4-FFF2-40B4-BE49-F238E27FC236}">
                <a16:creationId xmlns:a16="http://schemas.microsoft.com/office/drawing/2014/main" id="{18045E4C-1821-4768-85D0-FE29D2E3FC9E}"/>
              </a:ext>
            </a:extLst>
          </p:cNvPr>
          <p:cNvSpPr/>
          <p:nvPr/>
        </p:nvSpPr>
        <p:spPr>
          <a:xfrm>
            <a:off x="4005350" y="2552700"/>
            <a:ext cx="1248295" cy="1042554"/>
          </a:xfrm>
          <a:prstGeom prst="rect">
            <a:avLst/>
          </a:prstGeom>
          <a:solidFill>
            <a:srgbClr val="EEF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9" name="グループ化 18">
            <a:extLst>
              <a:ext uri="{FF2B5EF4-FFF2-40B4-BE49-F238E27FC236}">
                <a16:creationId xmlns:a16="http://schemas.microsoft.com/office/drawing/2014/main" id="{613BAD75-994A-42A0-BB95-429BB2A23029}"/>
              </a:ext>
            </a:extLst>
          </p:cNvPr>
          <p:cNvGrpSpPr/>
          <p:nvPr/>
        </p:nvGrpSpPr>
        <p:grpSpPr>
          <a:xfrm>
            <a:off x="5253646" y="2377631"/>
            <a:ext cx="1098664" cy="1005072"/>
            <a:chOff x="5253646" y="2377631"/>
            <a:chExt cx="1098664" cy="1005072"/>
          </a:xfrm>
          <a:solidFill>
            <a:srgbClr val="EEF7FC"/>
          </a:solidFill>
        </p:grpSpPr>
        <p:sp>
          <p:nvSpPr>
            <p:cNvPr id="15" name="正方形/長方形 14">
              <a:extLst>
                <a:ext uri="{FF2B5EF4-FFF2-40B4-BE49-F238E27FC236}">
                  <a16:creationId xmlns:a16="http://schemas.microsoft.com/office/drawing/2014/main" id="{6EF37F0C-3BBC-425F-B9FD-3DEA68097536}"/>
                </a:ext>
              </a:extLst>
            </p:cNvPr>
            <p:cNvSpPr/>
            <p:nvPr/>
          </p:nvSpPr>
          <p:spPr>
            <a:xfrm>
              <a:off x="5253646" y="2377631"/>
              <a:ext cx="1098664" cy="7552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A0C8853-3362-48F2-9F12-38092F9A2000}"/>
                </a:ext>
              </a:extLst>
            </p:cNvPr>
            <p:cNvSpPr/>
            <p:nvPr/>
          </p:nvSpPr>
          <p:spPr>
            <a:xfrm>
              <a:off x="5645727" y="3132858"/>
              <a:ext cx="450273" cy="2498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正方形/長方形 19">
            <a:extLst>
              <a:ext uri="{FF2B5EF4-FFF2-40B4-BE49-F238E27FC236}">
                <a16:creationId xmlns:a16="http://schemas.microsoft.com/office/drawing/2014/main" id="{2671619C-0A04-411D-87E5-BA895FE43497}"/>
              </a:ext>
            </a:extLst>
          </p:cNvPr>
          <p:cNvSpPr/>
          <p:nvPr/>
        </p:nvSpPr>
        <p:spPr>
          <a:xfrm>
            <a:off x="7336154" y="2313709"/>
            <a:ext cx="1565391" cy="1274618"/>
          </a:xfrm>
          <a:prstGeom prst="rect">
            <a:avLst/>
          </a:prstGeom>
          <a:solidFill>
            <a:srgbClr val="EEF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08F67EBC-CC48-4109-B3B9-B2D7504855A7}"/>
              </a:ext>
            </a:extLst>
          </p:cNvPr>
          <p:cNvSpPr/>
          <p:nvPr/>
        </p:nvSpPr>
        <p:spPr>
          <a:xfrm>
            <a:off x="9001124" y="2313709"/>
            <a:ext cx="1452132" cy="1274618"/>
          </a:xfrm>
          <a:prstGeom prst="rect">
            <a:avLst/>
          </a:prstGeom>
          <a:solidFill>
            <a:srgbClr val="EEF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1" name="グループ化 30">
            <a:extLst>
              <a:ext uri="{FF2B5EF4-FFF2-40B4-BE49-F238E27FC236}">
                <a16:creationId xmlns:a16="http://schemas.microsoft.com/office/drawing/2014/main" id="{15B953C9-DC8B-4E8C-B79C-D5149CAA6CB5}"/>
              </a:ext>
            </a:extLst>
          </p:cNvPr>
          <p:cNvGrpSpPr/>
          <p:nvPr/>
        </p:nvGrpSpPr>
        <p:grpSpPr>
          <a:xfrm>
            <a:off x="6237489" y="2477134"/>
            <a:ext cx="967393" cy="1111192"/>
            <a:chOff x="6237489" y="2477134"/>
            <a:chExt cx="967393" cy="1111192"/>
          </a:xfrm>
        </p:grpSpPr>
        <p:sp>
          <p:nvSpPr>
            <p:cNvPr id="26" name="正方形/長方形 25">
              <a:extLst>
                <a:ext uri="{FF2B5EF4-FFF2-40B4-BE49-F238E27FC236}">
                  <a16:creationId xmlns:a16="http://schemas.microsoft.com/office/drawing/2014/main" id="{AEF81FE3-DC3F-4C0E-89EF-AE9CB2F251AD}"/>
                </a:ext>
              </a:extLst>
            </p:cNvPr>
            <p:cNvSpPr/>
            <p:nvPr/>
          </p:nvSpPr>
          <p:spPr>
            <a:xfrm>
              <a:off x="6237489" y="3132857"/>
              <a:ext cx="957174" cy="455469"/>
            </a:xfrm>
            <a:prstGeom prst="rect">
              <a:avLst/>
            </a:prstGeom>
            <a:solidFill>
              <a:srgbClr val="EEF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48AFF108-5117-4513-A0CC-D493D9010672}"/>
                </a:ext>
              </a:extLst>
            </p:cNvPr>
            <p:cNvSpPr/>
            <p:nvPr/>
          </p:nvSpPr>
          <p:spPr>
            <a:xfrm>
              <a:off x="6451889" y="2477134"/>
              <a:ext cx="752993" cy="655722"/>
            </a:xfrm>
            <a:prstGeom prst="rect">
              <a:avLst/>
            </a:prstGeom>
            <a:solidFill>
              <a:srgbClr val="EEF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7" name="グループ化 36">
            <a:extLst>
              <a:ext uri="{FF2B5EF4-FFF2-40B4-BE49-F238E27FC236}">
                <a16:creationId xmlns:a16="http://schemas.microsoft.com/office/drawing/2014/main" id="{B4D1095F-15E8-4D7D-8F99-B936AE6A3213}"/>
              </a:ext>
            </a:extLst>
          </p:cNvPr>
          <p:cNvGrpSpPr/>
          <p:nvPr/>
        </p:nvGrpSpPr>
        <p:grpSpPr>
          <a:xfrm>
            <a:off x="2578786" y="3667163"/>
            <a:ext cx="1577578" cy="1265055"/>
            <a:chOff x="2578786" y="3667163"/>
            <a:chExt cx="1577578" cy="1265055"/>
          </a:xfrm>
          <a:solidFill>
            <a:srgbClr val="F9E5D6"/>
          </a:solidFill>
        </p:grpSpPr>
        <p:sp>
          <p:nvSpPr>
            <p:cNvPr id="32" name="正方形/長方形 31">
              <a:extLst>
                <a:ext uri="{FF2B5EF4-FFF2-40B4-BE49-F238E27FC236}">
                  <a16:creationId xmlns:a16="http://schemas.microsoft.com/office/drawing/2014/main" id="{EC64E208-D3F9-44C0-A0A0-6B3473B058D5}"/>
                </a:ext>
              </a:extLst>
            </p:cNvPr>
            <p:cNvSpPr/>
            <p:nvPr/>
          </p:nvSpPr>
          <p:spPr>
            <a:xfrm>
              <a:off x="2578786" y="4553853"/>
              <a:ext cx="1577578" cy="3783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A2A61C71-52E2-44AD-8E24-62C43E939BE6}"/>
                </a:ext>
              </a:extLst>
            </p:cNvPr>
            <p:cNvSpPr/>
            <p:nvPr/>
          </p:nvSpPr>
          <p:spPr>
            <a:xfrm>
              <a:off x="2840182" y="3667163"/>
              <a:ext cx="1316182" cy="8914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正方形/長方形 33">
            <a:extLst>
              <a:ext uri="{FF2B5EF4-FFF2-40B4-BE49-F238E27FC236}">
                <a16:creationId xmlns:a16="http://schemas.microsoft.com/office/drawing/2014/main" id="{00174D39-5CD4-4E44-83E0-2B401DB4938E}"/>
              </a:ext>
            </a:extLst>
          </p:cNvPr>
          <p:cNvSpPr/>
          <p:nvPr/>
        </p:nvSpPr>
        <p:spPr>
          <a:xfrm>
            <a:off x="4486796" y="3667162"/>
            <a:ext cx="1316182" cy="1263399"/>
          </a:xfrm>
          <a:prstGeom prst="rect">
            <a:avLst/>
          </a:prstGeom>
          <a:solidFill>
            <a:srgbClr val="F9E5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35B1B072-0551-4DFF-8498-7A238CCE0785}"/>
              </a:ext>
            </a:extLst>
          </p:cNvPr>
          <p:cNvSpPr/>
          <p:nvPr/>
        </p:nvSpPr>
        <p:spPr>
          <a:xfrm>
            <a:off x="6133410" y="3667161"/>
            <a:ext cx="2040772" cy="1263399"/>
          </a:xfrm>
          <a:prstGeom prst="rect">
            <a:avLst/>
          </a:prstGeom>
          <a:solidFill>
            <a:srgbClr val="F9E5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67923505-62C2-40D5-9D2F-EB81110EFB82}"/>
              </a:ext>
            </a:extLst>
          </p:cNvPr>
          <p:cNvSpPr/>
          <p:nvPr/>
        </p:nvSpPr>
        <p:spPr>
          <a:xfrm>
            <a:off x="8273938" y="3667160"/>
            <a:ext cx="2338644" cy="1263399"/>
          </a:xfrm>
          <a:prstGeom prst="rect">
            <a:avLst/>
          </a:prstGeom>
          <a:solidFill>
            <a:srgbClr val="F9E5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7" name="グループ化 46">
            <a:extLst>
              <a:ext uri="{FF2B5EF4-FFF2-40B4-BE49-F238E27FC236}">
                <a16:creationId xmlns:a16="http://schemas.microsoft.com/office/drawing/2014/main" id="{BCB84A24-74DB-433B-A0F2-D846A6C71E66}"/>
              </a:ext>
            </a:extLst>
          </p:cNvPr>
          <p:cNvGrpSpPr/>
          <p:nvPr/>
        </p:nvGrpSpPr>
        <p:grpSpPr>
          <a:xfrm>
            <a:off x="2836371" y="5018958"/>
            <a:ext cx="1382338" cy="1285364"/>
            <a:chOff x="2836371" y="5018958"/>
            <a:chExt cx="1382338" cy="1285364"/>
          </a:xfrm>
          <a:solidFill>
            <a:srgbClr val="F0F6E6"/>
          </a:solidFill>
        </p:grpSpPr>
        <p:sp>
          <p:nvSpPr>
            <p:cNvPr id="38" name="正方形/長方形 37">
              <a:extLst>
                <a:ext uri="{FF2B5EF4-FFF2-40B4-BE49-F238E27FC236}">
                  <a16:creationId xmlns:a16="http://schemas.microsoft.com/office/drawing/2014/main" id="{A18BA932-0327-4E4D-AC14-83728B793475}"/>
                </a:ext>
              </a:extLst>
            </p:cNvPr>
            <p:cNvSpPr/>
            <p:nvPr/>
          </p:nvSpPr>
          <p:spPr>
            <a:xfrm>
              <a:off x="2836371" y="5018958"/>
              <a:ext cx="1168978" cy="6426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a:extLst>
                <a:ext uri="{FF2B5EF4-FFF2-40B4-BE49-F238E27FC236}">
                  <a16:creationId xmlns:a16="http://schemas.microsoft.com/office/drawing/2014/main" id="{A6F07599-37CA-4111-816A-7F4C68865D2F}"/>
                </a:ext>
              </a:extLst>
            </p:cNvPr>
            <p:cNvSpPr/>
            <p:nvPr/>
          </p:nvSpPr>
          <p:spPr>
            <a:xfrm>
              <a:off x="2836371" y="5661640"/>
              <a:ext cx="1382338" cy="6426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8" name="グループ化 47">
            <a:extLst>
              <a:ext uri="{FF2B5EF4-FFF2-40B4-BE49-F238E27FC236}">
                <a16:creationId xmlns:a16="http://schemas.microsoft.com/office/drawing/2014/main" id="{EE5BEA3F-51D4-4BDE-BF70-041921B9D034}"/>
              </a:ext>
            </a:extLst>
          </p:cNvPr>
          <p:cNvGrpSpPr/>
          <p:nvPr/>
        </p:nvGrpSpPr>
        <p:grpSpPr>
          <a:xfrm>
            <a:off x="4090554" y="5018958"/>
            <a:ext cx="1555173" cy="1285364"/>
            <a:chOff x="4090554" y="5018958"/>
            <a:chExt cx="1555173" cy="1285364"/>
          </a:xfrm>
          <a:solidFill>
            <a:srgbClr val="F0F6E6"/>
          </a:solidFill>
        </p:grpSpPr>
        <p:sp>
          <p:nvSpPr>
            <p:cNvPr id="40" name="正方形/長方形 39">
              <a:extLst>
                <a:ext uri="{FF2B5EF4-FFF2-40B4-BE49-F238E27FC236}">
                  <a16:creationId xmlns:a16="http://schemas.microsoft.com/office/drawing/2014/main" id="{B5F30731-D449-40B6-8FF8-F9136C2488AB}"/>
                </a:ext>
              </a:extLst>
            </p:cNvPr>
            <p:cNvSpPr/>
            <p:nvPr/>
          </p:nvSpPr>
          <p:spPr>
            <a:xfrm>
              <a:off x="4090554" y="5018958"/>
              <a:ext cx="1555173" cy="50042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9F709240-EF31-453A-9B14-ECA398B0C27B}"/>
                </a:ext>
              </a:extLst>
            </p:cNvPr>
            <p:cNvSpPr/>
            <p:nvPr/>
          </p:nvSpPr>
          <p:spPr>
            <a:xfrm>
              <a:off x="4268932" y="5519379"/>
              <a:ext cx="1168978" cy="7849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9" name="グループ化 48">
            <a:extLst>
              <a:ext uri="{FF2B5EF4-FFF2-40B4-BE49-F238E27FC236}">
                <a16:creationId xmlns:a16="http://schemas.microsoft.com/office/drawing/2014/main" id="{33FE3E91-CA45-4907-B915-8A03BDD1DCFE}"/>
              </a:ext>
            </a:extLst>
          </p:cNvPr>
          <p:cNvGrpSpPr/>
          <p:nvPr/>
        </p:nvGrpSpPr>
        <p:grpSpPr>
          <a:xfrm>
            <a:off x="5437910" y="5018958"/>
            <a:ext cx="1098664" cy="1285364"/>
            <a:chOff x="5437910" y="5018958"/>
            <a:chExt cx="1098664" cy="1285364"/>
          </a:xfrm>
          <a:solidFill>
            <a:srgbClr val="F0F6E6"/>
          </a:solidFill>
        </p:grpSpPr>
        <p:sp>
          <p:nvSpPr>
            <p:cNvPr id="42" name="正方形/長方形 41">
              <a:extLst>
                <a:ext uri="{FF2B5EF4-FFF2-40B4-BE49-F238E27FC236}">
                  <a16:creationId xmlns:a16="http://schemas.microsoft.com/office/drawing/2014/main" id="{9EF14EE3-C16D-43EE-87C7-595C58E45879}"/>
                </a:ext>
              </a:extLst>
            </p:cNvPr>
            <p:cNvSpPr/>
            <p:nvPr/>
          </p:nvSpPr>
          <p:spPr>
            <a:xfrm>
              <a:off x="5437910" y="5519379"/>
              <a:ext cx="1098664" cy="7849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a:extLst>
                <a:ext uri="{FF2B5EF4-FFF2-40B4-BE49-F238E27FC236}">
                  <a16:creationId xmlns:a16="http://schemas.microsoft.com/office/drawing/2014/main" id="{5C72635C-A6C3-4285-AD15-9A9B583E7FAD}"/>
                </a:ext>
              </a:extLst>
            </p:cNvPr>
            <p:cNvSpPr/>
            <p:nvPr/>
          </p:nvSpPr>
          <p:spPr>
            <a:xfrm>
              <a:off x="5802977" y="5018958"/>
              <a:ext cx="434512" cy="50042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0" name="グループ化 49">
            <a:extLst>
              <a:ext uri="{FF2B5EF4-FFF2-40B4-BE49-F238E27FC236}">
                <a16:creationId xmlns:a16="http://schemas.microsoft.com/office/drawing/2014/main" id="{E19704B0-2717-48E6-B598-983C60807ABD}"/>
              </a:ext>
            </a:extLst>
          </p:cNvPr>
          <p:cNvGrpSpPr/>
          <p:nvPr/>
        </p:nvGrpSpPr>
        <p:grpSpPr>
          <a:xfrm>
            <a:off x="6393872" y="5018958"/>
            <a:ext cx="1489363" cy="1263400"/>
            <a:chOff x="6393872" y="5018958"/>
            <a:chExt cx="1489363" cy="1263400"/>
          </a:xfrm>
          <a:solidFill>
            <a:srgbClr val="F0F6E6"/>
          </a:solidFill>
        </p:grpSpPr>
        <p:sp>
          <p:nvSpPr>
            <p:cNvPr id="44" name="正方形/長方形 43">
              <a:extLst>
                <a:ext uri="{FF2B5EF4-FFF2-40B4-BE49-F238E27FC236}">
                  <a16:creationId xmlns:a16="http://schemas.microsoft.com/office/drawing/2014/main" id="{4214CD04-29F7-4DBC-ABCE-B75C65987667}"/>
                </a:ext>
              </a:extLst>
            </p:cNvPr>
            <p:cNvSpPr/>
            <p:nvPr/>
          </p:nvSpPr>
          <p:spPr>
            <a:xfrm>
              <a:off x="6393872" y="5018958"/>
              <a:ext cx="1489363" cy="50042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a:extLst>
                <a:ext uri="{FF2B5EF4-FFF2-40B4-BE49-F238E27FC236}">
                  <a16:creationId xmlns:a16="http://schemas.microsoft.com/office/drawing/2014/main" id="{7AC581BE-E564-4331-911E-2FC73541DA3E}"/>
                </a:ext>
              </a:extLst>
            </p:cNvPr>
            <p:cNvSpPr/>
            <p:nvPr/>
          </p:nvSpPr>
          <p:spPr>
            <a:xfrm>
              <a:off x="6692957" y="5519014"/>
              <a:ext cx="1190278" cy="76334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正方形/長方形 45">
            <a:extLst>
              <a:ext uri="{FF2B5EF4-FFF2-40B4-BE49-F238E27FC236}">
                <a16:creationId xmlns:a16="http://schemas.microsoft.com/office/drawing/2014/main" id="{7A00CF24-3A23-47F4-9095-95B6553F5CB8}"/>
              </a:ext>
            </a:extLst>
          </p:cNvPr>
          <p:cNvSpPr/>
          <p:nvPr/>
        </p:nvSpPr>
        <p:spPr>
          <a:xfrm>
            <a:off x="7883235" y="5018958"/>
            <a:ext cx="2800004" cy="1263399"/>
          </a:xfrm>
          <a:prstGeom prst="rect">
            <a:avLst/>
          </a:prstGeom>
          <a:solidFill>
            <a:srgbClr val="F0F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63354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nodeType="afterEffect">
                                  <p:stCondLst>
                                    <p:cond delay="0"/>
                                  </p:stCondLst>
                                  <p:childTnLst>
                                    <p:animEffect transition="out" filter="fade">
                                      <p:cBhvr>
                                        <p:cTn id="10" dur="500"/>
                                        <p:tgtEl>
                                          <p:spTgt spid="13"/>
                                        </p:tgtEl>
                                      </p:cBhvr>
                                    </p:animEffect>
                                    <p:set>
                                      <p:cBhvr>
                                        <p:cTn id="11" dur="1" fill="hold">
                                          <p:stCondLst>
                                            <p:cond delay="499"/>
                                          </p:stCondLst>
                                        </p:cTn>
                                        <p:tgtEl>
                                          <p:spTgt spid="13"/>
                                        </p:tgtEl>
                                        <p:attrNameLst>
                                          <p:attrName>style.visibility</p:attrName>
                                        </p:attrNameLst>
                                      </p:cBhvr>
                                      <p:to>
                                        <p:strVal val="hidden"/>
                                      </p:to>
                                    </p:set>
                                  </p:childTnLst>
                                </p:cTn>
                              </p:par>
                            </p:childTnLst>
                          </p:cTn>
                        </p:par>
                        <p:par>
                          <p:cTn id="12" fill="hold">
                            <p:stCondLst>
                              <p:cond delay="1000"/>
                            </p:stCondLst>
                            <p:childTnLst>
                              <p:par>
                                <p:cTn id="13" presetID="10" presetClass="exit" presetSubtype="0" fill="hold" grpId="0" nodeType="afterEffect">
                                  <p:stCondLst>
                                    <p:cond delay="0"/>
                                  </p:stCondLst>
                                  <p:childTnLst>
                                    <p:animEffect transition="out" filter="fade">
                                      <p:cBhvr>
                                        <p:cTn id="14" dur="500"/>
                                        <p:tgtEl>
                                          <p:spTgt spid="14"/>
                                        </p:tgtEl>
                                      </p:cBhvr>
                                    </p:animEffect>
                                    <p:set>
                                      <p:cBhvr>
                                        <p:cTn id="15" dur="1" fill="hold">
                                          <p:stCondLst>
                                            <p:cond delay="499"/>
                                          </p:stCondLst>
                                        </p:cTn>
                                        <p:tgtEl>
                                          <p:spTgt spid="14"/>
                                        </p:tgtEl>
                                        <p:attrNameLst>
                                          <p:attrName>style.visibility</p:attrName>
                                        </p:attrNameLst>
                                      </p:cBhvr>
                                      <p:to>
                                        <p:strVal val="hidden"/>
                                      </p:to>
                                    </p:set>
                                  </p:childTnLst>
                                </p:cTn>
                              </p:par>
                            </p:childTnLst>
                          </p:cTn>
                        </p:par>
                        <p:par>
                          <p:cTn id="16" fill="hold">
                            <p:stCondLst>
                              <p:cond delay="1500"/>
                            </p:stCondLst>
                            <p:childTnLst>
                              <p:par>
                                <p:cTn id="17" presetID="10" presetClass="exit" presetSubtype="0" fill="hold" nodeType="afterEffect">
                                  <p:stCondLst>
                                    <p:cond delay="0"/>
                                  </p:stCondLst>
                                  <p:childTnLst>
                                    <p:animEffect transition="out" filter="fade">
                                      <p:cBhvr>
                                        <p:cTn id="18" dur="500"/>
                                        <p:tgtEl>
                                          <p:spTgt spid="19"/>
                                        </p:tgtEl>
                                      </p:cBhvr>
                                    </p:animEffect>
                                    <p:set>
                                      <p:cBhvr>
                                        <p:cTn id="19" dur="1" fill="hold">
                                          <p:stCondLst>
                                            <p:cond delay="499"/>
                                          </p:stCondLst>
                                        </p:cTn>
                                        <p:tgtEl>
                                          <p:spTgt spid="19"/>
                                        </p:tgtEl>
                                        <p:attrNameLst>
                                          <p:attrName>style.visibility</p:attrName>
                                        </p:attrNameLst>
                                      </p:cBhvr>
                                      <p:to>
                                        <p:strVal val="hidden"/>
                                      </p:to>
                                    </p:set>
                                  </p:childTnLst>
                                </p:cTn>
                              </p:par>
                            </p:childTnLst>
                          </p:cTn>
                        </p:par>
                        <p:par>
                          <p:cTn id="20" fill="hold">
                            <p:stCondLst>
                              <p:cond delay="2000"/>
                            </p:stCondLst>
                            <p:childTnLst>
                              <p:par>
                                <p:cTn id="21" presetID="10" presetClass="exit" presetSubtype="0" fill="hold" nodeType="afterEffect">
                                  <p:stCondLst>
                                    <p:cond delay="0"/>
                                  </p:stCondLst>
                                  <p:childTnLst>
                                    <p:animEffect transition="out" filter="fade">
                                      <p:cBhvr>
                                        <p:cTn id="22" dur="500"/>
                                        <p:tgtEl>
                                          <p:spTgt spid="31"/>
                                        </p:tgtEl>
                                      </p:cBhvr>
                                    </p:animEffect>
                                    <p:set>
                                      <p:cBhvr>
                                        <p:cTn id="23" dur="1" fill="hold">
                                          <p:stCondLst>
                                            <p:cond delay="499"/>
                                          </p:stCondLst>
                                        </p:cTn>
                                        <p:tgtEl>
                                          <p:spTgt spid="31"/>
                                        </p:tgtEl>
                                        <p:attrNameLst>
                                          <p:attrName>style.visibility</p:attrName>
                                        </p:attrNameLst>
                                      </p:cBhvr>
                                      <p:to>
                                        <p:strVal val="hidden"/>
                                      </p:to>
                                    </p:set>
                                  </p:childTnLst>
                                </p:cTn>
                              </p:par>
                            </p:childTnLst>
                          </p:cTn>
                        </p:par>
                        <p:par>
                          <p:cTn id="24" fill="hold">
                            <p:stCondLst>
                              <p:cond delay="2500"/>
                            </p:stCondLst>
                            <p:childTnLst>
                              <p:par>
                                <p:cTn id="25" presetID="10" presetClass="exit" presetSubtype="0" fill="hold" grpId="0" nodeType="afterEffect">
                                  <p:stCondLst>
                                    <p:cond delay="0"/>
                                  </p:stCondLst>
                                  <p:childTnLst>
                                    <p:animEffect transition="out" filter="fade">
                                      <p:cBhvr>
                                        <p:cTn id="26" dur="500"/>
                                        <p:tgtEl>
                                          <p:spTgt spid="20"/>
                                        </p:tgtEl>
                                      </p:cBhvr>
                                    </p:animEffect>
                                    <p:set>
                                      <p:cBhvr>
                                        <p:cTn id="27" dur="1" fill="hold">
                                          <p:stCondLst>
                                            <p:cond delay="499"/>
                                          </p:stCondLst>
                                        </p:cTn>
                                        <p:tgtEl>
                                          <p:spTgt spid="20"/>
                                        </p:tgtEl>
                                        <p:attrNameLst>
                                          <p:attrName>style.visibility</p:attrName>
                                        </p:attrNameLst>
                                      </p:cBhvr>
                                      <p:to>
                                        <p:strVal val="hidden"/>
                                      </p:to>
                                    </p:set>
                                  </p:childTnLst>
                                </p:cTn>
                              </p:par>
                            </p:childTnLst>
                          </p:cTn>
                        </p:par>
                        <p:par>
                          <p:cTn id="28" fill="hold">
                            <p:stCondLst>
                              <p:cond delay="3000"/>
                            </p:stCondLst>
                            <p:childTnLst>
                              <p:par>
                                <p:cTn id="29" presetID="10" presetClass="exit" presetSubtype="0" fill="hold" grpId="0" nodeType="afterEffect">
                                  <p:stCondLst>
                                    <p:cond delay="0"/>
                                  </p:stCondLst>
                                  <p:childTnLst>
                                    <p:animEffect transition="out" filter="fade">
                                      <p:cBhvr>
                                        <p:cTn id="30" dur="500"/>
                                        <p:tgtEl>
                                          <p:spTgt spid="22"/>
                                        </p:tgtEl>
                                      </p:cBhvr>
                                    </p:animEffect>
                                    <p:set>
                                      <p:cBhvr>
                                        <p:cTn id="31" dur="1" fill="hold">
                                          <p:stCondLst>
                                            <p:cond delay="499"/>
                                          </p:stCondLst>
                                        </p:cTn>
                                        <p:tgtEl>
                                          <p:spTgt spid="22"/>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0" nodeType="clickEffect">
                                  <p:stCondLst>
                                    <p:cond delay="0"/>
                                  </p:stCondLst>
                                  <p:childTnLst>
                                    <p:animEffect transition="out" filter="fade">
                                      <p:cBhvr>
                                        <p:cTn id="35" dur="500"/>
                                        <p:tgtEl>
                                          <p:spTgt spid="9"/>
                                        </p:tgtEl>
                                      </p:cBhvr>
                                    </p:animEffect>
                                    <p:set>
                                      <p:cBhvr>
                                        <p:cTn id="36" dur="1" fill="hold">
                                          <p:stCondLst>
                                            <p:cond delay="499"/>
                                          </p:stCondLst>
                                        </p:cTn>
                                        <p:tgtEl>
                                          <p:spTgt spid="9"/>
                                        </p:tgtEl>
                                        <p:attrNameLst>
                                          <p:attrName>style.visibility</p:attrName>
                                        </p:attrNameLst>
                                      </p:cBhvr>
                                      <p:to>
                                        <p:strVal val="hidden"/>
                                      </p:to>
                                    </p:set>
                                  </p:childTnLst>
                                </p:cTn>
                              </p:par>
                            </p:childTnLst>
                          </p:cTn>
                        </p:par>
                        <p:par>
                          <p:cTn id="37" fill="hold">
                            <p:stCondLst>
                              <p:cond delay="500"/>
                            </p:stCondLst>
                            <p:childTnLst>
                              <p:par>
                                <p:cTn id="38" presetID="10" presetClass="exit" presetSubtype="0" fill="hold" nodeType="afterEffect">
                                  <p:stCondLst>
                                    <p:cond delay="0"/>
                                  </p:stCondLst>
                                  <p:childTnLst>
                                    <p:animEffect transition="out" filter="fade">
                                      <p:cBhvr>
                                        <p:cTn id="39" dur="500"/>
                                        <p:tgtEl>
                                          <p:spTgt spid="37"/>
                                        </p:tgtEl>
                                      </p:cBhvr>
                                    </p:animEffect>
                                    <p:set>
                                      <p:cBhvr>
                                        <p:cTn id="40" dur="1" fill="hold">
                                          <p:stCondLst>
                                            <p:cond delay="499"/>
                                          </p:stCondLst>
                                        </p:cTn>
                                        <p:tgtEl>
                                          <p:spTgt spid="37"/>
                                        </p:tgtEl>
                                        <p:attrNameLst>
                                          <p:attrName>style.visibility</p:attrName>
                                        </p:attrNameLst>
                                      </p:cBhvr>
                                      <p:to>
                                        <p:strVal val="hidden"/>
                                      </p:to>
                                    </p:set>
                                  </p:childTnLst>
                                </p:cTn>
                              </p:par>
                            </p:childTnLst>
                          </p:cTn>
                        </p:par>
                        <p:par>
                          <p:cTn id="41" fill="hold">
                            <p:stCondLst>
                              <p:cond delay="1000"/>
                            </p:stCondLst>
                            <p:childTnLst>
                              <p:par>
                                <p:cTn id="42" presetID="10" presetClass="exit" presetSubtype="0" fill="hold" grpId="0" nodeType="afterEffect">
                                  <p:stCondLst>
                                    <p:cond delay="0"/>
                                  </p:stCondLst>
                                  <p:childTnLst>
                                    <p:animEffect transition="out" filter="fade">
                                      <p:cBhvr>
                                        <p:cTn id="43" dur="500"/>
                                        <p:tgtEl>
                                          <p:spTgt spid="34"/>
                                        </p:tgtEl>
                                      </p:cBhvr>
                                    </p:animEffect>
                                    <p:set>
                                      <p:cBhvr>
                                        <p:cTn id="44" dur="1" fill="hold">
                                          <p:stCondLst>
                                            <p:cond delay="499"/>
                                          </p:stCondLst>
                                        </p:cTn>
                                        <p:tgtEl>
                                          <p:spTgt spid="34"/>
                                        </p:tgtEl>
                                        <p:attrNameLst>
                                          <p:attrName>style.visibility</p:attrName>
                                        </p:attrNameLst>
                                      </p:cBhvr>
                                      <p:to>
                                        <p:strVal val="hidden"/>
                                      </p:to>
                                    </p:set>
                                  </p:childTnLst>
                                </p:cTn>
                              </p:par>
                            </p:childTnLst>
                          </p:cTn>
                        </p:par>
                        <p:par>
                          <p:cTn id="45" fill="hold">
                            <p:stCondLst>
                              <p:cond delay="1500"/>
                            </p:stCondLst>
                            <p:childTnLst>
                              <p:par>
                                <p:cTn id="46" presetID="10" presetClass="exit" presetSubtype="0" fill="hold" grpId="0" nodeType="afterEffect">
                                  <p:stCondLst>
                                    <p:cond delay="0"/>
                                  </p:stCondLst>
                                  <p:childTnLst>
                                    <p:animEffect transition="out" filter="fade">
                                      <p:cBhvr>
                                        <p:cTn id="47" dur="500"/>
                                        <p:tgtEl>
                                          <p:spTgt spid="35"/>
                                        </p:tgtEl>
                                      </p:cBhvr>
                                    </p:animEffect>
                                    <p:set>
                                      <p:cBhvr>
                                        <p:cTn id="48" dur="1" fill="hold">
                                          <p:stCondLst>
                                            <p:cond delay="499"/>
                                          </p:stCondLst>
                                        </p:cTn>
                                        <p:tgtEl>
                                          <p:spTgt spid="35"/>
                                        </p:tgtEl>
                                        <p:attrNameLst>
                                          <p:attrName>style.visibility</p:attrName>
                                        </p:attrNameLst>
                                      </p:cBhvr>
                                      <p:to>
                                        <p:strVal val="hidden"/>
                                      </p:to>
                                    </p:set>
                                  </p:childTnLst>
                                </p:cTn>
                              </p:par>
                            </p:childTnLst>
                          </p:cTn>
                        </p:par>
                        <p:par>
                          <p:cTn id="49" fill="hold">
                            <p:stCondLst>
                              <p:cond delay="2000"/>
                            </p:stCondLst>
                            <p:childTnLst>
                              <p:par>
                                <p:cTn id="50" presetID="10" presetClass="exit" presetSubtype="0" fill="hold" grpId="0" nodeType="afterEffect">
                                  <p:stCondLst>
                                    <p:cond delay="0"/>
                                  </p:stCondLst>
                                  <p:childTnLst>
                                    <p:animEffect transition="out" filter="fade">
                                      <p:cBhvr>
                                        <p:cTn id="51" dur="500"/>
                                        <p:tgtEl>
                                          <p:spTgt spid="36"/>
                                        </p:tgtEl>
                                      </p:cBhvr>
                                    </p:animEffect>
                                    <p:set>
                                      <p:cBhvr>
                                        <p:cTn id="52" dur="1" fill="hold">
                                          <p:stCondLst>
                                            <p:cond delay="499"/>
                                          </p:stCondLst>
                                        </p:cTn>
                                        <p:tgtEl>
                                          <p:spTgt spid="36"/>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0" nodeType="clickEffect">
                                  <p:stCondLst>
                                    <p:cond delay="0"/>
                                  </p:stCondLst>
                                  <p:childTnLst>
                                    <p:animEffect transition="out" filter="fade">
                                      <p:cBhvr>
                                        <p:cTn id="56" dur="500"/>
                                        <p:tgtEl>
                                          <p:spTgt spid="10"/>
                                        </p:tgtEl>
                                      </p:cBhvr>
                                    </p:animEffect>
                                    <p:set>
                                      <p:cBhvr>
                                        <p:cTn id="57" dur="1" fill="hold">
                                          <p:stCondLst>
                                            <p:cond delay="499"/>
                                          </p:stCondLst>
                                        </p:cTn>
                                        <p:tgtEl>
                                          <p:spTgt spid="10"/>
                                        </p:tgtEl>
                                        <p:attrNameLst>
                                          <p:attrName>style.visibility</p:attrName>
                                        </p:attrNameLst>
                                      </p:cBhvr>
                                      <p:to>
                                        <p:strVal val="hidden"/>
                                      </p:to>
                                    </p:set>
                                  </p:childTnLst>
                                </p:cTn>
                              </p:par>
                            </p:childTnLst>
                          </p:cTn>
                        </p:par>
                        <p:par>
                          <p:cTn id="58" fill="hold">
                            <p:stCondLst>
                              <p:cond delay="500"/>
                            </p:stCondLst>
                            <p:childTnLst>
                              <p:par>
                                <p:cTn id="59" presetID="10" presetClass="exit" presetSubtype="0" fill="hold" nodeType="afterEffect">
                                  <p:stCondLst>
                                    <p:cond delay="0"/>
                                  </p:stCondLst>
                                  <p:childTnLst>
                                    <p:animEffect transition="out" filter="fade">
                                      <p:cBhvr>
                                        <p:cTn id="60" dur="500"/>
                                        <p:tgtEl>
                                          <p:spTgt spid="47"/>
                                        </p:tgtEl>
                                      </p:cBhvr>
                                    </p:animEffect>
                                    <p:set>
                                      <p:cBhvr>
                                        <p:cTn id="61" dur="1" fill="hold">
                                          <p:stCondLst>
                                            <p:cond delay="499"/>
                                          </p:stCondLst>
                                        </p:cTn>
                                        <p:tgtEl>
                                          <p:spTgt spid="47"/>
                                        </p:tgtEl>
                                        <p:attrNameLst>
                                          <p:attrName>style.visibility</p:attrName>
                                        </p:attrNameLst>
                                      </p:cBhvr>
                                      <p:to>
                                        <p:strVal val="hidden"/>
                                      </p:to>
                                    </p:set>
                                  </p:childTnLst>
                                </p:cTn>
                              </p:par>
                            </p:childTnLst>
                          </p:cTn>
                        </p:par>
                        <p:par>
                          <p:cTn id="62" fill="hold">
                            <p:stCondLst>
                              <p:cond delay="1000"/>
                            </p:stCondLst>
                            <p:childTnLst>
                              <p:par>
                                <p:cTn id="63" presetID="10" presetClass="exit" presetSubtype="0" fill="hold" nodeType="afterEffect">
                                  <p:stCondLst>
                                    <p:cond delay="0"/>
                                  </p:stCondLst>
                                  <p:childTnLst>
                                    <p:animEffect transition="out" filter="fade">
                                      <p:cBhvr>
                                        <p:cTn id="64" dur="500"/>
                                        <p:tgtEl>
                                          <p:spTgt spid="48"/>
                                        </p:tgtEl>
                                      </p:cBhvr>
                                    </p:animEffect>
                                    <p:set>
                                      <p:cBhvr>
                                        <p:cTn id="65" dur="1" fill="hold">
                                          <p:stCondLst>
                                            <p:cond delay="499"/>
                                          </p:stCondLst>
                                        </p:cTn>
                                        <p:tgtEl>
                                          <p:spTgt spid="48"/>
                                        </p:tgtEl>
                                        <p:attrNameLst>
                                          <p:attrName>style.visibility</p:attrName>
                                        </p:attrNameLst>
                                      </p:cBhvr>
                                      <p:to>
                                        <p:strVal val="hidden"/>
                                      </p:to>
                                    </p:set>
                                  </p:childTnLst>
                                </p:cTn>
                              </p:par>
                            </p:childTnLst>
                          </p:cTn>
                        </p:par>
                        <p:par>
                          <p:cTn id="66" fill="hold">
                            <p:stCondLst>
                              <p:cond delay="1500"/>
                            </p:stCondLst>
                            <p:childTnLst>
                              <p:par>
                                <p:cTn id="67" presetID="10" presetClass="exit" presetSubtype="0" fill="hold" nodeType="afterEffect">
                                  <p:stCondLst>
                                    <p:cond delay="0"/>
                                  </p:stCondLst>
                                  <p:childTnLst>
                                    <p:animEffect transition="out" filter="fade">
                                      <p:cBhvr>
                                        <p:cTn id="68" dur="500"/>
                                        <p:tgtEl>
                                          <p:spTgt spid="49"/>
                                        </p:tgtEl>
                                      </p:cBhvr>
                                    </p:animEffect>
                                    <p:set>
                                      <p:cBhvr>
                                        <p:cTn id="69" dur="1" fill="hold">
                                          <p:stCondLst>
                                            <p:cond delay="499"/>
                                          </p:stCondLst>
                                        </p:cTn>
                                        <p:tgtEl>
                                          <p:spTgt spid="49"/>
                                        </p:tgtEl>
                                        <p:attrNameLst>
                                          <p:attrName>style.visibility</p:attrName>
                                        </p:attrNameLst>
                                      </p:cBhvr>
                                      <p:to>
                                        <p:strVal val="hidden"/>
                                      </p:to>
                                    </p:set>
                                  </p:childTnLst>
                                </p:cTn>
                              </p:par>
                            </p:childTnLst>
                          </p:cTn>
                        </p:par>
                        <p:par>
                          <p:cTn id="70" fill="hold">
                            <p:stCondLst>
                              <p:cond delay="2000"/>
                            </p:stCondLst>
                            <p:childTnLst>
                              <p:par>
                                <p:cTn id="71" presetID="10" presetClass="exit" presetSubtype="0" fill="hold" nodeType="afterEffect">
                                  <p:stCondLst>
                                    <p:cond delay="0"/>
                                  </p:stCondLst>
                                  <p:childTnLst>
                                    <p:animEffect transition="out" filter="fade">
                                      <p:cBhvr>
                                        <p:cTn id="72" dur="500"/>
                                        <p:tgtEl>
                                          <p:spTgt spid="50"/>
                                        </p:tgtEl>
                                      </p:cBhvr>
                                    </p:animEffect>
                                    <p:set>
                                      <p:cBhvr>
                                        <p:cTn id="73" dur="1" fill="hold">
                                          <p:stCondLst>
                                            <p:cond delay="499"/>
                                          </p:stCondLst>
                                        </p:cTn>
                                        <p:tgtEl>
                                          <p:spTgt spid="50"/>
                                        </p:tgtEl>
                                        <p:attrNameLst>
                                          <p:attrName>style.visibility</p:attrName>
                                        </p:attrNameLst>
                                      </p:cBhvr>
                                      <p:to>
                                        <p:strVal val="hidden"/>
                                      </p:to>
                                    </p:set>
                                  </p:childTnLst>
                                </p:cTn>
                              </p:par>
                            </p:childTnLst>
                          </p:cTn>
                        </p:par>
                        <p:par>
                          <p:cTn id="74" fill="hold">
                            <p:stCondLst>
                              <p:cond delay="2500"/>
                            </p:stCondLst>
                            <p:childTnLst>
                              <p:par>
                                <p:cTn id="75" presetID="10" presetClass="exit" presetSubtype="0" fill="hold" grpId="0" nodeType="afterEffect">
                                  <p:stCondLst>
                                    <p:cond delay="0"/>
                                  </p:stCondLst>
                                  <p:childTnLst>
                                    <p:animEffect transition="out" filter="fade">
                                      <p:cBhvr>
                                        <p:cTn id="76" dur="500"/>
                                        <p:tgtEl>
                                          <p:spTgt spid="46"/>
                                        </p:tgtEl>
                                      </p:cBhvr>
                                    </p:animEffect>
                                    <p:set>
                                      <p:cBhvr>
                                        <p:cTn id="77" dur="1" fill="hold">
                                          <p:stCondLst>
                                            <p:cond delay="499"/>
                                          </p:stCondLst>
                                        </p:cTn>
                                        <p:tgtEl>
                                          <p:spTgt spid="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4" grpId="0" animBg="1"/>
      <p:bldP spid="20" grpId="0" animBg="1"/>
      <p:bldP spid="22" grpId="0" animBg="1"/>
      <p:bldP spid="34" grpId="0" animBg="1"/>
      <p:bldP spid="35" grpId="0" animBg="1"/>
      <p:bldP spid="36" grpId="0" animBg="1"/>
      <p:bldP spid="4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0ADC1BA4-CB15-4B89-B8CB-E05BC46F806C}"/>
              </a:ext>
            </a:extLst>
          </p:cNvPr>
          <p:cNvSpPr txBox="1">
            <a:spLocks/>
          </p:cNvSpPr>
          <p:nvPr/>
        </p:nvSpPr>
        <p:spPr>
          <a:xfrm>
            <a:off x="2167008" y="2015836"/>
            <a:ext cx="8798866" cy="17526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ja-JP" altLang="en-US" sz="2400" b="1" dirty="0">
                <a:solidFill>
                  <a:srgbClr val="21BDBD"/>
                </a:solidFill>
              </a:rPr>
              <a:t>スマートフォン</a:t>
            </a:r>
            <a:r>
              <a:rPr lang="ja-JP" altLang="en-US" sz="2400" dirty="0"/>
              <a:t>には，ニュースを読んだり，音楽を聴いたり，画像を記録したりなど，さまざまな機能がある。スマートフォンはどのような</a:t>
            </a:r>
            <a:r>
              <a:rPr lang="ja-JP" altLang="en-US" sz="2400" b="1" dirty="0">
                <a:solidFill>
                  <a:srgbClr val="21BDBD"/>
                </a:solidFill>
              </a:rPr>
              <a:t>メディア</a:t>
            </a:r>
            <a:r>
              <a:rPr lang="ja-JP" altLang="en-US" sz="2400" dirty="0"/>
              <a:t>といえるのか説明してみよう。</a:t>
            </a:r>
          </a:p>
        </p:txBody>
      </p:sp>
      <p:sp>
        <p:nvSpPr>
          <p:cNvPr id="4" name="コンテンツ プレースホルダー 2">
            <a:extLst>
              <a:ext uri="{FF2B5EF4-FFF2-40B4-BE49-F238E27FC236}">
                <a16:creationId xmlns:a16="http://schemas.microsoft.com/office/drawing/2014/main" id="{E4A206DC-354E-4AF2-A578-4410FF17C3A4}"/>
              </a:ext>
            </a:extLst>
          </p:cNvPr>
          <p:cNvSpPr txBox="1">
            <a:spLocks/>
          </p:cNvSpPr>
          <p:nvPr/>
        </p:nvSpPr>
        <p:spPr>
          <a:xfrm>
            <a:off x="2167008" y="4362364"/>
            <a:ext cx="8798866" cy="18167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ja-JP" altLang="en-US" sz="2400" dirty="0"/>
              <a:t>メディアは，</a:t>
            </a:r>
            <a:r>
              <a:rPr lang="ja-JP" altLang="en-US" sz="2400" b="1" dirty="0"/>
              <a:t>情報メディア</a:t>
            </a:r>
            <a:r>
              <a:rPr lang="ja-JP" altLang="en-US" sz="2400" dirty="0"/>
              <a:t>，</a:t>
            </a:r>
            <a:r>
              <a:rPr lang="ja-JP" altLang="en-US" sz="2400" b="1" dirty="0"/>
              <a:t>表現メディア</a:t>
            </a:r>
            <a:r>
              <a:rPr lang="ja-JP" altLang="en-US" sz="2400" dirty="0"/>
              <a:t>，</a:t>
            </a:r>
            <a:r>
              <a:rPr lang="ja-JP" altLang="en-US" sz="2400" b="1" dirty="0"/>
              <a:t>伝達メディア</a:t>
            </a:r>
            <a:r>
              <a:rPr lang="ja-JP" altLang="en-US" sz="2400" dirty="0"/>
              <a:t>に分類することができる。スマートフォンは，これらのうちどのメディアに該当するか考えてみよう。</a:t>
            </a:r>
            <a:endParaRPr lang="en-US" altLang="ja-JP" sz="2400" dirty="0"/>
          </a:p>
        </p:txBody>
      </p:sp>
    </p:spTree>
    <p:extLst>
      <p:ext uri="{BB962C8B-B14F-4D97-AF65-F5344CB8AC3E}">
        <p14:creationId xmlns:p14="http://schemas.microsoft.com/office/powerpoint/2010/main" val="1648242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213F74E0-8EBF-EEA6-B07A-5DB81E4DFD28}"/>
              </a:ext>
            </a:extLst>
          </p:cNvPr>
          <p:cNvSpPr txBox="1">
            <a:spLocks/>
          </p:cNvSpPr>
          <p:nvPr/>
        </p:nvSpPr>
        <p:spPr>
          <a:xfrm>
            <a:off x="2251365" y="2126673"/>
            <a:ext cx="8666018" cy="14262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ja-JP" altLang="en-US" sz="2400" dirty="0"/>
              <a:t>紙に描かれた絵や文字を遠くに人に送ったり，逆に受け取ったりする</a:t>
            </a:r>
            <a:r>
              <a:rPr lang="en-US" altLang="ja-JP" sz="2400" b="1" dirty="0">
                <a:solidFill>
                  <a:srgbClr val="21BDBD"/>
                </a:solidFill>
              </a:rPr>
              <a:t>FAX</a:t>
            </a:r>
            <a:r>
              <a:rPr lang="ja-JP" altLang="en-US" sz="2400" dirty="0"/>
              <a:t>は，どの</a:t>
            </a:r>
            <a:r>
              <a:rPr lang="ja-JP" altLang="en-US" sz="2400" b="1" dirty="0">
                <a:solidFill>
                  <a:srgbClr val="21BDBD"/>
                </a:solidFill>
              </a:rPr>
              <a:t>メディア</a:t>
            </a:r>
            <a:r>
              <a:rPr lang="ja-JP" altLang="en-US" sz="2400" dirty="0"/>
              <a:t>に分類されるか考えてみよう。</a:t>
            </a:r>
          </a:p>
        </p:txBody>
      </p:sp>
      <p:sp>
        <p:nvSpPr>
          <p:cNvPr id="3" name="コンテンツ プレースホルダー 2">
            <a:extLst>
              <a:ext uri="{FF2B5EF4-FFF2-40B4-BE49-F238E27FC236}">
                <a16:creationId xmlns:a16="http://schemas.microsoft.com/office/drawing/2014/main" id="{26E5831F-6FA3-A234-D944-269068559275}"/>
              </a:ext>
            </a:extLst>
          </p:cNvPr>
          <p:cNvSpPr txBox="1">
            <a:spLocks/>
          </p:cNvSpPr>
          <p:nvPr/>
        </p:nvSpPr>
        <p:spPr>
          <a:xfrm>
            <a:off x="2251365" y="4343400"/>
            <a:ext cx="8666018" cy="193963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None/>
            </a:pPr>
            <a:r>
              <a:rPr lang="en-US" altLang="ja-JP" sz="2400" b="1" dirty="0"/>
              <a:t>FAX</a:t>
            </a:r>
            <a:r>
              <a:rPr lang="ja-JP" altLang="en-US" sz="2400" dirty="0"/>
              <a:t>は，電話と同じく電話線を使用し，相手と絵や文字を送受信する機器である。</a:t>
            </a:r>
            <a:r>
              <a:rPr lang="ja-JP" altLang="en-US" sz="2400" b="1" dirty="0"/>
              <a:t>情報メディア</a:t>
            </a:r>
            <a:r>
              <a:rPr lang="ja-JP" altLang="en-US" sz="2400" dirty="0"/>
              <a:t>，</a:t>
            </a:r>
            <a:r>
              <a:rPr lang="ja-JP" altLang="en-US" sz="2400" b="1" dirty="0"/>
              <a:t>表現メディア</a:t>
            </a:r>
            <a:r>
              <a:rPr lang="ja-JP" altLang="en-US" sz="2400" dirty="0"/>
              <a:t>，</a:t>
            </a:r>
            <a:r>
              <a:rPr lang="ja-JP" altLang="en-US" sz="2400" b="1" dirty="0"/>
              <a:t>伝達メディア</a:t>
            </a:r>
            <a:r>
              <a:rPr lang="ja-JP" altLang="en-US" sz="2400" dirty="0"/>
              <a:t>のうち，どのメディアに分類されるか考えてみよう。</a:t>
            </a:r>
            <a:endParaRPr lang="en-US" altLang="ja-JP" sz="2400" dirty="0"/>
          </a:p>
        </p:txBody>
      </p:sp>
    </p:spTree>
    <p:extLst>
      <p:ext uri="{BB962C8B-B14F-4D97-AF65-F5344CB8AC3E}">
        <p14:creationId xmlns:p14="http://schemas.microsoft.com/office/powerpoint/2010/main" val="3290122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theme/theme1.xml><?xml version="1.0" encoding="utf-8"?>
<a:theme xmlns:a="http://schemas.openxmlformats.org/drawingml/2006/main" name="第1章 情報社会と問題解決">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3CE84BB5-8883-423F-B870-BA6EFDB1E3CE}" vid="{51165438-80D4-49B6-B3A2-8DBBA91890B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579</TotalTime>
  <Words>1156</Words>
  <Application>Microsoft Office PowerPoint</Application>
  <PresentationFormat>ワイド画面</PresentationFormat>
  <Paragraphs>109</Paragraphs>
  <Slides>8</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BIZ UD明朝 Medium</vt:lpstr>
      <vt:lpstr>游ゴシック</vt:lpstr>
      <vt:lpstr>游ゴシック Light</vt:lpstr>
      <vt:lpstr>Arial</vt:lpstr>
      <vt:lpstr>第1章 情報社会と問題解決</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sugishima.h</dc:creator>
  <cp:lastModifiedBy>蔡 美穂</cp:lastModifiedBy>
  <cp:revision>10</cp:revision>
  <dcterms:created xsi:type="dcterms:W3CDTF">2021-01-01T03:01:23Z</dcterms:created>
  <dcterms:modified xsi:type="dcterms:W3CDTF">2024-12-18T07:29:19Z</dcterms:modified>
</cp:coreProperties>
</file>