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2" r:id="rId3"/>
    <p:sldId id="259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5D7"/>
    <a:srgbClr val="EA9EA8"/>
    <a:srgbClr val="A45166"/>
    <a:srgbClr val="D01F53"/>
    <a:srgbClr val="57B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4" autoAdjust="0"/>
    <p:restoredTop sz="90884" autoAdjust="0"/>
  </p:normalViewPr>
  <p:slideViewPr>
    <p:cSldViewPr snapToGrid="0">
      <p:cViewPr varScale="1">
        <p:scale>
          <a:sx n="78" d="100"/>
          <a:sy n="78" d="100"/>
        </p:scale>
        <p:origin x="86" y="2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EFEF8-9939-4708-B7ED-2F7F4F2253E0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F5A34-28C0-482B-BB96-590604A642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5140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F5A34-28C0-482B-BB96-590604A6425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7649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782BD-F844-B821-780E-CC2A053E0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F367BFA-357E-F515-30AD-15C1E7A75D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CB4E1DE-AE7C-A3DE-4C34-86EA43CDE7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033C265-2FA0-8E0D-6771-E258552AB6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F5A34-28C0-482B-BB96-590604A6425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5035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F7C75-1BEF-9040-E03F-262BE2867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3F3D8A8-0217-79C5-08E4-6351B46120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D183661-B4FF-0653-BFE6-A7F2980BD5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1E57852-0CA6-7C64-00AB-6446B33039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F5A34-28C0-482B-BB96-590604A6425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964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9BC37-8EC0-D61F-B1F5-63DBF8792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80D11B5-A492-8960-7B10-B919A92045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4AC771F-5993-2EFA-2BFF-F58D60FCB3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F66D80D-5B83-E234-5333-BB7017A10D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F5A34-28C0-482B-BB96-590604A6425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8313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646FE-2DCD-9995-FE9F-66A9EF73F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D9C6ED2-D14E-90E6-37BA-536A1A8F3F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4B2F0D0-F146-7ED3-2F06-CD8890C96F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ADF053-34B1-363C-9423-6BED828548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F5A34-28C0-482B-BB96-590604A6425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759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E31FE-DC8B-0547-79C8-9E0422222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A4AF3A3-1C73-554E-FDD2-F1B21BF38E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F56EFF8-234A-7094-5A01-42EE54756E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0DE35AD-0218-AABD-3D2D-EF5CA12C48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F5A34-28C0-482B-BB96-590604A6425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4718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FECB8-0A2A-8264-7040-A8FAE8DC0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06764B3-4E2E-37E5-9F67-E50A923A35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2245F16-BCAA-9E98-00B9-BCA64C1062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859920E-9A17-EFC2-9A9E-BA96E1C9C7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F5A34-28C0-482B-BB96-590604A6425E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495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89903-279A-26FE-E0CE-1713E305C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007F610-09B9-AC1A-E2DF-1FCDE483FC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7A4FBB7-24FF-3B69-76D8-EB1D3AE351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FE927D2-DB52-C2AE-3054-C57D606E7B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F5A34-28C0-482B-BB96-590604A6425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259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AF444A-B9A5-4573-82E7-1545CE93F3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122363"/>
            <a:ext cx="10058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4974705-91F7-45ED-AA78-3B07CF2BC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3602038"/>
            <a:ext cx="100584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0150FD0-52DE-4D21-A9D5-759B78553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843F-005E-4BBB-93CB-D8981BF04794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C1F8A82-0BE3-4905-9BF2-13ED4D6CE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19AFF07-1FC4-4A0A-B501-93FD2CDDC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4D10-1807-4794-AC98-F0C4F63466E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3079D76F-1AA9-4F12-A8F8-6F41EDC984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363" y="52970"/>
            <a:ext cx="11979274" cy="426666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87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0F4838-DAAB-4D9D-AE51-10ECFF434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92FADF0-5645-4137-B3FF-1A1ED72284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2524EF-35D6-447E-B938-90230F7A5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843F-005E-4BBB-93CB-D8981BF04794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A82218-51A1-4946-983B-B717156E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FAFEF5-26AE-433E-99D1-E9C0BE0EC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4D10-1807-4794-AC98-F0C4F63466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77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CA8E48E-0018-4AF1-A95C-C6C6906FFF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18992D2-C3BF-4E6A-A3E0-B7A2E2E40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C6BE60-FA7B-489E-AE64-315433BCE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843F-005E-4BBB-93CB-D8981BF04794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A05C32-64CF-4604-B613-9849CE19D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AD2FB9-8048-4D69-822D-4787F1243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4D10-1807-4794-AC98-F0C4F63466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42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28A569-B5C7-4CAA-BCB0-D2BE8DCCB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646658"/>
            <a:ext cx="11567160" cy="905377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8B70C9-88FE-43DF-96C5-4D5AE62AD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608058"/>
            <a:ext cx="11567160" cy="4786472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B81A59-E303-4EA6-928D-42B5B4F40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843F-005E-4BBB-93CB-D8981BF04794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7D8412-E3E8-4C65-9B68-9BC14244B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3CD3F8-D112-4C22-BEE1-FD555464D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4D10-1807-4794-AC98-F0C4F63466E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7">
            <a:extLst>
              <a:ext uri="{FF2B5EF4-FFF2-40B4-BE49-F238E27FC236}">
                <a16:creationId xmlns:a16="http://schemas.microsoft.com/office/drawing/2014/main" id="{DB7583FB-2B57-4E6F-AEDA-852A4BD9FC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363" y="52970"/>
            <a:ext cx="11979274" cy="426666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2224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217ED4-9B0E-4C36-B752-D781A8773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BDBF17-5122-4E4E-8A16-B87613B0A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4734F2-4F18-449E-AA15-C6C63EDB9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843F-005E-4BBB-93CB-D8981BF04794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8F6BD8-FC5D-4B88-855D-19296C4D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817C723-3FEA-4CF5-91D5-A31924872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4D10-1807-4794-AC98-F0C4F63466E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7">
            <a:extLst>
              <a:ext uri="{FF2B5EF4-FFF2-40B4-BE49-F238E27FC236}">
                <a16:creationId xmlns:a16="http://schemas.microsoft.com/office/drawing/2014/main" id="{A0D59413-7469-41FB-AE5A-DB8E0F852F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363" y="52970"/>
            <a:ext cx="11979274" cy="426666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95554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AD5182-5EC8-4C12-A32F-7BCBF6309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646658"/>
            <a:ext cx="11567160" cy="905377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6020AFB-49C3-4320-BFA7-A8E43C208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2420" y="1608058"/>
            <a:ext cx="5699760" cy="4786472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F07D5B4-4786-4FE2-8A97-E50F40DC3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9820" y="1608058"/>
            <a:ext cx="5699760" cy="478647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DFAB957-369E-4BE7-81BC-AF81756E9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843F-005E-4BBB-93CB-D8981BF04794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D950DD4-2D32-4C2F-9741-42570DFA3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C2143E-0590-4A35-B53D-955132DCC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4D10-1807-4794-AC98-F0C4F63466E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4FC61950-ECEC-4FCC-A05E-F2717E8521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363" y="52970"/>
            <a:ext cx="11979274" cy="426666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4936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D773AD-B3A4-4590-A5A6-12701ECB1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08" y="646658"/>
            <a:ext cx="11567160" cy="905377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4351932-2F64-4881-AC3D-0ED384708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008" y="1681163"/>
            <a:ext cx="5673566" cy="823912"/>
          </a:xfrm>
        </p:spPr>
        <p:txBody>
          <a:bodyPr anchor="b">
            <a:no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8A7796F-3C99-4E18-B5DF-58C3F0A55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4008" y="2505075"/>
            <a:ext cx="5673566" cy="368458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C4F0C5C-1567-4D2A-9739-4C8CB5B361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6485" y="1681163"/>
            <a:ext cx="5701507" cy="823912"/>
          </a:xfrm>
        </p:spPr>
        <p:txBody>
          <a:bodyPr anchor="b">
            <a:no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E5C8A0E-14C4-473F-9941-41D50A4E6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6485" y="2505075"/>
            <a:ext cx="5701507" cy="368458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D9935FB-8553-4F0F-AB6D-A78E170DB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843F-005E-4BBB-93CB-D8981BF04794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CA42395-015E-4578-A275-612CB13A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3DC65D7-57F5-4323-8563-FC2EB6EE8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4D10-1807-4794-AC98-F0C4F63466E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テキスト プレースホルダー 7">
            <a:extLst>
              <a:ext uri="{FF2B5EF4-FFF2-40B4-BE49-F238E27FC236}">
                <a16:creationId xmlns:a16="http://schemas.microsoft.com/office/drawing/2014/main" id="{6F7DF8F3-18CE-4220-A6A9-C77493E915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363" y="52970"/>
            <a:ext cx="11979274" cy="426666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5199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D2E8F6-C14F-4841-A454-1D3E47AD5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B1E8F97-9CD1-41F6-A0A2-6B42F275C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843F-005E-4BBB-93CB-D8981BF04794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AE23834-2650-4AB1-8630-8C4A79988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6D9AF35-6D02-4AE6-885B-136B9C25A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4D10-1807-4794-AC98-F0C4F63466E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テキスト プレースホルダー 7">
            <a:extLst>
              <a:ext uri="{FF2B5EF4-FFF2-40B4-BE49-F238E27FC236}">
                <a16:creationId xmlns:a16="http://schemas.microsoft.com/office/drawing/2014/main" id="{F81E8808-DCF9-444A-B34C-333DC24892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363" y="52970"/>
            <a:ext cx="11979274" cy="426666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7884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16305B7-978A-4BCB-AFC8-4F3828F2D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843F-005E-4BBB-93CB-D8981BF04794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24302C6-C9FB-4983-9485-38B93B01C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D052961-D0A0-4C8A-82F3-68370BEE7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4D10-1807-4794-AC98-F0C4F63466E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テキスト プレースホルダー 7">
            <a:extLst>
              <a:ext uri="{FF2B5EF4-FFF2-40B4-BE49-F238E27FC236}">
                <a16:creationId xmlns:a16="http://schemas.microsoft.com/office/drawing/2014/main" id="{62821F32-117F-49EB-BFEA-0552B18991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363" y="52970"/>
            <a:ext cx="11979274" cy="426666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07803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F746D6-52F1-4B55-830D-E15D6AB99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B4FCAA9-932A-4895-9191-44E8E1B9B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0866F6E-99E1-41E0-AFAA-F79ED2154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84D85F1-6A6F-4ECD-A96F-B4606227A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843F-005E-4BBB-93CB-D8981BF04794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4D509E-605E-440E-9603-830CC5074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0E9CF16-A6D3-434A-99B8-157CE173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4D10-1807-4794-AC98-F0C4F63466E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38C7528F-3C49-41C7-B120-8BAFE4F035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363" y="52970"/>
            <a:ext cx="11979274" cy="426666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94478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BB7FDA-0F1B-4F8A-82A7-AD97C47C1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41CFEAB-7D7E-451B-836D-65629BDABA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E7B902D-D5C9-4C2E-A605-44A901261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78DD7F6-DC2B-4181-96F8-BF7451A75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843F-005E-4BBB-93CB-D8981BF04794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0571331-27AA-4D9E-8633-113EAE58C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489993E-51BD-4658-A996-CA6EBC972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4D10-1807-4794-AC98-F0C4F63466E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E9AD5DA8-0E1E-4DC3-AB27-1A1F81C3CE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363" y="52970"/>
            <a:ext cx="11979274" cy="426666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6839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0867CD9-BA3B-4F93-9E5A-D04E3A38C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646658"/>
            <a:ext cx="11567160" cy="905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E60122E-D2FA-41D9-831D-7AED75A18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420" y="1608058"/>
            <a:ext cx="11567160" cy="4786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FF8C31-2B1B-400D-8998-55AA3E0119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5843F-005E-4BBB-93CB-D8981BF04794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743DCA-25C2-42B1-977B-152D7EC51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23A341-EB5C-4E08-97BB-68A6450462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14D10-1807-4794-AC98-F0C4F63466E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3FD08DE-AE2B-457C-87CB-C545119ABA35}"/>
              </a:ext>
            </a:extLst>
          </p:cNvPr>
          <p:cNvSpPr/>
          <p:nvPr userDrawn="1"/>
        </p:nvSpPr>
        <p:spPr>
          <a:xfrm>
            <a:off x="0" y="0"/>
            <a:ext cx="12192000" cy="521494"/>
          </a:xfrm>
          <a:prstGeom prst="rect">
            <a:avLst/>
          </a:prstGeom>
          <a:solidFill>
            <a:srgbClr val="EA9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0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8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4000" kern="1200">
          <a:solidFill>
            <a:schemeClr val="tx1"/>
          </a:solidFill>
          <a:latin typeface="UD Digi Kyokasho NK-R" panose="02020400000000000000" pitchFamily="18" charset="-128"/>
          <a:ea typeface="UD Digi Kyokasho NK-R" panose="02020400000000000000" pitchFamily="18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UD Digi Kyokasho NK-R" panose="02020400000000000000" pitchFamily="18" charset="-128"/>
          <a:ea typeface="UD Digi Kyokasho NK-R" panose="02020400000000000000" pitchFamily="18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UD Digi Kyokasho NK-R" panose="02020400000000000000" pitchFamily="18" charset="-128"/>
          <a:ea typeface="UD Digi Kyokasho NK-R" panose="02020400000000000000" pitchFamily="18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UD Digi Kyokasho NK-R" panose="02020400000000000000" pitchFamily="18" charset="-128"/>
          <a:ea typeface="UD Digi Kyokasho NK-R" panose="02020400000000000000" pitchFamily="18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UD Digi Kyokasho NK-R" panose="02020400000000000000" pitchFamily="18" charset="-128"/>
          <a:ea typeface="UD Digi Kyokasho NK-R" panose="02020400000000000000" pitchFamily="18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2A9994-ED40-4168-B6A9-4AD430FF2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636588"/>
            <a:ext cx="10058400" cy="2387600"/>
          </a:xfrm>
        </p:spPr>
        <p:txBody>
          <a:bodyPr/>
          <a:lstStyle/>
          <a:p>
            <a:r>
              <a:rPr lang="ja-JP" altLang="en-US">
                <a:solidFill>
                  <a:srgbClr val="A45166"/>
                </a:solidFill>
              </a:rPr>
              <a:t>生成</a:t>
            </a:r>
            <a:r>
              <a:rPr lang="en-US" altLang="ja-JP" dirty="0">
                <a:solidFill>
                  <a:srgbClr val="A45166"/>
                </a:solidFill>
              </a:rPr>
              <a:t>AI</a:t>
            </a:r>
            <a:r>
              <a:rPr lang="ja-JP" altLang="en-US">
                <a:solidFill>
                  <a:srgbClr val="A45166"/>
                </a:solidFill>
              </a:rPr>
              <a:t>と著作者の</a:t>
            </a:r>
            <a:br>
              <a:rPr lang="en-US" altLang="ja-JP" dirty="0">
                <a:solidFill>
                  <a:srgbClr val="A45166"/>
                </a:solidFill>
              </a:rPr>
            </a:br>
            <a:r>
              <a:rPr lang="ja-JP" altLang="en-US">
                <a:solidFill>
                  <a:srgbClr val="A45166"/>
                </a:solidFill>
              </a:rPr>
              <a:t>権利の関係はどうなっていくか</a:t>
            </a:r>
            <a:endParaRPr kumimoji="1" lang="ja-JP" altLang="en-US" dirty="0">
              <a:solidFill>
                <a:srgbClr val="A45166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B0729A7-9E4F-46DD-940B-739BA000BE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582" y="3429000"/>
            <a:ext cx="10422835" cy="2649262"/>
          </a:xfrm>
        </p:spPr>
        <p:txBody>
          <a:bodyPr>
            <a:normAutofit fontScale="92500"/>
          </a:bodyPr>
          <a:lstStyle/>
          <a:p>
            <a:r>
              <a:rPr kumimoji="1" lang="ja-JP" altLang="en-US" sz="4400"/>
              <a:t>ユーザの指示に従って画像を生成する，</a:t>
            </a:r>
            <a:br>
              <a:rPr kumimoji="1" lang="en-US" altLang="ja-JP" sz="4400" dirty="0"/>
            </a:br>
            <a:r>
              <a:rPr kumimoji="1" lang="ja-JP" altLang="en-US" sz="4400"/>
              <a:t>生成</a:t>
            </a:r>
            <a:r>
              <a:rPr kumimoji="1" lang="en-US" altLang="ja-JP" sz="4400" dirty="0"/>
              <a:t>AI</a:t>
            </a:r>
            <a:r>
              <a:rPr kumimoji="1" lang="ja-JP" altLang="en-US" sz="4400"/>
              <a:t>と呼ばれるものが普及し始めています。このような画像を生成する</a:t>
            </a:r>
            <a:r>
              <a:rPr kumimoji="1" lang="en-US" altLang="ja-JP" sz="4400" dirty="0"/>
              <a:t>AI</a:t>
            </a:r>
            <a:r>
              <a:rPr kumimoji="1" lang="ja-JP" altLang="en-US" sz="4400"/>
              <a:t>に関して，</a:t>
            </a:r>
            <a:br>
              <a:rPr kumimoji="1" lang="en-US" altLang="ja-JP" sz="4400" dirty="0"/>
            </a:br>
            <a:r>
              <a:rPr kumimoji="1" lang="ja-JP" altLang="en-US" sz="4400"/>
              <a:t>どんな著作権の問題があるか調べてみましょう。</a:t>
            </a:r>
            <a:endParaRPr kumimoji="1" lang="ja-JP" altLang="en-US" sz="4400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7CBBACD-D194-4043-B5CE-7D2126492E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 dirty="0"/>
              <a:t>Discussion1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39426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0F25C-BFC8-57BC-BE14-BB008A6CA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A0D69F-6342-6F18-DFE7-92B6E057B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636588"/>
            <a:ext cx="10058400" cy="2387600"/>
          </a:xfrm>
        </p:spPr>
        <p:txBody>
          <a:bodyPr/>
          <a:lstStyle/>
          <a:p>
            <a:r>
              <a:rPr lang="en-US" altLang="ja-JP" dirty="0">
                <a:solidFill>
                  <a:srgbClr val="A45166"/>
                </a:solidFill>
              </a:rPr>
              <a:t>Step</a:t>
            </a:r>
            <a:r>
              <a:rPr lang="ja-JP" altLang="en-US">
                <a:solidFill>
                  <a:srgbClr val="A45166"/>
                </a:solidFill>
              </a:rPr>
              <a:t>３：議論する</a:t>
            </a:r>
            <a:endParaRPr kumimoji="1" lang="ja-JP" altLang="en-US" dirty="0">
              <a:solidFill>
                <a:srgbClr val="A45166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181FEE0-9A2F-0B88-D8EC-D11A503EE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3897313"/>
            <a:ext cx="10058400" cy="1655762"/>
          </a:xfrm>
        </p:spPr>
        <p:txBody>
          <a:bodyPr>
            <a:normAutofit/>
          </a:bodyPr>
          <a:lstStyle/>
          <a:p>
            <a:r>
              <a:rPr kumimoji="1" lang="ja-JP" altLang="en-US" sz="4400"/>
              <a:t>２人の考えがどうして違っているのか，</a:t>
            </a:r>
            <a:endParaRPr kumimoji="1" lang="en-US" altLang="ja-JP" sz="4400" dirty="0"/>
          </a:p>
          <a:p>
            <a:r>
              <a:rPr kumimoji="1" lang="ja-JP" altLang="en-US" sz="4400"/>
              <a:t>理由を議論しながら考えてみよう</a:t>
            </a:r>
            <a:endParaRPr kumimoji="1" lang="ja-JP" altLang="en-US" sz="4400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C4F0B0A-5654-1BC3-A1FA-D4447F49BA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 dirty="0"/>
              <a:t>Discussion1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6287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F25C1-AA3A-8771-85FF-395AB6D53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8935D8-203B-33EA-E4C2-D7756579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646658"/>
            <a:ext cx="11567160" cy="1460922"/>
          </a:xfrm>
        </p:spPr>
        <p:txBody>
          <a:bodyPr anchor="ctr">
            <a:normAutofit fontScale="90000"/>
          </a:bodyPr>
          <a:lstStyle/>
          <a:p>
            <a:br>
              <a:rPr kumimoji="1" lang="en-US" altLang="ja-JP" dirty="0"/>
            </a:br>
            <a:r>
              <a:rPr lang="ja-JP" altLang="ja-JP"/>
              <a:t>２人の考えがどう違っているのか，なぜ違っているのか，違っている理由を考えてみよう。</a:t>
            </a:r>
            <a:br>
              <a:rPr lang="ja-JP" altLang="ja-JP"/>
            </a:br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82383A7-E1C5-A83E-09C1-268C0B6DF3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363" y="52970"/>
            <a:ext cx="11979274" cy="426666"/>
          </a:xfrm>
        </p:spPr>
        <p:txBody>
          <a:bodyPr anchor="ctr">
            <a:normAutofit/>
          </a:bodyPr>
          <a:lstStyle/>
          <a:p>
            <a:r>
              <a:rPr lang="en-US" altLang="ja-JP" sz="2200" dirty="0"/>
              <a:t>Step</a:t>
            </a:r>
            <a:r>
              <a:rPr lang="ja-JP" altLang="en-US" sz="2200"/>
              <a:t>３</a:t>
            </a:r>
            <a:r>
              <a:rPr lang="en-US" altLang="ja-JP" sz="2200" dirty="0"/>
              <a:t>:</a:t>
            </a:r>
            <a:r>
              <a:rPr lang="ja-JP" altLang="en-US" sz="2200"/>
              <a:t>議論する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2C234D5-8184-34A4-7657-C879655BB2D0}"/>
              </a:ext>
            </a:extLst>
          </p:cNvPr>
          <p:cNvSpPr txBox="1">
            <a:spLocks/>
          </p:cNvSpPr>
          <p:nvPr/>
        </p:nvSpPr>
        <p:spPr>
          <a:xfrm>
            <a:off x="602973" y="2107580"/>
            <a:ext cx="10939670" cy="46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4000" kern="120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400" dirty="0">
                <a:solidFill>
                  <a:schemeClr val="accent1"/>
                </a:solidFill>
              </a:rPr>
              <a:t>２人の考えを整理した表を確認しながら，新しい法規制が必要かどうかについて，意見が分かれている理由を考えよう。</a:t>
            </a:r>
            <a:endParaRPr lang="en-US" altLang="ja-JP" sz="4400" dirty="0">
              <a:solidFill>
                <a:schemeClr val="accent1"/>
              </a:solidFill>
            </a:endParaRPr>
          </a:p>
          <a:p>
            <a:r>
              <a:rPr lang="en-US" altLang="ja-JP" sz="4400" dirty="0">
                <a:solidFill>
                  <a:schemeClr val="accent1"/>
                </a:solidFill>
              </a:rPr>
              <a:t>Step2</a:t>
            </a:r>
            <a:r>
              <a:rPr lang="ja-JP" altLang="en-US" sz="4400" dirty="0">
                <a:solidFill>
                  <a:schemeClr val="accent1"/>
                </a:solidFill>
              </a:rPr>
              <a:t>で読んだ文章にもよく読んでみよう。</a:t>
            </a:r>
            <a:endParaRPr lang="en-US" altLang="ja-JP" sz="4400" dirty="0">
              <a:solidFill>
                <a:schemeClr val="accent1"/>
              </a:solidFill>
            </a:endParaRPr>
          </a:p>
          <a:p>
            <a:r>
              <a:rPr lang="ja-JP" altLang="en-US" sz="4400" dirty="0">
                <a:solidFill>
                  <a:schemeClr val="accent1"/>
                </a:solidFill>
              </a:rPr>
              <a:t>「１人目は</a:t>
            </a:r>
            <a:r>
              <a:rPr lang="en-US" altLang="ja-JP" sz="4400" dirty="0">
                <a:solidFill>
                  <a:schemeClr val="accent1"/>
                </a:solidFill>
              </a:rPr>
              <a:t>…</a:t>
            </a:r>
            <a:r>
              <a:rPr lang="ja-JP" altLang="en-US" sz="4400" dirty="0">
                <a:solidFill>
                  <a:schemeClr val="accent1"/>
                </a:solidFill>
              </a:rPr>
              <a:t>，２人目は</a:t>
            </a:r>
            <a:r>
              <a:rPr lang="en-US" altLang="ja-JP" sz="4400" dirty="0">
                <a:solidFill>
                  <a:schemeClr val="accent1"/>
                </a:solidFill>
              </a:rPr>
              <a:t>…</a:t>
            </a:r>
            <a:r>
              <a:rPr lang="ja-JP" altLang="en-US" sz="4400" dirty="0">
                <a:solidFill>
                  <a:schemeClr val="accent1"/>
                </a:solidFill>
              </a:rPr>
              <a:t>」と分けて書くと理由を書きやすい。</a:t>
            </a:r>
          </a:p>
        </p:txBody>
      </p:sp>
    </p:spTree>
    <p:extLst>
      <p:ext uri="{BB962C8B-B14F-4D97-AF65-F5344CB8AC3E}">
        <p14:creationId xmlns:p14="http://schemas.microsoft.com/office/powerpoint/2010/main" val="2401411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9F42E-05DD-4D8F-8A91-DA4A9DDD5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5A9891-D7D4-E1BA-58A2-D18BEC0E7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636588"/>
            <a:ext cx="10058400" cy="2387600"/>
          </a:xfrm>
        </p:spPr>
        <p:txBody>
          <a:bodyPr/>
          <a:lstStyle/>
          <a:p>
            <a:r>
              <a:rPr lang="en-US" altLang="ja-JP" dirty="0">
                <a:solidFill>
                  <a:srgbClr val="A45166"/>
                </a:solidFill>
              </a:rPr>
              <a:t>Step</a:t>
            </a:r>
            <a:r>
              <a:rPr lang="ja-JP" altLang="en-US">
                <a:solidFill>
                  <a:srgbClr val="A45166"/>
                </a:solidFill>
              </a:rPr>
              <a:t>４：まとめる</a:t>
            </a:r>
            <a:endParaRPr kumimoji="1" lang="ja-JP" altLang="en-US" dirty="0">
              <a:solidFill>
                <a:srgbClr val="A45166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4F61BF4-3E6E-B5B3-11C6-80C4C2ABF5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3897312"/>
            <a:ext cx="10058400" cy="2066165"/>
          </a:xfrm>
        </p:spPr>
        <p:txBody>
          <a:bodyPr>
            <a:normAutofit/>
          </a:bodyPr>
          <a:lstStyle/>
          <a:p>
            <a:r>
              <a:rPr lang="ja-JP" altLang="en-US" sz="4400"/>
              <a:t>画像生成</a:t>
            </a:r>
            <a:r>
              <a:rPr lang="en-US" altLang="ja-JP" sz="4400" dirty="0"/>
              <a:t>AI</a:t>
            </a:r>
            <a:r>
              <a:rPr lang="ja-JP" altLang="en-US" sz="4400"/>
              <a:t>の登場で，</a:t>
            </a:r>
            <a:br>
              <a:rPr lang="en-US" altLang="ja-JP" sz="4400" dirty="0"/>
            </a:br>
            <a:r>
              <a:rPr lang="ja-JP" altLang="en-US" sz="4400"/>
              <a:t>知的財産に関する規制が新たに必要になったか，自分の考えをまとめてみよう</a:t>
            </a:r>
            <a:endParaRPr kumimoji="1" lang="ja-JP" altLang="en-US" sz="4400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02D773A-697F-E32E-4B13-17C6F88FEC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 dirty="0"/>
              <a:t>Discussion1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5927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4B743-C40C-8334-ECB5-76D6B7EB7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4E5F9A-996F-0EA0-0AEF-218F46CD1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646658"/>
            <a:ext cx="11567160" cy="1460922"/>
          </a:xfrm>
        </p:spPr>
        <p:txBody>
          <a:bodyPr anchor="ctr">
            <a:normAutofit fontScale="90000"/>
          </a:bodyPr>
          <a:lstStyle/>
          <a:p>
            <a:br>
              <a:rPr kumimoji="1" lang="en-US" altLang="ja-JP" dirty="0"/>
            </a:br>
            <a:r>
              <a:rPr lang="en-US" altLang="ja-JP" dirty="0"/>
              <a:t>AI</a:t>
            </a:r>
            <a:r>
              <a:rPr lang="ja-JP" altLang="ja-JP"/>
              <a:t>に関する知的財産権の法律は整備していくべきかどうか，あなたの考えを書いてみよう。 </a:t>
            </a:r>
            <a:br>
              <a:rPr lang="ja-JP" altLang="ja-JP"/>
            </a:br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98C4790-0C37-9CE4-8587-343AD25964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363" y="52970"/>
            <a:ext cx="11979274" cy="426666"/>
          </a:xfrm>
        </p:spPr>
        <p:txBody>
          <a:bodyPr anchor="ctr">
            <a:normAutofit/>
          </a:bodyPr>
          <a:lstStyle/>
          <a:p>
            <a:r>
              <a:rPr lang="en-US" altLang="ja-JP" sz="2200" dirty="0"/>
              <a:t>Step4:</a:t>
            </a:r>
            <a:r>
              <a:rPr lang="ja-JP" altLang="en-US" sz="2200"/>
              <a:t>まとめる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27637D9-5440-AB94-125A-9E437AED7BC1}"/>
              </a:ext>
            </a:extLst>
          </p:cNvPr>
          <p:cNvSpPr txBox="1">
            <a:spLocks/>
          </p:cNvSpPr>
          <p:nvPr/>
        </p:nvSpPr>
        <p:spPr>
          <a:xfrm>
            <a:off x="602973" y="2107580"/>
            <a:ext cx="10939670" cy="46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4000" kern="120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chemeClr val="accent1"/>
                </a:solidFill>
              </a:rPr>
              <a:t>次の形式で書いてみよう。</a:t>
            </a:r>
            <a:endParaRPr lang="en-US" altLang="ja-JP" dirty="0"/>
          </a:p>
          <a:p>
            <a:pPr marL="184150" indent="39688">
              <a:buNone/>
            </a:pPr>
            <a:r>
              <a:rPr lang="en-US" altLang="ja-JP" dirty="0"/>
              <a:t>AI</a:t>
            </a:r>
            <a:r>
              <a:rPr lang="ja-JP" altLang="ja-JP" dirty="0"/>
              <a:t>による画像生成に対し，新しい法律や仕組みを作って規制をしていく</a:t>
            </a:r>
            <a:br>
              <a:rPr lang="en-US" altLang="ja-JP" dirty="0"/>
            </a:br>
            <a:r>
              <a:rPr lang="ja-JP" altLang="ja-JP" dirty="0"/>
              <a:t> （　必要がある　</a:t>
            </a:r>
            <a:r>
              <a:rPr lang="en-US" altLang="ja-JP" dirty="0"/>
              <a:t>•</a:t>
            </a:r>
            <a:r>
              <a:rPr lang="ja-JP" altLang="ja-JP" dirty="0"/>
              <a:t>　必要はない　）と考える。</a:t>
            </a:r>
          </a:p>
          <a:p>
            <a:pPr marL="184150" indent="39688">
              <a:buNone/>
            </a:pPr>
            <a:r>
              <a:rPr lang="ja-JP" altLang="ja-JP" dirty="0"/>
              <a:t>なぜなら</a:t>
            </a:r>
            <a:r>
              <a:rPr lang="ja-JP" altLang="en-US" dirty="0"/>
              <a:t>（　　　　　　　　　　）だから。</a:t>
            </a:r>
            <a:endParaRPr lang="ja-JP" altLang="ja-JP" dirty="0"/>
          </a:p>
          <a:p>
            <a:r>
              <a:rPr lang="ja-JP" altLang="en-US" sz="4400" dirty="0">
                <a:solidFill>
                  <a:schemeClr val="accent1"/>
                </a:solidFill>
              </a:rPr>
              <a:t>まだ正解のない問いだからこそ，学んだことをもとに深く考えてみよう。</a:t>
            </a:r>
          </a:p>
        </p:txBody>
      </p:sp>
    </p:spTree>
    <p:extLst>
      <p:ext uri="{BB962C8B-B14F-4D97-AF65-F5344CB8AC3E}">
        <p14:creationId xmlns:p14="http://schemas.microsoft.com/office/powerpoint/2010/main" val="157215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14C6E-BA18-254C-DAE2-542BD2312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595330-83F3-774D-142E-2D13B092A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636588"/>
            <a:ext cx="10058400" cy="2387600"/>
          </a:xfrm>
        </p:spPr>
        <p:txBody>
          <a:bodyPr/>
          <a:lstStyle/>
          <a:p>
            <a:r>
              <a:rPr lang="en-US" altLang="ja-JP" dirty="0">
                <a:solidFill>
                  <a:srgbClr val="A45166"/>
                </a:solidFill>
              </a:rPr>
              <a:t>Step1</a:t>
            </a:r>
            <a:r>
              <a:rPr lang="ja-JP" altLang="en-US">
                <a:solidFill>
                  <a:srgbClr val="A45166"/>
                </a:solidFill>
              </a:rPr>
              <a:t>：つかむ</a:t>
            </a:r>
            <a:endParaRPr kumimoji="1" lang="ja-JP" altLang="en-US" dirty="0">
              <a:solidFill>
                <a:srgbClr val="A45166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636AF2F-17FD-8272-DB31-3A773DC4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3897313"/>
            <a:ext cx="10058400" cy="1655762"/>
          </a:xfrm>
        </p:spPr>
        <p:txBody>
          <a:bodyPr>
            <a:noAutofit/>
          </a:bodyPr>
          <a:lstStyle/>
          <a:p>
            <a:r>
              <a:rPr kumimoji="1" lang="ja-JP" altLang="en-US" sz="4400"/>
              <a:t>画像生成</a:t>
            </a:r>
            <a:r>
              <a:rPr kumimoji="1" lang="en-US" altLang="ja-JP" sz="4400" dirty="0"/>
              <a:t>AI</a:t>
            </a:r>
            <a:r>
              <a:rPr kumimoji="1" lang="ja-JP" altLang="en-US" sz="4400"/>
              <a:t>が</a:t>
            </a:r>
            <a:br>
              <a:rPr kumimoji="1" lang="en-US" altLang="ja-JP" sz="4400" dirty="0"/>
            </a:br>
            <a:r>
              <a:rPr kumimoji="1" lang="ja-JP" altLang="en-US" sz="4400"/>
              <a:t>どのように画像を生み出しているのか，</a:t>
            </a:r>
            <a:br>
              <a:rPr kumimoji="1" lang="en-US" altLang="ja-JP" sz="4400" dirty="0"/>
            </a:br>
            <a:r>
              <a:rPr kumimoji="1" lang="ja-JP" altLang="en-US" sz="4400"/>
              <a:t>その仕組みを調べてみよう</a:t>
            </a:r>
            <a:endParaRPr kumimoji="1" lang="ja-JP" altLang="en-US" sz="4400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737E22A-7DB3-E03C-BECE-1F68EBED9D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 dirty="0"/>
              <a:t>Discussion1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2003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83E01-EE5B-78F8-1F92-AEFC16C2D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EE535F-30E7-77A7-6F6E-5B5FFEC5A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646658"/>
            <a:ext cx="11567160" cy="905377"/>
          </a:xfrm>
        </p:spPr>
        <p:txBody>
          <a:bodyPr anchor="ctr">
            <a:normAutofit/>
          </a:bodyPr>
          <a:lstStyle/>
          <a:p>
            <a:r>
              <a:rPr kumimoji="1" lang="ja-JP" altLang="en-US"/>
              <a:t>学習フェーズ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BC86BBF-6CA6-1FED-1841-239C0F15B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1656" y="4603072"/>
            <a:ext cx="8965096" cy="16082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400"/>
              <a:t>大量の画像，つまり著作物を学習し，</a:t>
            </a:r>
            <a:br>
              <a:rPr lang="en-US" altLang="ja-JP" sz="4400" dirty="0"/>
            </a:br>
            <a:r>
              <a:rPr lang="ja-JP" altLang="en-US" sz="4400"/>
              <a:t>学習済みの</a:t>
            </a:r>
            <a:r>
              <a:rPr lang="en-US" altLang="ja-JP" sz="4400" dirty="0"/>
              <a:t>AI</a:t>
            </a:r>
            <a:r>
              <a:rPr lang="ja-JP" altLang="en-US" sz="4400"/>
              <a:t>ができあがります。</a:t>
            </a:r>
            <a:endParaRPr lang="en-US" altLang="ja-JP" sz="4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4C1FDA3-F205-2B1F-DCFA-5DAA08E91F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31" r="20635" b="-2"/>
          <a:stretch>
            <a:fillRect/>
          </a:stretch>
        </p:blipFill>
        <p:spPr>
          <a:xfrm>
            <a:off x="892097" y="1635546"/>
            <a:ext cx="3248536" cy="2728014"/>
          </a:xfrm>
          <a:prstGeom prst="rect">
            <a:avLst/>
          </a:prstGeom>
          <a:noFill/>
        </p:spPr>
      </p:pic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CAB4E08-A55A-2714-195D-1355F2C280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363" y="52970"/>
            <a:ext cx="11979274" cy="426666"/>
          </a:xfrm>
        </p:spPr>
        <p:txBody>
          <a:bodyPr anchor="ctr">
            <a:normAutofit/>
          </a:bodyPr>
          <a:lstStyle/>
          <a:p>
            <a:r>
              <a:rPr lang="en-US" altLang="ja-JP" sz="2200" dirty="0"/>
              <a:t>Step1:</a:t>
            </a:r>
            <a:r>
              <a:rPr lang="ja-JP" altLang="en-US" sz="2200"/>
              <a:t>つかむ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EBE18BC-7646-7B36-A5E2-A1252A1E2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776" y="1635546"/>
            <a:ext cx="2522573" cy="2581043"/>
          </a:xfrm>
          <a:prstGeom prst="rect">
            <a:avLst/>
          </a:prstGeom>
        </p:spPr>
      </p:pic>
      <p:sp>
        <p:nvSpPr>
          <p:cNvPr id="8" name="右矢印 7">
            <a:extLst>
              <a:ext uri="{FF2B5EF4-FFF2-40B4-BE49-F238E27FC236}">
                <a16:creationId xmlns:a16="http://schemas.microsoft.com/office/drawing/2014/main" id="{1D1B6FB0-5A86-FE4F-F77B-525F670CA2D2}"/>
              </a:ext>
            </a:extLst>
          </p:cNvPr>
          <p:cNvSpPr/>
          <p:nvPr/>
        </p:nvSpPr>
        <p:spPr>
          <a:xfrm>
            <a:off x="4694663" y="2743200"/>
            <a:ext cx="1959083" cy="8028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605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AE365-C638-E8A1-CC32-A5CE43AC5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A23631-91F7-F822-1204-96CAA0861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646658"/>
            <a:ext cx="11567160" cy="905377"/>
          </a:xfrm>
        </p:spPr>
        <p:txBody>
          <a:bodyPr anchor="ctr">
            <a:normAutofit/>
          </a:bodyPr>
          <a:lstStyle/>
          <a:p>
            <a:r>
              <a:rPr lang="ja-JP" altLang="en-US"/>
              <a:t>生成</a:t>
            </a:r>
            <a:r>
              <a:rPr kumimoji="1" lang="ja-JP" altLang="en-US"/>
              <a:t>フェーズ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E29B90F-9FD1-3E1B-1230-58989C38A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2046" y="5426957"/>
            <a:ext cx="11129037" cy="1126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400"/>
              <a:t>人間が学習済みの</a:t>
            </a:r>
            <a:r>
              <a:rPr lang="en-US" altLang="ja-JP" sz="4400" dirty="0"/>
              <a:t>AI</a:t>
            </a:r>
            <a:r>
              <a:rPr lang="ja-JP" altLang="en-US" sz="4400"/>
              <a:t>に文章で指示する。</a:t>
            </a:r>
            <a:br>
              <a:rPr lang="en-US" altLang="ja-JP" sz="4400" dirty="0"/>
            </a:br>
            <a:r>
              <a:rPr lang="ja-JP" altLang="en-US" sz="4400"/>
              <a:t>この文章をプロンプトという。</a:t>
            </a:r>
            <a:endParaRPr lang="en-US" altLang="ja-JP" sz="4400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506BF88-A451-52E0-F976-35372748B1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363" y="52970"/>
            <a:ext cx="11979274" cy="426666"/>
          </a:xfrm>
        </p:spPr>
        <p:txBody>
          <a:bodyPr anchor="ctr">
            <a:normAutofit/>
          </a:bodyPr>
          <a:lstStyle/>
          <a:p>
            <a:r>
              <a:rPr lang="en-US" altLang="ja-JP" sz="2200" dirty="0"/>
              <a:t>Step1:</a:t>
            </a:r>
            <a:r>
              <a:rPr lang="ja-JP" altLang="en-US" sz="2200"/>
              <a:t>つかむ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F126877-4FDB-1B04-C274-51C14B001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46" y="1432035"/>
            <a:ext cx="1493970" cy="1528598"/>
          </a:xfrm>
          <a:prstGeom prst="rect">
            <a:avLst/>
          </a:prstGeom>
        </p:spPr>
      </p:pic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2D50BBE-DFCC-6703-5A80-DB6F2A91B7FC}"/>
              </a:ext>
            </a:extLst>
          </p:cNvPr>
          <p:cNvSpPr txBox="1">
            <a:spLocks/>
          </p:cNvSpPr>
          <p:nvPr/>
        </p:nvSpPr>
        <p:spPr>
          <a:xfrm>
            <a:off x="2171702" y="2077449"/>
            <a:ext cx="2716809" cy="597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4000" kern="120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100"/>
              <a:t>学習済みの</a:t>
            </a:r>
            <a:r>
              <a:rPr lang="en-US" altLang="ja-JP" sz="3100" dirty="0"/>
              <a:t>AI</a:t>
            </a: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ADD8187F-842A-DEBF-2FCE-22451E2D0F28}"/>
              </a:ext>
            </a:extLst>
          </p:cNvPr>
          <p:cNvSpPr txBox="1">
            <a:spLocks/>
          </p:cNvSpPr>
          <p:nvPr/>
        </p:nvSpPr>
        <p:spPr>
          <a:xfrm>
            <a:off x="696627" y="3911563"/>
            <a:ext cx="2790740" cy="1126704"/>
          </a:xfrm>
          <a:prstGeom prst="rect">
            <a:avLst/>
          </a:prstGeom>
          <a:ln w="28575">
            <a:solidFill>
              <a:schemeClr val="accent1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4000" kern="120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3100" dirty="0">
                <a:solidFill>
                  <a:schemeClr val="accent1"/>
                </a:solidFill>
              </a:rPr>
              <a:t>海中の遊園地を描いて</a:t>
            </a:r>
            <a:endParaRPr lang="en-US" altLang="ja-JP" sz="3100" dirty="0">
              <a:solidFill>
                <a:schemeClr val="accent1"/>
              </a:solidFill>
            </a:endParaRP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4D77D70C-B223-35F9-E5CE-952CAF94993E}"/>
              </a:ext>
            </a:extLst>
          </p:cNvPr>
          <p:cNvSpPr txBox="1">
            <a:spLocks/>
          </p:cNvSpPr>
          <p:nvPr/>
        </p:nvSpPr>
        <p:spPr>
          <a:xfrm>
            <a:off x="3530106" y="4064026"/>
            <a:ext cx="2414631" cy="9537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4000" kern="120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100"/>
              <a:t>指示</a:t>
            </a:r>
            <a:endParaRPr lang="en-US" altLang="ja-JP" sz="3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100"/>
              <a:t>（プロンプト）</a:t>
            </a:r>
            <a:endParaRPr lang="en-US" altLang="ja-JP" sz="3100" dirty="0"/>
          </a:p>
        </p:txBody>
      </p:sp>
      <p:sp>
        <p:nvSpPr>
          <p:cNvPr id="15" name="加算記号 14">
            <a:extLst>
              <a:ext uri="{FF2B5EF4-FFF2-40B4-BE49-F238E27FC236}">
                <a16:creationId xmlns:a16="http://schemas.microsoft.com/office/drawing/2014/main" id="{D4F336BF-4D62-2B7C-2BDB-A5D6930F2E9B}"/>
              </a:ext>
            </a:extLst>
          </p:cNvPr>
          <p:cNvSpPr/>
          <p:nvPr/>
        </p:nvSpPr>
        <p:spPr>
          <a:xfrm>
            <a:off x="1750367" y="2753052"/>
            <a:ext cx="1048214" cy="1048214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>
            <a:extLst>
              <a:ext uri="{FF2B5EF4-FFF2-40B4-BE49-F238E27FC236}">
                <a16:creationId xmlns:a16="http://schemas.microsoft.com/office/drawing/2014/main" id="{941FA3A9-8AD1-AEAE-71B4-0BA2D0E420A0}"/>
              </a:ext>
            </a:extLst>
          </p:cNvPr>
          <p:cNvSpPr/>
          <p:nvPr/>
        </p:nvSpPr>
        <p:spPr>
          <a:xfrm>
            <a:off x="4104599" y="2960633"/>
            <a:ext cx="1671102" cy="8028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F0D9736-B0DC-85CC-888D-BE2324789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78738"/>
            <a:ext cx="4560179" cy="355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9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build="p"/>
      <p:bldP spid="10" grpId="0" uiExpand="1" build="p" animBg="1"/>
      <p:bldP spid="1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6423A-2DA1-74C5-0F33-5F3BAE3A9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106F64-1085-DDE3-8956-9710BCD6D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636588"/>
            <a:ext cx="10058400" cy="2387600"/>
          </a:xfrm>
        </p:spPr>
        <p:txBody>
          <a:bodyPr/>
          <a:lstStyle/>
          <a:p>
            <a:r>
              <a:rPr lang="en-US" altLang="ja-JP" dirty="0">
                <a:solidFill>
                  <a:srgbClr val="A45166"/>
                </a:solidFill>
              </a:rPr>
              <a:t>Step</a:t>
            </a:r>
            <a:r>
              <a:rPr lang="ja-JP" altLang="en-US">
                <a:solidFill>
                  <a:srgbClr val="A45166"/>
                </a:solidFill>
              </a:rPr>
              <a:t>２：比べる</a:t>
            </a:r>
            <a:endParaRPr kumimoji="1" lang="ja-JP" altLang="en-US" dirty="0">
              <a:solidFill>
                <a:srgbClr val="A45166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D641AD9-D70D-161A-A3E8-F623533C4E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3897313"/>
            <a:ext cx="10058400" cy="1655762"/>
          </a:xfrm>
        </p:spPr>
        <p:txBody>
          <a:bodyPr>
            <a:normAutofit/>
          </a:bodyPr>
          <a:lstStyle/>
          <a:p>
            <a:r>
              <a:rPr kumimoji="1" lang="ja-JP" altLang="en-US" sz="4400"/>
              <a:t>画像生成</a:t>
            </a:r>
            <a:r>
              <a:rPr kumimoji="1" lang="en-US" altLang="ja-JP" sz="4400" dirty="0"/>
              <a:t>AI</a:t>
            </a:r>
            <a:r>
              <a:rPr kumimoji="1" lang="ja-JP" altLang="en-US" sz="4400"/>
              <a:t>と著作権の考え方について，二つの意見を比べてみよう</a:t>
            </a:r>
            <a:endParaRPr kumimoji="1" lang="ja-JP" altLang="en-US" sz="4400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4399BA-70F3-0761-B0C1-70701E0244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 dirty="0"/>
              <a:t>Discussion1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2440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9ECF8-A56F-8CBB-CCE8-F9417EC46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B2B9A9-8183-B9EE-3999-1FCB92D6E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646658"/>
            <a:ext cx="11567160" cy="1460922"/>
          </a:xfrm>
        </p:spPr>
        <p:txBody>
          <a:bodyPr anchor="ctr">
            <a:normAutofit/>
          </a:bodyPr>
          <a:lstStyle/>
          <a:p>
            <a:r>
              <a:rPr kumimoji="1" lang="ja-JP" altLang="en-US"/>
              <a:t>専門家の意見はそれぞれどのような意見だったのだろうか。</a:t>
            </a:r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6A26291-77C8-1880-02CE-BAC885AAC8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363" y="52970"/>
            <a:ext cx="11979274" cy="426666"/>
          </a:xfrm>
        </p:spPr>
        <p:txBody>
          <a:bodyPr anchor="ctr">
            <a:normAutofit/>
          </a:bodyPr>
          <a:lstStyle/>
          <a:p>
            <a:r>
              <a:rPr lang="en-US" altLang="ja-JP" sz="2200" dirty="0"/>
              <a:t>Step</a:t>
            </a:r>
            <a:r>
              <a:rPr lang="ja-JP" altLang="en-US" sz="2200"/>
              <a:t>２</a:t>
            </a:r>
            <a:r>
              <a:rPr lang="en-US" altLang="ja-JP" sz="2200" dirty="0"/>
              <a:t>:</a:t>
            </a:r>
            <a:r>
              <a:rPr lang="ja-JP" altLang="en-US" sz="2200"/>
              <a:t>比べる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D7407FA-52B2-1B05-1778-7EF749F2C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0" b="92000" l="8784" r="89865">
                        <a14:foregroundMark x1="44595" y1="8000" x2="44595" y2="8000"/>
                        <a14:foregroundMark x1="39189" y1="92000" x2="39189" y2="92000"/>
                        <a14:foregroundMark x1="58784" y1="66500" x2="58784" y2="66500"/>
                        <a14:foregroundMark x1="60135" y1="60000" x2="60135" y2="60000"/>
                        <a14:foregroundMark x1="44595" y1="59000" x2="44595" y2="59000"/>
                        <a14:foregroundMark x1="44595" y1="65500" x2="44595" y2="65500"/>
                        <a14:foregroundMark x1="47973" y1="68000" x2="47973" y2="68000"/>
                        <a14:foregroundMark x1="46622" y1="65000" x2="46622" y2="6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6403" y="2231593"/>
            <a:ext cx="1266210" cy="1711094"/>
          </a:xfrm>
          <a:prstGeom prst="rect">
            <a:avLst/>
          </a:prstGeom>
        </p:spPr>
      </p:pic>
      <p:sp>
        <p:nvSpPr>
          <p:cNvPr id="9" name="角丸四角形吹き出し 8">
            <a:extLst>
              <a:ext uri="{FF2B5EF4-FFF2-40B4-BE49-F238E27FC236}">
                <a16:creationId xmlns:a16="http://schemas.microsoft.com/office/drawing/2014/main" id="{C9D99993-9B7D-96C5-19DD-CC095ECBF5BA}"/>
              </a:ext>
            </a:extLst>
          </p:cNvPr>
          <p:cNvSpPr/>
          <p:nvPr/>
        </p:nvSpPr>
        <p:spPr>
          <a:xfrm>
            <a:off x="2928730" y="2274602"/>
            <a:ext cx="7871791" cy="1365599"/>
          </a:xfrm>
          <a:prstGeom prst="wedgeRoundRectCallout">
            <a:avLst>
              <a:gd name="adj1" fmla="val -55850"/>
              <a:gd name="adj2" fmla="val 2512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今の著作権法で生成</a:t>
            </a:r>
            <a:r>
              <a:rPr kumimoji="1" lang="en-US" altLang="ja-JP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AI</a:t>
            </a:r>
            <a:r>
              <a:rPr kumimoji="1" lang="ja-JP" alt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に対応できる</a:t>
            </a:r>
            <a:r>
              <a:rPr kumimoji="1" lang="ja-JP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Digi Kyokasho NK-R" panose="02020400000000000000" pitchFamily="18" charset="-128"/>
                <a:ea typeface="UD Digi Kyokasho NK-R" panose="02020400000000000000" pitchFamily="18" charset="-128"/>
                <a:cs typeface="+mn-cs"/>
              </a:rPr>
              <a:t>という考えの方でした。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Digi Kyokasho NK-R" panose="02020400000000000000" pitchFamily="18" charset="-128"/>
              <a:ea typeface="UD Digi Kyokasho NK-R" panose="02020400000000000000" pitchFamily="18" charset="-128"/>
              <a:cs typeface="+mn-cs"/>
            </a:endParaRPr>
          </a:p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A1276B9-4AAB-E2FB-14E5-B488875BA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5139" y="4410699"/>
            <a:ext cx="974660" cy="1800643"/>
          </a:xfrm>
          <a:prstGeom prst="rect">
            <a:avLst/>
          </a:prstGeom>
        </p:spPr>
      </p:pic>
      <p:sp>
        <p:nvSpPr>
          <p:cNvPr id="13" name="角丸四角形吹き出し 12">
            <a:extLst>
              <a:ext uri="{FF2B5EF4-FFF2-40B4-BE49-F238E27FC236}">
                <a16:creationId xmlns:a16="http://schemas.microsoft.com/office/drawing/2014/main" id="{CB14D709-AEDD-B2CD-3C04-E19F6F0B8B54}"/>
              </a:ext>
            </a:extLst>
          </p:cNvPr>
          <p:cNvSpPr/>
          <p:nvPr/>
        </p:nvSpPr>
        <p:spPr>
          <a:xfrm>
            <a:off x="1434465" y="4066700"/>
            <a:ext cx="7871791" cy="2144642"/>
          </a:xfrm>
          <a:prstGeom prst="wedgeRoundRectCallout">
            <a:avLst>
              <a:gd name="adj1" fmla="val 56608"/>
              <a:gd name="adj2" fmla="val 19303"/>
              <a:gd name="adj3" fmla="val 16667"/>
            </a:avLst>
          </a:prstGeom>
          <a:solidFill>
            <a:srgbClr val="FBD5D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Digi Kyokasho NK-R" panose="02020400000000000000" pitchFamily="18" charset="-128"/>
                <a:ea typeface="UD Digi Kyokasho NK-R" panose="02020400000000000000" pitchFamily="18" charset="-128"/>
                <a:cs typeface="+mn-cs"/>
              </a:rPr>
              <a:t>生成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Digi Kyokasho NK-R" panose="02020400000000000000" pitchFamily="18" charset="-128"/>
                <a:ea typeface="UD Digi Kyokasho NK-R" panose="02020400000000000000" pitchFamily="18" charset="-128"/>
                <a:cs typeface="+mn-cs"/>
              </a:rPr>
              <a:t>AI</a:t>
            </a: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Digi Kyokasho NK-R" panose="02020400000000000000" pitchFamily="18" charset="-128"/>
                <a:ea typeface="UD Digi Kyokasho NK-R" panose="02020400000000000000" pitchFamily="18" charset="-128"/>
                <a:cs typeface="+mn-cs"/>
              </a:rPr>
              <a:t>には今の著作権法では対応できないので，新しい規制が必要</a:t>
            </a:r>
            <a:r>
              <a:rPr kumimoji="1" lang="ja-JP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Digi Kyokasho NK-R" panose="02020400000000000000" pitchFamily="18" charset="-128"/>
                <a:ea typeface="UD Digi Kyokasho NK-R" panose="02020400000000000000" pitchFamily="18" charset="-128"/>
                <a:cs typeface="+mn-cs"/>
              </a:rPr>
              <a:t>という考えの方でした。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Digi Kyokasho NK-R" panose="02020400000000000000" pitchFamily="18" charset="-128"/>
              <a:ea typeface="UD Digi Kyokasho NK-R" panose="02020400000000000000" pitchFamily="18" charset="-128"/>
              <a:cs typeface="+mn-cs"/>
            </a:endParaRPr>
          </a:p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705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4B13A-5C21-879E-FDD5-B2D82C4A1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B07F70-5260-3012-9CF8-19E0CCE9C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646658"/>
            <a:ext cx="11567160" cy="1460922"/>
          </a:xfrm>
        </p:spPr>
        <p:txBody>
          <a:bodyPr anchor="ctr">
            <a:normAutofit/>
          </a:bodyPr>
          <a:lstStyle/>
          <a:p>
            <a:r>
              <a:rPr kumimoji="1" lang="ja-JP" altLang="en-US"/>
              <a:t>２つの論点について，２人の専門家の意見をしっかりと読みましょう</a:t>
            </a:r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96C7C2B-3C80-5E96-ACB6-7D354DC016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363" y="52970"/>
            <a:ext cx="11979274" cy="426666"/>
          </a:xfrm>
        </p:spPr>
        <p:txBody>
          <a:bodyPr anchor="ctr">
            <a:normAutofit/>
          </a:bodyPr>
          <a:lstStyle/>
          <a:p>
            <a:r>
              <a:rPr lang="en-US" altLang="ja-JP" sz="2200" dirty="0"/>
              <a:t>Step</a:t>
            </a:r>
            <a:r>
              <a:rPr lang="ja-JP" altLang="en-US" sz="2200"/>
              <a:t>２</a:t>
            </a:r>
            <a:r>
              <a:rPr lang="en-US" altLang="ja-JP" sz="2200" dirty="0"/>
              <a:t>:</a:t>
            </a:r>
            <a:r>
              <a:rPr lang="ja-JP" altLang="en-US" sz="2200"/>
              <a:t>比べる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9C68D53-3E89-FE1F-CA5A-3450FFA22330}"/>
              </a:ext>
            </a:extLst>
          </p:cNvPr>
          <p:cNvSpPr txBox="1">
            <a:spLocks/>
          </p:cNvSpPr>
          <p:nvPr/>
        </p:nvSpPr>
        <p:spPr>
          <a:xfrm>
            <a:off x="589722" y="2410938"/>
            <a:ext cx="10058400" cy="3022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4000" kern="120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400" dirty="0">
                <a:solidFill>
                  <a:schemeClr val="accent1"/>
                </a:solidFill>
              </a:rPr>
              <a:t>AI</a:t>
            </a:r>
            <a:r>
              <a:rPr lang="ja-JP" altLang="en-US" sz="4400">
                <a:solidFill>
                  <a:schemeClr val="accent1"/>
                </a:solidFill>
              </a:rPr>
              <a:t>が生成したキャラクターが，既存のキャラクターに似ていた場合</a:t>
            </a:r>
            <a:endParaRPr lang="en-US" altLang="ja-JP" sz="4400" dirty="0">
              <a:solidFill>
                <a:schemeClr val="accent1"/>
              </a:solidFill>
            </a:endParaRPr>
          </a:p>
          <a:p>
            <a:r>
              <a:rPr lang="ja-JP" altLang="en-US" sz="4400">
                <a:solidFill>
                  <a:schemeClr val="accent1"/>
                </a:solidFill>
              </a:rPr>
              <a:t>過去の画家のタッチや作風を学習して，新しい画像を作成する場合</a:t>
            </a:r>
            <a:endParaRPr lang="en-US" altLang="ja-JP" sz="4400" dirty="0">
              <a:solidFill>
                <a:schemeClr val="accent1"/>
              </a:solidFill>
            </a:endParaRPr>
          </a:p>
          <a:p>
            <a:endParaRPr lang="ja-JP" altLang="en-US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639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E9060-C615-A8F3-2054-D8CE56102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B58CF9-137E-2DD7-C987-E8E5A4122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646658"/>
            <a:ext cx="11567160" cy="1460922"/>
          </a:xfrm>
        </p:spPr>
        <p:txBody>
          <a:bodyPr anchor="ctr">
            <a:normAutofit/>
          </a:bodyPr>
          <a:lstStyle/>
          <a:p>
            <a:r>
              <a:rPr kumimoji="1" lang="ja-JP" altLang="en-US"/>
              <a:t>２人の意見の結論部分や大事なところを抜き出して，ワークシートの表に整理しよう</a:t>
            </a:r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8248E21-21BC-02C4-BA98-DC2542AA19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363" y="52970"/>
            <a:ext cx="11979274" cy="426666"/>
          </a:xfrm>
        </p:spPr>
        <p:txBody>
          <a:bodyPr anchor="ctr">
            <a:normAutofit/>
          </a:bodyPr>
          <a:lstStyle/>
          <a:p>
            <a:r>
              <a:rPr lang="en-US" altLang="ja-JP" sz="2200" dirty="0"/>
              <a:t>Step</a:t>
            </a:r>
            <a:r>
              <a:rPr lang="ja-JP" altLang="en-US" sz="2200"/>
              <a:t>２</a:t>
            </a:r>
            <a:r>
              <a:rPr lang="en-US" altLang="ja-JP" sz="2200" dirty="0"/>
              <a:t>:</a:t>
            </a:r>
            <a:r>
              <a:rPr lang="ja-JP" altLang="en-US" sz="2200"/>
              <a:t>比べる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62386831-707E-A8F2-9CFE-7126051CD0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846452"/>
              </p:ext>
            </p:extLst>
          </p:nvPr>
        </p:nvGraphicFramePr>
        <p:xfrm>
          <a:off x="312420" y="2107580"/>
          <a:ext cx="11455509" cy="41354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2728">
                  <a:extLst>
                    <a:ext uri="{9D8B030D-6E8A-4147-A177-3AD203B41FA5}">
                      <a16:colId xmlns:a16="http://schemas.microsoft.com/office/drawing/2014/main" val="154959933"/>
                    </a:ext>
                  </a:extLst>
                </a:gridCol>
                <a:gridCol w="4614749">
                  <a:extLst>
                    <a:ext uri="{9D8B030D-6E8A-4147-A177-3AD203B41FA5}">
                      <a16:colId xmlns:a16="http://schemas.microsoft.com/office/drawing/2014/main" val="662794789"/>
                    </a:ext>
                  </a:extLst>
                </a:gridCol>
                <a:gridCol w="4728032">
                  <a:extLst>
                    <a:ext uri="{9D8B030D-6E8A-4147-A177-3AD203B41FA5}">
                      <a16:colId xmlns:a16="http://schemas.microsoft.com/office/drawing/2014/main" val="360670993"/>
                    </a:ext>
                  </a:extLst>
                </a:gridCol>
              </a:tblGrid>
              <a:tr h="121745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buNone/>
                      </a:pPr>
                      <a:endParaRPr lang="ja-JP" sz="2400">
                        <a:effectLst/>
                        <a:latin typeface="Century" panose="02040604050505020304" pitchFamily="18" charset="0"/>
                        <a:ea typeface="游明朝" panose="02020400000000000000" pitchFamily="18" charset="-128"/>
                        <a:cs typeface="Century" panose="02040604050505020304" pitchFamily="18" charset="0"/>
                      </a:endParaRPr>
                    </a:p>
                  </a:txBody>
                  <a:tcPr marL="55203" marR="55203" marT="29135" marB="2913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en-US" sz="2400" dirty="0">
                          <a:effectLst/>
                        </a:rPr>
                        <a:t>AI</a:t>
                      </a:r>
                      <a:r>
                        <a:rPr lang="ja-JP" sz="2400" dirty="0">
                          <a:effectLst/>
                        </a:rPr>
                        <a:t>が生成したキャラクターが，既存のキャラクターと似ている場合</a:t>
                      </a:r>
                      <a:endParaRPr lang="ja-JP" sz="2400" dirty="0">
                        <a:effectLst/>
                        <a:latin typeface="Century" panose="02040604050505020304" pitchFamily="18" charset="0"/>
                        <a:ea typeface="游明朝" panose="02020400000000000000" pitchFamily="18" charset="-128"/>
                        <a:cs typeface="Century" panose="02040604050505020304" pitchFamily="18" charset="0"/>
                      </a:endParaRPr>
                    </a:p>
                  </a:txBody>
                  <a:tcPr marL="55203" marR="55203" marT="29135" marB="2913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ja-JP" sz="2400" dirty="0">
                          <a:effectLst/>
                        </a:rPr>
                        <a:t>過去の画家のタッチや作風を</a:t>
                      </a:r>
                      <a:r>
                        <a:rPr lang="en-US" sz="2400" dirty="0">
                          <a:effectLst/>
                        </a:rPr>
                        <a:t>AI</a:t>
                      </a:r>
                      <a:r>
                        <a:rPr lang="ja-JP" sz="2400" dirty="0">
                          <a:effectLst/>
                        </a:rPr>
                        <a:t>が学習して，新しい画像を作成する場合</a:t>
                      </a:r>
                      <a:endParaRPr lang="ja-JP" sz="2400" dirty="0">
                        <a:effectLst/>
                        <a:latin typeface="Century" panose="02040604050505020304" pitchFamily="18" charset="0"/>
                        <a:ea typeface="游明朝" panose="02020400000000000000" pitchFamily="18" charset="-128"/>
                        <a:cs typeface="Century" panose="02040604050505020304" pitchFamily="18" charset="0"/>
                      </a:endParaRPr>
                    </a:p>
                  </a:txBody>
                  <a:tcPr marL="55203" marR="55203" marT="29135" marB="29135"/>
                </a:tc>
                <a:extLst>
                  <a:ext uri="{0D108BD9-81ED-4DB2-BD59-A6C34878D82A}">
                    <a16:rowId xmlns:a16="http://schemas.microsoft.com/office/drawing/2014/main" val="3691553093"/>
                  </a:ext>
                </a:extLst>
              </a:tr>
              <a:tr h="72820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ja-JP" sz="2400">
                          <a:effectLst/>
                        </a:rPr>
                        <a:t>一致していること</a:t>
                      </a:r>
                      <a:endParaRPr lang="ja-JP" sz="2400">
                        <a:effectLst/>
                        <a:latin typeface="Century" panose="02040604050505020304" pitchFamily="18" charset="0"/>
                        <a:ea typeface="游明朝" panose="02020400000000000000" pitchFamily="18" charset="-128"/>
                        <a:cs typeface="Century" panose="02040604050505020304" pitchFamily="18" charset="0"/>
                      </a:endParaRPr>
                    </a:p>
                  </a:txBody>
                  <a:tcPr marL="55203" marR="55203" marT="29135" marB="2913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endParaRPr lang="en-US" altLang="ja-JP" sz="2000" dirty="0">
                        <a:effectLst/>
                        <a:latin typeface="Century" panose="02040604050505020304" pitchFamily="18" charset="0"/>
                        <a:ea typeface="游明朝" panose="02020400000000000000" pitchFamily="18" charset="-128"/>
                        <a:cs typeface="Century" panose="020406040505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endParaRPr lang="ja-JP" sz="2000">
                        <a:effectLst/>
                        <a:latin typeface="Century" panose="02040604050505020304" pitchFamily="18" charset="0"/>
                        <a:ea typeface="游明朝" panose="02020400000000000000" pitchFamily="18" charset="-128"/>
                        <a:cs typeface="Century" panose="02040604050505020304" pitchFamily="18" charset="0"/>
                      </a:endParaRPr>
                    </a:p>
                  </a:txBody>
                  <a:tcPr marL="55203" marR="55203" marT="29135" marB="2913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ja-JP" sz="2000">
                        <a:effectLst/>
                        <a:latin typeface="Century" panose="02040604050505020304" pitchFamily="18" charset="0"/>
                        <a:ea typeface="游明朝" panose="02020400000000000000" pitchFamily="18" charset="-128"/>
                        <a:cs typeface="Century" panose="02040604050505020304" pitchFamily="18" charset="0"/>
                      </a:endParaRPr>
                    </a:p>
                  </a:txBody>
                  <a:tcPr marL="55203" marR="55203" marT="29135" marB="29135"/>
                </a:tc>
                <a:extLst>
                  <a:ext uri="{0D108BD9-81ED-4DB2-BD59-A6C34878D82A}">
                    <a16:rowId xmlns:a16="http://schemas.microsoft.com/office/drawing/2014/main" val="3972225491"/>
                  </a:ext>
                </a:extLst>
              </a:tr>
              <a:tr h="23710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ja-JP" sz="2400">
                          <a:effectLst/>
                        </a:rPr>
                        <a:t>違っていること</a:t>
                      </a:r>
                      <a:endParaRPr lang="ja-JP" sz="2400">
                        <a:effectLst/>
                        <a:latin typeface="Century" panose="02040604050505020304" pitchFamily="18" charset="0"/>
                        <a:ea typeface="游明朝" panose="02020400000000000000" pitchFamily="18" charset="-128"/>
                        <a:cs typeface="Century" panose="02040604050505020304" pitchFamily="18" charset="0"/>
                      </a:endParaRPr>
                    </a:p>
                  </a:txBody>
                  <a:tcPr marL="55203" marR="55203" marT="29135" marB="2913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endParaRPr lang="ja-JP" sz="2000">
                        <a:effectLst/>
                      </a:endParaRPr>
                    </a:p>
                  </a:txBody>
                  <a:tcPr marL="55203" marR="55203" marT="29135" marB="2913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endParaRPr lang="ja-JP" sz="2000">
                        <a:effectLst/>
                        <a:latin typeface="Century" panose="02040604050505020304" pitchFamily="18" charset="0"/>
                        <a:ea typeface="游明朝" panose="02020400000000000000" pitchFamily="18" charset="-128"/>
                        <a:cs typeface="Century" panose="02040604050505020304" pitchFamily="18" charset="0"/>
                      </a:endParaRPr>
                    </a:p>
                  </a:txBody>
                  <a:tcPr marL="55203" marR="55203" marT="29135" marB="29135"/>
                </a:tc>
                <a:extLst>
                  <a:ext uri="{0D108BD9-81ED-4DB2-BD59-A6C34878D82A}">
                    <a16:rowId xmlns:a16="http://schemas.microsoft.com/office/drawing/2014/main" val="3902613521"/>
                  </a:ext>
                </a:extLst>
              </a:tr>
              <a:tr h="102067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ja-JP" sz="2400">
                          <a:effectLst/>
                        </a:rPr>
                        <a:t>どちらか片方だけが言っていること</a:t>
                      </a:r>
                      <a:endParaRPr lang="ja-JP" sz="2400">
                        <a:effectLst/>
                        <a:latin typeface="Century" panose="02040604050505020304" pitchFamily="18" charset="0"/>
                        <a:ea typeface="游明朝" panose="02020400000000000000" pitchFamily="18" charset="-128"/>
                        <a:cs typeface="Century" panose="02040604050505020304" pitchFamily="18" charset="0"/>
                      </a:endParaRPr>
                    </a:p>
                  </a:txBody>
                  <a:tcPr marL="55203" marR="55203" marT="29135" marB="2913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endParaRPr lang="ja-JP" sz="2000">
                        <a:effectLst/>
                      </a:endParaRPr>
                    </a:p>
                  </a:txBody>
                  <a:tcPr marL="55203" marR="55203" marT="29135" marB="2913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endParaRPr lang="ja-JP" sz="2000" dirty="0">
                        <a:effectLst/>
                        <a:latin typeface="Century" panose="02040604050505020304" pitchFamily="18" charset="0"/>
                        <a:ea typeface="游明朝" panose="02020400000000000000" pitchFamily="18" charset="-128"/>
                        <a:cs typeface="Century" panose="02040604050505020304" pitchFamily="18" charset="0"/>
                      </a:endParaRPr>
                    </a:p>
                  </a:txBody>
                  <a:tcPr marL="55203" marR="55203" marT="29135" marB="29135"/>
                </a:tc>
                <a:extLst>
                  <a:ext uri="{0D108BD9-81ED-4DB2-BD59-A6C34878D82A}">
                    <a16:rowId xmlns:a16="http://schemas.microsoft.com/office/drawing/2014/main" val="1933805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955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C6B35-7B90-DF8D-E41A-33B47C0CD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ADCC0E-739A-3BE1-BFED-2BFB4FE2C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646658"/>
            <a:ext cx="11567160" cy="1460922"/>
          </a:xfrm>
        </p:spPr>
        <p:txBody>
          <a:bodyPr anchor="ctr">
            <a:normAutofit/>
          </a:bodyPr>
          <a:lstStyle/>
          <a:p>
            <a:r>
              <a:rPr kumimoji="1" lang="ja-JP" altLang="en-US"/>
              <a:t>２人の意見の結論部分や大事なところを抜き出して，ワークシートの表に整理しよう</a:t>
            </a:r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42A4B2E-B8A5-C206-C71F-A41E9F2EFE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363" y="52970"/>
            <a:ext cx="11979274" cy="426666"/>
          </a:xfrm>
        </p:spPr>
        <p:txBody>
          <a:bodyPr anchor="ctr">
            <a:normAutofit/>
          </a:bodyPr>
          <a:lstStyle/>
          <a:p>
            <a:r>
              <a:rPr lang="en-US" altLang="ja-JP" sz="2200" dirty="0"/>
              <a:t>Step</a:t>
            </a:r>
            <a:r>
              <a:rPr lang="ja-JP" altLang="en-US" sz="2200"/>
              <a:t>２</a:t>
            </a:r>
            <a:r>
              <a:rPr lang="en-US" altLang="ja-JP" sz="2200" dirty="0"/>
              <a:t>:</a:t>
            </a:r>
            <a:r>
              <a:rPr lang="ja-JP" altLang="en-US" sz="2200"/>
              <a:t>比べる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79B93B26-28B1-1AFC-C718-8049ACE67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917666"/>
              </p:ext>
            </p:extLst>
          </p:nvPr>
        </p:nvGraphicFramePr>
        <p:xfrm>
          <a:off x="312420" y="2107580"/>
          <a:ext cx="11455509" cy="41354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2728">
                  <a:extLst>
                    <a:ext uri="{9D8B030D-6E8A-4147-A177-3AD203B41FA5}">
                      <a16:colId xmlns:a16="http://schemas.microsoft.com/office/drawing/2014/main" val="154959933"/>
                    </a:ext>
                  </a:extLst>
                </a:gridCol>
                <a:gridCol w="4634413">
                  <a:extLst>
                    <a:ext uri="{9D8B030D-6E8A-4147-A177-3AD203B41FA5}">
                      <a16:colId xmlns:a16="http://schemas.microsoft.com/office/drawing/2014/main" val="662794789"/>
                    </a:ext>
                  </a:extLst>
                </a:gridCol>
                <a:gridCol w="4708368">
                  <a:extLst>
                    <a:ext uri="{9D8B030D-6E8A-4147-A177-3AD203B41FA5}">
                      <a16:colId xmlns:a16="http://schemas.microsoft.com/office/drawing/2014/main" val="360670993"/>
                    </a:ext>
                  </a:extLst>
                </a:gridCol>
              </a:tblGrid>
              <a:tr h="121745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buNone/>
                      </a:pPr>
                      <a:endParaRPr lang="ja-JP" sz="2400">
                        <a:effectLst/>
                        <a:latin typeface="Century" panose="02040604050505020304" pitchFamily="18" charset="0"/>
                        <a:ea typeface="游明朝" panose="02020400000000000000" pitchFamily="18" charset="-128"/>
                        <a:cs typeface="Century" panose="02040604050505020304" pitchFamily="18" charset="0"/>
                      </a:endParaRPr>
                    </a:p>
                  </a:txBody>
                  <a:tcPr marL="55203" marR="55203" marT="29135" marB="2913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en-US" sz="2400" dirty="0">
                          <a:effectLst/>
                        </a:rPr>
                        <a:t>AI</a:t>
                      </a:r>
                      <a:r>
                        <a:rPr lang="ja-JP" sz="2400">
                          <a:effectLst/>
                        </a:rPr>
                        <a:t>が生成したキャラクターが，既存のキャラクターと似ている場合</a:t>
                      </a:r>
                      <a:endParaRPr lang="ja-JP" sz="2400">
                        <a:effectLst/>
                        <a:latin typeface="Century" panose="02040604050505020304" pitchFamily="18" charset="0"/>
                        <a:ea typeface="游明朝" panose="02020400000000000000" pitchFamily="18" charset="-128"/>
                        <a:cs typeface="Century" panose="02040604050505020304" pitchFamily="18" charset="0"/>
                      </a:endParaRPr>
                    </a:p>
                  </a:txBody>
                  <a:tcPr marL="55203" marR="55203" marT="29135" marB="2913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ja-JP" sz="2400">
                          <a:effectLst/>
                        </a:rPr>
                        <a:t>過去の画家のタッチや作風を</a:t>
                      </a:r>
                      <a:r>
                        <a:rPr lang="en-US" sz="2400" dirty="0">
                          <a:effectLst/>
                        </a:rPr>
                        <a:t>AI</a:t>
                      </a:r>
                      <a:r>
                        <a:rPr lang="ja-JP" sz="2400">
                          <a:effectLst/>
                        </a:rPr>
                        <a:t>が学習して，新しい画像を作成する場合</a:t>
                      </a:r>
                      <a:endParaRPr lang="ja-JP" sz="2400">
                        <a:effectLst/>
                        <a:latin typeface="Century" panose="02040604050505020304" pitchFamily="18" charset="0"/>
                        <a:ea typeface="游明朝" panose="02020400000000000000" pitchFamily="18" charset="-128"/>
                        <a:cs typeface="Century" panose="02040604050505020304" pitchFamily="18" charset="0"/>
                      </a:endParaRPr>
                    </a:p>
                  </a:txBody>
                  <a:tcPr marL="55203" marR="55203" marT="29135" marB="29135"/>
                </a:tc>
                <a:extLst>
                  <a:ext uri="{0D108BD9-81ED-4DB2-BD59-A6C34878D82A}">
                    <a16:rowId xmlns:a16="http://schemas.microsoft.com/office/drawing/2014/main" val="3691553093"/>
                  </a:ext>
                </a:extLst>
              </a:tr>
              <a:tr h="72820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ja-JP" sz="2400">
                          <a:effectLst/>
                        </a:rPr>
                        <a:t>一致していること</a:t>
                      </a:r>
                      <a:endParaRPr lang="ja-JP" sz="2400">
                        <a:effectLst/>
                        <a:latin typeface="Century" panose="02040604050505020304" pitchFamily="18" charset="0"/>
                        <a:ea typeface="游明朝" panose="02020400000000000000" pitchFamily="18" charset="-128"/>
                        <a:cs typeface="Century" panose="02040604050505020304" pitchFamily="18" charset="0"/>
                      </a:endParaRPr>
                    </a:p>
                  </a:txBody>
                  <a:tcPr marL="55203" marR="55203" marT="29135" marB="2913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endParaRPr lang="en-US" altLang="ja-JP" sz="2000" dirty="0">
                        <a:effectLst/>
                        <a:latin typeface="Century" panose="02040604050505020304" pitchFamily="18" charset="0"/>
                        <a:ea typeface="游明朝" panose="02020400000000000000" pitchFamily="18" charset="-128"/>
                        <a:cs typeface="Century" panose="020406040505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endParaRPr lang="ja-JP" sz="2000">
                        <a:effectLst/>
                        <a:latin typeface="Century" panose="02040604050505020304" pitchFamily="18" charset="0"/>
                        <a:ea typeface="游明朝" panose="02020400000000000000" pitchFamily="18" charset="-128"/>
                        <a:cs typeface="Century" panose="02040604050505020304" pitchFamily="18" charset="0"/>
                      </a:endParaRPr>
                    </a:p>
                  </a:txBody>
                  <a:tcPr marL="55203" marR="55203" marT="29135" marB="2913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ja-JP" sz="2000">
                        <a:effectLst/>
                        <a:latin typeface="Century" panose="02040604050505020304" pitchFamily="18" charset="0"/>
                        <a:ea typeface="游明朝" panose="02020400000000000000" pitchFamily="18" charset="-128"/>
                        <a:cs typeface="Century" panose="02040604050505020304" pitchFamily="18" charset="0"/>
                      </a:endParaRPr>
                    </a:p>
                  </a:txBody>
                  <a:tcPr marL="55203" marR="55203" marT="29135" marB="29135"/>
                </a:tc>
                <a:extLst>
                  <a:ext uri="{0D108BD9-81ED-4DB2-BD59-A6C34878D82A}">
                    <a16:rowId xmlns:a16="http://schemas.microsoft.com/office/drawing/2014/main" val="3972225491"/>
                  </a:ext>
                </a:extLst>
              </a:tr>
              <a:tr h="23710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ja-JP" sz="2400">
                          <a:effectLst/>
                        </a:rPr>
                        <a:t>違っていること</a:t>
                      </a:r>
                      <a:endParaRPr lang="ja-JP" sz="2400">
                        <a:effectLst/>
                        <a:latin typeface="Century" panose="02040604050505020304" pitchFamily="18" charset="0"/>
                        <a:ea typeface="游明朝" panose="02020400000000000000" pitchFamily="18" charset="-128"/>
                        <a:cs typeface="Century" panose="02040604050505020304" pitchFamily="18" charset="0"/>
                      </a:endParaRPr>
                    </a:p>
                  </a:txBody>
                  <a:tcPr marL="55203" marR="55203" marT="29135" marB="2913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endParaRPr lang="ja-JP" sz="2000">
                        <a:effectLst/>
                      </a:endParaRPr>
                    </a:p>
                  </a:txBody>
                  <a:tcPr marL="55203" marR="55203" marT="29135" marB="2913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endParaRPr lang="ja-JP" sz="2000">
                        <a:effectLst/>
                        <a:latin typeface="Century" panose="02040604050505020304" pitchFamily="18" charset="0"/>
                        <a:ea typeface="游明朝" panose="02020400000000000000" pitchFamily="18" charset="-128"/>
                        <a:cs typeface="Century" panose="02040604050505020304" pitchFamily="18" charset="0"/>
                      </a:endParaRPr>
                    </a:p>
                  </a:txBody>
                  <a:tcPr marL="55203" marR="55203" marT="29135" marB="29135"/>
                </a:tc>
                <a:extLst>
                  <a:ext uri="{0D108BD9-81ED-4DB2-BD59-A6C34878D82A}">
                    <a16:rowId xmlns:a16="http://schemas.microsoft.com/office/drawing/2014/main" val="3902613521"/>
                  </a:ext>
                </a:extLst>
              </a:tr>
              <a:tr h="102067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ja-JP" sz="2400">
                          <a:effectLst/>
                        </a:rPr>
                        <a:t>どちらか片方だけが言っていること</a:t>
                      </a:r>
                      <a:endParaRPr lang="ja-JP" sz="2400">
                        <a:effectLst/>
                        <a:latin typeface="Century" panose="02040604050505020304" pitchFamily="18" charset="0"/>
                        <a:ea typeface="游明朝" panose="02020400000000000000" pitchFamily="18" charset="-128"/>
                        <a:cs typeface="Century" panose="02040604050505020304" pitchFamily="18" charset="0"/>
                      </a:endParaRPr>
                    </a:p>
                  </a:txBody>
                  <a:tcPr marL="55203" marR="55203" marT="29135" marB="2913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endParaRPr lang="ja-JP" sz="2000">
                        <a:effectLst/>
                      </a:endParaRPr>
                    </a:p>
                  </a:txBody>
                  <a:tcPr marL="55203" marR="55203" marT="29135" marB="2913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endParaRPr lang="ja-JP" sz="2000" dirty="0">
                        <a:effectLst/>
                        <a:latin typeface="Century" panose="02040604050505020304" pitchFamily="18" charset="0"/>
                        <a:ea typeface="游明朝" panose="02020400000000000000" pitchFamily="18" charset="-128"/>
                        <a:cs typeface="Century" panose="02040604050505020304" pitchFamily="18" charset="0"/>
                      </a:endParaRPr>
                    </a:p>
                  </a:txBody>
                  <a:tcPr marL="55203" marR="55203" marT="29135" marB="29135"/>
                </a:tc>
                <a:extLst>
                  <a:ext uri="{0D108BD9-81ED-4DB2-BD59-A6C34878D82A}">
                    <a16:rowId xmlns:a16="http://schemas.microsoft.com/office/drawing/2014/main" val="1933805878"/>
                  </a:ext>
                </a:extLst>
              </a:tr>
            </a:tbl>
          </a:graphicData>
        </a:graphic>
      </p:graphicFrame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2620992-2F77-E84C-EAB1-374810EBCA1E}"/>
              </a:ext>
            </a:extLst>
          </p:cNvPr>
          <p:cNvSpPr/>
          <p:nvPr/>
        </p:nvSpPr>
        <p:spPr>
          <a:xfrm>
            <a:off x="2544417" y="3456383"/>
            <a:ext cx="8984974" cy="7189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２人の意見のうち，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j-cs"/>
            </a:endParaRPr>
          </a:p>
          <a:p>
            <a:pPr algn="ctr"/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２人の意見が一致しているものをここに整理しましょう</a:t>
            </a:r>
            <a:endParaRPr kumimoji="1" lang="ja-JP" altLang="en-US" sz="2000">
              <a:solidFill>
                <a:schemeClr val="tx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9EFA46D-7F3E-CA4E-A5DC-47293E71D188}"/>
              </a:ext>
            </a:extLst>
          </p:cNvPr>
          <p:cNvSpPr/>
          <p:nvPr/>
        </p:nvSpPr>
        <p:spPr>
          <a:xfrm>
            <a:off x="2544417" y="4337652"/>
            <a:ext cx="8984974" cy="7189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２人の意見のうち，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j-cs"/>
            </a:endParaRPr>
          </a:p>
          <a:p>
            <a:pPr algn="ctr"/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２人の意見が対立していたり，違っていたりするものをここに整理しましょう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116DF7-B074-6542-2516-87BE6FD64546}"/>
              </a:ext>
            </a:extLst>
          </p:cNvPr>
          <p:cNvSpPr/>
          <p:nvPr/>
        </p:nvSpPr>
        <p:spPr>
          <a:xfrm>
            <a:off x="2544417" y="5290349"/>
            <a:ext cx="8984974" cy="7189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２人の意見のうち，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j-cs"/>
            </a:endParaRPr>
          </a:p>
          <a:p>
            <a:pPr algn="ctr"/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片方だけ述べているものをここに整理しましょう。</a:t>
            </a:r>
            <a:endParaRPr kumimoji="1" lang="ja-JP" alt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772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713</Words>
  <Application>Microsoft Office PowerPoint</Application>
  <PresentationFormat>ワイド画面</PresentationFormat>
  <Paragraphs>77</Paragraphs>
  <Slides>13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9" baseType="lpstr">
      <vt:lpstr>UD デジタル 教科書体 NK-B</vt:lpstr>
      <vt:lpstr>UD Digi Kyokasho NK-R</vt:lpstr>
      <vt:lpstr>游ゴシック</vt:lpstr>
      <vt:lpstr>Arial</vt:lpstr>
      <vt:lpstr>Century</vt:lpstr>
      <vt:lpstr>Office テーマ</vt:lpstr>
      <vt:lpstr>生成AIと著作者の 権利の関係はどうなっていくか</vt:lpstr>
      <vt:lpstr>Step1：つかむ</vt:lpstr>
      <vt:lpstr>学習フェーズ</vt:lpstr>
      <vt:lpstr>生成フェーズ</vt:lpstr>
      <vt:lpstr>Step２：比べる</vt:lpstr>
      <vt:lpstr>専門家の意見はそれぞれどのような意見だったのだろうか。</vt:lpstr>
      <vt:lpstr>２つの論点について，２人の専門家の意見をしっかりと読みましょう</vt:lpstr>
      <vt:lpstr>２人の意見の結論部分や大事なところを抜き出して，ワークシートの表に整理しよう</vt:lpstr>
      <vt:lpstr>２人の意見の結論部分や大事なところを抜き出して，ワークシートの表に整理しよう</vt:lpstr>
      <vt:lpstr>Step３：議論する</vt:lpstr>
      <vt:lpstr> ２人の考えがどう違っているのか，なぜ違っているのか，違っている理由を考えてみよう。 </vt:lpstr>
      <vt:lpstr>Step４：まとめる</vt:lpstr>
      <vt:lpstr> AIに関する知的財産権の法律は整備していくべきかどうか，あなたの考えを書いてみよう。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terms:created xsi:type="dcterms:W3CDTF">2021-08-07T04:48:34Z</dcterms:created>
  <dcterms:modified xsi:type="dcterms:W3CDTF">2026-02-24T08:28:45Z</dcterms:modified>
</cp:coreProperties>
</file>