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5"/>
  </p:notesMasterIdLst>
  <p:handoutMasterIdLst>
    <p:handoutMasterId r:id="rId16"/>
  </p:handoutMasterIdLst>
  <p:sldIdLst>
    <p:sldId id="258" r:id="rId2"/>
    <p:sldId id="256" r:id="rId3"/>
    <p:sldId id="257" r:id="rId4"/>
    <p:sldId id="316" r:id="rId5"/>
    <p:sldId id="262" r:id="rId6"/>
    <p:sldId id="318" r:id="rId7"/>
    <p:sldId id="317" r:id="rId8"/>
    <p:sldId id="319" r:id="rId9"/>
    <p:sldId id="320" r:id="rId10"/>
    <p:sldId id="263" r:id="rId11"/>
    <p:sldId id="264" r:id="rId12"/>
    <p:sldId id="322" r:id="rId13"/>
    <p:sldId id="265" r:id="rId14"/>
  </p:sldIdLst>
  <p:sldSz cx="12192000" cy="6858000"/>
  <p:notesSz cx="9866313" cy="67357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  <p15:guide id="3" orient="horz" pos="2121">
          <p15:clr>
            <a:srgbClr val="A4A3A4"/>
          </p15:clr>
        </p15:guide>
        <p15:guide id="4" pos="31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FD7"/>
    <a:srgbClr val="96E6F0"/>
    <a:srgbClr val="28C8DC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1" autoAdjust="0"/>
    <p:restoredTop sz="93274" autoAdjust="0"/>
  </p:normalViewPr>
  <p:slideViewPr>
    <p:cSldViewPr>
      <p:cViewPr varScale="1">
        <p:scale>
          <a:sx n="79" d="100"/>
          <a:sy n="79" d="100"/>
        </p:scale>
        <p:origin x="782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13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990" y="-84"/>
      </p:cViewPr>
      <p:guideLst>
        <p:guide orient="horz" pos="3107"/>
        <p:guide pos="2121"/>
        <p:guide orient="horz" pos="2121"/>
        <p:guide pos="310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7733" y="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9FDA42-AB2F-4A2C-84F9-F3D6EF8872BB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639762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7733" y="639762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91327-EDF6-4F91-A008-3ACB24E64D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4918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6255" cy="33705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7733" y="1"/>
            <a:ext cx="4276254" cy="33705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05AAE-2C75-441D-8ECA-06FB7F63A2A1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04825"/>
            <a:ext cx="4494213" cy="2527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5934" y="3199352"/>
            <a:ext cx="7894446" cy="30313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6397620"/>
            <a:ext cx="4276255" cy="3370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7733" y="6397620"/>
            <a:ext cx="4276254" cy="3370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A206C-96EA-4D7E-A7E5-1709A27865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5807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255E8C2-ECB8-494A-BF6B-26331AB72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80000"/>
            <a:ext cx="11520000" cy="540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45720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45720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45720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45720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FF48250D-B1BD-4820-92D3-3CF1319F5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CF2FE4A-955B-4326-A0C9-09626D5705F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4206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736B26B-AFDD-4E91-857C-1ED4F384DB3C}"/>
              </a:ext>
            </a:extLst>
          </p:cNvPr>
          <p:cNvSpPr/>
          <p:nvPr userDrawn="1"/>
        </p:nvSpPr>
        <p:spPr>
          <a:xfrm>
            <a:off x="2520000" y="1152000"/>
            <a:ext cx="1199736" cy="50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証明</a:t>
            </a:r>
          </a:p>
        </p:txBody>
      </p:sp>
      <p:sp>
        <p:nvSpPr>
          <p:cNvPr id="11" name="テキスト プレースホルダー 2">
            <a:extLst>
              <a:ext uri="{FF2B5EF4-FFF2-40B4-BE49-F238E27FC236}">
                <a16:creationId xmlns:a16="http://schemas.microsoft.com/office/drawing/2014/main" id="{F7DACA80-F897-4F92-BA91-A3DA7F3F97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2" name="角丸四角形 9">
            <a:extLst>
              <a:ext uri="{FF2B5EF4-FFF2-40B4-BE49-F238E27FC236}">
                <a16:creationId xmlns:a16="http://schemas.microsoft.com/office/drawing/2014/main" id="{CC86FCFE-FC45-473F-AD6F-D91CAAFEE1C9}"/>
              </a:ext>
            </a:extLst>
          </p:cNvPr>
          <p:cNvSpPr/>
          <p:nvPr userDrawn="1"/>
        </p:nvSpPr>
        <p:spPr>
          <a:xfrm>
            <a:off x="360000" y="1080000"/>
            <a:ext cx="1980000" cy="648072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3600" dirty="0">
                <a:solidFill>
                  <a:schemeClr val="bg1"/>
                </a:solidFill>
                <a:latin typeface="+mj-ea"/>
                <a:ea typeface="+mj-ea"/>
              </a:rPr>
              <a:t>例題</a:t>
            </a:r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EF45C3A8-4274-4A14-98F4-9DEDF01C572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40000" y="1152000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86424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94A26F6D-CE3A-4925-865D-21D30DB8AE5A}"/>
              </a:ext>
            </a:extLst>
          </p:cNvPr>
          <p:cNvSpPr/>
          <p:nvPr userDrawn="1"/>
        </p:nvSpPr>
        <p:spPr>
          <a:xfrm>
            <a:off x="360000" y="1080000"/>
            <a:ext cx="2700000" cy="648072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3200" dirty="0">
                <a:solidFill>
                  <a:schemeClr val="bg1"/>
                </a:solidFill>
                <a:latin typeface="+mj-ea"/>
                <a:ea typeface="+mj-ea"/>
              </a:rPr>
              <a:t>応用例題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2160000" y="1152000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1C8E5EE1-358E-45B3-B40D-638CD03B93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03831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06871C4-F1E9-4F45-8078-D377E4A193BA}"/>
              </a:ext>
            </a:extLst>
          </p:cNvPr>
          <p:cNvSpPr/>
          <p:nvPr userDrawn="1"/>
        </p:nvSpPr>
        <p:spPr>
          <a:xfrm>
            <a:off x="3240000" y="1152000"/>
            <a:ext cx="864000" cy="50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解</a:t>
            </a:r>
          </a:p>
        </p:txBody>
      </p:sp>
      <p:sp>
        <p:nvSpPr>
          <p:cNvPr id="12" name="テキスト プレースホルダー 2">
            <a:extLst>
              <a:ext uri="{FF2B5EF4-FFF2-40B4-BE49-F238E27FC236}">
                <a16:creationId xmlns:a16="http://schemas.microsoft.com/office/drawing/2014/main" id="{C8641470-27B3-4405-B388-3B51B76B5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4" name="角丸四角形 9">
            <a:extLst>
              <a:ext uri="{FF2B5EF4-FFF2-40B4-BE49-F238E27FC236}">
                <a16:creationId xmlns:a16="http://schemas.microsoft.com/office/drawing/2014/main" id="{8EA99124-A37B-41B8-AFE0-EF07F237D913}"/>
              </a:ext>
            </a:extLst>
          </p:cNvPr>
          <p:cNvSpPr/>
          <p:nvPr userDrawn="1"/>
        </p:nvSpPr>
        <p:spPr>
          <a:xfrm>
            <a:off x="360000" y="1080000"/>
            <a:ext cx="2700000" cy="648072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3200" dirty="0">
                <a:solidFill>
                  <a:schemeClr val="bg1"/>
                </a:solidFill>
                <a:latin typeface="+mj-ea"/>
                <a:ea typeface="+mj-ea"/>
              </a:rPr>
              <a:t>応用例題</a:t>
            </a:r>
          </a:p>
        </p:txBody>
      </p:sp>
      <p:sp>
        <p:nvSpPr>
          <p:cNvPr id="16" name="テキスト プレースホルダー 8">
            <a:extLst>
              <a:ext uri="{FF2B5EF4-FFF2-40B4-BE49-F238E27FC236}">
                <a16:creationId xmlns:a16="http://schemas.microsoft.com/office/drawing/2014/main" id="{C03D6C41-534B-4EE2-AE5C-2640361116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60000" y="1152000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10092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06871C4-F1E9-4F45-8078-D377E4A193BA}"/>
              </a:ext>
            </a:extLst>
          </p:cNvPr>
          <p:cNvSpPr/>
          <p:nvPr userDrawn="1"/>
        </p:nvSpPr>
        <p:spPr>
          <a:xfrm>
            <a:off x="3240000" y="1152000"/>
            <a:ext cx="1055800" cy="50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証明</a:t>
            </a:r>
          </a:p>
        </p:txBody>
      </p:sp>
      <p:sp>
        <p:nvSpPr>
          <p:cNvPr id="12" name="テキスト プレースホルダー 2">
            <a:extLst>
              <a:ext uri="{FF2B5EF4-FFF2-40B4-BE49-F238E27FC236}">
                <a16:creationId xmlns:a16="http://schemas.microsoft.com/office/drawing/2014/main" id="{C8641470-27B3-4405-B388-3B51B76B5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4" name="角丸四角形 9">
            <a:extLst>
              <a:ext uri="{FF2B5EF4-FFF2-40B4-BE49-F238E27FC236}">
                <a16:creationId xmlns:a16="http://schemas.microsoft.com/office/drawing/2014/main" id="{8EA99124-A37B-41B8-AFE0-EF07F237D913}"/>
              </a:ext>
            </a:extLst>
          </p:cNvPr>
          <p:cNvSpPr/>
          <p:nvPr userDrawn="1"/>
        </p:nvSpPr>
        <p:spPr>
          <a:xfrm>
            <a:off x="360000" y="1080000"/>
            <a:ext cx="2700000" cy="648072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3200" dirty="0">
                <a:solidFill>
                  <a:schemeClr val="bg1"/>
                </a:solidFill>
                <a:latin typeface="+mj-ea"/>
                <a:ea typeface="+mj-ea"/>
              </a:rPr>
              <a:t>応用例題</a:t>
            </a:r>
          </a:p>
        </p:txBody>
      </p:sp>
      <p:sp>
        <p:nvSpPr>
          <p:cNvPr id="16" name="テキスト プレースホルダー 8">
            <a:extLst>
              <a:ext uri="{FF2B5EF4-FFF2-40B4-BE49-F238E27FC236}">
                <a16:creationId xmlns:a16="http://schemas.microsoft.com/office/drawing/2014/main" id="{C03D6C41-534B-4EE2-AE5C-2640361116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60000" y="1152000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64693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C0382BAD-A4E9-4D2D-BAA3-8FCAA76DCDD0}"/>
              </a:ext>
            </a:extLst>
          </p:cNvPr>
          <p:cNvGrpSpPr/>
          <p:nvPr userDrawn="1"/>
        </p:nvGrpSpPr>
        <p:grpSpPr>
          <a:xfrm>
            <a:off x="360000" y="1080000"/>
            <a:ext cx="1980000" cy="648072"/>
            <a:chOff x="407504" y="1052736"/>
            <a:chExt cx="1980000" cy="648072"/>
          </a:xfrm>
        </p:grpSpPr>
        <p:sp>
          <p:nvSpPr>
            <p:cNvPr id="10" name="角丸四角形 9">
              <a:extLst>
                <a:ext uri="{FF2B5EF4-FFF2-40B4-BE49-F238E27FC236}">
                  <a16:creationId xmlns:a16="http://schemas.microsoft.com/office/drawing/2014/main" id="{94A26F6D-CE3A-4925-865D-21D30DB8AE5A}"/>
                </a:ext>
              </a:extLst>
            </p:cNvPr>
            <p:cNvSpPr/>
            <p:nvPr userDrawn="1"/>
          </p:nvSpPr>
          <p:spPr>
            <a:xfrm>
              <a:off x="407504" y="1052736"/>
              <a:ext cx="1980000" cy="648072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72000" rtlCol="0" anchor="ctr"/>
            <a:lstStyle/>
            <a:p>
              <a:pPr algn="l">
                <a:lnSpc>
                  <a:spcPts val="4000"/>
                </a:lnSpc>
              </a:pPr>
              <a:r>
                <a:rPr kumimoji="1" lang="ja-JP" altLang="en-US" sz="3600" dirty="0">
                  <a:solidFill>
                    <a:schemeClr val="tx1"/>
                  </a:solidFill>
                  <a:latin typeface="+mj-ea"/>
                  <a:ea typeface="+mj-ea"/>
                </a:rPr>
                <a:t>練習</a:t>
              </a: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B00D7444-D300-4654-825A-44E14BA65AA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7504" y="1700808"/>
              <a:ext cx="1980000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1440000" y="1152000"/>
            <a:ext cx="756000" cy="504000"/>
          </a:xfrm>
          <a:prstGeom prst="roundRect">
            <a:avLst>
              <a:gd name="adj" fmla="val 13255"/>
            </a:avLst>
          </a:prstGeom>
          <a:solidFill>
            <a:schemeClr val="accent3"/>
          </a:solidFill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ysClr val="windowText" lastClr="000000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20</a:t>
            </a:r>
            <a:endParaRPr kumimoji="1" lang="ja-JP" altLang="en-US" dirty="0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E14A34B-AA42-4FEF-B813-CFC1F75EC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4" name="テキスト プレースホルダー 2">
            <a:extLst>
              <a:ext uri="{FF2B5EF4-FFF2-40B4-BE49-F238E27FC236}">
                <a16:creationId xmlns:a16="http://schemas.microsoft.com/office/drawing/2014/main" id="{C3297708-D5D3-4F8E-9548-9597EBDCD4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426211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E14A34B-AA42-4FEF-B813-CFC1F75EC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CA3C507-9BD0-4D4B-BC19-A2B4A1D0C847}"/>
              </a:ext>
            </a:extLst>
          </p:cNvPr>
          <p:cNvSpPr/>
          <p:nvPr userDrawn="1"/>
        </p:nvSpPr>
        <p:spPr>
          <a:xfrm>
            <a:off x="2520000" y="1152000"/>
            <a:ext cx="1152000" cy="50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解答</a:t>
            </a:r>
          </a:p>
        </p:txBody>
      </p:sp>
      <p:sp>
        <p:nvSpPr>
          <p:cNvPr id="14" name="テキスト プレースホルダー 2">
            <a:extLst>
              <a:ext uri="{FF2B5EF4-FFF2-40B4-BE49-F238E27FC236}">
                <a16:creationId xmlns:a16="http://schemas.microsoft.com/office/drawing/2014/main" id="{5F0D1870-ACCE-43A1-BE0A-0A7F0EEB297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D406CF1B-8B2E-4E1E-8D7D-42025D87BF5F}"/>
              </a:ext>
            </a:extLst>
          </p:cNvPr>
          <p:cNvGrpSpPr/>
          <p:nvPr userDrawn="1"/>
        </p:nvGrpSpPr>
        <p:grpSpPr>
          <a:xfrm>
            <a:off x="360000" y="1080000"/>
            <a:ext cx="1980000" cy="648072"/>
            <a:chOff x="407504" y="1052736"/>
            <a:chExt cx="1980000" cy="648072"/>
          </a:xfrm>
        </p:grpSpPr>
        <p:sp>
          <p:nvSpPr>
            <p:cNvPr id="19" name="角丸四角形 9">
              <a:extLst>
                <a:ext uri="{FF2B5EF4-FFF2-40B4-BE49-F238E27FC236}">
                  <a16:creationId xmlns:a16="http://schemas.microsoft.com/office/drawing/2014/main" id="{44115381-E26F-4F5C-95F9-E3BABAC43B9B}"/>
                </a:ext>
              </a:extLst>
            </p:cNvPr>
            <p:cNvSpPr/>
            <p:nvPr userDrawn="1"/>
          </p:nvSpPr>
          <p:spPr>
            <a:xfrm>
              <a:off x="407504" y="1052736"/>
              <a:ext cx="1980000" cy="648072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rIns="72000" rtlCol="0" anchor="ctr"/>
            <a:lstStyle/>
            <a:p>
              <a:pPr algn="l">
                <a:lnSpc>
                  <a:spcPts val="4000"/>
                </a:lnSpc>
              </a:pPr>
              <a:r>
                <a:rPr kumimoji="1" lang="ja-JP" altLang="en-US" sz="3600" dirty="0">
                  <a:solidFill>
                    <a:schemeClr val="tx1"/>
                  </a:solidFill>
                  <a:latin typeface="+mj-ea"/>
                  <a:ea typeface="+mj-ea"/>
                </a:rPr>
                <a:t>練習</a:t>
              </a:r>
            </a:p>
          </p:txBody>
        </p: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5FD8D086-955B-4666-86F5-ACCAB7DADE0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7504" y="1700808"/>
              <a:ext cx="1980000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テキスト プレースホルダー 8">
            <a:extLst>
              <a:ext uri="{FF2B5EF4-FFF2-40B4-BE49-F238E27FC236}">
                <a16:creationId xmlns:a16="http://schemas.microsoft.com/office/drawing/2014/main" id="{72503758-08E8-4CEF-BD0E-B7D78CD030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40000" y="1152000"/>
            <a:ext cx="756000" cy="504000"/>
          </a:xfrm>
          <a:prstGeom prst="roundRect">
            <a:avLst>
              <a:gd name="adj" fmla="val 13255"/>
            </a:avLst>
          </a:prstGeom>
          <a:solidFill>
            <a:schemeClr val="accent3"/>
          </a:solidFill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ysClr val="windowText" lastClr="000000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20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18541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5E1CAF2D-2B59-4D2B-A529-3D6C3B7EC48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1" name="角丸四角形 9">
            <a:extLst>
              <a:ext uri="{FF2B5EF4-FFF2-40B4-BE49-F238E27FC236}">
                <a16:creationId xmlns:a16="http://schemas.microsoft.com/office/drawing/2014/main" id="{C6CB873B-1791-43DC-B9F3-EC35F2D2365D}"/>
              </a:ext>
            </a:extLst>
          </p:cNvPr>
          <p:cNvSpPr/>
          <p:nvPr userDrawn="1"/>
        </p:nvSpPr>
        <p:spPr>
          <a:xfrm>
            <a:off x="360000" y="1080000"/>
            <a:ext cx="1512000" cy="648072"/>
          </a:xfrm>
          <a:prstGeom prst="roundRect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3600" dirty="0">
                <a:solidFill>
                  <a:schemeClr val="bg1"/>
                </a:solidFill>
                <a:latin typeface="+mj-ea"/>
                <a:ea typeface="+mj-ea"/>
              </a:rPr>
              <a:t>問</a:t>
            </a:r>
          </a:p>
        </p:txBody>
      </p:sp>
      <p:sp>
        <p:nvSpPr>
          <p:cNvPr id="12" name="テキスト プレースホルダー 8">
            <a:extLst>
              <a:ext uri="{FF2B5EF4-FFF2-40B4-BE49-F238E27FC236}">
                <a16:creationId xmlns:a16="http://schemas.microsoft.com/office/drawing/2014/main" id="{DE8DE04E-2C7B-4F85-AACA-F926ED5735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08000" y="1152000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bg1"/>
                </a:solidFill>
                <a:latin typeface="+mn-lt"/>
                <a:ea typeface="+mj-ea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20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446260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70B1863-EC54-434F-B2B2-07C927A176D7}"/>
              </a:ext>
            </a:extLst>
          </p:cNvPr>
          <p:cNvSpPr/>
          <p:nvPr userDrawn="1"/>
        </p:nvSpPr>
        <p:spPr>
          <a:xfrm>
            <a:off x="2160000" y="1152000"/>
            <a:ext cx="1152000" cy="50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解答</a:t>
            </a:r>
          </a:p>
        </p:txBody>
      </p:sp>
      <p:sp>
        <p:nvSpPr>
          <p:cNvPr id="11" name="テキスト プレースホルダー 2">
            <a:extLst>
              <a:ext uri="{FF2B5EF4-FFF2-40B4-BE49-F238E27FC236}">
                <a16:creationId xmlns:a16="http://schemas.microsoft.com/office/drawing/2014/main" id="{AF78E284-B76C-4456-AE8C-4E555AA881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2" name="角丸四角形 9">
            <a:extLst>
              <a:ext uri="{FF2B5EF4-FFF2-40B4-BE49-F238E27FC236}">
                <a16:creationId xmlns:a16="http://schemas.microsoft.com/office/drawing/2014/main" id="{DD155F14-4894-4A57-AA6A-D81B07EEF88B}"/>
              </a:ext>
            </a:extLst>
          </p:cNvPr>
          <p:cNvSpPr/>
          <p:nvPr userDrawn="1"/>
        </p:nvSpPr>
        <p:spPr>
          <a:xfrm>
            <a:off x="360000" y="1080000"/>
            <a:ext cx="1512000" cy="648072"/>
          </a:xfrm>
          <a:prstGeom prst="roundRect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3600" dirty="0">
                <a:solidFill>
                  <a:schemeClr val="bg1"/>
                </a:solidFill>
                <a:latin typeface="+mj-ea"/>
                <a:ea typeface="+mj-ea"/>
              </a:rPr>
              <a:t>問</a:t>
            </a:r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6864DDDE-D06A-4C99-87BC-EC13E7FB841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08000" y="1152000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bg1"/>
                </a:solidFill>
                <a:latin typeface="+mn-lt"/>
                <a:ea typeface="+mj-ea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20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0828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94A26F6D-CE3A-4925-865D-21D30DB8AE5A}"/>
              </a:ext>
            </a:extLst>
          </p:cNvPr>
          <p:cNvSpPr/>
          <p:nvPr userDrawn="1"/>
        </p:nvSpPr>
        <p:spPr>
          <a:xfrm>
            <a:off x="360000" y="1079999"/>
            <a:ext cx="3215720" cy="719727"/>
          </a:xfrm>
          <a:prstGeom prst="round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en-US" altLang="ja-JP" sz="3600" u="sng" dirty="0">
                <a:solidFill>
                  <a:schemeClr val="bg1"/>
                </a:solidFill>
                <a:latin typeface="+mj-ea"/>
                <a:ea typeface="+mj-ea"/>
              </a:rPr>
              <a:t>Introduction</a:t>
            </a:r>
            <a:endParaRPr kumimoji="1" lang="ja-JP" altLang="en-US" sz="3600" u="sng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  <a:noFill/>
          <a:ln w="3175" cap="rnd">
            <a:noFill/>
          </a:ln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8B41383E-81EA-414B-BBB0-205B792838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39362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94A26F6D-CE3A-4925-865D-21D30DB8AE5A}"/>
              </a:ext>
            </a:extLst>
          </p:cNvPr>
          <p:cNvSpPr/>
          <p:nvPr userDrawn="1"/>
        </p:nvSpPr>
        <p:spPr>
          <a:xfrm>
            <a:off x="360000" y="1080000"/>
            <a:ext cx="1512000" cy="648072"/>
          </a:xfrm>
          <a:prstGeom prst="round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3600" dirty="0">
                <a:solidFill>
                  <a:schemeClr val="bg1"/>
                </a:solidFill>
                <a:latin typeface="+mj-ea"/>
                <a:ea typeface="+mj-ea"/>
              </a:rPr>
              <a:t>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1008000" y="1152000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bg1"/>
                </a:solidFill>
                <a:latin typeface="+mn-lt"/>
                <a:ea typeface="+mj-ea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20</a:t>
            </a:r>
            <a:endParaRPr kumimoji="1" lang="ja-JP" altLang="en-US" dirty="0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8B41383E-81EA-414B-BBB0-205B792838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2257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94A26F6D-CE3A-4925-865D-21D30DB8AE5A}"/>
              </a:ext>
            </a:extLst>
          </p:cNvPr>
          <p:cNvSpPr/>
          <p:nvPr userDrawn="1"/>
        </p:nvSpPr>
        <p:spPr>
          <a:xfrm>
            <a:off x="360000" y="1080000"/>
            <a:ext cx="1980000" cy="648072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3600" dirty="0">
                <a:solidFill>
                  <a:schemeClr val="bg1"/>
                </a:solidFill>
                <a:latin typeface="+mj-ea"/>
                <a:ea typeface="+mj-ea"/>
              </a:rPr>
              <a:t>例題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1440000" y="1152000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EFF073A1-2881-4659-B3DF-A5411EF0F6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14021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736B26B-AFDD-4E91-857C-1ED4F384DB3C}"/>
              </a:ext>
            </a:extLst>
          </p:cNvPr>
          <p:cNvSpPr/>
          <p:nvPr userDrawn="1"/>
        </p:nvSpPr>
        <p:spPr>
          <a:xfrm>
            <a:off x="2520000" y="1152000"/>
            <a:ext cx="864000" cy="50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解</a:t>
            </a:r>
          </a:p>
        </p:txBody>
      </p:sp>
      <p:sp>
        <p:nvSpPr>
          <p:cNvPr id="11" name="テキスト プレースホルダー 2">
            <a:extLst>
              <a:ext uri="{FF2B5EF4-FFF2-40B4-BE49-F238E27FC236}">
                <a16:creationId xmlns:a16="http://schemas.microsoft.com/office/drawing/2014/main" id="{F7DACA80-F897-4F92-BA91-A3DA7F3F97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2" name="角丸四角形 9">
            <a:extLst>
              <a:ext uri="{FF2B5EF4-FFF2-40B4-BE49-F238E27FC236}">
                <a16:creationId xmlns:a16="http://schemas.microsoft.com/office/drawing/2014/main" id="{CC86FCFE-FC45-473F-AD6F-D91CAAFEE1C9}"/>
              </a:ext>
            </a:extLst>
          </p:cNvPr>
          <p:cNvSpPr/>
          <p:nvPr userDrawn="1"/>
        </p:nvSpPr>
        <p:spPr>
          <a:xfrm>
            <a:off x="360000" y="1080000"/>
            <a:ext cx="1980000" cy="648072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3600" dirty="0">
                <a:solidFill>
                  <a:schemeClr val="bg1"/>
                </a:solidFill>
                <a:latin typeface="+mj-ea"/>
                <a:ea typeface="+mj-ea"/>
              </a:rPr>
              <a:t>例題</a:t>
            </a:r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EF45C3A8-4274-4A14-98F4-9DEDF01C572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40000" y="1152000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603915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節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5689DB55-DC62-4899-BFBD-41BCF067DF30}"/>
              </a:ext>
            </a:extLst>
          </p:cNvPr>
          <p:cNvSpPr/>
          <p:nvPr userDrawn="1"/>
        </p:nvSpPr>
        <p:spPr>
          <a:xfrm>
            <a:off x="360000" y="1080000"/>
            <a:ext cx="839456" cy="647691"/>
          </a:xfrm>
          <a:prstGeom prst="roundRect">
            <a:avLst/>
          </a:prstGeom>
          <a:solidFill>
            <a:schemeClr val="accent3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401728" y="1151845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tx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EFF073A1-2881-4659-B3DF-A5411EF0F6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03620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節末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5689DB55-DC62-4899-BFBD-41BCF067DF30}"/>
              </a:ext>
            </a:extLst>
          </p:cNvPr>
          <p:cNvSpPr/>
          <p:nvPr userDrawn="1"/>
        </p:nvSpPr>
        <p:spPr>
          <a:xfrm>
            <a:off x="360000" y="1080000"/>
            <a:ext cx="839456" cy="647691"/>
          </a:xfrm>
          <a:prstGeom prst="roundRect">
            <a:avLst/>
          </a:prstGeom>
          <a:solidFill>
            <a:schemeClr val="accent3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401728" y="1151845"/>
            <a:ext cx="756000" cy="504000"/>
          </a:xfrm>
          <a:prstGeom prst="rect">
            <a:avLst/>
          </a:prstGeom>
          <a:noFill/>
          <a:ln>
            <a:noFill/>
          </a:ln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 b="1">
                <a:solidFill>
                  <a:schemeClr val="tx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EFF073A1-2881-4659-B3DF-A5411EF0F6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788F424-E277-4E95-88F6-C85C5AB0E2CA}"/>
              </a:ext>
            </a:extLst>
          </p:cNvPr>
          <p:cNvSpPr/>
          <p:nvPr userDrawn="1"/>
        </p:nvSpPr>
        <p:spPr>
          <a:xfrm>
            <a:off x="1343472" y="1152000"/>
            <a:ext cx="864000" cy="50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20157097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節末Prog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EFF073A1-2881-4659-B3DF-A5411EF0F6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5C7573A-C64C-4A86-A895-5DB8AC3E70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4242"/>
          <a:stretch/>
        </p:blipFill>
        <p:spPr>
          <a:xfrm>
            <a:off x="285650" y="1052736"/>
            <a:ext cx="1489870" cy="70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84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節末Progress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520000" cy="4680000"/>
          </a:xfrm>
          <a:prstGeom prst="rect">
            <a:avLst/>
          </a:prstGeom>
        </p:spPr>
        <p:txBody>
          <a:bodyPr rIns="0"/>
          <a:lstStyle>
            <a:lvl1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latin typeface="+mn-ea"/>
                <a:ea typeface="+mn-ea"/>
              </a:defRPr>
            </a:lvl1pPr>
            <a:lvl2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2pPr>
            <a:lvl3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3pPr>
            <a:lvl4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4pPr>
            <a:lvl5pPr marL="0" indent="0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BB62835-10FB-444C-BEB1-7E327D04F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61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6CC953A-488F-4D0B-A48F-3125EFF6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EFF073A1-2881-4659-B3DF-A5411EF0F6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0363" y="119063"/>
            <a:ext cx="982662" cy="68738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5C7573A-C64C-4A86-A895-5DB8AC3E70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4309"/>
          <a:stretch/>
        </p:blipFill>
        <p:spPr>
          <a:xfrm>
            <a:off x="289478" y="1052736"/>
            <a:ext cx="1486042" cy="706153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7F3DA53-2467-465A-8A00-3AEB4CF6A8A9}"/>
              </a:ext>
            </a:extLst>
          </p:cNvPr>
          <p:cNvSpPr/>
          <p:nvPr userDrawn="1"/>
        </p:nvSpPr>
        <p:spPr>
          <a:xfrm>
            <a:off x="1919536" y="1153812"/>
            <a:ext cx="864000" cy="50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解</a:t>
            </a:r>
          </a:p>
        </p:txBody>
      </p:sp>
    </p:spTree>
    <p:extLst>
      <p:ext uri="{BB962C8B-B14F-4D97-AF65-F5344CB8AC3E}">
        <p14:creationId xmlns:p14="http://schemas.microsoft.com/office/powerpoint/2010/main" val="38441277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DE22285-B8D1-4773-933A-66BE4B5399ED}"/>
              </a:ext>
            </a:extLst>
          </p:cNvPr>
          <p:cNvSpPr/>
          <p:nvPr userDrawn="1"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00" y="118566"/>
            <a:ext cx="8283352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1" y="230177"/>
            <a:ext cx="1116000" cy="576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10" name="矢印: 五方向 9">
            <a:extLst>
              <a:ext uri="{FF2B5EF4-FFF2-40B4-BE49-F238E27FC236}">
                <a16:creationId xmlns:a16="http://schemas.microsoft.com/office/drawing/2014/main" id="{99CAC055-C67B-4DE7-B9C1-4BA219BC7EAF}"/>
              </a:ext>
            </a:extLst>
          </p:cNvPr>
          <p:cNvSpPr/>
          <p:nvPr userDrawn="1"/>
        </p:nvSpPr>
        <p:spPr>
          <a:xfrm>
            <a:off x="0" y="0"/>
            <a:ext cx="1836000" cy="900000"/>
          </a:xfrm>
          <a:prstGeom prst="homePlate">
            <a:avLst>
              <a:gd name="adj" fmla="val 3888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tlCol="0" anchor="ctr" anchorCtr="0"/>
          <a:lstStyle/>
          <a:p>
            <a:pPr algn="l"/>
            <a:endParaRPr kumimoji="1" lang="ja-JP" altLang="en-US" sz="2000" dirty="0">
              <a:latin typeface="+mn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73265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4020" r:id="rId2"/>
    <p:sldLayoutId id="2147484011" r:id="rId3"/>
    <p:sldLayoutId id="2147484013" r:id="rId4"/>
    <p:sldLayoutId id="2147484018" r:id="rId5"/>
    <p:sldLayoutId id="2147484023" r:id="rId6"/>
    <p:sldLayoutId id="2147484027" r:id="rId7"/>
    <p:sldLayoutId id="2147484025" r:id="rId8"/>
    <p:sldLayoutId id="2147484026" r:id="rId9"/>
    <p:sldLayoutId id="2147484021" r:id="rId10"/>
    <p:sldLayoutId id="2147484015" r:id="rId11"/>
    <p:sldLayoutId id="2147484019" r:id="rId12"/>
    <p:sldLayoutId id="2147484022" r:id="rId13"/>
    <p:sldLayoutId id="2147484010" r:id="rId14"/>
    <p:sldLayoutId id="2147484014" r:id="rId15"/>
    <p:sldLayoutId id="2147484016" r:id="rId16"/>
    <p:sldLayoutId id="214748401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164</a:t>
            </a:r>
            <a:endParaRPr lang="ja-JP" altLang="en-US" dirty="0"/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F4DF1B94-461B-410E-A271-ABA14FD791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ja-JP" dirty="0"/>
              <a:t>　気温や降水量，身長や握力など，ある特性を表す</a:t>
            </a:r>
            <a:br>
              <a:rPr lang="en-US" altLang="ja-JP" dirty="0"/>
            </a:br>
            <a:r>
              <a:rPr lang="ja-JP" altLang="ja-JP" dirty="0"/>
              <a:t>数量を</a:t>
            </a:r>
            <a:r>
              <a:rPr lang="en-US" altLang="ja-JP" dirty="0"/>
              <a:t> </a:t>
            </a:r>
            <a:r>
              <a:rPr lang="ja-JP" altLang="ja-JP" b="1" dirty="0">
                <a:solidFill>
                  <a:schemeClr val="accent1"/>
                </a:solidFill>
              </a:rPr>
              <a:t>変量</a:t>
            </a:r>
            <a:r>
              <a:rPr lang="en-US" altLang="ja-JP" dirty="0"/>
              <a:t> </a:t>
            </a:r>
            <a:r>
              <a:rPr lang="ja-JP" altLang="ja-JP" dirty="0"/>
              <a:t>といい，変量の観測値や測定値などの</a:t>
            </a:r>
            <a:br>
              <a:rPr lang="en-US" altLang="ja-JP" dirty="0"/>
            </a:br>
            <a:r>
              <a:rPr lang="ja-JP" altLang="ja-JP" dirty="0"/>
              <a:t>集まりを</a:t>
            </a:r>
            <a:r>
              <a:rPr lang="en-US" altLang="ja-JP" dirty="0"/>
              <a:t> </a:t>
            </a:r>
            <a:r>
              <a:rPr lang="ja-JP" altLang="ja-JP" b="1" dirty="0">
                <a:solidFill>
                  <a:schemeClr val="accent1"/>
                </a:solidFill>
              </a:rPr>
              <a:t>データ</a:t>
            </a:r>
            <a:r>
              <a:rPr lang="en-US" altLang="ja-JP" dirty="0"/>
              <a:t> </a:t>
            </a:r>
            <a:r>
              <a:rPr lang="ja-JP" altLang="ja-JP" dirty="0"/>
              <a:t>という。</a:t>
            </a:r>
            <a:endParaRPr lang="en-US" altLang="ja-JP" dirty="0"/>
          </a:p>
          <a:p>
            <a:r>
              <a:rPr lang="ja-JP" altLang="ja-JP" dirty="0"/>
              <a:t>ここでは，データの特徴や傾向を知る方法を学んで</a:t>
            </a:r>
            <a:br>
              <a:rPr lang="en-US" altLang="ja-JP" dirty="0"/>
            </a:br>
            <a:r>
              <a:rPr lang="ja-JP" altLang="ja-JP" dirty="0"/>
              <a:t>いこう。</a:t>
            </a:r>
          </a:p>
        </p:txBody>
      </p:sp>
    </p:spTree>
    <p:extLst>
      <p:ext uri="{BB962C8B-B14F-4D97-AF65-F5344CB8AC3E}">
        <p14:creationId xmlns:p14="http://schemas.microsoft.com/office/powerpoint/2010/main" val="208853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36000" y="1656000"/>
                <a:ext cx="11520000" cy="4868824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ja-JP" altLang="en-US" sz="3400" dirty="0"/>
                  <a:t>　</a:t>
                </a:r>
                <a:r>
                  <a:rPr lang="ja-JP" altLang="ja-JP" sz="3400" dirty="0"/>
                  <a:t>次のデータは，ある学校の</a:t>
                </a:r>
                <a14:m>
                  <m:oMath xmlns:m="http://schemas.openxmlformats.org/officeDocument/2006/math">
                    <m:r>
                      <a:rPr lang="en-US" altLang="ja-JP" sz="3400">
                        <a:latin typeface="Cambria Math" panose="02040503050406030204" pitchFamily="18" charset="0"/>
                      </a:rPr>
                      <m:t> 1 </m:t>
                    </m:r>
                  </m:oMath>
                </a14:m>
                <a:r>
                  <a:rPr lang="ja-JP" altLang="ja-JP" sz="3400" dirty="0"/>
                  <a:t>年</a:t>
                </a:r>
                <a14:m>
                  <m:oMath xmlns:m="http://schemas.openxmlformats.org/officeDocument/2006/math">
                    <m:r>
                      <a:rPr lang="en-US" altLang="ja-JP" sz="34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3400"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altLang="ja-JP" sz="3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sz="3400" dirty="0"/>
                  <a:t>組</a:t>
                </a:r>
                <a14:m>
                  <m:oMath xmlns:m="http://schemas.openxmlformats.org/officeDocument/2006/math">
                    <m:r>
                      <a:rPr lang="en-US" altLang="ja-JP" sz="3400">
                        <a:latin typeface="Cambria Math" panose="02040503050406030204" pitchFamily="18" charset="0"/>
                      </a:rPr>
                      <m:t> 20 </m:t>
                    </m:r>
                  </m:oMath>
                </a14:m>
                <a:r>
                  <a:rPr lang="ja-JP" altLang="ja-JP" sz="3400" dirty="0"/>
                  <a:t>人の生徒の握力</a:t>
                </a:r>
                <a:endParaRPr lang="en-US" altLang="ja-JP" sz="3400" dirty="0"/>
              </a:p>
              <a:p>
                <a:pPr>
                  <a:lnSpc>
                    <a:spcPct val="100000"/>
                  </a:lnSpc>
                  <a:spcBef>
                    <a:spcPts val="400"/>
                  </a:spcBef>
                </a:pPr>
                <a:r>
                  <a:rPr lang="ja-JP" altLang="ja-JP" sz="3400" dirty="0"/>
                  <a:t>を測定した結果である。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32.5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40.6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47.2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36.2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50.6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49.7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45.0</m:t>
                    </m:r>
                  </m:oMath>
                </a14:m>
                <a:r>
                  <a:rPr lang="ja-JP" altLang="en-US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39.1</m:t>
                    </m:r>
                  </m:oMath>
                </a14:m>
                <a:r>
                  <a:rPr lang="ja-JP" altLang="en-US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48.1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42.7</m:t>
                    </m:r>
                  </m:oMath>
                </a14:m>
                <a:endParaRPr lang="en-US" altLang="ja-JP" sz="3000" dirty="0"/>
              </a:p>
              <a:p>
                <a:pPr>
                  <a:lnSpc>
                    <a:spcPct val="100000"/>
                  </a:lnSpc>
                </a:pPr>
                <a:r>
                  <a:rPr lang="en-US" altLang="ja-JP" sz="3000" dirty="0"/>
                  <a:t>  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38.5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53.2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34.7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44.3</m:t>
                    </m:r>
                  </m:oMath>
                </a14:m>
                <a:r>
                  <a:rPr lang="ja-JP" altLang="en-US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28.5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42.2</m:t>
                    </m:r>
                  </m:oMath>
                </a14:m>
                <a:r>
                  <a:rPr lang="ja-JP" altLang="en-US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41.2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43.1</m:t>
                    </m:r>
                  </m:oMath>
                </a14:m>
                <a:r>
                  <a:rPr lang="ja-JP" altLang="en-US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30.5</m:t>
                    </m:r>
                  </m:oMath>
                </a14:m>
                <a:r>
                  <a:rPr lang="ja-JP" altLang="ja-JP" sz="3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40.1</m:t>
                    </m:r>
                  </m:oMath>
                </a14:m>
                <a:endParaRPr lang="en-US" altLang="ja-JP" sz="3000" dirty="0"/>
              </a:p>
              <a:p>
                <a:pPr>
                  <a:lnSpc>
                    <a:spcPct val="100000"/>
                  </a:lnSpc>
                </a:pPr>
                <a:r>
                  <a:rPr lang="en-US" altLang="ja-JP" sz="3000" dirty="0"/>
                  <a:t> </a:t>
                </a:r>
                <a:r>
                  <a:rPr lang="ja-JP" altLang="en-US" sz="3000" dirty="0"/>
                  <a:t>　　　　　　　　　　　　　　　　　　　　　　　　　　 　</a:t>
                </a:r>
                <a14:m>
                  <m:oMath xmlns:m="http://schemas.openxmlformats.org/officeDocument/2006/math">
                    <m:r>
                      <a:rPr lang="en-US" altLang="ja-JP" sz="300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ja-JP" sz="3000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 sz="30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ja-JP" sz="3000" dirty="0"/>
              </a:p>
              <a:p>
                <a:pPr>
                  <a:lnSpc>
                    <a:spcPct val="100000"/>
                  </a:lnSpc>
                  <a:spcBef>
                    <a:spcPts val="400"/>
                  </a:spcBef>
                </a:pPr>
                <a:r>
                  <a:rPr lang="ja-JP" altLang="ja-JP" sz="3400" dirty="0"/>
                  <a:t>⑴　</a:t>
                </a:r>
                <a14:m>
                  <m:oMath xmlns:m="http://schemas.openxmlformats.org/officeDocument/2006/math">
                    <m:r>
                      <a:rPr lang="en-US" altLang="ja-JP" sz="3400">
                        <a:latin typeface="Cambria Math" panose="02040503050406030204" pitchFamily="18" charset="0"/>
                      </a:rPr>
                      <m:t>25</m:t>
                    </m:r>
                    <m:r>
                      <a:rPr lang="en-US" altLang="ja-JP" sz="3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3400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 sz="3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sz="3400" dirty="0"/>
                  <a:t>以上</a:t>
                </a:r>
                <a14:m>
                  <m:oMath xmlns:m="http://schemas.openxmlformats.org/officeDocument/2006/math">
                    <m:r>
                      <a:rPr lang="en-US" altLang="ja-JP" sz="3400">
                        <a:latin typeface="Cambria Math" panose="02040503050406030204" pitchFamily="18" charset="0"/>
                      </a:rPr>
                      <m:t> 30</m:t>
                    </m:r>
                    <m:r>
                      <a:rPr lang="en-US" altLang="ja-JP" sz="3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3400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 sz="3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sz="3400" dirty="0"/>
                  <a:t>未満を階級の</a:t>
                </a:r>
                <a14:m>
                  <m:oMath xmlns:m="http://schemas.openxmlformats.org/officeDocument/2006/math">
                    <m:r>
                      <a:rPr lang="en-US" altLang="ja-JP" sz="3400">
                        <a:latin typeface="Cambria Math" panose="02040503050406030204" pitchFamily="18" charset="0"/>
                      </a:rPr>
                      <m:t> 1 </m:t>
                    </m:r>
                  </m:oMath>
                </a14:m>
                <a:r>
                  <a:rPr lang="ja-JP" altLang="ja-JP" sz="3400" dirty="0"/>
                  <a:t>つとして，階級の幅が</a:t>
                </a:r>
                <a:endParaRPr lang="en-US" altLang="ja-JP" sz="3400" dirty="0"/>
              </a:p>
              <a:p>
                <a:pPr>
                  <a:lnSpc>
                    <a:spcPct val="100000"/>
                  </a:lnSpc>
                  <a:spcBef>
                    <a:spcPts val="400"/>
                  </a:spcBef>
                </a:pPr>
                <a:r>
                  <a:rPr lang="ja-JP" altLang="en-US" sz="34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340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altLang="ja-JP" sz="3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3400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 sz="3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sz="3400" dirty="0"/>
                  <a:t>の度数分布表をつくれ。</a:t>
                </a:r>
                <a:endParaRPr lang="en-US" altLang="ja-JP" sz="3400" dirty="0"/>
              </a:p>
              <a:p>
                <a:pPr>
                  <a:lnSpc>
                    <a:spcPct val="100000"/>
                  </a:lnSpc>
                  <a:spcBef>
                    <a:spcPts val="400"/>
                  </a:spcBef>
                </a:pPr>
                <a:r>
                  <a:rPr lang="ja-JP" altLang="en-US" sz="3400" dirty="0"/>
                  <a:t>⑵　⑴の度数分布表からヒストグラムをつくれ。</a:t>
                </a:r>
                <a:endParaRPr lang="en-US" altLang="ja-JP" sz="3400" dirty="0"/>
              </a:p>
              <a:p>
                <a:pPr>
                  <a:lnSpc>
                    <a:spcPct val="100000"/>
                  </a:lnSpc>
                  <a:spcBef>
                    <a:spcPts val="400"/>
                  </a:spcBef>
                </a:pPr>
                <a:r>
                  <a:rPr lang="ja-JP" altLang="ja-JP" sz="3400" kern="100" dirty="0">
                    <a:effectLst/>
                    <a:cs typeface="ＭＳ 明朝" panose="02020609040205080304" pitchFamily="17" charset="-128"/>
                  </a:rPr>
                  <a:t>⑶</a:t>
                </a:r>
                <a:r>
                  <a:rPr lang="ja-JP" altLang="ja-JP" sz="3400" kern="100" dirty="0">
                    <a:effectLst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34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40</m:t>
                    </m:r>
                    <m:r>
                      <a:rPr lang="en-US" altLang="ja-JP" sz="3400" b="0" i="0" kern="10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34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kg</m:t>
                    </m:r>
                    <m:r>
                      <a:rPr lang="en-US" altLang="ja-JP" sz="34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ja-JP" altLang="ja-JP" sz="3400" kern="100" dirty="0">
                    <a:effectLst/>
                    <a:cs typeface="Times New Roman" panose="02020603050405020304" pitchFamily="18" charset="0"/>
                  </a:rPr>
                  <a:t>以上</a:t>
                </a:r>
                <a14:m>
                  <m:oMath xmlns:m="http://schemas.openxmlformats.org/officeDocument/2006/math">
                    <m:r>
                      <a:rPr lang="en-US" altLang="ja-JP" sz="34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45</m:t>
                    </m:r>
                    <m:r>
                      <a:rPr lang="en-US" altLang="ja-JP" sz="3400" b="0" i="0" kern="10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34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kg</m:t>
                    </m:r>
                    <m:r>
                      <a:rPr lang="en-US" altLang="ja-JP" sz="3400" kern="1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ja-JP" altLang="ja-JP" sz="3400" kern="100" dirty="0">
                    <a:effectLst/>
                    <a:cs typeface="Times New Roman" panose="02020603050405020304" pitchFamily="18" charset="0"/>
                  </a:rPr>
                  <a:t>未満の階級の相対度数を求めよ。</a:t>
                </a:r>
              </a:p>
            </p:txBody>
          </p:sp>
        </mc:Choice>
        <mc:Fallback xmlns="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6000" y="1656000"/>
                <a:ext cx="11520000" cy="4868824"/>
              </a:xfrm>
              <a:blipFill>
                <a:blip r:embed="rId2"/>
                <a:stretch>
                  <a:fillRect l="-1481" t="-2256" r="-1905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AC05132-A0E8-4977-A67C-26559B7572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165</a:t>
            </a:r>
            <a:endParaRPr lang="ja-JP" altLang="en-US" dirty="0"/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相対度数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</a:p>
        </p:txBody>
      </p:sp>
    </p:spTree>
    <p:extLst>
      <p:ext uri="{BB962C8B-B14F-4D97-AF65-F5344CB8AC3E}">
        <p14:creationId xmlns:p14="http://schemas.microsoft.com/office/powerpoint/2010/main" val="1569218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0000" y="1800000"/>
                <a:ext cx="5854030" cy="4680000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ts val="400"/>
                  </a:spcBef>
                </a:pPr>
                <a:r>
                  <a:rPr lang="ja-JP" altLang="ja-JP" dirty="0"/>
                  <a:t>⑴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ja-JP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dirty="0"/>
                  <a:t>以上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 30 </m:t>
                    </m:r>
                    <m:r>
                      <m:rPr>
                        <m:sty m:val="p"/>
                      </m:rPr>
                      <a:rPr lang="en-US" altLang="ja-JP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dirty="0"/>
                  <a:t>未満を</a:t>
                </a:r>
                <a:endParaRPr lang="en-US" altLang="ja-JP" dirty="0"/>
              </a:p>
              <a:p>
                <a:pPr>
                  <a:lnSpc>
                    <a:spcPct val="100000"/>
                  </a:lnSpc>
                  <a:spcBef>
                    <a:spcPts val="400"/>
                  </a:spcBef>
                </a:pPr>
                <a:r>
                  <a:rPr lang="ja-JP" altLang="en-US" dirty="0"/>
                  <a:t>　</a:t>
                </a:r>
                <a:r>
                  <a:rPr lang="ja-JP" altLang="ja-JP" dirty="0"/>
                  <a:t>階級の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 1 </m:t>
                    </m:r>
                  </m:oMath>
                </a14:m>
                <a:r>
                  <a:rPr lang="ja-JP" altLang="ja-JP" dirty="0"/>
                  <a:t>つとして，階級</a:t>
                </a:r>
                <a:endParaRPr lang="en-US" altLang="ja-JP" dirty="0"/>
              </a:p>
              <a:p>
                <a:pPr>
                  <a:lnSpc>
                    <a:spcPct val="100000"/>
                  </a:lnSpc>
                  <a:spcBef>
                    <a:spcPts val="400"/>
                  </a:spcBef>
                </a:pPr>
                <a:r>
                  <a:rPr lang="ja-JP" altLang="en-US" dirty="0"/>
                  <a:t>　</a:t>
                </a:r>
                <a:r>
                  <a:rPr lang="ja-JP" altLang="ja-JP" dirty="0"/>
                  <a:t>の幅が</a:t>
                </a:r>
                <a14:m>
                  <m:oMath xmlns:m="http://schemas.openxmlformats.org/officeDocument/2006/math">
                    <m:r>
                      <a:rPr lang="en-US" altLang="ja-JP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ja-JP">
                        <a:latin typeface="Cambria Math" panose="02040503050406030204" pitchFamily="18" charset="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ja-JP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dirty="0"/>
                  <a:t>の度数分布表</a:t>
                </a:r>
                <a:r>
                  <a:rPr lang="ja-JP" altLang="en-US" dirty="0"/>
                  <a:t>　</a:t>
                </a:r>
                <a:endParaRPr lang="en-US" altLang="ja-JP" dirty="0"/>
              </a:p>
              <a:p>
                <a:pPr>
                  <a:lnSpc>
                    <a:spcPct val="100000"/>
                  </a:lnSpc>
                  <a:spcBef>
                    <a:spcPts val="400"/>
                  </a:spcBef>
                </a:pPr>
                <a:r>
                  <a:rPr lang="ja-JP" altLang="en-US" dirty="0"/>
                  <a:t>　</a:t>
                </a:r>
                <a:r>
                  <a:rPr lang="ja-JP" altLang="ja-JP" dirty="0"/>
                  <a:t>をつくれ。</a:t>
                </a:r>
                <a:endParaRPr lang="en-US" altLang="ja-JP" dirty="0"/>
              </a:p>
              <a:p>
                <a:endParaRPr lang="ja-JP" altLang="ja-JP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0000" y="1800000"/>
                <a:ext cx="5854030" cy="4680000"/>
              </a:xfrm>
              <a:blipFill>
                <a:blip r:embed="rId2"/>
                <a:stretch>
                  <a:fillRect l="-3125" t="-2344" r="-270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165</a:t>
            </a:r>
            <a:endParaRPr lang="ja-JP" altLang="en-US" dirty="0"/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相対度数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AC05132-A0E8-4977-A67C-26559B7572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 3">
                <a:extLst>
                  <a:ext uri="{FF2B5EF4-FFF2-40B4-BE49-F238E27FC236}">
                    <a16:creationId xmlns:a16="http://schemas.microsoft.com/office/drawing/2014/main" id="{AAED16AD-0AC5-4F74-86BA-576A7A74AA7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7820785"/>
                  </p:ext>
                </p:extLst>
              </p:nvPr>
            </p:nvGraphicFramePr>
            <p:xfrm>
              <a:off x="6651297" y="1414094"/>
              <a:ext cx="5180703" cy="492178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995974">
                      <a:extLst>
                        <a:ext uri="{9D8B030D-6E8A-4147-A177-3AD203B41FA5}">
                          <a16:colId xmlns:a16="http://schemas.microsoft.com/office/drawing/2014/main" val="2320910023"/>
                        </a:ext>
                      </a:extLst>
                    </a:gridCol>
                    <a:gridCol w="1593941">
                      <a:extLst>
                        <a:ext uri="{9D8B030D-6E8A-4147-A177-3AD203B41FA5}">
                          <a16:colId xmlns:a16="http://schemas.microsoft.com/office/drawing/2014/main" val="1279440445"/>
                        </a:ext>
                      </a:extLst>
                    </a:gridCol>
                    <a:gridCol w="1590788">
                      <a:extLst>
                        <a:ext uri="{9D8B030D-6E8A-4147-A177-3AD203B41FA5}">
                          <a16:colId xmlns:a16="http://schemas.microsoft.com/office/drawing/2014/main" val="1783618183"/>
                        </a:ext>
                      </a:extLst>
                    </a:gridCol>
                  </a:tblGrid>
                  <a:tr h="119528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32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4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4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r>
                            <a:rPr lang="en-US" sz="24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4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階級値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32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71194700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25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oMath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7066712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36047191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29507423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92954903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30355163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4043900"/>
                      </a:ext>
                    </a:extLst>
                  </a:tr>
                  <a:tr h="532356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alt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739503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 3">
                <a:extLst>
                  <a:ext uri="{FF2B5EF4-FFF2-40B4-BE49-F238E27FC236}">
                    <a16:creationId xmlns:a16="http://schemas.microsoft.com/office/drawing/2014/main" id="{AAED16AD-0AC5-4F74-86BA-576A7A74AA7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7820785"/>
                  </p:ext>
                </p:extLst>
              </p:nvPr>
            </p:nvGraphicFramePr>
            <p:xfrm>
              <a:off x="6651297" y="1414094"/>
              <a:ext cx="5180703" cy="492178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995974">
                      <a:extLst>
                        <a:ext uri="{9D8B030D-6E8A-4147-A177-3AD203B41FA5}">
                          <a16:colId xmlns:a16="http://schemas.microsoft.com/office/drawing/2014/main" val="2320910023"/>
                        </a:ext>
                      </a:extLst>
                    </a:gridCol>
                    <a:gridCol w="1593941">
                      <a:extLst>
                        <a:ext uri="{9D8B030D-6E8A-4147-A177-3AD203B41FA5}">
                          <a16:colId xmlns:a16="http://schemas.microsoft.com/office/drawing/2014/main" val="1279440445"/>
                        </a:ext>
                      </a:extLst>
                    </a:gridCol>
                    <a:gridCol w="1590788">
                      <a:extLst>
                        <a:ext uri="{9D8B030D-6E8A-4147-A177-3AD203B41FA5}">
                          <a16:colId xmlns:a16="http://schemas.microsoft.com/office/drawing/2014/main" val="1783618183"/>
                        </a:ext>
                      </a:extLst>
                    </a:gridCol>
                  </a:tblGrid>
                  <a:tr h="1195289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" t="-510" r="-160856" b="-3295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5191" t="-510" r="-100763" b="-3295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71194700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6" t="-223864" r="-160856" b="-634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7066712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36047191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29507423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92954903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30355163"/>
                      </a:ext>
                    </a:extLst>
                  </a:tr>
                  <a:tr h="5323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84043900"/>
                      </a:ext>
                    </a:extLst>
                  </a:tr>
                  <a:tr h="532356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alt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739503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2F81FFAE-1EB6-4EFF-89A0-7B0C2AAB6668}"/>
                  </a:ext>
                </a:extLst>
              </p:cNvPr>
              <p:cNvSpPr txBox="1"/>
              <p:nvPr/>
            </p:nvSpPr>
            <p:spPr>
              <a:xfrm>
                <a:off x="6816080" y="3102798"/>
                <a:ext cx="1620180" cy="27379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ja-JP" sz="32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𝟑𝟎</m:t>
                    </m:r>
                  </m:oMath>
                </a14:m>
                <a:r>
                  <a:rPr lang="ja-JP" altLang="ja-JP" sz="3200" b="1" kern="1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～</a:t>
                </a:r>
                <a14:m>
                  <m:oMath xmlns:m="http://schemas.openxmlformats.org/officeDocument/2006/math">
                    <m:r>
                      <a:rPr lang="en-US" altLang="ja-JP" sz="32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𝟑𝟓</m:t>
                    </m:r>
                  </m:oMath>
                </a14:m>
                <a:endParaRPr lang="en-US" altLang="ja-JP" sz="3200" b="1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ja-JP" sz="32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𝟑𝟓</m:t>
                    </m:r>
                  </m:oMath>
                </a14:m>
                <a:r>
                  <a:rPr lang="ja-JP" altLang="ja-JP" sz="3200" b="1" kern="1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～</a:t>
                </a:r>
                <a14:m>
                  <m:oMath xmlns:m="http://schemas.openxmlformats.org/officeDocument/2006/math">
                    <m:r>
                      <a:rPr lang="en-US" altLang="ja-JP" sz="32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𝟒𝟎</m:t>
                    </m:r>
                  </m:oMath>
                </a14:m>
                <a:endParaRPr lang="ja-JP" altLang="ja-JP" sz="3200" b="1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ja-JP" sz="32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𝟒𝟎</m:t>
                    </m:r>
                  </m:oMath>
                </a14:m>
                <a:r>
                  <a:rPr lang="ja-JP" altLang="ja-JP" sz="3200" b="1" kern="1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～</a:t>
                </a:r>
                <a14:m>
                  <m:oMath xmlns:m="http://schemas.openxmlformats.org/officeDocument/2006/math">
                    <m:r>
                      <a:rPr lang="en-US" altLang="ja-JP" sz="32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𝟒𝟓</m:t>
                    </m:r>
                  </m:oMath>
                </a14:m>
                <a:endParaRPr lang="ja-JP" altLang="ja-JP" sz="3200" b="1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ja-JP" sz="32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𝟒𝟓</m:t>
                    </m:r>
                  </m:oMath>
                </a14:m>
                <a:r>
                  <a:rPr lang="ja-JP" altLang="ja-JP" sz="3200" b="1" kern="1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～</a:t>
                </a:r>
                <a14:m>
                  <m:oMath xmlns:m="http://schemas.openxmlformats.org/officeDocument/2006/math">
                    <m:r>
                      <a:rPr lang="en-US" altLang="ja-JP" sz="32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𝟓𝟎</m:t>
                    </m:r>
                  </m:oMath>
                </a14:m>
                <a:endParaRPr lang="ja-JP" altLang="ja-JP" sz="3200" b="1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ja-JP" sz="32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𝟓𝟎</m:t>
                    </m:r>
                  </m:oMath>
                </a14:m>
                <a:r>
                  <a:rPr lang="ja-JP" altLang="ja-JP" sz="3200" b="1" kern="1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～</a:t>
                </a:r>
                <a14:m>
                  <m:oMath xmlns:m="http://schemas.openxmlformats.org/officeDocument/2006/math">
                    <m:r>
                      <a:rPr lang="en-US" altLang="ja-JP" sz="32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ＭＳ Ｐ明朝" panose="02020600040205080304" pitchFamily="18" charset="-128"/>
                        <a:cs typeface="Times New Roman" panose="02020603050405020304" pitchFamily="18" charset="0"/>
                      </a:rPr>
                      <m:t>𝟓𝟓</m:t>
                    </m:r>
                  </m:oMath>
                </a14:m>
                <a:endParaRPr lang="ja-JP" altLang="ja-JP" sz="3200" b="1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2F81FFAE-1EB6-4EFF-89A0-7B0C2AAB6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80" y="3102798"/>
                <a:ext cx="1620180" cy="2737994"/>
              </a:xfrm>
              <a:prstGeom prst="rect">
                <a:avLst/>
              </a:prstGeom>
              <a:blipFill>
                <a:blip r:embed="rId4"/>
                <a:stretch>
                  <a:fillRect t="-3563" b="-57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27EB3CC1-2049-478E-AEF7-C7E0666553DB}"/>
                  </a:ext>
                </a:extLst>
              </p:cNvPr>
              <p:cNvSpPr txBox="1"/>
              <p:nvPr/>
            </p:nvSpPr>
            <p:spPr>
              <a:xfrm>
                <a:off x="8976320" y="2577722"/>
                <a:ext cx="1125236" cy="3323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𝟐𝟕</m:t>
                      </m:r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𝟓</m:t>
                      </m:r>
                    </m:oMath>
                  </m:oMathPara>
                </a14:m>
                <a:endParaRPr lang="ja-JP" altLang="ja-JP" sz="3200" b="1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𝟑𝟐</m:t>
                      </m:r>
                      <m:r>
                        <a:rPr lang="en-US" altLang="ja-JP" sz="3200" b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𝟓</m:t>
                      </m:r>
                    </m:oMath>
                  </m:oMathPara>
                </a14:m>
                <a:endParaRPr lang="ja-JP" altLang="ja-JP" sz="3200" b="1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altLang="ja-JP" sz="3200" b="1" i="0" kern="1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𝟕</m:t>
                      </m:r>
                      <m:r>
                        <a:rPr lang="en-US" altLang="ja-JP" sz="3200" b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𝟓</m:t>
                      </m:r>
                    </m:oMath>
                  </m:oMathPara>
                </a14:m>
                <a:endParaRPr lang="ja-JP" altLang="ja-JP" sz="3200" b="1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𝟒𝟐</m:t>
                      </m:r>
                      <m:r>
                        <a:rPr lang="en-US" altLang="ja-JP" sz="3200" b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𝟓</m:t>
                      </m:r>
                    </m:oMath>
                  </m:oMathPara>
                </a14:m>
                <a:endParaRPr lang="ja-JP" altLang="ja-JP" sz="3200" b="1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𝟒𝟕</m:t>
                      </m:r>
                      <m:r>
                        <a:rPr lang="en-US" altLang="ja-JP" sz="3200" b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𝟓</m:t>
                      </m:r>
                    </m:oMath>
                  </m:oMathPara>
                </a14:m>
                <a:endParaRPr lang="en-US" altLang="ja-JP" sz="3200" b="1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𝟓𝟐</m:t>
                      </m:r>
                      <m:r>
                        <a:rPr lang="en-US" altLang="ja-JP" sz="3200" b="1" kern="10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𝟓</m:t>
                      </m:r>
                    </m:oMath>
                  </m:oMathPara>
                </a14:m>
                <a:endParaRPr lang="ja-JP" altLang="ja-JP" sz="3200" b="1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27EB3CC1-2049-478E-AEF7-C7E0666553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6320" y="2577722"/>
                <a:ext cx="1125236" cy="33239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599B29A6-8A3E-4C9D-8588-4A02D2FA37B8}"/>
                  </a:ext>
                </a:extLst>
              </p:cNvPr>
              <p:cNvSpPr txBox="1"/>
              <p:nvPr/>
            </p:nvSpPr>
            <p:spPr>
              <a:xfrm>
                <a:off x="10797806" y="2552570"/>
                <a:ext cx="720080" cy="38625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𝟏</m:t>
                      </m:r>
                    </m:oMath>
                  </m:oMathPara>
                </a14:m>
                <a:endParaRPr lang="en-US" altLang="ja-JP" sz="3200" b="1" i="1" kern="100" dirty="0">
                  <a:solidFill>
                    <a:srgbClr val="FF0000"/>
                  </a:solidFill>
                  <a:latin typeface="Cambria Math" panose="02040503050406030204" pitchFamily="18" charset="0"/>
                  <a:ea typeface="ＭＳ Ｐ明朝" panose="02020600040205080304" pitchFamily="18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𝟑</m:t>
                      </m:r>
                    </m:oMath>
                  </m:oMathPara>
                </a14:m>
                <a:endParaRPr lang="ja-JP" altLang="ja-JP" sz="3200" b="1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𝟑</m:t>
                      </m:r>
                    </m:oMath>
                  </m:oMathPara>
                </a14:m>
                <a:endParaRPr lang="ja-JP" altLang="ja-JP" sz="3200" b="1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𝟕</m:t>
                      </m:r>
                    </m:oMath>
                  </m:oMathPara>
                </a14:m>
                <a:endParaRPr lang="ja-JP" altLang="ja-JP" sz="3200" b="1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𝟒</m:t>
                      </m:r>
                    </m:oMath>
                  </m:oMathPara>
                </a14:m>
                <a:endParaRPr lang="en-US" altLang="ja-JP" sz="3200" b="1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𝟐</m:t>
                      </m:r>
                    </m:oMath>
                  </m:oMathPara>
                </a14:m>
                <a:endParaRPr lang="en-US" altLang="ja-JP" sz="3200" b="1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ctr">
                  <a:lnSpc>
                    <a:spcPts val="42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3200" b="1" i="1" kern="10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altLang="ja-JP" sz="3200" b="1" i="0" kern="10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Ｐ明朝" panose="02020600040205080304" pitchFamily="18" charset="-128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ja-JP" altLang="ja-JP" sz="3200" b="1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599B29A6-8A3E-4C9D-8588-4A02D2FA37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7806" y="2552570"/>
                <a:ext cx="720080" cy="386259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247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7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F4DF1B94-461B-410E-A271-ABA14FD791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⑵　⑴の度数分布表からヒストグラムをつくれ。</a:t>
            </a:r>
            <a:endParaRPr lang="en-US" altLang="ja-JP" dirty="0"/>
          </a:p>
          <a:p>
            <a:endParaRPr lang="en-US" altLang="ja-JP" dirty="0"/>
          </a:p>
          <a:p>
            <a:endParaRPr lang="ja-JP" altLang="ja-JP" kern="100" dirty="0"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165</a:t>
            </a:r>
            <a:endParaRPr lang="ja-JP" altLang="en-US" dirty="0"/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相対度数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AC05132-A0E8-4977-A67C-26559B7572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pic>
        <p:nvPicPr>
          <p:cNvPr id="7" name="図 6" descr="グラフ, ヒストグラム&#10;&#10;自動的に生成された説明">
            <a:extLst>
              <a:ext uri="{FF2B5EF4-FFF2-40B4-BE49-F238E27FC236}">
                <a16:creationId xmlns:a16="http://schemas.microsoft.com/office/drawing/2014/main" id="{A3C8E407-C656-404B-8E5B-A0A121B54DD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51748" y="2847579"/>
            <a:ext cx="4536504" cy="364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81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ja-JP" altLang="ja-JP" kern="100" dirty="0">
                    <a:cs typeface="ＭＳ 明朝" panose="02020609040205080304" pitchFamily="17" charset="-128"/>
                  </a:rPr>
                  <a:t>⑶</a:t>
                </a:r>
                <a:r>
                  <a:rPr lang="ja-JP" altLang="ja-JP" kern="100" dirty="0"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ja-JP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kg</m:t>
                    </m:r>
                    <m:r>
                      <a:rPr lang="en-US" altLang="ja-JP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ja-JP" altLang="ja-JP" kern="100" dirty="0">
                    <a:cs typeface="Times New Roman" panose="02020603050405020304" pitchFamily="18" charset="0"/>
                  </a:rPr>
                  <a:t>以上</a:t>
                </a:r>
                <a14:m>
                  <m:oMath xmlns:m="http://schemas.openxmlformats.org/officeDocument/2006/math">
                    <m:r>
                      <a:rPr lang="en-US" altLang="ja-JP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45 </m:t>
                    </m:r>
                    <m:r>
                      <m:rPr>
                        <m:sty m:val="p"/>
                      </m:rPr>
                      <a:rPr lang="en-US" altLang="ja-JP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kg</m:t>
                    </m:r>
                    <m:r>
                      <a:rPr lang="en-US" altLang="ja-JP" kern="1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ja-JP" altLang="ja-JP" kern="100" dirty="0">
                    <a:cs typeface="Times New Roman" panose="02020603050405020304" pitchFamily="18" charset="0"/>
                  </a:rPr>
                  <a:t>未満の階級の相対度数を求めよ。</a:t>
                </a:r>
                <a:endParaRPr lang="ja-JP" altLang="ja-JP" kern="100" dirty="0">
                  <a:effectLst/>
                  <a:cs typeface="Times New Roman" panose="02020603050405020304" pitchFamily="18" charset="0"/>
                </a:endParaRPr>
              </a:p>
              <a:p>
                <a:pPr marL="1527175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ja-JP" altLang="ja-JP" i="1" kern="100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ja-JP" i="1" kern="10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ja-JP" i="1" kern="10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m:t>20</m:t>
                          </m:r>
                        </m:den>
                      </m:f>
                      <m:r>
                        <a:rPr lang="en-US" altLang="ja-JP" kern="10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ja-JP" b="1" i="1" kern="10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altLang="ja-JP" b="1" kern="10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altLang="ja-JP" b="1" i="1" kern="10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𝟑𝟓</m:t>
                      </m:r>
                    </m:oMath>
                  </m:oMathPara>
                </a14:m>
                <a:endParaRPr lang="ja-JP" altLang="ja-JP" kern="1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58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165</a:t>
            </a:r>
            <a:endParaRPr lang="ja-JP" altLang="en-US" dirty="0"/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相対度数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  <a:endParaRPr lang="en-US" altLang="ja-JP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AC05132-A0E8-4977-A67C-26559B7572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903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ja-JP" altLang="ja-JP" kern="100" dirty="0">
                    <a:effectLst/>
                    <a:cs typeface="Times New Roman" panose="02020603050405020304" pitchFamily="18" charset="0"/>
                  </a:rPr>
                  <a:t>　</a:t>
                </a:r>
                <a:r>
                  <a:rPr lang="ja-JP" altLang="ja-JP" dirty="0"/>
                  <a:t>次のデータは，ある学校の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 1 </m:t>
                    </m:r>
                  </m:oMath>
                </a14:m>
                <a:r>
                  <a:rPr lang="ja-JP" altLang="ja-JP" dirty="0"/>
                  <a:t>年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altLang="ja-JP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dirty="0"/>
                  <a:t>組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 20 </m:t>
                    </m:r>
                  </m:oMath>
                </a14:m>
                <a:r>
                  <a:rPr lang="ja-JP" altLang="ja-JP" dirty="0"/>
                  <a:t>人の生徒の</a:t>
                </a:r>
                <a:br>
                  <a:rPr lang="en-US" altLang="ja-JP" dirty="0"/>
                </a:br>
                <a:r>
                  <a:rPr lang="ja-JP" altLang="ja-JP" dirty="0"/>
                  <a:t>握力を測定した結果である。</a:t>
                </a:r>
              </a:p>
              <a:p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47.2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36.4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52.6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39.1</m:t>
                    </m:r>
                  </m:oMath>
                </a14:m>
                <a:r>
                  <a:rPr lang="ja-JP" altLang="en-US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41.4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43.8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42.5</m:t>
                    </m:r>
                  </m:oMath>
                </a14:m>
                <a:br>
                  <a:rPr lang="en-US" altLang="ja-JP" dirty="0"/>
                </a:br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37.2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43.9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38.5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43.3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41.5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28.3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31.6</m:t>
                    </m:r>
                  </m:oMath>
                </a14:m>
                <a:br>
                  <a:rPr lang="en-US" altLang="ja-JP" dirty="0"/>
                </a:br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40.0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37.1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45.3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33.2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42.8</m:t>
                    </m:r>
                  </m:oMath>
                </a14:m>
                <a:r>
                  <a:rPr lang="ja-JP" altLang="ja-JP" dirty="0"/>
                  <a:t>　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32.3</m:t>
                    </m:r>
                  </m:oMath>
                </a14:m>
                <a:r>
                  <a:rPr lang="ja-JP" altLang="ja-JP" dirty="0"/>
                  <a:t>　　　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ja-JP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>
                            <a:latin typeface="Cambria Math" panose="02040503050406030204" pitchFamily="18" charset="0"/>
                          </a:rPr>
                          <m:t>kg</m:t>
                        </m:r>
                      </m:e>
                    </m:d>
                  </m:oMath>
                </a14:m>
                <a:endParaRPr lang="ja-JP" altLang="ja-JP" kern="100" dirty="0">
                  <a:effectLst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58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164</a:t>
            </a:r>
            <a:endParaRPr lang="ja-JP" altLang="en-US" dirty="0"/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度数分布表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１</a:t>
            </a:r>
          </a:p>
        </p:txBody>
      </p:sp>
    </p:spTree>
    <p:extLst>
      <p:ext uri="{BB962C8B-B14F-4D97-AF65-F5344CB8AC3E}">
        <p14:creationId xmlns:p14="http://schemas.microsoft.com/office/powerpoint/2010/main" val="33191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F4DF1B94-461B-410E-A271-ABA14FD79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800000"/>
            <a:ext cx="6384072" cy="4680000"/>
          </a:xfrm>
        </p:spPr>
        <p:txBody>
          <a:bodyPr/>
          <a:lstStyle/>
          <a:p>
            <a:pPr algn="l"/>
            <a:r>
              <a:rPr lang="ja-JP" altLang="en-US" kern="100" dirty="0">
                <a:effectLst/>
                <a:cs typeface="Times New Roman" panose="02020603050405020304" pitchFamily="18" charset="0"/>
              </a:rPr>
              <a:t>また，右の表はこの</a:t>
            </a:r>
            <a:br>
              <a:rPr lang="en-US" altLang="ja-JP" kern="100" dirty="0">
                <a:effectLst/>
                <a:cs typeface="Times New Roman" panose="02020603050405020304" pitchFamily="18" charset="0"/>
              </a:rPr>
            </a:br>
            <a:r>
              <a:rPr lang="ja-JP" altLang="en-US" kern="100" dirty="0">
                <a:effectLst/>
                <a:cs typeface="Times New Roman" panose="02020603050405020304" pitchFamily="18" charset="0"/>
              </a:rPr>
              <a:t>データを度数分布表に</a:t>
            </a:r>
            <a:br>
              <a:rPr lang="en-US" altLang="ja-JP" kern="100" dirty="0">
                <a:effectLst/>
                <a:cs typeface="Times New Roman" panose="02020603050405020304" pitchFamily="18" charset="0"/>
              </a:rPr>
            </a:br>
            <a:r>
              <a:rPr lang="ja-JP" altLang="en-US" kern="100" dirty="0">
                <a:effectLst/>
                <a:cs typeface="Times New Roman" panose="02020603050405020304" pitchFamily="18" charset="0"/>
              </a:rPr>
              <a:t>まとめたものである。</a:t>
            </a:r>
            <a:endParaRPr lang="ja-JP" altLang="ja-JP" kern="100" dirty="0">
              <a:effectLst/>
              <a:cs typeface="Times New Roman" panose="02020603050405020304" pitchFamily="18" charset="0"/>
            </a:endParaRP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164</a:t>
            </a:r>
            <a:endParaRPr lang="ja-JP" altLang="en-US" dirty="0"/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度数分布表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表 2">
                <a:extLst>
                  <a:ext uri="{FF2B5EF4-FFF2-40B4-BE49-F238E27FC236}">
                    <a16:creationId xmlns:a16="http://schemas.microsoft.com/office/drawing/2014/main" id="{3ADC62AD-F097-49E5-A7F6-E16F1E93590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333743"/>
                  </p:ext>
                </p:extLst>
              </p:nvPr>
            </p:nvGraphicFramePr>
            <p:xfrm>
              <a:off x="5736132" y="1367431"/>
              <a:ext cx="5990252" cy="511256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96105">
                      <a:extLst>
                        <a:ext uri="{9D8B030D-6E8A-4147-A177-3AD203B41FA5}">
                          <a16:colId xmlns:a16="http://schemas.microsoft.com/office/drawing/2014/main" val="977004811"/>
                        </a:ext>
                      </a:extLst>
                    </a:gridCol>
                    <a:gridCol w="1663415">
                      <a:extLst>
                        <a:ext uri="{9D8B030D-6E8A-4147-A177-3AD203B41FA5}">
                          <a16:colId xmlns:a16="http://schemas.microsoft.com/office/drawing/2014/main" val="841834392"/>
                        </a:ext>
                      </a:extLst>
                    </a:gridCol>
                    <a:gridCol w="1330732">
                      <a:extLst>
                        <a:ext uri="{9D8B030D-6E8A-4147-A177-3AD203B41FA5}">
                          <a16:colId xmlns:a16="http://schemas.microsoft.com/office/drawing/2014/main" val="263539839"/>
                        </a:ext>
                      </a:extLst>
                    </a:gridCol>
                  </a:tblGrid>
                  <a:tr h="107926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32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階級値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32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254982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25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oMath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27.5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9667321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</m:oMath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32.5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78768359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40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37.5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555418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40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42.5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32323525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47.5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68929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55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52.5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7314343"/>
                      </a:ext>
                    </a:extLst>
                  </a:tr>
                  <a:tr h="576186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51320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表 2">
                <a:extLst>
                  <a:ext uri="{FF2B5EF4-FFF2-40B4-BE49-F238E27FC236}">
                    <a16:creationId xmlns:a16="http://schemas.microsoft.com/office/drawing/2014/main" id="{3ADC62AD-F097-49E5-A7F6-E16F1E93590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333743"/>
                  </p:ext>
                </p:extLst>
              </p:nvPr>
            </p:nvGraphicFramePr>
            <p:xfrm>
              <a:off x="5736132" y="1367431"/>
              <a:ext cx="5990252" cy="511256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96105">
                      <a:extLst>
                        <a:ext uri="{9D8B030D-6E8A-4147-A177-3AD203B41FA5}">
                          <a16:colId xmlns:a16="http://schemas.microsoft.com/office/drawing/2014/main" val="977004811"/>
                        </a:ext>
                      </a:extLst>
                    </a:gridCol>
                    <a:gridCol w="1663415">
                      <a:extLst>
                        <a:ext uri="{9D8B030D-6E8A-4147-A177-3AD203B41FA5}">
                          <a16:colId xmlns:a16="http://schemas.microsoft.com/office/drawing/2014/main" val="841834392"/>
                        </a:ext>
                      </a:extLst>
                    </a:gridCol>
                    <a:gridCol w="1330732">
                      <a:extLst>
                        <a:ext uri="{9D8B030D-6E8A-4147-A177-3AD203B41FA5}">
                          <a16:colId xmlns:a16="http://schemas.microsoft.com/office/drawing/2014/main" val="263539839"/>
                        </a:ext>
                      </a:extLst>
                    </a:gridCol>
                  </a:tblGrid>
                  <a:tr h="1079267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3" t="-8475" r="-100407" b="-392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586" t="-8475" r="-80952" b="-392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254982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3" t="-202105" r="-100407" b="-6315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586" t="-202105" r="-80952" b="-6315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9772" t="-202105" r="-913" b="-6315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9667321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3" t="-305319" r="-100407" b="-5382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586" t="-305319" r="-80952" b="-5382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9772" t="-305319" r="-913" b="-5382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8768359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3" t="-401053" r="-100407" b="-4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586" t="-401053" r="-80952" b="-4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9772" t="-401053" r="-913" b="-43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55418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3" t="-506383" r="-100407" b="-3372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586" t="-506383" r="-80952" b="-3372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9772" t="-506383" r="-913" b="-33723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2323525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3" t="-600000" r="-100407" b="-2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586" t="-600000" r="-80952" b="-2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9772" t="-600000" r="-913" b="-233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68929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3" t="-707447" r="-100407" b="-1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0586" t="-707447" r="-80952" b="-1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9772" t="-707447" r="-913" b="-13617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7314343"/>
                      </a:ext>
                    </a:extLst>
                  </a:tr>
                  <a:tr h="576186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49772" t="-798947" r="-913" b="-347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513206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4572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164</a:t>
            </a:r>
            <a:endParaRPr lang="ja-JP" altLang="en-US" dirty="0"/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F4DF1B94-461B-410E-A271-ABA14FD79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80000"/>
            <a:ext cx="11568648" cy="5400000"/>
          </a:xfrm>
        </p:spPr>
        <p:txBody>
          <a:bodyPr/>
          <a:lstStyle/>
          <a:p>
            <a:r>
              <a:rPr lang="ja-JP" altLang="en-US" dirty="0"/>
              <a:t>　データの特徴を調べるとき，上の度数分布表のように，適当な幅の区間を設定して各区間に属するデータの個数を整理すると，全体の傾向を把握しやすくなる。</a:t>
            </a:r>
            <a:endParaRPr lang="en-US" altLang="ja-JP" dirty="0"/>
          </a:p>
          <a:p>
            <a:r>
              <a:rPr lang="ja-JP" altLang="en-US" dirty="0"/>
              <a:t>このような区間を </a:t>
            </a:r>
            <a:r>
              <a:rPr lang="ja-JP" altLang="en-US" b="1" dirty="0">
                <a:solidFill>
                  <a:schemeClr val="accent1"/>
                </a:solidFill>
              </a:rPr>
              <a:t>階級</a:t>
            </a:r>
            <a:r>
              <a:rPr lang="ja-JP" altLang="en-US" dirty="0"/>
              <a:t> といい，区間の幅を </a:t>
            </a:r>
            <a:r>
              <a:rPr lang="ja-JP" altLang="en-US" b="1" dirty="0">
                <a:solidFill>
                  <a:schemeClr val="accent1"/>
                </a:solidFill>
              </a:rPr>
              <a:t>階級の幅</a:t>
            </a:r>
            <a:r>
              <a:rPr lang="ja-JP" altLang="en-US" dirty="0"/>
              <a:t>，各階級の区間の中央の値を </a:t>
            </a:r>
            <a:r>
              <a:rPr lang="ja-JP" altLang="en-US" b="1" dirty="0">
                <a:solidFill>
                  <a:schemeClr val="accent1"/>
                </a:solidFill>
              </a:rPr>
              <a:t>階級値</a:t>
            </a:r>
            <a:r>
              <a:rPr lang="ja-JP" altLang="en-US" dirty="0"/>
              <a:t>，各階級に含まれるデータの個数を </a:t>
            </a:r>
            <a:r>
              <a:rPr lang="ja-JP" altLang="en-US" b="1" dirty="0">
                <a:solidFill>
                  <a:schemeClr val="accent1"/>
                </a:solidFill>
              </a:rPr>
              <a:t>度数</a:t>
            </a:r>
            <a:r>
              <a:rPr lang="ja-JP" altLang="en-US" dirty="0"/>
              <a:t> という。</a:t>
            </a:r>
            <a:endParaRPr lang="ja-JP" altLang="ja-JP" dirty="0"/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度数分布表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１</a:t>
            </a:r>
          </a:p>
        </p:txBody>
      </p:sp>
    </p:spTree>
    <p:extLst>
      <p:ext uri="{BB962C8B-B14F-4D97-AF65-F5344CB8AC3E}">
        <p14:creationId xmlns:p14="http://schemas.microsoft.com/office/powerpoint/2010/main" val="371818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0000" y="1662646"/>
                <a:ext cx="5231944" cy="4680000"/>
              </a:xfrm>
            </p:spPr>
            <p:txBody>
              <a:bodyPr/>
              <a:lstStyle/>
              <a:p>
                <a:r>
                  <a:rPr lang="ja-JP" altLang="en-US" dirty="0"/>
                  <a:t>右</a:t>
                </a:r>
                <a:r>
                  <a:rPr lang="ja-JP" altLang="ja-JP" dirty="0"/>
                  <a:t>の度数分布表において，</a:t>
                </a:r>
                <a:endParaRPr lang="en-US" altLang="ja-JP" dirty="0"/>
              </a:p>
              <a:p>
                <a:r>
                  <a:rPr lang="ja-JP" altLang="ja-JP" dirty="0"/>
                  <a:t>階級の幅は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 5</m:t>
                    </m:r>
                    <m:r>
                      <a:rPr lang="en-US" altLang="ja-JP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>
                        <a:latin typeface="Cambria Math" panose="02040503050406030204" pitchFamily="18" charset="0"/>
                      </a:rPr>
                      <m:t>kg</m:t>
                    </m:r>
                  </m:oMath>
                </a14:m>
                <a:r>
                  <a:rPr lang="ja-JP" altLang="ja-JP" dirty="0"/>
                  <a:t>，</a:t>
                </a:r>
                <a:endParaRPr lang="en-US" altLang="ja-JP" dirty="0"/>
              </a:p>
              <a:p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30</m:t>
                    </m:r>
                    <m:r>
                      <a:rPr lang="en-US" altLang="ja-JP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dirty="0"/>
                  <a:t>以上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 35</m:t>
                    </m:r>
                    <m:r>
                      <a:rPr lang="en-US" altLang="ja-JP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dirty="0"/>
                  <a:t>未満の階級の階級値は</a:t>
                </a:r>
                <a:endParaRPr lang="en-US" altLang="ja-JP" dirty="0"/>
              </a:p>
              <a:p>
                <a:pPr marL="895350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ja-JP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ja-JP">
                              <a:latin typeface="Cambria Math" panose="02040503050406030204" pitchFamily="18" charset="0"/>
                            </a:rPr>
                            <m:t>30+35</m:t>
                          </m:r>
                        </m:num>
                        <m:den>
                          <m:r>
                            <a:rPr lang="en-US" altLang="ja-JP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ja-JP">
                          <a:latin typeface="Cambria Math" panose="02040503050406030204" pitchFamily="18" charset="0"/>
                        </a:rPr>
                        <m:t>=32.5</m:t>
                      </m:r>
                      <m:r>
                        <a:rPr lang="en-US" altLang="ja-JP" b="0" i="0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altLang="ja-JP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ja-JP">
                              <a:latin typeface="Cambria Math" panose="02040503050406030204" pitchFamily="18" charset="0"/>
                            </a:rPr>
                            <m:t>kg</m:t>
                          </m:r>
                        </m:e>
                      </m:d>
                    </m:oMath>
                  </m:oMathPara>
                </a14:m>
                <a:endParaRPr lang="ja-JP" altLang="ja-JP" kern="100" dirty="0">
                  <a:effectLst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0000" y="1662646"/>
                <a:ext cx="5231944" cy="4680000"/>
              </a:xfrm>
              <a:blipFill>
                <a:blip r:embed="rId2"/>
                <a:stretch>
                  <a:fillRect l="-3497" r="-1200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AC05132-A0E8-4977-A67C-26559B7572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164</a:t>
            </a:r>
            <a:endParaRPr lang="ja-JP" altLang="en-US" dirty="0"/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度数分布表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表 11">
                <a:extLst>
                  <a:ext uri="{FF2B5EF4-FFF2-40B4-BE49-F238E27FC236}">
                    <a16:creationId xmlns:a16="http://schemas.microsoft.com/office/drawing/2014/main" id="{25F2CB45-D1B2-4508-9654-B3FA62037C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8541108"/>
                  </p:ext>
                </p:extLst>
              </p:nvPr>
            </p:nvGraphicFramePr>
            <p:xfrm>
              <a:off x="5889748" y="1340768"/>
              <a:ext cx="5990252" cy="511256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96105">
                      <a:extLst>
                        <a:ext uri="{9D8B030D-6E8A-4147-A177-3AD203B41FA5}">
                          <a16:colId xmlns:a16="http://schemas.microsoft.com/office/drawing/2014/main" val="977004811"/>
                        </a:ext>
                      </a:extLst>
                    </a:gridCol>
                    <a:gridCol w="1663415">
                      <a:extLst>
                        <a:ext uri="{9D8B030D-6E8A-4147-A177-3AD203B41FA5}">
                          <a16:colId xmlns:a16="http://schemas.microsoft.com/office/drawing/2014/main" val="841834392"/>
                        </a:ext>
                      </a:extLst>
                    </a:gridCol>
                    <a:gridCol w="1330732">
                      <a:extLst>
                        <a:ext uri="{9D8B030D-6E8A-4147-A177-3AD203B41FA5}">
                          <a16:colId xmlns:a16="http://schemas.microsoft.com/office/drawing/2014/main" val="263539839"/>
                        </a:ext>
                      </a:extLst>
                    </a:gridCol>
                  </a:tblGrid>
                  <a:tr h="107926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32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階級値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32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254982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25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oMath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27.5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9667321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</m:oMath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32.5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78768359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40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37.5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555418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40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42.5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32323525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47.5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68929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55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52.5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7314343"/>
                      </a:ext>
                    </a:extLst>
                  </a:tr>
                  <a:tr h="576186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51320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表 11">
                <a:extLst>
                  <a:ext uri="{FF2B5EF4-FFF2-40B4-BE49-F238E27FC236}">
                    <a16:creationId xmlns:a16="http://schemas.microsoft.com/office/drawing/2014/main" id="{25F2CB45-D1B2-4508-9654-B3FA62037C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8541108"/>
                  </p:ext>
                </p:extLst>
              </p:nvPr>
            </p:nvGraphicFramePr>
            <p:xfrm>
              <a:off x="5889748" y="1340768"/>
              <a:ext cx="5990252" cy="511256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96105">
                      <a:extLst>
                        <a:ext uri="{9D8B030D-6E8A-4147-A177-3AD203B41FA5}">
                          <a16:colId xmlns:a16="http://schemas.microsoft.com/office/drawing/2014/main" val="977004811"/>
                        </a:ext>
                      </a:extLst>
                    </a:gridCol>
                    <a:gridCol w="1663415">
                      <a:extLst>
                        <a:ext uri="{9D8B030D-6E8A-4147-A177-3AD203B41FA5}">
                          <a16:colId xmlns:a16="http://schemas.microsoft.com/office/drawing/2014/main" val="841834392"/>
                        </a:ext>
                      </a:extLst>
                    </a:gridCol>
                    <a:gridCol w="1330732">
                      <a:extLst>
                        <a:ext uri="{9D8B030D-6E8A-4147-A177-3AD203B41FA5}">
                          <a16:colId xmlns:a16="http://schemas.microsoft.com/office/drawing/2014/main" val="263539839"/>
                        </a:ext>
                      </a:extLst>
                    </a:gridCol>
                  </a:tblGrid>
                  <a:tr h="1079267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7910" r="-100203" b="-3932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7910" r="-80586" b="-3932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254982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201053" r="-100203" b="-6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201053" r="-80586" b="-6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1376" t="-201053" r="-917" b="-63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9667321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301053" r="-100203" b="-5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301053" r="-80586" b="-5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1376" t="-301053" r="-917" b="-53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8768359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405319" r="-100203" b="-4382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405319" r="-80586" b="-4382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1376" t="-405319" r="-917" b="-4382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55418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500000" r="-100203" b="-3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500000" r="-80586" b="-3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1376" t="-500000" r="-917" b="-333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2323525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600000" r="-100203" b="-2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600000" r="-80586" b="-2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1376" t="-600000" r="-917" b="-233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68929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707447" r="-100203" b="-1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707447" r="-80586" b="-1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1376" t="-707447" r="-917" b="-13617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7314343"/>
                      </a:ext>
                    </a:extLst>
                  </a:tr>
                  <a:tr h="576186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1376" t="-798947" r="-917" b="-347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513206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203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165</a:t>
            </a:r>
            <a:endParaRPr lang="ja-JP" altLang="en-US" dirty="0"/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F4DF1B94-461B-410E-A271-ABA14FD791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ja-JP" dirty="0"/>
              <a:t>　</a:t>
            </a:r>
            <a:r>
              <a:rPr lang="ja-JP" altLang="en-US" dirty="0"/>
              <a:t>度数分布表に整理されたデータを柱状のグラフで</a:t>
            </a:r>
            <a:br>
              <a:rPr lang="en-US" altLang="ja-JP" dirty="0"/>
            </a:br>
            <a:r>
              <a:rPr lang="ja-JP" altLang="en-US" dirty="0"/>
              <a:t>表したものを </a:t>
            </a:r>
            <a:r>
              <a:rPr lang="ja-JP" altLang="en-US" b="1" dirty="0">
                <a:solidFill>
                  <a:schemeClr val="accent1"/>
                </a:solidFill>
              </a:rPr>
              <a:t>ヒストグラム</a:t>
            </a:r>
            <a:r>
              <a:rPr lang="ja-JP" altLang="en-US" dirty="0"/>
              <a:t> という。</a:t>
            </a:r>
            <a:endParaRPr lang="en-US" altLang="ja-JP" dirty="0"/>
          </a:p>
          <a:p>
            <a:r>
              <a:rPr lang="ja-JP" altLang="en-US" dirty="0"/>
              <a:t>ヒストグラムでは，度数分布表の階級の幅を長方形の底辺，その度数を高さで表す。</a:t>
            </a:r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ヒストグラム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２</a:t>
            </a:r>
          </a:p>
        </p:txBody>
      </p:sp>
    </p:spTree>
    <p:extLst>
      <p:ext uri="{BB962C8B-B14F-4D97-AF65-F5344CB8AC3E}">
        <p14:creationId xmlns:p14="http://schemas.microsoft.com/office/powerpoint/2010/main" val="269096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165</a:t>
            </a:r>
            <a:endParaRPr lang="ja-JP" altLang="en-US" dirty="0"/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F4DF1B94-461B-410E-A271-ABA14FD79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80000"/>
            <a:ext cx="10416520" cy="5400000"/>
          </a:xfrm>
        </p:spPr>
        <p:txBody>
          <a:bodyPr/>
          <a:lstStyle/>
          <a:p>
            <a:r>
              <a:rPr lang="ja-JP" altLang="en-US" dirty="0"/>
              <a:t>　下の図は，右の度数分布表をヒストグラムに</a:t>
            </a:r>
            <a:br>
              <a:rPr lang="en-US" altLang="ja-JP" dirty="0"/>
            </a:br>
            <a:r>
              <a:rPr lang="ja-JP" altLang="en-US" dirty="0"/>
              <a:t>表したものである。</a:t>
            </a:r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ヒストグラム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２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表 10">
                <a:extLst>
                  <a:ext uri="{FF2B5EF4-FFF2-40B4-BE49-F238E27FC236}">
                    <a16:creationId xmlns:a16="http://schemas.microsoft.com/office/drawing/2014/main" id="{39E9F8D1-3945-46DF-B2E2-BA508422C9E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0019644"/>
                  </p:ext>
                </p:extLst>
              </p:nvPr>
            </p:nvGraphicFramePr>
            <p:xfrm>
              <a:off x="5960729" y="1947304"/>
              <a:ext cx="5836636" cy="46805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19272">
                      <a:extLst>
                        <a:ext uri="{9D8B030D-6E8A-4147-A177-3AD203B41FA5}">
                          <a16:colId xmlns:a16="http://schemas.microsoft.com/office/drawing/2014/main" val="977004811"/>
                        </a:ext>
                      </a:extLst>
                    </a:gridCol>
                    <a:gridCol w="1620758">
                      <a:extLst>
                        <a:ext uri="{9D8B030D-6E8A-4147-A177-3AD203B41FA5}">
                          <a16:colId xmlns:a16="http://schemas.microsoft.com/office/drawing/2014/main" val="841834392"/>
                        </a:ext>
                      </a:extLst>
                    </a:gridCol>
                    <a:gridCol w="1296606">
                      <a:extLst>
                        <a:ext uri="{9D8B030D-6E8A-4147-A177-3AD203B41FA5}">
                          <a16:colId xmlns:a16="http://schemas.microsoft.com/office/drawing/2014/main" val="263539839"/>
                        </a:ext>
                      </a:extLst>
                    </a:gridCol>
                  </a:tblGrid>
                  <a:tr h="9880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28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8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8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8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階級値</a:t>
                          </a:r>
                          <a:endParaRPr lang="ja-JP" sz="28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8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8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28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8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2549821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25</m:t>
                              </m:r>
                            </m:oMath>
                          </a14:m>
                          <a:r>
                            <a:rPr lang="ja-JP" sz="2800" kern="100" dirty="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oMath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27.5</m:t>
                                </m:r>
                              </m:oMath>
                            </m:oMathPara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8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96673214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oMath>
                          </a14:m>
                          <a:r>
                            <a:rPr lang="ja-JP" sz="2800" kern="100" dirty="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</m:oMath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32.5</m:t>
                                </m:r>
                              </m:oMath>
                            </m:oMathPara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ja-JP" sz="28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78768359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</m:oMath>
                          </a14:m>
                          <a:r>
                            <a:rPr lang="ja-JP" sz="28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40</m:t>
                              </m:r>
                            </m:oMath>
                          </a14:m>
                          <a:endParaRPr lang="ja-JP" sz="28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37.5</m:t>
                                </m:r>
                              </m:oMath>
                            </m:oMathPara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ja-JP" sz="28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5554184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40</m:t>
                              </m:r>
                            </m:oMath>
                          </a14:m>
                          <a:r>
                            <a:rPr lang="ja-JP" sz="28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</m:oMath>
                          </a14:m>
                          <a:endParaRPr lang="ja-JP" sz="28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42.5</m:t>
                                </m:r>
                              </m:oMath>
                            </m:oMathPara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oMath>
                            </m:oMathPara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32323525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</m:oMath>
                          </a14:m>
                          <a:r>
                            <a:rPr lang="ja-JP" sz="28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endParaRPr lang="ja-JP" sz="28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47.5</m:t>
                                </m:r>
                              </m:oMath>
                            </m:oMathPara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689291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r>
                            <a:rPr lang="ja-JP" sz="28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8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55</m:t>
                              </m:r>
                            </m:oMath>
                          </a14:m>
                          <a:endParaRPr lang="ja-JP" sz="28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52.5</m:t>
                                </m:r>
                              </m:oMath>
                            </m:oMathPara>
                          </a14:m>
                          <a:endParaRPr lang="ja-JP" sz="28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7314343"/>
                      </a:ext>
                    </a:extLst>
                  </a:tr>
                  <a:tr h="527494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28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28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51320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表 10">
                <a:extLst>
                  <a:ext uri="{FF2B5EF4-FFF2-40B4-BE49-F238E27FC236}">
                    <a16:creationId xmlns:a16="http://schemas.microsoft.com/office/drawing/2014/main" id="{39E9F8D1-3945-46DF-B2E2-BA508422C9E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0019644"/>
                  </p:ext>
                </p:extLst>
              </p:nvPr>
            </p:nvGraphicFramePr>
            <p:xfrm>
              <a:off x="5960729" y="1947304"/>
              <a:ext cx="5836636" cy="46805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19272">
                      <a:extLst>
                        <a:ext uri="{9D8B030D-6E8A-4147-A177-3AD203B41FA5}">
                          <a16:colId xmlns:a16="http://schemas.microsoft.com/office/drawing/2014/main" val="977004811"/>
                        </a:ext>
                      </a:extLst>
                    </a:gridCol>
                    <a:gridCol w="1620758">
                      <a:extLst>
                        <a:ext uri="{9D8B030D-6E8A-4147-A177-3AD203B41FA5}">
                          <a16:colId xmlns:a16="http://schemas.microsoft.com/office/drawing/2014/main" val="841834392"/>
                        </a:ext>
                      </a:extLst>
                    </a:gridCol>
                    <a:gridCol w="1296606">
                      <a:extLst>
                        <a:ext uri="{9D8B030D-6E8A-4147-A177-3AD203B41FA5}">
                          <a16:colId xmlns:a16="http://schemas.microsoft.com/office/drawing/2014/main" val="263539839"/>
                        </a:ext>
                      </a:extLst>
                    </a:gridCol>
                  </a:tblGrid>
                  <a:tr h="988061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8" t="-5556" r="-100208" b="-3907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827" t="-5556" r="-80827" b="-3907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28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8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8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2549821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8" t="-196552" r="-100208" b="-62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827" t="-196552" r="-80827" b="-62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0704" t="-196552" r="-939" b="-6275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96673214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8" t="-296552" r="-100208" b="-52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827" t="-296552" r="-80827" b="-52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0704" t="-296552" r="-939" b="-5275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8768359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8" t="-401163" r="-100208" b="-433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827" t="-401163" r="-80827" b="-433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0704" t="-401163" r="-939" b="-4337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554184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8" t="-495402" r="-100208" b="-3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827" t="-495402" r="-80827" b="-3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0704" t="-495402" r="-939" b="-3287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2323525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8" t="-595402" r="-100208" b="-2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827" t="-595402" r="-80827" b="-2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0704" t="-595402" r="-939" b="-2287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689291"/>
                      </a:ext>
                    </a:extLst>
                  </a:tr>
                  <a:tr h="52749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8" t="-703488" r="-100208" b="-13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827" t="-703488" r="-80827" b="-13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0704" t="-703488" r="-939" b="-1313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7314343"/>
                      </a:ext>
                    </a:extLst>
                  </a:tr>
                  <a:tr h="527494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28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0704" t="-794253" r="-939" b="-298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513206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図 2">
            <a:extLst>
              <a:ext uri="{FF2B5EF4-FFF2-40B4-BE49-F238E27FC236}">
                <a16:creationId xmlns:a16="http://schemas.microsoft.com/office/drawing/2014/main" id="{6A18DCF5-B80D-A46A-96BF-11FB6A996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0" y="2908762"/>
            <a:ext cx="5040560" cy="360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4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165</a:t>
            </a:r>
            <a:endParaRPr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ja-JP" altLang="en-US" kern="100" dirty="0">
                    <a:effectLst/>
                    <a:cs typeface="Times New Roman" panose="02020603050405020304" pitchFamily="18" charset="0"/>
                  </a:rPr>
                  <a:t>　</a:t>
                </a:r>
                <a:r>
                  <a:rPr lang="ja-JP" altLang="ja-JP" kern="100" dirty="0">
                    <a:effectLst/>
                    <a:cs typeface="Times New Roman" panose="02020603050405020304" pitchFamily="18" charset="0"/>
                  </a:rPr>
                  <a:t>度数分布表において，各階級の度数を度数の合計で割った値を，その階級の</a:t>
                </a:r>
                <a:r>
                  <a:rPr lang="en-US" altLang="ja-JP" kern="100" dirty="0">
                    <a:effectLst/>
                    <a:cs typeface="Times New Roman" panose="02020603050405020304" pitchFamily="18" charset="0"/>
                  </a:rPr>
                  <a:t> </a:t>
                </a:r>
                <a:r>
                  <a:rPr lang="ja-JP" altLang="ja-JP" b="1" kern="100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相対度数</a:t>
                </a:r>
                <a:r>
                  <a:rPr lang="en-US" altLang="ja-JP" kern="100" dirty="0">
                    <a:effectLst/>
                    <a:cs typeface="Times New Roman" panose="02020603050405020304" pitchFamily="18" charset="0"/>
                  </a:rPr>
                  <a:t> </a:t>
                </a:r>
                <a:r>
                  <a:rPr lang="ja-JP" altLang="ja-JP" kern="100" dirty="0">
                    <a:effectLst/>
                    <a:cs typeface="Times New Roman" panose="02020603050405020304" pitchFamily="18" charset="0"/>
                  </a:rPr>
                  <a:t>という。</a:t>
                </a:r>
                <a:endParaRPr lang="en-US" altLang="ja-JP" kern="100" dirty="0">
                  <a:effectLst/>
                  <a:cs typeface="Times New Roman" panose="02020603050405020304" pitchFamily="18" charset="0"/>
                </a:endParaRPr>
              </a:p>
              <a:p>
                <a:pPr marL="809625" indent="-409575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ja-JP" altLang="ja-JP" b="1">
                          <a:solidFill>
                            <a:srgbClr val="FF0000"/>
                          </a:solidFill>
                          <a:effectLst/>
                          <a:cs typeface="Times New Roman" panose="02020603050405020304" pitchFamily="18" charset="0"/>
                        </a:rPr>
                        <m:t>ある階級の相対度数</m:t>
                      </m:r>
                      <m:r>
                        <a:rPr lang="en-US" altLang="ja-JP" b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ja-JP" altLang="ja-JP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ja-JP" b="0" i="0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ja-JP" altLang="ja-JP" b="1">
                              <a:solidFill>
                                <a:srgbClr val="FF0000"/>
                              </a:solidFill>
                              <a:effectLst/>
                              <a:cs typeface="Times New Roman" panose="02020603050405020304" pitchFamily="18" charset="0"/>
                            </a:rPr>
                            <m:t>その階級の度数</m:t>
                          </m:r>
                          <m:r>
                            <m:rPr>
                              <m:nor/>
                            </m:rPr>
                            <a:rPr lang="en-US" altLang="ja-JP" b="0" i="0" smtClean="0">
                              <a:solidFill>
                                <a:srgbClr val="FF0000"/>
                              </a:solidFill>
                              <a:effectLst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US" altLang="ja-JP" b="1" i="0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ja-JP" altLang="ja-JP" b="1">
                              <a:solidFill>
                                <a:srgbClr val="FF0000"/>
                              </a:solidFill>
                              <a:effectLst/>
                              <a:cs typeface="Times New Roman" panose="02020603050405020304" pitchFamily="18" charset="0"/>
                            </a:rPr>
                            <m:t>度数の合計</m:t>
                          </m:r>
                          <m:r>
                            <m:rPr>
                              <m:nor/>
                            </m:rPr>
                            <a:rPr lang="en-US" altLang="ja-JP" b="0" i="1" smtClean="0">
                              <a:solidFill>
                                <a:srgbClr val="FF0000"/>
                              </a:solidFill>
                              <a:effectLst/>
                              <a:cs typeface="Times New Roman" panose="020206030504050203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ja-JP" altLang="ja-JP" dirty="0">
                  <a:effectLst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58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相対度数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</a:p>
        </p:txBody>
      </p:sp>
    </p:spTree>
    <p:extLst>
      <p:ext uri="{BB962C8B-B14F-4D97-AF65-F5344CB8AC3E}">
        <p14:creationId xmlns:p14="http://schemas.microsoft.com/office/powerpoint/2010/main" val="373824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0000" y="1662646"/>
                <a:ext cx="5529748" cy="4680000"/>
              </a:xfrm>
            </p:spPr>
            <p:txBody>
              <a:bodyPr/>
              <a:lstStyle/>
              <a:p>
                <a:r>
                  <a:rPr lang="ja-JP" altLang="en-US" dirty="0"/>
                  <a:t>右</a:t>
                </a:r>
                <a:r>
                  <a:rPr lang="ja-JP" altLang="ja-JP" dirty="0"/>
                  <a:t>の度数分布表で，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35</m:t>
                    </m:r>
                    <m:r>
                      <a:rPr lang="en-US" altLang="ja-JP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dirty="0"/>
                  <a:t>以上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 40</m:t>
                    </m:r>
                    <m:r>
                      <a:rPr lang="en-US" altLang="ja-JP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>
                        <a:latin typeface="Cambria Math" panose="02040503050406030204" pitchFamily="18" charset="0"/>
                      </a:rPr>
                      <m:t>kg</m:t>
                    </m:r>
                    <m:r>
                      <a:rPr lang="en-US" altLang="ja-JP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ja-JP" altLang="ja-JP" dirty="0"/>
                  <a:t>未満の階級の</a:t>
                </a:r>
                <a:br>
                  <a:rPr lang="en-US" altLang="ja-JP" dirty="0"/>
                </a:br>
                <a:r>
                  <a:rPr lang="ja-JP" altLang="ja-JP" dirty="0"/>
                  <a:t>度数は</a:t>
                </a:r>
                <a14:m>
                  <m:oMath xmlns:m="http://schemas.openxmlformats.org/officeDocument/2006/math">
                    <m:r>
                      <a:rPr lang="en-US" altLang="ja-JP">
                        <a:latin typeface="Cambria Math" panose="02040503050406030204" pitchFamily="18" charset="0"/>
                      </a:rPr>
                      <m:t> 5 </m:t>
                    </m:r>
                  </m:oMath>
                </a14:m>
                <a:r>
                  <a:rPr lang="ja-JP" altLang="ja-JP" dirty="0"/>
                  <a:t>であるから，</a:t>
                </a:r>
                <a:endParaRPr lang="en-US" altLang="ja-JP" dirty="0"/>
              </a:p>
              <a:p>
                <a:r>
                  <a:rPr lang="ja-JP" altLang="ja-JP" dirty="0"/>
                  <a:t>この階級の相対度数は</a:t>
                </a:r>
              </a:p>
              <a:p>
                <a:pPr marL="895350" algn="ctr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ja-JP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ja-JP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ja-JP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en-US" altLang="ja-JP">
                          <a:latin typeface="Cambria Math" panose="02040503050406030204" pitchFamily="18" charset="0"/>
                        </a:rPr>
                        <m:t>=0.25</m:t>
                      </m:r>
                    </m:oMath>
                  </m:oMathPara>
                </a14:m>
                <a:endParaRPr lang="ja-JP" altLang="ja-JP" kern="100" dirty="0">
                  <a:effectLst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コンテンツ プレースホルダー 9">
                <a:extLst>
                  <a:ext uri="{FF2B5EF4-FFF2-40B4-BE49-F238E27FC236}">
                    <a16:creationId xmlns:a16="http://schemas.microsoft.com/office/drawing/2014/main" id="{F4DF1B94-461B-410E-A271-ABA14FD791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0000" y="1662646"/>
                <a:ext cx="5529748" cy="4680000"/>
              </a:xfrm>
              <a:blipFill>
                <a:blip r:embed="rId2"/>
                <a:stretch>
                  <a:fillRect l="-330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AC05132-A0E8-4977-A67C-26559B7572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ja-JP" dirty="0"/>
              <a:t>2</a:t>
            </a:r>
            <a:endParaRPr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D267AF0-D152-4F06-8B82-430908A02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165</a:t>
            </a:r>
            <a:endParaRPr lang="ja-JP" altLang="en-US" dirty="0"/>
          </a:p>
        </p:txBody>
      </p:sp>
      <p:sp>
        <p:nvSpPr>
          <p:cNvPr id="6" name="タイトル 5">
            <a:extLst>
              <a:ext uri="{FF2B5EF4-FFF2-40B4-BE49-F238E27FC236}">
                <a16:creationId xmlns:a16="http://schemas.microsoft.com/office/drawing/2014/main" id="{1D3CEEAB-206A-45B0-9F8E-B24383F0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相対度数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1746C988-8A00-43BC-BF1D-B19FDE2DE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表 11">
                <a:extLst>
                  <a:ext uri="{FF2B5EF4-FFF2-40B4-BE49-F238E27FC236}">
                    <a16:creationId xmlns:a16="http://schemas.microsoft.com/office/drawing/2014/main" id="{25F2CB45-D1B2-4508-9654-B3FA62037C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1357282"/>
                  </p:ext>
                </p:extLst>
              </p:nvPr>
            </p:nvGraphicFramePr>
            <p:xfrm>
              <a:off x="6010404" y="1340768"/>
              <a:ext cx="5990252" cy="511256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96105">
                      <a:extLst>
                        <a:ext uri="{9D8B030D-6E8A-4147-A177-3AD203B41FA5}">
                          <a16:colId xmlns:a16="http://schemas.microsoft.com/office/drawing/2014/main" val="977004811"/>
                        </a:ext>
                      </a:extLst>
                    </a:gridCol>
                    <a:gridCol w="1663415">
                      <a:extLst>
                        <a:ext uri="{9D8B030D-6E8A-4147-A177-3AD203B41FA5}">
                          <a16:colId xmlns:a16="http://schemas.microsoft.com/office/drawing/2014/main" val="841834392"/>
                        </a:ext>
                      </a:extLst>
                    </a:gridCol>
                    <a:gridCol w="1330732">
                      <a:extLst>
                        <a:ext uri="{9D8B030D-6E8A-4147-A177-3AD203B41FA5}">
                          <a16:colId xmlns:a16="http://schemas.microsoft.com/office/drawing/2014/main" val="263539839"/>
                        </a:ext>
                      </a:extLst>
                    </a:gridCol>
                  </a:tblGrid>
                  <a:tr h="107926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32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階級値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32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254982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25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oMath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27.5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9667321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30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</m:oMath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32.5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78768359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35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40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37.5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555418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40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42.5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32323525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47.5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68929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r>
                            <a:rPr lang="ja-JP" sz="3200" kern="100">
                              <a:effectLst/>
                              <a:latin typeface="Times New Roman" panose="02020603050405020304" pitchFamily="18" charset="0"/>
                              <a:ea typeface="ＭＳ Ｐ明朝" panose="02020600040205080304" pitchFamily="18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Ｐ明朝" panose="02020600040205080304" pitchFamily="18" charset="-128"/>
                                  <a:cs typeface="Times New Roman" panose="02020603050405020304" pitchFamily="18" charset="0"/>
                                </a:rPr>
                                <m:t>55</m:t>
                              </m:r>
                            </m:oMath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52.5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7314343"/>
                      </a:ext>
                    </a:extLst>
                  </a:tr>
                  <a:tr h="576186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Ｐ明朝" panose="02020600040205080304" pitchFamily="18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51320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表 11">
                <a:extLst>
                  <a:ext uri="{FF2B5EF4-FFF2-40B4-BE49-F238E27FC236}">
                    <a16:creationId xmlns:a16="http://schemas.microsoft.com/office/drawing/2014/main" id="{25F2CB45-D1B2-4508-9654-B3FA62037C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1357282"/>
                  </p:ext>
                </p:extLst>
              </p:nvPr>
            </p:nvGraphicFramePr>
            <p:xfrm>
              <a:off x="6010404" y="1340768"/>
              <a:ext cx="5990252" cy="511256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96105">
                      <a:extLst>
                        <a:ext uri="{9D8B030D-6E8A-4147-A177-3AD203B41FA5}">
                          <a16:colId xmlns:a16="http://schemas.microsoft.com/office/drawing/2014/main" val="977004811"/>
                        </a:ext>
                      </a:extLst>
                    </a:gridCol>
                    <a:gridCol w="1663415">
                      <a:extLst>
                        <a:ext uri="{9D8B030D-6E8A-4147-A177-3AD203B41FA5}">
                          <a16:colId xmlns:a16="http://schemas.microsoft.com/office/drawing/2014/main" val="841834392"/>
                        </a:ext>
                      </a:extLst>
                    </a:gridCol>
                    <a:gridCol w="1330732">
                      <a:extLst>
                        <a:ext uri="{9D8B030D-6E8A-4147-A177-3AD203B41FA5}">
                          <a16:colId xmlns:a16="http://schemas.microsoft.com/office/drawing/2014/main" val="263539839"/>
                        </a:ext>
                      </a:extLst>
                    </a:gridCol>
                  </a:tblGrid>
                  <a:tr h="1079267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7910" r="-100407" b="-3932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7910" r="-80952" b="-3932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32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3EFD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254982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201053" r="-100407" b="-6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201053" r="-80952" b="-6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9772" t="-201053" r="-913" b="-63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9667321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301053" r="-100407" b="-5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301053" r="-80952" b="-53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9772" t="-301053" r="-913" b="-53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8768359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405319" r="-100407" b="-4382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405319" r="-80952" b="-4382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9772" t="-405319" r="-913" b="-4382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554184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500000" r="-100407" b="-3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500000" r="-80952" b="-3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9772" t="-500000" r="-913" b="-333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2323525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600000" r="-100407" b="-2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600000" r="-80952" b="-23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9772" t="-600000" r="-913" b="-233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689291"/>
                      </a:ext>
                    </a:extLst>
                  </a:tr>
                  <a:tr h="5761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3" t="-707447" r="-100407" b="-1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0586" t="-707447" r="-80952" b="-1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9772" t="-707447" r="-913" b="-13617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7314343"/>
                      </a:ext>
                    </a:extLst>
                  </a:tr>
                  <a:tr h="576186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ja-JP" sz="32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合計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8000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9772" t="-798947" r="-913" b="-347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513206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2778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theme/theme1.xml><?xml version="1.0" encoding="utf-8"?>
<a:theme xmlns:a="http://schemas.openxmlformats.org/drawingml/2006/main" name="本文">
  <a:themeElements>
    <a:clrScheme name="スクリーン用">
      <a:dk1>
        <a:sysClr val="windowText" lastClr="000000"/>
      </a:dk1>
      <a:lt1>
        <a:sysClr val="window" lastClr="FFFFFF"/>
      </a:lt1>
      <a:dk2>
        <a:srgbClr val="4472C4"/>
      </a:dk2>
      <a:lt2>
        <a:srgbClr val="D1E4FF"/>
      </a:lt2>
      <a:accent1>
        <a:srgbClr val="FF0000"/>
      </a:accent1>
      <a:accent2>
        <a:srgbClr val="ED7D31"/>
      </a:accent2>
      <a:accent3>
        <a:srgbClr val="D2EDFE"/>
      </a:accent3>
      <a:accent4>
        <a:srgbClr val="002060"/>
      </a:accent4>
      <a:accent5>
        <a:srgbClr val="00B050"/>
      </a:accent5>
      <a:accent6>
        <a:srgbClr val="00B0F0"/>
      </a:accent6>
      <a:hlink>
        <a:srgbClr val="0563C1"/>
      </a:hlink>
      <a:folHlink>
        <a:srgbClr val="954F72"/>
      </a:folHlink>
    </a:clrScheme>
    <a:fontScheme name="ユーザー定義 2">
      <a:majorFont>
        <a:latin typeface="Cambria"/>
        <a:ea typeface="ＭＳ ゴシック"/>
        <a:cs typeface=""/>
      </a:majorFont>
      <a:minorFont>
        <a:latin typeface="Calibri"/>
        <a:ea typeface="ＭＳ 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63</TotalTime>
  <Words>834</Words>
  <PresentationFormat>ワイド画面</PresentationFormat>
  <Paragraphs>208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2" baseType="lpstr">
      <vt:lpstr>ＭＳ ゴシック</vt:lpstr>
      <vt:lpstr>ＭＳ 明朝</vt:lpstr>
      <vt:lpstr>Arial</vt:lpstr>
      <vt:lpstr>Calibri</vt:lpstr>
      <vt:lpstr>Cambria</vt:lpstr>
      <vt:lpstr>Cambria Math</vt:lpstr>
      <vt:lpstr>Century</vt:lpstr>
      <vt:lpstr>Times New Roman</vt:lpstr>
      <vt:lpstr>本文</vt:lpstr>
      <vt:lpstr>PowerPoint プレゼンテーション</vt:lpstr>
      <vt:lpstr>度数分布表</vt:lpstr>
      <vt:lpstr>度数分布表</vt:lpstr>
      <vt:lpstr>度数分布表</vt:lpstr>
      <vt:lpstr>度数分布表</vt:lpstr>
      <vt:lpstr>ヒストグラム</vt:lpstr>
      <vt:lpstr>ヒストグラム</vt:lpstr>
      <vt:lpstr>相対度数</vt:lpstr>
      <vt:lpstr>相対度数</vt:lpstr>
      <vt:lpstr>相対度数</vt:lpstr>
      <vt:lpstr>相対度数</vt:lpstr>
      <vt:lpstr>相対度数</vt:lpstr>
      <vt:lpstr>相対度数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2022-02-22T01:00:00Z</dcterms:created>
  <dcterms:modified xsi:type="dcterms:W3CDTF">2025-11-05T03:49:40Z</dcterms:modified>
</cp:coreProperties>
</file>