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7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8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9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0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11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2" r:id="rId1"/>
    <p:sldMasterId id="2147483924" r:id="rId2"/>
    <p:sldMasterId id="2147484081" r:id="rId3"/>
    <p:sldMasterId id="2147483904" r:id="rId4"/>
    <p:sldMasterId id="2147483927" r:id="rId5"/>
    <p:sldMasterId id="2147483950" r:id="rId6"/>
    <p:sldMasterId id="2147483988" r:id="rId7"/>
    <p:sldMasterId id="2147483984" r:id="rId8"/>
    <p:sldMasterId id="2147484024" r:id="rId9"/>
    <p:sldMasterId id="2147484017" r:id="rId10"/>
    <p:sldMasterId id="2147483944" r:id="rId11"/>
    <p:sldMasterId id="2147483967" r:id="rId12"/>
  </p:sldMasterIdLst>
  <p:notesMasterIdLst>
    <p:notesMasterId r:id="rId25"/>
  </p:notesMasterIdLst>
  <p:handoutMasterIdLst>
    <p:handoutMasterId r:id="rId26"/>
  </p:handoutMasterIdLst>
  <p:sldIdLst>
    <p:sldId id="669" r:id="rId13"/>
    <p:sldId id="741" r:id="rId14"/>
    <p:sldId id="810" r:id="rId15"/>
    <p:sldId id="811" r:id="rId16"/>
    <p:sldId id="812" r:id="rId17"/>
    <p:sldId id="671" r:id="rId18"/>
    <p:sldId id="735" r:id="rId19"/>
    <p:sldId id="814" r:id="rId20"/>
    <p:sldId id="673" r:id="rId21"/>
    <p:sldId id="813" r:id="rId22"/>
    <p:sldId id="754" r:id="rId23"/>
    <p:sldId id="815" r:id="rId24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BBA3"/>
    <a:srgbClr val="DCBEA0"/>
    <a:srgbClr val="DCC89D"/>
    <a:srgbClr val="D3C59D"/>
    <a:srgbClr val="EAE3D0"/>
    <a:srgbClr val="F0ECDE"/>
    <a:srgbClr val="00A1E9"/>
    <a:srgbClr val="00B050"/>
    <a:srgbClr val="28C8DC"/>
    <a:srgbClr val="96E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8" autoAdjust="0"/>
    <p:restoredTop sz="94577" autoAdjust="0"/>
  </p:normalViewPr>
  <p:slideViewPr>
    <p:cSldViewPr>
      <p:cViewPr varScale="1">
        <p:scale>
          <a:sx n="74" d="100"/>
          <a:sy n="74" d="100"/>
        </p:scale>
        <p:origin x="984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988" y="78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9FDA42-AB2F-4A2C-84F9-F3D6EF8872BB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91327-EDF6-4F91-A008-3ACB24E64D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49188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05AAE-2C75-441D-8ECA-06FB7F63A2A1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A206C-96EA-4D7E-A7E5-1709A27865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5807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A206C-96EA-4D7E-A7E5-1709A27865FD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8140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：目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92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124744"/>
            <a:ext cx="11233248" cy="505221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5200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11875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(オリジナル用)：目番号・問題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92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772816"/>
            <a:ext cx="11233248" cy="440414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ED3CA809-7526-46A8-AD52-07F14B9D98E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88800" y="1036800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2710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(オリジナル用)：目番号-解答欄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5"/>
            <a:ext cx="11233248" cy="1944216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8184" y="393305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78184" y="4725144"/>
            <a:ext cx="11233248" cy="1944216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0B58009-A3BA-47D5-8C6A-F0619378F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92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8" name="テキスト プレースホルダー 9">
            <a:extLst>
              <a:ext uri="{FF2B5EF4-FFF2-40B4-BE49-F238E27FC236}">
                <a16:creationId xmlns:a16="http://schemas.microsoft.com/office/drawing/2014/main" id="{C1DD43D9-9BB4-4DBF-A79F-F7ED5D8A10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62252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(オリジナル用)：目番号・問題番号-解答欄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5"/>
            <a:ext cx="11233248" cy="1944216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8184" y="393305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78184" y="4725144"/>
            <a:ext cx="11233248" cy="1944216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7" name="テキスト プレースホルダー 9">
            <a:extLst>
              <a:ext uri="{FF2B5EF4-FFF2-40B4-BE49-F238E27FC236}">
                <a16:creationId xmlns:a16="http://schemas.microsoft.com/office/drawing/2014/main" id="{21D67D7B-BF1E-426E-A3E5-F11B50D10B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F8639A-8424-4F46-BE17-B42EFDFF2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4" name="テキスト プレースホルダー 9">
            <a:extLst>
              <a:ext uri="{FF2B5EF4-FFF2-40B4-BE49-F238E27FC236}">
                <a16:creationId xmlns:a16="http://schemas.microsoft.com/office/drawing/2014/main" id="{85056D65-E363-4A28-9532-078F68FDDFD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188800" y="1036800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48187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：目番号・例題番号あ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1559496" y="1124808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644429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：目番号・例題番号-考え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1559496" y="1124808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3222950-CA72-47C7-8930-C2FE3C888F7C}"/>
              </a:ext>
            </a:extLst>
          </p:cNvPr>
          <p:cNvSpPr/>
          <p:nvPr userDrawn="1"/>
        </p:nvSpPr>
        <p:spPr>
          <a:xfrm>
            <a:off x="2639616" y="1124744"/>
            <a:ext cx="1440160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考え方</a:t>
            </a:r>
          </a:p>
        </p:txBody>
      </p:sp>
    </p:spTree>
    <p:extLst>
      <p:ext uri="{BB962C8B-B14F-4D97-AF65-F5344CB8AC3E}">
        <p14:creationId xmlns:p14="http://schemas.microsoft.com/office/powerpoint/2010/main" val="9469613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：目番号・例題番号-Ti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1559496" y="1124808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3222950-CA72-47C7-8930-C2FE3C888F7C}"/>
              </a:ext>
            </a:extLst>
          </p:cNvPr>
          <p:cNvSpPr/>
          <p:nvPr userDrawn="1"/>
        </p:nvSpPr>
        <p:spPr>
          <a:xfrm>
            <a:off x="2639616" y="1124744"/>
            <a:ext cx="1440160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/>
              <a:t>Tips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85105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：目番号・例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6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6133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82DB8B22-6A70-498D-9DF7-4CBE589EAD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59496" y="1126800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3965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：目番号・例題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31795A8E-82E2-468C-8EDE-74D67335DF6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28367" y="1047245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6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82DB8B22-6A70-498D-9DF7-4CBE589EAD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59496" y="1126800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1688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：目番号・例題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6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6133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82DB8B22-6A70-498D-9DF7-4CBE589EAD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59496" y="1126800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014440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：目番号・例題番号・問題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31795A8E-82E2-468C-8EDE-74D67335DF6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28367" y="1047245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6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82DB8B22-6A70-498D-9DF7-4CBE589EAD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59496" y="1126800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93226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本文：目番号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43244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：目番号・練習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736713"/>
            <a:ext cx="11233248" cy="444025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BAC5B168-431C-4A9D-ACC8-A9145285774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02313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(応用例題用)：目番号・練習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736713"/>
            <a:ext cx="11233248" cy="444025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BAC5B168-431C-4A9D-ACC8-A9145285774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rgbClr val="D7BBA3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0621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：目番号・練習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31575457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(応用例題用)：目番号・練習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rgbClr val="D7BBA3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34067599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：目番号・練習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3" name="テキスト プレースホルダー 9">
            <a:extLst>
              <a:ext uri="{FF2B5EF4-FFF2-40B4-BE49-F238E27FC236}">
                <a16:creationId xmlns:a16="http://schemas.microsoft.com/office/drawing/2014/main" id="{534BA1BB-0C67-4A3B-B438-8B9F921FC2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67608" y="954000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19881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(応用例題用)：目番号・練習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rgbClr val="D7BBA3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3" name="テキスト プレースホルダー 9">
            <a:extLst>
              <a:ext uri="{FF2B5EF4-FFF2-40B4-BE49-F238E27FC236}">
                <a16:creationId xmlns:a16="http://schemas.microsoft.com/office/drawing/2014/main" id="{534BA1BB-0C67-4A3B-B438-8B9F921FC2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67608" y="954000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77130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：目番号・練習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</p:spTree>
    <p:extLst>
      <p:ext uri="{BB962C8B-B14F-4D97-AF65-F5344CB8AC3E}">
        <p14:creationId xmlns:p14="http://schemas.microsoft.com/office/powerpoint/2010/main" val="34686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(応用例題用)：目番号・練習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rgbClr val="D7BBA3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</p:spTree>
    <p:extLst>
      <p:ext uri="{BB962C8B-B14F-4D97-AF65-F5344CB8AC3E}">
        <p14:creationId xmlns:p14="http://schemas.microsoft.com/office/powerpoint/2010/main" val="4016328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：目番号・練習番号・問題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7" name="テキスト プレースホルダー 9">
            <a:extLst>
              <a:ext uri="{FF2B5EF4-FFF2-40B4-BE49-F238E27FC236}">
                <a16:creationId xmlns:a16="http://schemas.microsoft.com/office/drawing/2014/main" id="{D15DC1B2-AAF9-4606-85DC-78243E4FA07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67608" y="954000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749787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(応用例題用)：目番号・練習番号・問題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rgbClr val="D7BBA3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7" name="テキスト プレースホルダー 9">
            <a:extLst>
              <a:ext uri="{FF2B5EF4-FFF2-40B4-BE49-F238E27FC236}">
                <a16:creationId xmlns:a16="http://schemas.microsoft.com/office/drawing/2014/main" id="{D15DC1B2-AAF9-4606-85DC-78243E4FA07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67608" y="954000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357662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本文：目番号のみ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583832" y="188640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850751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：目番号・練習番号-別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別解</a:t>
            </a:r>
          </a:p>
        </p:txBody>
      </p:sp>
    </p:spTree>
    <p:extLst>
      <p:ext uri="{BB962C8B-B14F-4D97-AF65-F5344CB8AC3E}">
        <p14:creationId xmlns:p14="http://schemas.microsoft.com/office/powerpoint/2010/main" val="4275951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(応用例題用)：目番号・練習番号-別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rgbClr val="D7BBA3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別解</a:t>
            </a:r>
          </a:p>
        </p:txBody>
      </p:sp>
    </p:spTree>
    <p:extLst>
      <p:ext uri="{BB962C8B-B14F-4D97-AF65-F5344CB8AC3E}">
        <p14:creationId xmlns:p14="http://schemas.microsoft.com/office/powerpoint/2010/main" val="3015380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：目番号・練習番号・問題番号-別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別解</a:t>
            </a:r>
          </a:p>
        </p:txBody>
      </p:sp>
      <p:sp>
        <p:nvSpPr>
          <p:cNvPr id="17" name="テキスト プレースホルダー 9">
            <a:extLst>
              <a:ext uri="{FF2B5EF4-FFF2-40B4-BE49-F238E27FC236}">
                <a16:creationId xmlns:a16="http://schemas.microsoft.com/office/drawing/2014/main" id="{8113E73C-C0DD-42AE-A743-78EE27FB86B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67608" y="954000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95582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(応用例題用)：目番号・練習番号・問題番号-別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81596" y="1772816"/>
            <a:ext cx="11233248" cy="4392488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rgbClr val="D7BBA3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別解</a:t>
            </a:r>
          </a:p>
        </p:txBody>
      </p:sp>
      <p:sp>
        <p:nvSpPr>
          <p:cNvPr id="17" name="テキスト プレースホルダー 9">
            <a:extLst>
              <a:ext uri="{FF2B5EF4-FFF2-40B4-BE49-F238E27FC236}">
                <a16:creationId xmlns:a16="http://schemas.microsoft.com/office/drawing/2014/main" id="{8113E73C-C0DD-42AE-A743-78EE27FB86B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67608" y="954000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76129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練習：目番号・練習番号・問題番号・解答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5"/>
            <a:ext cx="11233248" cy="1944216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8184" y="393305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78184" y="4725144"/>
            <a:ext cx="11233248" cy="1944216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17" name="テキスト プレースホルダー 8">
            <a:extLst>
              <a:ext uri="{FF2B5EF4-FFF2-40B4-BE49-F238E27FC236}">
                <a16:creationId xmlns:a16="http://schemas.microsoft.com/office/drawing/2014/main" id="{D75387E8-4AC2-4517-9953-32C4F5331E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9" name="テキスト プレースホルダー 9">
            <a:extLst>
              <a:ext uri="{FF2B5EF4-FFF2-40B4-BE49-F238E27FC236}">
                <a16:creationId xmlns:a16="http://schemas.microsoft.com/office/drawing/2014/main" id="{06B9C0F3-64C2-4B15-B261-4900D733EA4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49934530-74C3-4E68-9BC2-5905DD74C39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67608" y="954000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708332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応用例題：目番号・応用例題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900800"/>
            <a:ext cx="11233248" cy="4276163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6" name="テキスト プレースホルダー 8">
            <a:extLst>
              <a:ext uri="{FF2B5EF4-FFF2-40B4-BE49-F238E27FC236}">
                <a16:creationId xmlns:a16="http://schemas.microsoft.com/office/drawing/2014/main" id="{7A4D3AB4-5742-408B-939C-E8A9D6623F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22947" y="1089437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217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応用例題：目番号・応用例題番号-Ti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900800"/>
            <a:ext cx="11233248" cy="4276163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6" name="テキスト プレースホルダー 8">
            <a:extLst>
              <a:ext uri="{FF2B5EF4-FFF2-40B4-BE49-F238E27FC236}">
                <a16:creationId xmlns:a16="http://schemas.microsoft.com/office/drawing/2014/main" id="{7A4D3AB4-5742-408B-939C-E8A9D6623F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22947" y="1089437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B34713A-8860-43FE-9B5D-A54B9B5DA765}"/>
              </a:ext>
            </a:extLst>
          </p:cNvPr>
          <p:cNvSpPr/>
          <p:nvPr userDrawn="1"/>
        </p:nvSpPr>
        <p:spPr>
          <a:xfrm>
            <a:off x="3431704" y="1124744"/>
            <a:ext cx="1440160" cy="5040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/>
              <a:t>Tips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95433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応用例題:目番号・応用例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2422947" y="1089437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150592" y="1126133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28958763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応用例題：目番号・応用例題番号-別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2422947" y="1089437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150592" y="1126133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別解</a:t>
            </a:r>
          </a:p>
        </p:txBody>
      </p:sp>
    </p:spTree>
    <p:extLst>
      <p:ext uri="{BB962C8B-B14F-4D97-AF65-F5344CB8AC3E}">
        <p14:creationId xmlns:p14="http://schemas.microsoft.com/office/powerpoint/2010/main" val="8849642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応用例題：目番号・応用例題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2422947" y="1089437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150592" y="1126133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6" name="テキスト プレースホルダー 9">
            <a:extLst>
              <a:ext uri="{FF2B5EF4-FFF2-40B4-BE49-F238E27FC236}">
                <a16:creationId xmlns:a16="http://schemas.microsoft.com/office/drawing/2014/main" id="{7785AE5D-734F-4614-A74C-D2252FA694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44896" y="1023494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8379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：目番号・例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92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772816"/>
            <a:ext cx="11233248" cy="440414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99456" y="1126133"/>
            <a:ext cx="720080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162537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応用例題：目番号・応用例題番号・問題番号-別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2422947" y="1089437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150592" y="1126133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別解</a:t>
            </a:r>
          </a:p>
        </p:txBody>
      </p:sp>
      <p:sp>
        <p:nvSpPr>
          <p:cNvPr id="16" name="テキスト プレースホルダー 9">
            <a:extLst>
              <a:ext uri="{FF2B5EF4-FFF2-40B4-BE49-F238E27FC236}">
                <a16:creationId xmlns:a16="http://schemas.microsoft.com/office/drawing/2014/main" id="{7785AE5D-734F-4614-A74C-D2252FA694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44896" y="1023494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149969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応用例題：目番号・応用例題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2422947" y="1089437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150592" y="1126133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</p:spTree>
    <p:extLst>
      <p:ext uri="{BB962C8B-B14F-4D97-AF65-F5344CB8AC3E}">
        <p14:creationId xmlns:p14="http://schemas.microsoft.com/office/powerpoint/2010/main" val="8363107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応用例題：目番号・応用例題番号・問題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2422947" y="1089437"/>
            <a:ext cx="720725" cy="576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150592" y="1126133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6" name="テキスト プレースホルダー 9">
            <a:extLst>
              <a:ext uri="{FF2B5EF4-FFF2-40B4-BE49-F238E27FC236}">
                <a16:creationId xmlns:a16="http://schemas.microsoft.com/office/drawing/2014/main" id="{7785AE5D-734F-4614-A74C-D2252FA694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44896" y="1023494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15641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別解：目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76915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別解：目番号・問題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03512" y="1090762"/>
            <a:ext cx="936104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335360" y="188442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904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：本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124744"/>
            <a:ext cx="11233248" cy="505221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6F23B0-075B-4D4B-96D2-397ECC4DF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8527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：例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68" y="1052736"/>
            <a:ext cx="11305256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9" y="1052736"/>
            <a:ext cx="1584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</a:t>
            </a:r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1198800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EF31EC4-478B-4869-8B49-3E9AD10CF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3222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IS：例題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6800"/>
            <a:ext cx="11233248" cy="4330163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6" y="1052736"/>
            <a:ext cx="198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例題</a:t>
            </a:r>
            <a:endParaRPr kumimoji="1" lang="ja-JP" altLang="en-US" sz="1400" dirty="0">
              <a:latin typeface="+mj-ea"/>
              <a:ea typeface="+mj-ea"/>
            </a:endParaRPr>
          </a:p>
        </p:txBody>
      </p:sp>
      <p:sp>
        <p:nvSpPr>
          <p:cNvPr id="16" name="テキスト プレースホルダー 8">
            <a:extLst>
              <a:ext uri="{FF2B5EF4-FFF2-40B4-BE49-F238E27FC236}">
                <a16:creationId xmlns:a16="http://schemas.microsoft.com/office/drawing/2014/main" id="{4902D25A-34FB-4703-BF70-6FC1B7F3FC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7488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1C069-E2F1-4B13-96E2-C3FE136C1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1595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：例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8" y="1052736"/>
            <a:ext cx="198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例題</a:t>
            </a:r>
          </a:p>
        </p:txBody>
      </p:sp>
      <p:sp>
        <p:nvSpPr>
          <p:cNvPr id="18" name="テキスト プレースホルダー 8">
            <a:extLst>
              <a:ext uri="{FF2B5EF4-FFF2-40B4-BE49-F238E27FC236}">
                <a16:creationId xmlns:a16="http://schemas.microsoft.com/office/drawing/2014/main" id="{CAB7ACAF-7B2A-4687-A422-7DFBC600F4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7488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F9EDE63B-1619-4471-851F-3CA31E4A8539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B81036-399B-42AF-93A1-FBDE2B1EB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6813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：例題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8" y="1052736"/>
            <a:ext cx="198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例題</a:t>
            </a:r>
          </a:p>
        </p:txBody>
      </p:sp>
      <p:sp>
        <p:nvSpPr>
          <p:cNvPr id="18" name="テキスト プレースホルダー 8">
            <a:extLst>
              <a:ext uri="{FF2B5EF4-FFF2-40B4-BE49-F238E27FC236}">
                <a16:creationId xmlns:a16="http://schemas.microsoft.com/office/drawing/2014/main" id="{CAB7ACAF-7B2A-4687-A422-7DFBC600F4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7488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F9EDE63B-1619-4471-851F-3CA31E4A8539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7" name="テキスト プレースホルダー 9">
            <a:extLst>
              <a:ext uri="{FF2B5EF4-FFF2-40B4-BE49-F238E27FC236}">
                <a16:creationId xmlns:a16="http://schemas.microsoft.com/office/drawing/2014/main" id="{3A4BC71E-D3B1-433E-968F-342BB2BB88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28367" y="1047245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BD77A4E-206D-4F19-A4BA-9986A316A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427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：目番号・例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92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772816"/>
            <a:ext cx="11233248" cy="440414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99456" y="1126133"/>
            <a:ext cx="720080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97611BF4-9A62-4C00-AA4C-30099395EC4F}"/>
              </a:ext>
            </a:extLst>
          </p:cNvPr>
          <p:cNvSpPr txBox="1">
            <a:spLocks/>
          </p:cNvSpPr>
          <p:nvPr userDrawn="1"/>
        </p:nvSpPr>
        <p:spPr>
          <a:xfrm>
            <a:off x="2927648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</p:spTree>
    <p:extLst>
      <p:ext uri="{BB962C8B-B14F-4D97-AF65-F5344CB8AC3E}">
        <p14:creationId xmlns:p14="http://schemas.microsoft.com/office/powerpoint/2010/main" val="329864879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：例題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8" y="1052736"/>
            <a:ext cx="198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例題</a:t>
            </a:r>
          </a:p>
        </p:txBody>
      </p:sp>
      <p:sp>
        <p:nvSpPr>
          <p:cNvPr id="18" name="テキスト プレースホルダー 8">
            <a:extLst>
              <a:ext uri="{FF2B5EF4-FFF2-40B4-BE49-F238E27FC236}">
                <a16:creationId xmlns:a16="http://schemas.microsoft.com/office/drawing/2014/main" id="{CAB7ACAF-7B2A-4687-A422-7DFBC600F4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7488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F9EDE63B-1619-4471-851F-3CA31E4A8539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B81036-399B-42AF-93A1-FBDE2B1EB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63342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：例題番号・問題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8" y="1052736"/>
            <a:ext cx="198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例題</a:t>
            </a:r>
          </a:p>
        </p:txBody>
      </p:sp>
      <p:sp>
        <p:nvSpPr>
          <p:cNvPr id="18" name="テキスト プレースホルダー 8">
            <a:extLst>
              <a:ext uri="{FF2B5EF4-FFF2-40B4-BE49-F238E27FC236}">
                <a16:creationId xmlns:a16="http://schemas.microsoft.com/office/drawing/2014/main" id="{CAB7ACAF-7B2A-4687-A422-7DFBC600F4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7488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F9EDE63B-1619-4471-851F-3CA31E4A8539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7" name="テキスト プレースホルダー 9">
            <a:extLst>
              <a:ext uri="{FF2B5EF4-FFF2-40B4-BE49-F238E27FC236}">
                <a16:creationId xmlns:a16="http://schemas.microsoft.com/office/drawing/2014/main" id="{3A4BC71E-D3B1-433E-968F-342BB2BB88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28367" y="1047245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BD77A4E-206D-4F19-A4BA-9986A316A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5298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：練習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6800"/>
            <a:ext cx="11233248" cy="4330163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8D609209-C679-478A-B052-159DC22C8F24}"/>
              </a:ext>
            </a:extLst>
          </p:cNvPr>
          <p:cNvSpPr/>
          <p:nvPr userDrawn="1"/>
        </p:nvSpPr>
        <p:spPr>
          <a:xfrm>
            <a:off x="407504" y="1052736"/>
            <a:ext cx="12240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4000" dirty="0">
                <a:solidFill>
                  <a:srgbClr val="0070C0"/>
                </a:solidFill>
                <a:latin typeface="+mj-ea"/>
                <a:ea typeface="+mj-ea"/>
              </a:rPr>
              <a:t>練習</a:t>
            </a:r>
          </a:p>
        </p:txBody>
      </p:sp>
      <p:sp>
        <p:nvSpPr>
          <p:cNvPr id="13" name="テキスト プレースホルダー 8">
            <a:extLst>
              <a:ext uri="{FF2B5EF4-FFF2-40B4-BE49-F238E27FC236}">
                <a16:creationId xmlns:a16="http://schemas.microsoft.com/office/drawing/2014/main" id="{B2F03FA1-BB65-4808-8F16-8B2BFD2F18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89B1573-5A2B-4EF9-B809-78DE5DD15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5459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：練習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162470D5-42F6-4DB1-BAF2-A0BF2B433C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6" name="角丸四角形 9">
            <a:extLst>
              <a:ext uri="{FF2B5EF4-FFF2-40B4-BE49-F238E27FC236}">
                <a16:creationId xmlns:a16="http://schemas.microsoft.com/office/drawing/2014/main" id="{6E05595F-4578-4AF7-8B29-533081CECFC1}"/>
              </a:ext>
            </a:extLst>
          </p:cNvPr>
          <p:cNvSpPr/>
          <p:nvPr userDrawn="1"/>
        </p:nvSpPr>
        <p:spPr>
          <a:xfrm>
            <a:off x="407504" y="1052736"/>
            <a:ext cx="12240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4000" dirty="0">
                <a:solidFill>
                  <a:srgbClr val="0070C0"/>
                </a:solidFill>
                <a:latin typeface="+mj-ea"/>
                <a:ea typeface="+mj-ea"/>
              </a:rPr>
              <a:t>練習</a:t>
            </a:r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6E3FD553-F3D9-47E1-88BE-3FB8D1F7FE9D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98A4937-7AE1-4796-8A48-F95266D1A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6190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：練習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162470D5-42F6-4DB1-BAF2-A0BF2B433C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6" name="角丸四角形 9">
            <a:extLst>
              <a:ext uri="{FF2B5EF4-FFF2-40B4-BE49-F238E27FC236}">
                <a16:creationId xmlns:a16="http://schemas.microsoft.com/office/drawing/2014/main" id="{6E05595F-4578-4AF7-8B29-533081CECFC1}"/>
              </a:ext>
            </a:extLst>
          </p:cNvPr>
          <p:cNvSpPr/>
          <p:nvPr userDrawn="1"/>
        </p:nvSpPr>
        <p:spPr>
          <a:xfrm>
            <a:off x="407504" y="1052736"/>
            <a:ext cx="12240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4000" dirty="0">
                <a:solidFill>
                  <a:srgbClr val="0070C0"/>
                </a:solidFill>
                <a:latin typeface="+mj-ea"/>
                <a:ea typeface="+mj-ea"/>
              </a:rPr>
              <a:t>練習</a:t>
            </a:r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6E3FD553-F3D9-47E1-88BE-3FB8D1F7FE9D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8" name="テキスト プレースホルダー 9">
            <a:extLst>
              <a:ext uri="{FF2B5EF4-FFF2-40B4-BE49-F238E27FC236}">
                <a16:creationId xmlns:a16="http://schemas.microsoft.com/office/drawing/2014/main" id="{99FE2ABB-F446-450D-9963-462E9D7766A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67608" y="938411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4239529-05B4-489F-A6AD-27C4C25C9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1237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：練習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162470D5-42F6-4DB1-BAF2-A0BF2B433C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6" name="角丸四角形 9">
            <a:extLst>
              <a:ext uri="{FF2B5EF4-FFF2-40B4-BE49-F238E27FC236}">
                <a16:creationId xmlns:a16="http://schemas.microsoft.com/office/drawing/2014/main" id="{6E05595F-4578-4AF7-8B29-533081CECFC1}"/>
              </a:ext>
            </a:extLst>
          </p:cNvPr>
          <p:cNvSpPr/>
          <p:nvPr userDrawn="1"/>
        </p:nvSpPr>
        <p:spPr>
          <a:xfrm>
            <a:off x="407504" y="1052736"/>
            <a:ext cx="12240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4000" dirty="0">
                <a:solidFill>
                  <a:srgbClr val="0070C0"/>
                </a:solidFill>
                <a:latin typeface="+mj-ea"/>
                <a:ea typeface="+mj-ea"/>
              </a:rPr>
              <a:t>練習</a:t>
            </a:r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6E3FD553-F3D9-47E1-88BE-3FB8D1F7FE9D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98A4937-7AE1-4796-8A48-F95266D1A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04092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：練習番号・問題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162470D5-42F6-4DB1-BAF2-A0BF2B433C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6" name="角丸四角形 9">
            <a:extLst>
              <a:ext uri="{FF2B5EF4-FFF2-40B4-BE49-F238E27FC236}">
                <a16:creationId xmlns:a16="http://schemas.microsoft.com/office/drawing/2014/main" id="{6E05595F-4578-4AF7-8B29-533081CECFC1}"/>
              </a:ext>
            </a:extLst>
          </p:cNvPr>
          <p:cNvSpPr/>
          <p:nvPr userDrawn="1"/>
        </p:nvSpPr>
        <p:spPr>
          <a:xfrm>
            <a:off x="407504" y="1052736"/>
            <a:ext cx="12240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4000" dirty="0">
                <a:solidFill>
                  <a:srgbClr val="0070C0"/>
                </a:solidFill>
                <a:latin typeface="+mj-ea"/>
                <a:ea typeface="+mj-ea"/>
              </a:rPr>
              <a:t>練習</a:t>
            </a:r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6E3FD553-F3D9-47E1-88BE-3FB8D1F7FE9D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8" name="テキスト プレースホルダー 9">
            <a:extLst>
              <a:ext uri="{FF2B5EF4-FFF2-40B4-BE49-F238E27FC236}">
                <a16:creationId xmlns:a16="http://schemas.microsoft.com/office/drawing/2014/main" id="{99FE2ABB-F446-450D-9963-462E9D7766A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67608" y="938411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4239529-05B4-489F-A6AD-27C4C25C9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8510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思考力PLUS：目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972710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思考力PLUS：目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583832" y="188640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25898595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思考力PLUS：目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478F15E2-EDE7-496A-9B52-96A9BCCCA8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07768" y="203882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5375920" y="188640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2387740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：目番号・例番号・問題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92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772816"/>
            <a:ext cx="11233248" cy="440414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99456" y="1126133"/>
            <a:ext cx="720080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ED3CA809-7526-46A8-AD52-07F14B9D98E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88800" y="1036800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37506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124744"/>
            <a:ext cx="11233248" cy="505221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5362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・例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68" y="1052736"/>
            <a:ext cx="11305256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9" y="1052736"/>
            <a:ext cx="1584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</a:t>
            </a:r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1198800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27D1EA-A97A-438A-BA73-9B234A441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01163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・例題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6800"/>
            <a:ext cx="11233248" cy="4330163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6" y="1052736"/>
            <a:ext cx="198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例題</a:t>
            </a:r>
            <a:endParaRPr kumimoji="1" lang="ja-JP" altLang="en-US" sz="1400" dirty="0">
              <a:latin typeface="+mj-ea"/>
              <a:ea typeface="+mj-ea"/>
            </a:endParaRPr>
          </a:p>
        </p:txBody>
      </p:sp>
      <p:sp>
        <p:nvSpPr>
          <p:cNvPr id="16" name="テキスト プレースホルダー 8">
            <a:extLst>
              <a:ext uri="{FF2B5EF4-FFF2-40B4-BE49-F238E27FC236}">
                <a16:creationId xmlns:a16="http://schemas.microsoft.com/office/drawing/2014/main" id="{4902D25A-34FB-4703-BF70-6FC1B7F3FC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7488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FD3FA6A-64D1-49E0-9561-EE5103D6E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53223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・例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8" y="1052736"/>
            <a:ext cx="198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例題</a:t>
            </a:r>
          </a:p>
        </p:txBody>
      </p:sp>
      <p:sp>
        <p:nvSpPr>
          <p:cNvPr id="18" name="テキスト プレースホルダー 8">
            <a:extLst>
              <a:ext uri="{FF2B5EF4-FFF2-40B4-BE49-F238E27FC236}">
                <a16:creationId xmlns:a16="http://schemas.microsoft.com/office/drawing/2014/main" id="{CAB7ACAF-7B2A-4687-A422-7DFBC600F4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7488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4A1EBAA1-1F98-495B-959F-D3DE5561A7D4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F0C725-3BAF-4D6C-9FDD-A473A79B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10366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・例題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8" y="1052736"/>
            <a:ext cx="198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例題</a:t>
            </a:r>
          </a:p>
        </p:txBody>
      </p:sp>
      <p:sp>
        <p:nvSpPr>
          <p:cNvPr id="18" name="テキスト プレースホルダー 8">
            <a:extLst>
              <a:ext uri="{FF2B5EF4-FFF2-40B4-BE49-F238E27FC236}">
                <a16:creationId xmlns:a16="http://schemas.microsoft.com/office/drawing/2014/main" id="{CAB7ACAF-7B2A-4687-A422-7DFBC600F4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7488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F9EDE63B-1619-4471-851F-3CA31E4A8539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6" name="テキスト プレースホルダー 9">
            <a:extLst>
              <a:ext uri="{FF2B5EF4-FFF2-40B4-BE49-F238E27FC236}">
                <a16:creationId xmlns:a16="http://schemas.microsoft.com/office/drawing/2014/main" id="{65A3D7E4-8C00-466B-83FB-508C6C34203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28367" y="1047245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9ECBF66-B61A-4FE7-A320-3A6E72CE9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6470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・例題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8" y="1052736"/>
            <a:ext cx="198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例題</a:t>
            </a:r>
          </a:p>
        </p:txBody>
      </p:sp>
      <p:sp>
        <p:nvSpPr>
          <p:cNvPr id="18" name="テキスト プレースホルダー 8">
            <a:extLst>
              <a:ext uri="{FF2B5EF4-FFF2-40B4-BE49-F238E27FC236}">
                <a16:creationId xmlns:a16="http://schemas.microsoft.com/office/drawing/2014/main" id="{CAB7ACAF-7B2A-4687-A422-7DFBC600F4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7488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4A1EBAA1-1F98-495B-959F-D3DE5561A7D4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F0C725-3BAF-4D6C-9FDD-A473A79B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58305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・例題番号・証明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407368" y="1052736"/>
            <a:ext cx="198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例題</a:t>
            </a:r>
          </a:p>
        </p:txBody>
      </p:sp>
      <p:sp>
        <p:nvSpPr>
          <p:cNvPr id="18" name="テキスト プレースホルダー 8">
            <a:extLst>
              <a:ext uri="{FF2B5EF4-FFF2-40B4-BE49-F238E27FC236}">
                <a16:creationId xmlns:a16="http://schemas.microsoft.com/office/drawing/2014/main" id="{CAB7ACAF-7B2A-4687-A422-7DFBC600F4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7488" y="1126800"/>
            <a:ext cx="720725" cy="5020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4" name="テキスト プレースホルダー 7">
            <a:extLst>
              <a:ext uri="{FF2B5EF4-FFF2-40B4-BE49-F238E27FC236}">
                <a16:creationId xmlns:a16="http://schemas.microsoft.com/office/drawing/2014/main" id="{F9EDE63B-1619-4471-851F-3CA31E4A8539}"/>
              </a:ext>
            </a:extLst>
          </p:cNvPr>
          <p:cNvSpPr txBox="1">
            <a:spLocks/>
          </p:cNvSpPr>
          <p:nvPr userDrawn="1"/>
        </p:nvSpPr>
        <p:spPr>
          <a:xfrm>
            <a:off x="3359696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6" name="テキスト プレースホルダー 9">
            <a:extLst>
              <a:ext uri="{FF2B5EF4-FFF2-40B4-BE49-F238E27FC236}">
                <a16:creationId xmlns:a16="http://schemas.microsoft.com/office/drawing/2014/main" id="{65A3D7E4-8C00-466B-83FB-508C6C34203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28367" y="1047245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9ECBF66-B61A-4FE7-A320-3A6E72CE9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81107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・練習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6800"/>
            <a:ext cx="11233248" cy="4330163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8D609209-C679-478A-B052-159DC22C8F24}"/>
              </a:ext>
            </a:extLst>
          </p:cNvPr>
          <p:cNvSpPr/>
          <p:nvPr userDrawn="1"/>
        </p:nvSpPr>
        <p:spPr>
          <a:xfrm>
            <a:off x="407504" y="1052736"/>
            <a:ext cx="12240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4000" dirty="0">
                <a:solidFill>
                  <a:srgbClr val="0070C0"/>
                </a:solidFill>
                <a:latin typeface="+mj-ea"/>
                <a:ea typeface="+mj-ea"/>
              </a:rPr>
              <a:t>練習</a:t>
            </a:r>
          </a:p>
        </p:txBody>
      </p:sp>
      <p:sp>
        <p:nvSpPr>
          <p:cNvPr id="13" name="テキスト プレースホルダー 8">
            <a:extLst>
              <a:ext uri="{FF2B5EF4-FFF2-40B4-BE49-F238E27FC236}">
                <a16:creationId xmlns:a16="http://schemas.microsoft.com/office/drawing/2014/main" id="{B2F03FA1-BB65-4808-8F16-8B2BFD2F18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76C0E5-A823-4142-A1C2-4A3F7E28F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9522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・練習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162470D5-42F6-4DB1-BAF2-A0BF2B433C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6" name="角丸四角形 9">
            <a:extLst>
              <a:ext uri="{FF2B5EF4-FFF2-40B4-BE49-F238E27FC236}">
                <a16:creationId xmlns:a16="http://schemas.microsoft.com/office/drawing/2014/main" id="{6E05595F-4578-4AF7-8B29-533081CECFC1}"/>
              </a:ext>
            </a:extLst>
          </p:cNvPr>
          <p:cNvSpPr/>
          <p:nvPr userDrawn="1"/>
        </p:nvSpPr>
        <p:spPr>
          <a:xfrm>
            <a:off x="407504" y="1052736"/>
            <a:ext cx="12240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4000" dirty="0">
                <a:solidFill>
                  <a:srgbClr val="0070C0"/>
                </a:solidFill>
                <a:latin typeface="+mj-ea"/>
                <a:ea typeface="+mj-ea"/>
              </a:rPr>
              <a:t>練習</a:t>
            </a:r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62959053-68B2-49D9-BA13-CF2626864F6D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C1C99E3-D306-4DBA-9FC1-C3FD93EB5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43447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・練習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162470D5-42F6-4DB1-BAF2-A0BF2B433C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6" name="角丸四角形 9">
            <a:extLst>
              <a:ext uri="{FF2B5EF4-FFF2-40B4-BE49-F238E27FC236}">
                <a16:creationId xmlns:a16="http://schemas.microsoft.com/office/drawing/2014/main" id="{6E05595F-4578-4AF7-8B29-533081CECFC1}"/>
              </a:ext>
            </a:extLst>
          </p:cNvPr>
          <p:cNvSpPr/>
          <p:nvPr userDrawn="1"/>
        </p:nvSpPr>
        <p:spPr>
          <a:xfrm>
            <a:off x="407504" y="1052736"/>
            <a:ext cx="12240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4000" dirty="0">
                <a:solidFill>
                  <a:srgbClr val="0070C0"/>
                </a:solidFill>
                <a:latin typeface="+mj-ea"/>
                <a:ea typeface="+mj-ea"/>
              </a:rPr>
              <a:t>練習</a:t>
            </a:r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6E3FD553-F3D9-47E1-88BE-3FB8D1F7FE9D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809AC57-5931-456A-BF1D-D88039479F4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67608" y="938411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FE2D08D-936D-4A25-A744-0BD50686D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143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：目番号・例番号・問題番号-解答欄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5"/>
            <a:ext cx="11233248" cy="1944216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8184" y="393305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1"/>
          </p:nvPr>
        </p:nvSpPr>
        <p:spPr>
          <a:xfrm>
            <a:off x="478184" y="4725144"/>
            <a:ext cx="11233248" cy="1944216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9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5" name="テキスト プレースホルダー 7">
            <a:extLst>
              <a:ext uri="{FF2B5EF4-FFF2-40B4-BE49-F238E27FC236}">
                <a16:creationId xmlns:a16="http://schemas.microsoft.com/office/drawing/2014/main" id="{4848C22A-1AC1-41C4-B78C-58F4A24C4C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99456" y="1126133"/>
            <a:ext cx="720080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7" name="テキスト プレースホルダー 9">
            <a:extLst>
              <a:ext uri="{FF2B5EF4-FFF2-40B4-BE49-F238E27FC236}">
                <a16:creationId xmlns:a16="http://schemas.microsoft.com/office/drawing/2014/main" id="{21D67D7B-BF1E-426E-A3E5-F11B50D10B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F8639A-8424-4F46-BE17-B42EFDFF2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00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4" name="テキスト プレースホルダー 9">
            <a:extLst>
              <a:ext uri="{FF2B5EF4-FFF2-40B4-BE49-F238E27FC236}">
                <a16:creationId xmlns:a16="http://schemas.microsoft.com/office/drawing/2014/main" id="{85056D65-E363-4A28-9532-078F68FDDFD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188800" y="1036800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4987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・練習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162470D5-42F6-4DB1-BAF2-A0BF2B433C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6" name="角丸四角形 9">
            <a:extLst>
              <a:ext uri="{FF2B5EF4-FFF2-40B4-BE49-F238E27FC236}">
                <a16:creationId xmlns:a16="http://schemas.microsoft.com/office/drawing/2014/main" id="{6E05595F-4578-4AF7-8B29-533081CECFC1}"/>
              </a:ext>
            </a:extLst>
          </p:cNvPr>
          <p:cNvSpPr/>
          <p:nvPr userDrawn="1"/>
        </p:nvSpPr>
        <p:spPr>
          <a:xfrm>
            <a:off x="407504" y="1052736"/>
            <a:ext cx="12240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4000" dirty="0">
                <a:solidFill>
                  <a:srgbClr val="0070C0"/>
                </a:solidFill>
                <a:latin typeface="+mj-ea"/>
                <a:ea typeface="+mj-ea"/>
              </a:rPr>
              <a:t>練習</a:t>
            </a:r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62959053-68B2-49D9-BA13-CF2626864F6D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C1C99E3-D306-4DBA-9FC1-C3FD93EB5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6863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力PLUS_発展：目・練習番号・問題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4" name="テキスト プレースホルダー 8">
            <a:extLst>
              <a:ext uri="{FF2B5EF4-FFF2-40B4-BE49-F238E27FC236}">
                <a16:creationId xmlns:a16="http://schemas.microsoft.com/office/drawing/2014/main" id="{162470D5-42F6-4DB1-BAF2-A0BF2B433C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630800" y="1052736"/>
            <a:ext cx="864800" cy="575992"/>
          </a:xfrm>
          <a:prstGeom prst="roundRect">
            <a:avLst/>
          </a:prstGeo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18</a:t>
            </a:r>
            <a:endParaRPr kumimoji="1" lang="ja-JP" altLang="en-US" dirty="0"/>
          </a:p>
        </p:txBody>
      </p:sp>
      <p:sp>
        <p:nvSpPr>
          <p:cNvPr id="16" name="角丸四角形 9">
            <a:extLst>
              <a:ext uri="{FF2B5EF4-FFF2-40B4-BE49-F238E27FC236}">
                <a16:creationId xmlns:a16="http://schemas.microsoft.com/office/drawing/2014/main" id="{6E05595F-4578-4AF7-8B29-533081CECFC1}"/>
              </a:ext>
            </a:extLst>
          </p:cNvPr>
          <p:cNvSpPr/>
          <p:nvPr userDrawn="1"/>
        </p:nvSpPr>
        <p:spPr>
          <a:xfrm>
            <a:off x="407504" y="1052736"/>
            <a:ext cx="12240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4000" dirty="0">
                <a:solidFill>
                  <a:srgbClr val="0070C0"/>
                </a:solidFill>
                <a:latin typeface="+mj-ea"/>
                <a:ea typeface="+mj-ea"/>
              </a:rPr>
              <a:t>練習</a:t>
            </a:r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6E3FD553-F3D9-47E1-88BE-3FB8D1F7FE9D}"/>
              </a:ext>
            </a:extLst>
          </p:cNvPr>
          <p:cNvSpPr txBox="1">
            <a:spLocks/>
          </p:cNvSpPr>
          <p:nvPr userDrawn="1"/>
        </p:nvSpPr>
        <p:spPr>
          <a:xfrm>
            <a:off x="3574528" y="1052736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  <p:sp>
        <p:nvSpPr>
          <p:cNvPr id="15" name="テキスト プレースホルダー 9">
            <a:extLst>
              <a:ext uri="{FF2B5EF4-FFF2-40B4-BE49-F238E27FC236}">
                <a16:creationId xmlns:a16="http://schemas.microsoft.com/office/drawing/2014/main" id="{2809AC57-5931-456A-BF1D-D88039479F4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67608" y="938411"/>
            <a:ext cx="756000" cy="707886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FE2D08D-936D-4A25-A744-0BD50686D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172062"/>
            <a:ext cx="8280000" cy="59264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4481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：大問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2279576" y="136525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46017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：大問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583832" y="188640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  <p:sp>
        <p:nvSpPr>
          <p:cNvPr id="10" name="テキスト プレースホルダー 8">
            <a:extLst>
              <a:ext uri="{FF2B5EF4-FFF2-40B4-BE49-F238E27FC236}">
                <a16:creationId xmlns:a16="http://schemas.microsoft.com/office/drawing/2014/main" id="{CF354CE0-5AF5-454F-998C-A3A294BEA3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79576" y="136525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28327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：大問番号・問題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478F15E2-EDE7-496A-9B52-96A9BCCCA8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07768" y="203882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732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：大問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478F15E2-EDE7-496A-9B52-96A9BCCCA8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07768" y="203882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5375920" y="188640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4033042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末問題A：大問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818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末問題A：大問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583832" y="188640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1875051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末問題A：大問番号・問題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478F15E2-EDE7-496A-9B52-96A9BCCCA8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32058" y="205469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36925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末問題A：大問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478F15E2-EDE7-496A-9B52-96A9BCCCA8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32058" y="205469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5662760" y="188640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1921515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(オリジナル用)：目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92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772816"/>
            <a:ext cx="11233248" cy="440414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052945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末問題B：大問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285667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末問題B：大問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583832" y="188640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28777794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末問題B：大問番号・問題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478F15E2-EDE7-496A-9B52-96A9BCCCA8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32058" y="205469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714396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末問題B：大問番号・問題番号-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052736"/>
            <a:ext cx="11233248" cy="512422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8D5A3348-F74C-49BD-89F1-E8E22F6341C9}" type="datetimeFigureOut">
              <a:rPr lang="ja-JP" altLang="en-US" smtClean="0"/>
              <a:pPr/>
              <a:t>2026/3/3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A5539709-BF6C-48B7-987E-8E3361EF5B7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478F15E2-EDE7-496A-9B52-96A9BCCCA8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32058" y="205469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15680" y="188640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5302720" y="188640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2634436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(オリジナル用)：目番号-証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194"/>
            <a:ext cx="8280920" cy="592642"/>
          </a:xfrm>
        </p:spPr>
        <p:txBody>
          <a:bodyPr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772816"/>
            <a:ext cx="11233248" cy="4404147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2026/3/3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61200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334963" y="188913"/>
            <a:ext cx="720725" cy="576262"/>
          </a:xfrm>
          <a:solidFill>
            <a:schemeClr val="accent4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+mn-lt"/>
              </a:defRPr>
            </a:lvl1pPr>
            <a:lvl2pPr>
              <a:defRPr sz="4000">
                <a:solidFill>
                  <a:schemeClr val="bg1"/>
                </a:solidFill>
                <a:latin typeface="+mn-lt"/>
              </a:defRPr>
            </a:lvl2pPr>
            <a:lvl3pPr>
              <a:defRPr sz="4000">
                <a:solidFill>
                  <a:schemeClr val="bg1"/>
                </a:solidFill>
                <a:latin typeface="+mn-lt"/>
              </a:defRPr>
            </a:lvl3pPr>
            <a:lvl4pPr>
              <a:defRPr sz="4000">
                <a:solidFill>
                  <a:schemeClr val="bg1"/>
                </a:solidFill>
                <a:latin typeface="+mn-lt"/>
              </a:defRPr>
            </a:lvl4pPr>
            <a:lvl5pPr>
              <a:defRPr sz="4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97611BF4-9A62-4C00-AA4C-30099395EC4F}"/>
              </a:ext>
            </a:extLst>
          </p:cNvPr>
          <p:cNvSpPr txBox="1">
            <a:spLocks/>
          </p:cNvSpPr>
          <p:nvPr userDrawn="1"/>
        </p:nvSpPr>
        <p:spPr>
          <a:xfrm>
            <a:off x="2927648" y="1124744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証明</a:t>
            </a:r>
          </a:p>
        </p:txBody>
      </p:sp>
    </p:spTree>
    <p:extLst>
      <p:ext uri="{BB962C8B-B14F-4D97-AF65-F5344CB8AC3E}">
        <p14:creationId xmlns:p14="http://schemas.microsoft.com/office/powerpoint/2010/main" val="1359278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75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5" Type="http://schemas.openxmlformats.org/officeDocument/2006/relationships/theme" Target="../theme/theme11.xml"/><Relationship Id="rId4" Type="http://schemas.openxmlformats.org/officeDocument/2006/relationships/slideLayout" Target="../slideLayouts/slideLayout79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8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6" Type="http://schemas.openxmlformats.org/officeDocument/2006/relationships/theme" Target="../theme/theme8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124744"/>
            <a:ext cx="11233248" cy="5052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3200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9033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71" r:id="rId2"/>
    <p:sldLayoutId id="214748407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052736"/>
            <a:ext cx="11233248" cy="5124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331324" y="198032"/>
            <a:ext cx="1876244" cy="574675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+mj-ea"/>
                <a:ea typeface="+mj-ea"/>
              </a:rPr>
              <a:t>CHECK</a:t>
            </a:r>
            <a:endParaRPr lang="ja-JP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28249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124744"/>
            <a:ext cx="11233248" cy="5052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191344" y="201688"/>
            <a:ext cx="2305448" cy="574675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j-ea"/>
                <a:ea typeface="+mj-ea"/>
              </a:rPr>
              <a:t>章末問題 </a:t>
            </a:r>
          </a:p>
        </p:txBody>
      </p:sp>
      <p:sp>
        <p:nvSpPr>
          <p:cNvPr id="11" name="正方形/長方形 10"/>
          <p:cNvSpPr/>
          <p:nvPr userDrawn="1"/>
        </p:nvSpPr>
        <p:spPr>
          <a:xfrm>
            <a:off x="2423592" y="188640"/>
            <a:ext cx="576064" cy="5760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dirty="0"/>
              <a:t>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2952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80" r:id="rId2"/>
    <p:sldLayoutId id="2147483966" r:id="rId3"/>
    <p:sldLayoutId id="214748398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124744"/>
            <a:ext cx="11233248" cy="5052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191344" y="201688"/>
            <a:ext cx="2305448" cy="574675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j-ea"/>
                <a:ea typeface="+mj-ea"/>
              </a:rPr>
              <a:t>章末問題 </a:t>
            </a:r>
          </a:p>
        </p:txBody>
      </p:sp>
      <p:sp>
        <p:nvSpPr>
          <p:cNvPr id="10" name="正方形/長方形 9"/>
          <p:cNvSpPr/>
          <p:nvPr userDrawn="1"/>
        </p:nvSpPr>
        <p:spPr>
          <a:xfrm>
            <a:off x="2423592" y="188640"/>
            <a:ext cx="576064" cy="5760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dirty="0"/>
              <a:t>B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35150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82" r:id="rId2"/>
    <p:sldLayoutId id="2147483969" r:id="rId3"/>
    <p:sldLayoutId id="214748398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FFB7ADB7-9CAA-462D-88D3-83A6A8427DF8}"/>
              </a:ext>
            </a:extLst>
          </p:cNvPr>
          <p:cNvSpPr/>
          <p:nvPr userDrawn="1"/>
        </p:nvSpPr>
        <p:spPr>
          <a:xfrm>
            <a:off x="479376" y="1052736"/>
            <a:ext cx="1584176" cy="720080"/>
          </a:xfrm>
          <a:prstGeom prst="roundRect">
            <a:avLst>
              <a:gd name="adj" fmla="val 673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</a:t>
            </a:r>
            <a:endParaRPr kumimoji="1" lang="ja-JP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4381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47" r:id="rId2"/>
    <p:sldLayoutId id="2147484044" r:id="rId3"/>
    <p:sldLayoutId id="214748399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FFB7ADB7-9CAA-462D-88D3-83A6A8427DF8}"/>
              </a:ext>
            </a:extLst>
          </p:cNvPr>
          <p:cNvSpPr/>
          <p:nvPr userDrawn="1"/>
        </p:nvSpPr>
        <p:spPr>
          <a:xfrm>
            <a:off x="479376" y="1052736"/>
            <a:ext cx="864096" cy="720080"/>
          </a:xfrm>
          <a:prstGeom prst="roundRect">
            <a:avLst>
              <a:gd name="adj" fmla="val 673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例</a:t>
            </a:r>
            <a:endParaRPr kumimoji="1" lang="ja-JP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0937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E73CD4FC-B445-411B-BA47-170FC516C2C0}"/>
              </a:ext>
            </a:extLst>
          </p:cNvPr>
          <p:cNvSpPr/>
          <p:nvPr userDrawn="1"/>
        </p:nvSpPr>
        <p:spPr>
          <a:xfrm>
            <a:off x="479376" y="1052736"/>
            <a:ext cx="1980000" cy="720080"/>
          </a:xfrm>
          <a:prstGeom prst="roundRect">
            <a:avLst>
              <a:gd name="adj" fmla="val 756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l" fontAlgn="ctr"/>
            <a:r>
              <a:rPr kumimoji="1" lang="ja-JP" altLang="en-US" sz="3200" dirty="0">
                <a:latin typeface="+mj-ea"/>
                <a:ea typeface="+mj-ea"/>
              </a:rPr>
              <a:t> 例題</a:t>
            </a:r>
            <a:endParaRPr kumimoji="1" lang="ja-JP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2639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62" r:id="rId2"/>
    <p:sldLayoutId id="2147484087" r:id="rId3"/>
    <p:sldLayoutId id="2147484008" r:id="rId4"/>
    <p:sldLayoutId id="2147484037" r:id="rId5"/>
    <p:sldLayoutId id="2147484048" r:id="rId6"/>
    <p:sldLayoutId id="214748404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9" name="角丸四角形 9">
            <a:extLst>
              <a:ext uri="{FF2B5EF4-FFF2-40B4-BE49-F238E27FC236}">
                <a16:creationId xmlns:a16="http://schemas.microsoft.com/office/drawing/2014/main" id="{01B56EB2-7E87-4EC7-955D-BF3F51C22948}"/>
              </a:ext>
            </a:extLst>
          </p:cNvPr>
          <p:cNvSpPr/>
          <p:nvPr userDrawn="1"/>
        </p:nvSpPr>
        <p:spPr>
          <a:xfrm>
            <a:off x="407504" y="1052736"/>
            <a:ext cx="12240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l">
              <a:lnSpc>
                <a:spcPts val="4000"/>
              </a:lnSpc>
            </a:pPr>
            <a:r>
              <a:rPr kumimoji="1" lang="ja-JP" altLang="en-US" sz="4000" dirty="0">
                <a:solidFill>
                  <a:srgbClr val="0070C0"/>
                </a:solidFill>
                <a:latin typeface="+mj-ea"/>
                <a:ea typeface="+mj-ea"/>
              </a:rPr>
              <a:t>練習</a:t>
            </a:r>
          </a:p>
        </p:txBody>
      </p:sp>
    </p:spTree>
    <p:extLst>
      <p:ext uri="{BB962C8B-B14F-4D97-AF65-F5344CB8AC3E}">
        <p14:creationId xmlns:p14="http://schemas.microsoft.com/office/powerpoint/2010/main" val="69652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74" r:id="rId2"/>
    <p:sldLayoutId id="2147484012" r:id="rId3"/>
    <p:sldLayoutId id="2147484075" r:id="rId4"/>
    <p:sldLayoutId id="2147484045" r:id="rId5"/>
    <p:sldLayoutId id="2147484076" r:id="rId6"/>
    <p:sldLayoutId id="2147484050" r:id="rId7"/>
    <p:sldLayoutId id="2147484077" r:id="rId8"/>
    <p:sldLayoutId id="2147484051" r:id="rId9"/>
    <p:sldLayoutId id="2147484078" r:id="rId10"/>
    <p:sldLayoutId id="2147484063" r:id="rId11"/>
    <p:sldLayoutId id="2147484079" r:id="rId12"/>
    <p:sldLayoutId id="2147484064" r:id="rId13"/>
    <p:sldLayoutId id="2147484080" r:id="rId14"/>
    <p:sldLayoutId id="214748399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3CDAE0CE-E48D-4433-9049-03B4FEEB4964}"/>
              </a:ext>
            </a:extLst>
          </p:cNvPr>
          <p:cNvSpPr/>
          <p:nvPr userDrawn="1"/>
        </p:nvSpPr>
        <p:spPr>
          <a:xfrm>
            <a:off x="479376" y="1052736"/>
            <a:ext cx="2808312" cy="720000"/>
          </a:xfrm>
          <a:prstGeom prst="roundRect">
            <a:avLst>
              <a:gd name="adj" fmla="val 5422"/>
            </a:avLst>
          </a:prstGeom>
          <a:solidFill>
            <a:srgbClr val="D7B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kumimoji="1" lang="ja-JP" altLang="en-US" sz="3200" dirty="0">
                <a:latin typeface="+mj-ea"/>
                <a:ea typeface="+mj-ea"/>
              </a:rPr>
              <a:t> 応用例題</a:t>
            </a:r>
            <a:endParaRPr kumimoji="1" lang="ja-JP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72481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65" r:id="rId2"/>
    <p:sldLayoutId id="2147484010" r:id="rId3"/>
    <p:sldLayoutId id="2147484066" r:id="rId4"/>
    <p:sldLayoutId id="2147484038" r:id="rId5"/>
    <p:sldLayoutId id="2147484067" r:id="rId6"/>
    <p:sldLayoutId id="2147484052" r:id="rId7"/>
    <p:sldLayoutId id="214748405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8184" y="1090762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別解</a:t>
            </a:r>
          </a:p>
        </p:txBody>
      </p:sp>
    </p:spTree>
    <p:extLst>
      <p:ext uri="{BB962C8B-B14F-4D97-AF65-F5344CB8AC3E}">
        <p14:creationId xmlns:p14="http://schemas.microsoft.com/office/powerpoint/2010/main" val="236910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196752"/>
            <a:ext cx="11233248" cy="4980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1" y="224545"/>
            <a:ext cx="115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C64FA3A-3542-4665-B3B9-87FB8A2E6B86}"/>
              </a:ext>
            </a:extLst>
          </p:cNvPr>
          <p:cNvSpPr/>
          <p:nvPr userDrawn="1"/>
        </p:nvSpPr>
        <p:spPr>
          <a:xfrm>
            <a:off x="328056" y="116632"/>
            <a:ext cx="180750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ja-JP" altLang="en-US" sz="3600" dirty="0">
                <a:solidFill>
                  <a:srgbClr val="0070C0"/>
                </a:solidFill>
                <a:latin typeface="+mj-ea"/>
                <a:ea typeface="+mj-ea"/>
              </a:rPr>
              <a:t>思考力</a:t>
            </a:r>
            <a:endParaRPr kumimoji="1" lang="ja-JP" altLang="en-US" sz="16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E044BF9-D2E9-4DCD-9CA1-2B28A747691E}"/>
              </a:ext>
            </a:extLst>
          </p:cNvPr>
          <p:cNvSpPr/>
          <p:nvPr userDrawn="1"/>
        </p:nvSpPr>
        <p:spPr>
          <a:xfrm rot="5400000">
            <a:off x="1853368" y="296663"/>
            <a:ext cx="648072" cy="34836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948CE0B5-24A2-4B4C-A9EC-2D33EEAA00BE}"/>
              </a:ext>
            </a:extLst>
          </p:cNvPr>
          <p:cNvSpPr/>
          <p:nvPr userDrawn="1"/>
        </p:nvSpPr>
        <p:spPr>
          <a:xfrm>
            <a:off x="1844331" y="321205"/>
            <a:ext cx="648000" cy="34836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800" dirty="0"/>
              <a:t>PLUS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099942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6" r:id="rId2"/>
    <p:sldLayoutId id="2147484014" r:id="rId3"/>
    <p:sldLayoutId id="2147484015" r:id="rId4"/>
    <p:sldLayoutId id="2147484041" r:id="rId5"/>
    <p:sldLayoutId id="2147484060" r:id="rId6"/>
    <p:sldLayoutId id="2147484061" r:id="rId7"/>
    <p:sldLayoutId id="2147484022" r:id="rId8"/>
    <p:sldLayoutId id="2147484023" r:id="rId9"/>
    <p:sldLayoutId id="2147484040" r:id="rId10"/>
    <p:sldLayoutId id="2147484058" r:id="rId11"/>
    <p:sldLayoutId id="2147484059" r:id="rId12"/>
    <p:sldLayoutId id="2147484068" r:id="rId13"/>
    <p:sldLayoutId id="2147484069" r:id="rId14"/>
    <p:sldLayoutId id="2147484070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196752"/>
            <a:ext cx="11233248" cy="4980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1" y="224545"/>
            <a:ext cx="1152000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+mn-ea"/>
                <a:ea typeface="+mn-ea"/>
              </a:rPr>
              <a:t>教科書</a:t>
            </a:r>
            <a:r>
              <a:rPr lang="en-US" altLang="ja-JP" dirty="0">
                <a:latin typeface="+mn-ea"/>
                <a:ea typeface="+mn-ea"/>
              </a:rPr>
              <a:t>p.</a:t>
            </a:r>
            <a:endParaRPr lang="ja-JP" altLang="en-US" dirty="0">
              <a:latin typeface="+mn-ea"/>
              <a:ea typeface="+mn-ea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C64FA3A-3542-4665-B3B9-87FB8A2E6B86}"/>
              </a:ext>
            </a:extLst>
          </p:cNvPr>
          <p:cNvSpPr/>
          <p:nvPr userDrawn="1"/>
        </p:nvSpPr>
        <p:spPr>
          <a:xfrm>
            <a:off x="328056" y="116632"/>
            <a:ext cx="180750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ja-JP" altLang="en-US" sz="3600" dirty="0">
                <a:solidFill>
                  <a:srgbClr val="0070C0"/>
                </a:solidFill>
                <a:latin typeface="+mj-ea"/>
                <a:ea typeface="+mj-ea"/>
              </a:rPr>
              <a:t>思考力</a:t>
            </a:r>
            <a:endParaRPr kumimoji="1" lang="ja-JP" altLang="en-US" sz="16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E044BF9-D2E9-4DCD-9CA1-2B28A747691E}"/>
              </a:ext>
            </a:extLst>
          </p:cNvPr>
          <p:cNvSpPr/>
          <p:nvPr userDrawn="1"/>
        </p:nvSpPr>
        <p:spPr>
          <a:xfrm rot="5400000">
            <a:off x="1853368" y="296663"/>
            <a:ext cx="648072" cy="34836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948CE0B5-24A2-4B4C-A9EC-2D33EEAA00BE}"/>
              </a:ext>
            </a:extLst>
          </p:cNvPr>
          <p:cNvSpPr/>
          <p:nvPr userDrawn="1"/>
        </p:nvSpPr>
        <p:spPr>
          <a:xfrm>
            <a:off x="1844331" y="321205"/>
            <a:ext cx="648000" cy="34836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800" dirty="0"/>
              <a:t>PLUS</a:t>
            </a:r>
            <a:endParaRPr kumimoji="1" lang="ja-JP" altLang="en-US" sz="18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DBC9797-185A-42D6-984C-DB509E912AD0}"/>
              </a:ext>
            </a:extLst>
          </p:cNvPr>
          <p:cNvSpPr/>
          <p:nvPr userDrawn="1"/>
        </p:nvSpPr>
        <p:spPr>
          <a:xfrm>
            <a:off x="9017321" y="191116"/>
            <a:ext cx="180750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ja-JP" altLang="en-US" sz="2800" dirty="0">
                <a:solidFill>
                  <a:srgbClr val="0070C0"/>
                </a:solidFill>
                <a:latin typeface="+mj-ea"/>
                <a:ea typeface="+mj-ea"/>
              </a:rPr>
              <a:t>発展</a:t>
            </a:r>
          </a:p>
        </p:txBody>
      </p:sp>
    </p:spTree>
    <p:extLst>
      <p:ext uri="{BB962C8B-B14F-4D97-AF65-F5344CB8AC3E}">
        <p14:creationId xmlns:p14="http://schemas.microsoft.com/office/powerpoint/2010/main" val="1923980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30" r:id="rId2"/>
    <p:sldLayoutId id="2147484026" r:id="rId3"/>
    <p:sldLayoutId id="2147484027" r:id="rId4"/>
    <p:sldLayoutId id="2147484042" r:id="rId5"/>
    <p:sldLayoutId id="2147484054" r:id="rId6"/>
    <p:sldLayoutId id="2147484055" r:id="rId7"/>
    <p:sldLayoutId id="2147484028" r:id="rId8"/>
    <p:sldLayoutId id="2147484029" r:id="rId9"/>
    <p:sldLayoutId id="2147484043" r:id="rId10"/>
    <p:sldLayoutId id="2147484056" r:id="rId11"/>
    <p:sldLayoutId id="214748405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B75134-74CD-4DB9-8DA2-D40A3E568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C4E04DF-6F7D-4400-9D29-4728D6A8D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65125" marR="88265" algn="l">
              <a:buNone/>
              <a:tabLst>
                <a:tab pos="1978025" algn="l"/>
              </a:tabLst>
            </a:pPr>
            <a:r>
              <a:rPr lang="ja-JP" altLang="ja-JP" sz="2800" b="1" kern="100" dirty="0">
                <a:solidFill>
                  <a:schemeClr val="accent5"/>
                </a:solidFill>
                <a:effectLst/>
                <a:cs typeface="Times New Roman" panose="02020603050405020304" pitchFamily="18" charset="0"/>
              </a:rPr>
              <a:t>変量</a:t>
            </a:r>
            <a:r>
              <a:rPr lang="ja-JP" altLang="ja-JP" sz="2800" kern="100" dirty="0"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 　</a:t>
            </a:r>
            <a:r>
              <a:rPr lang="ja-JP" altLang="ja-JP" sz="2800" kern="100" dirty="0">
                <a:effectLst/>
                <a:cs typeface="Times New Roman" panose="02020603050405020304" pitchFamily="18" charset="0"/>
              </a:rPr>
              <a:t> </a:t>
            </a:r>
            <a:r>
              <a:rPr lang="en-US" altLang="ja-JP" sz="2800" kern="100" dirty="0">
                <a:effectLst/>
                <a:cs typeface="Times New Roman" panose="02020603050405020304" pitchFamily="18" charset="0"/>
              </a:rPr>
              <a:t>	</a:t>
            </a:r>
            <a:r>
              <a:rPr lang="ja-JP" altLang="ja-JP" sz="2800" kern="100" dirty="0">
                <a:effectLst/>
                <a:cs typeface="Times New Roman" panose="02020603050405020304" pitchFamily="18" charset="0"/>
              </a:rPr>
              <a:t>…… 気温や降水量，身長や握力など，ある特性を表す数量</a:t>
            </a:r>
          </a:p>
          <a:p>
            <a:pPr marL="365125" marR="88265" algn="l">
              <a:buNone/>
              <a:tabLst>
                <a:tab pos="733425" algn="l"/>
                <a:tab pos="1978025" algn="l"/>
              </a:tabLst>
            </a:pPr>
            <a:r>
              <a:rPr lang="ja-JP" altLang="ja-JP" sz="2800" b="1" kern="100" dirty="0">
                <a:solidFill>
                  <a:schemeClr val="accent5"/>
                </a:solidFill>
                <a:effectLst/>
                <a:cs typeface="Times New Roman" panose="02020603050405020304" pitchFamily="18" charset="0"/>
              </a:rPr>
              <a:t>データ</a:t>
            </a:r>
            <a:r>
              <a:rPr lang="en-US" altLang="ja-JP" sz="28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	</a:t>
            </a:r>
            <a:r>
              <a:rPr lang="ja-JP" altLang="ja-JP" sz="2800" kern="100" dirty="0">
                <a:effectLst/>
                <a:cs typeface="Times New Roman" panose="02020603050405020304" pitchFamily="18" charset="0"/>
              </a:rPr>
              <a:t>…… 変量の観測値や測定値などの集まり</a:t>
            </a:r>
          </a:p>
          <a:p>
            <a:pPr marL="365125" marR="88265" algn="l">
              <a:buNone/>
              <a:tabLst>
                <a:tab pos="733425" algn="l"/>
                <a:tab pos="1978025" algn="l"/>
                <a:tab pos="2509838" algn="l"/>
              </a:tabLst>
            </a:pPr>
            <a:r>
              <a:rPr lang="ja-JP" altLang="ja-JP" sz="2800" b="1" kern="100" dirty="0">
                <a:solidFill>
                  <a:schemeClr val="accent5"/>
                </a:solidFill>
                <a:effectLst/>
                <a:cs typeface="Times New Roman" panose="02020603050405020304" pitchFamily="18" charset="0"/>
              </a:rPr>
              <a:t>階級</a:t>
            </a:r>
            <a:r>
              <a:rPr lang="en-US" altLang="ja-JP" sz="28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	</a:t>
            </a:r>
            <a:r>
              <a:rPr lang="ja-JP" altLang="ja-JP" sz="2800" kern="100" dirty="0">
                <a:effectLst/>
                <a:cs typeface="Times New Roman" panose="02020603050405020304" pitchFamily="18" charset="0"/>
              </a:rPr>
              <a:t>…… データを整理するための区間</a:t>
            </a:r>
          </a:p>
          <a:p>
            <a:pPr marL="365125" marR="88265" algn="l">
              <a:buNone/>
              <a:tabLst>
                <a:tab pos="733425" algn="l"/>
                <a:tab pos="1066800" algn="l"/>
                <a:tab pos="1978025" algn="l"/>
              </a:tabLst>
            </a:pPr>
            <a:r>
              <a:rPr lang="ja-JP" altLang="ja-JP" sz="2800" b="1" kern="100" dirty="0">
                <a:solidFill>
                  <a:schemeClr val="accent5"/>
                </a:solidFill>
                <a:effectLst/>
                <a:cs typeface="Times New Roman" panose="02020603050405020304" pitchFamily="18" charset="0"/>
              </a:rPr>
              <a:t>階級の幅</a:t>
            </a:r>
            <a:r>
              <a:rPr lang="en-US" altLang="ja-JP" sz="28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	</a:t>
            </a:r>
            <a:r>
              <a:rPr lang="ja-JP" altLang="ja-JP" sz="2800" kern="100" dirty="0">
                <a:effectLst/>
                <a:cs typeface="Times New Roman" panose="02020603050405020304" pitchFamily="18" charset="0"/>
              </a:rPr>
              <a:t>…… 区間の幅</a:t>
            </a:r>
          </a:p>
          <a:p>
            <a:pPr marL="365125" marR="88265" algn="l">
              <a:buNone/>
              <a:tabLst>
                <a:tab pos="1978025" algn="l"/>
              </a:tabLst>
            </a:pPr>
            <a:r>
              <a:rPr lang="ja-JP" altLang="ja-JP" sz="2800" b="1" kern="100" dirty="0">
                <a:solidFill>
                  <a:schemeClr val="accent5"/>
                </a:solidFill>
                <a:effectLst/>
                <a:cs typeface="Times New Roman" panose="02020603050405020304" pitchFamily="18" charset="0"/>
              </a:rPr>
              <a:t>階級値</a:t>
            </a:r>
            <a:r>
              <a:rPr lang="en-US" altLang="ja-JP" sz="2800" b="1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	</a:t>
            </a:r>
            <a:r>
              <a:rPr lang="ja-JP" altLang="ja-JP" sz="2800" kern="100" dirty="0">
                <a:effectLst/>
                <a:cs typeface="Times New Roman" panose="02020603050405020304" pitchFamily="18" charset="0"/>
              </a:rPr>
              <a:t>…… 階級の中央の値</a:t>
            </a:r>
          </a:p>
          <a:p>
            <a:pPr marL="365125">
              <a:tabLst>
                <a:tab pos="1978025" algn="l"/>
              </a:tabLst>
            </a:pPr>
            <a:r>
              <a:rPr lang="ja-JP" altLang="ja-JP" sz="2800" b="1" dirty="0">
                <a:solidFill>
                  <a:schemeClr val="accent5"/>
                </a:solidFill>
                <a:effectLst/>
                <a:cs typeface="Times New Roman" panose="02020603050405020304" pitchFamily="18" charset="0"/>
              </a:rPr>
              <a:t>度数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	</a:t>
            </a:r>
            <a:r>
              <a:rPr lang="ja-JP" altLang="ja-JP" sz="2800" dirty="0">
                <a:effectLst/>
                <a:cs typeface="Times New Roman" panose="02020603050405020304" pitchFamily="18" charset="0"/>
              </a:rPr>
              <a:t>…… 各階級に含まれる値の個数</a:t>
            </a:r>
            <a:endParaRPr lang="ja-JP" altLang="ja-JP" sz="2800" kern="100" dirty="0">
              <a:effectLst/>
              <a:cs typeface="Times New Roman" panose="02020603050405020304" pitchFamily="18" charset="0"/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3237AF7-82B2-407F-98B7-0AA56E5C6F3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ja-JP" dirty="0"/>
              <a:t>162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3400519-C007-4309-8DE0-F253D866F4E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四角形: メモ 5">
            <a:extLst>
              <a:ext uri="{FF2B5EF4-FFF2-40B4-BE49-F238E27FC236}">
                <a16:creationId xmlns:a16="http://schemas.microsoft.com/office/drawing/2014/main" id="{6986D103-5A0D-1D6F-ED19-FE3DB91A2530}"/>
              </a:ext>
            </a:extLst>
          </p:cNvPr>
          <p:cNvSpPr/>
          <p:nvPr/>
        </p:nvSpPr>
        <p:spPr>
          <a:xfrm>
            <a:off x="791552" y="1196721"/>
            <a:ext cx="1675773" cy="648072"/>
          </a:xfrm>
          <a:prstGeom prst="foldedCorner">
            <a:avLst>
              <a:gd name="adj" fmla="val 2353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3200" dirty="0"/>
              <a:t>ア</a:t>
            </a:r>
            <a:endParaRPr kumimoji="1" lang="ja-JP" altLang="en-US" dirty="0"/>
          </a:p>
        </p:txBody>
      </p:sp>
      <p:sp>
        <p:nvSpPr>
          <p:cNvPr id="7" name="四角形: メモ 6">
            <a:extLst>
              <a:ext uri="{FF2B5EF4-FFF2-40B4-BE49-F238E27FC236}">
                <a16:creationId xmlns:a16="http://schemas.microsoft.com/office/drawing/2014/main" id="{1EBD9755-4570-65C3-8E7C-A9DD0A939669}"/>
              </a:ext>
            </a:extLst>
          </p:cNvPr>
          <p:cNvSpPr/>
          <p:nvPr/>
        </p:nvSpPr>
        <p:spPr>
          <a:xfrm>
            <a:off x="792148" y="1970335"/>
            <a:ext cx="1675773" cy="648072"/>
          </a:xfrm>
          <a:prstGeom prst="foldedCorner">
            <a:avLst>
              <a:gd name="adj" fmla="val 2353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3200" dirty="0"/>
              <a:t>イ</a:t>
            </a:r>
            <a:endParaRPr kumimoji="1" lang="ja-JP" altLang="en-US" dirty="0"/>
          </a:p>
        </p:txBody>
      </p:sp>
      <p:sp>
        <p:nvSpPr>
          <p:cNvPr id="8" name="四角形: メモ 7">
            <a:extLst>
              <a:ext uri="{FF2B5EF4-FFF2-40B4-BE49-F238E27FC236}">
                <a16:creationId xmlns:a16="http://schemas.microsoft.com/office/drawing/2014/main" id="{AEE354F4-3632-0780-5FAF-AB777E5A6185}"/>
              </a:ext>
            </a:extLst>
          </p:cNvPr>
          <p:cNvSpPr/>
          <p:nvPr/>
        </p:nvSpPr>
        <p:spPr>
          <a:xfrm>
            <a:off x="791551" y="2741469"/>
            <a:ext cx="1676371" cy="648072"/>
          </a:xfrm>
          <a:prstGeom prst="foldedCorner">
            <a:avLst>
              <a:gd name="adj" fmla="val 2353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3200" dirty="0"/>
              <a:t>ウ</a:t>
            </a:r>
            <a:endParaRPr kumimoji="1" lang="ja-JP" altLang="en-US" dirty="0"/>
          </a:p>
        </p:txBody>
      </p:sp>
      <p:sp>
        <p:nvSpPr>
          <p:cNvPr id="9" name="四角形: メモ 8">
            <a:extLst>
              <a:ext uri="{FF2B5EF4-FFF2-40B4-BE49-F238E27FC236}">
                <a16:creationId xmlns:a16="http://schemas.microsoft.com/office/drawing/2014/main" id="{A120DF6C-A435-4DA6-8615-23C353D8B618}"/>
              </a:ext>
            </a:extLst>
          </p:cNvPr>
          <p:cNvSpPr/>
          <p:nvPr/>
        </p:nvSpPr>
        <p:spPr>
          <a:xfrm>
            <a:off x="792148" y="3509212"/>
            <a:ext cx="1676371" cy="648072"/>
          </a:xfrm>
          <a:prstGeom prst="foldedCorner">
            <a:avLst>
              <a:gd name="adj" fmla="val 2353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3200" dirty="0"/>
              <a:t>エ</a:t>
            </a:r>
            <a:endParaRPr kumimoji="1" lang="ja-JP" altLang="en-US" dirty="0"/>
          </a:p>
        </p:txBody>
      </p:sp>
      <p:sp>
        <p:nvSpPr>
          <p:cNvPr id="10" name="四角形: メモ 9">
            <a:extLst>
              <a:ext uri="{FF2B5EF4-FFF2-40B4-BE49-F238E27FC236}">
                <a16:creationId xmlns:a16="http://schemas.microsoft.com/office/drawing/2014/main" id="{B6123E05-63D7-5FB3-78DD-6AEB805DA054}"/>
              </a:ext>
            </a:extLst>
          </p:cNvPr>
          <p:cNvSpPr/>
          <p:nvPr/>
        </p:nvSpPr>
        <p:spPr>
          <a:xfrm>
            <a:off x="792149" y="4280812"/>
            <a:ext cx="1675176" cy="648072"/>
          </a:xfrm>
          <a:prstGeom prst="foldedCorner">
            <a:avLst>
              <a:gd name="adj" fmla="val 2353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3200" dirty="0"/>
              <a:t>オ</a:t>
            </a:r>
            <a:endParaRPr kumimoji="1" lang="ja-JP" altLang="en-US" dirty="0"/>
          </a:p>
        </p:txBody>
      </p:sp>
      <p:sp>
        <p:nvSpPr>
          <p:cNvPr id="11" name="四角形: メモ 10">
            <a:extLst>
              <a:ext uri="{FF2B5EF4-FFF2-40B4-BE49-F238E27FC236}">
                <a16:creationId xmlns:a16="http://schemas.microsoft.com/office/drawing/2014/main" id="{730AA700-0F99-85AF-9454-BC319C0588A5}"/>
              </a:ext>
            </a:extLst>
          </p:cNvPr>
          <p:cNvSpPr/>
          <p:nvPr/>
        </p:nvSpPr>
        <p:spPr>
          <a:xfrm>
            <a:off x="792148" y="5056441"/>
            <a:ext cx="1675175" cy="648072"/>
          </a:xfrm>
          <a:prstGeom prst="foldedCorner">
            <a:avLst>
              <a:gd name="adj" fmla="val 2353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3200" dirty="0"/>
              <a:t>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7370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C1F07B-5674-33B5-E7CE-AC50A6E51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402FA9F5-ADD7-AB74-5B5E-1E4AE1161E5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algn="l">
                  <a:lnSpc>
                    <a:spcPct val="100000"/>
                  </a:lnSpc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orderBox>
                        <m:borderBoxPr>
                          <m:ctrlPr>
                            <a:rPr kumimoji="1" lang="en-US" altLang="ja-JP" sz="2800" b="0" i="1" u="none" strike="noStrike" kern="1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borderBoxPr>
                        <m:e>
                          <m:r>
                            <m:rPr>
                              <m:nor/>
                            </m:rPr>
                            <a:rPr kumimoji="1" lang="en-US" altLang="ja-JP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m:t>Intro</m:t>
                          </m:r>
                        </m:e>
                      </m:borderBox>
                    </m:oMath>
                  </m:oMathPara>
                </a14:m>
                <a:endParaRPr lang="en-US" altLang="ja-JP" sz="2800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marL="365125" algn="l">
                  <a:spcAft>
                    <a:spcPts val="600"/>
                  </a:spcAft>
                  <a:buNone/>
                </a:pP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度数分布表</a:t>
                </a:r>
                <a:r>
                  <a:rPr lang="en-US" altLang="ja-JP" sz="2800" kern="100" dirty="0"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表</a:t>
                </a:r>
                <a14:m>
                  <m:oMath xmlns:m="http://schemas.openxmlformats.org/officeDocument/2006/math">
                    <m:r>
                      <a:rPr lang="en-US" altLang="ja-JP" sz="2800" i="1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 1 </m:t>
                    </m:r>
                  </m:oMath>
                </a14:m>
                <a:r>
                  <a:rPr lang="en-US" altLang="ja-JP" sz="2800" kern="100" dirty="0"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において，</a:t>
                </a:r>
              </a:p>
              <a:p>
                <a:pPr marL="365125" algn="l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ja-JP" altLang="ja-JP" sz="2800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階級</m:t>
                      </m:r>
                      <m:r>
                        <a:rPr lang="ja-JP" altLang="ja-JP" sz="2800" kern="10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altLang="ja-JP" sz="2800" kern="10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58 </m:t>
                      </m:r>
                      <m:r>
                        <m:rPr>
                          <m:sty m:val="p"/>
                        </m:rPr>
                        <a:rPr lang="en-US" altLang="ja-JP" sz="2800" kern="10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cm</m:t>
                      </m:r>
                      <m:r>
                        <a:rPr lang="en-US" altLang="ja-JP" sz="2800" kern="10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ja-JP" altLang="ja-JP" sz="2800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以上</m:t>
                      </m:r>
                      <m:r>
                        <a:rPr lang="ja-JP" altLang="ja-JP" sz="2800" kern="10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altLang="ja-JP" sz="2800" kern="10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62 </m:t>
                      </m:r>
                      <m:r>
                        <m:rPr>
                          <m:sty m:val="p"/>
                        </m:rPr>
                        <a:rPr lang="en-US" altLang="ja-JP" sz="2800" kern="10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cm</m:t>
                      </m:r>
                      <m:r>
                        <a:rPr lang="en-US" altLang="ja-JP" sz="2800" kern="10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ja-JP" altLang="ja-JP" sz="2800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未満の相対度数は</m:t>
                      </m:r>
                    </m:oMath>
                  </m:oMathPara>
                </a14:m>
                <a:endParaRPr lang="en-US" altLang="ja-JP" sz="2800" kern="100" dirty="0">
                  <a:effectLst/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65125" algn="l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ja-JP" altLang="ja-JP" sz="2800" kern="10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　</m:t>
                      </m:r>
                      <m:f>
                        <m:fPr>
                          <m:ctrlPr>
                            <a:rPr lang="ja-JP" altLang="ja-JP" sz="28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ja-JP" sz="2800" i="1" kern="100">
                              <a:effectLst/>
                              <a:latin typeface="Cambria Math" panose="020405030504060302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ja-JP" sz="2800" i="1" kern="100">
                              <a:effectLst/>
                              <a:latin typeface="Cambria Math" panose="020405030504060302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m:t>20</m:t>
                          </m:r>
                        </m:den>
                      </m:f>
                      <m:r>
                        <a:rPr lang="en-US" altLang="ja-JP" sz="2800" kern="100">
                          <a:effectLst/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=0.35</m:t>
                      </m:r>
                    </m:oMath>
                  </m:oMathPara>
                </a14:m>
                <a:endParaRPr lang="ja-JP" altLang="ja-JP" sz="2800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402FA9F5-ADD7-AB74-5B5E-1E4AE1161E5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4C580F5-C2A8-3298-B1CE-9CACA3A6EC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ja-JP" dirty="0"/>
              <a:t>163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0889FB1-2B1D-3994-0DC6-5582B115AE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159DE87-12CE-1294-D884-2F9FFB0AE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77800"/>
            <a:ext cx="8280400" cy="592138"/>
          </a:xfrm>
        </p:spPr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表 5">
                <a:extLst>
                  <a:ext uri="{FF2B5EF4-FFF2-40B4-BE49-F238E27FC236}">
                    <a16:creationId xmlns:a16="http://schemas.microsoft.com/office/drawing/2014/main" id="{B0CE3A25-0855-80CD-CE0A-E0FB8552F60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3848364"/>
                  </p:ext>
                </p:extLst>
              </p:nvPr>
            </p:nvGraphicFramePr>
            <p:xfrm>
              <a:off x="8832304" y="2756957"/>
              <a:ext cx="2700000" cy="342000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1200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18800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612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0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cm</m:t>
                              </m:r>
                              <m:r>
                                <a:rPr lang="en-US" sz="20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altLang="ja-JP" sz="2000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46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54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54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58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58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62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62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66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66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70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21829609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70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74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31510346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表 5">
                <a:extLst>
                  <a:ext uri="{FF2B5EF4-FFF2-40B4-BE49-F238E27FC236}">
                    <a16:creationId xmlns:a16="http://schemas.microsoft.com/office/drawing/2014/main" id="{B0CE3A25-0855-80CD-CE0A-E0FB8552F60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3848364"/>
                  </p:ext>
                </p:extLst>
              </p:nvPr>
            </p:nvGraphicFramePr>
            <p:xfrm>
              <a:off x="8832304" y="2756957"/>
              <a:ext cx="2700000" cy="342000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1200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18800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6509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10280" r="-79518" b="-4448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207018" r="-79518" b="-7350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207018" r="-1538" b="-735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307018" r="-79518" b="-6350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307018" r="-1538" b="-635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407018" r="-79518" b="-5350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407018" r="-1538" b="-535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516071" r="-79518" b="-444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516071" r="-1538" b="-4446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605263" r="-79518" b="-336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605263" r="-1538" b="-3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705263" r="-79518" b="-236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705263" r="-1538" b="-2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1829609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805263" r="-79518" b="-136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805263" r="-1538" b="-1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31510346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905263" r="-1538" b="-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5021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167AAB16-E429-0239-5E70-8DE245E3FF3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ja-JP" altLang="ja-JP" sz="2800" dirty="0">
                    <a:effectLst/>
                    <a:cs typeface="Times New Roman" panose="02020603050405020304" pitchFamily="18" charset="0"/>
                  </a:rPr>
                  <a:t>練習</a:t>
                </a:r>
                <a14:m>
                  <m:oMath xmlns:m="http://schemas.openxmlformats.org/officeDocument/2006/math">
                    <m:r>
                      <a:rPr lang="ja-JP" altLang="ja-JP" sz="2800" i="1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ja-JP" sz="2800" b="1" i="1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altLang="ja-JP" sz="2800" i="1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ja-JP" altLang="ja-JP" sz="2800" dirty="0">
                    <a:effectLst/>
                    <a:cs typeface="Times New Roman" panose="02020603050405020304" pitchFamily="18" charset="0"/>
                  </a:rPr>
                  <a:t>で作成した度数分布表について，</a:t>
                </a:r>
                <a:endParaRPr lang="en-US" altLang="ja-JP" sz="2800" dirty="0">
                  <a:effectLst/>
                  <a:cs typeface="Times New Roman" panose="02020603050405020304" pitchFamily="18" charset="0"/>
                </a:endParaRPr>
              </a:p>
              <a:p>
                <a:r>
                  <a:rPr lang="ja-JP" altLang="ja-JP" sz="2800" dirty="0">
                    <a:effectLst/>
                    <a:cs typeface="Times New Roman" panose="02020603050405020304" pitchFamily="18" charset="0"/>
                  </a:rPr>
                  <a:t>各階級の相対度数を求めよ。</a:t>
                </a:r>
                <a:endParaRPr kumimoji="1" lang="ja-JP" altLang="en-US" sz="2800" dirty="0"/>
              </a:p>
            </p:txBody>
          </p:sp>
        </mc:Choice>
        <mc:Fallback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167AAB16-E429-0239-5E70-8DE245E3FF3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F7F5F0-3334-4C57-A7EB-0CCA0C20104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ja-JP" dirty="0"/>
              <a:t>163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1E3F37C-7091-017B-8396-A2EB3B6DE11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A7ACFC94-A169-96F9-5C31-7781ED4FED8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6F36594-AD41-A586-8C31-820658AF0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77800"/>
            <a:ext cx="8278813" cy="592138"/>
          </a:xfrm>
        </p:spPr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表 6">
                <a:extLst>
                  <a:ext uri="{FF2B5EF4-FFF2-40B4-BE49-F238E27FC236}">
                    <a16:creationId xmlns:a16="http://schemas.microsoft.com/office/drawing/2014/main" id="{38D60FC6-4ED9-9146-6551-AB36E675107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0366862"/>
                  </p:ext>
                </p:extLst>
              </p:nvPr>
            </p:nvGraphicFramePr>
            <p:xfrm>
              <a:off x="8974987" y="1757362"/>
              <a:ext cx="2736000" cy="44186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3216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20384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10544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回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altLang="ja-JP" sz="2000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16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20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20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24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ゴシック" panose="020B0609070205080204" pitchFamily="49" charset="-128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24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28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28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32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32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36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表 6">
                <a:extLst>
                  <a:ext uri="{FF2B5EF4-FFF2-40B4-BE49-F238E27FC236}">
                    <a16:creationId xmlns:a16="http://schemas.microsoft.com/office/drawing/2014/main" id="{38D60FC6-4ED9-9146-6551-AB36E675107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0366862"/>
                  </p:ext>
                </p:extLst>
              </p:nvPr>
            </p:nvGraphicFramePr>
            <p:xfrm>
              <a:off x="8974987" y="1757362"/>
              <a:ext cx="2736000" cy="44186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3216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20384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10544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回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altLang="ja-JP" sz="2000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" t="-189130" r="-79365" b="-5054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189130" r="-1010" b="-5054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" t="-289130" r="-79365" b="-4054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289130" r="-1010" b="-4054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" t="-384946" r="-79365" b="-3010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384946" r="-1010" b="-3010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" t="-490217" r="-79365" b="-2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490217" r="-1010" b="-20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" t="-590217" r="-79365" b="-1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590217" r="-1010" b="-10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690217" r="-1010" b="-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63030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B7496-527D-FBB1-8067-1C085CDD1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BEA977A-D829-D22C-C94B-ECD5E83EEF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163</a:t>
            </a:r>
            <a:endParaRPr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216391A-E2E4-637D-FB98-C37737FFB0B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33921307-CC3E-3B8F-3476-67DC7089BC1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8" name="コンテンツ プレースホルダー 1">
            <a:extLst>
              <a:ext uri="{FF2B5EF4-FFF2-40B4-BE49-F238E27FC236}">
                <a16:creationId xmlns:a16="http://schemas.microsoft.com/office/drawing/2014/main" id="{E39331B3-1495-0828-52E0-44303368E388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481013" y="1747156"/>
            <a:ext cx="11233150" cy="4418693"/>
          </a:xfrm>
        </p:spPr>
        <p:txBody>
          <a:bodyPr>
            <a:noAutofit/>
          </a:bodyPr>
          <a:lstStyle/>
          <a:p>
            <a:endParaRPr lang="en-US" altLang="ja-JP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5EB09EE-3843-151E-2435-113EAFD34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77800"/>
            <a:ext cx="8278813" cy="592138"/>
          </a:xfrm>
        </p:spPr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コンテンツ プレースホルダー 6">
                <a:extLst>
                  <a:ext uri="{FF2B5EF4-FFF2-40B4-BE49-F238E27FC236}">
                    <a16:creationId xmlns:a16="http://schemas.microsoft.com/office/drawing/2014/main" id="{6BF2B0D7-FEB9-943F-8CEB-29FD7079861A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104733991"/>
                  </p:ext>
                </p:extLst>
              </p:nvPr>
            </p:nvGraphicFramePr>
            <p:xfrm>
              <a:off x="3411558" y="1904628"/>
              <a:ext cx="5368883" cy="410374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12139">
                      <a:extLst>
                        <a:ext uri="{9D8B030D-6E8A-4147-A177-3AD203B41FA5}">
                          <a16:colId xmlns:a16="http://schemas.microsoft.com/office/drawing/2014/main" val="258550703"/>
                        </a:ext>
                      </a:extLst>
                    </a:gridCol>
                    <a:gridCol w="1678372">
                      <a:extLst>
                        <a:ext uri="{9D8B030D-6E8A-4147-A177-3AD203B41FA5}">
                          <a16:colId xmlns:a16="http://schemas.microsoft.com/office/drawing/2014/main" val="3009131713"/>
                        </a:ext>
                      </a:extLst>
                    </a:gridCol>
                    <a:gridCol w="1678372">
                      <a:extLst>
                        <a:ext uri="{9D8B030D-6E8A-4147-A177-3AD203B41FA5}">
                          <a16:colId xmlns:a16="http://schemas.microsoft.com/office/drawing/2014/main" val="1808863100"/>
                        </a:ext>
                      </a:extLst>
                    </a:gridCol>
                  </a:tblGrid>
                  <a:tr h="918654"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回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9D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9D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相対度数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9D9D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41031102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16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20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  <m:r>
                                  <a:rPr lang="en-US" sz="2000" b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2000" b="1" i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27781302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20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24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  <m:r>
                                  <a:rPr lang="en-US" sz="2000" b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2000" b="1" i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95627660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24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6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  <m:r>
                                  <a:rPr lang="en-US" sz="2000" b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2000" b="1" i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𝟑𝟎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3831276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28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32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  <m:r>
                                  <a:rPr lang="en-US" sz="2000" b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2000" b="1" i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𝟒𝟎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86762009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32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36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  <m:r>
                                  <a:rPr lang="en-US" sz="2000" b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2000" b="1" i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𝟎𝟓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53368967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9D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9D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en-US" sz="2000" b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US" sz="2000" b="1" i="1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𝟎𝟎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9D9D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985687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コンテンツ プレースホルダー 6">
                <a:extLst>
                  <a:ext uri="{FF2B5EF4-FFF2-40B4-BE49-F238E27FC236}">
                    <a16:creationId xmlns:a16="http://schemas.microsoft.com/office/drawing/2014/main" id="{6BF2B0D7-FEB9-943F-8CEB-29FD7079861A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104733991"/>
                  </p:ext>
                </p:extLst>
              </p:nvPr>
            </p:nvGraphicFramePr>
            <p:xfrm>
              <a:off x="3411558" y="1904628"/>
              <a:ext cx="5368883" cy="410374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12139">
                      <a:extLst>
                        <a:ext uri="{9D8B030D-6E8A-4147-A177-3AD203B41FA5}">
                          <a16:colId xmlns:a16="http://schemas.microsoft.com/office/drawing/2014/main" val="258550703"/>
                        </a:ext>
                      </a:extLst>
                    </a:gridCol>
                    <a:gridCol w="1678372">
                      <a:extLst>
                        <a:ext uri="{9D8B030D-6E8A-4147-A177-3AD203B41FA5}">
                          <a16:colId xmlns:a16="http://schemas.microsoft.com/office/drawing/2014/main" val="3009131713"/>
                        </a:ext>
                      </a:extLst>
                    </a:gridCol>
                    <a:gridCol w="1678372">
                      <a:extLst>
                        <a:ext uri="{9D8B030D-6E8A-4147-A177-3AD203B41FA5}">
                          <a16:colId xmlns:a16="http://schemas.microsoft.com/office/drawing/2014/main" val="1808863100"/>
                        </a:ext>
                      </a:extLst>
                    </a:gridCol>
                  </a:tblGrid>
                  <a:tr h="918654"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回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9D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9D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相対度数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9D9D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41031102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2" t="-174713" r="-167069" b="-5091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727" t="-174713" r="-101091" b="-5091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9928" t="-174713" r="-725" b="-5091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27781302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2" t="-274713" r="-167069" b="-4091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727" t="-274713" r="-101091" b="-4091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9928" t="-274713" r="-725" b="-4091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95627660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2" t="-374713" r="-167069" b="-3091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727" t="-374713" r="-101091" b="-3091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9928" t="-374713" r="-725" b="-3091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3831276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2" t="-469318" r="-167069" b="-2056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727" t="-469318" r="-101091" b="-2056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9928" t="-469318" r="-725" b="-2056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86762009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2" t="-575862" r="-167069" b="-1080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727" t="-575862" r="-101091" b="-1080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9928" t="-575862" r="-725" b="-1080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3368967"/>
                      </a:ext>
                    </a:extLst>
                  </a:tr>
                  <a:tr h="530849">
                    <a:tc>
                      <a:txBody>
                        <a:bodyPr/>
                        <a:lstStyle/>
                        <a:p>
                          <a:pPr algn="ctr">
                            <a:buNone/>
                            <a:tabLst>
                              <a:tab pos="2730500" algn="l"/>
                            </a:tabLst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9D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727" t="-675862" r="-101091" b="-80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71652" marR="171652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9928" t="-675862" r="-725" b="-80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985687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437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EC4E04DF-6F7D-4400-9D29-4728D6A8DEA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orderBox>
                        <m:borderBoxPr>
                          <m:ctrlPr>
                            <a:rPr lang="en-US" altLang="ja-JP" sz="2800" i="1" kern="1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borderBoxPr>
                        <m:e>
                          <m:r>
                            <m:rPr>
                              <m:nor/>
                            </m:rPr>
                            <a:rPr lang="en-US" altLang="ja-JP" sz="2800" dirty="0">
                              <a:cs typeface="Times New Roman" panose="02020603050405020304" pitchFamily="18" charset="0"/>
                            </a:rPr>
                            <m:t>Intro</m:t>
                          </m:r>
                        </m:e>
                      </m:borderBox>
                    </m:oMath>
                  </m:oMathPara>
                </a14:m>
                <a:endParaRPr lang="en-US" altLang="ja-JP" sz="2800" dirty="0">
                  <a:effectLst/>
                  <a:cs typeface="Times New Roman" panose="02020603050405020304" pitchFamily="18" charset="0"/>
                </a:endParaRPr>
              </a:p>
              <a:p>
                <a:pPr marL="365125" algn="l">
                  <a:lnSpc>
                    <a:spcPct val="100000"/>
                  </a:lnSpc>
                  <a:buNone/>
                </a:pP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次のデータは，ある高校の生徒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 20 </m:t>
                    </m:r>
                  </m:oMath>
                </a14:m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人の垂直跳び</a:t>
                </a:r>
                <a:r>
                  <a:rPr lang="en-US" altLang="ja-JP" sz="2800" kern="100" dirty="0">
                    <a:effectLst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2800" i="1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ja-JP" sz="2800" kern="100" dirty="0"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の記録である。</a:t>
                </a:r>
              </a:p>
              <a:p>
                <a:pPr marL="365125" algn="l">
                  <a:buNone/>
                </a:pPr>
                <a:endParaRPr lang="en-US" altLang="ja-JP" sz="2800" kern="100" dirty="0">
                  <a:effectLst/>
                  <a:cs typeface="Times New Roman" panose="02020603050405020304" pitchFamily="18" charset="0"/>
                </a:endParaRPr>
              </a:p>
              <a:p>
                <a:pPr marL="365125" algn="l">
                  <a:buNone/>
                </a:pPr>
                <a:endParaRPr lang="en-US" altLang="ja-JP" sz="2800" kern="100" dirty="0">
                  <a:cs typeface="Times New Roman" panose="02020603050405020304" pitchFamily="18" charset="0"/>
                </a:endParaRPr>
              </a:p>
              <a:p>
                <a:pPr marL="365125" algn="l">
                  <a:buNone/>
                </a:pPr>
                <a:endParaRPr lang="en-US" altLang="ja-JP" sz="2800" kern="100" dirty="0">
                  <a:effectLst/>
                  <a:cs typeface="Times New Roman" panose="02020603050405020304" pitchFamily="18" charset="0"/>
                </a:endParaRPr>
              </a:p>
              <a:p>
                <a:pPr marL="365125" algn="l">
                  <a:buNone/>
                </a:pP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右の表</a:t>
                </a:r>
                <a14:m>
                  <m:oMath xmlns:m="http://schemas.openxmlformats.org/officeDocument/2006/math">
                    <m:r>
                      <a:rPr lang="ja-JP" altLang="ja-JP" sz="2800" i="1" kern="1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ja-JP" sz="2800" i="1" kern="1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1 </m:t>
                    </m:r>
                  </m:oMath>
                </a14:m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は，このデータを度数分布表に</a:t>
                </a:r>
                <a:br>
                  <a:rPr lang="en-US" altLang="ja-JP" sz="2800" kern="100" dirty="0">
                    <a:effectLst/>
                    <a:cs typeface="Times New Roman" panose="02020603050405020304" pitchFamily="18" charset="0"/>
                  </a:rPr>
                </a:b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まとめたものである。</a:t>
                </a: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EC4E04DF-6F7D-4400-9D29-4728D6A8DEA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3237AF7-82B2-407F-98B7-0AA56E5C6F3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ja-JP" dirty="0"/>
              <a:t>162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3400519-C007-4309-8DE0-F253D866F4E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5A71807-60BE-1DB7-2C35-CB2876F02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77800"/>
            <a:ext cx="8280400" cy="592138"/>
          </a:xfrm>
        </p:spPr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3D0CC8DE-942D-D6C0-2A0D-149C2CD3993B}"/>
                  </a:ext>
                </a:extLst>
              </p:cNvPr>
              <p:cNvSpPr txBox="1"/>
              <p:nvPr/>
            </p:nvSpPr>
            <p:spPr>
              <a:xfrm>
                <a:off x="1196493" y="3068960"/>
                <a:ext cx="6696744" cy="108234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ts val="500"/>
                  </a:spcBef>
                  <a:spcAft>
                    <a:spcPts val="500"/>
                  </a:spcAft>
                </a:pPr>
                <a:r>
                  <a:rPr lang="ja-JP" altLang="en-US" sz="2800" kern="100" dirty="0"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 smtClean="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58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60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47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64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60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51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59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61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53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57</m:t>
                    </m:r>
                  </m:oMath>
                </a14:m>
                <a:endParaRPr lang="ja-JP" altLang="ja-JP" sz="2800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>
                  <a:spcBef>
                    <a:spcPts val="500"/>
                  </a:spcBef>
                  <a:spcAft>
                    <a:spcPts val="500"/>
                  </a:spcAft>
                </a:pPr>
                <a:r>
                  <a:rPr lang="ja-JP" altLang="en-US" sz="2800" kern="100" dirty="0"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71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54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65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53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57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58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60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54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66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56</m:t>
                    </m:r>
                  </m:oMath>
                </a14:m>
                <a:endParaRPr lang="ja-JP" altLang="ja-JP" sz="2800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3D0CC8DE-942D-D6C0-2A0D-149C2CD39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493" y="3068960"/>
                <a:ext cx="6696744" cy="108234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9050">
                <a:solidFill>
                  <a:schemeClr val="tx1"/>
                </a:solidFill>
                <a:prstDash val="dash"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表 8">
                <a:extLst>
                  <a:ext uri="{FF2B5EF4-FFF2-40B4-BE49-F238E27FC236}">
                    <a16:creationId xmlns:a16="http://schemas.microsoft.com/office/drawing/2014/main" id="{4DE24A20-CC9E-7B18-3885-790F06887AB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1416365"/>
                  </p:ext>
                </p:extLst>
              </p:nvPr>
            </p:nvGraphicFramePr>
            <p:xfrm>
              <a:off x="9026347" y="2761802"/>
              <a:ext cx="2700000" cy="342000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1200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18800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612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0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cm</m:t>
                              </m:r>
                              <m:r>
                                <a:rPr lang="en-US" sz="20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altLang="ja-JP" sz="2000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46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54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54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58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58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62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62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66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66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70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21829609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70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74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31510346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表 8">
                <a:extLst>
                  <a:ext uri="{FF2B5EF4-FFF2-40B4-BE49-F238E27FC236}">
                    <a16:creationId xmlns:a16="http://schemas.microsoft.com/office/drawing/2014/main" id="{4DE24A20-CC9E-7B18-3885-790F06887AB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1416365"/>
                  </p:ext>
                </p:extLst>
              </p:nvPr>
            </p:nvGraphicFramePr>
            <p:xfrm>
              <a:off x="9026347" y="2761802"/>
              <a:ext cx="2700000" cy="342000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1200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18800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6509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2" t="-11215" r="-79518" b="-4448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2" t="-208772" r="-79518" b="-7350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8205" t="-208772" r="-1538" b="-735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2" t="-308772" r="-79518" b="-6350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8205" t="-308772" r="-1538" b="-635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2" t="-408772" r="-79518" b="-5350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8205" t="-408772" r="-1538" b="-535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2" t="-517857" r="-79518" b="-444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8205" t="-517857" r="-1538" b="-4446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2" t="-607018" r="-79518" b="-336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8205" t="-607018" r="-1538" b="-3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2" t="-707018" r="-79518" b="-236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8205" t="-707018" r="-1538" b="-2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1829609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2" t="-807018" r="-79518" b="-136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8205" t="-807018" r="-1538" b="-1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31510346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8205" t="-907018" r="-1538" b="-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2">
                <a:extLst>
                  <a:ext uri="{FF2B5EF4-FFF2-40B4-BE49-F238E27FC236}">
                    <a16:creationId xmlns:a16="http://schemas.microsoft.com/office/drawing/2014/main" id="{BB5BC384-EB48-95E1-46DF-CDBD7DB4CE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009735" y="2356847"/>
                <a:ext cx="696024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none" lIns="91440" tIns="45720" rIns="91440" bIns="45720" anchor="t" anchorCtr="0">
                <a:spAutoFit/>
              </a:bodyPr>
              <a:lstStyle/>
              <a:p>
                <a:pPr algn="l">
                  <a:buNone/>
                </a:pPr>
                <a:r>
                  <a:rPr lang="ja-JP" sz="2000" kern="100" dirty="0">
                    <a:effectLst/>
                    <a:latin typeface="+mn-ea"/>
                    <a:cs typeface="Times New Roman" panose="02020603050405020304" pitchFamily="18" charset="0"/>
                  </a:rPr>
                  <a:t>表</a:t>
                </a:r>
                <a14:m>
                  <m:oMath xmlns:m="http://schemas.openxmlformats.org/officeDocument/2006/math">
                    <m:r>
                      <a:rPr lang="ja-JP" sz="2000" i="1" kern="1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 kern="1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1 </m:t>
                    </m:r>
                  </m:oMath>
                </a14:m>
                <a:endParaRPr lang="ja-JP" sz="2000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テキスト ボックス 2">
                <a:extLst>
                  <a:ext uri="{FF2B5EF4-FFF2-40B4-BE49-F238E27FC236}">
                    <a16:creationId xmlns:a16="http://schemas.microsoft.com/office/drawing/2014/main" id="{BB5BC384-EB48-95E1-46DF-CDBD7DB4CE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09735" y="2356847"/>
                <a:ext cx="696024" cy="400110"/>
              </a:xfrm>
              <a:prstGeom prst="rect">
                <a:avLst/>
              </a:prstGeom>
              <a:blipFill>
                <a:blip r:embed="rId5"/>
                <a:stretch>
                  <a:fillRect l="-8772" t="-12308" b="-2461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7205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E2622-987C-EA5F-68A3-E37C5863D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52393093-DC0A-603A-A6F2-EDAF68B3E33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9376" y="908720"/>
                <a:ext cx="11233248" cy="5268243"/>
              </a:xfrm>
            </p:spPr>
            <p:txBody>
              <a:bodyPr>
                <a:noAutofit/>
              </a:bodyPr>
              <a:lstStyle/>
              <a:p>
                <a:pPr marL="365125" algn="l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この表</a:t>
                </a:r>
                <a14:m>
                  <m:oMath xmlns:m="http://schemas.openxmlformats.org/officeDocument/2006/math">
                    <m:r>
                      <a:rPr lang="en-US" altLang="ja-JP" sz="2800" i="1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 1 </m:t>
                    </m:r>
                  </m:oMath>
                </a14:m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において，下の</a:t>
                </a:r>
                <a14:m>
                  <m:oMath xmlns:m="http://schemas.openxmlformats.org/officeDocument/2006/math">
                    <m:r>
                      <a:rPr lang="ja-JP" altLang="ja-JP" sz="2800" i="1" kern="1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2 </m:t>
                    </m:r>
                  </m:oMath>
                </a14:m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つの値を求めてみよう。</a:t>
                </a:r>
              </a:p>
              <a:p>
                <a:pPr algn="l">
                  <a:lnSpc>
                    <a:spcPct val="100000"/>
                  </a:lnSpc>
                  <a:buNone/>
                </a:pP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階級の幅：</a:t>
                </a:r>
                <a:r>
                  <a:rPr lang="en-US" altLang="ja-JP" sz="2800" kern="100" dirty="0">
                    <a:effectLst/>
                    <a:cs typeface="Times New Roman" panose="02020603050405020304" pitchFamily="18" charset="0"/>
                  </a:rPr>
                  <a:t> </a:t>
                </a:r>
                <a:r>
                  <a:rPr lang="ja-JP" altLang="en-US" sz="2800" kern="100" dirty="0">
                    <a:effectLst/>
                    <a:cs typeface="Times New Roman" panose="02020603050405020304" pitchFamily="18" charset="0"/>
                  </a:rPr>
                  <a:t>　</a:t>
                </a:r>
                <a:r>
                  <a:rPr lang="en-US" altLang="ja-JP" sz="2800" b="1" kern="100" dirty="0">
                    <a:solidFill>
                      <a:schemeClr val="accent5"/>
                    </a:solidFill>
                    <a:effectLst/>
                    <a:latin typeface="Cambria Math" panose="02040503050406030204" pitchFamily="18" charset="0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4</a:t>
                </a:r>
                <a:r>
                  <a:rPr lang="ja-JP" altLang="ja-JP" sz="2800" kern="100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　</a:t>
                </a: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endParaRPr lang="ja-JP" altLang="ja-JP" sz="2800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0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ja-JP" altLang="ja-JP" sz="2800" dirty="0">
                          <a:cs typeface="Times New Roman" panose="02020603050405020304" pitchFamily="18" charset="0"/>
                        </a:rPr>
                        <m:t>階級</m:t>
                      </m:r>
                      <m:r>
                        <a:rPr lang="ja-JP" altLang="ja-JP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altLang="ja-JP" sz="2800"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58 </m:t>
                      </m:r>
                      <m:r>
                        <m:rPr>
                          <m:sty m:val="p"/>
                        </m:rPr>
                        <a:rPr lang="en-US" altLang="ja-JP" sz="2800"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cm</m:t>
                      </m:r>
                      <m:r>
                        <a:rPr lang="en-US" altLang="ja-JP" sz="2800"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ja-JP" altLang="ja-JP" sz="2800" dirty="0">
                          <a:cs typeface="Times New Roman" panose="02020603050405020304" pitchFamily="18" charset="0"/>
                        </a:rPr>
                        <m:t>以上</m:t>
                      </m:r>
                      <m:r>
                        <a:rPr lang="ja-JP" altLang="ja-JP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altLang="ja-JP" sz="2800"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62 </m:t>
                      </m:r>
                      <m:r>
                        <m:rPr>
                          <m:sty m:val="p"/>
                        </m:rPr>
                        <a:rPr lang="en-US" altLang="ja-JP" sz="2800"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cm</m:t>
                      </m:r>
                      <m:r>
                        <a:rPr lang="en-US" altLang="ja-JP" sz="2800"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ja-JP" altLang="ja-JP" sz="2800" dirty="0">
                          <a:cs typeface="Times New Roman" panose="02020603050405020304" pitchFamily="18" charset="0"/>
                        </a:rPr>
                        <m:t>未満の階級値：</m:t>
                      </m:r>
                      <m:r>
                        <m:rPr>
                          <m:nor/>
                        </m:rPr>
                        <a:rPr lang="ja-JP" altLang="en-US" sz="2800" dirty="0">
                          <a:cs typeface="Times New Roman" panose="02020603050405020304" pitchFamily="18" charset="0"/>
                        </a:rPr>
                        <m:t>　</m:t>
                      </m:r>
                      <m:f>
                        <m:fPr>
                          <m:ctrlPr>
                            <a:rPr lang="en-US" altLang="ja-JP" sz="28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ja-JP" sz="28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m:t>𝟓𝟖</m:t>
                          </m:r>
                          <m:r>
                            <a:rPr lang="en-US" altLang="ja-JP" sz="28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ja-JP" sz="28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𝟔𝟐</m:t>
                          </m:r>
                        </m:num>
                        <m:den>
                          <m:r>
                            <a:rPr lang="en-US" altLang="ja-JP" sz="28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altLang="ja-JP" sz="2800" b="1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ja-JP" sz="2800" b="1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𝟔𝟎</m:t>
                      </m:r>
                      <m:r>
                        <a:rPr lang="ja-JP" altLang="en-US" sz="28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　</m:t>
                      </m:r>
                      <m:r>
                        <m:rPr>
                          <m:nor/>
                        </m:rPr>
                        <a:rPr lang="en-US" altLang="ja-JP" sz="2800" dirty="0">
                          <a:solidFill>
                            <a:srgbClr val="000000"/>
                          </a:solidFill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altLang="ja-JP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ja-JP" sz="28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cm</m:t>
                      </m:r>
                      <m:r>
                        <a:rPr lang="en-US" altLang="ja-JP" sz="28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altLang="ja-JP" sz="2800" dirty="0">
                          <a:solidFill>
                            <a:srgbClr val="000000"/>
                          </a:solidFill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altLang="ja-JP" sz="28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52393093-DC0A-603A-A6F2-EDAF68B3E33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9376" y="908720"/>
                <a:ext cx="11233248" cy="5268243"/>
              </a:xfrm>
              <a:blipFill>
                <a:blip r:embed="rId2"/>
                <a:stretch>
                  <a:fillRect l="-1140" t="-138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9AEAC06-F395-ADB8-E94C-86A5542227A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ja-JP" dirty="0"/>
              <a:t>162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7ED1749-ABF6-2E97-F55D-85B8840C0C2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FA31546-B8B7-5F7F-F98F-690882928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77800"/>
            <a:ext cx="8280400" cy="592138"/>
          </a:xfrm>
        </p:spPr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  <p:sp>
        <p:nvSpPr>
          <p:cNvPr id="15" name="四角形: メモ 14">
            <a:extLst>
              <a:ext uri="{FF2B5EF4-FFF2-40B4-BE49-F238E27FC236}">
                <a16:creationId xmlns:a16="http://schemas.microsoft.com/office/drawing/2014/main" id="{556F20BF-B119-F138-C2F6-85669E5A65ED}"/>
              </a:ext>
            </a:extLst>
          </p:cNvPr>
          <p:cNvSpPr/>
          <p:nvPr/>
        </p:nvSpPr>
        <p:spPr>
          <a:xfrm>
            <a:off x="2207568" y="1457012"/>
            <a:ext cx="792088" cy="648072"/>
          </a:xfrm>
          <a:prstGeom prst="foldedCorner">
            <a:avLst>
              <a:gd name="adj" fmla="val 2353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3200" dirty="0"/>
              <a:t>キ</a:t>
            </a:r>
            <a:endParaRPr kumimoji="1" lang="ja-JP" altLang="en-US" dirty="0"/>
          </a:p>
        </p:txBody>
      </p:sp>
      <p:sp>
        <p:nvSpPr>
          <p:cNvPr id="16" name="四角形: メモ 15">
            <a:extLst>
              <a:ext uri="{FF2B5EF4-FFF2-40B4-BE49-F238E27FC236}">
                <a16:creationId xmlns:a16="http://schemas.microsoft.com/office/drawing/2014/main" id="{A29F7B47-3D85-FB50-D895-D55B855238A6}"/>
              </a:ext>
            </a:extLst>
          </p:cNvPr>
          <p:cNvSpPr/>
          <p:nvPr/>
        </p:nvSpPr>
        <p:spPr>
          <a:xfrm>
            <a:off x="6528048" y="1916832"/>
            <a:ext cx="2484576" cy="963875"/>
          </a:xfrm>
          <a:prstGeom prst="foldedCorner">
            <a:avLst>
              <a:gd name="adj" fmla="val 2353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3200" dirty="0"/>
              <a:t>ク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表 6">
                <a:extLst>
                  <a:ext uri="{FF2B5EF4-FFF2-40B4-BE49-F238E27FC236}">
                    <a16:creationId xmlns:a16="http://schemas.microsoft.com/office/drawing/2014/main" id="{5AD86ABB-5F37-BB25-FEE1-21CF5B6C8E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3297926"/>
                  </p:ext>
                </p:extLst>
              </p:nvPr>
            </p:nvGraphicFramePr>
            <p:xfrm>
              <a:off x="9026347" y="2761802"/>
              <a:ext cx="2700000" cy="342000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1200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18800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612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0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cm</m:t>
                              </m:r>
                              <m:r>
                                <a:rPr lang="en-US" sz="2000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altLang="ja-JP" sz="2000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46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54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54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58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58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62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62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66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66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70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621829609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70</m:t>
                              </m:r>
                            </m:oMath>
                          </a14:m>
                          <a:r>
                            <a:rPr lang="ja-JP" sz="2000" kern="1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74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31510346"/>
                      </a:ext>
                    </a:extLst>
                  </a:tr>
                  <a:tr h="324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表 6">
                <a:extLst>
                  <a:ext uri="{FF2B5EF4-FFF2-40B4-BE49-F238E27FC236}">
                    <a16:creationId xmlns:a16="http://schemas.microsoft.com/office/drawing/2014/main" id="{5AD86ABB-5F37-BB25-FEE1-21CF5B6C8E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3297926"/>
                  </p:ext>
                </p:extLst>
              </p:nvPr>
            </p:nvGraphicFramePr>
            <p:xfrm>
              <a:off x="9026347" y="2761802"/>
              <a:ext cx="2700000" cy="342000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1200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18800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6509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11215" r="-79518" b="-4448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208772" r="-79518" b="-7350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208772" r="-1538" b="-735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308772" r="-79518" b="-6350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308772" r="-1538" b="-635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408772" r="-79518" b="-5350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408772" r="-1538" b="-535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517857" r="-79518" b="-444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517857" r="-1538" b="-4446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607018" r="-79518" b="-336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607018" r="-1538" b="-3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707018" r="-79518" b="-236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707018" r="-1538" b="-2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21829609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" t="-807018" r="-79518" b="-136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807018" r="-1538" b="-1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31510346"/>
                      </a:ext>
                    </a:extLst>
                  </a:tr>
                  <a:tr h="346134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79716" marR="79716" marT="20667" marB="20667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8205" t="-907018" r="-1538" b="-3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テキスト ボックス 2">
                <a:extLst>
                  <a:ext uri="{FF2B5EF4-FFF2-40B4-BE49-F238E27FC236}">
                    <a16:creationId xmlns:a16="http://schemas.microsoft.com/office/drawing/2014/main" id="{7BCB9BE3-BF8B-F239-D621-C8F6542962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009735" y="2356847"/>
                <a:ext cx="696024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none" lIns="91440" tIns="45720" rIns="91440" bIns="45720" anchor="t" anchorCtr="0">
                <a:spAutoFit/>
              </a:bodyPr>
              <a:lstStyle/>
              <a:p>
                <a:pPr algn="l">
                  <a:buNone/>
                </a:pPr>
                <a:r>
                  <a:rPr lang="ja-JP" sz="2000" kern="100" dirty="0">
                    <a:effectLst/>
                    <a:latin typeface="+mn-ea"/>
                    <a:cs typeface="Times New Roman" panose="02020603050405020304" pitchFamily="18" charset="0"/>
                  </a:rPr>
                  <a:t>表</a:t>
                </a:r>
                <a14:m>
                  <m:oMath xmlns:m="http://schemas.openxmlformats.org/officeDocument/2006/math">
                    <m:r>
                      <a:rPr lang="ja-JP" sz="2000" i="1" kern="1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 kern="1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1 </m:t>
                    </m:r>
                  </m:oMath>
                </a14:m>
                <a:endParaRPr lang="ja-JP" sz="2000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テキスト ボックス 2">
                <a:extLst>
                  <a:ext uri="{FF2B5EF4-FFF2-40B4-BE49-F238E27FC236}">
                    <a16:creationId xmlns:a16="http://schemas.microsoft.com/office/drawing/2014/main" id="{7BCB9BE3-BF8B-F239-D621-C8F654296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09735" y="2356847"/>
                <a:ext cx="696024" cy="400110"/>
              </a:xfrm>
              <a:prstGeom prst="rect">
                <a:avLst/>
              </a:prstGeom>
              <a:blipFill>
                <a:blip r:embed="rId4"/>
                <a:stretch>
                  <a:fillRect l="-8772" t="-12308" b="-2461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008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7CE88-5172-2D73-4BA5-6F3C0B988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77B9CF8-8B19-7CED-DD4C-71E0E7DE3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>
              <a:buNone/>
            </a:pPr>
            <a:r>
              <a:rPr lang="ja-JP" altLang="ja-JP" sz="2800" kern="100" dirty="0">
                <a:effectLst/>
                <a:cs typeface="Times New Roman" panose="02020603050405020304" pitchFamily="18" charset="0"/>
              </a:rPr>
              <a:t>■ </a:t>
            </a:r>
            <a:r>
              <a:rPr lang="ja-JP" altLang="ja-JP" sz="2800" b="1" kern="100" dirty="0">
                <a:effectLst/>
                <a:cs typeface="Times New Roman" panose="02020603050405020304" pitchFamily="18" charset="0"/>
              </a:rPr>
              <a:t>ヒストグラム</a:t>
            </a:r>
          </a:p>
          <a:p>
            <a:pPr marL="365125" marR="88265" algn="l">
              <a:buNone/>
              <a:tabLst>
                <a:tab pos="733425" algn="l"/>
                <a:tab pos="1066800" algn="l"/>
              </a:tabLst>
            </a:pPr>
            <a:r>
              <a:rPr lang="ja-JP" altLang="ja-JP" sz="2800" b="1" kern="100" dirty="0">
                <a:solidFill>
                  <a:schemeClr val="accent5"/>
                </a:solidFill>
                <a:effectLst/>
                <a:cs typeface="Times New Roman" panose="02020603050405020304" pitchFamily="18" charset="0"/>
              </a:rPr>
              <a:t>ヒストグラム</a:t>
            </a:r>
            <a:r>
              <a:rPr lang="ja-JP" altLang="ja-JP" sz="2800" kern="100" dirty="0"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　</a:t>
            </a:r>
            <a:r>
              <a:rPr lang="en-US" altLang="ja-JP" sz="2800" kern="100" dirty="0"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ja-JP" altLang="ja-JP" sz="2800" kern="100" dirty="0">
                <a:effectLst/>
                <a:cs typeface="Times New Roman" panose="02020603050405020304" pitchFamily="18" charset="0"/>
              </a:rPr>
              <a:t>…… 度数分布表の階級の幅を長方形の底辺，その度数</a:t>
            </a:r>
            <a:endParaRPr lang="en-US" altLang="ja-JP" sz="2800" kern="100" dirty="0">
              <a:effectLst/>
              <a:cs typeface="Times New Roman" panose="02020603050405020304" pitchFamily="18" charset="0"/>
            </a:endParaRPr>
          </a:p>
          <a:p>
            <a:pPr marL="3325813" marR="88265" algn="l">
              <a:lnSpc>
                <a:spcPct val="100000"/>
              </a:lnSpc>
              <a:buNone/>
              <a:tabLst>
                <a:tab pos="733425" algn="l"/>
                <a:tab pos="1066800" algn="l"/>
              </a:tabLst>
            </a:pPr>
            <a:r>
              <a:rPr lang="ja-JP" altLang="ja-JP" sz="2800" kern="100" dirty="0">
                <a:effectLst/>
                <a:cs typeface="Times New Roman" panose="02020603050405020304" pitchFamily="18" charset="0"/>
              </a:rPr>
              <a:t>を高さで表すようにしたもの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5182F8E-E688-BE78-8C9B-6CD1AF547C6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ja-JP" dirty="0"/>
              <a:t>163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0C11125-002E-FA9C-01CB-33D6A88D64A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41F5DE8-1886-4BA1-44D6-FCC3097EF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77800"/>
            <a:ext cx="8280400" cy="592138"/>
          </a:xfrm>
        </p:spPr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  <p:sp>
        <p:nvSpPr>
          <p:cNvPr id="7" name="四角形: メモ 6">
            <a:extLst>
              <a:ext uri="{FF2B5EF4-FFF2-40B4-BE49-F238E27FC236}">
                <a16:creationId xmlns:a16="http://schemas.microsoft.com/office/drawing/2014/main" id="{261268E4-564C-CA3D-D907-0C78964B2FBD}"/>
              </a:ext>
            </a:extLst>
          </p:cNvPr>
          <p:cNvSpPr/>
          <p:nvPr/>
        </p:nvSpPr>
        <p:spPr>
          <a:xfrm>
            <a:off x="695325" y="1988840"/>
            <a:ext cx="2232323" cy="648072"/>
          </a:xfrm>
          <a:prstGeom prst="foldedCorner">
            <a:avLst>
              <a:gd name="adj" fmla="val 2353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3200" dirty="0"/>
              <a:t>ア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6888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DB243-B7F2-CA1C-6D3A-FE90347DE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503DE9D2-46BF-0C74-D3EC-2F88F0082A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orderBox>
                        <m:borderBoxPr>
                          <m:ctrlPr>
                            <a:rPr lang="en-US" altLang="ja-JP" sz="2800" i="1" kern="1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borderBoxPr>
                        <m:e>
                          <m:r>
                            <m:rPr>
                              <m:nor/>
                            </m:rPr>
                            <a:rPr lang="en-US" altLang="ja-JP" sz="2800" dirty="0">
                              <a:cs typeface="Times New Roman" panose="02020603050405020304" pitchFamily="18" charset="0"/>
                            </a:rPr>
                            <m:t>Intro</m:t>
                          </m:r>
                        </m:e>
                      </m:borderBox>
                    </m:oMath>
                  </m:oMathPara>
                </a14:m>
                <a:endParaRPr kumimoji="1" lang="en-US" altLang="ja-JP" sz="2800" dirty="0"/>
              </a:p>
              <a:p>
                <a:pPr marL="365125" algn="l">
                  <a:buNone/>
                </a:pP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表</a:t>
                </a:r>
                <a14:m>
                  <m:oMath xmlns:m="http://schemas.openxmlformats.org/officeDocument/2006/math">
                    <m:r>
                      <a:rPr lang="ja-JP" altLang="ja-JP" sz="2800" i="1" kern="1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ja-JP" sz="2800" i="1" kern="1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1 </m:t>
                    </m:r>
                  </m:oMath>
                </a14:m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のデータをヒストグラムで表すと右の図のようになる。</a:t>
                </a: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503DE9D2-46BF-0C74-D3EC-2F88F0082A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0AAF000-D041-B19C-0607-E17C133DCC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ja-JP" dirty="0"/>
              <a:t>163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6C46F46-D46B-5548-04A7-CFB4E4F817E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48D8037-F33A-83AA-48F7-7929A2AEB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77800"/>
            <a:ext cx="8280400" cy="592138"/>
          </a:xfrm>
        </p:spPr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0ABB8D37-87BE-F46E-185C-C47B874D2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511776"/>
            <a:ext cx="3742349" cy="366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05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098BFB7-CFF1-442D-86E8-4DE3210C291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ja-JP" dirty="0"/>
              <a:t>163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EE4BAEC-0DEF-4AC7-8EF4-C945272465C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5B9974B2-46A8-4A1F-8776-89FAD98B7E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コンテンツ プレースホルダー 2">
                <a:extLst>
                  <a:ext uri="{FF2B5EF4-FFF2-40B4-BE49-F238E27FC236}">
                    <a16:creationId xmlns:a16="http://schemas.microsoft.com/office/drawing/2014/main" id="{0FEBA132-38CB-47A4-810B-C7677E550D4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9425" y="1736725"/>
                <a:ext cx="11233150" cy="4440238"/>
              </a:xfrm>
            </p:spPr>
            <p:txBody>
              <a:bodyPr>
                <a:no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ja-JP" altLang="ja-JP" sz="2800" dirty="0">
                    <a:effectLst/>
                    <a:cs typeface="Times New Roman" panose="02020603050405020304" pitchFamily="18" charset="0"/>
                  </a:rPr>
                  <a:t>次のデータは，ある高校の生徒</a:t>
                </a:r>
                <a14:m>
                  <m:oMath xmlns:m="http://schemas.openxmlformats.org/officeDocument/2006/math">
                    <m:r>
                      <a:rPr lang="en-US" altLang="ja-JP" sz="28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 20 </m:t>
                    </m:r>
                  </m:oMath>
                </a14:m>
                <a:r>
                  <a:rPr lang="ja-JP" altLang="ja-JP" sz="2800" dirty="0">
                    <a:effectLst/>
                    <a:cs typeface="Times New Roman" panose="02020603050405020304" pitchFamily="18" charset="0"/>
                  </a:rPr>
                  <a:t>人の上体起こし</a:t>
                </a:r>
                <a:r>
                  <a:rPr lang="en-US" altLang="ja-JP" sz="2800" dirty="0"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ja-JP" altLang="ja-JP" sz="2800" dirty="0">
                    <a:effectLst/>
                    <a:cs typeface="Times New Roman" panose="02020603050405020304" pitchFamily="18" charset="0"/>
                  </a:rPr>
                  <a:t>回</a:t>
                </a:r>
                <a:r>
                  <a:rPr lang="en-US" altLang="ja-JP" sz="2800" dirty="0">
                    <a:effectLst/>
                    <a:cs typeface="Times New Roman" panose="02020603050405020304" pitchFamily="18" charset="0"/>
                  </a:rPr>
                  <a:t>)</a:t>
                </a:r>
                <a:br>
                  <a:rPr lang="en-US" altLang="ja-JP" sz="2800" dirty="0">
                    <a:effectLst/>
                    <a:cs typeface="Times New Roman" panose="02020603050405020304" pitchFamily="18" charset="0"/>
                  </a:rPr>
                </a:br>
                <a:r>
                  <a:rPr lang="ja-JP" altLang="ja-JP" sz="2800" dirty="0">
                    <a:effectLst/>
                    <a:cs typeface="Times New Roman" panose="02020603050405020304" pitchFamily="18" charset="0"/>
                  </a:rPr>
                  <a:t>の記録である。</a:t>
                </a:r>
                <a:endParaRPr lang="en-US" altLang="ja-JP" sz="2800" dirty="0">
                  <a:effectLst/>
                  <a:cs typeface="Times New Roman" panose="02020603050405020304" pitchFamily="18" charset="0"/>
                </a:endParaRPr>
              </a:p>
              <a:p>
                <a:endParaRPr lang="en-US" altLang="ja-JP" sz="28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endParaRPr lang="en-US" altLang="ja-JP" sz="2800" dirty="0"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l">
                  <a:buNone/>
                </a:pPr>
                <a:r>
                  <a:rPr lang="ja-JP" altLang="ja-JP" sz="2800" kern="100" dirty="0">
                    <a:effectLst/>
                    <a:cs typeface="ＭＳ 明朝" panose="02020609040205080304" pitchFamily="17" charset="-128"/>
                  </a:rPr>
                  <a:t>⑴</a:t>
                </a: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　このデータの度数分布表を完成せよ。</a:t>
                </a:r>
              </a:p>
              <a:p>
                <a:pPr algn="l">
                  <a:buNone/>
                </a:pPr>
                <a:r>
                  <a:rPr lang="ja-JP" altLang="ja-JP" sz="2800" kern="100" dirty="0">
                    <a:effectLst/>
                    <a:cs typeface="ＭＳ 明朝" panose="02020609040205080304" pitchFamily="17" charset="-128"/>
                  </a:rPr>
                  <a:t>⑵</a:t>
                </a:r>
                <a:r>
                  <a:rPr lang="ja-JP" altLang="ja-JP" sz="2800" kern="100" dirty="0">
                    <a:effectLst/>
                    <a:cs typeface="Times New Roman" panose="02020603050405020304" pitchFamily="18" charset="0"/>
                  </a:rPr>
                  <a:t>　度数分布表からヒストグラムをかけ。</a:t>
                </a:r>
                <a:endParaRPr lang="en-US" altLang="ja-JP" sz="2800" dirty="0">
                  <a:cs typeface="Times New Roman" panose="02020603050405020304" pitchFamily="18" charset="0"/>
                </a:endParaRPr>
              </a:p>
              <a:p>
                <a:endParaRPr lang="ja-JP" altLang="ja-JP" sz="2800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コンテンツ プレースホルダー 2">
                <a:extLst>
                  <a:ext uri="{FF2B5EF4-FFF2-40B4-BE49-F238E27FC236}">
                    <a16:creationId xmlns:a16="http://schemas.microsoft.com/office/drawing/2014/main" id="{0FEBA132-38CB-47A4-810B-C7677E550D4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9425" y="1736725"/>
                <a:ext cx="11233150" cy="4440238"/>
              </a:xfrm>
              <a:blipFill>
                <a:blip r:embed="rId2"/>
                <a:stretch>
                  <a:fillRect l="-1140" t="-17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タイトル 1">
            <a:extLst>
              <a:ext uri="{FF2B5EF4-FFF2-40B4-BE49-F238E27FC236}">
                <a16:creationId xmlns:a16="http://schemas.microsoft.com/office/drawing/2014/main" id="{79E3FB10-73A9-87E3-42AA-0613CF01F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77800"/>
            <a:ext cx="8278813" cy="592138"/>
          </a:xfrm>
        </p:spPr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610FE690-3333-B7EC-6ADB-21293612388D}"/>
                  </a:ext>
                </a:extLst>
              </p:cNvPr>
              <p:cNvSpPr txBox="1"/>
              <p:nvPr/>
            </p:nvSpPr>
            <p:spPr>
              <a:xfrm>
                <a:off x="1074860" y="2996952"/>
                <a:ext cx="6912446" cy="108234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ts val="500"/>
                  </a:spcBef>
                  <a:spcAft>
                    <a:spcPts val="500"/>
                  </a:spcAft>
                  <a:buNone/>
                </a:pPr>
                <a:r>
                  <a:rPr lang="ja-JP" altLang="en-US" sz="2800" kern="100" dirty="0">
                    <a:effectLst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 smtClean="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28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19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30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24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20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25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26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31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28</m:t>
                    </m:r>
                  </m:oMath>
                </a14:m>
                <a:r>
                  <a:rPr lang="ja-JP" altLang="en-US" sz="2800" kern="1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kern="1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31</m:t>
                    </m:r>
                  </m:oMath>
                </a14:m>
                <a:endParaRPr lang="en-US" altLang="ja-JP" sz="2800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l">
                  <a:spcBef>
                    <a:spcPts val="500"/>
                  </a:spcBef>
                  <a:spcAft>
                    <a:spcPts val="500"/>
                  </a:spcAft>
                  <a:buNone/>
                </a:pPr>
                <a:r>
                  <a:rPr lang="ja-JP" altLang="en-US" sz="2800" dirty="0">
                    <a:effectLst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smtClean="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35</m:t>
                    </m:r>
                  </m:oMath>
                </a14:m>
                <a:r>
                  <a:rPr lang="ja-JP" altLang="en-US" sz="28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 i="1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ja-JP" sz="28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ja-JP" altLang="en-US" sz="28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29</m:t>
                    </m:r>
                  </m:oMath>
                </a14:m>
                <a:r>
                  <a:rPr lang="ja-JP" altLang="en-US" sz="28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20</m:t>
                    </m:r>
                  </m:oMath>
                </a14:m>
                <a:r>
                  <a:rPr lang="ja-JP" altLang="en-US" sz="28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27</m:t>
                    </m:r>
                  </m:oMath>
                </a14:m>
                <a:r>
                  <a:rPr lang="ja-JP" altLang="en-US" sz="28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16</m:t>
                    </m:r>
                  </m:oMath>
                </a14:m>
                <a:r>
                  <a:rPr lang="ja-JP" altLang="en-US" sz="28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30</m:t>
                    </m:r>
                  </m:oMath>
                </a14:m>
                <a:r>
                  <a:rPr lang="ja-JP" altLang="en-US" sz="28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29</m:t>
                    </m:r>
                  </m:oMath>
                </a14:m>
                <a:r>
                  <a:rPr lang="ja-JP" altLang="en-US" sz="28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27</m:t>
                    </m:r>
                  </m:oMath>
                </a14:m>
                <a:r>
                  <a:rPr lang="ja-JP" altLang="en-US" sz="2800" dirty="0">
                    <a:effectLst/>
                    <a:latin typeface="+mn-ea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800"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24</m:t>
                    </m:r>
                  </m:oMath>
                </a14:m>
                <a:endParaRPr lang="ja-JP" altLang="ja-JP" sz="2800" kern="100" dirty="0"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610FE690-3333-B7EC-6ADB-2129361238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860" y="2996952"/>
                <a:ext cx="6912446" cy="108234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9050">
                <a:solidFill>
                  <a:schemeClr val="tx1"/>
                </a:solidFill>
                <a:prstDash val="dash"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表 7">
                <a:extLst>
                  <a:ext uri="{FF2B5EF4-FFF2-40B4-BE49-F238E27FC236}">
                    <a16:creationId xmlns:a16="http://schemas.microsoft.com/office/drawing/2014/main" id="{B251DF21-8921-3BD1-4F05-4F447089A20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8560552"/>
                  </p:ext>
                </p:extLst>
              </p:nvPr>
            </p:nvGraphicFramePr>
            <p:xfrm>
              <a:off x="8974987" y="1757362"/>
              <a:ext cx="2736000" cy="44186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3216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20384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10544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回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altLang="ja-JP" sz="2000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16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20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20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24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24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28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28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32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32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36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表 7">
                <a:extLst>
                  <a:ext uri="{FF2B5EF4-FFF2-40B4-BE49-F238E27FC236}">
                    <a16:creationId xmlns:a16="http://schemas.microsoft.com/office/drawing/2014/main" id="{B251DF21-8921-3BD1-4F05-4F447089A20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8560552"/>
                  </p:ext>
                </p:extLst>
              </p:nvPr>
            </p:nvGraphicFramePr>
            <p:xfrm>
              <a:off x="8974987" y="1757362"/>
              <a:ext cx="2736000" cy="44186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3216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20384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10544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回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altLang="ja-JP" sz="2000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97" t="-189130" r="-79365" b="-5054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97" t="-289130" r="-79365" b="-4054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97" t="-384946" r="-79365" b="-3010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97" t="-490217" r="-79365" b="-2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97" t="-590217" r="-79365" b="-1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27778" t="-690217" r="-1010" b="-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80475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CF6B780-2594-F319-3C3E-01F76C22C7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163</a:t>
            </a:r>
            <a:endParaRPr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A01EF84-D107-6CF7-58BF-D46A9C4C44F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D792BDCB-E1E3-1ED5-2A26-B5DB3B4F6CD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8" name="コンテンツ プレースホルダー 1">
            <a:extLst>
              <a:ext uri="{FF2B5EF4-FFF2-40B4-BE49-F238E27FC236}">
                <a16:creationId xmlns:a16="http://schemas.microsoft.com/office/drawing/2014/main" id="{7A95D174-D3C7-4BBF-4373-7C01811441A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481013" y="1747156"/>
            <a:ext cx="11233150" cy="4418693"/>
          </a:xfrm>
        </p:spPr>
        <p:txBody>
          <a:bodyPr>
            <a:noAutofit/>
          </a:bodyPr>
          <a:lstStyle/>
          <a:p>
            <a:pPr lvl="0"/>
            <a:r>
              <a:rPr lang="ja-JP" altLang="ja-JP" sz="2800" kern="100" dirty="0">
                <a:solidFill>
                  <a:srgbClr val="000000"/>
                </a:solidFill>
                <a:cs typeface="ＭＳ 明朝" panose="02020609040205080304" pitchFamily="17" charset="-128"/>
              </a:rPr>
              <a:t>⑴</a:t>
            </a:r>
            <a:r>
              <a:rPr lang="ja-JP" altLang="ja-JP" sz="2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　このデータの度数分布表を完成せよ。</a:t>
            </a:r>
          </a:p>
          <a:p>
            <a:endParaRPr lang="en-US" altLang="ja-JP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3E7EB36C-A20A-1A3B-7100-EB0CE2B0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77800"/>
            <a:ext cx="8278813" cy="592138"/>
          </a:xfrm>
        </p:spPr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表 6">
                <a:extLst>
                  <a:ext uri="{FF2B5EF4-FFF2-40B4-BE49-F238E27FC236}">
                    <a16:creationId xmlns:a16="http://schemas.microsoft.com/office/drawing/2014/main" id="{213B7340-FAD5-5E2C-9D92-B100FBA2A0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1678222"/>
                  </p:ext>
                </p:extLst>
              </p:nvPr>
            </p:nvGraphicFramePr>
            <p:xfrm>
              <a:off x="8974987" y="1757362"/>
              <a:ext cx="2736000" cy="44186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3216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20384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10544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回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altLang="ja-JP" sz="2000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16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20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20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24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ゴシック" panose="020B0609070205080204" pitchFamily="49" charset="-128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24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28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28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32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32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36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表 6">
                <a:extLst>
                  <a:ext uri="{FF2B5EF4-FFF2-40B4-BE49-F238E27FC236}">
                    <a16:creationId xmlns:a16="http://schemas.microsoft.com/office/drawing/2014/main" id="{213B7340-FAD5-5E2C-9D92-B100FBA2A0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1678222"/>
                  </p:ext>
                </p:extLst>
              </p:nvPr>
            </p:nvGraphicFramePr>
            <p:xfrm>
              <a:off x="8974987" y="1757362"/>
              <a:ext cx="2736000" cy="44186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3216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20384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10544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回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altLang="ja-JP" sz="2000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7" t="-189130" r="-79365" b="-5054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7778" t="-189130" r="-1010" b="-5054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7" t="-289130" r="-79365" b="-4054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7778" t="-289130" r="-1010" b="-4054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7" t="-384946" r="-79365" b="-3010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7778" t="-384946" r="-1010" b="-3010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7" t="-490217" r="-79365" b="-2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7778" t="-490217" r="-1010" b="-20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7" t="-590217" r="-79365" b="-1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7778" t="-590217" r="-1010" b="-10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7778" t="-690217" r="-1010" b="-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953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8F73B-EC97-510A-2616-FABCF57BC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DFFA0A7-52E4-A661-8703-5DDE2B7E3C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ja-JP" dirty="0"/>
              <a:t>163</a:t>
            </a:r>
            <a:endParaRPr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6F07CFC-1C5E-C741-82A9-D977A4ED46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F4DA9A3D-0807-E66A-2B6B-947CE57FC4B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8" name="コンテンツ プレースホルダー 1">
            <a:extLst>
              <a:ext uri="{FF2B5EF4-FFF2-40B4-BE49-F238E27FC236}">
                <a16:creationId xmlns:a16="http://schemas.microsoft.com/office/drawing/2014/main" id="{09262ABC-1655-4640-210B-BBDAB0474B80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481013" y="1747156"/>
            <a:ext cx="11233150" cy="4418693"/>
          </a:xfrm>
        </p:spPr>
        <p:txBody>
          <a:bodyPr>
            <a:noAutofit/>
          </a:bodyPr>
          <a:lstStyle/>
          <a:p>
            <a:pPr lvl="0"/>
            <a:r>
              <a:rPr lang="ja-JP" altLang="ja-JP" sz="2800" kern="100" dirty="0">
                <a:solidFill>
                  <a:srgbClr val="000000"/>
                </a:solidFill>
                <a:cs typeface="ＭＳ 明朝" panose="02020609040205080304" pitchFamily="17" charset="-128"/>
              </a:rPr>
              <a:t>⑵</a:t>
            </a:r>
            <a:r>
              <a:rPr lang="ja-JP" altLang="ja-JP" sz="2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　度数分布表からヒストグラムをかけ。</a:t>
            </a:r>
            <a:endParaRPr lang="en-US" altLang="ja-JP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endParaRPr lang="en-US" altLang="ja-JP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7B8CFD20-6381-DF42-97BD-91361E792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77800"/>
            <a:ext cx="8278813" cy="592138"/>
          </a:xfrm>
        </p:spPr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335FB04-F2B9-ED94-9A03-6B7A87D76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655" y="2710462"/>
            <a:ext cx="4048690" cy="344853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表 2">
                <a:extLst>
                  <a:ext uri="{FF2B5EF4-FFF2-40B4-BE49-F238E27FC236}">
                    <a16:creationId xmlns:a16="http://schemas.microsoft.com/office/drawing/2014/main" id="{0D39219F-496E-2186-FDDE-0B64DDDE0F9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0366862"/>
                  </p:ext>
                </p:extLst>
              </p:nvPr>
            </p:nvGraphicFramePr>
            <p:xfrm>
              <a:off x="8974987" y="1757362"/>
              <a:ext cx="2736000" cy="44186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3216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20384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10544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回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altLang="ja-JP" sz="2000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16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20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20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24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ゴシック" panose="020B0609070205080204" pitchFamily="49" charset="-128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24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28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28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32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ja-JP" sz="20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32</m:t>
                              </m:r>
                            </m:oMath>
                          </a14:m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20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36</m:t>
                              </m:r>
                            </m:oMath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ja-JP" sz="20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solidFill>
                              <a:schemeClr val="tx1"/>
                            </a:solidFill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oMath>
                            </m:oMathPara>
                          </a14:m>
                          <a:endParaRPr lang="ja-JP" sz="20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表 2">
                <a:extLst>
                  <a:ext uri="{FF2B5EF4-FFF2-40B4-BE49-F238E27FC236}">
                    <a16:creationId xmlns:a16="http://schemas.microsoft.com/office/drawing/2014/main" id="{0D39219F-496E-2186-FDDE-0B64DDDE0F9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0366862"/>
                  </p:ext>
                </p:extLst>
              </p:nvPr>
            </p:nvGraphicFramePr>
            <p:xfrm>
              <a:off x="8974987" y="1757362"/>
              <a:ext cx="2736000" cy="44186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32160">
                      <a:extLst>
                        <a:ext uri="{9D8B030D-6E8A-4147-A177-3AD203B41FA5}">
                          <a16:colId xmlns:a16="http://schemas.microsoft.com/office/drawing/2014/main" val="1193683949"/>
                        </a:ext>
                      </a:extLst>
                    </a:gridCol>
                    <a:gridCol w="1203840">
                      <a:extLst>
                        <a:ext uri="{9D8B030D-6E8A-4147-A177-3AD203B41FA5}">
                          <a16:colId xmlns:a16="http://schemas.microsoft.com/office/drawing/2014/main" val="1060080741"/>
                        </a:ext>
                      </a:extLst>
                    </a:gridCol>
                  </a:tblGrid>
                  <a:tr h="10544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階級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回</a:t>
                          </a:r>
                          <a:r>
                            <a:rPr lang="en-US" altLang="ja-JP" sz="2000" dirty="0"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altLang="ja-JP" sz="2000" kern="100" dirty="0">
                            <a:solidFill>
                              <a:schemeClr val="tx1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以上～未満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度数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人</a:t>
                          </a:r>
                          <a:r>
                            <a:rPr lang="en-US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533331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" t="-189130" r="-79365" b="-5054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189130" r="-1010" b="-5054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8626597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" t="-289130" r="-79365" b="-4054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289130" r="-1010" b="-4054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0872541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" t="-384946" r="-79365" b="-3010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384946" r="-1010" b="-3010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65004574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" t="-490217" r="-79365" b="-2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490217" r="-1010" b="-20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8034295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7" t="-590217" r="-79365" b="-1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590217" r="-1010" b="-10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42278687"/>
                      </a:ext>
                    </a:extLst>
                  </a:tr>
                  <a:tr h="560706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2000" kern="100" dirty="0">
                              <a:solidFill>
                                <a:srgbClr val="000000"/>
                              </a:solidFill>
                              <a:effectLst/>
                              <a:latin typeface="+mn-ea"/>
                              <a:ea typeface="+mn-ea"/>
                              <a:cs typeface="Times New Roman" panose="02020603050405020304" pitchFamily="18" charset="0"/>
                            </a:rPr>
                            <a:t>計</a:t>
                          </a:r>
                          <a:endParaRPr lang="ja-JP" sz="2000" kern="100" dirty="0"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1B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129132" marR="129132" marT="33479" marB="33479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78" t="-690217" r="-1010" b="-43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754096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0257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54F71BB-4C97-4CB4-9EF8-6B512C8CE6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>
              <a:buNone/>
            </a:pPr>
            <a:r>
              <a:rPr lang="ja-JP" altLang="ja-JP" sz="2800" kern="100" dirty="0">
                <a:effectLst/>
                <a:cs typeface="Times New Roman" panose="02020603050405020304" pitchFamily="18" charset="0"/>
              </a:rPr>
              <a:t>■ </a:t>
            </a:r>
            <a:r>
              <a:rPr lang="ja-JP" altLang="ja-JP" sz="2800" b="1" kern="100" dirty="0">
                <a:effectLst/>
                <a:cs typeface="Times New Roman" panose="02020603050405020304" pitchFamily="18" charset="0"/>
              </a:rPr>
              <a:t>相対度数</a:t>
            </a:r>
          </a:p>
          <a:p>
            <a:pPr marL="365125"/>
            <a:r>
              <a:rPr lang="ja-JP" altLang="ja-JP" sz="2800" b="1" dirty="0">
                <a:solidFill>
                  <a:schemeClr val="accent5"/>
                </a:solidFill>
                <a:effectLst/>
                <a:cs typeface="Times New Roman" panose="02020603050405020304" pitchFamily="18" charset="0"/>
              </a:rPr>
              <a:t>相対度数</a:t>
            </a:r>
            <a:r>
              <a:rPr lang="ja-JP" altLang="ja-JP" sz="2800" dirty="0"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　</a:t>
            </a:r>
            <a:r>
              <a:rPr lang="ja-JP" altLang="ja-JP" sz="2800" dirty="0">
                <a:effectLst/>
                <a:cs typeface="Times New Roman" panose="02020603050405020304" pitchFamily="18" charset="0"/>
              </a:rPr>
              <a:t> …… 度数分布表において，各階級の度数を度数の合計で</a:t>
            </a:r>
            <a:endParaRPr lang="en-US" altLang="ja-JP" sz="2800" dirty="0">
              <a:effectLst/>
              <a:cs typeface="Times New Roman" panose="02020603050405020304" pitchFamily="18" charset="0"/>
            </a:endParaRPr>
          </a:p>
          <a:p>
            <a:pPr marL="2959100">
              <a:lnSpc>
                <a:spcPct val="100000"/>
              </a:lnSpc>
            </a:pPr>
            <a:r>
              <a:rPr lang="ja-JP" altLang="ja-JP" sz="2800" dirty="0">
                <a:effectLst/>
                <a:cs typeface="Times New Roman" panose="02020603050405020304" pitchFamily="18" charset="0"/>
              </a:rPr>
              <a:t>割った値</a:t>
            </a:r>
            <a:endParaRPr lang="en-US" altLang="ja-JP" sz="2800" dirty="0">
              <a:effectLst/>
              <a:cs typeface="Times New Roman" panose="02020603050405020304" pitchFamily="18" charset="0"/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19EA97B-A0EB-4C16-BD2E-8B27198B2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ja-JP" dirty="0"/>
              <a:t>163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B24C4C-FC44-4D16-8D93-5C2571456F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四角形: メモ 6">
            <a:extLst>
              <a:ext uri="{FF2B5EF4-FFF2-40B4-BE49-F238E27FC236}">
                <a16:creationId xmlns:a16="http://schemas.microsoft.com/office/drawing/2014/main" id="{FC79B3F7-CDF9-9403-0EE4-291E70AFAAA3}"/>
              </a:ext>
            </a:extLst>
          </p:cNvPr>
          <p:cNvSpPr/>
          <p:nvPr/>
        </p:nvSpPr>
        <p:spPr>
          <a:xfrm>
            <a:off x="695400" y="1988840"/>
            <a:ext cx="1872208" cy="648072"/>
          </a:xfrm>
          <a:prstGeom prst="foldedCorner">
            <a:avLst>
              <a:gd name="adj" fmla="val 2353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bIns="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3200" dirty="0"/>
              <a:t>ア</a:t>
            </a:r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07AF8B2-B8A7-272E-0DBF-DB2D95346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150" y="177800"/>
            <a:ext cx="8280400" cy="592138"/>
          </a:xfrm>
        </p:spPr>
        <p:txBody>
          <a:bodyPr>
            <a:no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度数分布とヒストグラム</a:t>
            </a:r>
          </a:p>
        </p:txBody>
      </p:sp>
    </p:spTree>
    <p:extLst>
      <p:ext uri="{BB962C8B-B14F-4D97-AF65-F5344CB8AC3E}">
        <p14:creationId xmlns:p14="http://schemas.microsoft.com/office/powerpoint/2010/main" val="12544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本文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CHECK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章末問題A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章末問題B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例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solidFill>
          <a:srgbClr val="FFFFFF"/>
        </a:solidFill>
        <a:ln w="9525">
          <a:solidFill>
            <a:srgbClr val="000000"/>
          </a:solidFill>
          <a:miter lim="800000"/>
          <a:headEnd/>
          <a:tailEnd/>
        </a:ln>
      </a:spPr>
      <a:bodyPr rot="0" vert="horz" wrap="square" lIns="91440" tIns="45720" rIns="91440" bIns="45720" anchor="t" anchorCtr="0">
        <a:noAutofit/>
      </a:bodyPr>
      <a:lstStyle>
        <a:defPPr algn="just">
          <a:spcAft>
            <a:spcPts val="0"/>
          </a:spcAft>
          <a:defRPr sz="1050" kern="100" dirty="0">
            <a:effectLst/>
            <a:latin typeface="Century" panose="02040604050505020304" pitchFamily="18" charset="0"/>
            <a:ea typeface="ＭＳ 明朝" panose="02020609040205080304" pitchFamily="17" charset="-128"/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例(オリジナル用)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solidFill>
          <a:srgbClr val="FFFFFF"/>
        </a:solidFill>
        <a:ln w="9525">
          <a:solidFill>
            <a:srgbClr val="000000"/>
          </a:solidFill>
          <a:miter lim="800000"/>
          <a:headEnd/>
          <a:tailEnd/>
        </a:ln>
      </a:spPr>
      <a:bodyPr rot="0" vert="horz" wrap="square" lIns="91440" tIns="45720" rIns="91440" bIns="45720" anchor="t" anchorCtr="0">
        <a:noAutofit/>
      </a:bodyPr>
      <a:lstStyle>
        <a:defPPr algn="just">
          <a:spcAft>
            <a:spcPts val="0"/>
          </a:spcAft>
          <a:defRPr sz="1050" kern="100" dirty="0">
            <a:effectLst/>
            <a:latin typeface="Century" panose="02040604050505020304" pitchFamily="18" charset="0"/>
            <a:ea typeface="ＭＳ 明朝" panose="02020609040205080304" pitchFamily="17" charset="-128"/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例題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練習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応用例題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別解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思考力PLUS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思考力PLUS_発展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B050"/>
      </a:accent1>
      <a:accent2>
        <a:srgbClr val="7AA49F"/>
      </a:accent2>
      <a:accent3>
        <a:srgbClr val="FFCC66"/>
      </a:accent3>
      <a:accent4>
        <a:srgbClr val="7B93E1"/>
      </a:accent4>
      <a:accent5>
        <a:srgbClr val="FF0000"/>
      </a:accent5>
      <a:accent6>
        <a:srgbClr val="FFFF0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660</TotalTime>
  <Words>753</Words>
  <PresentationFormat>ワイド画面</PresentationFormat>
  <Paragraphs>228</Paragraphs>
  <Slides>12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12</vt:i4>
      </vt:variant>
      <vt:variant>
        <vt:lpstr>スライド タイトル</vt:lpstr>
      </vt:variant>
      <vt:variant>
        <vt:i4>12</vt:i4>
      </vt:variant>
    </vt:vector>
  </HeadingPairs>
  <TitlesOfParts>
    <vt:vector size="31" baseType="lpstr">
      <vt:lpstr>ＭＳ Ｐゴシック</vt:lpstr>
      <vt:lpstr>ＭＳ 明朝</vt:lpstr>
      <vt:lpstr>Arial</vt:lpstr>
      <vt:lpstr>Calibri</vt:lpstr>
      <vt:lpstr>Cambria Math</vt:lpstr>
      <vt:lpstr>Century</vt:lpstr>
      <vt:lpstr>Times New Roman</vt:lpstr>
      <vt:lpstr>本文</vt:lpstr>
      <vt:lpstr>例</vt:lpstr>
      <vt:lpstr>例(オリジナル用)</vt:lpstr>
      <vt:lpstr>例題</vt:lpstr>
      <vt:lpstr>練習</vt:lpstr>
      <vt:lpstr>応用例題</vt:lpstr>
      <vt:lpstr>別解</vt:lpstr>
      <vt:lpstr>思考力PLUS</vt:lpstr>
      <vt:lpstr>思考力PLUS_発展</vt:lpstr>
      <vt:lpstr>CHECK</vt:lpstr>
      <vt:lpstr>章末問題A</vt:lpstr>
      <vt:lpstr>章末問題B</vt:lpstr>
      <vt:lpstr>度数分布とヒストグラム</vt:lpstr>
      <vt:lpstr>度数分布とヒストグラム</vt:lpstr>
      <vt:lpstr>度数分布とヒストグラム</vt:lpstr>
      <vt:lpstr>度数分布とヒストグラム</vt:lpstr>
      <vt:lpstr>度数分布とヒストグラム</vt:lpstr>
      <vt:lpstr>度数分布とヒストグラム</vt:lpstr>
      <vt:lpstr>度数分布とヒストグラム</vt:lpstr>
      <vt:lpstr>度数分布とヒストグラム</vt:lpstr>
      <vt:lpstr>度数分布とヒストグラム</vt:lpstr>
      <vt:lpstr>度数分布とヒストグラム</vt:lpstr>
      <vt:lpstr>度数分布とヒストグラム</vt:lpstr>
      <vt:lpstr>度数分布とヒストグラム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2025-10-02T05:16:40Z</cp:lastPrinted>
  <dcterms:created xsi:type="dcterms:W3CDTF">2023-07-18T01:00:00Z</dcterms:created>
  <dcterms:modified xsi:type="dcterms:W3CDTF">2026-03-03T07:02:52Z</dcterms:modified>
</cp:coreProperties>
</file>