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3904" r:id="rId2"/>
    <p:sldMasterId id="2147483932" r:id="rId3"/>
    <p:sldMasterId id="2147483930" r:id="rId4"/>
    <p:sldMasterId id="2147483953" r:id="rId5"/>
    <p:sldMasterId id="2147483941" r:id="rId6"/>
    <p:sldMasterId id="2147483966" r:id="rId7"/>
    <p:sldMasterId id="2147483970" r:id="rId8"/>
  </p:sldMasterIdLst>
  <p:notesMasterIdLst>
    <p:notesMasterId r:id="rId26"/>
  </p:notesMasterIdLst>
  <p:handoutMasterIdLst>
    <p:handoutMasterId r:id="rId27"/>
  </p:handoutMasterIdLst>
  <p:sldIdLst>
    <p:sldId id="521" r:id="rId9"/>
    <p:sldId id="522" r:id="rId10"/>
    <p:sldId id="526" r:id="rId11"/>
    <p:sldId id="527" r:id="rId12"/>
    <p:sldId id="528" r:id="rId13"/>
    <p:sldId id="523" r:id="rId14"/>
    <p:sldId id="529" r:id="rId15"/>
    <p:sldId id="530" r:id="rId16"/>
    <p:sldId id="531" r:id="rId17"/>
    <p:sldId id="524" r:id="rId18"/>
    <p:sldId id="532" r:id="rId19"/>
    <p:sldId id="533" r:id="rId20"/>
    <p:sldId id="534" r:id="rId21"/>
    <p:sldId id="525" r:id="rId22"/>
    <p:sldId id="535" r:id="rId23"/>
    <p:sldId id="536" r:id="rId24"/>
    <p:sldId id="537" r:id="rId25"/>
  </p:sldIdLst>
  <p:sldSz cx="12192000" cy="6858000"/>
  <p:notesSz cx="9866313" cy="67357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 userDrawn="1">
          <p15:clr>
            <a:srgbClr val="A4A3A4"/>
          </p15:clr>
        </p15:guide>
        <p15:guide id="2" pos="31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D0EB"/>
    <a:srgbClr val="B38ACD"/>
    <a:srgbClr val="C58ACD"/>
    <a:srgbClr val="000000"/>
    <a:srgbClr val="96E6F0"/>
    <a:srgbClr val="28C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9754" autoAdjust="0"/>
  </p:normalViewPr>
  <p:slideViewPr>
    <p:cSldViewPr>
      <p:cViewPr varScale="1">
        <p:scale>
          <a:sx n="70" d="100"/>
          <a:sy n="70" d="100"/>
        </p:scale>
        <p:origin x="864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90" y="-84"/>
      </p:cViewPr>
      <p:guideLst>
        <p:guide orient="horz" pos="2121"/>
        <p:guide pos="310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FDA42-AB2F-4A2C-84F9-F3D6EF8872BB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91327-EDF6-4F91-A008-3ACB24E64D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918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6255" cy="33705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7733" y="1"/>
            <a:ext cx="4276254" cy="33705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05AAE-2C75-441D-8ECA-06FB7F63A2A1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04825"/>
            <a:ext cx="449421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5934" y="3199352"/>
            <a:ext cx="7894446" cy="3031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620"/>
            <a:ext cx="4276255" cy="3370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7733" y="6397620"/>
            <a:ext cx="4276254" cy="3370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A206C-96EA-4D7E-A7E5-1709A27865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580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A206C-96EA-4D7E-A7E5-1709A27865F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366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A206C-96EA-4D7E-A7E5-1709A27865FD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83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71464" y="1090762"/>
            <a:ext cx="720080" cy="574675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D716AE29-827F-426F-86A0-E181DAF120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2085175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（１）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177194"/>
            <a:ext cx="7344816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41748" y="1090762"/>
            <a:ext cx="936104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86213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判問題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16632"/>
            <a:ext cx="1080120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3-3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68024C31-FBD3-48B6-A591-FC17FDC038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376" y="1090762"/>
            <a:ext cx="576064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3575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判問題章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16632"/>
            <a:ext cx="108012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3-3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3416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補充練習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0217"/>
            <a:ext cx="7272808" cy="759619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1624" y="1090762"/>
            <a:ext cx="792088" cy="574675"/>
          </a:xfrm>
          <a:solidFill>
            <a:schemeClr val="tx2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495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補充練習（１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0217"/>
            <a:ext cx="7272808" cy="759619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11624" y="1090761"/>
            <a:ext cx="701316" cy="574675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2940" y="1090761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4811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判問題章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0217"/>
            <a:ext cx="7272808" cy="759619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108012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3-3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05880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判問題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0217"/>
            <a:ext cx="7272808" cy="759619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1080120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3-3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68024C31-FBD3-48B6-A591-FC17FDC038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27648" y="1090762"/>
            <a:ext cx="576064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8397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判問題番号（１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0217"/>
            <a:ext cx="7272808" cy="759619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1080120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3-3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68024C31-FBD3-48B6-A591-FC17FDC038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63652" y="1090762"/>
            <a:ext cx="576064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B2193E46-FB1D-4122-B23A-A48821F197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06552" y="1092276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5466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6965153-484A-42C3-A0D1-B33B39EF58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1794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番号無し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177194"/>
            <a:ext cx="7344816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60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（１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772816"/>
            <a:ext cx="11233248" cy="4829621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71464" y="1090761"/>
            <a:ext cx="720080" cy="574675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91544" y="1090761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テキスト プレースホルダー 7">
            <a:extLst>
              <a:ext uri="{FF2B5EF4-FFF2-40B4-BE49-F238E27FC236}">
                <a16:creationId xmlns:a16="http://schemas.microsoft.com/office/drawing/2014/main" id="{4AF09DA4-D14A-457A-A56A-A795E81FAA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5168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問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7448" y="1090762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6990DE7F-1BEB-42B6-A4B9-C345A3A710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77231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4D78BD7A-66CF-4C3D-927C-5861D09575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6690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例題（１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3512" y="1090762"/>
            <a:ext cx="720080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3592" y="1090762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テキスト プレースホルダー 7">
            <a:extLst>
              <a:ext uri="{FF2B5EF4-FFF2-40B4-BE49-F238E27FC236}">
                <a16:creationId xmlns:a16="http://schemas.microsoft.com/office/drawing/2014/main" id="{B877E837-7402-4E99-8322-186C66E485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77194"/>
            <a:ext cx="720080" cy="574675"/>
          </a:xfrm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1831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7448" y="1090762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6990DE7F-1BEB-42B6-A4B9-C345A3A710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1093568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（１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7448" y="1087828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12" name="テキスト プレースホルダー 7">
            <a:extLst>
              <a:ext uri="{FF2B5EF4-FFF2-40B4-BE49-F238E27FC236}">
                <a16:creationId xmlns:a16="http://schemas.microsoft.com/office/drawing/2014/main" id="{478F15E2-EDE7-496A-9B52-96A9BCCCA8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7528" y="1087828"/>
            <a:ext cx="864096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13" name="テキスト プレースホルダー 7">
            <a:extLst>
              <a:ext uri="{FF2B5EF4-FFF2-40B4-BE49-F238E27FC236}">
                <a16:creationId xmlns:a16="http://schemas.microsoft.com/office/drawing/2014/main" id="{4D588C66-D5C9-463F-999D-010F619212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3090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例番号だ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71464" y="1090762"/>
            <a:ext cx="720080" cy="574675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D716AE29-827F-426F-86A0-E181DAF120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9500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124744"/>
            <a:ext cx="11233248" cy="505221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lang="ja-JP" altLang="en-US" smtClean="0">
                <a:solidFill>
                  <a:srgbClr val="000000"/>
                </a:solidFill>
              </a:rPr>
              <a:pPr/>
              <a:t>2025/12/19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lang="ja-JP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30177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6965153-484A-42C3-A0D1-B33B39EF58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653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番号あり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6552728" cy="592642"/>
          </a:xfrm>
        </p:spPr>
        <p:txBody>
          <a:bodyPr>
            <a:normAutofit/>
          </a:bodyPr>
          <a:lstStyle>
            <a:lvl1pPr>
              <a:defRPr sz="28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844824"/>
            <a:ext cx="11233248" cy="433213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A3348-F74C-49BD-89F1-E8E22F6341C9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9709-BF6C-48B7-987E-8E3361EF5B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4254057E-E269-4AD2-A773-338B13C8C3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14384" y="203882"/>
            <a:ext cx="598240" cy="576262"/>
          </a:xfrm>
        </p:spPr>
        <p:txBody>
          <a:bodyPr>
            <a:noAutofit/>
          </a:bodyPr>
          <a:lstStyle>
            <a:lvl1pPr marL="0" indent="0">
              <a:buNone/>
              <a:defRPr sz="2000" baseline="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100</a:t>
            </a:r>
            <a:endParaRPr kumimoji="1" lang="ja-JP" altLang="en-US" dirty="0"/>
          </a:p>
        </p:txBody>
      </p:sp>
      <p:sp>
        <p:nvSpPr>
          <p:cNvPr id="10" name="テキスト プレースホルダー 7">
            <a:extLst>
              <a:ext uri="{FF2B5EF4-FFF2-40B4-BE49-F238E27FC236}">
                <a16:creationId xmlns:a16="http://schemas.microsoft.com/office/drawing/2014/main" id="{DE990E45-0E54-4F28-B2FF-D4B5EA4D81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41748" y="1090762"/>
            <a:ext cx="936104" cy="574675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(1)</a:t>
            </a:r>
            <a:endParaRPr kumimoji="1"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3406AD46-8F10-4DBF-87CE-94E6C70E49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5360" y="177194"/>
            <a:ext cx="720080" cy="5746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>
              <a:lnSpc>
                <a:spcPts val="4000"/>
              </a:lnSpc>
              <a:buNone/>
              <a:defRPr sz="4000">
                <a:solidFill>
                  <a:schemeClr val="bg2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/>
              <a:t>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44564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793280" cy="57467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chemeClr val="bg1"/>
                </a:solidFill>
              </a:rPr>
              <a:t>例</a:t>
            </a:r>
          </a:p>
        </p:txBody>
      </p:sp>
    </p:spTree>
    <p:extLst>
      <p:ext uri="{BB962C8B-B14F-4D97-AF65-F5344CB8AC3E}">
        <p14:creationId xmlns:p14="http://schemas.microsoft.com/office/powerpoint/2010/main" val="184381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1225328" cy="57467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chemeClr val="bg2"/>
                </a:solidFill>
              </a:rPr>
              <a:t>例題</a:t>
            </a:r>
          </a:p>
        </p:txBody>
      </p:sp>
    </p:spTree>
    <p:extLst>
      <p:ext uri="{BB962C8B-B14F-4D97-AF65-F5344CB8AC3E}">
        <p14:creationId xmlns:p14="http://schemas.microsoft.com/office/powerpoint/2010/main" val="39263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9912424" y="224545"/>
            <a:ext cx="1263587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649264" cy="5746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chemeClr val="accent1"/>
                </a:solidFill>
              </a:rPr>
              <a:t>問</a:t>
            </a:r>
          </a:p>
        </p:txBody>
      </p:sp>
    </p:spTree>
    <p:extLst>
      <p:ext uri="{BB962C8B-B14F-4D97-AF65-F5344CB8AC3E}">
        <p14:creationId xmlns:p14="http://schemas.microsoft.com/office/powerpoint/2010/main" val="243554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65" r:id="rId3"/>
    <p:sldLayoutId id="21474839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解答</a:t>
            </a:r>
          </a:p>
        </p:txBody>
      </p:sp>
    </p:spTree>
    <p:extLst>
      <p:ext uri="{BB962C8B-B14F-4D97-AF65-F5344CB8AC3E}">
        <p14:creationId xmlns:p14="http://schemas.microsoft.com/office/powerpoint/2010/main" val="13891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9376" y="116632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465367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教科書</a:t>
            </a:r>
            <a:r>
              <a:rPr lang="en-US" altLang="ja-JP" dirty="0"/>
              <a:t>p.</a:t>
            </a:r>
            <a:endParaRPr lang="ja-JP" altLang="en-US" dirty="0"/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2233440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反復練習</a:t>
            </a:r>
          </a:p>
        </p:txBody>
      </p:sp>
    </p:spTree>
    <p:extLst>
      <p:ext uri="{BB962C8B-B14F-4D97-AF65-F5344CB8AC3E}">
        <p14:creationId xmlns:p14="http://schemas.microsoft.com/office/powerpoint/2010/main" val="248842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916832"/>
            <a:ext cx="11233248" cy="426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10095892" y="224545"/>
            <a:ext cx="1080119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rgbClr val="000000"/>
                </a:solidFill>
              </a:rPr>
              <a:t>教科書</a:t>
            </a:r>
            <a:r>
              <a:rPr lang="en-US" altLang="ja-JP" dirty="0">
                <a:solidFill>
                  <a:srgbClr val="000000"/>
                </a:solidFill>
              </a:rPr>
              <a:t>p.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1139DE1-E2F6-4ED0-94E3-3326A027E706}"/>
              </a:ext>
            </a:extLst>
          </p:cNvPr>
          <p:cNvSpPr txBox="1">
            <a:spLocks/>
          </p:cNvSpPr>
          <p:nvPr userDrawn="1"/>
        </p:nvSpPr>
        <p:spPr>
          <a:xfrm>
            <a:off x="478184" y="1090762"/>
            <a:ext cx="1225328" cy="574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ts val="4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rgbClr val="000000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339425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ゴシック" panose="020B0609070205080204" pitchFamily="49" charset="-128"/>
          <a:ea typeface="ＭＳ ゴシック" panose="020B0609070205080204" pitchFamily="49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376" y="188640"/>
            <a:ext cx="10515600" cy="687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376" y="1124744"/>
            <a:ext cx="11233248" cy="5052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64352" y="623731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3ADC4BCD-ACA4-4B8B-8F47-CD8ACB928108}"/>
              </a:ext>
            </a:extLst>
          </p:cNvPr>
          <p:cNvCxnSpPr/>
          <p:nvPr userDrawn="1"/>
        </p:nvCxnSpPr>
        <p:spPr>
          <a:xfrm>
            <a:off x="324464" y="836712"/>
            <a:ext cx="11552903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9">
            <a:extLst>
              <a:ext uri="{FF2B5EF4-FFF2-40B4-BE49-F238E27FC236}">
                <a16:creationId xmlns:a16="http://schemas.microsoft.com/office/drawing/2014/main" id="{FC48FE42-0E3C-47A8-8858-D7CFE5B560F1}"/>
              </a:ext>
            </a:extLst>
          </p:cNvPr>
          <p:cNvSpPr txBox="1">
            <a:spLocks/>
          </p:cNvSpPr>
          <p:nvPr userDrawn="1"/>
        </p:nvSpPr>
        <p:spPr>
          <a:xfrm>
            <a:off x="9912424" y="230177"/>
            <a:ext cx="1263587" cy="5762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000" kern="1200" baseline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chemeClr val="tx1"/>
                </a:solidFill>
              </a:rPr>
              <a:t>教科書</a:t>
            </a:r>
            <a:r>
              <a:rPr lang="en-US" altLang="ja-JP" dirty="0">
                <a:solidFill>
                  <a:schemeClr val="tx1"/>
                </a:solidFill>
              </a:rPr>
              <a:t>p.</a:t>
            </a:r>
            <a:endParaRPr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68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712968" cy="592642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統計とグラフ　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7368" y="1700808"/>
            <a:ext cx="11233248" cy="1656184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① 統計とグラフ　</a:t>
            </a:r>
            <a:endParaRPr lang="en-US" altLang="ja-JP" sz="54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>
          <a:xfrm>
            <a:off x="10848528" y="230177"/>
            <a:ext cx="1224136" cy="576262"/>
          </a:xfrm>
        </p:spPr>
        <p:txBody>
          <a:bodyPr/>
          <a:lstStyle/>
          <a:p>
            <a:r>
              <a:rPr kumimoji="1" lang="en-US" altLang="ja-JP" dirty="0"/>
              <a:t>138</a:t>
            </a:r>
            <a:r>
              <a:rPr kumimoji="1" lang="ja-JP" altLang="en-US" dirty="0"/>
              <a:t>～</a:t>
            </a:r>
            <a:r>
              <a:rPr lang="en-US" altLang="ja-JP" dirty="0"/>
              <a:t>141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1DC9810-1D5D-48E2-9393-0B67F7A2418E}"/>
              </a:ext>
            </a:extLst>
          </p:cNvPr>
          <p:cNvSpPr txBox="1">
            <a:spLocks/>
          </p:cNvSpPr>
          <p:nvPr/>
        </p:nvSpPr>
        <p:spPr>
          <a:xfrm>
            <a:off x="2783631" y="3284984"/>
            <a:ext cx="727280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・棒グラフ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・折れ線グラフ</a:t>
            </a:r>
            <a:endParaRPr lang="en-US" altLang="ja-JP" sz="3600" dirty="0"/>
          </a:p>
          <a:p>
            <a:r>
              <a:rPr lang="ja-JP" altLang="en-US" sz="3600" dirty="0"/>
              <a:t>・円グラフ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・帯グラフ</a:t>
            </a:r>
            <a:endParaRPr lang="en-US" altLang="ja-JP" sz="3600" dirty="0"/>
          </a:p>
        </p:txBody>
      </p:sp>
    </p:spTree>
    <p:extLst>
      <p:ext uri="{BB962C8B-B14F-4D97-AF65-F5344CB8AC3E}">
        <p14:creationId xmlns:p14="http://schemas.microsoft.com/office/powerpoint/2010/main" val="2529130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712968" cy="592642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統計とグラフ　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7368" y="1700808"/>
            <a:ext cx="11233248" cy="1656184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① 統計とグラフ　</a:t>
            </a:r>
            <a:endParaRPr lang="en-US" altLang="ja-JP" sz="54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>
          <a:xfrm>
            <a:off x="10920536" y="230177"/>
            <a:ext cx="1152128" cy="576262"/>
          </a:xfrm>
        </p:spPr>
        <p:txBody>
          <a:bodyPr/>
          <a:lstStyle/>
          <a:p>
            <a:r>
              <a:rPr kumimoji="1" lang="en-US" altLang="ja-JP" dirty="0"/>
              <a:t>140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ja-JP" altLang="en-US" dirty="0"/>
              <a:t>１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1DC9810-1D5D-48E2-9393-0B67F7A2418E}"/>
              </a:ext>
            </a:extLst>
          </p:cNvPr>
          <p:cNvSpPr txBox="1">
            <a:spLocks/>
          </p:cNvSpPr>
          <p:nvPr/>
        </p:nvSpPr>
        <p:spPr>
          <a:xfrm>
            <a:off x="2783631" y="3284984"/>
            <a:ext cx="727280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・棒グラフ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・折れ線グラフ</a:t>
            </a:r>
            <a:endParaRPr lang="en-US" altLang="ja-JP" sz="3600" dirty="0"/>
          </a:p>
          <a:p>
            <a:r>
              <a:rPr lang="ja-JP" altLang="en-US" sz="3600" dirty="0">
                <a:solidFill>
                  <a:schemeClr val="accent2"/>
                </a:solidFill>
              </a:rPr>
              <a:t>・円グラフ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・帯グラフ</a:t>
            </a:r>
            <a:endParaRPr lang="en-US" altLang="ja-JP" sz="3600" dirty="0"/>
          </a:p>
        </p:txBody>
      </p:sp>
    </p:spTree>
    <p:extLst>
      <p:ext uri="{BB962C8B-B14F-4D97-AF65-F5344CB8AC3E}">
        <p14:creationId xmlns:p14="http://schemas.microsoft.com/office/powerpoint/2010/main" val="3387684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7B1358-1731-DBFA-2313-706366300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ja-JP" altLang="ja-JP" sz="4000" dirty="0">
                <a:effectLst/>
                <a:cs typeface="Times New Roman" panose="02020603050405020304" pitchFamily="18" charset="0"/>
              </a:rPr>
              <a:t>円グラフは，データの合計数量に対する各項目の</a:t>
            </a:r>
            <a:br>
              <a:rPr lang="en-US" altLang="ja-JP" sz="4000" dirty="0">
                <a:effectLst/>
                <a:cs typeface="Times New Roman" panose="02020603050405020304" pitchFamily="18" charset="0"/>
              </a:rPr>
            </a:br>
            <a:r>
              <a:rPr lang="ja-JP" altLang="ja-JP" sz="4000" dirty="0">
                <a:effectLst/>
                <a:cs typeface="Times New Roman" panose="02020603050405020304" pitchFamily="18" charset="0"/>
              </a:rPr>
              <a:t>数量の割合を，おうぎ形の中心角の大きさで表したものである。</a:t>
            </a:r>
            <a:endParaRPr lang="en-US" altLang="ja-JP" sz="4000" dirty="0"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ja-JP" altLang="ja-JP" sz="4000" dirty="0">
                <a:effectLst/>
                <a:cs typeface="Times New Roman" panose="02020603050405020304" pitchFamily="18" charset="0"/>
              </a:rPr>
              <a:t>円グラフで表すことによって，数量の割合がとらえ</a:t>
            </a:r>
            <a:br>
              <a:rPr lang="en-US" altLang="ja-JP" sz="4000" dirty="0">
                <a:effectLst/>
                <a:cs typeface="Times New Roman" panose="02020603050405020304" pitchFamily="18" charset="0"/>
              </a:rPr>
            </a:br>
            <a:r>
              <a:rPr lang="ja-JP" altLang="ja-JP" sz="4000" dirty="0">
                <a:effectLst/>
                <a:cs typeface="Times New Roman" panose="02020603050405020304" pitchFamily="18" charset="0"/>
              </a:rPr>
              <a:t>やすくなる。</a:t>
            </a:r>
            <a:endParaRPr kumimoji="1" lang="ja-JP" altLang="en-US" sz="40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F1D7544-921C-4B9C-850A-B27827112B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3">
            <a:extLst>
              <a:ext uri="{FF2B5EF4-FFF2-40B4-BE49-F238E27FC236}">
                <a16:creationId xmlns:a16="http://schemas.microsoft.com/office/drawing/2014/main" id="{5C588F82-EF00-7BF7-1B0D-F75654D424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30188"/>
            <a:ext cx="598487" cy="576262"/>
          </a:xfrm>
        </p:spPr>
        <p:txBody>
          <a:bodyPr/>
          <a:lstStyle/>
          <a:p>
            <a:r>
              <a:rPr kumimoji="1" lang="en-US" altLang="ja-JP" dirty="0"/>
              <a:t>140</a:t>
            </a:r>
            <a:endParaRPr kumimoji="1"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AFCC3FB0-9FC1-1170-80E0-7E791AF43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・円グラフ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197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83902468-2CE4-B04C-4A95-B5840B23E22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9376" y="1665438"/>
                <a:ext cx="11233248" cy="4511526"/>
              </a:xfrm>
            </p:spPr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ja-JP" altLang="ja-JP" sz="3600" kern="100" spc="-150" dirty="0">
                    <a:effectLst/>
                    <a:cs typeface="Times New Roman" panose="02020603050405020304" pitchFamily="18" charset="0"/>
                  </a:rPr>
                  <a:t>右の表は，あるクラスの文化祭実行委員が生徒の希望する</a:t>
                </a:r>
                <a:b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3600" kern="100" dirty="0">
                    <a:effectLst/>
                    <a:cs typeface="Times New Roman" panose="02020603050405020304" pitchFamily="18" charset="0"/>
                  </a:rPr>
                  <a:t>出しものを調査し，それぞれの割合を示したものである。このデータを円グラフで表しなさい</a:t>
                </a:r>
                <a: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  <a:t> </a:t>
                </a:r>
                <a:b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</a:br>
                <a: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ja-JP" altLang="en-US" sz="3600" kern="100" dirty="0">
                    <a:effectLst/>
                    <a:cs typeface="Times New Roman" panose="02020603050405020304" pitchFamily="18" charset="0"/>
                  </a:rPr>
                  <a:t>グラフ用紙は巻末</a:t>
                </a:r>
                <a14:m>
                  <m:oMath xmlns:m="http://schemas.openxmlformats.org/officeDocument/2006/math">
                    <m:r>
                      <a:rPr lang="en-US" altLang="ja-JP" sz="3600" b="0" i="0" kern="100" smtClean="0"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3600" kern="100"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ja-JP" sz="3600" b="0" i="0" kern="100" smtClean="0"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ja-JP" altLang="en-US" sz="3600" kern="100" dirty="0">
                    <a:effectLst/>
                    <a:cs typeface="Times New Roman" panose="02020603050405020304" pitchFamily="18" charset="0"/>
                  </a:rPr>
                  <a:t>。</a:t>
                </a:r>
                <a:br>
                  <a:rPr lang="en-US" altLang="ja-JP" sz="3600" kern="1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3600" dirty="0">
                    <a:effectLst/>
                    <a:cs typeface="Times New Roman" panose="02020603050405020304" pitchFamily="18" charset="0"/>
                  </a:rPr>
                  <a:t>また，グラフからどのようなことが</a:t>
                </a:r>
                <a:br>
                  <a:rPr lang="en-US" altLang="ja-JP" sz="36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3600" dirty="0">
                    <a:effectLst/>
                    <a:cs typeface="Times New Roman" panose="02020603050405020304" pitchFamily="18" charset="0"/>
                  </a:rPr>
                  <a:t>わかるかいいなさい。</a:t>
                </a:r>
                <a:endParaRPr lang="en-US" altLang="ja-JP" sz="3600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83902468-2CE4-B04C-4A95-B5840B23E2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376" y="1665438"/>
                <a:ext cx="11233248" cy="4511526"/>
              </a:xfrm>
              <a:blipFill>
                <a:blip r:embed="rId2"/>
                <a:stretch>
                  <a:fillRect l="-1683" t="-2027" r="-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8C5ABEB-8866-9995-1156-395066D559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B171C9C-F0FE-58D0-297B-3D01888E6D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778776B1-8967-EFDF-997C-76E93185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・円グラフ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D03753E7-4CE0-671D-64C8-0DFF1E921E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140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E49969A3-6596-7BB9-5BE0-0643A5183BC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5793739"/>
                  </p:ext>
                </p:extLst>
              </p:nvPr>
            </p:nvGraphicFramePr>
            <p:xfrm>
              <a:off x="7752575" y="2936964"/>
              <a:ext cx="3960000" cy="324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852571072"/>
                        </a:ext>
                      </a:extLst>
                    </a:gridCol>
                    <a:gridCol w="1800000">
                      <a:extLst>
                        <a:ext uri="{9D8B030D-6E8A-4147-A177-3AD203B41FA5}">
                          <a16:colId xmlns:a16="http://schemas.microsoft.com/office/drawing/2014/main" val="2208471061"/>
                        </a:ext>
                      </a:extLst>
                    </a:gridCol>
                  </a:tblGrid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出しもの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割合</a:t>
                          </a:r>
                          <a:r>
                            <a:rPr lang="en-US" alt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altLang="ja-JP" sz="3200" b="0" i="0" kern="10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ja-JP" sz="3200" b="0" i="1" kern="100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% </m:t>
                              </m:r>
                            </m:oMath>
                          </a14:m>
                          <a:r>
                            <a:rPr lang="en-US" alt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61038746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演劇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45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87856545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映画づくり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30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58314498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展示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05308650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その他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1501742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076835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E49969A3-6596-7BB9-5BE0-0643A5183BC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5793739"/>
                  </p:ext>
                </p:extLst>
              </p:nvPr>
            </p:nvGraphicFramePr>
            <p:xfrm>
              <a:off x="7752575" y="2936964"/>
              <a:ext cx="3960000" cy="324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60000">
                      <a:extLst>
                        <a:ext uri="{9D8B030D-6E8A-4147-A177-3AD203B41FA5}">
                          <a16:colId xmlns:a16="http://schemas.microsoft.com/office/drawing/2014/main" val="2852571072"/>
                        </a:ext>
                      </a:extLst>
                    </a:gridCol>
                    <a:gridCol w="1800000">
                      <a:extLst>
                        <a:ext uri="{9D8B030D-6E8A-4147-A177-3AD203B41FA5}">
                          <a16:colId xmlns:a16="http://schemas.microsoft.com/office/drawing/2014/main" val="2208471061"/>
                        </a:ext>
                      </a:extLst>
                    </a:gridCol>
                  </a:tblGrid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出しもの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20225" r="-676" b="-5382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61038746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演劇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120225" r="-676" b="-4382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7856545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映画づくり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220225" r="-676" b="-3382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8314498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展示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323864" r="-676" b="-2420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05308650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その他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419101" r="-676" b="-1393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1501742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計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270" t="-519101" r="-676" b="-393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768355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035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BA6C3-1709-528A-0D09-E91965565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AC28ECB2-A11B-DC5E-63EB-B9FD35466C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6096000" algn="l">
                  <a:spcAft>
                    <a:spcPts val="1000"/>
                  </a:spcAft>
                  <a:buNone/>
                </a:pPr>
                <a:r>
                  <a:rPr lang="ja-JP" altLang="ja-JP" sz="3600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  <a:t>わかること（例）</a:t>
                </a:r>
                <a:endParaRPr lang="en-US" altLang="ja-JP" sz="1100" b="1" kern="100" dirty="0">
                  <a:solidFill>
                    <a:schemeClr val="accent2"/>
                  </a:solidFill>
                  <a:cs typeface="Times New Roman" panose="02020603050405020304" pitchFamily="18" charset="0"/>
                </a:endParaRPr>
              </a:p>
              <a:p>
                <a:pPr marL="6096000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ja-JP" altLang="en-US" sz="3600" b="1" kern="100" dirty="0" smtClean="0">
                          <a:solidFill>
                            <a:schemeClr val="accent2"/>
                          </a:solidFill>
                          <a:cs typeface="Times New Roman" panose="02020603050405020304" pitchFamily="18" charset="0"/>
                        </a:rPr>
                        <m:t>演劇と映画づくりでクラス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ja-JP" altLang="en-US" sz="3600" b="1" kern="100" dirty="0" smtClean="0">
                          <a:solidFill>
                            <a:schemeClr val="accent2"/>
                          </a:solidFill>
                          <a:cs typeface="Times New Roman" panose="02020603050405020304" pitchFamily="18" charset="0"/>
                        </a:rPr>
                        <m:t>全体の</m:t>
                      </m:r>
                      <m:r>
                        <m:rPr>
                          <m:nor/>
                        </m:rPr>
                        <a:rPr lang="en-US" altLang="ja-JP" sz="3600" b="1" i="0" kern="100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f>
                        <m:fPr>
                          <m:ctrlPr>
                            <a:rPr lang="ja-JP" altLang="ja-JP" sz="3600" b="1" i="1" kern="1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ja-JP" sz="3600" b="1" i="1" kern="1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ＭＳ ゴシック" panose="020B0609070205080204" pitchFamily="49" charset="-128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ja-JP" sz="3600" b="1" i="1" kern="1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ＭＳ ゴシック" panose="020B0609070205080204" pitchFamily="49" charset="-128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altLang="ja-JP" sz="3600" b="1" i="1" kern="100" smtClean="0">
                          <a:solidFill>
                            <a:schemeClr val="accent2"/>
                          </a:solidFill>
                          <a:effectLst/>
                          <a:latin typeface="Cambria Math" panose="02040503050406030204" pitchFamily="18" charset="0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ja-JP" altLang="en-US" sz="3600" b="1" kern="100" dirty="0">
                          <a:solidFill>
                            <a:schemeClr val="accent2"/>
                          </a:solidFill>
                          <a:cs typeface="Times New Roman" panose="02020603050405020304" pitchFamily="18" charset="0"/>
                        </a:rPr>
                        <m:t>を占めている。</m:t>
                      </m:r>
                    </m:oMath>
                  </m:oMathPara>
                </a14:m>
                <a:endParaRPr lang="ja-JP" altLang="ja-JP" sz="3600" kern="100" dirty="0">
                  <a:solidFill>
                    <a:schemeClr val="accent2"/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AC28ECB2-A11B-DC5E-63EB-B9FD35466C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F81C408-5E5C-253A-3B8B-5748ABBED3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F8DB7230-60E9-E3FD-5ADD-789A5CD0D8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26E91877-6B66-0392-F032-0E551C3BE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・円グラフ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A685D977-9893-0DDB-B334-44F8EFB91A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140</a:t>
            </a:r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B8BC1A6-2900-3FB0-90F6-7F470406EEEC}"/>
              </a:ext>
            </a:extLst>
          </p:cNvPr>
          <p:cNvSpPr txBox="1"/>
          <p:nvPr/>
        </p:nvSpPr>
        <p:spPr>
          <a:xfrm>
            <a:off x="1991544" y="102415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ja-JP" altLang="en-US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解答</a:t>
            </a:r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kumimoji="1" lang="ja-JP" altLang="en-US" sz="4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7CFD336-3AFE-B882-CFE2-002F359BA06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16" y="1844824"/>
            <a:ext cx="4342833" cy="4362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898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712968" cy="592642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統計とグラフ　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7368" y="1700808"/>
            <a:ext cx="11233248" cy="1656184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① 統計とグラフ　</a:t>
            </a:r>
            <a:endParaRPr lang="en-US" altLang="ja-JP" sz="54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>
          <a:xfrm>
            <a:off x="10920536" y="230177"/>
            <a:ext cx="1152128" cy="576262"/>
          </a:xfrm>
        </p:spPr>
        <p:txBody>
          <a:bodyPr/>
          <a:lstStyle/>
          <a:p>
            <a:r>
              <a:rPr kumimoji="1" lang="en-US" altLang="ja-JP" dirty="0"/>
              <a:t>141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ja-JP" altLang="en-US" dirty="0"/>
              <a:t>１</a:t>
            </a: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1DC9810-1D5D-48E2-9393-0B67F7A2418E}"/>
              </a:ext>
            </a:extLst>
          </p:cNvPr>
          <p:cNvSpPr txBox="1">
            <a:spLocks/>
          </p:cNvSpPr>
          <p:nvPr/>
        </p:nvSpPr>
        <p:spPr>
          <a:xfrm>
            <a:off x="2783631" y="3284984"/>
            <a:ext cx="727280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・棒グラフ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・折れ線グラフ</a:t>
            </a:r>
            <a:endParaRPr lang="en-US" altLang="ja-JP" sz="3600" dirty="0"/>
          </a:p>
          <a:p>
            <a:r>
              <a:rPr lang="ja-JP" altLang="en-US" sz="3600" dirty="0"/>
              <a:t>・円グラフ</a:t>
            </a:r>
            <a:r>
              <a:rPr lang="en-US" altLang="ja-JP" sz="3600" dirty="0"/>
              <a:t>		</a:t>
            </a:r>
            <a:r>
              <a:rPr lang="ja-JP" altLang="en-US" sz="3600" dirty="0">
                <a:solidFill>
                  <a:schemeClr val="accent2"/>
                </a:solidFill>
              </a:rPr>
              <a:t>・帯グラフ</a:t>
            </a:r>
            <a:endParaRPr lang="en-US" altLang="ja-JP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809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60C248-C3DF-C3EB-7CC7-A3B9064D1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ja-JP" sz="4000" dirty="0">
                <a:effectLst/>
                <a:cs typeface="Times New Roman" panose="02020603050405020304" pitchFamily="18" charset="0"/>
              </a:rPr>
              <a:t>帯グラフは，円グラフと同様に，データの合計数量に対する各項目の数量の割合を，帯の長さで表したものである。</a:t>
            </a:r>
            <a:endParaRPr lang="en-US" altLang="ja-JP" sz="4000" dirty="0">
              <a:effectLst/>
              <a:cs typeface="Times New Roman" panose="02020603050405020304" pitchFamily="18" charset="0"/>
            </a:endParaRPr>
          </a:p>
          <a:p>
            <a:r>
              <a:rPr lang="ja-JP" altLang="ja-JP" sz="4000" spc="-150" dirty="0">
                <a:effectLst/>
                <a:cs typeface="Times New Roman" panose="02020603050405020304" pitchFamily="18" charset="0"/>
              </a:rPr>
              <a:t>帯グラフで表すことによって，数量の割合の移り変わり</a:t>
            </a:r>
            <a:br>
              <a:rPr lang="en-US" altLang="ja-JP" sz="4000" dirty="0">
                <a:effectLst/>
                <a:cs typeface="Times New Roman" panose="02020603050405020304" pitchFamily="18" charset="0"/>
              </a:rPr>
            </a:br>
            <a:r>
              <a:rPr lang="ja-JP" altLang="ja-JP" sz="4000" dirty="0">
                <a:effectLst/>
                <a:cs typeface="Times New Roman" panose="02020603050405020304" pitchFamily="18" charset="0"/>
              </a:rPr>
              <a:t>がとらえやすくなる。</a:t>
            </a:r>
            <a:endParaRPr kumimoji="1" lang="ja-JP" altLang="en-US" sz="40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38CD916-E07A-C769-EE6C-1E2326B978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3">
            <a:extLst>
              <a:ext uri="{FF2B5EF4-FFF2-40B4-BE49-F238E27FC236}">
                <a16:creationId xmlns:a16="http://schemas.microsoft.com/office/drawing/2014/main" id="{C486373B-BAA1-376D-7D32-ADCA98E955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30188"/>
            <a:ext cx="598487" cy="576262"/>
          </a:xfrm>
        </p:spPr>
        <p:txBody>
          <a:bodyPr/>
          <a:lstStyle/>
          <a:p>
            <a:r>
              <a:rPr kumimoji="1" lang="en-US" altLang="ja-JP" dirty="0"/>
              <a:t>141</a:t>
            </a:r>
            <a:endParaRPr kumimoji="1"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8492407-8955-13E7-2232-FBEFFBF68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・帯グラフ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0654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A8E501-9F3E-D9DA-A9EF-4EFE1CC79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ja-JP" sz="4000" dirty="0">
                <a:effectLst/>
                <a:cs typeface="Times New Roman" panose="02020603050405020304" pitchFamily="18" charset="0"/>
              </a:rPr>
              <a:t>次の表は，ある高校で図書を借りた人数を冊数ごとに分類して，それぞれの人数の割合を学期ごとに</a:t>
            </a:r>
            <a:br>
              <a:rPr lang="en-US" altLang="ja-JP" sz="4000" dirty="0">
                <a:effectLst/>
                <a:cs typeface="Times New Roman" panose="02020603050405020304" pitchFamily="18" charset="0"/>
              </a:rPr>
            </a:br>
            <a:r>
              <a:rPr lang="ja-JP" altLang="ja-JP" sz="4000" spc="-150" dirty="0">
                <a:effectLst/>
                <a:cs typeface="Times New Roman" panose="02020603050405020304" pitchFamily="18" charset="0"/>
              </a:rPr>
              <a:t>示したものである。このデータを帯グラフで表しなさい。</a:t>
            </a:r>
            <a:endParaRPr kumimoji="1" lang="ja-JP" altLang="en-US" sz="4000" spc="-15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6A1FC6A-37EE-ACFE-1097-C7DF57F3D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58BE75DC-6945-8ED5-07EF-D863269845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CF457B2-C2FD-7EFD-12CD-9C48441AA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・帯グラフ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7E18043C-A0F1-CDBE-46B7-4173B115BC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141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57FF7676-E488-25EB-92EB-134C94D823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1056073"/>
                  </p:ext>
                </p:extLst>
              </p:nvPr>
            </p:nvGraphicFramePr>
            <p:xfrm>
              <a:off x="454813" y="4016963"/>
              <a:ext cx="11257762" cy="216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650390971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66055965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341375974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38386260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1133645871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869510218"/>
                        </a:ext>
                      </a:extLst>
                    </a:gridCol>
                    <a:gridCol w="817762">
                      <a:extLst>
                        <a:ext uri="{9D8B030D-6E8A-4147-A177-3AD203B41FA5}">
                          <a16:colId xmlns:a16="http://schemas.microsoft.com/office/drawing/2014/main" val="1785747793"/>
                        </a:ext>
                      </a:extLst>
                    </a:gridCol>
                  </a:tblGrid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学　期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endParaRPr lang="ja-JP" sz="3200" kern="100" dirty="0">
                            <a:effectLst/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r>
                            <a:rPr lang="ja-JP" altLang="en-US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r>
                            <a:rPr lang="ja-JP" altLang="en-US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～</a:t>
                          </a: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3200" kern="100" smtClean="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oMath>
                          </a14:m>
                          <a:r>
                            <a:rPr lang="ja-JP" altLang="ja-JP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冊</a:t>
                          </a:r>
                          <a:r>
                            <a:rPr lang="ja-JP" altLang="en-US" sz="32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以上</a:t>
                          </a:r>
                          <a:endParaRPr lang="en-US" sz="3200" kern="100" dirty="0">
                            <a:effectLst/>
                            <a:latin typeface="Cambria Math" panose="020405030504060302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計</a:t>
                          </a:r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89619805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1 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学期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45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38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5945199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2 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学期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29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54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13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44924539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sz="3200" kern="100">
                                  <a:effectLst/>
                                  <a:latin typeface="Cambria Math" panose="02040503050406030204" pitchFamily="18" charset="0"/>
                                  <a:ea typeface="ＭＳ 明朝" panose="02020609040205080304" pitchFamily="17" charset="-128"/>
                                  <a:cs typeface="Times New Roman" panose="02020603050405020304" pitchFamily="18" charset="0"/>
                                </a:rPr>
                                <m:t>3 </m:t>
                              </m:r>
                            </m:oMath>
                          </a14:m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学期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43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42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10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ja-JP" sz="3200" i="1" kern="10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63"/>
                                      </m:rPr>
                                      <a:rPr lang="en-US" altLang="ja-JP" sz="3200" i="1" kern="100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%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8516904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57FF7676-E488-25EB-92EB-134C94D823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1056073"/>
                  </p:ext>
                </p:extLst>
              </p:nvPr>
            </p:nvGraphicFramePr>
            <p:xfrm>
              <a:off x="454813" y="4016963"/>
              <a:ext cx="11257762" cy="216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650390971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66055965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341375974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383862600"/>
                        </a:ext>
                      </a:extLst>
                    </a:gridCol>
                    <a:gridCol w="1980000">
                      <a:extLst>
                        <a:ext uri="{9D8B030D-6E8A-4147-A177-3AD203B41FA5}">
                          <a16:colId xmlns:a16="http://schemas.microsoft.com/office/drawing/2014/main" val="1133645871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869510218"/>
                        </a:ext>
                      </a:extLst>
                    </a:gridCol>
                    <a:gridCol w="817762">
                      <a:extLst>
                        <a:ext uri="{9D8B030D-6E8A-4147-A177-3AD203B41FA5}">
                          <a16:colId xmlns:a16="http://schemas.microsoft.com/office/drawing/2014/main" val="1785747793"/>
                        </a:ext>
                      </a:extLst>
                    </a:gridCol>
                  </a:tblGrid>
                  <a:tr h="54000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学　期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72923" t="-20225" r="-396000" b="-3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2923" t="-20225" r="-296000" b="-3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2923" t="-20225" r="-196000" b="-3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2923" t="-20225" r="-96000" b="-3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ja-JP" sz="3200" kern="10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計</a:t>
                          </a:r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89619805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24" t="-120225" r="-683051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72923" t="-120225" r="-396000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2923" t="-120225" r="-296000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2923" t="-120225" r="-196000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2923" t="-120225" r="-96000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3483" t="-120225" r="-75281" b="-2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5945199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24" t="-220225" r="-683051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72923" t="-220225" r="-396000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2923" t="-220225" r="-296000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2923" t="-220225" r="-196000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2923" t="-220225" r="-96000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3483" t="-220225" r="-75281" b="-1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kern="100">
                              <a:effectLst/>
                              <a:latin typeface="Century" panose="02040604050505020304" pitchFamily="18" charset="0"/>
                              <a:ea typeface="ＭＳ 明朝" panose="02020609040205080304" pitchFamily="17" charset="-128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ja-JP" sz="3200" kern="10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44924539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24" t="-320225" r="-683051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72923" t="-320225" r="-396000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2923" t="-320225" r="-296000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2923" t="-320225" r="-196000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2923" t="-320225" r="-96000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0" marB="0" anchor="ctr">
                        <a:lnL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3483" t="-320225" r="-75281" b="-35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2"/>
                          <a:stretch>
                            <a:fillRect l="-1279851" t="-320225" b="-359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8516904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089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B690E-9D91-6AED-3FB3-CBC8DBC24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271636-8E21-1099-C638-C9F316C2E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95B1219-0658-1B4B-5DC0-66CF52BF73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FE9A145E-090B-AD42-E6CD-2F5435F0C2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95AE7445-F5FA-473D-D886-D76D60233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・帯グラフ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3A4AC159-D8F9-AFF4-59BC-AFFE4F2B5A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141</a:t>
            </a:r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F080361-1887-6021-F18D-AA3FCA8A08F0}"/>
              </a:ext>
            </a:extLst>
          </p:cNvPr>
          <p:cNvSpPr txBox="1"/>
          <p:nvPr/>
        </p:nvSpPr>
        <p:spPr>
          <a:xfrm>
            <a:off x="1991544" y="102415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ja-JP" altLang="en-US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解答</a:t>
            </a:r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kumimoji="1" lang="ja-JP" altLang="en-US" sz="4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D2E8946-5552-ECAC-177D-4D0BCE598B3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660" y="1835299"/>
            <a:ext cx="6120680" cy="43375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776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712968" cy="592642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統計とグラフ　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7368" y="1700808"/>
            <a:ext cx="11233248" cy="1656184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① 統計とグラフ　</a:t>
            </a:r>
            <a:endParaRPr lang="en-US" altLang="ja-JP" sz="54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>
          <a:xfrm>
            <a:off x="10920536" y="230177"/>
            <a:ext cx="1152128" cy="576262"/>
          </a:xfrm>
        </p:spPr>
        <p:txBody>
          <a:bodyPr/>
          <a:lstStyle/>
          <a:p>
            <a:r>
              <a:rPr kumimoji="1" lang="en-US" altLang="ja-JP" dirty="0"/>
              <a:t>138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1DC9810-1D5D-48E2-9393-0B67F7A2418E}"/>
              </a:ext>
            </a:extLst>
          </p:cNvPr>
          <p:cNvSpPr txBox="1">
            <a:spLocks/>
          </p:cNvSpPr>
          <p:nvPr/>
        </p:nvSpPr>
        <p:spPr>
          <a:xfrm>
            <a:off x="2783631" y="3284984"/>
            <a:ext cx="727280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>
                <a:solidFill>
                  <a:schemeClr val="accent2"/>
                </a:solidFill>
              </a:rPr>
              <a:t>・棒グラフ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・折れ線グラフ</a:t>
            </a:r>
            <a:endParaRPr lang="en-US" altLang="ja-JP" sz="3600" dirty="0"/>
          </a:p>
          <a:p>
            <a:r>
              <a:rPr lang="ja-JP" altLang="en-US" sz="3600" dirty="0"/>
              <a:t>・円グラフ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・帯グラフ</a:t>
            </a:r>
            <a:endParaRPr lang="en-US" altLang="ja-JP" sz="3600" dirty="0"/>
          </a:p>
        </p:txBody>
      </p:sp>
    </p:spTree>
    <p:extLst>
      <p:ext uri="{BB962C8B-B14F-4D97-AF65-F5344CB8AC3E}">
        <p14:creationId xmlns:p14="http://schemas.microsoft.com/office/powerpoint/2010/main" val="780571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B293F6-BB50-BFC8-AD87-786187EDC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ja-JP" sz="4000" kern="100" dirty="0">
                <a:effectLst/>
                <a:cs typeface="Times New Roman" panose="02020603050405020304" pitchFamily="18" charset="0"/>
              </a:rPr>
              <a:t>棒グラフは，各項目の数量を棒の長さで表したものである。</a:t>
            </a:r>
          </a:p>
          <a:p>
            <a:pPr>
              <a:buNone/>
            </a:pPr>
            <a:r>
              <a:rPr lang="ja-JP" altLang="ja-JP" sz="4000" dirty="0">
                <a:effectLst/>
                <a:cs typeface="Times New Roman" panose="02020603050405020304" pitchFamily="18" charset="0"/>
              </a:rPr>
              <a:t>棒グラフで表すことによって，各項目の数量が比較しやすくなる。</a:t>
            </a:r>
            <a:endParaRPr kumimoji="1" lang="ja-JP" altLang="en-US" sz="40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E308924-1232-4D92-A6B2-19314D74C1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427878A6-786B-6507-07E1-3FE1A0C47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・棒グラフ</a:t>
            </a:r>
            <a:endParaRPr kumimoji="1" lang="ja-JP" altLang="en-US" dirty="0"/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35FCC4DE-F6C2-4598-02C6-56B27810C8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30188"/>
            <a:ext cx="598487" cy="576262"/>
          </a:xfrm>
        </p:spPr>
        <p:txBody>
          <a:bodyPr/>
          <a:lstStyle/>
          <a:p>
            <a:r>
              <a:rPr kumimoji="1" lang="en-US" altLang="ja-JP" dirty="0"/>
              <a:t>138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075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34A35A9B-3F15-250E-BE06-723B1EF647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ja-JP" altLang="ja-JP" sz="4000" kern="100" dirty="0">
                    <a:effectLst/>
                    <a:cs typeface="Times New Roman" panose="02020603050405020304" pitchFamily="18" charset="0"/>
                  </a:rPr>
                  <a:t>次の表は，ある高校の生徒</a:t>
                </a:r>
                <a14:m>
                  <m:oMath xmlns:m="http://schemas.openxmlformats.org/officeDocument/2006/math">
                    <m:r>
                      <a:rPr lang="ja-JP" altLang="ja-JP" sz="4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4000" i="1" kern="1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200 </m:t>
                    </m:r>
                  </m:oMath>
                </a14:m>
                <a:r>
                  <a:rPr lang="ja-JP" altLang="ja-JP" sz="4000" kern="100" dirty="0">
                    <a:effectLst/>
                    <a:cs typeface="Times New Roman" panose="02020603050405020304" pitchFamily="18" charset="0"/>
                  </a:rPr>
                  <a:t>人について，理科の科目の選択者数を示したものである。このデータを棒グラフで表しなさい。また，グラフからどのようなことがわかるかいいなさい。</a:t>
                </a:r>
                <a:endParaRPr lang="en-US" altLang="ja-JP" sz="4000" kern="100" dirty="0">
                  <a:effectLst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endParaRPr lang="ja-JP" altLang="ja-JP" sz="4000" kern="100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34A35A9B-3F15-250E-BE06-723B1EF647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54" t="-3099" r="-8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B341B4-0C24-65C8-9694-8C6DD3193C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CE5562D-6DB7-8EED-8229-A7D047D8D6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51E1E481-4265-03CB-3F6B-FAB7F99D5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・棒グラフ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2C0FD067-C387-A09D-9BA5-DE71FD9C2F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138</a:t>
            </a:r>
            <a:endParaRPr kumimoji="1" lang="ja-JP" altLang="en-US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F892C7BB-D79A-7D01-442D-39AF92F32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4032"/>
              </p:ext>
            </p:extLst>
          </p:nvPr>
        </p:nvGraphicFramePr>
        <p:xfrm>
          <a:off x="1034088" y="4581128"/>
          <a:ext cx="10080000" cy="1595835"/>
        </p:xfrm>
        <a:graphic>
          <a:graphicData uri="http://schemas.openxmlformats.org/drawingml/2006/table">
            <a:tbl>
              <a:tblPr firstRow="1" firstCol="1" bandRow="1"/>
              <a:tblGrid>
                <a:gridCol w="2880000">
                  <a:extLst>
                    <a:ext uri="{9D8B030D-6E8A-4147-A177-3AD203B41FA5}">
                      <a16:colId xmlns:a16="http://schemas.microsoft.com/office/drawing/2014/main" val="296985659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21568127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6547969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62722300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84079564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218409364"/>
                    </a:ext>
                  </a:extLst>
                </a:gridCol>
              </a:tblGrid>
              <a:tr h="793278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理科選択科目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物理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D0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化学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生物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地学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計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615429"/>
                  </a:ext>
                </a:extLst>
              </a:tr>
              <a:tr h="802557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選択者数</a:t>
                      </a:r>
                      <a:r>
                        <a:rPr lang="en-US" alt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ja-JP" alt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altLang="ja-JP" sz="3200" kern="100" dirty="0"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3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8AC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en-US" sz="3200" kern="100" dirty="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41</a:t>
                      </a:r>
                      <a:endParaRPr lang="ja-JP" sz="32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en-US" sz="3200" kern="100" dirty="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73</a:t>
                      </a:r>
                      <a:endParaRPr lang="ja-JP" sz="32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en-US" sz="3200" kern="100" dirty="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32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en-US" sz="3200" kern="100" dirty="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ja-JP" sz="32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buNone/>
                      </a:pPr>
                      <a:r>
                        <a:rPr lang="en-US" sz="3200" kern="100" dirty="0">
                          <a:effectLst/>
                          <a:latin typeface="Cambria Math" panose="020405030504060302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320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297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45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38EA027-4871-FB6B-B9C6-AA0481387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0" algn="l">
              <a:buNone/>
            </a:pPr>
            <a:r>
              <a:rPr lang="ja-JP" altLang="ja-JP" sz="3600" kern="100" dirty="0">
                <a:solidFill>
                  <a:schemeClr val="accent2"/>
                </a:solidFill>
                <a:effectLst/>
                <a:cs typeface="Times New Roman" panose="02020603050405020304" pitchFamily="18" charset="0"/>
              </a:rPr>
              <a:t>わかること（例）</a:t>
            </a:r>
          </a:p>
          <a:p>
            <a:pPr marL="6096000">
              <a:buNone/>
            </a:pPr>
            <a:r>
              <a:rPr lang="ja-JP" altLang="ja-JP" sz="3600" b="1" dirty="0">
                <a:solidFill>
                  <a:schemeClr val="accent2"/>
                </a:solidFill>
                <a:effectLst/>
                <a:cs typeface="Times New Roman" panose="02020603050405020304" pitchFamily="18" charset="0"/>
              </a:rPr>
              <a:t>物理の選択者数は生物のほぼ半数である。</a:t>
            </a:r>
            <a:endParaRPr kumimoji="1" lang="ja-JP" altLang="en-US" sz="36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A996EF6-6D9C-FAD5-9688-7D594F28B6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CF696F85-CE04-6AA4-90E8-4D26E10F43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43260FA3-E7E9-9EB8-F79B-B371AFD732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138</a:t>
            </a:r>
            <a:endParaRPr kumimoji="1" lang="ja-JP" altLang="en-US" dirty="0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226F200F-1AEC-52CE-17D4-DF7F90ED9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・棒グラフ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F9CC648-37F9-53BF-984B-312E8365A5E5}"/>
              </a:ext>
            </a:extLst>
          </p:cNvPr>
          <p:cNvSpPr txBox="1"/>
          <p:nvPr/>
        </p:nvSpPr>
        <p:spPr>
          <a:xfrm>
            <a:off x="1991544" y="102415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ja-JP" altLang="en-US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解答</a:t>
            </a:r>
            <a:r>
              <a:rPr kumimoji="1" lang="en-US" altLang="ja-JP" sz="4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kumimoji="1" lang="ja-JP" altLang="en-US" sz="4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DDBEA38-FF89-7159-C493-644E29566C2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844824"/>
            <a:ext cx="5714777" cy="43321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34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7448" y="177194"/>
            <a:ext cx="8712968" cy="592642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統計とグラフ　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7368" y="1700808"/>
            <a:ext cx="11233248" cy="1656184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① 統計とグラフ　</a:t>
            </a:r>
            <a:endParaRPr lang="en-US" altLang="ja-JP" sz="54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>
          <a:xfrm>
            <a:off x="10920536" y="230177"/>
            <a:ext cx="1152128" cy="576262"/>
          </a:xfrm>
        </p:spPr>
        <p:txBody>
          <a:bodyPr/>
          <a:lstStyle/>
          <a:p>
            <a:r>
              <a:rPr kumimoji="1" lang="en-US" altLang="ja-JP" dirty="0"/>
              <a:t>139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1DC9810-1D5D-48E2-9393-0B67F7A2418E}"/>
              </a:ext>
            </a:extLst>
          </p:cNvPr>
          <p:cNvSpPr txBox="1">
            <a:spLocks/>
          </p:cNvSpPr>
          <p:nvPr/>
        </p:nvSpPr>
        <p:spPr>
          <a:xfrm>
            <a:off x="2783631" y="3284984"/>
            <a:ext cx="727280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4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・棒グラフ</a:t>
            </a:r>
            <a:r>
              <a:rPr lang="en-US" altLang="ja-JP" sz="3600" dirty="0"/>
              <a:t>		</a:t>
            </a:r>
            <a:r>
              <a:rPr lang="ja-JP" altLang="en-US" sz="3600" dirty="0">
                <a:solidFill>
                  <a:schemeClr val="accent2"/>
                </a:solidFill>
              </a:rPr>
              <a:t>・折れ線グラフ</a:t>
            </a:r>
            <a:endParaRPr lang="en-US" altLang="ja-JP" sz="3600" dirty="0">
              <a:solidFill>
                <a:schemeClr val="accent2"/>
              </a:solidFill>
            </a:endParaRPr>
          </a:p>
          <a:p>
            <a:r>
              <a:rPr lang="ja-JP" altLang="en-US" sz="3600" dirty="0"/>
              <a:t>・円グラフ</a:t>
            </a:r>
            <a:r>
              <a:rPr lang="en-US" altLang="ja-JP" sz="3600" dirty="0"/>
              <a:t>		</a:t>
            </a:r>
            <a:r>
              <a:rPr lang="ja-JP" altLang="en-US" sz="3600" dirty="0"/>
              <a:t>・帯グラフ</a:t>
            </a:r>
            <a:endParaRPr lang="en-US" altLang="ja-JP" sz="3600" dirty="0"/>
          </a:p>
        </p:txBody>
      </p:sp>
    </p:spTree>
    <p:extLst>
      <p:ext uri="{BB962C8B-B14F-4D97-AF65-F5344CB8AC3E}">
        <p14:creationId xmlns:p14="http://schemas.microsoft.com/office/powerpoint/2010/main" val="778624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CAF7C1E-CC49-90CA-D7B0-E10F984D3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ja-JP" sz="4000" kern="100" dirty="0">
                <a:effectLst/>
                <a:cs typeface="Times New Roman" panose="02020603050405020304" pitchFamily="18" charset="0"/>
              </a:rPr>
              <a:t>折れ線グラフは，各項目の数量を表す点を順に</a:t>
            </a:r>
            <a:br>
              <a:rPr lang="en-US" altLang="ja-JP" sz="4000" kern="100" dirty="0">
                <a:cs typeface="Times New Roman" panose="02020603050405020304" pitchFamily="18" charset="0"/>
              </a:rPr>
            </a:br>
            <a:r>
              <a:rPr lang="ja-JP" altLang="ja-JP" sz="4000" kern="100" dirty="0">
                <a:effectLst/>
                <a:cs typeface="Times New Roman" panose="02020603050405020304" pitchFamily="18" charset="0"/>
              </a:rPr>
              <a:t>線分で結んだものである。</a:t>
            </a:r>
          </a:p>
          <a:p>
            <a:pPr>
              <a:buNone/>
            </a:pPr>
            <a:r>
              <a:rPr lang="ja-JP" altLang="ja-JP" sz="4000" dirty="0">
                <a:effectLst/>
                <a:cs typeface="Times New Roman" panose="02020603050405020304" pitchFamily="18" charset="0"/>
              </a:rPr>
              <a:t>折れ線グラフで表すことによって，数量の移り変わりがとらえやすくなる。</a:t>
            </a:r>
            <a:endParaRPr kumimoji="1" lang="ja-JP" altLang="en-US" sz="40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8306FA-529B-78F2-0583-311005F2C8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6" name="テキスト プレースホルダー 3">
            <a:extLst>
              <a:ext uri="{FF2B5EF4-FFF2-40B4-BE49-F238E27FC236}">
                <a16:creationId xmlns:a16="http://schemas.microsoft.com/office/drawing/2014/main" id="{5CA135D6-C8CB-0961-2A66-226FBF23A7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30188"/>
            <a:ext cx="598487" cy="576262"/>
          </a:xfrm>
        </p:spPr>
        <p:txBody>
          <a:bodyPr/>
          <a:lstStyle/>
          <a:p>
            <a:r>
              <a:rPr kumimoji="1" lang="en-US" altLang="ja-JP" dirty="0"/>
              <a:t>139</a:t>
            </a:r>
            <a:endParaRPr kumimoji="1" lang="ja-JP" altLang="en-US" dirty="0"/>
          </a:p>
        </p:txBody>
      </p:sp>
      <p:sp>
        <p:nvSpPr>
          <p:cNvPr id="7" name="タイトル 7">
            <a:extLst>
              <a:ext uri="{FF2B5EF4-FFF2-40B4-BE49-F238E27FC236}">
                <a16:creationId xmlns:a16="http://schemas.microsoft.com/office/drawing/2014/main" id="{1B4A65D8-797C-5ADB-B22A-FC3652CFE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・折れ線グラフ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771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7049E05-CB8E-8442-4C07-C36801F4E3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ja-JP" altLang="ja-JP" sz="4000" dirty="0">
                    <a:effectLst/>
                    <a:cs typeface="Times New Roman" panose="02020603050405020304" pitchFamily="18" charset="0"/>
                  </a:rPr>
                  <a:t>次の表は，</a:t>
                </a:r>
                <a14:m>
                  <m:oMath xmlns:m="http://schemas.openxmlformats.org/officeDocument/2006/math">
                    <m:r>
                      <a:rPr lang="en-US" altLang="ja-JP" sz="4000">
                        <a:effectLst/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1990 </m:t>
                    </m:r>
                  </m:oMath>
                </a14:m>
                <a:r>
                  <a:rPr lang="ja-JP" altLang="ja-JP" sz="4000" dirty="0">
                    <a:effectLst/>
                    <a:cs typeface="Times New Roman" panose="02020603050405020304" pitchFamily="18" charset="0"/>
                  </a:rPr>
                  <a:t>年から</a:t>
                </a:r>
                <a14:m>
                  <m:oMath xmlns:m="http://schemas.openxmlformats.org/officeDocument/2006/math">
                    <m:r>
                      <a:rPr lang="ja-JP" altLang="ja-JP" sz="4000" i="1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4000">
                        <a:effectLst/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2020 </m:t>
                    </m:r>
                  </m:oMath>
                </a14:m>
                <a:r>
                  <a:rPr lang="ja-JP" altLang="ja-JP" sz="4000" dirty="0">
                    <a:effectLst/>
                    <a:cs typeface="Times New Roman" panose="02020603050405020304" pitchFamily="18" charset="0"/>
                  </a:rPr>
                  <a:t>年までの国内の年間</a:t>
                </a:r>
                <a:br>
                  <a:rPr lang="en-US" altLang="ja-JP" sz="4000" dirty="0">
                    <a:effectLst/>
                    <a:cs typeface="Times New Roman" panose="02020603050405020304" pitchFamily="18" charset="0"/>
                  </a:rPr>
                </a:br>
                <a:r>
                  <a:rPr lang="ja-JP" altLang="en-US" sz="4000" dirty="0">
                    <a:effectLst/>
                    <a:cs typeface="Times New Roman" panose="02020603050405020304" pitchFamily="18" charset="0"/>
                  </a:rPr>
                  <a:t>出生数</a:t>
                </a:r>
                <a:r>
                  <a:rPr lang="ja-JP" altLang="ja-JP" sz="4000" kern="100" dirty="0">
                    <a:cs typeface="Times New Roman" panose="02020603050405020304" pitchFamily="18" charset="0"/>
                  </a:rPr>
                  <a:t>を</a:t>
                </a:r>
                <a14:m>
                  <m:oMath xmlns:m="http://schemas.openxmlformats.org/officeDocument/2006/math">
                    <m:r>
                      <a:rPr lang="ja-JP" altLang="ja-JP" sz="4000" i="1" kern="1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4000" kern="100"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5 </m:t>
                    </m:r>
                  </m:oMath>
                </a14:m>
                <a:r>
                  <a:rPr lang="ja-JP" altLang="ja-JP" sz="4000" kern="100" dirty="0">
                    <a:cs typeface="Times New Roman" panose="02020603050405020304" pitchFamily="18" charset="0"/>
                  </a:rPr>
                  <a:t>年ごとに示したものである。このデータを</a:t>
                </a:r>
                <a:br>
                  <a:rPr lang="en-US" altLang="ja-JP" sz="4000" kern="100" dirty="0">
                    <a:cs typeface="Times New Roman" panose="02020603050405020304" pitchFamily="18" charset="0"/>
                  </a:rPr>
                </a:br>
                <a:r>
                  <a:rPr lang="ja-JP" altLang="ja-JP" sz="4000" kern="100" dirty="0">
                    <a:cs typeface="Times New Roman" panose="02020603050405020304" pitchFamily="18" charset="0"/>
                  </a:rPr>
                  <a:t>折れ線グラフで表しなさい</a:t>
                </a:r>
                <a:r>
                  <a:rPr lang="en-US" altLang="ja-JP" sz="4000" kern="100" dirty="0">
                    <a:cs typeface="Times New Roman" panose="02020603050405020304" pitchFamily="18" charset="0"/>
                  </a:rPr>
                  <a:t> (</a:t>
                </a:r>
                <a:r>
                  <a:rPr lang="ja-JP" altLang="ja-JP" sz="4000" dirty="0">
                    <a:cs typeface="Times New Roman" panose="02020603050405020304" pitchFamily="18" charset="0"/>
                  </a:rPr>
                  <a:t>グラフ</a:t>
                </a:r>
                <a:r>
                  <a:rPr lang="ja-JP" altLang="en-US" sz="4000" dirty="0">
                    <a:cs typeface="Times New Roman" panose="02020603050405020304" pitchFamily="18" charset="0"/>
                  </a:rPr>
                  <a:t>用紙は巻末</a:t>
                </a:r>
                <a14:m>
                  <m:oMath xmlns:m="http://schemas.openxmlformats.org/officeDocument/2006/math">
                    <m:r>
                      <a:rPr lang="en-US" altLang="ja-JP" sz="4000" b="0" i="0" kern="100" smtClean="0">
                        <a:latin typeface="Cambria Math" panose="02040503050406030204" pitchFamily="18" charset="0"/>
                        <a:ea typeface="ＭＳ ゴシック" panose="020B0609070205080204" pitchFamily="49" charset="-128"/>
                        <a:cs typeface="Times New Roman" panose="02020603050405020304" pitchFamily="18" charset="0"/>
                      </a:rPr>
                      <m:t> 4 </m:t>
                    </m:r>
                  </m:oMath>
                </a14:m>
                <a:r>
                  <a:rPr lang="en-US" altLang="ja-JP" sz="4000" kern="100" dirty="0">
                    <a:cs typeface="Times New Roman" panose="02020603050405020304" pitchFamily="18" charset="0"/>
                  </a:rPr>
                  <a:t>)</a:t>
                </a:r>
                <a:r>
                  <a:rPr lang="ja-JP" altLang="ja-JP" sz="4000" kern="100" dirty="0">
                    <a:cs typeface="Times New Roman" panose="02020603050405020304" pitchFamily="18" charset="0"/>
                  </a:rPr>
                  <a:t>。</a:t>
                </a:r>
                <a:br>
                  <a:rPr lang="en-US" altLang="ja-JP" sz="4000" kern="100" dirty="0">
                    <a:cs typeface="Times New Roman" panose="02020603050405020304" pitchFamily="18" charset="0"/>
                  </a:rPr>
                </a:br>
                <a:r>
                  <a:rPr lang="ja-JP" altLang="ja-JP" sz="4000" spc="-150" dirty="0">
                    <a:cs typeface="Times New Roman" panose="02020603050405020304" pitchFamily="18" charset="0"/>
                  </a:rPr>
                  <a:t>また，グラフからどのようなことがわかるかいいなさい。</a:t>
                </a:r>
                <a:endParaRPr lang="en-US" altLang="ja-JP" sz="4000" spc="-150" dirty="0">
                  <a:cs typeface="Times New Roman" panose="02020603050405020304" pitchFamily="18" charset="0"/>
                </a:endParaRPr>
              </a:p>
              <a:p>
                <a:endParaRPr kumimoji="1" lang="ja-JP" altLang="en-US" sz="4000" dirty="0"/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7049E05-CB8E-8442-4C07-C36801F4E3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54" t="-3099" r="-222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FCE6484-31EA-14EC-A70E-9D11BD36173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B9E2C0E-A6FD-93CA-560A-4CD0FAADB3E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タイトル 7">
            <a:extLst>
              <a:ext uri="{FF2B5EF4-FFF2-40B4-BE49-F238E27FC236}">
                <a16:creationId xmlns:a16="http://schemas.microsoft.com/office/drawing/2014/main" id="{31BBE316-9376-44A9-CCC2-F8FDB71F2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・折れ線グラフ</a:t>
            </a:r>
            <a:endParaRPr kumimoji="1" lang="ja-JP" altLang="en-US" dirty="0"/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D40B6F02-3120-3C95-235C-0DF08E3504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139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056FF648-3B0A-8662-0638-19414DE3B5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849444"/>
                  </p:ext>
                </p:extLst>
              </p:nvPr>
            </p:nvGraphicFramePr>
            <p:xfrm>
              <a:off x="966000" y="4736963"/>
              <a:ext cx="10260000" cy="144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00000">
                      <a:extLst>
                        <a:ext uri="{9D8B030D-6E8A-4147-A177-3AD203B41FA5}">
                          <a16:colId xmlns:a16="http://schemas.microsoft.com/office/drawing/2014/main" val="1289851605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16026904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1330237283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41885704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2012877552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201783212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3670328679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3015420079"/>
                        </a:ext>
                      </a:extLst>
                    </a:gridCol>
                  </a:tblGrid>
                  <a:tr h="72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:r>
                            <a:rPr 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年</a:t>
                          </a:r>
                          <a:endParaRPr lang="ja-JP" sz="3200" kern="100" dirty="0">
                            <a:effectLst/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1990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1995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2000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2005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2010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2015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2020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1689217"/>
                      </a:ext>
                    </a:extLst>
                  </a:tr>
                  <a:tr h="72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:r>
                            <a:rPr 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出生数</a:t>
                          </a:r>
                          <a:r>
                            <a:rPr lang="en-US" alt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en-US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万人</a:t>
                          </a:r>
                          <a:r>
                            <a:rPr lang="en-US" alt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122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119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119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106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107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101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kern="0">
                                    <a:effectLst/>
                                    <a:latin typeface="Cambria Math" panose="02040503050406030204" pitchFamily="18" charset="0"/>
                                    <a:ea typeface="ＭＳ 明朝" panose="02020609040205080304" pitchFamily="17" charset="-128"/>
                                    <a:cs typeface="Times New Roman" panose="02020603050405020304" pitchFamily="18" charset="0"/>
                                  </a:rPr>
                                  <m:t>84</m:t>
                                </m:r>
                              </m:oMath>
                            </m:oMathPara>
                          </a14:m>
                          <a:endParaRPr lang="ja-JP" sz="3200" kern="100" dirty="0">
                            <a:effectLst/>
                            <a:latin typeface="Century" panose="02040604050505020304" pitchFamily="18" charset="0"/>
                            <a:ea typeface="ＭＳ 明朝" panose="02020609040205080304" pitchFamily="17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28354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 8">
                <a:extLst>
                  <a:ext uri="{FF2B5EF4-FFF2-40B4-BE49-F238E27FC236}">
                    <a16:creationId xmlns:a16="http://schemas.microsoft.com/office/drawing/2014/main" id="{056FF648-3B0A-8662-0638-19414DE3B5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849444"/>
                  </p:ext>
                </p:extLst>
              </p:nvPr>
            </p:nvGraphicFramePr>
            <p:xfrm>
              <a:off x="966000" y="4736963"/>
              <a:ext cx="10260000" cy="144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00000">
                      <a:extLst>
                        <a:ext uri="{9D8B030D-6E8A-4147-A177-3AD203B41FA5}">
                          <a16:colId xmlns:a16="http://schemas.microsoft.com/office/drawing/2014/main" val="1289851605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16026904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1330237283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41885704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2012877552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2017832120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3670328679"/>
                        </a:ext>
                      </a:extLst>
                    </a:gridCol>
                    <a:gridCol w="1080000">
                      <a:extLst>
                        <a:ext uri="{9D8B030D-6E8A-4147-A177-3AD203B41FA5}">
                          <a16:colId xmlns:a16="http://schemas.microsoft.com/office/drawing/2014/main" val="3015420079"/>
                        </a:ext>
                      </a:extLst>
                    </a:gridCol>
                  </a:tblGrid>
                  <a:tr h="72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:r>
                            <a:rPr 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年</a:t>
                          </a:r>
                          <a:endParaRPr lang="ja-JP" sz="3200" kern="100" dirty="0">
                            <a:effectLst/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0847" t="-21008" r="-602260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8876" t="-21008" r="-498876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51412" t="-21008" r="-401695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1412" t="-21008" r="-301695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1412" t="-21008" r="-201695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47191" t="-21008" r="-100562" b="-1008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51977" t="-21008" r="-1130" b="-1008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1689217"/>
                      </a:ext>
                    </a:extLst>
                  </a:tr>
                  <a:tr h="72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500"/>
                            </a:lnSpc>
                            <a:buNone/>
                          </a:pPr>
                          <a:r>
                            <a:rPr 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出生数</a:t>
                          </a:r>
                          <a:r>
                            <a:rPr lang="en-US" alt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ja-JP" altLang="en-US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万人</a:t>
                          </a:r>
                          <a:r>
                            <a:rPr lang="en-US" altLang="ja-JP" sz="3200" kern="0" dirty="0">
                              <a:effectLst/>
                              <a:latin typeface="ＭＳ Ｐゴシック" panose="020B0600070205080204" pitchFamily="50" charset="-128"/>
                              <a:ea typeface="ＭＳ Ｐゴシック" panose="020B0600070205080204" pitchFamily="50" charset="-128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ja-JP" sz="3200" kern="100" dirty="0">
                            <a:effectLst/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1D0EB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0847" t="-122034" r="-602260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8876" t="-122034" r="-498876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51412" t="-122034" r="-401695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1412" t="-122034" r="-301695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51412" t="-122034" r="-201695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47191" t="-122034" r="-100562" b="-16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51977" t="-122034" r="-1130" b="-16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35400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4146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0BC3599-6800-F5FE-DA0D-306D59D2586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6096000" algn="l">
                  <a:buNone/>
                </a:pPr>
                <a:r>
                  <a:rPr lang="ja-JP" altLang="ja-JP" sz="3600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  <a:t>わかること（例）</a:t>
                </a:r>
              </a:p>
              <a:p>
                <a:pPr marL="6096000" algn="l">
                  <a:buNone/>
                </a:pPr>
                <a14:m>
                  <m:oMath xmlns:m="http://schemas.openxmlformats.org/officeDocument/2006/math">
                    <m:r>
                      <a:rPr lang="en-US" altLang="ja-JP" sz="3600" b="1" i="1" kern="100" smtClean="0">
                        <a:solidFill>
                          <a:schemeClr val="accent2"/>
                        </a:solidFill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𝟐𝟎𝟎𝟓</m:t>
                    </m:r>
                    <m:r>
                      <a:rPr lang="en-US" altLang="ja-JP" sz="3600" b="1" kern="100">
                        <a:solidFill>
                          <a:schemeClr val="accent2"/>
                        </a:solidFill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sz="3600" b="1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  <a:t>年から</a:t>
                </a:r>
                <a14:m>
                  <m:oMath xmlns:m="http://schemas.openxmlformats.org/officeDocument/2006/math">
                    <m:r>
                      <a:rPr lang="ja-JP" altLang="ja-JP" sz="3600" b="1" i="1" kern="100">
                        <a:solidFill>
                          <a:schemeClr val="accent2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ja-JP" sz="3600" b="1" i="1" kern="100">
                        <a:solidFill>
                          <a:schemeClr val="accent2"/>
                        </a:solidFill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𝟐𝟎𝟏𝟎</m:t>
                    </m:r>
                    <m:r>
                      <a:rPr lang="en-US" altLang="ja-JP" sz="3600" b="1" kern="100">
                        <a:solidFill>
                          <a:schemeClr val="accent2"/>
                        </a:solidFill>
                        <a:effectLst/>
                        <a:latin typeface="Cambria Math" panose="020405030504060302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ja-JP" altLang="ja-JP" sz="3600" b="1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  <a:t>年でわずかに増加しているが，全体的には減少傾向で</a:t>
                </a:r>
                <a:br>
                  <a:rPr lang="en-US" altLang="ja-JP" sz="3600" b="1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</a:br>
                <a:r>
                  <a:rPr lang="ja-JP" altLang="ja-JP" sz="3600" b="1" kern="100" dirty="0">
                    <a:solidFill>
                      <a:schemeClr val="accent2"/>
                    </a:solidFill>
                    <a:effectLst/>
                    <a:cs typeface="Times New Roman" panose="02020603050405020304" pitchFamily="18" charset="0"/>
                  </a:rPr>
                  <a:t>ある。</a:t>
                </a:r>
                <a:endParaRPr lang="ja-JP" altLang="ja-JP" sz="3600" kern="100" dirty="0">
                  <a:solidFill>
                    <a:schemeClr val="accent2"/>
                  </a:solidFill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F0BC3599-6800-F5FE-DA0D-306D59D258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r="-2769" b="-253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280788-5158-A0CF-0378-EEB2B1FF53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B9F8DB97-61EE-A1E2-F149-127EC079B6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B6F4890B-C055-4DF2-0825-DDCA11DAA2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114088" y="203200"/>
            <a:ext cx="598487" cy="576263"/>
          </a:xfrm>
        </p:spPr>
        <p:txBody>
          <a:bodyPr/>
          <a:lstStyle/>
          <a:p>
            <a:r>
              <a:rPr kumimoji="1" lang="en-US" altLang="ja-JP" dirty="0"/>
              <a:t>139</a:t>
            </a:r>
            <a:endParaRPr kumimoji="1" lang="ja-JP" altLang="en-US" dirty="0"/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FB5912FF-138C-4B59-71C5-72398BB73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125" y="177800"/>
            <a:ext cx="6553200" cy="592138"/>
          </a:xfrm>
        </p:spPr>
        <p:txBody>
          <a:bodyPr/>
          <a:lstStyle/>
          <a:p>
            <a:r>
              <a:rPr lang="ja-JP" altLang="en-US" dirty="0"/>
              <a:t>統計とグラフ　　・折れ線グラフ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11EEAF8-25D5-2F4C-5E46-E66B58CF68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"/>
          <a:stretch/>
        </p:blipFill>
        <p:spPr bwMode="auto">
          <a:xfrm>
            <a:off x="479376" y="1862893"/>
            <a:ext cx="5222720" cy="4314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24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例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例題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問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解答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大判問題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補充練習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大判問題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本文">
  <a:themeElements>
    <a:clrScheme name="ユーザー定義 1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2698</TotalTime>
  <Words>759</Words>
  <Application>Microsoft Office PowerPoint</Application>
  <PresentationFormat>ワイド画面</PresentationFormat>
  <Paragraphs>163</Paragraphs>
  <Slides>17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8</vt:i4>
      </vt:variant>
      <vt:variant>
        <vt:lpstr>スライド タイトル</vt:lpstr>
      </vt:variant>
      <vt:variant>
        <vt:i4>17</vt:i4>
      </vt:variant>
    </vt:vector>
  </HeadingPairs>
  <TitlesOfParts>
    <vt:vector size="33" baseType="lpstr">
      <vt:lpstr>ＭＳ Ｐゴシック</vt:lpstr>
      <vt:lpstr>ＭＳ ゴシック</vt:lpstr>
      <vt:lpstr>Arial</vt:lpstr>
      <vt:lpstr>Calibri</vt:lpstr>
      <vt:lpstr>Calibri Light</vt:lpstr>
      <vt:lpstr>Cambria Math</vt:lpstr>
      <vt:lpstr>Century</vt:lpstr>
      <vt:lpstr>Times New Roman</vt:lpstr>
      <vt:lpstr>例</vt:lpstr>
      <vt:lpstr>例題</vt:lpstr>
      <vt:lpstr>問</vt:lpstr>
      <vt:lpstr>解答</vt:lpstr>
      <vt:lpstr>大判問題</vt:lpstr>
      <vt:lpstr>補充練習</vt:lpstr>
      <vt:lpstr>1_大判問題</vt:lpstr>
      <vt:lpstr>本文</vt:lpstr>
      <vt:lpstr>統計とグラフ　　</vt:lpstr>
      <vt:lpstr>統計とグラフ　　</vt:lpstr>
      <vt:lpstr>統計とグラフ　　・棒グラフ</vt:lpstr>
      <vt:lpstr>統計とグラフ　　・棒グラフ</vt:lpstr>
      <vt:lpstr>統計とグラフ　　・棒グラフ</vt:lpstr>
      <vt:lpstr>統計とグラフ　　</vt:lpstr>
      <vt:lpstr>統計とグラフ　　・折れ線グラフ</vt:lpstr>
      <vt:lpstr>統計とグラフ　　・折れ線グラフ</vt:lpstr>
      <vt:lpstr>統計とグラフ　　・折れ線グラフ</vt:lpstr>
      <vt:lpstr>統計とグラフ　　</vt:lpstr>
      <vt:lpstr>統計とグラフ　　・円グラフ</vt:lpstr>
      <vt:lpstr>統計とグラフ　　・円グラフ</vt:lpstr>
      <vt:lpstr>統計とグラフ　　・円グラフ</vt:lpstr>
      <vt:lpstr>統計とグラフ　　</vt:lpstr>
      <vt:lpstr>統計とグラフ　　・帯グラフ</vt:lpstr>
      <vt:lpstr>統計とグラフ　　・帯グラフ</vt:lpstr>
      <vt:lpstr>統計とグラフ　　・帯グラフ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石川 将</cp:lastModifiedBy>
  <cp:revision>8</cp:revision>
  <cp:lastPrinted>2017-12-15T11:25:58Z</cp:lastPrinted>
  <dcterms:created xsi:type="dcterms:W3CDTF">2016-11-04T07:32:27Z</dcterms:created>
  <dcterms:modified xsi:type="dcterms:W3CDTF">2025-12-19T06:12:41Z</dcterms:modified>
</cp:coreProperties>
</file>