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06" r:id="rId2"/>
    <p:sldId id="307" r:id="rId3"/>
    <p:sldId id="308" r:id="rId4"/>
    <p:sldId id="309" r:id="rId5"/>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1" userDrawn="1">
          <p15:clr>
            <a:srgbClr val="A4A3A4"/>
          </p15:clr>
        </p15:guide>
        <p15:guide id="2" pos="29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08" autoAdjust="0"/>
    <p:restoredTop sz="94660"/>
  </p:normalViewPr>
  <p:slideViewPr>
    <p:cSldViewPr snapToGrid="0">
      <p:cViewPr varScale="1">
        <p:scale>
          <a:sx n="38" d="100"/>
          <a:sy n="38" d="100"/>
        </p:scale>
        <p:origin x="696" y="67"/>
      </p:cViewPr>
      <p:guideLst>
        <p:guide orient="horz" pos="2211"/>
        <p:guide pos="29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397738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393490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404712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571783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714366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2975823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486986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408661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1327947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344950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6C8B8D-5E5F-49F8-99F3-E112A6AF3F41}" type="datetimeFigureOut">
              <a:rPr kumimoji="1" lang="ja-JP" altLang="en-US" smtClean="0"/>
              <a:t>2026/2/19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4259946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D06C8B8D-5E5F-49F8-99F3-E112A6AF3F41}" type="datetimeFigureOut">
              <a:rPr kumimoji="1" lang="ja-JP" altLang="en-US" smtClean="0"/>
              <a:t>2026/2/19</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8CD34674-1AB2-4C04-A2C4-526ABD488C60}" type="slidenum">
              <a:rPr kumimoji="1" lang="ja-JP" altLang="en-US" smtClean="0"/>
              <a:t>‹#›</a:t>
            </a:fld>
            <a:endParaRPr kumimoji="1" lang="ja-JP" altLang="en-US"/>
          </a:p>
        </p:txBody>
      </p:sp>
    </p:spTree>
    <p:extLst>
      <p:ext uri="{BB962C8B-B14F-4D97-AF65-F5344CB8AC3E}">
        <p14:creationId xmlns:p14="http://schemas.microsoft.com/office/powerpoint/2010/main" val="22488808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A16D3-25E8-24B0-7CF7-77E2B69222C2}"/>
            </a:ext>
          </a:extLst>
        </p:cNvPr>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DF2485AA-E482-CA28-E7C0-83E19115B7AA}"/>
              </a:ext>
            </a:extLst>
          </p:cNvPr>
          <p:cNvCxnSpPr/>
          <p:nvPr/>
        </p:nvCxnSpPr>
        <p:spPr>
          <a:xfrm>
            <a:off x="431997" y="1039740"/>
            <a:ext cx="6695675" cy="0"/>
          </a:xfrm>
          <a:prstGeom prst="line">
            <a:avLst/>
          </a:prstGeom>
          <a:ln w="3175">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sp>
        <p:nvSpPr>
          <p:cNvPr id="3" name="テキスト ボックス 2">
            <a:extLst>
              <a:ext uri="{FF2B5EF4-FFF2-40B4-BE49-F238E27FC236}">
                <a16:creationId xmlns:a16="http://schemas.microsoft.com/office/drawing/2014/main" id="{FB2BD4DE-CA5C-E9E4-4398-B21E53FCFC29}"/>
              </a:ext>
            </a:extLst>
          </p:cNvPr>
          <p:cNvSpPr txBox="1"/>
          <p:nvPr/>
        </p:nvSpPr>
        <p:spPr>
          <a:xfrm>
            <a:off x="4145279" y="801887"/>
            <a:ext cx="2982393" cy="153888"/>
          </a:xfrm>
          <a:prstGeom prst="rect">
            <a:avLst/>
          </a:prstGeom>
          <a:noFill/>
        </p:spPr>
        <p:txBody>
          <a:bodyPr wrap="square" lIns="0" tIns="0" rIns="0" bIns="0">
            <a:spAutoFit/>
          </a:bodyPr>
          <a:lstStyle/>
          <a:p>
            <a:pPr>
              <a:tabLst>
                <a:tab pos="3767138" algn="l"/>
                <a:tab pos="4305300" algn="l"/>
              </a:tabLst>
            </a:pPr>
            <a:r>
              <a:rPr lang="ja-JP" altLang="en-US" sz="1000" dirty="0">
                <a:solidFill>
                  <a:schemeClr val="tx1"/>
                </a:solidFill>
                <a:latin typeface="BIZ UDPゴシック" panose="020B0400000000000000" pitchFamily="50" charset="-128"/>
                <a:ea typeface="BIZ UDPゴシック" panose="020B0400000000000000" pitchFamily="50" charset="-128"/>
              </a:rPr>
              <a:t>　 年　　 組　　 番</a:t>
            </a:r>
            <a:r>
              <a:rPr lang="ja-JP" altLang="en-US" sz="1000" dirty="0">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名前　</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cxnSp>
        <p:nvCxnSpPr>
          <p:cNvPr id="4" name="直線コネクタ 3">
            <a:extLst>
              <a:ext uri="{FF2B5EF4-FFF2-40B4-BE49-F238E27FC236}">
                <a16:creationId xmlns:a16="http://schemas.microsoft.com/office/drawing/2014/main" id="{44696B56-79CB-2A83-E9D4-B3E0A7533438}"/>
              </a:ext>
            </a:extLst>
          </p:cNvPr>
          <p:cNvCxnSpPr>
            <a:cxnSpLocks/>
          </p:cNvCxnSpPr>
          <p:nvPr/>
        </p:nvCxnSpPr>
        <p:spPr>
          <a:xfrm>
            <a:off x="4037953" y="559535"/>
            <a:ext cx="0" cy="480205"/>
          </a:xfrm>
          <a:prstGeom prst="line">
            <a:avLst/>
          </a:prstGeom>
          <a:ln w="3175">
            <a:solidFill>
              <a:schemeClr val="tx1">
                <a:lumMod val="50000"/>
                <a:lumOff val="50000"/>
              </a:schemeClr>
            </a:solidFill>
          </a:ln>
        </p:spPr>
        <p:style>
          <a:lnRef idx="2">
            <a:schemeClr val="accent1"/>
          </a:lnRef>
          <a:fillRef idx="0">
            <a:schemeClr val="accent1"/>
          </a:fillRef>
          <a:effectRef idx="1">
            <a:schemeClr val="accent1"/>
          </a:effectRef>
          <a:fontRef idx="minor">
            <a:schemeClr val="tx1"/>
          </a:fontRef>
        </p:style>
      </p:cxnSp>
      <p:sp>
        <p:nvSpPr>
          <p:cNvPr id="7" name="テキスト ボックス 6">
            <a:extLst>
              <a:ext uri="{FF2B5EF4-FFF2-40B4-BE49-F238E27FC236}">
                <a16:creationId xmlns:a16="http://schemas.microsoft.com/office/drawing/2014/main" id="{86675EA4-377F-E545-8689-46343466CA9D}"/>
              </a:ext>
            </a:extLst>
          </p:cNvPr>
          <p:cNvSpPr txBox="1"/>
          <p:nvPr/>
        </p:nvSpPr>
        <p:spPr>
          <a:xfrm>
            <a:off x="558802" y="663387"/>
            <a:ext cx="2661918" cy="276999"/>
          </a:xfrm>
          <a:prstGeom prst="rect">
            <a:avLst/>
          </a:prstGeom>
          <a:noFill/>
        </p:spPr>
        <p:txBody>
          <a:bodyPr wrap="square" lIns="0" tIns="0" rIns="0" bIns="0">
            <a:spAutoFit/>
          </a:bodyPr>
          <a:lstStyle/>
          <a:p>
            <a:pPr>
              <a:tabLst>
                <a:tab pos="3767138" algn="l"/>
                <a:tab pos="4305300" algn="l"/>
              </a:tabLst>
            </a:pPr>
            <a:r>
              <a:rPr lang="ja-JP" altLang="en-US" sz="900" dirty="0">
                <a:latin typeface="BIZ UDPゴシック" panose="020B0400000000000000" pitchFamily="50" charset="-128"/>
                <a:ea typeface="BIZ UDPゴシック" panose="020B0400000000000000" pitchFamily="50" charset="-128"/>
              </a:rPr>
              <a:t>第２編</a:t>
            </a:r>
            <a:r>
              <a:rPr lang="en-US" altLang="ja-JP" sz="900" dirty="0">
                <a:latin typeface="BIZ UDPゴシック" panose="020B0400000000000000" pitchFamily="50" charset="-128"/>
                <a:ea typeface="BIZ UDPゴシック" panose="020B0400000000000000" pitchFamily="50" charset="-128"/>
              </a:rPr>
              <a:t>1</a:t>
            </a:r>
            <a:r>
              <a:rPr lang="ja-JP" altLang="en-US" sz="900" dirty="0">
                <a:latin typeface="BIZ UDPゴシック" panose="020B0400000000000000" pitchFamily="50" charset="-128"/>
                <a:ea typeface="BIZ UDPゴシック" panose="020B0400000000000000" pitchFamily="50" charset="-128"/>
              </a:rPr>
              <a:t>章　グループ１　自然環境と生活文化</a:t>
            </a:r>
            <a:endParaRPr lang="en-US" altLang="ja-JP" sz="900" dirty="0">
              <a:latin typeface="BIZ UDPゴシック" panose="020B0400000000000000" pitchFamily="50" charset="-128"/>
              <a:ea typeface="BIZ UDPゴシック" panose="020B0400000000000000" pitchFamily="50" charset="-128"/>
            </a:endParaRPr>
          </a:p>
          <a:p>
            <a:pPr>
              <a:tabLst>
                <a:tab pos="3767138" algn="l"/>
                <a:tab pos="4305300" algn="l"/>
              </a:tabLst>
            </a:pPr>
            <a:r>
              <a:rPr lang="ja-JP" altLang="en-US" sz="900" dirty="0">
                <a:latin typeface="BIZ UDPゴシック" panose="020B0400000000000000" pitchFamily="50" charset="-128"/>
                <a:ea typeface="BIZ UDPゴシック" panose="020B0400000000000000" pitchFamily="50" charset="-128"/>
              </a:rPr>
              <a:t>（教科書</a:t>
            </a:r>
            <a:r>
              <a:rPr lang="en-US" altLang="ja-JP" sz="900" dirty="0">
                <a:latin typeface="BIZ UDPゴシック" panose="020B0400000000000000" pitchFamily="50" charset="-128"/>
                <a:ea typeface="BIZ UDPゴシック" panose="020B0400000000000000" pitchFamily="50" charset="-128"/>
              </a:rPr>
              <a:t>p.26-41</a:t>
            </a:r>
            <a:r>
              <a:rPr lang="ja-JP" altLang="en-US" sz="900" dirty="0">
                <a:latin typeface="BIZ UDPゴシック" panose="020B0400000000000000" pitchFamily="50" charset="-128"/>
                <a:ea typeface="BIZ UDPゴシック" panose="020B0400000000000000" pitchFamily="50" charset="-128"/>
              </a:rPr>
              <a:t>）</a:t>
            </a:r>
            <a:endParaRPr lang="en-US" altLang="ja-JP" sz="900"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480415B4-2285-B5DB-8AAE-E9FDB5A33644}"/>
              </a:ext>
            </a:extLst>
          </p:cNvPr>
          <p:cNvSpPr/>
          <p:nvPr/>
        </p:nvSpPr>
        <p:spPr>
          <a:xfrm flipH="1">
            <a:off x="0" y="-4274"/>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
        <p:nvSpPr>
          <p:cNvPr id="11" name="正方形/長方形 10">
            <a:extLst>
              <a:ext uri="{FF2B5EF4-FFF2-40B4-BE49-F238E27FC236}">
                <a16:creationId xmlns:a16="http://schemas.microsoft.com/office/drawing/2014/main" id="{7BC645A0-2919-06D2-108E-739ED104664A}"/>
              </a:ext>
            </a:extLst>
          </p:cNvPr>
          <p:cNvSpPr/>
          <p:nvPr/>
        </p:nvSpPr>
        <p:spPr>
          <a:xfrm>
            <a:off x="431999" y="535725"/>
            <a:ext cx="6695675" cy="9616087"/>
          </a:xfrm>
          <a:prstGeom prst="rect">
            <a:avLst/>
          </a:prstGeom>
          <a:no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2D4B625-AB00-CA56-9E43-D8204E5DE17C}"/>
              </a:ext>
            </a:extLst>
          </p:cNvPr>
          <p:cNvSpPr/>
          <p:nvPr/>
        </p:nvSpPr>
        <p:spPr>
          <a:xfrm>
            <a:off x="432001" y="1137842"/>
            <a:ext cx="6695671" cy="175305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nSpc>
                <a:spcPts val="1701"/>
              </a:lnSpc>
              <a:tabLst>
                <a:tab pos="3767138" algn="l"/>
                <a:tab pos="4305300" algn="l"/>
              </a:tabLst>
            </a:pPr>
            <a:r>
              <a:rPr lang="ja-JP" altLang="en-US" sz="920" b="1" u="sng" dirty="0">
                <a:solidFill>
                  <a:schemeClr val="tx1"/>
                </a:solidFill>
                <a:latin typeface="BIZ UDPゴシック" panose="020B0400000000000000" pitchFamily="50" charset="-128"/>
                <a:ea typeface="BIZ UDPゴシック" panose="020B0400000000000000" pitchFamily="50" charset="-128"/>
              </a:rPr>
              <a:t>■ふりかえりシート</a:t>
            </a: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：単元全体にかかわる問いかけ（❶～❸）にチャレンジし、主体的に学習を深めていくためのワークシートです</a:t>
            </a: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a:t>
            </a:r>
            <a:r>
              <a:rPr lang="en-US" altLang="ja-JP" sz="920" dirty="0">
                <a:solidFill>
                  <a:schemeClr val="tx1"/>
                </a:solidFill>
                <a:latin typeface="BIZ UDPゴシック" panose="020B0400000000000000" pitchFamily="50" charset="-128"/>
                <a:ea typeface="BIZ UDPゴシック" panose="020B0400000000000000" pitchFamily="50" charset="-128"/>
              </a:rPr>
              <a:t>※❶❷</a:t>
            </a:r>
            <a:r>
              <a:rPr lang="ja-JP" altLang="en-US" sz="920" dirty="0">
                <a:solidFill>
                  <a:schemeClr val="tx1"/>
                </a:solidFill>
                <a:latin typeface="BIZ UDPゴシック" panose="020B0400000000000000" pitchFamily="50" charset="-128"/>
                <a:ea typeface="BIZ UDPゴシック" panose="020B0400000000000000" pitchFamily="50" charset="-128"/>
              </a:rPr>
              <a:t>は</a:t>
            </a:r>
            <a:r>
              <a:rPr lang="en-US" altLang="ja-JP" sz="920" dirty="0">
                <a:solidFill>
                  <a:schemeClr val="tx1"/>
                </a:solidFill>
                <a:latin typeface="BIZ UDPゴシック" panose="020B0400000000000000" pitchFamily="50" charset="-128"/>
                <a:ea typeface="BIZ UDPゴシック" panose="020B0400000000000000" pitchFamily="50" charset="-128"/>
              </a:rPr>
              <a:t>Google</a:t>
            </a:r>
            <a:r>
              <a:rPr lang="ja-JP" altLang="en-US" sz="920" dirty="0">
                <a:solidFill>
                  <a:schemeClr val="tx1"/>
                </a:solidFill>
                <a:latin typeface="BIZ UDPゴシック" panose="020B0400000000000000" pitchFamily="50" charset="-128"/>
                <a:ea typeface="BIZ UDPゴシック" panose="020B0400000000000000" pitchFamily="50" charset="-128"/>
              </a:rPr>
              <a:t>フォームにも対応</a:t>
            </a: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r>
              <a:rPr lang="ja-JP" altLang="en-US" sz="920" b="1" u="sng" dirty="0">
                <a:solidFill>
                  <a:schemeClr val="tx1"/>
                </a:solidFill>
                <a:latin typeface="BIZ UDPゴシック" panose="020B0400000000000000" pitchFamily="50" charset="-128"/>
                <a:ea typeface="BIZ UDPゴシック" panose="020B0400000000000000" pitchFamily="50" charset="-128"/>
              </a:rPr>
              <a:t>■活用のタイミング例</a:t>
            </a: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❶学習の見通し</a:t>
            </a: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❷学習のふりかえり</a:t>
            </a: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❸探究学習にチャレンジ</a:t>
            </a: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p:txBody>
      </p:sp>
      <p:pic>
        <p:nvPicPr>
          <p:cNvPr id="17" name="図 16">
            <a:extLst>
              <a:ext uri="{FF2B5EF4-FFF2-40B4-BE49-F238E27FC236}">
                <a16:creationId xmlns:a16="http://schemas.microsoft.com/office/drawing/2014/main" id="{9A375F24-8F11-D2FC-9EE1-530227C7E25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315639" y="2945273"/>
            <a:ext cx="2928395" cy="1602684"/>
          </a:xfrm>
          <a:prstGeom prst="rect">
            <a:avLst/>
          </a:prstGeom>
        </p:spPr>
      </p:pic>
      <p:sp>
        <p:nvSpPr>
          <p:cNvPr id="18" name="正方形/長方形 17">
            <a:extLst>
              <a:ext uri="{FF2B5EF4-FFF2-40B4-BE49-F238E27FC236}">
                <a16:creationId xmlns:a16="http://schemas.microsoft.com/office/drawing/2014/main" id="{28E19D4D-8064-689D-988B-BC67BE836680}"/>
              </a:ext>
            </a:extLst>
          </p:cNvPr>
          <p:cNvSpPr/>
          <p:nvPr/>
        </p:nvSpPr>
        <p:spPr>
          <a:xfrm>
            <a:off x="432001" y="5082975"/>
            <a:ext cx="6695671" cy="45720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nSpc>
                <a:spcPts val="1701"/>
              </a:lnSpc>
              <a:tabLst>
                <a:tab pos="3767138" algn="l"/>
                <a:tab pos="4305300" algn="l"/>
              </a:tabLst>
            </a:pPr>
            <a:r>
              <a:rPr lang="ja-JP" altLang="en-US" sz="920" b="1" u="sng" dirty="0">
                <a:solidFill>
                  <a:schemeClr val="tx1"/>
                </a:solidFill>
                <a:latin typeface="BIZ UDPゴシック" panose="020B0400000000000000" pitchFamily="50" charset="-128"/>
                <a:ea typeface="BIZ UDPゴシック" panose="020B0400000000000000" pitchFamily="50" charset="-128"/>
              </a:rPr>
              <a:t>■自己評価チェック</a:t>
            </a: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：次ページ以降の問いかけ（❶～❸）に取り組んだあと、下の表を踏まえながら自己評価してみてください</a:t>
            </a:r>
          </a:p>
        </p:txBody>
      </p:sp>
      <p:graphicFrame>
        <p:nvGraphicFramePr>
          <p:cNvPr id="22" name="表 21">
            <a:extLst>
              <a:ext uri="{FF2B5EF4-FFF2-40B4-BE49-F238E27FC236}">
                <a16:creationId xmlns:a16="http://schemas.microsoft.com/office/drawing/2014/main" id="{A8093CEA-160B-B5D7-C298-AAAB22194EEF}"/>
              </a:ext>
            </a:extLst>
          </p:cNvPr>
          <p:cNvGraphicFramePr>
            <a:graphicFrameLocks noGrp="1"/>
          </p:cNvGraphicFramePr>
          <p:nvPr>
            <p:extLst>
              <p:ext uri="{D42A27DB-BD31-4B8C-83A1-F6EECF244321}">
                <p14:modId xmlns:p14="http://schemas.microsoft.com/office/powerpoint/2010/main" val="500967620"/>
              </p:ext>
            </p:extLst>
          </p:nvPr>
        </p:nvGraphicFramePr>
        <p:xfrm>
          <a:off x="431997" y="5697129"/>
          <a:ext cx="6695675" cy="1594956"/>
        </p:xfrm>
        <a:graphic>
          <a:graphicData uri="http://schemas.openxmlformats.org/drawingml/2006/table">
            <a:tbl>
              <a:tblPr firstRow="1" firstCol="1" bandRow="1">
                <a:tableStyleId>{5C22544A-7EE6-4342-B048-85BDC9FD1C3A}</a:tableStyleId>
              </a:tblPr>
              <a:tblGrid>
                <a:gridCol w="1001200">
                  <a:extLst>
                    <a:ext uri="{9D8B030D-6E8A-4147-A177-3AD203B41FA5}">
                      <a16:colId xmlns:a16="http://schemas.microsoft.com/office/drawing/2014/main" val="3958205620"/>
                    </a:ext>
                  </a:extLst>
                </a:gridCol>
                <a:gridCol w="1897633">
                  <a:extLst>
                    <a:ext uri="{9D8B030D-6E8A-4147-A177-3AD203B41FA5}">
                      <a16:colId xmlns:a16="http://schemas.microsoft.com/office/drawing/2014/main" val="2627728783"/>
                    </a:ext>
                  </a:extLst>
                </a:gridCol>
                <a:gridCol w="1898421">
                  <a:extLst>
                    <a:ext uri="{9D8B030D-6E8A-4147-A177-3AD203B41FA5}">
                      <a16:colId xmlns:a16="http://schemas.microsoft.com/office/drawing/2014/main" val="4093878157"/>
                    </a:ext>
                  </a:extLst>
                </a:gridCol>
                <a:gridCol w="1898421">
                  <a:extLst>
                    <a:ext uri="{9D8B030D-6E8A-4147-A177-3AD203B41FA5}">
                      <a16:colId xmlns:a16="http://schemas.microsoft.com/office/drawing/2014/main" val="3901828580"/>
                    </a:ext>
                  </a:extLst>
                </a:gridCol>
              </a:tblGrid>
              <a:tr h="243644">
                <a:tc>
                  <a:txBody>
                    <a:bodyPr/>
                    <a:lstStyle/>
                    <a:p>
                      <a:pPr algn="just">
                        <a:lnSpc>
                          <a:spcPts val="1200"/>
                        </a:lnSpc>
                        <a:buNone/>
                      </a:pPr>
                      <a:r>
                        <a:rPr lang="ja-JP" sz="920" b="0" kern="100" dirty="0">
                          <a:solidFill>
                            <a:schemeClr val="tx1"/>
                          </a:solidFill>
                          <a:effectLst/>
                          <a:latin typeface="BIZ UDPゴシック" panose="020B0400000000000000" pitchFamily="50" charset="-128"/>
                          <a:ea typeface="BIZ UDPゴシック" panose="020B0400000000000000" pitchFamily="50" charset="-128"/>
                        </a:rPr>
                        <a:t>❶❷対応版</a:t>
                      </a:r>
                      <a:endParaRPr lang="ja-JP" sz="92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30</a:t>
                      </a:r>
                      <a:r>
                        <a:rPr lang="ja-JP" sz="920" kern="100" dirty="0">
                          <a:solidFill>
                            <a:schemeClr val="tx1"/>
                          </a:solidFill>
                          <a:effectLst/>
                          <a:latin typeface="BIZ UDPゴシック" panose="020B0400000000000000" pitchFamily="50" charset="-128"/>
                          <a:ea typeface="BIZ UDPゴシック" panose="020B0400000000000000" pitchFamily="50" charset="-128"/>
                        </a:rPr>
                        <a:t>点</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a:solidFill>
                            <a:schemeClr val="tx1"/>
                          </a:solidFill>
                          <a:effectLst/>
                          <a:latin typeface="BIZ UDPゴシック" panose="020B0400000000000000" pitchFamily="50" charset="-128"/>
                          <a:ea typeface="BIZ UDPゴシック" panose="020B0400000000000000" pitchFamily="50" charset="-128"/>
                        </a:rPr>
                        <a:t>20</a:t>
                      </a:r>
                      <a:r>
                        <a:rPr lang="ja-JP" sz="920" kern="100">
                          <a:solidFill>
                            <a:schemeClr val="tx1"/>
                          </a:solidFill>
                          <a:effectLst/>
                          <a:latin typeface="BIZ UDPゴシック" panose="020B0400000000000000" pitchFamily="50" charset="-128"/>
                          <a:ea typeface="BIZ UDPゴシック" panose="020B0400000000000000" pitchFamily="50" charset="-128"/>
                        </a:rPr>
                        <a:t>点</a:t>
                      </a:r>
                      <a:endParaRPr lang="ja-JP" sz="92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a:solidFill>
                            <a:schemeClr val="tx1"/>
                          </a:solidFill>
                          <a:effectLst/>
                          <a:latin typeface="BIZ UDPゴシック" panose="020B0400000000000000" pitchFamily="50" charset="-128"/>
                          <a:ea typeface="BIZ UDPゴシック" panose="020B0400000000000000" pitchFamily="50" charset="-128"/>
                        </a:rPr>
                        <a:t>10</a:t>
                      </a:r>
                      <a:r>
                        <a:rPr lang="ja-JP" sz="920" kern="100">
                          <a:solidFill>
                            <a:schemeClr val="tx1"/>
                          </a:solidFill>
                          <a:effectLst/>
                          <a:latin typeface="BIZ UDPゴシック" panose="020B0400000000000000" pitchFamily="50" charset="-128"/>
                          <a:ea typeface="BIZ UDPゴシック" panose="020B0400000000000000" pitchFamily="50" charset="-128"/>
                        </a:rPr>
                        <a:t>点</a:t>
                      </a:r>
                      <a:endParaRPr lang="ja-JP" sz="92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7594988"/>
                  </a:ext>
                </a:extLst>
              </a:tr>
              <a:tr h="1148184">
                <a:tc>
                  <a:txBody>
                    <a:bodyPr/>
                    <a:lstStyle/>
                    <a:p>
                      <a:pPr algn="just">
                        <a:lnSpc>
                          <a:spcPts val="1200"/>
                        </a:lnSpc>
                        <a:buNone/>
                      </a:pPr>
                      <a:r>
                        <a:rPr lang="ja-JP" sz="920" b="0" kern="100" dirty="0">
                          <a:solidFill>
                            <a:schemeClr val="tx1"/>
                          </a:solidFill>
                          <a:effectLst/>
                          <a:latin typeface="BIZ UDPゴシック" panose="020B0400000000000000" pitchFamily="50" charset="-128"/>
                          <a:ea typeface="BIZ UDPゴシック" panose="020B0400000000000000" pitchFamily="50" charset="-128"/>
                        </a:rPr>
                        <a:t>主体的に学習に取り組む態度</a:t>
                      </a:r>
                      <a:endParaRPr lang="ja-JP" sz="92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lnSpc>
                          <a:spcPts val="1200"/>
                        </a:lnSpc>
                        <a:buNone/>
                      </a:pPr>
                      <a:r>
                        <a:rPr lang="ja-JP" altLang="en-US" sz="920" kern="100" dirty="0">
                          <a:solidFill>
                            <a:schemeClr val="tx1"/>
                          </a:solidFill>
                          <a:effectLst/>
                          <a:latin typeface="BIZ UDPゴシック" panose="020B0400000000000000" pitchFamily="50" charset="-128"/>
                          <a:ea typeface="BIZ UDPゴシック" panose="020B0400000000000000" pitchFamily="50" charset="-128"/>
                        </a:rPr>
                        <a:t>多様な自然環境のもとで展開される生活文化に興味関心をもち、学習のふりかえりを通して多様な生活文化に関する知識の調整・定着をはかろうとしている。また、多様な生活文化のなかから課題を見出し、それを探究主題に設定できている。</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lnSpc>
                          <a:spcPts val="1200"/>
                        </a:lnSpc>
                        <a:buNone/>
                      </a:pPr>
                      <a:r>
                        <a:rPr lang="ja-JP" altLang="en-US" sz="920" kern="100" dirty="0">
                          <a:solidFill>
                            <a:schemeClr val="tx1"/>
                          </a:solidFill>
                          <a:effectLst/>
                          <a:latin typeface="BIZ UDPゴシック" panose="020B0400000000000000" pitchFamily="50" charset="-128"/>
                          <a:ea typeface="BIZ UDPゴシック" panose="020B0400000000000000" pitchFamily="50" charset="-128"/>
                        </a:rPr>
                        <a:t>多様な自然環境のもとで展開される生活文化に興味関心をもち、学習のふりかえりを通して多様な生活文化に関する知識の調整・定着をはかろうとしている。</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just">
                        <a:lnSpc>
                          <a:spcPts val="1200"/>
                        </a:lnSpc>
                        <a:buNone/>
                      </a:pPr>
                      <a:r>
                        <a:rPr lang="ja-JP" altLang="en-US" sz="920" kern="100" dirty="0">
                          <a:solidFill>
                            <a:schemeClr val="tx1"/>
                          </a:solidFill>
                          <a:effectLst/>
                          <a:latin typeface="BIZ UDPゴシック" panose="020B0400000000000000" pitchFamily="50" charset="-128"/>
                          <a:ea typeface="BIZ UDPゴシック" panose="020B0400000000000000" pitchFamily="50" charset="-128"/>
                        </a:rPr>
                        <a:t>多様な自然環境のもとで展開される生活文化に興味関心をもっている。</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8681243"/>
                  </a:ext>
                </a:extLst>
              </a:tr>
              <a:tr h="196045">
                <a:tc>
                  <a:txBody>
                    <a:bodyPr/>
                    <a:lstStyle/>
                    <a:p>
                      <a:pPr algn="ctr">
                        <a:lnSpc>
                          <a:spcPts val="1200"/>
                        </a:lnSpc>
                        <a:buNone/>
                      </a:pPr>
                      <a:r>
                        <a:rPr lang="ja-JP" sz="920" b="0" kern="100" dirty="0">
                          <a:solidFill>
                            <a:schemeClr val="tx1"/>
                          </a:solidFill>
                          <a:effectLst/>
                          <a:latin typeface="BIZ UDPゴシック" panose="020B0400000000000000" pitchFamily="50" charset="-128"/>
                          <a:ea typeface="BIZ UDPゴシック" panose="020B0400000000000000" pitchFamily="50" charset="-128"/>
                        </a:rPr>
                        <a:t>いずれかに〇</a:t>
                      </a:r>
                      <a:endParaRPr lang="ja-JP" sz="92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 </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a:solidFill>
                            <a:schemeClr val="tx1"/>
                          </a:solidFill>
                          <a:effectLst/>
                          <a:latin typeface="BIZ UDPゴシック" panose="020B0400000000000000" pitchFamily="50" charset="-128"/>
                          <a:ea typeface="BIZ UDPゴシック" panose="020B0400000000000000" pitchFamily="50" charset="-128"/>
                        </a:rPr>
                        <a:t> </a:t>
                      </a:r>
                      <a:endParaRPr lang="ja-JP" sz="92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 </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3336234"/>
                  </a:ext>
                </a:extLst>
              </a:tr>
            </a:tbl>
          </a:graphicData>
        </a:graphic>
      </p:graphicFrame>
      <p:graphicFrame>
        <p:nvGraphicFramePr>
          <p:cNvPr id="24" name="表 23">
            <a:extLst>
              <a:ext uri="{FF2B5EF4-FFF2-40B4-BE49-F238E27FC236}">
                <a16:creationId xmlns:a16="http://schemas.microsoft.com/office/drawing/2014/main" id="{2BE5CA4E-C206-0BCA-73FB-5C488657F4DB}"/>
              </a:ext>
            </a:extLst>
          </p:cNvPr>
          <p:cNvGraphicFramePr>
            <a:graphicFrameLocks noGrp="1"/>
          </p:cNvGraphicFramePr>
          <p:nvPr>
            <p:extLst>
              <p:ext uri="{D42A27DB-BD31-4B8C-83A1-F6EECF244321}">
                <p14:modId xmlns:p14="http://schemas.microsoft.com/office/powerpoint/2010/main" val="1739793859"/>
              </p:ext>
            </p:extLst>
          </p:nvPr>
        </p:nvGraphicFramePr>
        <p:xfrm>
          <a:off x="431997" y="7695890"/>
          <a:ext cx="6695675" cy="2454775"/>
        </p:xfrm>
        <a:graphic>
          <a:graphicData uri="http://schemas.openxmlformats.org/drawingml/2006/table">
            <a:tbl>
              <a:tblPr firstRow="1" firstCol="1" bandRow="1">
                <a:tableStyleId>{5C22544A-7EE6-4342-B048-85BDC9FD1C3A}</a:tableStyleId>
              </a:tblPr>
              <a:tblGrid>
                <a:gridCol w="1001200">
                  <a:extLst>
                    <a:ext uri="{9D8B030D-6E8A-4147-A177-3AD203B41FA5}">
                      <a16:colId xmlns:a16="http://schemas.microsoft.com/office/drawing/2014/main" val="4240509402"/>
                    </a:ext>
                  </a:extLst>
                </a:gridCol>
                <a:gridCol w="1897633">
                  <a:extLst>
                    <a:ext uri="{9D8B030D-6E8A-4147-A177-3AD203B41FA5}">
                      <a16:colId xmlns:a16="http://schemas.microsoft.com/office/drawing/2014/main" val="2303603419"/>
                    </a:ext>
                  </a:extLst>
                </a:gridCol>
                <a:gridCol w="1898421">
                  <a:extLst>
                    <a:ext uri="{9D8B030D-6E8A-4147-A177-3AD203B41FA5}">
                      <a16:colId xmlns:a16="http://schemas.microsoft.com/office/drawing/2014/main" val="941373057"/>
                    </a:ext>
                  </a:extLst>
                </a:gridCol>
                <a:gridCol w="1898421">
                  <a:extLst>
                    <a:ext uri="{9D8B030D-6E8A-4147-A177-3AD203B41FA5}">
                      <a16:colId xmlns:a16="http://schemas.microsoft.com/office/drawing/2014/main" val="3068861047"/>
                    </a:ext>
                  </a:extLst>
                </a:gridCol>
              </a:tblGrid>
              <a:tr h="219719">
                <a:tc>
                  <a:txBody>
                    <a:bodyPr/>
                    <a:lstStyle/>
                    <a:p>
                      <a:pPr algn="l">
                        <a:lnSpc>
                          <a:spcPts val="1200"/>
                        </a:lnSpc>
                        <a:buNone/>
                      </a:pPr>
                      <a:r>
                        <a:rPr lang="ja-JP" sz="920" b="0" kern="100" dirty="0">
                          <a:solidFill>
                            <a:schemeClr val="tx1"/>
                          </a:solidFill>
                          <a:effectLst/>
                          <a:latin typeface="BIZ UDPゴシック" panose="020B0400000000000000" pitchFamily="50" charset="-128"/>
                          <a:ea typeface="BIZ UDPゴシック" panose="020B0400000000000000" pitchFamily="50" charset="-128"/>
                        </a:rPr>
                        <a:t>❶❷❸対応版</a:t>
                      </a:r>
                      <a:endParaRPr lang="ja-JP" sz="92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50</a:t>
                      </a:r>
                      <a:r>
                        <a:rPr lang="ja-JP" sz="920" kern="100" dirty="0">
                          <a:solidFill>
                            <a:schemeClr val="tx1"/>
                          </a:solidFill>
                          <a:effectLst/>
                          <a:latin typeface="BIZ UDPゴシック" panose="020B0400000000000000" pitchFamily="50" charset="-128"/>
                          <a:ea typeface="BIZ UDPゴシック" panose="020B0400000000000000" pitchFamily="50" charset="-128"/>
                        </a:rPr>
                        <a:t>点</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40</a:t>
                      </a:r>
                      <a:r>
                        <a:rPr lang="ja-JP" sz="920" kern="100" dirty="0">
                          <a:solidFill>
                            <a:schemeClr val="tx1"/>
                          </a:solidFill>
                          <a:effectLst/>
                          <a:latin typeface="BIZ UDPゴシック" panose="020B0400000000000000" pitchFamily="50" charset="-128"/>
                          <a:ea typeface="BIZ UDPゴシック" panose="020B0400000000000000" pitchFamily="50" charset="-128"/>
                        </a:rPr>
                        <a:t>点</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30</a:t>
                      </a:r>
                      <a:r>
                        <a:rPr lang="ja-JP" sz="920" kern="100" dirty="0">
                          <a:solidFill>
                            <a:schemeClr val="tx1"/>
                          </a:solidFill>
                          <a:effectLst/>
                          <a:latin typeface="BIZ UDPゴシック" panose="020B0400000000000000" pitchFamily="50" charset="-128"/>
                          <a:ea typeface="BIZ UDPゴシック" panose="020B0400000000000000" pitchFamily="50" charset="-128"/>
                        </a:rPr>
                        <a:t>点</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8563588"/>
                  </a:ext>
                </a:extLst>
              </a:tr>
              <a:tr h="1571273">
                <a:tc>
                  <a:txBody>
                    <a:bodyPr/>
                    <a:lstStyle/>
                    <a:p>
                      <a:pPr algn="l">
                        <a:lnSpc>
                          <a:spcPts val="1200"/>
                        </a:lnSpc>
                        <a:buNone/>
                      </a:pPr>
                      <a:r>
                        <a:rPr lang="ja-JP" sz="920" b="0" kern="100" dirty="0">
                          <a:solidFill>
                            <a:schemeClr val="tx1"/>
                          </a:solidFill>
                          <a:effectLst/>
                          <a:latin typeface="BIZ UDPゴシック" panose="020B0400000000000000" pitchFamily="50" charset="-128"/>
                          <a:ea typeface="BIZ UDPゴシック" panose="020B0400000000000000" pitchFamily="50" charset="-128"/>
                        </a:rPr>
                        <a:t>主体的に学習に取り組む態度</a:t>
                      </a:r>
                      <a:endParaRPr lang="ja-JP" sz="92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lnSpc>
                          <a:spcPts val="1200"/>
                        </a:lnSpc>
                        <a:buNone/>
                      </a:pPr>
                      <a:r>
                        <a:rPr lang="ja-JP" altLang="en-US" sz="920" kern="100" dirty="0">
                          <a:solidFill>
                            <a:schemeClr val="tx1"/>
                          </a:solidFill>
                          <a:effectLst/>
                          <a:latin typeface="BIZ UDPゴシック" panose="020B0400000000000000" pitchFamily="50" charset="-128"/>
                          <a:ea typeface="BIZ UDPゴシック" panose="020B0400000000000000" pitchFamily="50" charset="-128"/>
                        </a:rPr>
                        <a:t>多様な自然環境のもとで展開される生活文化に興味関心をもち、学習のふりかえりを通して多様な生活文化に関する知識の調整・定着をはかろうとしている。また、多様な生活文化のなかから課題を見出し、それを探究主題に設定したうえで、自然環境と関連づけながら主体的に追究してその解決策を考え、提示できている。さらに、他者の意見を踏まえながら、自身がまとめた内容や構想した解決策を適切に改善できている。</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lnSpc>
                          <a:spcPts val="1200"/>
                        </a:lnSpc>
                        <a:buNone/>
                      </a:pPr>
                      <a:r>
                        <a:rPr lang="ja-JP" altLang="en-US" sz="920" kern="100" dirty="0">
                          <a:solidFill>
                            <a:schemeClr val="tx1"/>
                          </a:solidFill>
                          <a:effectLst/>
                          <a:latin typeface="BIZ UDPゴシック" panose="020B0400000000000000" pitchFamily="50" charset="-128"/>
                          <a:ea typeface="BIZ UDPゴシック" panose="020B0400000000000000" pitchFamily="50" charset="-128"/>
                        </a:rPr>
                        <a:t>多様な自然環境のもとで展開される生活文化に興味関心をもち、学習のふりかえりを通して多様な生活文化に関する知識の調整・定着をはかろうとしている。また、多様な生活文化のなかから課題を見出し、それを探究主題に設定したうえで、自然環境と関連づけながら主体的に追究してその解決策を考え、提示できている。</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lnSpc>
                          <a:spcPts val="1200"/>
                        </a:lnSpc>
                        <a:buNone/>
                      </a:pPr>
                      <a:r>
                        <a:rPr lang="ja-JP" altLang="en-US" sz="920" kern="100" dirty="0">
                          <a:solidFill>
                            <a:schemeClr val="tx1"/>
                          </a:solidFill>
                          <a:effectLst/>
                          <a:latin typeface="BIZ UDPゴシック" panose="020B0400000000000000" pitchFamily="50" charset="-128"/>
                          <a:ea typeface="BIZ UDPゴシック" panose="020B0400000000000000" pitchFamily="50" charset="-128"/>
                        </a:rPr>
                        <a:t>多様な自然環境のもとで展開される生活文化に興味関心をもち、学習のふりかえりを通して多様な生活文化に関する知識の調整・定着をはかろうとしている。また、多様な生活文化のなかから課題を見出し、それを探究主題に設定できている。</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35444553"/>
                  </a:ext>
                </a:extLst>
              </a:tr>
              <a:tr h="176794">
                <a:tc>
                  <a:txBody>
                    <a:bodyPr/>
                    <a:lstStyle/>
                    <a:p>
                      <a:pPr algn="ctr">
                        <a:lnSpc>
                          <a:spcPts val="1200"/>
                        </a:lnSpc>
                        <a:buNone/>
                      </a:pPr>
                      <a:r>
                        <a:rPr lang="ja-JP" sz="920" b="0" kern="100" dirty="0">
                          <a:solidFill>
                            <a:schemeClr val="tx1"/>
                          </a:solidFill>
                          <a:effectLst/>
                          <a:latin typeface="BIZ UDPゴシック" panose="020B0400000000000000" pitchFamily="50" charset="-128"/>
                          <a:ea typeface="BIZ UDPゴシック" panose="020B0400000000000000" pitchFamily="50" charset="-128"/>
                        </a:rPr>
                        <a:t>いずれかに〇</a:t>
                      </a:r>
                      <a:endParaRPr lang="ja-JP" sz="920" b="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lnSpc>
                          <a:spcPts val="1200"/>
                        </a:lnSpc>
                        <a:buNone/>
                      </a:pPr>
                      <a:r>
                        <a:rPr lang="en-US" sz="920" kern="100">
                          <a:solidFill>
                            <a:schemeClr val="tx1"/>
                          </a:solidFill>
                          <a:effectLst/>
                          <a:latin typeface="BIZ UDPゴシック" panose="020B0400000000000000" pitchFamily="50" charset="-128"/>
                          <a:ea typeface="BIZ UDPゴシック" panose="020B0400000000000000" pitchFamily="50" charset="-128"/>
                        </a:rPr>
                        <a:t> </a:t>
                      </a:r>
                      <a:endParaRPr lang="ja-JP" sz="92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lnSpc>
                          <a:spcPts val="1200"/>
                        </a:lnSpc>
                        <a:buNone/>
                      </a:pPr>
                      <a:r>
                        <a:rPr lang="en-US" sz="920" kern="100">
                          <a:solidFill>
                            <a:schemeClr val="tx1"/>
                          </a:solidFill>
                          <a:effectLst/>
                          <a:latin typeface="BIZ UDPゴシック" panose="020B0400000000000000" pitchFamily="50" charset="-128"/>
                          <a:ea typeface="BIZ UDPゴシック" panose="020B0400000000000000" pitchFamily="50" charset="-128"/>
                        </a:rPr>
                        <a:t> </a:t>
                      </a:r>
                      <a:endParaRPr lang="ja-JP" sz="920" kern="10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lnSpc>
                          <a:spcPts val="1200"/>
                        </a:lnSpc>
                        <a:buNone/>
                      </a:pPr>
                      <a:r>
                        <a:rPr lang="en-US" sz="920" kern="100" dirty="0">
                          <a:solidFill>
                            <a:schemeClr val="tx1"/>
                          </a:solidFill>
                          <a:effectLst/>
                          <a:latin typeface="BIZ UDPゴシック" panose="020B0400000000000000" pitchFamily="50" charset="-128"/>
                          <a:ea typeface="BIZ UDPゴシック" panose="020B0400000000000000" pitchFamily="50" charset="-128"/>
                        </a:rPr>
                        <a:t> </a:t>
                      </a:r>
                      <a:endParaRPr lang="ja-JP" sz="920" kern="100" dirty="0">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36195" marR="36195" marT="36000" marB="3600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68209475"/>
                  </a:ext>
                </a:extLst>
              </a:tr>
            </a:tbl>
          </a:graphicData>
        </a:graphic>
      </p:graphicFrame>
      <p:sp>
        <p:nvSpPr>
          <p:cNvPr id="6" name="矢印: 五方向 5">
            <a:extLst>
              <a:ext uri="{FF2B5EF4-FFF2-40B4-BE49-F238E27FC236}">
                <a16:creationId xmlns:a16="http://schemas.microsoft.com/office/drawing/2014/main" id="{DB1E0AC9-77BC-665B-91F9-51A1E238E724}"/>
              </a:ext>
            </a:extLst>
          </p:cNvPr>
          <p:cNvSpPr/>
          <p:nvPr/>
        </p:nvSpPr>
        <p:spPr>
          <a:xfrm flipH="1">
            <a:off x="5244034" y="4454295"/>
            <a:ext cx="381635" cy="187325"/>
          </a:xfrm>
          <a:prstGeom prst="homePlate">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200"/>
              </a:lnSpc>
              <a:buNone/>
            </a:pPr>
            <a:r>
              <a:rPr lang="ja-JP" sz="1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❷❸</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 name="矢印: 五方向 4">
            <a:extLst>
              <a:ext uri="{FF2B5EF4-FFF2-40B4-BE49-F238E27FC236}">
                <a16:creationId xmlns:a16="http://schemas.microsoft.com/office/drawing/2014/main" id="{883E1192-E350-2A0D-5B3A-BA043E28C284}"/>
              </a:ext>
            </a:extLst>
          </p:cNvPr>
          <p:cNvSpPr/>
          <p:nvPr/>
        </p:nvSpPr>
        <p:spPr>
          <a:xfrm flipH="1">
            <a:off x="5244033" y="3017915"/>
            <a:ext cx="381635" cy="187325"/>
          </a:xfrm>
          <a:prstGeom prst="homePlate">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lnSpc>
                <a:spcPts val="1200"/>
              </a:lnSpc>
              <a:buNone/>
            </a:pPr>
            <a:r>
              <a:rPr lang="ja-JP" sz="1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❶</a:t>
            </a:r>
            <a:endParaRPr lang="ja-JP" sz="1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正方形/長方形 8">
            <a:extLst>
              <a:ext uri="{FF2B5EF4-FFF2-40B4-BE49-F238E27FC236}">
                <a16:creationId xmlns:a16="http://schemas.microsoft.com/office/drawing/2014/main" id="{3399B221-15A7-264A-F43A-1021055B80B5}"/>
              </a:ext>
            </a:extLst>
          </p:cNvPr>
          <p:cNvSpPr/>
          <p:nvPr/>
        </p:nvSpPr>
        <p:spPr>
          <a:xfrm flipH="1">
            <a:off x="7127675" y="10151813"/>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Tree>
    <p:extLst>
      <p:ext uri="{BB962C8B-B14F-4D97-AF65-F5344CB8AC3E}">
        <p14:creationId xmlns:p14="http://schemas.microsoft.com/office/powerpoint/2010/main" val="1741708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8C512-064F-0D86-261C-314057E3732E}"/>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1E8ACE0-C998-8F12-E062-BAEF280802BB}"/>
              </a:ext>
            </a:extLst>
          </p:cNvPr>
          <p:cNvSpPr txBox="1"/>
          <p:nvPr/>
        </p:nvSpPr>
        <p:spPr>
          <a:xfrm>
            <a:off x="3093915" y="801887"/>
            <a:ext cx="4033757" cy="141577"/>
          </a:xfrm>
          <a:prstGeom prst="rect">
            <a:avLst/>
          </a:prstGeom>
          <a:noFill/>
        </p:spPr>
        <p:txBody>
          <a:bodyPr wrap="square" lIns="0" tIns="0" rIns="0" bIns="0">
            <a:spAutoFit/>
          </a:bodyPr>
          <a:lstStyle/>
          <a:p>
            <a:pPr>
              <a:tabLst>
                <a:tab pos="3767138" algn="l"/>
                <a:tab pos="4305300" algn="l"/>
              </a:tabLst>
            </a:pPr>
            <a:r>
              <a:rPr lang="ja-JP" altLang="en-US" sz="920" u="sng" dirty="0">
                <a:solidFill>
                  <a:schemeClr val="tx1"/>
                </a:solidFill>
                <a:latin typeface="BIZ UDPゴシック" panose="020B0400000000000000" pitchFamily="50" charset="-128"/>
                <a:ea typeface="BIZ UDPゴシック" panose="020B0400000000000000" pitchFamily="50" charset="-128"/>
              </a:rPr>
              <a:t>　 　年　　　 組　　　　 番</a:t>
            </a:r>
            <a:r>
              <a:rPr lang="ja-JP" altLang="en-US" sz="920" u="sng" dirty="0">
                <a:latin typeface="BIZ UDPゴシック" panose="020B0400000000000000" pitchFamily="50" charset="-128"/>
                <a:ea typeface="BIZ UDPゴシック" panose="020B0400000000000000" pitchFamily="50" charset="-128"/>
              </a:rPr>
              <a:t>　　</a:t>
            </a:r>
            <a:r>
              <a:rPr lang="ja-JP" altLang="en-US" sz="920" u="sng" dirty="0">
                <a:solidFill>
                  <a:schemeClr val="tx1"/>
                </a:solidFill>
                <a:latin typeface="BIZ UDPゴシック" panose="020B0400000000000000" pitchFamily="50" charset="-128"/>
                <a:ea typeface="BIZ UDPゴシック" panose="020B0400000000000000" pitchFamily="50" charset="-128"/>
              </a:rPr>
              <a:t>名前　　　　　　　　　　　　　　　　　　　　　　　　　　　　　　</a:t>
            </a:r>
            <a:r>
              <a:rPr lang="ja-JP" altLang="en-US" sz="920" u="sng" dirty="0">
                <a:solidFill>
                  <a:schemeClr val="bg1"/>
                </a:solidFill>
                <a:uFill>
                  <a:solidFill>
                    <a:schemeClr val="tx1"/>
                  </a:solidFill>
                </a:uFill>
                <a:latin typeface="BIZ UDPゴシック" panose="020B0400000000000000" pitchFamily="50" charset="-128"/>
                <a:ea typeface="BIZ UDPゴシック" panose="020B0400000000000000" pitchFamily="50" charset="-128"/>
              </a:rPr>
              <a:t>■</a:t>
            </a:r>
            <a:endParaRPr lang="en-US" altLang="ja-JP" sz="920" u="sng" dirty="0">
              <a:solidFill>
                <a:schemeClr val="bg1"/>
              </a:solidFill>
              <a:uFill>
                <a:solidFill>
                  <a:schemeClr val="tx1"/>
                </a:solidFill>
              </a:u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9D6E00C8-FF3E-D8CC-2D1C-1F44F80B40D9}"/>
              </a:ext>
            </a:extLst>
          </p:cNvPr>
          <p:cNvSpPr txBox="1"/>
          <p:nvPr/>
        </p:nvSpPr>
        <p:spPr>
          <a:xfrm>
            <a:off x="431997" y="718483"/>
            <a:ext cx="2661918" cy="141577"/>
          </a:xfrm>
          <a:prstGeom prst="rect">
            <a:avLst/>
          </a:prstGeom>
          <a:noFill/>
        </p:spPr>
        <p:txBody>
          <a:bodyPr wrap="square" lIns="0" tIns="0" rIns="0" bIns="0">
            <a:spAutoFit/>
          </a:bodyPr>
          <a:lstStyle/>
          <a:p>
            <a:pPr>
              <a:tabLst>
                <a:tab pos="3767138" algn="l"/>
                <a:tab pos="4305300" algn="l"/>
              </a:tabLst>
            </a:pPr>
            <a:r>
              <a:rPr lang="ja-JP" altLang="en-US" sz="920" b="1" dirty="0">
                <a:latin typeface="BIZ UDPゴシック" panose="020B0400000000000000" pitchFamily="50" charset="-128"/>
                <a:ea typeface="BIZ UDPゴシック" panose="020B0400000000000000" pitchFamily="50" charset="-128"/>
              </a:rPr>
              <a:t>❶学習の見通し（　　　　　月　　　　　日）</a:t>
            </a:r>
            <a:endParaRPr lang="en-US" altLang="ja-JP" sz="920" b="1"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DC090B37-057A-8485-B2E2-C90BF47DE2FE}"/>
              </a:ext>
            </a:extLst>
          </p:cNvPr>
          <p:cNvSpPr/>
          <p:nvPr/>
        </p:nvSpPr>
        <p:spPr>
          <a:xfrm flipH="1">
            <a:off x="0" y="-4274"/>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
        <p:nvSpPr>
          <p:cNvPr id="9" name="正方形/長方形 8">
            <a:extLst>
              <a:ext uri="{FF2B5EF4-FFF2-40B4-BE49-F238E27FC236}">
                <a16:creationId xmlns:a16="http://schemas.microsoft.com/office/drawing/2014/main" id="{1DB42E95-8C5A-2F50-74BF-484FC5E9EB16}"/>
              </a:ext>
            </a:extLst>
          </p:cNvPr>
          <p:cNvSpPr/>
          <p:nvPr/>
        </p:nvSpPr>
        <p:spPr>
          <a:xfrm flipH="1">
            <a:off x="7127675" y="10151813"/>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
        <p:nvSpPr>
          <p:cNvPr id="11" name="正方形/長方形 10">
            <a:extLst>
              <a:ext uri="{FF2B5EF4-FFF2-40B4-BE49-F238E27FC236}">
                <a16:creationId xmlns:a16="http://schemas.microsoft.com/office/drawing/2014/main" id="{A1A5423B-92F8-075F-63E1-A6F7F557F1A5}"/>
              </a:ext>
            </a:extLst>
          </p:cNvPr>
          <p:cNvSpPr/>
          <p:nvPr/>
        </p:nvSpPr>
        <p:spPr>
          <a:xfrm>
            <a:off x="431999" y="535725"/>
            <a:ext cx="6695675" cy="9616087"/>
          </a:xfrm>
          <a:prstGeom prst="rect">
            <a:avLst/>
          </a:prstGeom>
          <a:no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D81E5DF2-C80A-5A01-D395-DE5831EFBACA}"/>
              </a:ext>
            </a:extLst>
          </p:cNvPr>
          <p:cNvSpPr/>
          <p:nvPr/>
        </p:nvSpPr>
        <p:spPr>
          <a:xfrm>
            <a:off x="432001" y="1137842"/>
            <a:ext cx="6695671" cy="901397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nSpc>
                <a:spcPts val="1701"/>
              </a:lnSpc>
              <a:tabLst>
                <a:tab pos="3767138" algn="l"/>
                <a:tab pos="4305300" algn="l"/>
              </a:tabLst>
            </a:pPr>
            <a:r>
              <a:rPr lang="en-US" altLang="ja-JP" sz="920" b="1" u="sng" dirty="0">
                <a:solidFill>
                  <a:schemeClr val="tx1"/>
                </a:solidFill>
                <a:latin typeface="BIZ UDPゴシック" panose="020B0400000000000000" pitchFamily="50" charset="-128"/>
                <a:ea typeface="BIZ UDPゴシック" panose="020B0400000000000000" pitchFamily="50" charset="-128"/>
              </a:rPr>
              <a:t>Q1</a:t>
            </a:r>
            <a:r>
              <a:rPr lang="ja-JP" altLang="en-US" sz="920" u="sng" dirty="0">
                <a:solidFill>
                  <a:schemeClr val="tx1"/>
                </a:solidFill>
                <a:latin typeface="BIZ UDPゴシック" panose="020B0400000000000000" pitchFamily="50" charset="-128"/>
                <a:ea typeface="BIZ UDPゴシック" panose="020B0400000000000000" pitchFamily="50" charset="-128"/>
              </a:rPr>
              <a:t>：地形・気候と関係する人々の生活文化について知っていることを挙げてみよう。</a:t>
            </a: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r>
              <a:rPr lang="en-US" altLang="ja-JP" sz="920" b="1" u="sng" dirty="0">
                <a:solidFill>
                  <a:schemeClr val="tx1"/>
                </a:solidFill>
                <a:latin typeface="BIZ UDPゴシック" panose="020B0400000000000000" pitchFamily="50" charset="-128"/>
                <a:ea typeface="BIZ UDPゴシック" panose="020B0400000000000000" pitchFamily="50" charset="-128"/>
              </a:rPr>
              <a:t>Q2</a:t>
            </a:r>
            <a:r>
              <a:rPr lang="ja-JP" altLang="en-US" sz="920" u="sng" dirty="0">
                <a:solidFill>
                  <a:schemeClr val="tx1"/>
                </a:solidFill>
                <a:latin typeface="BIZ UDPゴシック" panose="020B0400000000000000" pitchFamily="50" charset="-128"/>
                <a:ea typeface="BIZ UDPゴシック" panose="020B0400000000000000" pitchFamily="50" charset="-128"/>
              </a:rPr>
              <a:t>：地形・気候の変化が人々の生活文化に与える影響を想像し、自由に記入してみよう。</a:t>
            </a: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85733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A1800-D4E1-19C0-EA80-F0C808D63F57}"/>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D6EE2256-6A51-E680-C932-0F77517A0B3C}"/>
              </a:ext>
            </a:extLst>
          </p:cNvPr>
          <p:cNvSpPr txBox="1"/>
          <p:nvPr/>
        </p:nvSpPr>
        <p:spPr>
          <a:xfrm>
            <a:off x="3093915" y="789272"/>
            <a:ext cx="4033757" cy="141577"/>
          </a:xfrm>
          <a:prstGeom prst="rect">
            <a:avLst/>
          </a:prstGeom>
          <a:noFill/>
        </p:spPr>
        <p:txBody>
          <a:bodyPr wrap="square" lIns="0" tIns="0" rIns="0" bIns="0">
            <a:spAutoFit/>
          </a:bodyPr>
          <a:lstStyle/>
          <a:p>
            <a:pPr>
              <a:tabLst>
                <a:tab pos="3767138" algn="l"/>
                <a:tab pos="4305300" algn="l"/>
              </a:tabLst>
            </a:pPr>
            <a:r>
              <a:rPr lang="ja-JP" altLang="en-US" sz="920" u="sng" dirty="0">
                <a:solidFill>
                  <a:schemeClr val="tx1"/>
                </a:solidFill>
                <a:latin typeface="BIZ UDPゴシック" panose="020B0400000000000000" pitchFamily="50" charset="-128"/>
                <a:ea typeface="BIZ UDPゴシック" panose="020B0400000000000000" pitchFamily="50" charset="-128"/>
              </a:rPr>
              <a:t>　 　年　　 　組　　 　　番</a:t>
            </a:r>
            <a:r>
              <a:rPr lang="ja-JP" altLang="en-US" sz="920" u="sng" dirty="0">
                <a:latin typeface="BIZ UDPゴシック" panose="020B0400000000000000" pitchFamily="50" charset="-128"/>
                <a:ea typeface="BIZ UDPゴシック" panose="020B0400000000000000" pitchFamily="50" charset="-128"/>
              </a:rPr>
              <a:t>　　</a:t>
            </a:r>
            <a:r>
              <a:rPr lang="ja-JP" altLang="en-US" sz="920" u="sng" dirty="0">
                <a:solidFill>
                  <a:schemeClr val="tx1"/>
                </a:solidFill>
                <a:latin typeface="BIZ UDPゴシック" panose="020B0400000000000000" pitchFamily="50" charset="-128"/>
                <a:ea typeface="BIZ UDPゴシック" panose="020B0400000000000000" pitchFamily="50" charset="-128"/>
              </a:rPr>
              <a:t>名前　　　　　　　　　　　　　　　　　　　　　　　　　　　　　　</a:t>
            </a:r>
            <a:r>
              <a:rPr lang="ja-JP" altLang="en-US" sz="920" u="sng" dirty="0">
                <a:solidFill>
                  <a:schemeClr val="bg1"/>
                </a:solidFill>
                <a:uFill>
                  <a:solidFill>
                    <a:schemeClr val="tx1"/>
                  </a:solidFill>
                </a:uFill>
                <a:latin typeface="BIZ UDPゴシック" panose="020B0400000000000000" pitchFamily="50" charset="-128"/>
                <a:ea typeface="BIZ UDPゴシック" panose="020B0400000000000000" pitchFamily="50" charset="-128"/>
              </a:rPr>
              <a:t>■</a:t>
            </a:r>
            <a:endParaRPr lang="en-US" altLang="ja-JP" sz="920" u="sng" dirty="0">
              <a:solidFill>
                <a:schemeClr val="bg1"/>
              </a:solidFill>
              <a:uFill>
                <a:solidFill>
                  <a:schemeClr val="tx1"/>
                </a:solidFill>
              </a:uFill>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B61F3F40-0C9F-597B-246F-C62550760CFE}"/>
              </a:ext>
            </a:extLst>
          </p:cNvPr>
          <p:cNvSpPr txBox="1"/>
          <p:nvPr/>
        </p:nvSpPr>
        <p:spPr>
          <a:xfrm>
            <a:off x="431997" y="718483"/>
            <a:ext cx="2661918" cy="141577"/>
          </a:xfrm>
          <a:prstGeom prst="rect">
            <a:avLst/>
          </a:prstGeom>
          <a:noFill/>
        </p:spPr>
        <p:txBody>
          <a:bodyPr wrap="square" lIns="0" tIns="0" rIns="0" bIns="0">
            <a:spAutoFit/>
          </a:bodyPr>
          <a:lstStyle/>
          <a:p>
            <a:pPr>
              <a:tabLst>
                <a:tab pos="3767138" algn="l"/>
                <a:tab pos="4305300" algn="l"/>
              </a:tabLst>
            </a:pPr>
            <a:r>
              <a:rPr lang="ja-JP" altLang="en-US" sz="920" b="1" dirty="0">
                <a:latin typeface="BIZ UDPゴシック" panose="020B0400000000000000" pitchFamily="50" charset="-128"/>
                <a:ea typeface="BIZ UDPゴシック" panose="020B0400000000000000" pitchFamily="50" charset="-128"/>
              </a:rPr>
              <a:t>❷学習のふりかえり（　　　　　月　　　　　日）</a:t>
            </a:r>
            <a:endParaRPr lang="en-US" altLang="ja-JP" sz="920" b="1"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2839CFD3-59FD-A583-AA7B-74D27F4E0AB5}"/>
              </a:ext>
            </a:extLst>
          </p:cNvPr>
          <p:cNvSpPr/>
          <p:nvPr/>
        </p:nvSpPr>
        <p:spPr>
          <a:xfrm flipH="1">
            <a:off x="0" y="-4274"/>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
        <p:nvSpPr>
          <p:cNvPr id="9" name="正方形/長方形 8">
            <a:extLst>
              <a:ext uri="{FF2B5EF4-FFF2-40B4-BE49-F238E27FC236}">
                <a16:creationId xmlns:a16="http://schemas.microsoft.com/office/drawing/2014/main" id="{C502C1B1-1AEC-AC7D-C86D-E6386CB18F52}"/>
              </a:ext>
            </a:extLst>
          </p:cNvPr>
          <p:cNvSpPr/>
          <p:nvPr/>
        </p:nvSpPr>
        <p:spPr>
          <a:xfrm flipH="1">
            <a:off x="7127675" y="10151813"/>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
        <p:nvSpPr>
          <p:cNvPr id="11" name="正方形/長方形 10">
            <a:extLst>
              <a:ext uri="{FF2B5EF4-FFF2-40B4-BE49-F238E27FC236}">
                <a16:creationId xmlns:a16="http://schemas.microsoft.com/office/drawing/2014/main" id="{CB88D3C9-BA64-CEEC-0469-ABEE20DA8120}"/>
              </a:ext>
            </a:extLst>
          </p:cNvPr>
          <p:cNvSpPr/>
          <p:nvPr/>
        </p:nvSpPr>
        <p:spPr>
          <a:xfrm>
            <a:off x="431999" y="535725"/>
            <a:ext cx="6695675" cy="9616087"/>
          </a:xfrm>
          <a:prstGeom prst="rect">
            <a:avLst/>
          </a:prstGeom>
          <a:no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0A4BA4C3-4214-739E-3AA9-50E685CA0A17}"/>
              </a:ext>
            </a:extLst>
          </p:cNvPr>
          <p:cNvSpPr/>
          <p:nvPr/>
        </p:nvSpPr>
        <p:spPr>
          <a:xfrm>
            <a:off x="432001" y="1137842"/>
            <a:ext cx="6695671" cy="901397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nSpc>
                <a:spcPts val="1701"/>
              </a:lnSpc>
              <a:tabLst>
                <a:tab pos="3767138" algn="l"/>
                <a:tab pos="4305300" algn="l"/>
              </a:tabLst>
            </a:pPr>
            <a:r>
              <a:rPr lang="en-US" altLang="ja-JP" sz="920" b="1" u="sng" dirty="0">
                <a:solidFill>
                  <a:schemeClr val="tx1"/>
                </a:solidFill>
                <a:latin typeface="BIZ UDPゴシック" panose="020B0400000000000000" pitchFamily="50" charset="-128"/>
                <a:ea typeface="BIZ UDPゴシック" panose="020B0400000000000000" pitchFamily="50" charset="-128"/>
              </a:rPr>
              <a:t>Q1</a:t>
            </a:r>
            <a:r>
              <a:rPr lang="ja-JP" altLang="en-US" sz="920" u="sng" dirty="0">
                <a:solidFill>
                  <a:schemeClr val="tx1"/>
                </a:solidFill>
                <a:latin typeface="BIZ UDPゴシック" panose="020B0400000000000000" pitchFamily="50" charset="-128"/>
                <a:ea typeface="BIZ UDPゴシック" panose="020B0400000000000000" pitchFamily="50" charset="-128"/>
              </a:rPr>
              <a:t>：学習を踏まえて、知らなかったこと、想像と違っていたことをまとめておこう。</a:t>
            </a: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r>
              <a:rPr lang="en-US" altLang="ja-JP" sz="920" b="1" u="sng" dirty="0">
                <a:solidFill>
                  <a:schemeClr val="tx1"/>
                </a:solidFill>
                <a:latin typeface="BIZ UDPゴシック" panose="020B0400000000000000" pitchFamily="50" charset="-128"/>
                <a:ea typeface="BIZ UDPゴシック" panose="020B0400000000000000" pitchFamily="50" charset="-128"/>
              </a:rPr>
              <a:t>Q2</a:t>
            </a:r>
            <a:r>
              <a:rPr lang="ja-JP" altLang="en-US" sz="920" u="sng" dirty="0">
                <a:solidFill>
                  <a:schemeClr val="tx1"/>
                </a:solidFill>
                <a:latin typeface="BIZ UDPゴシック" panose="020B0400000000000000" pitchFamily="50" charset="-128"/>
                <a:ea typeface="BIZ UDPゴシック" panose="020B0400000000000000" pitchFamily="50" charset="-128"/>
              </a:rPr>
              <a:t>：学習を踏まえて興味を持ったテーマを目次から１つ選んでみよう（本シートの</a:t>
            </a:r>
            <a:r>
              <a:rPr lang="en-US" altLang="ja-JP" sz="920" u="sng" dirty="0">
                <a:solidFill>
                  <a:schemeClr val="tx1"/>
                </a:solidFill>
                <a:latin typeface="BIZ UDPゴシック" panose="020B0400000000000000" pitchFamily="50" charset="-128"/>
                <a:ea typeface="BIZ UDPゴシック" panose="020B0400000000000000" pitchFamily="50" charset="-128"/>
              </a:rPr>
              <a:t>1</a:t>
            </a:r>
            <a:r>
              <a:rPr lang="ja-JP" altLang="en-US" sz="920" u="sng" dirty="0">
                <a:solidFill>
                  <a:schemeClr val="tx1"/>
                </a:solidFill>
                <a:latin typeface="BIZ UDPゴシック" panose="020B0400000000000000" pitchFamily="50" charset="-128"/>
                <a:ea typeface="BIZ UDPゴシック" panose="020B0400000000000000" pitchFamily="50" charset="-128"/>
              </a:rPr>
              <a:t>枚目参照）。</a:t>
            </a: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r>
              <a:rPr lang="en-US" altLang="ja-JP" sz="920" b="1" u="sng" dirty="0">
                <a:solidFill>
                  <a:schemeClr val="tx1"/>
                </a:solidFill>
                <a:latin typeface="BIZ UDPゴシック" panose="020B0400000000000000" pitchFamily="50" charset="-128"/>
                <a:ea typeface="BIZ UDPゴシック" panose="020B0400000000000000" pitchFamily="50" charset="-128"/>
              </a:rPr>
              <a:t>Q3</a:t>
            </a:r>
            <a:r>
              <a:rPr lang="ja-JP" altLang="en-US" sz="920" u="sng" dirty="0">
                <a:solidFill>
                  <a:schemeClr val="tx1"/>
                </a:solidFill>
                <a:latin typeface="BIZ UDPゴシック" panose="020B0400000000000000" pitchFamily="50" charset="-128"/>
                <a:ea typeface="BIZ UDPゴシック" panose="020B0400000000000000" pitchFamily="50" charset="-128"/>
              </a:rPr>
              <a:t>：選んだテーマに関連した具体的な探究主題（国や地域の課題にかかわる主題）を設定してみよう。</a:t>
            </a: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065220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F7DC6-2B28-B7CE-7C4A-505152D38783}"/>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65BEC853-A5C0-A5EB-0927-7BD84AF699B5}"/>
              </a:ext>
            </a:extLst>
          </p:cNvPr>
          <p:cNvSpPr txBox="1"/>
          <p:nvPr/>
        </p:nvSpPr>
        <p:spPr>
          <a:xfrm>
            <a:off x="431997" y="718483"/>
            <a:ext cx="2661918" cy="141577"/>
          </a:xfrm>
          <a:prstGeom prst="rect">
            <a:avLst/>
          </a:prstGeom>
          <a:noFill/>
        </p:spPr>
        <p:txBody>
          <a:bodyPr wrap="square" lIns="0" tIns="0" rIns="0" bIns="0">
            <a:spAutoFit/>
          </a:bodyPr>
          <a:lstStyle/>
          <a:p>
            <a:pPr>
              <a:tabLst>
                <a:tab pos="3767138" algn="l"/>
                <a:tab pos="4305300" algn="l"/>
              </a:tabLst>
            </a:pPr>
            <a:r>
              <a:rPr lang="ja-JP" altLang="en-US" sz="920" b="1" u="sng" dirty="0">
                <a:latin typeface="BIZ UDPゴシック" panose="020B0400000000000000" pitchFamily="50" charset="-128"/>
                <a:ea typeface="BIZ UDPゴシック" panose="020B0400000000000000" pitchFamily="50" charset="-128"/>
              </a:rPr>
              <a:t>❸探究学習にチャレンジ（　　　月　　　日）</a:t>
            </a:r>
            <a:endParaRPr lang="en-US" altLang="ja-JP" sz="920" b="1" u="sng"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53A31AAA-F0F9-772A-D02F-B91267F7BCD6}"/>
              </a:ext>
            </a:extLst>
          </p:cNvPr>
          <p:cNvSpPr/>
          <p:nvPr/>
        </p:nvSpPr>
        <p:spPr>
          <a:xfrm flipH="1">
            <a:off x="0" y="-4274"/>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
        <p:nvSpPr>
          <p:cNvPr id="11" name="正方形/長方形 10">
            <a:extLst>
              <a:ext uri="{FF2B5EF4-FFF2-40B4-BE49-F238E27FC236}">
                <a16:creationId xmlns:a16="http://schemas.microsoft.com/office/drawing/2014/main" id="{C470B8AD-B3D1-7988-03E6-76880216A108}"/>
              </a:ext>
            </a:extLst>
          </p:cNvPr>
          <p:cNvSpPr/>
          <p:nvPr/>
        </p:nvSpPr>
        <p:spPr>
          <a:xfrm>
            <a:off x="431999" y="535725"/>
            <a:ext cx="6695675" cy="9616087"/>
          </a:xfrm>
          <a:prstGeom prst="rect">
            <a:avLst/>
          </a:prstGeom>
          <a:noFill/>
          <a:ln w="3175">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391FAA2-A276-B79C-DE6B-9730B037F7E7}"/>
              </a:ext>
            </a:extLst>
          </p:cNvPr>
          <p:cNvSpPr/>
          <p:nvPr/>
        </p:nvSpPr>
        <p:spPr>
          <a:xfrm>
            <a:off x="432001" y="1137842"/>
            <a:ext cx="6695671" cy="9013970"/>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nSpc>
                <a:spcPts val="1701"/>
              </a:lnSpc>
              <a:tabLst>
                <a:tab pos="3767138" algn="l"/>
                <a:tab pos="4305300" algn="l"/>
              </a:tabLst>
            </a:pPr>
            <a:r>
              <a:rPr lang="en-US" altLang="ja-JP" sz="920" b="1" dirty="0">
                <a:solidFill>
                  <a:schemeClr val="tx1"/>
                </a:solidFill>
                <a:latin typeface="BIZ UDPゴシック" panose="020B0400000000000000" pitchFamily="50" charset="-128"/>
                <a:ea typeface="BIZ UDPゴシック" panose="020B0400000000000000" pitchFamily="50" charset="-128"/>
              </a:rPr>
              <a:t>Q1</a:t>
            </a:r>
            <a:r>
              <a:rPr lang="ja-JP" altLang="en-US" sz="920" dirty="0">
                <a:solidFill>
                  <a:schemeClr val="tx1"/>
                </a:solidFill>
                <a:latin typeface="BIZ UDPゴシック" panose="020B0400000000000000" pitchFamily="50" charset="-128"/>
                <a:ea typeface="BIZ UDPゴシック" panose="020B0400000000000000" pitchFamily="50" charset="-128"/>
              </a:rPr>
              <a:t>：「</a:t>
            </a:r>
            <a:r>
              <a:rPr lang="ja-JP" altLang="en-US" sz="920" b="1" dirty="0">
                <a:solidFill>
                  <a:schemeClr val="tx1"/>
                </a:solidFill>
                <a:latin typeface="BIZ UDPゴシック" panose="020B0400000000000000" pitchFamily="50" charset="-128"/>
                <a:ea typeface="BIZ UDPゴシック" panose="020B0400000000000000" pitchFamily="50" charset="-128"/>
              </a:rPr>
              <a:t>❷</a:t>
            </a:r>
            <a:r>
              <a:rPr lang="en-US" altLang="ja-JP" sz="920" b="1" dirty="0">
                <a:solidFill>
                  <a:schemeClr val="tx1"/>
                </a:solidFill>
                <a:latin typeface="BIZ UDPゴシック" panose="020B0400000000000000" pitchFamily="50" charset="-128"/>
                <a:ea typeface="BIZ UDPゴシック" panose="020B0400000000000000" pitchFamily="50" charset="-128"/>
              </a:rPr>
              <a:t>-Q3</a:t>
            </a:r>
            <a:r>
              <a:rPr lang="ja-JP" altLang="en-US" sz="920" dirty="0">
                <a:solidFill>
                  <a:schemeClr val="tx1"/>
                </a:solidFill>
                <a:latin typeface="BIZ UDPゴシック" panose="020B0400000000000000" pitchFamily="50" charset="-128"/>
                <a:ea typeface="BIZ UDPゴシック" panose="020B0400000000000000" pitchFamily="50" charset="-128"/>
              </a:rPr>
              <a:t>」で設定した主題について調べ、まとめてみよう。</a:t>
            </a: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（課題の解決策も考え、提示してみよう／余裕があればオリジナルの主題図も作成してみよう）。</a:t>
            </a:r>
          </a:p>
          <a:p>
            <a:pPr>
              <a:lnSpc>
                <a:spcPts val="1701"/>
              </a:lnSpc>
              <a:tabLst>
                <a:tab pos="3767138" algn="l"/>
                <a:tab pos="4305300" algn="l"/>
              </a:tabLst>
            </a:pPr>
            <a:r>
              <a:rPr lang="en-US" altLang="ja-JP" sz="920" b="1" dirty="0">
                <a:solidFill>
                  <a:schemeClr val="tx1"/>
                </a:solidFill>
                <a:latin typeface="BIZ UDPゴシック" panose="020B0400000000000000" pitchFamily="50" charset="-128"/>
                <a:ea typeface="BIZ UDPゴシック" panose="020B0400000000000000" pitchFamily="50" charset="-128"/>
              </a:rPr>
              <a:t>Q2</a:t>
            </a:r>
            <a:r>
              <a:rPr lang="ja-JP" altLang="en-US" sz="920" dirty="0">
                <a:solidFill>
                  <a:schemeClr val="tx1"/>
                </a:solidFill>
                <a:latin typeface="BIZ UDPゴシック" panose="020B0400000000000000" pitchFamily="50" charset="-128"/>
                <a:ea typeface="BIZ UDPゴシック" panose="020B0400000000000000" pitchFamily="50" charset="-128"/>
              </a:rPr>
              <a:t>：まとめた内容を他の人と共有して意見をもらい、内容や解決策を改善してみよう。</a:t>
            </a: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r>
              <a:rPr lang="ja-JP" altLang="en-US" sz="920" dirty="0">
                <a:solidFill>
                  <a:schemeClr val="tx1"/>
                </a:solidFill>
                <a:latin typeface="BIZ UDPゴシック" panose="020B0400000000000000" pitchFamily="50" charset="-128"/>
                <a:ea typeface="BIZ UDPゴシック" panose="020B0400000000000000" pitchFamily="50" charset="-128"/>
              </a:rPr>
              <a:t>　　　　　　　　　　　　　　　　　　　　　　　　　　　　　　　　　　　　　　　　　　　　　　</a:t>
            </a:r>
            <a:r>
              <a:rPr lang="en-US" altLang="ja-JP" sz="920" dirty="0">
                <a:solidFill>
                  <a:schemeClr val="tx1"/>
                </a:solidFill>
                <a:latin typeface="BIZ UDPゴシック" panose="020B0400000000000000" pitchFamily="50" charset="-128"/>
                <a:ea typeface="BIZ UDPゴシック" panose="020B0400000000000000" pitchFamily="50" charset="-128"/>
              </a:rPr>
              <a:t>※</a:t>
            </a:r>
            <a:r>
              <a:rPr lang="ja-JP" altLang="en-US" sz="920" dirty="0">
                <a:solidFill>
                  <a:schemeClr val="tx1"/>
                </a:solidFill>
                <a:latin typeface="BIZ UDPゴシック" panose="020B0400000000000000" pitchFamily="50" charset="-128"/>
                <a:ea typeface="BIZ UDPゴシック" panose="020B0400000000000000" pitchFamily="50" charset="-128"/>
              </a:rPr>
              <a:t>解答欄は設定していません（データによる課題提出を想定）</a:t>
            </a: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b="1"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u="sng"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en-US" altLang="ja-JP"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a:p>
            <a:pPr>
              <a:lnSpc>
                <a:spcPts val="1701"/>
              </a:lnSpc>
              <a:tabLst>
                <a:tab pos="3767138" algn="l"/>
                <a:tab pos="4305300" algn="l"/>
              </a:tabLst>
            </a:pPr>
            <a:endParaRPr lang="ja-JP" altLang="en-US" sz="920" dirty="0">
              <a:solidFill>
                <a:schemeClr val="tx1"/>
              </a:solidFill>
              <a:latin typeface="BIZ UDPゴシック" panose="020B0400000000000000" pitchFamily="50" charset="-128"/>
              <a:ea typeface="BIZ UDPゴシック" panose="020B0400000000000000" pitchFamily="50" charset="-128"/>
            </a:endParaRPr>
          </a:p>
        </p:txBody>
      </p:sp>
      <p:sp>
        <p:nvSpPr>
          <p:cNvPr id="3" name="正方形/長方形 2">
            <a:extLst>
              <a:ext uri="{FF2B5EF4-FFF2-40B4-BE49-F238E27FC236}">
                <a16:creationId xmlns:a16="http://schemas.microsoft.com/office/drawing/2014/main" id="{90F7C1F3-444F-0FF5-CBD8-82483BA0FADB}"/>
              </a:ext>
            </a:extLst>
          </p:cNvPr>
          <p:cNvSpPr/>
          <p:nvPr/>
        </p:nvSpPr>
        <p:spPr>
          <a:xfrm flipH="1">
            <a:off x="7127675" y="10151813"/>
            <a:ext cx="432000" cy="540000"/>
          </a:xfrm>
          <a:prstGeom prst="rect">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a:p>
        </p:txBody>
      </p:sp>
    </p:spTree>
    <p:extLst>
      <p:ext uri="{BB962C8B-B14F-4D97-AF65-F5344CB8AC3E}">
        <p14:creationId xmlns:p14="http://schemas.microsoft.com/office/powerpoint/2010/main" val="9720261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1753</TotalTime>
  <Words>754</Words>
  <PresentationFormat>ユーザー設定</PresentationFormat>
  <Paragraphs>164</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BIZ UDPゴシック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erms:created xsi:type="dcterms:W3CDTF">2025-01-22T05:30:11Z</dcterms:created>
  <dcterms:modified xsi:type="dcterms:W3CDTF">2026-02-19T08:05:22Z</dcterms:modified>
</cp:coreProperties>
</file>