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9" r:id="rId2"/>
    <p:sldId id="260"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1" userDrawn="1">
          <p15:clr>
            <a:srgbClr val="A4A3A4"/>
          </p15:clr>
        </p15:guide>
        <p15:guide id="2" pos="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FFFFF"/>
    <a:srgbClr val="C0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35" autoAdjust="0"/>
    <p:restoredTop sz="94660"/>
  </p:normalViewPr>
  <p:slideViewPr>
    <p:cSldViewPr snapToGrid="0">
      <p:cViewPr varScale="1">
        <p:scale>
          <a:sx n="71" d="100"/>
          <a:sy n="71" d="100"/>
        </p:scale>
        <p:origin x="3282" y="90"/>
      </p:cViewPr>
      <p:guideLst>
        <p:guide orient="horz" pos="2211"/>
        <p:guide pos="294"/>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397738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393490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404712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1571783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71436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297582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148698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140866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132794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34495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6C8B8D-5E5F-49F8-99F3-E112A6AF3F41}" type="datetimeFigureOut">
              <a:rPr kumimoji="1" lang="ja-JP" altLang="en-US" smtClean="0"/>
              <a:t>2026/4/6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425994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D06C8B8D-5E5F-49F8-99F3-E112A6AF3F41}" type="datetimeFigureOut">
              <a:rPr kumimoji="1" lang="ja-JP" altLang="en-US" smtClean="0"/>
              <a:t>2026/4/6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8CD34674-1AB2-4C04-A2C4-526ABD488C60}" type="slidenum">
              <a:rPr kumimoji="1" lang="ja-JP" altLang="en-US" smtClean="0"/>
              <a:t>‹#›</a:t>
            </a:fld>
            <a:endParaRPr kumimoji="1" lang="ja-JP" altLang="en-US"/>
          </a:p>
        </p:txBody>
      </p:sp>
    </p:spTree>
    <p:extLst>
      <p:ext uri="{BB962C8B-B14F-4D97-AF65-F5344CB8AC3E}">
        <p14:creationId xmlns:p14="http://schemas.microsoft.com/office/powerpoint/2010/main" val="22488808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64E4-7C0B-9783-B8A8-FD29AA67214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63D8399-2CB4-35F3-649F-ABA1AA0E3C93}"/>
              </a:ext>
            </a:extLst>
          </p:cNvPr>
          <p:cNvSpPr txBox="1"/>
          <p:nvPr/>
        </p:nvSpPr>
        <p:spPr>
          <a:xfrm>
            <a:off x="3291768" y="247364"/>
            <a:ext cx="3842438" cy="123111"/>
          </a:xfrm>
          <a:prstGeom prst="rect">
            <a:avLst/>
          </a:prstGeom>
          <a:noFill/>
        </p:spPr>
        <p:txBody>
          <a:bodyPr wrap="square" lIns="0" tIns="0" rIns="0" bIns="0">
            <a:spAutoFit/>
          </a:bodyPr>
          <a:lstStyle/>
          <a:p>
            <a:pPr>
              <a:tabLst>
                <a:tab pos="3767138" algn="l"/>
                <a:tab pos="4305300" algn="l"/>
              </a:tabLst>
            </a:pPr>
            <a:r>
              <a:rPr lang="ja-JP" altLang="en-US" sz="800" dirty="0">
                <a:solidFill>
                  <a:schemeClr val="tx1"/>
                </a:solidFill>
                <a:latin typeface="游ゴシック" panose="020B0400000000000000" pitchFamily="50" charset="-128"/>
                <a:ea typeface="游ゴシック" panose="020B0400000000000000" pitchFamily="50" charset="-128"/>
              </a:rPr>
              <a:t>◇：主に知識・技能をはかる設問 ／ ◆：主に思考力・判断力・表現力をはかる設問</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861EDA19-21A1-2F41-2223-D46C96524E6A}"/>
              </a:ext>
            </a:extLst>
          </p:cNvPr>
          <p:cNvSpPr/>
          <p:nvPr/>
        </p:nvSpPr>
        <p:spPr>
          <a:xfrm>
            <a:off x="7127672" y="10259813"/>
            <a:ext cx="432003" cy="432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01AE4FEA-E782-A12E-6F70-BDE5FF22E71F}"/>
              </a:ext>
            </a:extLst>
          </p:cNvPr>
          <p:cNvSpPr/>
          <p:nvPr/>
        </p:nvSpPr>
        <p:spPr>
          <a:xfrm>
            <a:off x="0" y="0"/>
            <a:ext cx="432003" cy="432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93BFF0E-5103-18BF-1439-0183EDB31ACD}"/>
              </a:ext>
            </a:extLst>
          </p:cNvPr>
          <p:cNvSpPr txBox="1"/>
          <p:nvPr/>
        </p:nvSpPr>
        <p:spPr>
          <a:xfrm>
            <a:off x="1190247" y="607251"/>
            <a:ext cx="2278377" cy="246221"/>
          </a:xfrm>
          <a:prstGeom prst="rect">
            <a:avLst/>
          </a:prstGeom>
          <a:noFill/>
        </p:spPr>
        <p:txBody>
          <a:bodyPr wrap="square" lIns="0" tIns="0" rIns="0" bIns="0">
            <a:spAutoFit/>
          </a:bodyPr>
          <a:lstStyle/>
          <a:p>
            <a:pPr>
              <a:tabLst>
                <a:tab pos="3767138" algn="l"/>
                <a:tab pos="4305300" algn="l"/>
              </a:tabLst>
            </a:pPr>
            <a:r>
              <a:rPr lang="ja-JP" altLang="en-US" sz="1600" b="1" dirty="0">
                <a:latin typeface="BIZ UDゴシック" panose="020B0400000000000000" pitchFamily="49" charset="-128"/>
                <a:ea typeface="BIZ UDゴシック" panose="020B0400000000000000" pitchFamily="49" charset="-128"/>
              </a:rPr>
              <a:t>地図・地形気候</a:t>
            </a:r>
            <a:r>
              <a:rPr lang="en-US" altLang="ja-JP" sz="1600" b="1" dirty="0">
                <a:latin typeface="BIZ UDゴシック" panose="020B0400000000000000" pitchFamily="49" charset="-128"/>
                <a:ea typeface="BIZ UDゴシック" panose="020B0400000000000000" pitchFamily="49" charset="-128"/>
              </a:rPr>
              <a:t>_01</a:t>
            </a:r>
          </a:p>
        </p:txBody>
      </p:sp>
      <p:sp>
        <p:nvSpPr>
          <p:cNvPr id="13" name="テキスト ボックス 12">
            <a:extLst>
              <a:ext uri="{FF2B5EF4-FFF2-40B4-BE49-F238E27FC236}">
                <a16:creationId xmlns:a16="http://schemas.microsoft.com/office/drawing/2014/main" id="{A51BFC9A-FC89-0296-8EED-162DC55B55D9}"/>
              </a:ext>
            </a:extLst>
          </p:cNvPr>
          <p:cNvSpPr txBox="1"/>
          <p:nvPr/>
        </p:nvSpPr>
        <p:spPr>
          <a:xfrm>
            <a:off x="4145279" y="801887"/>
            <a:ext cx="2982393" cy="153888"/>
          </a:xfrm>
          <a:prstGeom prst="rect">
            <a:avLst/>
          </a:prstGeom>
          <a:noFill/>
        </p:spPr>
        <p:txBody>
          <a:bodyPr wrap="square" lIns="0" tIns="0" rIns="0" bIns="0">
            <a:spAutoFit/>
          </a:bodyPr>
          <a:lstStyle/>
          <a:p>
            <a:pPr>
              <a:tabLst>
                <a:tab pos="3767138" algn="l"/>
                <a:tab pos="4305300" algn="l"/>
              </a:tabLst>
            </a:pPr>
            <a:r>
              <a:rPr lang="ja-JP" altLang="en-US" sz="1000" dirty="0">
                <a:solidFill>
                  <a:schemeClr val="tx1"/>
                </a:solidFill>
                <a:latin typeface="BIZ UDゴシック" panose="020B0400000000000000" pitchFamily="49" charset="-128"/>
                <a:ea typeface="BIZ UDゴシック" panose="020B0400000000000000" pitchFamily="49" charset="-128"/>
              </a:rPr>
              <a:t>　 年　 組　 番</a:t>
            </a:r>
            <a:r>
              <a:rPr lang="ja-JP" altLang="en-US" sz="1000" dirty="0">
                <a:latin typeface="BIZ UDゴシック" panose="020B0400000000000000" pitchFamily="49" charset="-128"/>
                <a:ea typeface="BIZ UDゴシック" panose="020B0400000000000000" pitchFamily="49" charset="-128"/>
              </a:rPr>
              <a:t>　　</a:t>
            </a:r>
            <a:r>
              <a:rPr lang="ja-JP" altLang="en-US" sz="1000" dirty="0">
                <a:solidFill>
                  <a:schemeClr val="tx1"/>
                </a:solidFill>
                <a:latin typeface="BIZ UDゴシック" panose="020B0400000000000000" pitchFamily="49" charset="-128"/>
                <a:ea typeface="BIZ UDゴシック" panose="020B0400000000000000" pitchFamily="49" charset="-128"/>
              </a:rPr>
              <a:t>名前：</a:t>
            </a:r>
            <a:endParaRPr lang="en-US" altLang="ja-JP" sz="1000" dirty="0">
              <a:solidFill>
                <a:schemeClr val="tx1"/>
              </a:solidFill>
              <a:latin typeface="BIZ UDゴシック" panose="020B0400000000000000" pitchFamily="49" charset="-128"/>
              <a:ea typeface="BIZ UDゴシック" panose="020B0400000000000000" pitchFamily="49" charset="-128"/>
            </a:endParaRPr>
          </a:p>
        </p:txBody>
      </p:sp>
      <p:cxnSp>
        <p:nvCxnSpPr>
          <p:cNvPr id="15" name="直線コネクタ 14">
            <a:extLst>
              <a:ext uri="{FF2B5EF4-FFF2-40B4-BE49-F238E27FC236}">
                <a16:creationId xmlns:a16="http://schemas.microsoft.com/office/drawing/2014/main" id="{BB992527-770E-0D4E-51B0-20BC6875002E}"/>
              </a:ext>
            </a:extLst>
          </p:cNvPr>
          <p:cNvCxnSpPr/>
          <p:nvPr/>
        </p:nvCxnSpPr>
        <p:spPr>
          <a:xfrm>
            <a:off x="4037953" y="431999"/>
            <a:ext cx="0" cy="565391"/>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03C25E1F-887E-5964-484C-08E485628692}"/>
              </a:ext>
            </a:extLst>
          </p:cNvPr>
          <p:cNvCxnSpPr/>
          <p:nvPr/>
        </p:nvCxnSpPr>
        <p:spPr>
          <a:xfrm>
            <a:off x="1082921" y="431999"/>
            <a:ext cx="0" cy="565391"/>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50DDBBC2-53F6-D243-EA8B-AC7E9401B37A}"/>
              </a:ext>
            </a:extLst>
          </p:cNvPr>
          <p:cNvCxnSpPr/>
          <p:nvPr/>
        </p:nvCxnSpPr>
        <p:spPr>
          <a:xfrm flipV="1">
            <a:off x="633019" y="559535"/>
            <a:ext cx="396240" cy="39624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74BEF469-2634-95C9-471F-9065491BD76D}"/>
              </a:ext>
            </a:extLst>
          </p:cNvPr>
          <p:cNvSpPr txBox="1"/>
          <p:nvPr/>
        </p:nvSpPr>
        <p:spPr>
          <a:xfrm>
            <a:off x="811055" y="820141"/>
            <a:ext cx="264689" cy="138499"/>
          </a:xfrm>
          <a:prstGeom prst="rect">
            <a:avLst/>
          </a:prstGeom>
          <a:noFill/>
        </p:spPr>
        <p:txBody>
          <a:bodyPr wrap="square" lIns="0" tIns="0" rIns="0" bIns="0">
            <a:spAutoFit/>
          </a:bodyPr>
          <a:lstStyle/>
          <a:p>
            <a:pPr>
              <a:tabLst>
                <a:tab pos="3767138" algn="l"/>
                <a:tab pos="4305300" algn="l"/>
              </a:tabLst>
            </a:pPr>
            <a:r>
              <a:rPr lang="en-US" altLang="ja-JP" sz="900" dirty="0">
                <a:latin typeface="BIZ UDゴシック" panose="020B0400000000000000" pitchFamily="49" charset="-128"/>
                <a:ea typeface="BIZ UDゴシック" panose="020B0400000000000000" pitchFamily="49" charset="-128"/>
              </a:rPr>
              <a:t>50</a:t>
            </a:r>
            <a:r>
              <a:rPr lang="ja-JP" altLang="en-US" sz="900" dirty="0">
                <a:latin typeface="BIZ UDゴシック" panose="020B0400000000000000" pitchFamily="49" charset="-128"/>
                <a:ea typeface="BIZ UDゴシック" panose="020B0400000000000000" pitchFamily="49" charset="-128"/>
              </a:rPr>
              <a:t>点</a:t>
            </a:r>
            <a:endParaRPr lang="en-US" altLang="ja-JP" sz="900" dirty="0">
              <a:latin typeface="BIZ UDゴシック" panose="020B0400000000000000" pitchFamily="49" charset="-128"/>
              <a:ea typeface="BIZ UDゴシック" panose="020B0400000000000000" pitchFamily="49" charset="-128"/>
            </a:endParaRPr>
          </a:p>
        </p:txBody>
      </p:sp>
      <p:sp>
        <p:nvSpPr>
          <p:cNvPr id="21" name="正方形/長方形 20">
            <a:extLst>
              <a:ext uri="{FF2B5EF4-FFF2-40B4-BE49-F238E27FC236}">
                <a16:creationId xmlns:a16="http://schemas.microsoft.com/office/drawing/2014/main" id="{3FDAF035-DF3A-C6CC-2357-FB935378C09E}"/>
              </a:ext>
            </a:extLst>
          </p:cNvPr>
          <p:cNvSpPr/>
          <p:nvPr/>
        </p:nvSpPr>
        <p:spPr>
          <a:xfrm>
            <a:off x="438206" y="1213390"/>
            <a:ext cx="6696000" cy="9046422"/>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1"/>
              </a:lnSpc>
              <a:tabLst>
                <a:tab pos="3767138" algn="l"/>
                <a:tab pos="4305300" algn="l"/>
              </a:tabLst>
            </a:pP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cxnSp>
        <p:nvCxnSpPr>
          <p:cNvPr id="6" name="直線コネクタ 5">
            <a:extLst>
              <a:ext uri="{FF2B5EF4-FFF2-40B4-BE49-F238E27FC236}">
                <a16:creationId xmlns:a16="http://schemas.microsoft.com/office/drawing/2014/main" id="{78A3480A-B60E-C185-8FAA-E7C72C506AD1}"/>
              </a:ext>
            </a:extLst>
          </p:cNvPr>
          <p:cNvCxnSpPr/>
          <p:nvPr/>
        </p:nvCxnSpPr>
        <p:spPr>
          <a:xfrm>
            <a:off x="431998" y="997390"/>
            <a:ext cx="6695675" cy="0"/>
          </a:xfrm>
          <a:prstGeom prst="line">
            <a:avLst/>
          </a:prstGeom>
          <a:ln w="317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正方形/長方形 4">
            <a:extLst>
              <a:ext uri="{FF2B5EF4-FFF2-40B4-BE49-F238E27FC236}">
                <a16:creationId xmlns:a16="http://schemas.microsoft.com/office/drawing/2014/main" id="{CAD297CB-738E-2B81-98C2-5AB55490DB0A}"/>
              </a:ext>
            </a:extLst>
          </p:cNvPr>
          <p:cNvSpPr/>
          <p:nvPr/>
        </p:nvSpPr>
        <p:spPr>
          <a:xfrm>
            <a:off x="438206" y="1213389"/>
            <a:ext cx="6696000" cy="39823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１</a:t>
            </a:r>
            <a:r>
              <a:rPr lang="ja-JP" altLang="en-US" sz="920" dirty="0">
                <a:solidFill>
                  <a:schemeClr val="tx1"/>
                </a:solidFill>
                <a:latin typeface="BIZ UDゴシック" panose="020B0400000000000000" pitchFamily="49" charset="-128"/>
                <a:ea typeface="BIZ UDゴシック" panose="020B0400000000000000" pitchFamily="49" charset="-128"/>
              </a:rPr>
              <a:t>下の図</a:t>
            </a:r>
            <a:r>
              <a:rPr lang="ja-JP" altLang="en-US" sz="920" b="1" dirty="0">
                <a:solidFill>
                  <a:schemeClr val="tx1"/>
                </a:solidFill>
                <a:latin typeface="BIZ UDゴシック" panose="020B0400000000000000" pitchFamily="49" charset="-128"/>
                <a:ea typeface="BIZ UDゴシック" panose="020B0400000000000000" pitchFamily="49" charset="-128"/>
              </a:rPr>
              <a:t>カ・キ</a:t>
            </a:r>
            <a:r>
              <a:rPr lang="ja-JP" altLang="en-US" sz="920" dirty="0">
                <a:solidFill>
                  <a:schemeClr val="tx1"/>
                </a:solidFill>
                <a:latin typeface="BIZ UDゴシック" panose="020B0400000000000000" pitchFamily="49" charset="-128"/>
                <a:ea typeface="BIZ UDゴシック" panose="020B0400000000000000" pitchFamily="49" charset="-128"/>
              </a:rPr>
              <a:t>は、ある地域のバス停の分布を異なる空間分析手法でそれぞれ示したものである。また、図</a:t>
            </a:r>
            <a:r>
              <a:rPr lang="ja-JP" altLang="en-US" sz="920" b="1" dirty="0">
                <a:solidFill>
                  <a:schemeClr val="tx1"/>
                </a:solidFill>
                <a:latin typeface="BIZ UDゴシック" panose="020B0400000000000000" pitchFamily="49" charset="-128"/>
                <a:ea typeface="BIZ UDゴシック" panose="020B0400000000000000" pitchFamily="49" charset="-128"/>
              </a:rPr>
              <a:t>Ｅ・Ｆ</a:t>
            </a:r>
            <a:r>
              <a:rPr lang="ja-JP" altLang="en-US" sz="920" dirty="0">
                <a:solidFill>
                  <a:schemeClr val="tx1"/>
                </a:solidFill>
                <a:latin typeface="BIZ UDゴシック" panose="020B0400000000000000" pitchFamily="49" charset="-128"/>
                <a:ea typeface="BIZ UDゴシック" panose="020B0400000000000000" pitchFamily="49" charset="-128"/>
              </a:rPr>
              <a:t>は、図</a:t>
            </a:r>
            <a:r>
              <a:rPr lang="ja-JP" altLang="en-US" sz="920" b="1" dirty="0">
                <a:solidFill>
                  <a:schemeClr val="tx1"/>
                </a:solidFill>
                <a:latin typeface="BIZ UDゴシック" panose="020B0400000000000000" pitchFamily="49" charset="-128"/>
                <a:ea typeface="BIZ UDゴシック" panose="020B0400000000000000" pitchFamily="49" charset="-128"/>
              </a:rPr>
              <a:t>カ・キ</a:t>
            </a:r>
            <a:r>
              <a:rPr lang="ja-JP" altLang="en-US" sz="920" dirty="0">
                <a:solidFill>
                  <a:schemeClr val="tx1"/>
                </a:solidFill>
                <a:latin typeface="BIZ UDゴシック" panose="020B0400000000000000" pitchFamily="49" charset="-128"/>
                <a:ea typeface="BIZ UDゴシック" panose="020B0400000000000000" pitchFamily="49" charset="-128"/>
              </a:rPr>
              <a:t>と同じ範囲のバス停の分布と人口密度分布を重ねて示したものである。</a:t>
            </a:r>
            <a:endParaRPr lang="en-US" altLang="ja-JP" sz="920" dirty="0">
              <a:solidFill>
                <a:schemeClr val="tx1"/>
              </a:solidFill>
              <a:latin typeface="BIZ UDゴシック" panose="020B0400000000000000" pitchFamily="49" charset="-128"/>
              <a:ea typeface="BIZ UDゴシック" panose="020B0400000000000000" pitchFamily="49" charset="-128"/>
            </a:endParaRPr>
          </a:p>
          <a:p>
            <a:pPr>
              <a:lnSpc>
                <a:spcPts val="1701"/>
              </a:lnSpc>
              <a:tabLst>
                <a:tab pos="3767138" algn="l"/>
                <a:tab pos="4305300" algn="l"/>
              </a:tabLst>
            </a:pP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8F87F992-982E-E631-9EEE-EB5D76E93FF2}"/>
              </a:ext>
            </a:extLst>
          </p:cNvPr>
          <p:cNvSpPr/>
          <p:nvPr/>
        </p:nvSpPr>
        <p:spPr>
          <a:xfrm>
            <a:off x="438206" y="1666693"/>
            <a:ext cx="3195048" cy="21164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0" dirty="0">
                <a:solidFill>
                  <a:schemeClr val="tx1"/>
                </a:solidFill>
                <a:latin typeface="BIZ UDゴシック" panose="020B0400000000000000" pitchFamily="49" charset="-128"/>
                <a:ea typeface="BIZ UDゴシック" panose="020B0400000000000000" pitchFamily="49" charset="-128"/>
              </a:rPr>
              <a:t>右の図群に</a:t>
            </a:r>
            <a:r>
              <a:rPr lang="ja-JP" altLang="en-US" sz="921" dirty="0">
                <a:solidFill>
                  <a:schemeClr val="tx1"/>
                </a:solidFill>
                <a:latin typeface="BIZ UDゴシック" panose="020B0400000000000000" pitchFamily="49" charset="-128"/>
                <a:ea typeface="BIZ UDゴシック" panose="020B0400000000000000" pitchFamily="49" charset="-128"/>
              </a:rPr>
              <a:t>ついて述べた次の文のうち、</a:t>
            </a:r>
            <a:r>
              <a:rPr lang="ja-JP" altLang="en-US" sz="921" b="1" u="sng" dirty="0">
                <a:solidFill>
                  <a:schemeClr val="tx1"/>
                </a:solidFill>
                <a:latin typeface="BIZ UDゴシック" panose="020B0400000000000000" pitchFamily="49" charset="-128"/>
                <a:ea typeface="BIZ UDゴシック" panose="020B0400000000000000" pitchFamily="49" charset="-128"/>
              </a:rPr>
              <a:t>正しくないもの</a:t>
            </a:r>
            <a:r>
              <a:rPr lang="ja-JP" altLang="en-US" sz="921" dirty="0">
                <a:solidFill>
                  <a:schemeClr val="tx1"/>
                </a:solidFill>
                <a:latin typeface="BIZ UDゴシック" panose="020B0400000000000000" pitchFamily="49" charset="-128"/>
                <a:ea typeface="BIZ UDゴシック" panose="020B0400000000000000" pitchFamily="49" charset="-128"/>
              </a:rPr>
              <a:t>を</a:t>
            </a:r>
            <a:r>
              <a:rPr lang="ja-JP" altLang="en-US" sz="921" b="1" u="sng" dirty="0">
                <a:solidFill>
                  <a:schemeClr val="tx1"/>
                </a:solidFill>
                <a:latin typeface="BIZ UDゴシック" panose="020B0400000000000000" pitchFamily="49" charset="-128"/>
                <a:ea typeface="BIZ UDゴシック" panose="020B0400000000000000" pitchFamily="49" charset="-128"/>
              </a:rPr>
              <a:t>すべて</a:t>
            </a:r>
            <a:r>
              <a:rPr lang="ja-JP" altLang="en-US" sz="921" dirty="0">
                <a:solidFill>
                  <a:schemeClr val="tx1"/>
                </a:solidFill>
                <a:latin typeface="BIZ UDゴシック" panose="020B0400000000000000" pitchFamily="49" charset="-128"/>
                <a:ea typeface="BIZ UDゴシック" panose="020B0400000000000000" pitchFamily="49" charset="-128"/>
              </a:rPr>
              <a:t>選び、解答欄に番号を記入しよう。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①図</a:t>
            </a:r>
            <a:r>
              <a:rPr lang="ja-JP" altLang="en-US" sz="921" b="1" dirty="0">
                <a:solidFill>
                  <a:schemeClr val="tx1"/>
                </a:solidFill>
                <a:latin typeface="BIZ UDゴシック" panose="020B0400000000000000" pitchFamily="49" charset="-128"/>
                <a:ea typeface="BIZ UDゴシック" panose="020B0400000000000000" pitchFamily="49" charset="-128"/>
              </a:rPr>
              <a:t>カ</a:t>
            </a:r>
            <a:r>
              <a:rPr lang="ja-JP" altLang="en-US" sz="921" dirty="0">
                <a:solidFill>
                  <a:schemeClr val="tx1"/>
                </a:solidFill>
                <a:latin typeface="BIZ UD明朝 Medium" panose="02020500000000000000" pitchFamily="17" charset="-128"/>
                <a:ea typeface="BIZ UD明朝 Medium" panose="02020500000000000000" pitchFamily="17" charset="-128"/>
              </a:rPr>
              <a:t>の等距離円の半径は</a:t>
            </a:r>
            <a:r>
              <a:rPr lang="en-US" altLang="ja-JP" sz="921" dirty="0">
                <a:solidFill>
                  <a:schemeClr val="tx1"/>
                </a:solidFill>
                <a:latin typeface="BIZ UD明朝 Medium" panose="02020500000000000000" pitchFamily="17" charset="-128"/>
                <a:ea typeface="BIZ UD明朝 Medium" panose="02020500000000000000" pitchFamily="17" charset="-128"/>
              </a:rPr>
              <a:t>500m</a:t>
            </a:r>
            <a:r>
              <a:rPr lang="ja-JP" altLang="en-US" sz="921" dirty="0">
                <a:solidFill>
                  <a:schemeClr val="tx1"/>
                </a:solidFill>
                <a:latin typeface="BIZ UD明朝 Medium" panose="02020500000000000000" pitchFamily="17" charset="-128"/>
                <a:ea typeface="BIZ UD明朝 Medium" panose="02020500000000000000" pitchFamily="17" charset="-128"/>
              </a:rPr>
              <a:t>である。</a:t>
            </a: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②図</a:t>
            </a:r>
            <a:r>
              <a:rPr lang="ja-JP" altLang="en-US" sz="921" b="1" dirty="0">
                <a:solidFill>
                  <a:schemeClr val="tx1"/>
                </a:solidFill>
                <a:latin typeface="BIZ UDゴシック" panose="020B0400000000000000" pitchFamily="49" charset="-128"/>
                <a:ea typeface="BIZ UDゴシック" panose="020B0400000000000000" pitchFamily="49" charset="-128"/>
              </a:rPr>
              <a:t>キ</a:t>
            </a:r>
            <a:r>
              <a:rPr lang="ja-JP" altLang="en-US" sz="921" dirty="0">
                <a:solidFill>
                  <a:schemeClr val="tx1"/>
                </a:solidFill>
                <a:latin typeface="BIZ UD明朝 Medium" panose="02020500000000000000" pitchFamily="17" charset="-128"/>
                <a:ea typeface="BIZ UD明朝 Medium" panose="02020500000000000000" pitchFamily="17" charset="-128"/>
              </a:rPr>
              <a:t>について、多角形の面積が大きいほど、最も隣接するバス停との距離が長くなる。</a:t>
            </a:r>
            <a:endParaRPr lang="en-US" altLang="ja-JP" sz="921" dirty="0">
              <a:solidFill>
                <a:schemeClr val="tx1"/>
              </a:solidFill>
              <a:latin typeface="BIZ UD明朝 Medium" panose="02020500000000000000" pitchFamily="17" charset="-128"/>
              <a:ea typeface="BIZ UD明朝 Medium" panose="02020500000000000000" pitchFamily="17"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③図</a:t>
            </a:r>
            <a:r>
              <a:rPr lang="ja-JP" altLang="en-US" sz="921" b="1" dirty="0">
                <a:solidFill>
                  <a:schemeClr val="tx1"/>
                </a:solidFill>
                <a:latin typeface="BIZ UDゴシック" panose="020B0400000000000000" pitchFamily="49" charset="-128"/>
                <a:ea typeface="BIZ UDゴシック" panose="020B0400000000000000" pitchFamily="49" charset="-128"/>
              </a:rPr>
              <a:t>Ｅ</a:t>
            </a:r>
            <a:r>
              <a:rPr lang="ja-JP" altLang="en-US" sz="921" dirty="0">
                <a:solidFill>
                  <a:schemeClr val="tx1"/>
                </a:solidFill>
                <a:latin typeface="BIZ UD明朝 Medium" panose="02020500000000000000" pitchFamily="17" charset="-128"/>
                <a:ea typeface="BIZ UD明朝 Medium" panose="02020500000000000000" pitchFamily="17" charset="-128"/>
              </a:rPr>
              <a:t>における１区画分の面積は、図</a:t>
            </a:r>
            <a:r>
              <a:rPr lang="ja-JP" altLang="en-US" sz="921" b="1" dirty="0">
                <a:solidFill>
                  <a:schemeClr val="tx1"/>
                </a:solidFill>
                <a:latin typeface="BIZ UDゴシック" panose="020B0400000000000000" pitchFamily="49" charset="-128"/>
                <a:ea typeface="BIZ UDゴシック" panose="020B0400000000000000" pitchFamily="49" charset="-128"/>
              </a:rPr>
              <a:t>Ｆ</a:t>
            </a:r>
            <a:r>
              <a:rPr lang="ja-JP" altLang="en-US" sz="921" dirty="0">
                <a:solidFill>
                  <a:schemeClr val="tx1"/>
                </a:solidFill>
                <a:latin typeface="BIZ UD明朝 Medium" panose="02020500000000000000" pitchFamily="17" charset="-128"/>
                <a:ea typeface="BIZ UD明朝 Medium" panose="02020500000000000000" pitchFamily="17" charset="-128"/>
              </a:rPr>
              <a:t>における</a:t>
            </a:r>
            <a:r>
              <a:rPr lang="en-US" altLang="ja-JP" sz="921" dirty="0">
                <a:solidFill>
                  <a:schemeClr val="tx1"/>
                </a:solidFill>
                <a:latin typeface="BIZ UD明朝 Medium" panose="02020500000000000000" pitchFamily="17" charset="-128"/>
                <a:ea typeface="BIZ UD明朝 Medium" panose="02020500000000000000" pitchFamily="17" charset="-128"/>
              </a:rPr>
              <a:t>16</a:t>
            </a:r>
            <a:r>
              <a:rPr lang="ja-JP" altLang="en-US" sz="921" dirty="0">
                <a:solidFill>
                  <a:schemeClr val="tx1"/>
                </a:solidFill>
                <a:latin typeface="BIZ UD明朝 Medium" panose="02020500000000000000" pitchFamily="17" charset="-128"/>
                <a:ea typeface="BIZ UD明朝 Medium" panose="02020500000000000000" pitchFamily="17" charset="-128"/>
              </a:rPr>
              <a:t>区画分の面積に等しい。</a:t>
            </a:r>
            <a:endParaRPr lang="en-US" altLang="ja-JP" sz="921" dirty="0">
              <a:solidFill>
                <a:schemeClr val="tx1"/>
              </a:solidFill>
              <a:latin typeface="BIZ UD明朝 Medium" panose="02020500000000000000" pitchFamily="17" charset="-128"/>
              <a:ea typeface="BIZ UD明朝 Medium" panose="02020500000000000000" pitchFamily="17"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④人口密度が</a:t>
            </a:r>
            <a:r>
              <a:rPr lang="en-US" altLang="ja-JP" sz="921" dirty="0">
                <a:solidFill>
                  <a:schemeClr val="tx1"/>
                </a:solidFill>
                <a:latin typeface="BIZ UD明朝 Medium" panose="02020500000000000000" pitchFamily="17" charset="-128"/>
                <a:ea typeface="BIZ UD明朝 Medium" panose="02020500000000000000" pitchFamily="17" charset="-128"/>
              </a:rPr>
              <a:t>5000</a:t>
            </a:r>
            <a:r>
              <a:rPr lang="ja-JP" altLang="en-US" sz="921" dirty="0">
                <a:solidFill>
                  <a:schemeClr val="tx1"/>
                </a:solidFill>
                <a:latin typeface="BIZ UD明朝 Medium" panose="02020500000000000000" pitchFamily="17" charset="-128"/>
                <a:ea typeface="BIZ UD明朝 Medium" panose="02020500000000000000" pitchFamily="17" charset="-128"/>
              </a:rPr>
              <a:t>人／㎢以上となる区画内には、人口密度が</a:t>
            </a:r>
            <a:r>
              <a:rPr lang="en-US" altLang="ja-JP" sz="921" dirty="0">
                <a:solidFill>
                  <a:schemeClr val="tx1"/>
                </a:solidFill>
                <a:latin typeface="BIZ UD明朝 Medium" panose="02020500000000000000" pitchFamily="17" charset="-128"/>
                <a:ea typeface="BIZ UD明朝 Medium" panose="02020500000000000000" pitchFamily="17" charset="-128"/>
              </a:rPr>
              <a:t>2500</a:t>
            </a:r>
            <a:r>
              <a:rPr lang="ja-JP" altLang="en-US" sz="921" dirty="0">
                <a:solidFill>
                  <a:schemeClr val="tx1"/>
                </a:solidFill>
                <a:latin typeface="BIZ UD明朝 Medium" panose="02020500000000000000" pitchFamily="17" charset="-128"/>
                <a:ea typeface="BIZ UD明朝 Medium" panose="02020500000000000000" pitchFamily="17" charset="-128"/>
              </a:rPr>
              <a:t>人／㎢未満となる</a:t>
            </a:r>
            <a:endParaRPr lang="en-US" altLang="ja-JP" sz="921" dirty="0">
              <a:solidFill>
                <a:schemeClr val="tx1"/>
              </a:solidFill>
              <a:latin typeface="BIZ UD明朝 Medium" panose="02020500000000000000" pitchFamily="17" charset="-128"/>
              <a:ea typeface="BIZ UD明朝 Medium" panose="02020500000000000000" pitchFamily="17"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場所は存在しない。</a:t>
            </a:r>
            <a:endParaRPr lang="en-US" altLang="ja-JP" sz="921" dirty="0">
              <a:solidFill>
                <a:schemeClr val="tx1"/>
              </a:solidFill>
              <a:latin typeface="BIZ UD明朝 Medium" panose="02020500000000000000" pitchFamily="17" charset="-128"/>
              <a:ea typeface="BIZ UD明朝 Medium" panose="02020500000000000000" pitchFamily="17" charset="-128"/>
            </a:endParaRPr>
          </a:p>
        </p:txBody>
      </p:sp>
      <p:grpSp>
        <p:nvGrpSpPr>
          <p:cNvPr id="8" name="グループ化 7">
            <a:extLst>
              <a:ext uri="{FF2B5EF4-FFF2-40B4-BE49-F238E27FC236}">
                <a16:creationId xmlns:a16="http://schemas.microsoft.com/office/drawing/2014/main" id="{77674F83-AE88-F093-D8C7-E67E5ED7E7B0}"/>
              </a:ext>
            </a:extLst>
          </p:cNvPr>
          <p:cNvGrpSpPr/>
          <p:nvPr/>
        </p:nvGrpSpPr>
        <p:grpSpPr>
          <a:xfrm>
            <a:off x="3759517" y="1695615"/>
            <a:ext cx="3328662" cy="2105774"/>
            <a:chOff x="3619500" y="4872223"/>
            <a:chExt cx="3632359" cy="2297900"/>
          </a:xfrm>
        </p:grpSpPr>
        <p:pic>
          <p:nvPicPr>
            <p:cNvPr id="9" name="図 8">
              <a:extLst>
                <a:ext uri="{FF2B5EF4-FFF2-40B4-BE49-F238E27FC236}">
                  <a16:creationId xmlns:a16="http://schemas.microsoft.com/office/drawing/2014/main" id="{D65A170A-7DBC-62F6-2358-B48222976081}"/>
                </a:ext>
              </a:extLst>
            </p:cNvPr>
            <p:cNvPicPr>
              <a:picLocks noChangeAspect="1"/>
            </p:cNvPicPr>
            <p:nvPr/>
          </p:nvPicPr>
          <p:blipFill>
            <a:blip r:embed="rId2"/>
            <a:srcRect r="60122" b="56575"/>
            <a:stretch>
              <a:fillRect/>
            </a:stretch>
          </p:blipFill>
          <p:spPr>
            <a:xfrm>
              <a:off x="3619500" y="4872223"/>
              <a:ext cx="1402554" cy="1246982"/>
            </a:xfrm>
            <a:prstGeom prst="rect">
              <a:avLst/>
            </a:prstGeom>
          </p:spPr>
        </p:pic>
        <p:pic>
          <p:nvPicPr>
            <p:cNvPr id="10" name="図 9">
              <a:extLst>
                <a:ext uri="{FF2B5EF4-FFF2-40B4-BE49-F238E27FC236}">
                  <a16:creationId xmlns:a16="http://schemas.microsoft.com/office/drawing/2014/main" id="{F8AE2C22-422A-768F-15AA-D5AF862216A2}"/>
                </a:ext>
              </a:extLst>
            </p:cNvPr>
            <p:cNvPicPr>
              <a:picLocks noChangeAspect="1"/>
            </p:cNvPicPr>
            <p:nvPr/>
          </p:nvPicPr>
          <p:blipFill>
            <a:blip r:embed="rId2"/>
            <a:srcRect l="44686" r="15437" b="56575"/>
            <a:stretch>
              <a:fillRect/>
            </a:stretch>
          </p:blipFill>
          <p:spPr>
            <a:xfrm>
              <a:off x="5147593" y="4872223"/>
              <a:ext cx="1402554" cy="1246982"/>
            </a:xfrm>
            <a:prstGeom prst="rect">
              <a:avLst/>
            </a:prstGeom>
          </p:spPr>
        </p:pic>
        <p:pic>
          <p:nvPicPr>
            <p:cNvPr id="11" name="図 10">
              <a:extLst>
                <a:ext uri="{FF2B5EF4-FFF2-40B4-BE49-F238E27FC236}">
                  <a16:creationId xmlns:a16="http://schemas.microsoft.com/office/drawing/2014/main" id="{DC2D7E16-93C4-0652-7925-6875B6354B4F}"/>
                </a:ext>
              </a:extLst>
            </p:cNvPr>
            <p:cNvPicPr>
              <a:picLocks noChangeAspect="1"/>
            </p:cNvPicPr>
            <p:nvPr/>
          </p:nvPicPr>
          <p:blipFill>
            <a:blip r:embed="rId2"/>
            <a:srcRect l="-1" t="64545" r="60124"/>
            <a:stretch>
              <a:fillRect/>
            </a:stretch>
          </p:blipFill>
          <p:spPr>
            <a:xfrm>
              <a:off x="3622187" y="6152011"/>
              <a:ext cx="1402554" cy="1018112"/>
            </a:xfrm>
            <a:prstGeom prst="rect">
              <a:avLst/>
            </a:prstGeom>
          </p:spPr>
        </p:pic>
        <p:pic>
          <p:nvPicPr>
            <p:cNvPr id="14" name="図 13">
              <a:extLst>
                <a:ext uri="{FF2B5EF4-FFF2-40B4-BE49-F238E27FC236}">
                  <a16:creationId xmlns:a16="http://schemas.microsoft.com/office/drawing/2014/main" id="{3EFD67C8-ACF0-B9E6-9366-BCDAB9041AE9}"/>
                </a:ext>
              </a:extLst>
            </p:cNvPr>
            <p:cNvPicPr>
              <a:picLocks noChangeAspect="1"/>
            </p:cNvPicPr>
            <p:nvPr/>
          </p:nvPicPr>
          <p:blipFill>
            <a:blip r:embed="rId2"/>
            <a:srcRect l="41938" t="65384" r="18185" b="317"/>
            <a:stretch>
              <a:fillRect/>
            </a:stretch>
          </p:blipFill>
          <p:spPr>
            <a:xfrm>
              <a:off x="5152673" y="6177514"/>
              <a:ext cx="1402555" cy="984886"/>
            </a:xfrm>
            <a:prstGeom prst="rect">
              <a:avLst/>
            </a:prstGeom>
          </p:spPr>
        </p:pic>
        <p:pic>
          <p:nvPicPr>
            <p:cNvPr id="17" name="図 16">
              <a:extLst>
                <a:ext uri="{FF2B5EF4-FFF2-40B4-BE49-F238E27FC236}">
                  <a16:creationId xmlns:a16="http://schemas.microsoft.com/office/drawing/2014/main" id="{15623865-6F99-8CC4-1CE2-A23AA64D15B3}"/>
                </a:ext>
              </a:extLst>
            </p:cNvPr>
            <p:cNvPicPr>
              <a:picLocks noChangeAspect="1"/>
            </p:cNvPicPr>
            <p:nvPr/>
          </p:nvPicPr>
          <p:blipFill>
            <a:blip r:embed="rId2"/>
            <a:srcRect l="82128" t="77558"/>
            <a:stretch>
              <a:fillRect/>
            </a:stretch>
          </p:blipFill>
          <p:spPr>
            <a:xfrm>
              <a:off x="6623237" y="6517965"/>
              <a:ext cx="628622" cy="644438"/>
            </a:xfrm>
            <a:prstGeom prst="rect">
              <a:avLst/>
            </a:prstGeom>
          </p:spPr>
        </p:pic>
        <p:pic>
          <p:nvPicPr>
            <p:cNvPr id="20" name="図 19">
              <a:extLst>
                <a:ext uri="{FF2B5EF4-FFF2-40B4-BE49-F238E27FC236}">
                  <a16:creationId xmlns:a16="http://schemas.microsoft.com/office/drawing/2014/main" id="{4CC3E3A8-AE55-6A25-065F-4E7C7DE4099A}"/>
                </a:ext>
              </a:extLst>
            </p:cNvPr>
            <p:cNvPicPr>
              <a:picLocks noChangeAspect="1"/>
            </p:cNvPicPr>
            <p:nvPr/>
          </p:nvPicPr>
          <p:blipFill>
            <a:blip r:embed="rId2"/>
            <a:srcRect l="82128" t="77558" b="18219"/>
            <a:stretch>
              <a:fillRect/>
            </a:stretch>
          </p:blipFill>
          <p:spPr>
            <a:xfrm>
              <a:off x="6623237" y="5757755"/>
              <a:ext cx="628622" cy="121264"/>
            </a:xfrm>
            <a:prstGeom prst="rect">
              <a:avLst/>
            </a:prstGeom>
          </p:spPr>
        </p:pic>
      </p:grpSp>
      <p:sp>
        <p:nvSpPr>
          <p:cNvPr id="24" name="正方形/長方形 23">
            <a:extLst>
              <a:ext uri="{FF2B5EF4-FFF2-40B4-BE49-F238E27FC236}">
                <a16:creationId xmlns:a16="http://schemas.microsoft.com/office/drawing/2014/main" id="{D0CE9DF7-5466-7594-107F-C7A601824CB7}"/>
              </a:ext>
            </a:extLst>
          </p:cNvPr>
          <p:cNvSpPr/>
          <p:nvPr/>
        </p:nvSpPr>
        <p:spPr>
          <a:xfrm>
            <a:off x="438206" y="3828217"/>
            <a:ext cx="4195332" cy="39823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0" dirty="0">
                <a:solidFill>
                  <a:schemeClr val="tx1"/>
                </a:solidFill>
                <a:latin typeface="BIZ UDゴシック" panose="020B0400000000000000" pitchFamily="49" charset="-128"/>
                <a:ea typeface="BIZ UDゴシック" panose="020B0400000000000000" pitchFamily="49" charset="-128"/>
              </a:rPr>
              <a:t>バス停から</a:t>
            </a:r>
            <a:r>
              <a:rPr lang="en-US" altLang="ja-JP" sz="920" dirty="0">
                <a:solidFill>
                  <a:schemeClr val="tx1"/>
                </a:solidFill>
                <a:latin typeface="BIZ UDゴシック" panose="020B0400000000000000" pitchFamily="49" charset="-128"/>
                <a:ea typeface="BIZ UDゴシック" panose="020B0400000000000000" pitchFamily="49" charset="-128"/>
              </a:rPr>
              <a:t>300m</a:t>
            </a:r>
            <a:r>
              <a:rPr lang="ja-JP" altLang="en-US" sz="920" dirty="0">
                <a:solidFill>
                  <a:schemeClr val="tx1"/>
                </a:solidFill>
                <a:latin typeface="BIZ UDゴシック" panose="020B0400000000000000" pitchFamily="49" charset="-128"/>
                <a:ea typeface="BIZ UDゴシック" panose="020B0400000000000000" pitchFamily="49" charset="-128"/>
              </a:rPr>
              <a:t>以上離れた地域に住む人口を、ＧＩＳを用いて高い精度で推計する場合の「空間分析手法」と「人口密度分布」の組合せを考えよう。</a:t>
            </a:r>
            <a:endParaRPr lang="en-US" altLang="ja-JP" sz="921" dirty="0">
              <a:solidFill>
                <a:schemeClr val="tx1"/>
              </a:solidFill>
              <a:latin typeface="BIZ UD明朝 Medium" panose="02020500000000000000" pitchFamily="17" charset="-128"/>
              <a:ea typeface="BIZ UD明朝 Medium" panose="02020500000000000000" pitchFamily="17" charset="-128"/>
            </a:endParaRPr>
          </a:p>
        </p:txBody>
      </p:sp>
      <p:sp>
        <p:nvSpPr>
          <p:cNvPr id="25" name="正方形/長方形 24">
            <a:extLst>
              <a:ext uri="{FF2B5EF4-FFF2-40B4-BE49-F238E27FC236}">
                <a16:creationId xmlns:a16="http://schemas.microsoft.com/office/drawing/2014/main" id="{55AC2FAE-17CC-23A0-9793-A85A676F7ED7}"/>
              </a:ext>
            </a:extLst>
          </p:cNvPr>
          <p:cNvSpPr/>
          <p:nvPr/>
        </p:nvSpPr>
        <p:spPr>
          <a:xfrm>
            <a:off x="438206" y="4411152"/>
            <a:ext cx="2966448" cy="343023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２</a:t>
            </a:r>
            <a:r>
              <a:rPr lang="ja-JP" altLang="en-US" sz="920" dirty="0">
                <a:solidFill>
                  <a:schemeClr val="tx1"/>
                </a:solidFill>
                <a:latin typeface="BIZ UDゴシック" panose="020B0400000000000000" pitchFamily="49" charset="-128"/>
                <a:ea typeface="BIZ UDゴシック" panose="020B0400000000000000" pitchFamily="49" charset="-128"/>
              </a:rPr>
              <a:t>右の図中の</a:t>
            </a:r>
            <a:r>
              <a:rPr lang="ja-JP" altLang="en-US" sz="920" b="1" dirty="0">
                <a:solidFill>
                  <a:schemeClr val="tx1"/>
                </a:solidFill>
                <a:latin typeface="BIZ UDゴシック" panose="020B0400000000000000" pitchFamily="49" charset="-128"/>
                <a:ea typeface="BIZ UDゴシック" panose="020B0400000000000000" pitchFamily="49" charset="-128"/>
              </a:rPr>
              <a:t>ア</a:t>
            </a:r>
            <a:r>
              <a:rPr lang="ja-JP" altLang="en-US" sz="920" dirty="0">
                <a:solidFill>
                  <a:schemeClr val="tx1"/>
                </a:solidFill>
                <a:latin typeface="BIZ UDゴシック" panose="020B0400000000000000" pitchFamily="49" charset="-128"/>
                <a:ea typeface="BIZ UDゴシック" panose="020B0400000000000000" pitchFamily="49" charset="-128"/>
              </a:rPr>
              <a:t>～</a:t>
            </a:r>
            <a:r>
              <a:rPr lang="ja-JP" altLang="en-US" sz="920" b="1" dirty="0">
                <a:solidFill>
                  <a:schemeClr val="tx1"/>
                </a:solidFill>
                <a:latin typeface="BIZ UDゴシック" panose="020B0400000000000000" pitchFamily="49" charset="-128"/>
                <a:ea typeface="BIZ UDゴシック" panose="020B0400000000000000" pitchFamily="49" charset="-128"/>
              </a:rPr>
              <a:t>エ</a:t>
            </a:r>
            <a:r>
              <a:rPr lang="ja-JP" altLang="en-US" sz="920" dirty="0">
                <a:solidFill>
                  <a:schemeClr val="tx1"/>
                </a:solidFill>
                <a:latin typeface="BIZ UDゴシック" panose="020B0400000000000000" pitchFamily="49" charset="-128"/>
                <a:ea typeface="BIZ UDゴシック" panose="020B0400000000000000" pitchFamily="49" charset="-128"/>
              </a:rPr>
              <a:t>は、各地点から同じ山頂を目指した場合に考えられるいくつかの経路を示したものである。</a:t>
            </a:r>
            <a:endParaRPr lang="en-US" altLang="ja-JP" sz="920"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1" dirty="0">
                <a:solidFill>
                  <a:schemeClr val="tx1"/>
                </a:solidFill>
                <a:latin typeface="BIZ UDゴシック" panose="020B0400000000000000" pitchFamily="49" charset="-128"/>
                <a:ea typeface="BIZ UDゴシック" panose="020B0400000000000000" pitchFamily="49" charset="-128"/>
              </a:rPr>
              <a:t>図の経路</a:t>
            </a:r>
            <a:r>
              <a:rPr lang="ja-JP" altLang="en-US" sz="921" b="1" dirty="0">
                <a:solidFill>
                  <a:schemeClr val="tx1"/>
                </a:solidFill>
                <a:latin typeface="BIZ UDゴシック" panose="020B0400000000000000" pitchFamily="49" charset="-128"/>
                <a:ea typeface="BIZ UDゴシック" panose="020B0400000000000000" pitchFamily="49" charset="-128"/>
              </a:rPr>
              <a:t>ア</a:t>
            </a:r>
            <a:r>
              <a:rPr lang="ja-JP" altLang="en-US" sz="921" dirty="0">
                <a:solidFill>
                  <a:schemeClr val="tx1"/>
                </a:solidFill>
                <a:latin typeface="BIZ UDゴシック" panose="020B0400000000000000" pitchFamily="49" charset="-128"/>
                <a:ea typeface="BIZ UDゴシック" panose="020B0400000000000000" pitchFamily="49" charset="-128"/>
              </a:rPr>
              <a:t>～</a:t>
            </a:r>
            <a:r>
              <a:rPr lang="ja-JP" altLang="en-US" sz="921" b="1" dirty="0">
                <a:solidFill>
                  <a:schemeClr val="tx1"/>
                </a:solidFill>
                <a:latin typeface="BIZ UDゴシック" panose="020B0400000000000000" pitchFamily="49" charset="-128"/>
                <a:ea typeface="BIZ UDゴシック" panose="020B0400000000000000" pitchFamily="49" charset="-128"/>
              </a:rPr>
              <a:t>エ</a:t>
            </a:r>
            <a:r>
              <a:rPr lang="ja-JP" altLang="en-US" sz="921" dirty="0">
                <a:solidFill>
                  <a:schemeClr val="tx1"/>
                </a:solidFill>
                <a:latin typeface="BIZ UDゴシック" panose="020B0400000000000000" pitchFamily="49" charset="-128"/>
                <a:ea typeface="BIZ UDゴシック" panose="020B0400000000000000" pitchFamily="49" charset="-128"/>
              </a:rPr>
              <a:t>のうち、全体を通して尾根に沿って進む経路となっている</a:t>
            </a: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tx1"/>
                </a:solidFill>
                <a:latin typeface="BIZ UDゴシック" panose="020B0400000000000000" pitchFamily="49" charset="-128"/>
                <a:ea typeface="BIZ UDゴシック" panose="020B0400000000000000" pitchFamily="49" charset="-128"/>
              </a:rPr>
              <a:t>　ものを</a:t>
            </a:r>
            <a:r>
              <a:rPr lang="ja-JP" altLang="en-US" sz="921" b="1" u="sng" dirty="0">
                <a:solidFill>
                  <a:schemeClr val="tx1"/>
                </a:solidFill>
                <a:latin typeface="BIZ UDゴシック" panose="020B0400000000000000" pitchFamily="49" charset="-128"/>
                <a:ea typeface="BIZ UDゴシック" panose="020B0400000000000000" pitchFamily="49" charset="-128"/>
              </a:rPr>
              <a:t>すべて</a:t>
            </a:r>
            <a:r>
              <a:rPr lang="ja-JP" altLang="en-US" sz="921" dirty="0">
                <a:solidFill>
                  <a:schemeClr val="tx1"/>
                </a:solidFill>
                <a:latin typeface="BIZ UDゴシック" panose="020B0400000000000000" pitchFamily="49" charset="-128"/>
                <a:ea typeface="BIZ UDゴシック" panose="020B0400000000000000" pitchFamily="49" charset="-128"/>
              </a:rPr>
              <a:t>選ぼう</a:t>
            </a:r>
            <a:r>
              <a:rPr lang="ja-JP" altLang="en-US" sz="920" dirty="0">
                <a:solidFill>
                  <a:schemeClr val="tx1"/>
                </a:solidFill>
                <a:latin typeface="BIZ UDゴシック" panose="020B0400000000000000" pitchFamily="49" charset="-128"/>
                <a:ea typeface="BIZ UDゴシック" panose="020B0400000000000000" pitchFamily="49" charset="-128"/>
              </a:rPr>
              <a:t>。</a:t>
            </a:r>
            <a:endParaRPr lang="en-US" altLang="ja-JP" sz="920"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1" dirty="0">
                <a:solidFill>
                  <a:schemeClr val="tx1"/>
                </a:solidFill>
                <a:latin typeface="BIZ UDゴシック" panose="020B0400000000000000" pitchFamily="49" charset="-128"/>
                <a:ea typeface="BIZ UDゴシック" panose="020B0400000000000000" pitchFamily="49" charset="-128"/>
              </a:rPr>
              <a:t>図の経路</a:t>
            </a:r>
            <a:r>
              <a:rPr lang="ja-JP" altLang="en-US" sz="921" b="1" dirty="0">
                <a:solidFill>
                  <a:schemeClr val="tx1"/>
                </a:solidFill>
                <a:latin typeface="BIZ UDゴシック" panose="020B0400000000000000" pitchFamily="49" charset="-128"/>
                <a:ea typeface="BIZ UDゴシック" panose="020B0400000000000000" pitchFamily="49" charset="-128"/>
              </a:rPr>
              <a:t>ア</a:t>
            </a:r>
            <a:r>
              <a:rPr lang="ja-JP" altLang="en-US" sz="921" dirty="0">
                <a:solidFill>
                  <a:schemeClr val="tx1"/>
                </a:solidFill>
                <a:latin typeface="BIZ UDゴシック" panose="020B0400000000000000" pitchFamily="49" charset="-128"/>
                <a:ea typeface="BIZ UDゴシック" panose="020B0400000000000000" pitchFamily="49" charset="-128"/>
              </a:rPr>
              <a:t>～</a:t>
            </a:r>
            <a:r>
              <a:rPr lang="ja-JP" altLang="en-US" sz="921" b="1" dirty="0">
                <a:solidFill>
                  <a:schemeClr val="tx1"/>
                </a:solidFill>
                <a:latin typeface="BIZ UDゴシック" panose="020B0400000000000000" pitchFamily="49" charset="-128"/>
                <a:ea typeface="BIZ UDゴシック" panose="020B0400000000000000" pitchFamily="49" charset="-128"/>
              </a:rPr>
              <a:t>エ</a:t>
            </a:r>
            <a:r>
              <a:rPr lang="ja-JP" altLang="en-US" sz="921" dirty="0">
                <a:solidFill>
                  <a:schemeClr val="tx1"/>
                </a:solidFill>
                <a:latin typeface="BIZ UDゴシック" panose="020B0400000000000000" pitchFamily="49" charset="-128"/>
                <a:ea typeface="BIZ UDゴシック" panose="020B0400000000000000" pitchFamily="49" charset="-128"/>
              </a:rPr>
              <a:t>における始点と山頂の標高差（比高）を読み取り、比高が</a:t>
            </a:r>
            <a:r>
              <a:rPr lang="ja-JP" altLang="en-US" sz="921" b="1" u="sng" dirty="0">
                <a:solidFill>
                  <a:schemeClr val="tx1"/>
                </a:solidFill>
                <a:latin typeface="BIZ UDゴシック" panose="020B0400000000000000" pitchFamily="49" charset="-128"/>
                <a:ea typeface="BIZ UDゴシック" panose="020B0400000000000000" pitchFamily="49" charset="-128"/>
              </a:rPr>
              <a:t>小さい順</a:t>
            </a:r>
            <a:r>
              <a:rPr lang="ja-JP" altLang="en-US" sz="921" dirty="0">
                <a:solidFill>
                  <a:schemeClr val="tx1"/>
                </a:solidFill>
                <a:latin typeface="BIZ UDゴシック" panose="020B0400000000000000" pitchFamily="49" charset="-128"/>
                <a:ea typeface="BIZ UDゴシック" panose="020B0400000000000000" pitchFamily="49" charset="-128"/>
              </a:rPr>
              <a:t>に並べてみよう。</a:t>
            </a:r>
          </a:p>
          <a:p>
            <a:pPr>
              <a:lnSpc>
                <a:spcPts val="1701"/>
              </a:lnSpc>
              <a:tabLst>
                <a:tab pos="3767138" algn="l"/>
                <a:tab pos="4305300" algn="l"/>
              </a:tabLst>
            </a:pP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a:lnSpc>
                <a:spcPts val="1701"/>
              </a:lnSpc>
              <a:tabLst>
                <a:tab pos="3767138" algn="l"/>
                <a:tab pos="4305300" algn="l"/>
              </a:tabLst>
            </a:pP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◆❸</a:t>
            </a:r>
            <a:r>
              <a:rPr lang="ja-JP" altLang="en-US" sz="921" dirty="0">
                <a:solidFill>
                  <a:schemeClr val="tx1"/>
                </a:solidFill>
                <a:latin typeface="BIZ UDゴシック" panose="020B0400000000000000" pitchFamily="49" charset="-128"/>
                <a:ea typeface="BIZ UDゴシック" panose="020B0400000000000000" pitchFamily="49" charset="-128"/>
              </a:rPr>
              <a:t>図の経路</a:t>
            </a:r>
            <a:r>
              <a:rPr lang="ja-JP" altLang="en-US" sz="921" b="1" dirty="0">
                <a:solidFill>
                  <a:schemeClr val="tx1"/>
                </a:solidFill>
                <a:latin typeface="BIZ UDゴシック" panose="020B0400000000000000" pitchFamily="49" charset="-128"/>
                <a:ea typeface="BIZ UDゴシック" panose="020B0400000000000000" pitchFamily="49" charset="-128"/>
              </a:rPr>
              <a:t>ア</a:t>
            </a:r>
            <a:r>
              <a:rPr lang="ja-JP" altLang="en-US" sz="921" dirty="0">
                <a:solidFill>
                  <a:schemeClr val="tx1"/>
                </a:solidFill>
                <a:latin typeface="BIZ UDゴシック" panose="020B0400000000000000" pitchFamily="49" charset="-128"/>
                <a:ea typeface="BIZ UDゴシック" panose="020B0400000000000000" pitchFamily="49" charset="-128"/>
              </a:rPr>
              <a:t>～</a:t>
            </a:r>
            <a:r>
              <a:rPr lang="ja-JP" altLang="en-US" sz="921" b="1" dirty="0">
                <a:solidFill>
                  <a:schemeClr val="tx1"/>
                </a:solidFill>
                <a:latin typeface="BIZ UDゴシック" panose="020B0400000000000000" pitchFamily="49" charset="-128"/>
                <a:ea typeface="BIZ UDゴシック" panose="020B0400000000000000" pitchFamily="49" charset="-128"/>
              </a:rPr>
              <a:t>エ</a:t>
            </a:r>
            <a:r>
              <a:rPr lang="ja-JP" altLang="en-US" sz="921" dirty="0">
                <a:solidFill>
                  <a:schemeClr val="tx1"/>
                </a:solidFill>
                <a:latin typeface="BIZ UDゴシック" panose="020B0400000000000000" pitchFamily="49" charset="-128"/>
                <a:ea typeface="BIZ UDゴシック" panose="020B0400000000000000" pitchFamily="49" charset="-128"/>
              </a:rPr>
              <a:t>について述べた次の文のうち、</a:t>
            </a:r>
            <a:r>
              <a:rPr lang="ja-JP" altLang="en-US" sz="921" b="1" u="sng" dirty="0">
                <a:solidFill>
                  <a:schemeClr val="tx1"/>
                </a:solidFill>
                <a:latin typeface="BIZ UDゴシック" panose="020B0400000000000000" pitchFamily="49" charset="-128"/>
                <a:ea typeface="BIZ UDゴシック" panose="020B0400000000000000" pitchFamily="49" charset="-128"/>
              </a:rPr>
              <a:t>正しくないもの</a:t>
            </a:r>
            <a:r>
              <a:rPr lang="ja-JP" altLang="en-US" sz="921" dirty="0">
                <a:solidFill>
                  <a:schemeClr val="tx1"/>
                </a:solidFill>
                <a:latin typeface="BIZ UDゴシック" panose="020B0400000000000000" pitchFamily="49" charset="-128"/>
                <a:ea typeface="BIZ UDゴシック" panose="020B0400000000000000" pitchFamily="49" charset="-128"/>
              </a:rPr>
              <a:t>を１つ選び、解答欄に番号を記入しよう。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①アは、山頂に向かって左の崖から落石を受ける危険のある経路である。</a:t>
            </a: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②イの始点から山頂までの直線距離は</a:t>
            </a:r>
            <a:r>
              <a:rPr lang="en-US" altLang="ja-JP" sz="921" dirty="0">
                <a:solidFill>
                  <a:schemeClr val="tx1"/>
                </a:solidFill>
                <a:latin typeface="BIZ UD明朝 Medium" panose="02020500000000000000" pitchFamily="17" charset="-128"/>
                <a:ea typeface="BIZ UD明朝 Medium" panose="02020500000000000000" pitchFamily="17" charset="-128"/>
              </a:rPr>
              <a:t>2km</a:t>
            </a:r>
            <a:r>
              <a:rPr lang="ja-JP" altLang="en-US" sz="921" dirty="0">
                <a:solidFill>
                  <a:schemeClr val="tx1"/>
                </a:solidFill>
                <a:latin typeface="BIZ UD明朝 Medium" panose="02020500000000000000" pitchFamily="17" charset="-128"/>
                <a:ea typeface="BIZ UD明朝 Medium" panose="02020500000000000000" pitchFamily="17" charset="-128"/>
              </a:rPr>
              <a:t>未満である。</a:t>
            </a: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③ウは登りと下りを繰り返す経路である。</a:t>
            </a:r>
            <a:endParaRPr lang="en-US" altLang="ja-JP" sz="921" dirty="0">
              <a:solidFill>
                <a:schemeClr val="tx1"/>
              </a:solidFill>
              <a:latin typeface="BIZ UD明朝 Medium" panose="02020500000000000000" pitchFamily="17" charset="-128"/>
              <a:ea typeface="BIZ UD明朝 Medium" panose="02020500000000000000" pitchFamily="17" charset="-128"/>
            </a:endParaRPr>
          </a:p>
          <a:p>
            <a:pPr marL="216000" indent="-216000">
              <a:lnSpc>
                <a:spcPts val="1701"/>
              </a:lnSpc>
              <a:tabLst>
                <a:tab pos="3767138" algn="l"/>
                <a:tab pos="4305300" algn="l"/>
              </a:tabLst>
            </a:pPr>
            <a:r>
              <a:rPr lang="ja-JP" altLang="en-US" sz="921" dirty="0">
                <a:solidFill>
                  <a:schemeClr val="tx1"/>
                </a:solidFill>
                <a:latin typeface="BIZ UD明朝 Medium" panose="02020500000000000000" pitchFamily="17" charset="-128"/>
                <a:ea typeface="BIZ UD明朝 Medium" panose="02020500000000000000" pitchFamily="17" charset="-128"/>
              </a:rPr>
              <a:t>　④エは全体を通して谷に沿って進む経路である。</a:t>
            </a:r>
            <a:endParaRPr lang="en-US" altLang="ja-JP" sz="921" dirty="0">
              <a:solidFill>
                <a:schemeClr val="tx1"/>
              </a:solidFill>
              <a:latin typeface="BIZ UD明朝 Medium" panose="02020500000000000000" pitchFamily="17" charset="-128"/>
              <a:ea typeface="BIZ UD明朝 Medium" panose="02020500000000000000" pitchFamily="17" charset="-128"/>
            </a:endParaRPr>
          </a:p>
        </p:txBody>
      </p:sp>
      <p:sp>
        <p:nvSpPr>
          <p:cNvPr id="26" name="正方形/長方形 25">
            <a:extLst>
              <a:ext uri="{FF2B5EF4-FFF2-40B4-BE49-F238E27FC236}">
                <a16:creationId xmlns:a16="http://schemas.microsoft.com/office/drawing/2014/main" id="{C43092FE-223C-0999-E18C-2015CD083225}"/>
              </a:ext>
            </a:extLst>
          </p:cNvPr>
          <p:cNvSpPr/>
          <p:nvPr/>
        </p:nvSpPr>
        <p:spPr>
          <a:xfrm>
            <a:off x="2111941" y="5094514"/>
            <a:ext cx="1244600" cy="36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grpSp>
        <p:nvGrpSpPr>
          <p:cNvPr id="27" name="グループ化 26">
            <a:extLst>
              <a:ext uri="{FF2B5EF4-FFF2-40B4-BE49-F238E27FC236}">
                <a16:creationId xmlns:a16="http://schemas.microsoft.com/office/drawing/2014/main" id="{218B1459-A90F-436A-E249-D46EF946EF6F}"/>
              </a:ext>
            </a:extLst>
          </p:cNvPr>
          <p:cNvGrpSpPr/>
          <p:nvPr/>
        </p:nvGrpSpPr>
        <p:grpSpPr>
          <a:xfrm>
            <a:off x="868444" y="5967532"/>
            <a:ext cx="2575981" cy="324000"/>
            <a:chOff x="633019" y="2799018"/>
            <a:chExt cx="2575981" cy="324000"/>
          </a:xfrm>
        </p:grpSpPr>
        <p:sp>
          <p:nvSpPr>
            <p:cNvPr id="28" name="正方形/長方形 27">
              <a:extLst>
                <a:ext uri="{FF2B5EF4-FFF2-40B4-BE49-F238E27FC236}">
                  <a16:creationId xmlns:a16="http://schemas.microsoft.com/office/drawing/2014/main" id="{ED5FCD96-F759-624E-FCB4-66356C6B1C33}"/>
                </a:ext>
              </a:extLst>
            </p:cNvPr>
            <p:cNvSpPr/>
            <p:nvPr/>
          </p:nvSpPr>
          <p:spPr>
            <a:xfrm>
              <a:off x="633019" y="2799018"/>
              <a:ext cx="324000" cy="324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小</a:t>
              </a:r>
            </a:p>
          </p:txBody>
        </p:sp>
        <p:sp>
          <p:nvSpPr>
            <p:cNvPr id="29" name="正方形/長方形 28">
              <a:extLst>
                <a:ext uri="{FF2B5EF4-FFF2-40B4-BE49-F238E27FC236}">
                  <a16:creationId xmlns:a16="http://schemas.microsoft.com/office/drawing/2014/main" id="{7345EF04-6EEB-F553-7B3B-37033A034116}"/>
                </a:ext>
              </a:extLst>
            </p:cNvPr>
            <p:cNvSpPr/>
            <p:nvPr/>
          </p:nvSpPr>
          <p:spPr>
            <a:xfrm>
              <a:off x="2885000" y="2799018"/>
              <a:ext cx="324000" cy="324000"/>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大</a:t>
              </a:r>
            </a:p>
          </p:txBody>
        </p:sp>
        <p:cxnSp>
          <p:nvCxnSpPr>
            <p:cNvPr id="30" name="直線矢印コネクタ 29">
              <a:extLst>
                <a:ext uri="{FF2B5EF4-FFF2-40B4-BE49-F238E27FC236}">
                  <a16:creationId xmlns:a16="http://schemas.microsoft.com/office/drawing/2014/main" id="{4836C8CD-E9A6-1D01-BAC8-E6CF7C2EF51C}"/>
                </a:ext>
              </a:extLst>
            </p:cNvPr>
            <p:cNvCxnSpPr>
              <a:cxnSpLocks/>
              <a:stCxn id="28" idx="3"/>
              <a:endCxn id="29" idx="1"/>
            </p:cNvCxnSpPr>
            <p:nvPr/>
          </p:nvCxnSpPr>
          <p:spPr>
            <a:xfrm>
              <a:off x="957019" y="2961018"/>
              <a:ext cx="1927981"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正方形/長方形 30">
              <a:extLst>
                <a:ext uri="{FF2B5EF4-FFF2-40B4-BE49-F238E27FC236}">
                  <a16:creationId xmlns:a16="http://schemas.microsoft.com/office/drawing/2014/main" id="{2F157FA1-103B-4083-C8BB-0FB690FEC348}"/>
                </a:ext>
              </a:extLst>
            </p:cNvPr>
            <p:cNvSpPr/>
            <p:nvPr/>
          </p:nvSpPr>
          <p:spPr>
            <a:xfrm>
              <a:off x="1056639" y="2799018"/>
              <a:ext cx="324000" cy="3240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8B657B18-6F69-0A3F-FB67-466B1E2038CA}"/>
                </a:ext>
              </a:extLst>
            </p:cNvPr>
            <p:cNvSpPr/>
            <p:nvPr/>
          </p:nvSpPr>
          <p:spPr>
            <a:xfrm>
              <a:off x="1504093" y="2799018"/>
              <a:ext cx="324000" cy="3240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B2987DD8-6EC7-FBF0-7A16-394A72764C3B}"/>
                </a:ext>
              </a:extLst>
            </p:cNvPr>
            <p:cNvSpPr/>
            <p:nvPr/>
          </p:nvSpPr>
          <p:spPr>
            <a:xfrm>
              <a:off x="1951547" y="2799018"/>
              <a:ext cx="324000" cy="3240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A70B6FAD-54C1-8796-373C-99F1A4D64B48}"/>
                </a:ext>
              </a:extLst>
            </p:cNvPr>
            <p:cNvSpPr/>
            <p:nvPr/>
          </p:nvSpPr>
          <p:spPr>
            <a:xfrm>
              <a:off x="2399000" y="2799018"/>
              <a:ext cx="324000" cy="324000"/>
            </a:xfrm>
            <a:prstGeom prst="rect">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grpSp>
      <p:grpSp>
        <p:nvGrpSpPr>
          <p:cNvPr id="36" name="グループ化 35">
            <a:extLst>
              <a:ext uri="{FF2B5EF4-FFF2-40B4-BE49-F238E27FC236}">
                <a16:creationId xmlns:a16="http://schemas.microsoft.com/office/drawing/2014/main" id="{5D292BA0-133A-1437-2BE1-B4188D8D76A7}"/>
              </a:ext>
            </a:extLst>
          </p:cNvPr>
          <p:cNvGrpSpPr/>
          <p:nvPr/>
        </p:nvGrpSpPr>
        <p:grpSpPr>
          <a:xfrm>
            <a:off x="3678919" y="4497440"/>
            <a:ext cx="3456451" cy="3359051"/>
            <a:chOff x="3619500" y="1205769"/>
            <a:chExt cx="3517209" cy="3418097"/>
          </a:xfrm>
        </p:grpSpPr>
        <p:pic>
          <p:nvPicPr>
            <p:cNvPr id="37" name="図 36">
              <a:extLst>
                <a:ext uri="{FF2B5EF4-FFF2-40B4-BE49-F238E27FC236}">
                  <a16:creationId xmlns:a16="http://schemas.microsoft.com/office/drawing/2014/main" id="{DC90B947-9796-06FF-A859-651030D51D6D}"/>
                </a:ext>
              </a:extLst>
            </p:cNvPr>
            <p:cNvPicPr>
              <a:picLocks noChangeAspect="1"/>
            </p:cNvPicPr>
            <p:nvPr/>
          </p:nvPicPr>
          <p:blipFill>
            <a:blip r:embed="rId3"/>
            <a:stretch>
              <a:fillRect/>
            </a:stretch>
          </p:blipFill>
          <p:spPr>
            <a:xfrm>
              <a:off x="3619500" y="1205769"/>
              <a:ext cx="3517209" cy="3418097"/>
            </a:xfrm>
            <a:prstGeom prst="rect">
              <a:avLst/>
            </a:prstGeom>
          </p:spPr>
        </p:pic>
        <p:sp>
          <p:nvSpPr>
            <p:cNvPr id="38" name="正方形/長方形 37">
              <a:extLst>
                <a:ext uri="{FF2B5EF4-FFF2-40B4-BE49-F238E27FC236}">
                  <a16:creationId xmlns:a16="http://schemas.microsoft.com/office/drawing/2014/main" id="{883AA094-739E-5F26-7672-B1D173174636}"/>
                </a:ext>
              </a:extLst>
            </p:cNvPr>
            <p:cNvSpPr/>
            <p:nvPr/>
          </p:nvSpPr>
          <p:spPr>
            <a:xfrm>
              <a:off x="4785109" y="1874774"/>
              <a:ext cx="144000" cy="144000"/>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2075" indent="-92075" algn="ctr">
                <a:lnSpc>
                  <a:spcPts val="1205"/>
                </a:lnSpc>
                <a:tabLst>
                  <a:tab pos="3767138" algn="l"/>
                  <a:tab pos="4305300" algn="l"/>
                </a:tabLst>
              </a:pPr>
              <a:r>
                <a:rPr lang="ja-JP" altLang="en-US" sz="780" b="1" dirty="0">
                  <a:solidFill>
                    <a:schemeClr val="bg1">
                      <a:lumMod val="95000"/>
                    </a:schemeClr>
                  </a:solidFill>
                  <a:latin typeface="BIZ UDゴシック" panose="020B0400000000000000" pitchFamily="49" charset="-128"/>
                  <a:ea typeface="BIZ UDゴシック" panose="020B0400000000000000" pitchFamily="49" charset="-128"/>
                </a:rPr>
                <a:t>ア</a:t>
              </a:r>
              <a:endParaRPr lang="en-US" altLang="ja-JP" sz="78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39" name="正方形/長方形 38">
              <a:extLst>
                <a:ext uri="{FF2B5EF4-FFF2-40B4-BE49-F238E27FC236}">
                  <a16:creationId xmlns:a16="http://schemas.microsoft.com/office/drawing/2014/main" id="{9973AC97-EB9F-4667-4968-968E8FACEDE0}"/>
                </a:ext>
              </a:extLst>
            </p:cNvPr>
            <p:cNvSpPr/>
            <p:nvPr/>
          </p:nvSpPr>
          <p:spPr>
            <a:xfrm>
              <a:off x="4344419" y="3401949"/>
              <a:ext cx="144000" cy="144000"/>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2075" indent="-92075" algn="ctr">
                <a:lnSpc>
                  <a:spcPts val="1205"/>
                </a:lnSpc>
                <a:tabLst>
                  <a:tab pos="3767138" algn="l"/>
                  <a:tab pos="4305300" algn="l"/>
                </a:tabLst>
              </a:pPr>
              <a:r>
                <a:rPr lang="ja-JP" altLang="en-US" sz="780" b="1" dirty="0">
                  <a:solidFill>
                    <a:schemeClr val="bg1">
                      <a:lumMod val="95000"/>
                    </a:schemeClr>
                  </a:solidFill>
                  <a:latin typeface="BIZ UDゴシック" panose="020B0400000000000000" pitchFamily="49" charset="-128"/>
                  <a:ea typeface="BIZ UDゴシック" panose="020B0400000000000000" pitchFamily="49" charset="-128"/>
                </a:rPr>
                <a:t>イ</a:t>
              </a:r>
              <a:endParaRPr lang="en-US" altLang="ja-JP" sz="78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EB05A982-954F-11BB-F70F-442CE0206E3C}"/>
                </a:ext>
              </a:extLst>
            </p:cNvPr>
            <p:cNvSpPr/>
            <p:nvPr/>
          </p:nvSpPr>
          <p:spPr>
            <a:xfrm>
              <a:off x="6081779" y="3671364"/>
              <a:ext cx="144000" cy="144000"/>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2075" indent="-92075" algn="ctr">
                <a:lnSpc>
                  <a:spcPts val="1205"/>
                </a:lnSpc>
                <a:tabLst>
                  <a:tab pos="3767138" algn="l"/>
                  <a:tab pos="4305300" algn="l"/>
                </a:tabLst>
              </a:pPr>
              <a:r>
                <a:rPr lang="ja-JP" altLang="en-US" sz="780" b="1" dirty="0">
                  <a:solidFill>
                    <a:schemeClr val="bg1">
                      <a:lumMod val="95000"/>
                    </a:schemeClr>
                  </a:solidFill>
                  <a:latin typeface="BIZ UDゴシック" panose="020B0400000000000000" pitchFamily="49" charset="-128"/>
                  <a:ea typeface="BIZ UDゴシック" panose="020B0400000000000000" pitchFamily="49" charset="-128"/>
                </a:rPr>
                <a:t>ウ</a:t>
              </a:r>
              <a:endParaRPr lang="en-US" altLang="ja-JP" sz="780" b="1" dirty="0">
                <a:solidFill>
                  <a:schemeClr val="bg1">
                    <a:lumMod val="95000"/>
                  </a:schemeClr>
                </a:solidFill>
                <a:latin typeface="BIZ UDゴシック" panose="020B0400000000000000" pitchFamily="49" charset="-128"/>
                <a:ea typeface="BIZ UDゴシック" panose="020B0400000000000000" pitchFamily="49" charset="-128"/>
              </a:endParaRPr>
            </a:p>
          </p:txBody>
        </p:sp>
        <p:sp>
          <p:nvSpPr>
            <p:cNvPr id="41" name="正方形/長方形 40">
              <a:extLst>
                <a:ext uri="{FF2B5EF4-FFF2-40B4-BE49-F238E27FC236}">
                  <a16:creationId xmlns:a16="http://schemas.microsoft.com/office/drawing/2014/main" id="{5FC0AC29-3584-6F58-82D4-CF890CFFB2B0}"/>
                </a:ext>
              </a:extLst>
            </p:cNvPr>
            <p:cNvSpPr/>
            <p:nvPr/>
          </p:nvSpPr>
          <p:spPr>
            <a:xfrm>
              <a:off x="6314189" y="2535984"/>
              <a:ext cx="144000" cy="144000"/>
            </a:xfrm>
            <a:prstGeom prst="rect">
              <a:avLst/>
            </a:prstGeom>
            <a:solidFill>
              <a:srgbClr val="0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92075" indent="-92075" algn="ctr">
                <a:lnSpc>
                  <a:spcPts val="1205"/>
                </a:lnSpc>
                <a:tabLst>
                  <a:tab pos="3767138" algn="l"/>
                  <a:tab pos="4305300" algn="l"/>
                </a:tabLst>
              </a:pPr>
              <a:r>
                <a:rPr lang="ja-JP" altLang="en-US" sz="780" b="1" dirty="0">
                  <a:solidFill>
                    <a:schemeClr val="bg1">
                      <a:lumMod val="95000"/>
                    </a:schemeClr>
                  </a:solidFill>
                  <a:latin typeface="BIZ UDゴシック" panose="020B0400000000000000" pitchFamily="49" charset="-128"/>
                  <a:ea typeface="BIZ UDゴシック" panose="020B0400000000000000" pitchFamily="49" charset="-128"/>
                </a:rPr>
                <a:t>エ</a:t>
              </a:r>
              <a:endParaRPr lang="en-US" altLang="ja-JP" sz="780" b="1" dirty="0">
                <a:solidFill>
                  <a:schemeClr val="bg1">
                    <a:lumMod val="95000"/>
                  </a:schemeClr>
                </a:solidFill>
                <a:latin typeface="BIZ UDゴシック" panose="020B0400000000000000" pitchFamily="49" charset="-128"/>
                <a:ea typeface="BIZ UDゴシック" panose="020B0400000000000000" pitchFamily="49" charset="-128"/>
              </a:endParaRPr>
            </a:p>
          </p:txBody>
        </p:sp>
      </p:grpSp>
      <p:pic>
        <p:nvPicPr>
          <p:cNvPr id="43" name="図 42">
            <a:extLst>
              <a:ext uri="{FF2B5EF4-FFF2-40B4-BE49-F238E27FC236}">
                <a16:creationId xmlns:a16="http://schemas.microsoft.com/office/drawing/2014/main" id="{E5EC978B-C98D-5614-F4CA-FFDD19CEFE0E}"/>
              </a:ext>
            </a:extLst>
          </p:cNvPr>
          <p:cNvPicPr>
            <a:picLocks noChangeAspect="1"/>
          </p:cNvPicPr>
          <p:nvPr/>
        </p:nvPicPr>
        <p:blipFill>
          <a:blip r:embed="rId4"/>
          <a:stretch>
            <a:fillRect/>
          </a:stretch>
        </p:blipFill>
        <p:spPr>
          <a:xfrm>
            <a:off x="3958570" y="8155442"/>
            <a:ext cx="1960039" cy="1004407"/>
          </a:xfrm>
          <a:prstGeom prst="rect">
            <a:avLst/>
          </a:prstGeom>
        </p:spPr>
      </p:pic>
      <p:pic>
        <p:nvPicPr>
          <p:cNvPr id="49" name="図 48">
            <a:extLst>
              <a:ext uri="{FF2B5EF4-FFF2-40B4-BE49-F238E27FC236}">
                <a16:creationId xmlns:a16="http://schemas.microsoft.com/office/drawing/2014/main" id="{DD1614BC-2550-A4FE-1474-03D7C815C269}"/>
              </a:ext>
            </a:extLst>
          </p:cNvPr>
          <p:cNvPicPr>
            <a:picLocks noChangeAspect="1"/>
          </p:cNvPicPr>
          <p:nvPr/>
        </p:nvPicPr>
        <p:blipFill>
          <a:blip r:embed="rId5"/>
          <a:srcRect r="52389"/>
          <a:stretch>
            <a:fillRect/>
          </a:stretch>
        </p:blipFill>
        <p:spPr>
          <a:xfrm>
            <a:off x="5982522" y="8155442"/>
            <a:ext cx="1147855" cy="970194"/>
          </a:xfrm>
          <a:prstGeom prst="rect">
            <a:avLst/>
          </a:prstGeom>
        </p:spPr>
      </p:pic>
      <p:pic>
        <p:nvPicPr>
          <p:cNvPr id="50" name="図 49">
            <a:extLst>
              <a:ext uri="{FF2B5EF4-FFF2-40B4-BE49-F238E27FC236}">
                <a16:creationId xmlns:a16="http://schemas.microsoft.com/office/drawing/2014/main" id="{9C5BEA8E-A334-565B-F444-DAE2DCCE920F}"/>
              </a:ext>
            </a:extLst>
          </p:cNvPr>
          <p:cNvPicPr>
            <a:picLocks noChangeAspect="1"/>
          </p:cNvPicPr>
          <p:nvPr/>
        </p:nvPicPr>
        <p:blipFill>
          <a:blip r:embed="rId5"/>
          <a:srcRect l="52389" r="-1"/>
          <a:stretch>
            <a:fillRect/>
          </a:stretch>
        </p:blipFill>
        <p:spPr>
          <a:xfrm>
            <a:off x="5982522" y="9283145"/>
            <a:ext cx="1147854" cy="970194"/>
          </a:xfrm>
          <a:prstGeom prst="rect">
            <a:avLst/>
          </a:prstGeom>
        </p:spPr>
      </p:pic>
      <p:sp>
        <p:nvSpPr>
          <p:cNvPr id="54" name="正方形/長方形 53">
            <a:extLst>
              <a:ext uri="{FF2B5EF4-FFF2-40B4-BE49-F238E27FC236}">
                <a16:creationId xmlns:a16="http://schemas.microsoft.com/office/drawing/2014/main" id="{B01586FC-CF42-0A5F-DF6B-0DD986149BE1}"/>
              </a:ext>
            </a:extLst>
          </p:cNvPr>
          <p:cNvSpPr/>
          <p:nvPr/>
        </p:nvSpPr>
        <p:spPr>
          <a:xfrm>
            <a:off x="4083688" y="9159849"/>
            <a:ext cx="1782932" cy="32399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205"/>
              </a:lnSpc>
              <a:tabLst>
                <a:tab pos="3767138" algn="l"/>
                <a:tab pos="4305300" algn="l"/>
              </a:tabLst>
            </a:pPr>
            <a:r>
              <a:rPr lang="en-US" altLang="ja-JP" sz="780" dirty="0">
                <a:solidFill>
                  <a:schemeClr val="tx1"/>
                </a:solidFill>
                <a:latin typeface="BIZ UD明朝 Medium" panose="02020500000000000000" pitchFamily="17" charset="-128"/>
                <a:ea typeface="BIZ UD明朝 Medium" panose="02020500000000000000" pitchFamily="17" charset="-128"/>
              </a:rPr>
              <a:t>【</a:t>
            </a:r>
            <a:r>
              <a:rPr lang="ja-JP" altLang="en-US" sz="780" dirty="0">
                <a:solidFill>
                  <a:schemeClr val="tx1"/>
                </a:solidFill>
                <a:latin typeface="BIZ UD明朝 Medium" panose="02020500000000000000" pitchFamily="17" charset="-128"/>
                <a:ea typeface="BIZ UD明朝 Medium" panose="02020500000000000000" pitchFamily="17" charset="-128"/>
              </a:rPr>
              <a:t>等値線の間隔</a:t>
            </a:r>
            <a:r>
              <a:rPr lang="en-US" altLang="ja-JP" sz="780" dirty="0">
                <a:solidFill>
                  <a:schemeClr val="tx1"/>
                </a:solidFill>
                <a:latin typeface="BIZ UD明朝 Medium" panose="02020500000000000000" pitchFamily="17" charset="-128"/>
                <a:ea typeface="BIZ UD明朝 Medium" panose="02020500000000000000" pitchFamily="17" charset="-128"/>
              </a:rPr>
              <a:t>】</a:t>
            </a:r>
          </a:p>
          <a:p>
            <a:pPr marL="108000" indent="-108000">
              <a:lnSpc>
                <a:spcPts val="1205"/>
              </a:lnSpc>
              <a:tabLst>
                <a:tab pos="3767138" algn="l"/>
                <a:tab pos="4305300" algn="l"/>
              </a:tabLst>
            </a:pPr>
            <a:r>
              <a:rPr lang="ja-JP" altLang="en-US" sz="780" dirty="0">
                <a:solidFill>
                  <a:schemeClr val="tx1"/>
                </a:solidFill>
                <a:latin typeface="BIZ UD明朝 Medium" panose="02020500000000000000" pitchFamily="17" charset="-128"/>
                <a:ea typeface="BIZ UD明朝 Medium" panose="02020500000000000000" pitchFamily="17" charset="-128"/>
              </a:rPr>
              <a:t>　年降水量：</a:t>
            </a:r>
            <a:r>
              <a:rPr lang="en-US" altLang="ja-JP" sz="780" dirty="0">
                <a:solidFill>
                  <a:schemeClr val="tx1"/>
                </a:solidFill>
                <a:latin typeface="BIZ UD明朝 Medium" panose="02020500000000000000" pitchFamily="17" charset="-128"/>
                <a:ea typeface="BIZ UD明朝 Medium" panose="02020500000000000000" pitchFamily="17" charset="-128"/>
              </a:rPr>
              <a:t>500mm</a:t>
            </a:r>
            <a:r>
              <a:rPr lang="ja-JP" altLang="en-US" sz="780" dirty="0">
                <a:solidFill>
                  <a:schemeClr val="tx1"/>
                </a:solidFill>
                <a:latin typeface="BIZ UD明朝 Medium" panose="02020500000000000000" pitchFamily="17" charset="-128"/>
                <a:ea typeface="BIZ UD明朝 Medium" panose="02020500000000000000" pitchFamily="17" charset="-128"/>
              </a:rPr>
              <a:t>／年平均気温：１℃</a:t>
            </a:r>
          </a:p>
        </p:txBody>
      </p:sp>
      <p:sp>
        <p:nvSpPr>
          <p:cNvPr id="72" name="正方形/長方形 71">
            <a:extLst>
              <a:ext uri="{FF2B5EF4-FFF2-40B4-BE49-F238E27FC236}">
                <a16:creationId xmlns:a16="http://schemas.microsoft.com/office/drawing/2014/main" id="{4FA3812B-15CA-9E44-D3F0-6E086CB89D46}"/>
              </a:ext>
            </a:extLst>
          </p:cNvPr>
          <p:cNvSpPr/>
          <p:nvPr/>
        </p:nvSpPr>
        <p:spPr>
          <a:xfrm>
            <a:off x="3581812" y="9002910"/>
            <a:ext cx="260856" cy="18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74" name="正方形/長方形 73">
            <a:extLst>
              <a:ext uri="{FF2B5EF4-FFF2-40B4-BE49-F238E27FC236}">
                <a16:creationId xmlns:a16="http://schemas.microsoft.com/office/drawing/2014/main" id="{72823D4E-F797-E0FD-3189-C13F0068B0BD}"/>
              </a:ext>
            </a:extLst>
          </p:cNvPr>
          <p:cNvSpPr/>
          <p:nvPr/>
        </p:nvSpPr>
        <p:spPr>
          <a:xfrm>
            <a:off x="553942" y="9629165"/>
            <a:ext cx="5312677" cy="617833"/>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t" anchorCtr="0"/>
          <a:lstStyle/>
          <a:p>
            <a:r>
              <a:rPr kumimoji="1" lang="ja-JP" altLang="en-US" sz="920" dirty="0">
                <a:solidFill>
                  <a:schemeClr val="tx1"/>
                </a:solidFill>
                <a:latin typeface="BIZ UDP明朝 Medium" panose="02020500000000000000" pitchFamily="18" charset="-128"/>
                <a:ea typeface="BIZ UDP明朝 Medium" panose="02020500000000000000" pitchFamily="18" charset="-128"/>
              </a:rPr>
              <a:t>理由：</a:t>
            </a:r>
            <a:endParaRPr kumimoji="1" lang="en-US" altLang="ja-JP" sz="920" dirty="0">
              <a:solidFill>
                <a:schemeClr val="tx1"/>
              </a:solidFill>
              <a:latin typeface="BIZ UDP明朝 Medium" panose="02020500000000000000" pitchFamily="18" charset="-128"/>
              <a:ea typeface="BIZ UDP明朝 Medium" panose="02020500000000000000" pitchFamily="18" charset="-128"/>
            </a:endParaRPr>
          </a:p>
        </p:txBody>
      </p:sp>
      <p:sp>
        <p:nvSpPr>
          <p:cNvPr id="23" name="正方形/長方形 22">
            <a:extLst>
              <a:ext uri="{FF2B5EF4-FFF2-40B4-BE49-F238E27FC236}">
                <a16:creationId xmlns:a16="http://schemas.microsoft.com/office/drawing/2014/main" id="{BE77AB28-2004-6EE8-95A6-550D05F200F5}"/>
              </a:ext>
            </a:extLst>
          </p:cNvPr>
          <p:cNvSpPr/>
          <p:nvPr/>
        </p:nvSpPr>
        <p:spPr>
          <a:xfrm>
            <a:off x="4635500" y="3871874"/>
            <a:ext cx="2498706" cy="36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zh-TW" altLang="en-US" sz="920" dirty="0">
                <a:solidFill>
                  <a:schemeClr val="tx1"/>
                </a:solidFill>
                <a:latin typeface="BIZ UD明朝 Medium" panose="02020500000000000000" pitchFamily="17" charset="-128"/>
                <a:ea typeface="BIZ UD明朝 Medium" panose="02020500000000000000" pitchFamily="17" charset="-128"/>
              </a:rPr>
              <a:t>空間分析手法</a:t>
            </a:r>
            <a:r>
              <a:rPr kumimoji="1" lang="ja-JP" altLang="en-US" sz="920" dirty="0">
                <a:solidFill>
                  <a:schemeClr val="tx1"/>
                </a:solidFill>
                <a:latin typeface="BIZ UD明朝 Medium" panose="02020500000000000000" pitchFamily="17" charset="-128"/>
                <a:ea typeface="BIZ UD明朝 Medium" panose="02020500000000000000" pitchFamily="17" charset="-128"/>
              </a:rPr>
              <a:t>：カ</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ja-JP" altLang="en-US" sz="920" dirty="0">
                <a:solidFill>
                  <a:srgbClr val="C00000"/>
                </a:solidFill>
                <a:latin typeface="BIZ UDゴシック" panose="020B0400000000000000" pitchFamily="49" charset="-128"/>
                <a:ea typeface="BIZ UDゴシック" panose="020B0400000000000000" pitchFamily="49" charset="-128"/>
              </a:rPr>
              <a:t>　</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キ</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p>
          <a:p>
            <a:r>
              <a:rPr kumimoji="1" lang="ja-JP" altLang="en-US" sz="920" dirty="0">
                <a:solidFill>
                  <a:schemeClr val="tx1"/>
                </a:solidFill>
                <a:latin typeface="BIZ UD明朝 Medium" panose="02020500000000000000" pitchFamily="17" charset="-128"/>
                <a:ea typeface="BIZ UD明朝 Medium" panose="02020500000000000000" pitchFamily="17" charset="-128"/>
              </a:rPr>
              <a:t>人口密度分布：Ｅ</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Ｆ</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ja-JP" altLang="en-US" sz="920" dirty="0">
                <a:solidFill>
                  <a:srgbClr val="C00000"/>
                </a:solidFill>
                <a:latin typeface="BIZ UDゴシック" panose="020B0400000000000000" pitchFamily="49" charset="-128"/>
                <a:ea typeface="BIZ UDゴシック" panose="020B0400000000000000" pitchFamily="49" charset="-128"/>
              </a:rPr>
              <a:t>　</a:t>
            </a:r>
            <a:r>
              <a:rPr kumimoji="1" lang="ja-JP" altLang="en-US" sz="920" dirty="0">
                <a:solidFill>
                  <a:schemeClr val="tx1"/>
                </a:solidFill>
                <a:latin typeface="BIZ UD明朝 Medium" panose="02020500000000000000" pitchFamily="17" charset="-128"/>
                <a:ea typeface="BIZ UD明朝 Medium" panose="02020500000000000000" pitchFamily="17" charset="-128"/>
              </a:rPr>
              <a:t>　</a:t>
            </a:r>
            <a:r>
              <a:rPr kumimoji="1" lang="en-US" altLang="ja-JP" sz="920" dirty="0">
                <a:solidFill>
                  <a:schemeClr val="tx1"/>
                </a:solidFill>
                <a:latin typeface="BIZ UD明朝 Medium" panose="02020500000000000000" pitchFamily="17" charset="-128"/>
                <a:ea typeface="BIZ UD明朝 Medium" panose="02020500000000000000" pitchFamily="17" charset="-128"/>
              </a:rPr>
              <a:t>】</a:t>
            </a:r>
            <a:endParaRPr kumimoji="1" lang="ja-JP" altLang="en-US" sz="920" dirty="0">
              <a:solidFill>
                <a:schemeClr val="tx1"/>
              </a:solidFill>
              <a:latin typeface="BIZ UD明朝 Medium" panose="02020500000000000000" pitchFamily="17" charset="-128"/>
              <a:ea typeface="BIZ UD明朝 Medium" panose="02020500000000000000" pitchFamily="17" charset="-128"/>
            </a:endParaRPr>
          </a:p>
        </p:txBody>
      </p:sp>
      <p:sp>
        <p:nvSpPr>
          <p:cNvPr id="52" name="テキスト ボックス 51">
            <a:extLst>
              <a:ext uri="{FF2B5EF4-FFF2-40B4-BE49-F238E27FC236}">
                <a16:creationId xmlns:a16="http://schemas.microsoft.com/office/drawing/2014/main" id="{A6A11C23-1DC6-A414-4B65-3E746B71DB95}"/>
              </a:ext>
            </a:extLst>
          </p:cNvPr>
          <p:cNvSpPr txBox="1"/>
          <p:nvPr/>
        </p:nvSpPr>
        <p:spPr>
          <a:xfrm>
            <a:off x="431997" y="1112785"/>
            <a:ext cx="2085503" cy="124346"/>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旧地理</a:t>
            </a:r>
            <a:r>
              <a:rPr lang="en-US" altLang="ja-JP" sz="800" dirty="0">
                <a:solidFill>
                  <a:schemeClr val="tx1"/>
                </a:solidFill>
                <a:latin typeface="游ゴシック" panose="020B0400000000000000" pitchFamily="50" charset="-128"/>
                <a:ea typeface="游ゴシック" panose="020B0400000000000000" pitchFamily="50" charset="-128"/>
              </a:rPr>
              <a:t>A_</a:t>
            </a:r>
            <a:r>
              <a:rPr lang="ja-JP" altLang="en-US" sz="800" dirty="0">
                <a:latin typeface="游ゴシック" panose="020B0400000000000000" pitchFamily="50" charset="-128"/>
                <a:ea typeface="游ゴシック" panose="020B0400000000000000" pitchFamily="50" charset="-128"/>
              </a:rPr>
              <a:t>追</a:t>
            </a:r>
            <a:r>
              <a:rPr lang="ja-JP" altLang="en-US" sz="800" dirty="0">
                <a:solidFill>
                  <a:schemeClr val="tx1"/>
                </a:solidFill>
                <a:latin typeface="游ゴシック" panose="020B0400000000000000" pitchFamily="50" charset="-128"/>
                <a:ea typeface="游ゴシック" panose="020B0400000000000000" pitchFamily="50" charset="-128"/>
              </a:rPr>
              <a:t>試</a:t>
            </a:r>
            <a:r>
              <a:rPr lang="en-US" altLang="ja-JP" sz="800" dirty="0">
                <a:latin typeface="游ゴシック" panose="020B0400000000000000" pitchFamily="50" charset="-128"/>
                <a:ea typeface="游ゴシック" panose="020B0400000000000000" pitchFamily="50" charset="-128"/>
              </a:rPr>
              <a:t>03</a:t>
            </a:r>
            <a:r>
              <a:rPr lang="en-US" altLang="ja-JP" sz="800" dirty="0">
                <a:latin typeface="游ゴシック" panose="020B0400000000000000" pitchFamily="50" charset="-128"/>
              </a:rPr>
              <a:t> 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53" name="テキスト ボックス 52">
            <a:extLst>
              <a:ext uri="{FF2B5EF4-FFF2-40B4-BE49-F238E27FC236}">
                <a16:creationId xmlns:a16="http://schemas.microsoft.com/office/drawing/2014/main" id="{9D39A3DA-F6C8-0A36-535C-1EF403EFA524}"/>
              </a:ext>
            </a:extLst>
          </p:cNvPr>
          <p:cNvSpPr txBox="1"/>
          <p:nvPr/>
        </p:nvSpPr>
        <p:spPr>
          <a:xfrm>
            <a:off x="431997" y="4303310"/>
            <a:ext cx="2085503" cy="123111"/>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旧地理</a:t>
            </a:r>
            <a:r>
              <a:rPr lang="en-US" altLang="ja-JP" sz="800" dirty="0">
                <a:solidFill>
                  <a:schemeClr val="tx1"/>
                </a:solidFill>
                <a:latin typeface="游ゴシック" panose="020B0400000000000000" pitchFamily="50" charset="-128"/>
                <a:ea typeface="游ゴシック" panose="020B0400000000000000" pitchFamily="50" charset="-128"/>
              </a:rPr>
              <a:t>A_</a:t>
            </a:r>
            <a:r>
              <a:rPr lang="ja-JP" altLang="en-US" sz="800" dirty="0">
                <a:solidFill>
                  <a:schemeClr val="tx1"/>
                </a:solidFill>
                <a:latin typeface="游ゴシック" panose="020B0400000000000000" pitchFamily="50" charset="-128"/>
                <a:ea typeface="游ゴシック" panose="020B0400000000000000" pitchFamily="50" charset="-128"/>
              </a:rPr>
              <a:t>本試</a:t>
            </a:r>
            <a:r>
              <a:rPr lang="en-US" altLang="ja-JP" sz="800" dirty="0">
                <a:latin typeface="游ゴシック" panose="020B0400000000000000" pitchFamily="50" charset="-128"/>
                <a:ea typeface="游ゴシック" panose="020B0400000000000000" pitchFamily="50" charset="-128"/>
              </a:rPr>
              <a:t>02</a:t>
            </a:r>
            <a:r>
              <a:rPr lang="en-US" altLang="ja-JP" sz="800" dirty="0">
                <a:latin typeface="游ゴシック" panose="020B0400000000000000" pitchFamily="50" charset="-128"/>
              </a:rPr>
              <a:t> 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CAE0D106-3C60-2ECD-3E74-CCC7BD7E0776}"/>
              </a:ext>
            </a:extLst>
          </p:cNvPr>
          <p:cNvSpPr txBox="1"/>
          <p:nvPr/>
        </p:nvSpPr>
        <p:spPr>
          <a:xfrm>
            <a:off x="431998" y="7983650"/>
            <a:ext cx="2085503" cy="123111"/>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旧地理</a:t>
            </a:r>
            <a:r>
              <a:rPr lang="en-US" altLang="ja-JP" sz="800" dirty="0">
                <a:solidFill>
                  <a:schemeClr val="tx1"/>
                </a:solidFill>
                <a:latin typeface="游ゴシック" panose="020B0400000000000000" pitchFamily="50" charset="-128"/>
                <a:ea typeface="游ゴシック" panose="020B0400000000000000" pitchFamily="50" charset="-128"/>
              </a:rPr>
              <a:t>A_</a:t>
            </a:r>
            <a:r>
              <a:rPr lang="ja-JP" altLang="en-US" sz="800" dirty="0">
                <a:latin typeface="游ゴシック" panose="020B0400000000000000" pitchFamily="50" charset="-128"/>
                <a:ea typeface="游ゴシック" panose="020B0400000000000000" pitchFamily="50" charset="-128"/>
              </a:rPr>
              <a:t>追</a:t>
            </a:r>
            <a:r>
              <a:rPr lang="ja-JP" altLang="en-US" sz="800" dirty="0">
                <a:solidFill>
                  <a:schemeClr val="tx1"/>
                </a:solidFill>
                <a:latin typeface="游ゴシック" panose="020B0400000000000000" pitchFamily="50" charset="-128"/>
                <a:ea typeface="游ゴシック" panose="020B0400000000000000" pitchFamily="50" charset="-128"/>
              </a:rPr>
              <a:t>試</a:t>
            </a:r>
            <a:r>
              <a:rPr lang="en-US" altLang="ja-JP" sz="800" dirty="0">
                <a:solidFill>
                  <a:schemeClr val="tx1"/>
                </a:solidFill>
                <a:latin typeface="游ゴシック" panose="020B0400000000000000" pitchFamily="50" charset="-128"/>
                <a:ea typeface="游ゴシック" panose="020B0400000000000000" pitchFamily="50" charset="-128"/>
              </a:rPr>
              <a:t>2</a:t>
            </a:r>
            <a:r>
              <a:rPr lang="en-US" altLang="ja-JP" sz="800" dirty="0">
                <a:latin typeface="游ゴシック" panose="020B0400000000000000" pitchFamily="50" charset="-128"/>
                <a:ea typeface="游ゴシック" panose="020B0400000000000000" pitchFamily="50" charset="-128"/>
              </a:rPr>
              <a:t>5</a:t>
            </a:r>
            <a:r>
              <a:rPr lang="en-US" altLang="ja-JP" sz="800" dirty="0">
                <a:latin typeface="游ゴシック" panose="020B0400000000000000" pitchFamily="50" charset="-128"/>
              </a:rPr>
              <a:t> 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C5A59246-92AD-D211-F5BA-C3AD10FA7E27}"/>
              </a:ext>
            </a:extLst>
          </p:cNvPr>
          <p:cNvSpPr/>
          <p:nvPr/>
        </p:nvSpPr>
        <p:spPr>
          <a:xfrm>
            <a:off x="2064900" y="3438543"/>
            <a:ext cx="1522122" cy="344559"/>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67E08BD2-6703-AD3C-F1F0-44312C5B7C1B}"/>
              </a:ext>
            </a:extLst>
          </p:cNvPr>
          <p:cNvSpPr/>
          <p:nvPr/>
        </p:nvSpPr>
        <p:spPr>
          <a:xfrm>
            <a:off x="3143285" y="7487185"/>
            <a:ext cx="324000" cy="323991"/>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42" name="正方形/長方形 41">
            <a:extLst>
              <a:ext uri="{FF2B5EF4-FFF2-40B4-BE49-F238E27FC236}">
                <a16:creationId xmlns:a16="http://schemas.microsoft.com/office/drawing/2014/main" id="{FE4233E5-088D-E423-FEF5-643951259D0E}"/>
              </a:ext>
            </a:extLst>
          </p:cNvPr>
          <p:cNvSpPr/>
          <p:nvPr/>
        </p:nvSpPr>
        <p:spPr>
          <a:xfrm>
            <a:off x="438206" y="8106762"/>
            <a:ext cx="3456451" cy="15339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３</a:t>
            </a:r>
            <a:r>
              <a:rPr lang="ja-JP" altLang="en-US" sz="920" dirty="0">
                <a:solidFill>
                  <a:schemeClr val="tx1"/>
                </a:solidFill>
                <a:latin typeface="BIZ UDゴシック" panose="020B0400000000000000" pitchFamily="49" charset="-128"/>
                <a:ea typeface="BIZ UDゴシック" panose="020B0400000000000000" pitchFamily="49" charset="-128"/>
              </a:rPr>
              <a:t>右の図は陰影をつけて地形の起伏を表現したものであり、図</a:t>
            </a:r>
            <a:r>
              <a:rPr lang="ja-JP" altLang="en-US" sz="920" b="1" dirty="0">
                <a:solidFill>
                  <a:schemeClr val="tx1"/>
                </a:solidFill>
                <a:latin typeface="BIZ UDゴシック" panose="020B0400000000000000" pitchFamily="49" charset="-128"/>
                <a:ea typeface="BIZ UDゴシック" panose="020B0400000000000000" pitchFamily="49" charset="-128"/>
              </a:rPr>
              <a:t>Ａ</a:t>
            </a:r>
            <a:r>
              <a:rPr lang="ja-JP" altLang="en-US" sz="920" dirty="0">
                <a:solidFill>
                  <a:schemeClr val="tx1"/>
                </a:solidFill>
                <a:latin typeface="BIZ UDゴシック" panose="020B0400000000000000" pitchFamily="49" charset="-128"/>
                <a:ea typeface="BIZ UDゴシック" panose="020B0400000000000000" pitchFamily="49" charset="-128"/>
              </a:rPr>
              <a:t>と</a:t>
            </a:r>
            <a:r>
              <a:rPr lang="ja-JP" altLang="en-US" sz="920" b="1" dirty="0">
                <a:solidFill>
                  <a:schemeClr val="tx1"/>
                </a:solidFill>
                <a:latin typeface="BIZ UDゴシック" panose="020B0400000000000000" pitchFamily="49" charset="-128"/>
                <a:ea typeface="BIZ UDゴシック" panose="020B0400000000000000" pitchFamily="49" charset="-128"/>
              </a:rPr>
              <a:t>Ｂ</a:t>
            </a:r>
            <a:r>
              <a:rPr lang="ja-JP" altLang="en-US" sz="920" dirty="0">
                <a:solidFill>
                  <a:schemeClr val="tx1"/>
                </a:solidFill>
                <a:latin typeface="BIZ UDゴシック" panose="020B0400000000000000" pitchFamily="49" charset="-128"/>
                <a:ea typeface="BIZ UDゴシック" panose="020B0400000000000000" pitchFamily="49" charset="-128"/>
              </a:rPr>
              <a:t>は、年降水量と年平均気温のいずれかを等値線で示したものであり、図</a:t>
            </a:r>
            <a:r>
              <a:rPr lang="ja-JP" altLang="en-US" sz="920" b="1" dirty="0">
                <a:solidFill>
                  <a:schemeClr val="tx1"/>
                </a:solidFill>
                <a:latin typeface="BIZ UDゴシック" panose="020B0400000000000000" pitchFamily="49" charset="-128"/>
                <a:ea typeface="BIZ UDゴシック" panose="020B0400000000000000" pitchFamily="49" charset="-128"/>
              </a:rPr>
              <a:t>Ａ・Ｂ</a:t>
            </a:r>
            <a:r>
              <a:rPr lang="ja-JP" altLang="en-US" sz="920" dirty="0">
                <a:solidFill>
                  <a:schemeClr val="tx1"/>
                </a:solidFill>
                <a:latin typeface="BIZ UDゴシック" panose="020B0400000000000000" pitchFamily="49" charset="-128"/>
                <a:ea typeface="BIZ UDゴシック" panose="020B0400000000000000" pitchFamily="49" charset="-128"/>
              </a:rPr>
              <a:t>中の</a:t>
            </a:r>
            <a:r>
              <a:rPr lang="ja-JP" altLang="en-US" sz="920" b="1" dirty="0">
                <a:solidFill>
                  <a:schemeClr val="tx1"/>
                </a:solidFill>
                <a:latin typeface="BIZ UDゴシック" panose="020B0400000000000000" pitchFamily="49" charset="-128"/>
                <a:ea typeface="BIZ UDゴシック" panose="020B0400000000000000" pitchFamily="49" charset="-128"/>
              </a:rPr>
              <a:t>ア</a:t>
            </a:r>
            <a:r>
              <a:rPr lang="ja-JP" altLang="en-US" sz="920" dirty="0">
                <a:solidFill>
                  <a:schemeClr val="tx1"/>
                </a:solidFill>
                <a:latin typeface="BIZ UDゴシック" panose="020B0400000000000000" pitchFamily="49" charset="-128"/>
                <a:ea typeface="BIZ UDゴシック" panose="020B0400000000000000" pitchFamily="49" charset="-128"/>
              </a:rPr>
              <a:t>と</a:t>
            </a:r>
            <a:r>
              <a:rPr lang="ja-JP" altLang="en-US" sz="920" b="1" dirty="0">
                <a:solidFill>
                  <a:schemeClr val="tx1"/>
                </a:solidFill>
                <a:latin typeface="BIZ UDゴシック" panose="020B0400000000000000" pitchFamily="49" charset="-128"/>
                <a:ea typeface="BIZ UDゴシック" panose="020B0400000000000000" pitchFamily="49" charset="-128"/>
              </a:rPr>
              <a:t>イ</a:t>
            </a:r>
            <a:r>
              <a:rPr lang="ja-JP" altLang="en-US" sz="920" dirty="0">
                <a:solidFill>
                  <a:schemeClr val="tx1"/>
                </a:solidFill>
                <a:latin typeface="BIZ UDゴシック" panose="020B0400000000000000" pitchFamily="49" charset="-128"/>
                <a:ea typeface="BIZ UDゴシック" panose="020B0400000000000000" pitchFamily="49" charset="-128"/>
              </a:rPr>
              <a:t>は、ＡとＢの指標について大きい値と小さい値のいずれかを示したものである。</a:t>
            </a:r>
            <a:endParaRPr lang="en-US" altLang="ja-JP" sz="921" dirty="0">
              <a:solidFill>
                <a:schemeClr val="tx1"/>
              </a:solidFill>
              <a:latin typeface="BIZ UD明朝 Medium" panose="02020500000000000000" pitchFamily="17" charset="-128"/>
              <a:ea typeface="BIZ UD明朝 Medium" panose="02020500000000000000" pitchFamily="17"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0" dirty="0">
                <a:solidFill>
                  <a:schemeClr val="tx1"/>
                </a:solidFill>
                <a:latin typeface="BIZ UDゴシック" panose="020B0400000000000000" pitchFamily="49" charset="-128"/>
                <a:ea typeface="BIZ UDゴシック" panose="020B0400000000000000" pitchFamily="49" charset="-128"/>
              </a:rPr>
              <a:t>年降水量を示した図は</a:t>
            </a:r>
            <a:r>
              <a:rPr lang="ja-JP" altLang="en-US" sz="920" b="1" dirty="0">
                <a:solidFill>
                  <a:schemeClr val="tx1"/>
                </a:solidFill>
                <a:latin typeface="BIZ UDゴシック" panose="020B0400000000000000" pitchFamily="49" charset="-128"/>
                <a:ea typeface="BIZ UDゴシック" panose="020B0400000000000000" pitchFamily="49" charset="-128"/>
              </a:rPr>
              <a:t>Ａ</a:t>
            </a:r>
            <a:r>
              <a:rPr lang="ja-JP" altLang="en-US" sz="920" dirty="0">
                <a:solidFill>
                  <a:schemeClr val="tx1"/>
                </a:solidFill>
                <a:latin typeface="BIZ UDゴシック" panose="020B0400000000000000" pitchFamily="49" charset="-128"/>
                <a:ea typeface="BIZ UDゴシック" panose="020B0400000000000000" pitchFamily="49" charset="-128"/>
              </a:rPr>
              <a:t>と</a:t>
            </a:r>
            <a:r>
              <a:rPr lang="ja-JP" altLang="en-US" sz="920" b="1" dirty="0">
                <a:solidFill>
                  <a:schemeClr val="tx1"/>
                </a:solidFill>
                <a:latin typeface="BIZ UDゴシック" panose="020B0400000000000000" pitchFamily="49" charset="-128"/>
                <a:ea typeface="BIZ UDゴシック" panose="020B0400000000000000" pitchFamily="49" charset="-128"/>
              </a:rPr>
              <a:t>Ｂ</a:t>
            </a:r>
            <a:r>
              <a:rPr lang="ja-JP" altLang="en-US" sz="920" dirty="0">
                <a:solidFill>
                  <a:schemeClr val="tx1"/>
                </a:solidFill>
                <a:latin typeface="BIZ UDゴシック" panose="020B0400000000000000" pitchFamily="49" charset="-128"/>
                <a:ea typeface="BIZ UDゴシック" panose="020B0400000000000000" pitchFamily="49" charset="-128"/>
              </a:rPr>
              <a:t>のどちらか、答えよう。</a:t>
            </a:r>
            <a:endParaRPr lang="en-US" altLang="ja-JP" sz="920"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1" dirty="0">
                <a:solidFill>
                  <a:schemeClr val="tx1"/>
                </a:solidFill>
                <a:latin typeface="BIZ UDゴシック" panose="020B0400000000000000" pitchFamily="49" charset="-128"/>
                <a:ea typeface="BIZ UDゴシック" panose="020B0400000000000000" pitchFamily="49" charset="-128"/>
              </a:rPr>
              <a:t>大きい値に該当するのは</a:t>
            </a:r>
            <a:r>
              <a:rPr lang="ja-JP" altLang="en-US" sz="921" b="1" dirty="0">
                <a:solidFill>
                  <a:schemeClr val="tx1"/>
                </a:solidFill>
                <a:latin typeface="BIZ UDゴシック" panose="020B0400000000000000" pitchFamily="49" charset="-128"/>
                <a:ea typeface="BIZ UDゴシック" panose="020B0400000000000000" pitchFamily="49" charset="-128"/>
              </a:rPr>
              <a:t>ア</a:t>
            </a:r>
            <a:r>
              <a:rPr lang="ja-JP" altLang="en-US" sz="921" dirty="0">
                <a:solidFill>
                  <a:schemeClr val="tx1"/>
                </a:solidFill>
                <a:latin typeface="BIZ UDゴシック" panose="020B0400000000000000" pitchFamily="49" charset="-128"/>
                <a:ea typeface="BIZ UDゴシック" panose="020B0400000000000000" pitchFamily="49" charset="-128"/>
              </a:rPr>
              <a:t>と</a:t>
            </a:r>
            <a:r>
              <a:rPr lang="ja-JP" altLang="en-US" sz="921" b="1" dirty="0">
                <a:solidFill>
                  <a:schemeClr val="tx1"/>
                </a:solidFill>
                <a:latin typeface="BIZ UDゴシック" panose="020B0400000000000000" pitchFamily="49" charset="-128"/>
                <a:ea typeface="BIZ UDゴシック" panose="020B0400000000000000" pitchFamily="49" charset="-128"/>
              </a:rPr>
              <a:t>イ</a:t>
            </a:r>
            <a:r>
              <a:rPr lang="ja-JP" altLang="en-US" sz="921" dirty="0">
                <a:solidFill>
                  <a:schemeClr val="tx1"/>
                </a:solidFill>
                <a:latin typeface="BIZ UDゴシック" panose="020B0400000000000000" pitchFamily="49" charset="-128"/>
                <a:ea typeface="BIZ UDゴシック" panose="020B0400000000000000" pitchFamily="49" charset="-128"/>
              </a:rPr>
              <a:t>のどちらか、答えよう。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tx1"/>
                </a:solidFill>
                <a:latin typeface="BIZ UDゴシック" panose="020B0400000000000000" pitchFamily="49" charset="-128"/>
                <a:ea typeface="BIZ UDゴシック" panose="020B0400000000000000" pitchFamily="49" charset="-128"/>
              </a:rPr>
              <a:t>　また、そう判断した理由も答えよう。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80" name="正方形/長方形 79">
            <a:extLst>
              <a:ext uri="{FF2B5EF4-FFF2-40B4-BE49-F238E27FC236}">
                <a16:creationId xmlns:a16="http://schemas.microsoft.com/office/drawing/2014/main" id="{1F3BCAB5-FC66-F495-38CE-C9312A360475}"/>
              </a:ext>
            </a:extLst>
          </p:cNvPr>
          <p:cNvSpPr/>
          <p:nvPr/>
        </p:nvSpPr>
        <p:spPr>
          <a:xfrm>
            <a:off x="3581812" y="9218909"/>
            <a:ext cx="260856" cy="18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22851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38A94-A5E6-1C65-A056-7E3DA5CDED7B}"/>
            </a:ext>
          </a:extLst>
        </p:cNvPr>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979EFC44-5D2E-5692-362E-565B867F9631}"/>
              </a:ext>
            </a:extLst>
          </p:cNvPr>
          <p:cNvGrpSpPr/>
          <p:nvPr/>
        </p:nvGrpSpPr>
        <p:grpSpPr>
          <a:xfrm>
            <a:off x="5152927" y="7715628"/>
            <a:ext cx="1893242" cy="2027319"/>
            <a:chOff x="5209195" y="440889"/>
            <a:chExt cx="1918508" cy="2054374"/>
          </a:xfrm>
        </p:grpSpPr>
        <p:pic>
          <p:nvPicPr>
            <p:cNvPr id="8" name="図 7">
              <a:extLst>
                <a:ext uri="{FF2B5EF4-FFF2-40B4-BE49-F238E27FC236}">
                  <a16:creationId xmlns:a16="http://schemas.microsoft.com/office/drawing/2014/main" id="{9E8ECB04-C4FA-74E5-B447-3AB9ECDBCF8F}"/>
                </a:ext>
              </a:extLst>
            </p:cNvPr>
            <p:cNvPicPr>
              <a:picLocks noChangeAspect="1"/>
            </p:cNvPicPr>
            <p:nvPr/>
          </p:nvPicPr>
          <p:blipFill>
            <a:blip r:embed="rId2"/>
            <a:srcRect r="69206"/>
            <a:stretch>
              <a:fillRect/>
            </a:stretch>
          </p:blipFill>
          <p:spPr>
            <a:xfrm>
              <a:off x="5209195" y="440889"/>
              <a:ext cx="959222" cy="2054374"/>
            </a:xfrm>
            <a:prstGeom prst="rect">
              <a:avLst/>
            </a:prstGeom>
          </p:spPr>
        </p:pic>
        <p:pic>
          <p:nvPicPr>
            <p:cNvPr id="10" name="図 9">
              <a:extLst>
                <a:ext uri="{FF2B5EF4-FFF2-40B4-BE49-F238E27FC236}">
                  <a16:creationId xmlns:a16="http://schemas.microsoft.com/office/drawing/2014/main" id="{9D91293C-F3BD-784D-8FEF-28BE969DB322}"/>
                </a:ext>
              </a:extLst>
            </p:cNvPr>
            <p:cNvPicPr>
              <a:picLocks noChangeAspect="1"/>
            </p:cNvPicPr>
            <p:nvPr/>
          </p:nvPicPr>
          <p:blipFill>
            <a:blip r:embed="rId2"/>
            <a:srcRect l="68470" r="735"/>
            <a:stretch>
              <a:fillRect/>
            </a:stretch>
          </p:blipFill>
          <p:spPr>
            <a:xfrm>
              <a:off x="6168480" y="440889"/>
              <a:ext cx="959223" cy="2054374"/>
            </a:xfrm>
            <a:prstGeom prst="rect">
              <a:avLst/>
            </a:prstGeom>
          </p:spPr>
        </p:pic>
      </p:grpSp>
      <p:sp>
        <p:nvSpPr>
          <p:cNvPr id="4" name="正方形/長方形 3">
            <a:extLst>
              <a:ext uri="{FF2B5EF4-FFF2-40B4-BE49-F238E27FC236}">
                <a16:creationId xmlns:a16="http://schemas.microsoft.com/office/drawing/2014/main" id="{9A064C63-C337-5FD2-EDFF-A00C1AEFF4C0}"/>
              </a:ext>
            </a:extLst>
          </p:cNvPr>
          <p:cNvSpPr/>
          <p:nvPr/>
        </p:nvSpPr>
        <p:spPr>
          <a:xfrm>
            <a:off x="0" y="0"/>
            <a:ext cx="432003" cy="432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184E95C-FF96-3892-C08F-8AFFE3BF8F1A}"/>
              </a:ext>
            </a:extLst>
          </p:cNvPr>
          <p:cNvSpPr/>
          <p:nvPr/>
        </p:nvSpPr>
        <p:spPr>
          <a:xfrm>
            <a:off x="431672" y="431998"/>
            <a:ext cx="6696000" cy="9827815"/>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1"/>
              </a:lnSpc>
              <a:tabLst>
                <a:tab pos="3767138" algn="l"/>
                <a:tab pos="4305300" algn="l"/>
              </a:tabLst>
            </a:pP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6" name="正方形/長方形 5">
            <a:hlinkClick r:id="rId3" action="ppaction://hlinksldjump"/>
            <a:extLst>
              <a:ext uri="{FF2B5EF4-FFF2-40B4-BE49-F238E27FC236}">
                <a16:creationId xmlns:a16="http://schemas.microsoft.com/office/drawing/2014/main" id="{B36684EF-B164-4162-C30D-62D43469B6D5}"/>
              </a:ext>
            </a:extLst>
          </p:cNvPr>
          <p:cNvSpPr/>
          <p:nvPr/>
        </p:nvSpPr>
        <p:spPr>
          <a:xfrm>
            <a:off x="7127672" y="10259813"/>
            <a:ext cx="432003" cy="43200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latin typeface="Noto Sans JP" panose="020B0200000000000000" pitchFamily="50" charset="-128"/>
                <a:ea typeface="Noto Sans JP" panose="020B0200000000000000" pitchFamily="50" charset="-128"/>
              </a:rPr>
              <a:t>back</a:t>
            </a:r>
            <a:endParaRPr kumimoji="1" lang="ja-JP" altLang="en-US" sz="1200" dirty="0">
              <a:latin typeface="Noto Sans JP" panose="020B0200000000000000" pitchFamily="50" charset="-128"/>
              <a:ea typeface="Noto Sans JP" panose="020B0200000000000000" pitchFamily="50" charset="-128"/>
            </a:endParaRPr>
          </a:p>
        </p:txBody>
      </p:sp>
      <p:sp>
        <p:nvSpPr>
          <p:cNvPr id="22" name="正方形/長方形 21">
            <a:extLst>
              <a:ext uri="{FF2B5EF4-FFF2-40B4-BE49-F238E27FC236}">
                <a16:creationId xmlns:a16="http://schemas.microsoft.com/office/drawing/2014/main" id="{8109ABF5-34E5-EAB5-7EBA-06155A72A078}"/>
              </a:ext>
            </a:extLst>
          </p:cNvPr>
          <p:cNvSpPr/>
          <p:nvPr/>
        </p:nvSpPr>
        <p:spPr>
          <a:xfrm>
            <a:off x="431672" y="3432051"/>
            <a:ext cx="4358836" cy="43200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５</a:t>
            </a:r>
            <a:r>
              <a:rPr lang="ja-JP" altLang="en-US" sz="921" dirty="0">
                <a:ln w="0"/>
                <a:solidFill>
                  <a:schemeClr val="tx1"/>
                </a:solidFill>
                <a:latin typeface="BIZ UDゴシック" panose="020B0400000000000000" pitchFamily="49" charset="-128"/>
                <a:ea typeface="BIZ UDゴシック" panose="020B0400000000000000" pitchFamily="49" charset="-128"/>
              </a:rPr>
              <a:t>右の図中の地点</a:t>
            </a:r>
            <a:r>
              <a:rPr lang="ja-JP" altLang="en-US" sz="921" b="1" dirty="0">
                <a:ln w="0"/>
                <a:solidFill>
                  <a:schemeClr val="tx1"/>
                </a:solidFill>
                <a:latin typeface="BIZ UDゴシック" panose="020B0400000000000000" pitchFamily="49" charset="-128"/>
                <a:ea typeface="BIZ UDゴシック" panose="020B0400000000000000" pitchFamily="49" charset="-128"/>
              </a:rPr>
              <a:t>ア～エ</a:t>
            </a:r>
            <a:r>
              <a:rPr lang="ja-JP" altLang="en-US" sz="921" dirty="0">
                <a:ln w="0"/>
                <a:solidFill>
                  <a:schemeClr val="tx1"/>
                </a:solidFill>
                <a:latin typeface="BIZ UDゴシック" panose="020B0400000000000000" pitchFamily="49" charset="-128"/>
                <a:ea typeface="BIZ UDゴシック" panose="020B0400000000000000" pitchFamily="49" charset="-128"/>
              </a:rPr>
              <a:t>の周辺における自然環境と農業の特徴について述べた文章を読み、問いに答えよう。</a:t>
            </a:r>
            <a:endParaRPr lang="en-US" altLang="ja-JP" sz="921" dirty="0">
              <a:ln w="0"/>
              <a:solidFill>
                <a:schemeClr val="tx1"/>
              </a:solidFill>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A5E8A735-5C33-F77E-22C2-18547D45B5C1}"/>
              </a:ext>
            </a:extLst>
          </p:cNvPr>
          <p:cNvSpPr/>
          <p:nvPr/>
        </p:nvSpPr>
        <p:spPr>
          <a:xfrm>
            <a:off x="529854" y="3881086"/>
            <a:ext cx="4260654" cy="899682"/>
          </a:xfrm>
          <a:prstGeom prst="rect">
            <a:avLst/>
          </a:prstGeom>
          <a:solidFill>
            <a:schemeClr val="bg1">
              <a:lumMod val="9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tabLst>
                <a:tab pos="3767138" algn="l"/>
                <a:tab pos="4305300" algn="l"/>
              </a:tabLst>
            </a:pPr>
            <a:r>
              <a:rPr lang="ja-JP" altLang="en-US" sz="780" b="1" dirty="0">
                <a:solidFill>
                  <a:schemeClr val="tx1"/>
                </a:solidFill>
                <a:latin typeface="BIZ UDゴシック" panose="020B0400000000000000" pitchFamily="49" charset="-128"/>
                <a:ea typeface="BIZ UDゴシック" panose="020B0400000000000000" pitchFamily="49" charset="-128"/>
              </a:rPr>
              <a:t>　ア</a:t>
            </a:r>
            <a:r>
              <a:rPr lang="ja-JP" altLang="en-US" sz="780" dirty="0">
                <a:solidFill>
                  <a:schemeClr val="tx1"/>
                </a:solidFill>
                <a:latin typeface="BIZ UD明朝 Medium" panose="02020500000000000000" pitchFamily="17" charset="-128"/>
                <a:ea typeface="BIZ UD明朝 Medium" panose="02020500000000000000" pitchFamily="17" charset="-128"/>
              </a:rPr>
              <a:t>の周辺は、降水量の季節変化が少ない冷涼な気候であり、</a:t>
            </a:r>
            <a:r>
              <a:rPr lang="ja-JP" altLang="en-US" sz="780" u="sng" dirty="0">
                <a:solidFill>
                  <a:schemeClr val="tx1"/>
                </a:solidFill>
                <a:latin typeface="BIZ UDゴシック" panose="020B0400000000000000" pitchFamily="49" charset="-128"/>
                <a:ea typeface="BIZ UDゴシック" panose="020B0400000000000000" pitchFamily="49" charset="-128"/>
              </a:rPr>
              <a:t>❶肥沃な土壌</a:t>
            </a:r>
            <a:r>
              <a:rPr lang="ja-JP" altLang="en-US" sz="780" dirty="0">
                <a:solidFill>
                  <a:schemeClr val="tx1"/>
                </a:solidFill>
                <a:latin typeface="BIZ UD明朝 Medium" panose="02020500000000000000" pitchFamily="17" charset="-128"/>
                <a:ea typeface="BIZ UD明朝 Medium" panose="02020500000000000000" pitchFamily="17" charset="-128"/>
              </a:rPr>
              <a:t>をいかして小麦などが栽培されている。</a:t>
            </a:r>
            <a:r>
              <a:rPr lang="ja-JP" altLang="en-US" sz="780" b="1" dirty="0">
                <a:solidFill>
                  <a:schemeClr val="tx1"/>
                </a:solidFill>
                <a:latin typeface="BIZ UDゴシック" panose="020B0400000000000000" pitchFamily="49" charset="-128"/>
                <a:ea typeface="BIZ UDゴシック" panose="020B0400000000000000" pitchFamily="49" charset="-128"/>
              </a:rPr>
              <a:t>イ</a:t>
            </a:r>
            <a:r>
              <a:rPr lang="ja-JP" altLang="en-US" sz="780" dirty="0">
                <a:solidFill>
                  <a:schemeClr val="tx1"/>
                </a:solidFill>
                <a:latin typeface="BIZ UD明朝 Medium" panose="02020500000000000000" pitchFamily="17" charset="-128"/>
                <a:ea typeface="BIZ UD明朝 Medium" panose="02020500000000000000" pitchFamily="17" charset="-128"/>
              </a:rPr>
              <a:t>の周辺は、１年中乾燥する気候であり、オアシスや</a:t>
            </a:r>
            <a:r>
              <a:rPr lang="ja-JP" altLang="en-US" sz="780" u="sng" dirty="0">
                <a:solidFill>
                  <a:schemeClr val="tx1"/>
                </a:solidFill>
                <a:latin typeface="BIZ UDゴシック" panose="020B0400000000000000" pitchFamily="49" charset="-128"/>
                <a:ea typeface="BIZ UDゴシック" panose="020B0400000000000000" pitchFamily="49" charset="-128"/>
              </a:rPr>
              <a:t>❷灌漑施設</a:t>
            </a:r>
            <a:r>
              <a:rPr lang="ja-JP" altLang="en-US" sz="780" dirty="0">
                <a:solidFill>
                  <a:schemeClr val="tx1"/>
                </a:solidFill>
                <a:latin typeface="BIZ UD明朝 Medium" panose="02020500000000000000" pitchFamily="17" charset="-128"/>
                <a:ea typeface="BIZ UD明朝 Medium" panose="02020500000000000000" pitchFamily="17" charset="-128"/>
              </a:rPr>
              <a:t>を利用してアブラヤシなどが栽培されている。</a:t>
            </a:r>
            <a:r>
              <a:rPr lang="ja-JP" altLang="en-US" sz="780" b="1" dirty="0">
                <a:solidFill>
                  <a:schemeClr val="tx1"/>
                </a:solidFill>
                <a:latin typeface="BIZ UDゴシック" panose="020B0400000000000000" pitchFamily="49" charset="-128"/>
                <a:ea typeface="BIZ UDゴシック" panose="020B0400000000000000" pitchFamily="49" charset="-128"/>
              </a:rPr>
              <a:t>ウ</a:t>
            </a:r>
            <a:r>
              <a:rPr lang="ja-JP" altLang="en-US" sz="780" dirty="0">
                <a:solidFill>
                  <a:schemeClr val="tx1"/>
                </a:solidFill>
                <a:latin typeface="BIZ UD明朝 Medium" panose="02020500000000000000" pitchFamily="17" charset="-128"/>
                <a:ea typeface="BIZ UD明朝 Medium" panose="02020500000000000000" pitchFamily="17" charset="-128"/>
              </a:rPr>
              <a:t>の周辺は、雨季と乾季が明瞭な高温の気候であり、焼畑により</a:t>
            </a:r>
            <a:r>
              <a:rPr lang="ja-JP" altLang="en-US" sz="780" u="sng" dirty="0">
                <a:solidFill>
                  <a:schemeClr val="tx1"/>
                </a:solidFill>
                <a:latin typeface="BIZ UDゴシック" panose="020B0400000000000000" pitchFamily="49" charset="-128"/>
                <a:ea typeface="BIZ UDゴシック" panose="020B0400000000000000" pitchFamily="49" charset="-128"/>
              </a:rPr>
              <a:t>❸キャッサバ</a:t>
            </a:r>
            <a:r>
              <a:rPr lang="ja-JP" altLang="en-US" sz="780" dirty="0">
                <a:solidFill>
                  <a:schemeClr val="tx1"/>
                </a:solidFill>
                <a:latin typeface="BIZ UD明朝 Medium" panose="02020500000000000000" pitchFamily="17" charset="-128"/>
                <a:ea typeface="BIZ UD明朝 Medium" panose="02020500000000000000" pitchFamily="17" charset="-128"/>
              </a:rPr>
              <a:t>などが栽培されている。</a:t>
            </a:r>
            <a:r>
              <a:rPr lang="ja-JP" altLang="en-US" sz="780" b="1" dirty="0">
                <a:solidFill>
                  <a:schemeClr val="tx1"/>
                </a:solidFill>
                <a:latin typeface="BIZ UDゴシック" panose="020B0400000000000000" pitchFamily="49" charset="-128"/>
                <a:ea typeface="BIZ UDゴシック" panose="020B0400000000000000" pitchFamily="49" charset="-128"/>
              </a:rPr>
              <a:t>エ</a:t>
            </a:r>
            <a:r>
              <a:rPr lang="ja-JP" altLang="en-US" sz="780" dirty="0">
                <a:solidFill>
                  <a:schemeClr val="tx1"/>
                </a:solidFill>
                <a:latin typeface="BIZ UD明朝 Medium" panose="02020500000000000000" pitchFamily="17" charset="-128"/>
                <a:ea typeface="BIZ UD明朝 Medium" panose="02020500000000000000" pitchFamily="17" charset="-128"/>
              </a:rPr>
              <a:t>の周辺は、冬より夏の降水量が多い温暖な気候であり、</a:t>
            </a:r>
            <a:r>
              <a:rPr lang="ja-JP" altLang="en-US" sz="780" u="sng" dirty="0">
                <a:solidFill>
                  <a:schemeClr val="tx1"/>
                </a:solidFill>
                <a:latin typeface="BIZ UDゴシック" panose="020B0400000000000000" pitchFamily="49" charset="-128"/>
                <a:ea typeface="BIZ UDゴシック" panose="020B0400000000000000" pitchFamily="49" charset="-128"/>
              </a:rPr>
              <a:t>❹ブドウ</a:t>
            </a:r>
            <a:r>
              <a:rPr lang="ja-JP" altLang="en-US" sz="780" dirty="0">
                <a:solidFill>
                  <a:schemeClr val="tx1"/>
                </a:solidFill>
                <a:latin typeface="BIZ UD明朝 Medium" panose="02020500000000000000" pitchFamily="17" charset="-128"/>
                <a:ea typeface="BIZ UD明朝 Medium" panose="02020500000000000000" pitchFamily="17" charset="-128"/>
              </a:rPr>
              <a:t>などが栽培されている。</a:t>
            </a:r>
          </a:p>
        </p:txBody>
      </p:sp>
      <p:sp>
        <p:nvSpPr>
          <p:cNvPr id="24" name="正方形/長方形 23">
            <a:extLst>
              <a:ext uri="{FF2B5EF4-FFF2-40B4-BE49-F238E27FC236}">
                <a16:creationId xmlns:a16="http://schemas.microsoft.com/office/drawing/2014/main" id="{76B16EAC-CBBC-A4B6-7500-66EBCD4AC2BD}"/>
              </a:ext>
            </a:extLst>
          </p:cNvPr>
          <p:cNvSpPr/>
          <p:nvPr/>
        </p:nvSpPr>
        <p:spPr>
          <a:xfrm>
            <a:off x="431672" y="4783185"/>
            <a:ext cx="3429196" cy="6212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0" dirty="0">
                <a:solidFill>
                  <a:schemeClr val="tx1"/>
                </a:solidFill>
                <a:latin typeface="BIZ UDゴシック" panose="020B0400000000000000" pitchFamily="49" charset="-128"/>
                <a:ea typeface="BIZ UDゴシック" panose="020B0400000000000000" pitchFamily="49" charset="-128"/>
              </a:rPr>
              <a:t>文中の下線部❶～❹のうち、「チェルノーゼム」という言葉と関連性の高い</a:t>
            </a:r>
            <a:r>
              <a:rPr lang="ja-JP" altLang="en-US" sz="920">
                <a:solidFill>
                  <a:schemeClr val="tx1"/>
                </a:solidFill>
                <a:latin typeface="BIZ UDゴシック" panose="020B0400000000000000" pitchFamily="49" charset="-128"/>
                <a:ea typeface="BIZ UDゴシック" panose="020B0400000000000000" pitchFamily="49" charset="-128"/>
              </a:rPr>
              <a:t>番号を１つ選び</a:t>
            </a:r>
            <a:r>
              <a:rPr lang="ja-JP" altLang="en-US" sz="920" dirty="0">
                <a:solidFill>
                  <a:schemeClr val="tx1"/>
                </a:solidFill>
                <a:latin typeface="BIZ UDゴシック" panose="020B0400000000000000" pitchFamily="49" charset="-128"/>
                <a:ea typeface="BIZ UDゴシック" panose="020B0400000000000000" pitchFamily="49" charset="-128"/>
              </a:rPr>
              <a:t>、右の解答欄に記入しよう。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0" dirty="0">
                <a:solidFill>
                  <a:schemeClr val="tx1"/>
                </a:solidFill>
                <a:latin typeface="BIZ UDゴシック" panose="020B0400000000000000" pitchFamily="49" charset="-128"/>
                <a:ea typeface="BIZ UDゴシック" panose="020B0400000000000000" pitchFamily="49" charset="-128"/>
              </a:rPr>
              <a:t>地点</a:t>
            </a:r>
            <a:r>
              <a:rPr lang="ja-JP" altLang="en-US" sz="921" b="1" dirty="0">
                <a:ln w="0"/>
                <a:solidFill>
                  <a:schemeClr val="tx1"/>
                </a:solidFill>
                <a:latin typeface="BIZ UDゴシック" panose="020B0400000000000000" pitchFamily="49" charset="-128"/>
                <a:ea typeface="BIZ UDゴシック" panose="020B0400000000000000" pitchFamily="49" charset="-128"/>
              </a:rPr>
              <a:t>ア～エ</a:t>
            </a:r>
            <a:r>
              <a:rPr lang="ja-JP" altLang="en-US" sz="921" dirty="0">
                <a:ln w="0"/>
                <a:solidFill>
                  <a:schemeClr val="tx1"/>
                </a:solidFill>
                <a:latin typeface="BIZ UDゴシック" panose="020B0400000000000000" pitchFamily="49" charset="-128"/>
                <a:ea typeface="BIZ UDゴシック" panose="020B0400000000000000" pitchFamily="49" charset="-128"/>
              </a:rPr>
              <a:t>に該当する気候帯をそれぞれ答えよう。</a:t>
            </a:r>
            <a:endParaRPr lang="en-US" altLang="ja-JP" sz="921" dirty="0">
              <a:ln w="0"/>
              <a:solidFill>
                <a:schemeClr val="tx1"/>
              </a:solidFill>
              <a:latin typeface="BIZ UDゴシック" panose="020B0400000000000000" pitchFamily="49" charset="-128"/>
              <a:ea typeface="BIZ UDゴシック" panose="020B0400000000000000" pitchFamily="49" charset="-128"/>
            </a:endParaRPr>
          </a:p>
        </p:txBody>
      </p:sp>
      <p:pic>
        <p:nvPicPr>
          <p:cNvPr id="26" name="図 25">
            <a:extLst>
              <a:ext uri="{FF2B5EF4-FFF2-40B4-BE49-F238E27FC236}">
                <a16:creationId xmlns:a16="http://schemas.microsoft.com/office/drawing/2014/main" id="{F57C3578-8A8C-6334-4E39-82222719C1AF}"/>
              </a:ext>
            </a:extLst>
          </p:cNvPr>
          <p:cNvPicPr>
            <a:picLocks noChangeAspect="1"/>
          </p:cNvPicPr>
          <p:nvPr/>
        </p:nvPicPr>
        <p:blipFill>
          <a:blip r:embed="rId4"/>
          <a:stretch>
            <a:fillRect/>
          </a:stretch>
        </p:blipFill>
        <p:spPr>
          <a:xfrm>
            <a:off x="4954027" y="3433890"/>
            <a:ext cx="2173707" cy="2621393"/>
          </a:xfrm>
          <a:prstGeom prst="rect">
            <a:avLst/>
          </a:prstGeom>
        </p:spPr>
      </p:pic>
      <p:sp>
        <p:nvSpPr>
          <p:cNvPr id="27" name="正方形/長方形 26">
            <a:extLst>
              <a:ext uri="{FF2B5EF4-FFF2-40B4-BE49-F238E27FC236}">
                <a16:creationId xmlns:a16="http://schemas.microsoft.com/office/drawing/2014/main" id="{36D6508E-33D2-E4D1-9395-2E84D7CB05FA}"/>
              </a:ext>
            </a:extLst>
          </p:cNvPr>
          <p:cNvSpPr/>
          <p:nvPr/>
        </p:nvSpPr>
        <p:spPr>
          <a:xfrm>
            <a:off x="3902860" y="4810776"/>
            <a:ext cx="871728" cy="36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28" name="正方形/長方形 27">
            <a:extLst>
              <a:ext uri="{FF2B5EF4-FFF2-40B4-BE49-F238E27FC236}">
                <a16:creationId xmlns:a16="http://schemas.microsoft.com/office/drawing/2014/main" id="{CB752D6E-211D-7DE2-202A-AFC7A26A8A5B}"/>
              </a:ext>
            </a:extLst>
          </p:cNvPr>
          <p:cNvSpPr/>
          <p:nvPr/>
        </p:nvSpPr>
        <p:spPr>
          <a:xfrm>
            <a:off x="617590" y="5448365"/>
            <a:ext cx="1940771"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ア</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29" name="正方形/長方形 28">
            <a:extLst>
              <a:ext uri="{FF2B5EF4-FFF2-40B4-BE49-F238E27FC236}">
                <a16:creationId xmlns:a16="http://schemas.microsoft.com/office/drawing/2014/main" id="{9E6BC131-FE93-307D-D080-E50DF01F77E4}"/>
              </a:ext>
            </a:extLst>
          </p:cNvPr>
          <p:cNvSpPr/>
          <p:nvPr/>
        </p:nvSpPr>
        <p:spPr>
          <a:xfrm>
            <a:off x="2833817" y="5448365"/>
            <a:ext cx="1940771"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イ</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0" name="正方形/長方形 29">
            <a:extLst>
              <a:ext uri="{FF2B5EF4-FFF2-40B4-BE49-F238E27FC236}">
                <a16:creationId xmlns:a16="http://schemas.microsoft.com/office/drawing/2014/main" id="{D8E46FBA-50FC-6B6F-E07D-129A0FEA5FF5}"/>
              </a:ext>
            </a:extLst>
          </p:cNvPr>
          <p:cNvSpPr/>
          <p:nvPr/>
        </p:nvSpPr>
        <p:spPr>
          <a:xfrm>
            <a:off x="617590" y="5764345"/>
            <a:ext cx="1940771"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ウ</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FF8B4CBA-5C01-60A2-B722-2E2094D1E150}"/>
              </a:ext>
            </a:extLst>
          </p:cNvPr>
          <p:cNvSpPr/>
          <p:nvPr/>
        </p:nvSpPr>
        <p:spPr>
          <a:xfrm>
            <a:off x="2833817" y="5764345"/>
            <a:ext cx="1940771"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エ</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2" name="正方形/長方形 31">
            <a:extLst>
              <a:ext uri="{FF2B5EF4-FFF2-40B4-BE49-F238E27FC236}">
                <a16:creationId xmlns:a16="http://schemas.microsoft.com/office/drawing/2014/main" id="{FB7F4AF5-E05F-52F3-4969-0C4D9F2FE2B4}"/>
              </a:ext>
            </a:extLst>
          </p:cNvPr>
          <p:cNvSpPr/>
          <p:nvPr/>
        </p:nvSpPr>
        <p:spPr>
          <a:xfrm>
            <a:off x="617589" y="6340343"/>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前：</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3" name="正方形/長方形 32">
            <a:extLst>
              <a:ext uri="{FF2B5EF4-FFF2-40B4-BE49-F238E27FC236}">
                <a16:creationId xmlns:a16="http://schemas.microsoft.com/office/drawing/2014/main" id="{5A9927C2-0FD3-0572-77E2-60490795C503}"/>
              </a:ext>
            </a:extLst>
          </p:cNvPr>
          <p:cNvSpPr/>
          <p:nvPr/>
        </p:nvSpPr>
        <p:spPr>
          <a:xfrm>
            <a:off x="4012772" y="6340343"/>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後：</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4" name="正方形/長方形 33">
            <a:extLst>
              <a:ext uri="{FF2B5EF4-FFF2-40B4-BE49-F238E27FC236}">
                <a16:creationId xmlns:a16="http://schemas.microsoft.com/office/drawing/2014/main" id="{009F8AD9-D8C6-41D9-DE51-328C03EEFCE7}"/>
              </a:ext>
            </a:extLst>
          </p:cNvPr>
          <p:cNvSpPr/>
          <p:nvPr/>
        </p:nvSpPr>
        <p:spPr>
          <a:xfrm>
            <a:off x="617589" y="6650227"/>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前：</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BBC5F676-1C9A-B074-4E84-D2D88695C00E}"/>
              </a:ext>
            </a:extLst>
          </p:cNvPr>
          <p:cNvSpPr/>
          <p:nvPr/>
        </p:nvSpPr>
        <p:spPr>
          <a:xfrm>
            <a:off x="4012772" y="6650227"/>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後：</a:t>
            </a:r>
            <a:endParaRPr kumimoji="1" lang="en-US" altLang="ja-JP" sz="920" dirty="0">
              <a:solidFill>
                <a:srgbClr val="C00000"/>
              </a:solidFill>
              <a:latin typeface="BIZ UDゴシック" panose="020B0400000000000000" pitchFamily="49" charset="-128"/>
              <a:ea typeface="BIZ UDゴシック" panose="020B0400000000000000" pitchFamily="49" charset="-128"/>
            </a:endParaRPr>
          </a:p>
        </p:txBody>
      </p:sp>
      <p:sp>
        <p:nvSpPr>
          <p:cNvPr id="36" name="正方形/長方形 35">
            <a:extLst>
              <a:ext uri="{FF2B5EF4-FFF2-40B4-BE49-F238E27FC236}">
                <a16:creationId xmlns:a16="http://schemas.microsoft.com/office/drawing/2014/main" id="{8D043278-EA52-FC31-CFED-E68F747FB82C}"/>
              </a:ext>
            </a:extLst>
          </p:cNvPr>
          <p:cNvSpPr/>
          <p:nvPr/>
        </p:nvSpPr>
        <p:spPr>
          <a:xfrm>
            <a:off x="617589" y="6954015"/>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前：</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06E3409D-D45F-4AF4-630C-EDA022909201}"/>
              </a:ext>
            </a:extLst>
          </p:cNvPr>
          <p:cNvSpPr/>
          <p:nvPr/>
        </p:nvSpPr>
        <p:spPr>
          <a:xfrm>
            <a:off x="4012772" y="6954015"/>
            <a:ext cx="3114900"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明朝 Medium" panose="02020500000000000000" pitchFamily="17" charset="-128"/>
                <a:ea typeface="BIZ UD明朝 Medium" panose="02020500000000000000" pitchFamily="17" charset="-128"/>
              </a:rPr>
              <a:t>後：</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8" name="矢印: 右 37">
            <a:extLst>
              <a:ext uri="{FF2B5EF4-FFF2-40B4-BE49-F238E27FC236}">
                <a16:creationId xmlns:a16="http://schemas.microsoft.com/office/drawing/2014/main" id="{734493B7-0501-A31E-834A-445D7C1AED20}"/>
              </a:ext>
            </a:extLst>
          </p:cNvPr>
          <p:cNvSpPr/>
          <p:nvPr/>
        </p:nvSpPr>
        <p:spPr>
          <a:xfrm>
            <a:off x="3804891" y="6408803"/>
            <a:ext cx="138318" cy="151079"/>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右 38">
            <a:extLst>
              <a:ext uri="{FF2B5EF4-FFF2-40B4-BE49-F238E27FC236}">
                <a16:creationId xmlns:a16="http://schemas.microsoft.com/office/drawing/2014/main" id="{1DC202E8-B110-9DFC-6F05-D1F46A11CFCB}"/>
              </a:ext>
            </a:extLst>
          </p:cNvPr>
          <p:cNvSpPr/>
          <p:nvPr/>
        </p:nvSpPr>
        <p:spPr>
          <a:xfrm>
            <a:off x="3804891" y="6718687"/>
            <a:ext cx="138318" cy="151079"/>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右 39">
            <a:extLst>
              <a:ext uri="{FF2B5EF4-FFF2-40B4-BE49-F238E27FC236}">
                <a16:creationId xmlns:a16="http://schemas.microsoft.com/office/drawing/2014/main" id="{1F89BC2B-2BB1-6609-DD9D-7B277CD156E7}"/>
              </a:ext>
            </a:extLst>
          </p:cNvPr>
          <p:cNvSpPr/>
          <p:nvPr/>
        </p:nvSpPr>
        <p:spPr>
          <a:xfrm>
            <a:off x="3804891" y="7022475"/>
            <a:ext cx="138318" cy="151079"/>
          </a:xfrm>
          <a:prstGeom prst="right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5757D8B5-186B-FFBE-4C5D-15EDF2F84BD8}"/>
              </a:ext>
            </a:extLst>
          </p:cNvPr>
          <p:cNvSpPr/>
          <p:nvPr/>
        </p:nvSpPr>
        <p:spPr>
          <a:xfrm>
            <a:off x="431797" y="6098730"/>
            <a:ext cx="6696000" cy="20327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◆❸</a:t>
            </a:r>
            <a:r>
              <a:rPr lang="ja-JP" altLang="en-US" sz="920" dirty="0">
                <a:solidFill>
                  <a:schemeClr val="tx1"/>
                </a:solidFill>
                <a:latin typeface="BIZ UDゴシック" panose="020B0400000000000000" pitchFamily="49" charset="-128"/>
                <a:ea typeface="BIZ UDゴシック" panose="020B0400000000000000" pitchFamily="49" charset="-128"/>
              </a:rPr>
              <a:t>上の文章には、誤りを含む記述が３か所存在する。下の空欄に、訂正前の記述と訂正後の記述をそれぞれ記入しよう。</a:t>
            </a:r>
            <a:endParaRPr lang="en-US" altLang="ja-JP" sz="920" dirty="0">
              <a:solidFill>
                <a:schemeClr val="tx1"/>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16DD4BD8-8FBD-F251-014D-813151C39654}"/>
              </a:ext>
            </a:extLst>
          </p:cNvPr>
          <p:cNvSpPr/>
          <p:nvPr/>
        </p:nvSpPr>
        <p:spPr>
          <a:xfrm>
            <a:off x="431672" y="431998"/>
            <a:ext cx="4719448" cy="3933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４</a:t>
            </a:r>
            <a:r>
              <a:rPr lang="ja-JP" altLang="en-US" sz="921" dirty="0">
                <a:ln w="0"/>
                <a:solidFill>
                  <a:schemeClr val="tx1"/>
                </a:solidFill>
                <a:latin typeface="BIZ UDゴシック" panose="020B0400000000000000" pitchFamily="49" charset="-128"/>
                <a:ea typeface="BIZ UDゴシック" panose="020B0400000000000000" pitchFamily="49" charset="-128"/>
              </a:rPr>
              <a:t>右の図中の</a:t>
            </a:r>
            <a:r>
              <a:rPr lang="ja-JP" altLang="en-US" sz="921" b="1" dirty="0">
                <a:ln w="0"/>
                <a:solidFill>
                  <a:schemeClr val="tx1"/>
                </a:solidFill>
                <a:latin typeface="BIZ UDゴシック" panose="020B0400000000000000" pitchFamily="49" charset="-128"/>
                <a:ea typeface="BIZ UDゴシック" panose="020B0400000000000000" pitchFamily="49" charset="-128"/>
              </a:rPr>
              <a:t>Ｊ</a:t>
            </a:r>
            <a:r>
              <a:rPr lang="ja-JP" altLang="en-US" sz="921" dirty="0">
                <a:ln w="0"/>
                <a:solidFill>
                  <a:schemeClr val="tx1"/>
                </a:solidFill>
                <a:latin typeface="BIZ UDゴシック" panose="020B0400000000000000" pitchFamily="49" charset="-128"/>
                <a:ea typeface="BIZ UDゴシック" panose="020B0400000000000000" pitchFamily="49" charset="-128"/>
              </a:rPr>
              <a:t>と</a:t>
            </a:r>
            <a:r>
              <a:rPr lang="ja-JP" altLang="en-US" sz="921" b="1" dirty="0">
                <a:ln w="0"/>
                <a:solidFill>
                  <a:schemeClr val="tx1"/>
                </a:solidFill>
                <a:latin typeface="BIZ UDゴシック" panose="020B0400000000000000" pitchFamily="49" charset="-128"/>
                <a:ea typeface="BIZ UDゴシック" panose="020B0400000000000000" pitchFamily="49" charset="-128"/>
              </a:rPr>
              <a:t>Ｋ</a:t>
            </a:r>
            <a:r>
              <a:rPr lang="ja-JP" altLang="en-US" sz="921" dirty="0">
                <a:ln w="0"/>
                <a:solidFill>
                  <a:schemeClr val="tx1"/>
                </a:solidFill>
                <a:latin typeface="BIZ UDゴシック" panose="020B0400000000000000" pitchFamily="49" charset="-128"/>
                <a:ea typeface="BIZ UDゴシック" panose="020B0400000000000000" pitchFamily="49" charset="-128"/>
              </a:rPr>
              <a:t>は、ペルー沖で発生する海面水温の変動について、平年値との差を示したものである。また、下の文章はその変動についてまとめたものである。</a:t>
            </a:r>
            <a:endParaRPr lang="en-US" altLang="ja-JP" sz="921" dirty="0">
              <a:ln w="0"/>
              <a:solidFill>
                <a:schemeClr val="tx1"/>
              </a:solidFill>
              <a:latin typeface="BIZ UDゴシック" panose="020B0400000000000000" pitchFamily="49" charset="-128"/>
              <a:ea typeface="BIZ UDゴシック" panose="020B0400000000000000" pitchFamily="49" charset="-128"/>
            </a:endParaRPr>
          </a:p>
        </p:txBody>
      </p:sp>
      <p:pic>
        <p:nvPicPr>
          <p:cNvPr id="20" name="図 19">
            <a:extLst>
              <a:ext uri="{FF2B5EF4-FFF2-40B4-BE49-F238E27FC236}">
                <a16:creationId xmlns:a16="http://schemas.microsoft.com/office/drawing/2014/main" id="{0AA268D0-D62C-236D-B83F-8CBDC64F0415}"/>
              </a:ext>
            </a:extLst>
          </p:cNvPr>
          <p:cNvPicPr>
            <a:picLocks noChangeAspect="1"/>
          </p:cNvPicPr>
          <p:nvPr/>
        </p:nvPicPr>
        <p:blipFill>
          <a:blip r:embed="rId5"/>
          <a:srcRect l="1" r="51267" b="14114"/>
          <a:stretch>
            <a:fillRect/>
          </a:stretch>
        </p:blipFill>
        <p:spPr>
          <a:xfrm>
            <a:off x="5390039" y="852807"/>
            <a:ext cx="1737633" cy="1229408"/>
          </a:xfrm>
          <a:prstGeom prst="rect">
            <a:avLst/>
          </a:prstGeom>
        </p:spPr>
      </p:pic>
      <p:sp>
        <p:nvSpPr>
          <p:cNvPr id="21" name="正方形/長方形 20">
            <a:extLst>
              <a:ext uri="{FF2B5EF4-FFF2-40B4-BE49-F238E27FC236}">
                <a16:creationId xmlns:a16="http://schemas.microsoft.com/office/drawing/2014/main" id="{342FE0B1-5C7F-AE40-ED04-D28DD44630A6}"/>
              </a:ext>
            </a:extLst>
          </p:cNvPr>
          <p:cNvSpPr/>
          <p:nvPr/>
        </p:nvSpPr>
        <p:spPr>
          <a:xfrm>
            <a:off x="553664" y="924523"/>
            <a:ext cx="4597456" cy="566032"/>
          </a:xfrm>
          <a:prstGeom prst="rect">
            <a:avLst/>
          </a:prstGeom>
          <a:solidFill>
            <a:schemeClr val="bg1">
              <a:lumMod val="9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tabLst>
                <a:tab pos="3767138" algn="l"/>
                <a:tab pos="4305300" algn="l"/>
              </a:tabLst>
            </a:pPr>
            <a:r>
              <a:rPr lang="ja-JP" altLang="en-US" sz="780" dirty="0">
                <a:solidFill>
                  <a:schemeClr val="tx1"/>
                </a:solidFill>
                <a:latin typeface="BIZ UD明朝 Medium" panose="02020500000000000000" pitchFamily="17" charset="-128"/>
                <a:ea typeface="BIZ UD明朝 Medium" panose="02020500000000000000" pitchFamily="17" charset="-128"/>
              </a:rPr>
              <a:t>　エルニーニョ現象発生時の海面水温分布を示したのが図</a:t>
            </a:r>
            <a:r>
              <a:rPr lang="ja-JP" altLang="en-US" sz="780" b="1" dirty="0">
                <a:solidFill>
                  <a:schemeClr val="tx1"/>
                </a:solidFill>
                <a:latin typeface="BIZ UDゴシック" panose="020B0400000000000000" pitchFamily="49" charset="-128"/>
                <a:ea typeface="BIZ UDゴシック" panose="020B0400000000000000" pitchFamily="49" charset="-128"/>
              </a:rPr>
              <a:t>（　カ　）</a:t>
            </a:r>
            <a:r>
              <a:rPr lang="ja-JP" altLang="en-US" sz="780" dirty="0">
                <a:solidFill>
                  <a:schemeClr val="tx1"/>
                </a:solidFill>
                <a:latin typeface="BIZ UD明朝 Medium" panose="02020500000000000000" pitchFamily="17" charset="-128"/>
                <a:ea typeface="BIZ UD明朝 Medium" panose="02020500000000000000" pitchFamily="17" charset="-128"/>
              </a:rPr>
              <a:t>であり、もう一方が</a:t>
            </a:r>
            <a:r>
              <a:rPr lang="ja-JP" altLang="en-US" sz="780" b="1" dirty="0">
                <a:solidFill>
                  <a:schemeClr val="tx1"/>
                </a:solidFill>
                <a:latin typeface="BIZ UDゴシック" panose="020B0400000000000000" pitchFamily="49" charset="-128"/>
                <a:ea typeface="BIZ UDゴシック" panose="020B0400000000000000" pitchFamily="49" charset="-128"/>
              </a:rPr>
              <a:t>（　キ　）</a:t>
            </a:r>
            <a:r>
              <a:rPr lang="ja-JP" altLang="en-US" sz="780" dirty="0">
                <a:solidFill>
                  <a:schemeClr val="tx1"/>
                </a:solidFill>
                <a:latin typeface="BIZ UD明朝 Medium" panose="02020500000000000000" pitchFamily="17" charset="-128"/>
                <a:ea typeface="BIZ UD明朝 Medium" panose="02020500000000000000" pitchFamily="17" charset="-128"/>
              </a:rPr>
              <a:t>現象発生時の分布を示した図である。このような海面水温分布には、栄養塩の豊富な海水をもたらす湧昇流の強弱の変化や、南アメリカ大陸西岸を</a:t>
            </a:r>
            <a:r>
              <a:rPr lang="ja-JP" altLang="en-US" sz="780" b="1" dirty="0">
                <a:solidFill>
                  <a:schemeClr val="tx1"/>
                </a:solidFill>
                <a:latin typeface="BIZ UDゴシック" panose="020B0400000000000000" pitchFamily="49" charset="-128"/>
                <a:ea typeface="BIZ UDゴシック" panose="020B0400000000000000" pitchFamily="49" charset="-128"/>
              </a:rPr>
              <a:t>（　ク　）</a:t>
            </a:r>
            <a:r>
              <a:rPr lang="ja-JP" altLang="en-US" sz="780" dirty="0">
                <a:solidFill>
                  <a:schemeClr val="tx1"/>
                </a:solidFill>
                <a:latin typeface="BIZ UD明朝 Medium" panose="02020500000000000000" pitchFamily="17" charset="-128"/>
                <a:ea typeface="BIZ UD明朝 Medium" panose="02020500000000000000" pitchFamily="17" charset="-128"/>
              </a:rPr>
              <a:t>に向かって流れる</a:t>
            </a:r>
            <a:r>
              <a:rPr lang="ja-JP" altLang="en-US" sz="780" u="sng" dirty="0">
                <a:solidFill>
                  <a:schemeClr val="tx1"/>
                </a:solidFill>
                <a:latin typeface="BIZ UDゴシック" panose="020B0400000000000000" pitchFamily="49" charset="-128"/>
                <a:ea typeface="BIZ UDゴシック" panose="020B0400000000000000" pitchFamily="49" charset="-128"/>
              </a:rPr>
              <a:t>海流</a:t>
            </a:r>
            <a:r>
              <a:rPr lang="ja-JP" altLang="en-US" sz="780" dirty="0">
                <a:solidFill>
                  <a:schemeClr val="tx1"/>
                </a:solidFill>
                <a:latin typeface="BIZ UD明朝 Medium" panose="02020500000000000000" pitchFamily="17" charset="-128"/>
                <a:ea typeface="BIZ UD明朝 Medium" panose="02020500000000000000" pitchFamily="17" charset="-128"/>
              </a:rPr>
              <a:t>が関係している。</a:t>
            </a:r>
          </a:p>
        </p:txBody>
      </p:sp>
      <p:pic>
        <p:nvPicPr>
          <p:cNvPr id="42" name="図 41">
            <a:extLst>
              <a:ext uri="{FF2B5EF4-FFF2-40B4-BE49-F238E27FC236}">
                <a16:creationId xmlns:a16="http://schemas.microsoft.com/office/drawing/2014/main" id="{E488EAA5-3580-C2F1-2DA3-A93096A8CD4C}"/>
              </a:ext>
            </a:extLst>
          </p:cNvPr>
          <p:cNvPicPr>
            <a:picLocks noChangeAspect="1"/>
          </p:cNvPicPr>
          <p:nvPr/>
        </p:nvPicPr>
        <p:blipFill>
          <a:blip r:embed="rId5"/>
          <a:srcRect l="51601" r="133" b="14114"/>
          <a:stretch>
            <a:fillRect/>
          </a:stretch>
        </p:blipFill>
        <p:spPr>
          <a:xfrm>
            <a:off x="5398343" y="2134801"/>
            <a:ext cx="1721024" cy="1229408"/>
          </a:xfrm>
          <a:prstGeom prst="rect">
            <a:avLst/>
          </a:prstGeom>
        </p:spPr>
      </p:pic>
      <p:grpSp>
        <p:nvGrpSpPr>
          <p:cNvPr id="52" name="グループ化 51">
            <a:extLst>
              <a:ext uri="{FF2B5EF4-FFF2-40B4-BE49-F238E27FC236}">
                <a16:creationId xmlns:a16="http://schemas.microsoft.com/office/drawing/2014/main" id="{87F02540-47D8-8DDD-362F-49A0CA76DFB4}"/>
              </a:ext>
            </a:extLst>
          </p:cNvPr>
          <p:cNvGrpSpPr/>
          <p:nvPr/>
        </p:nvGrpSpPr>
        <p:grpSpPr>
          <a:xfrm>
            <a:off x="5390039" y="455228"/>
            <a:ext cx="1721024" cy="344993"/>
            <a:chOff x="2313548" y="2225455"/>
            <a:chExt cx="1721024" cy="344993"/>
          </a:xfrm>
        </p:grpSpPr>
        <p:pic>
          <p:nvPicPr>
            <p:cNvPr id="44" name="図 43">
              <a:extLst>
                <a:ext uri="{FF2B5EF4-FFF2-40B4-BE49-F238E27FC236}">
                  <a16:creationId xmlns:a16="http://schemas.microsoft.com/office/drawing/2014/main" id="{DB66C757-B428-0342-A8B2-61DD8AB859F2}"/>
                </a:ext>
              </a:extLst>
            </p:cNvPr>
            <p:cNvPicPr>
              <a:picLocks noChangeAspect="1"/>
            </p:cNvPicPr>
            <p:nvPr/>
          </p:nvPicPr>
          <p:blipFill>
            <a:blip r:embed="rId5"/>
            <a:srcRect l="8928" t="90748" r="48982" b="926"/>
            <a:stretch>
              <a:fillRect/>
            </a:stretch>
          </p:blipFill>
          <p:spPr>
            <a:xfrm>
              <a:off x="2313548" y="2225455"/>
              <a:ext cx="1721024" cy="136651"/>
            </a:xfrm>
            <a:prstGeom prst="rect">
              <a:avLst/>
            </a:prstGeom>
          </p:spPr>
        </p:pic>
        <p:pic>
          <p:nvPicPr>
            <p:cNvPr id="46" name="図 45">
              <a:extLst>
                <a:ext uri="{FF2B5EF4-FFF2-40B4-BE49-F238E27FC236}">
                  <a16:creationId xmlns:a16="http://schemas.microsoft.com/office/drawing/2014/main" id="{599E5828-C8CB-43FB-BFA4-F72351EC6B3C}"/>
                </a:ext>
              </a:extLst>
            </p:cNvPr>
            <p:cNvPicPr>
              <a:picLocks noChangeAspect="1"/>
            </p:cNvPicPr>
            <p:nvPr/>
          </p:nvPicPr>
          <p:blipFill>
            <a:blip r:embed="rId5"/>
            <a:srcRect l="55157" t="90984" r="30003" b="-33"/>
            <a:stretch>
              <a:fillRect/>
            </a:stretch>
          </p:blipFill>
          <p:spPr>
            <a:xfrm>
              <a:off x="2313548" y="2421920"/>
              <a:ext cx="606817" cy="148528"/>
            </a:xfrm>
            <a:prstGeom prst="rect">
              <a:avLst/>
            </a:prstGeom>
          </p:spPr>
        </p:pic>
        <p:pic>
          <p:nvPicPr>
            <p:cNvPr id="51" name="図 50">
              <a:extLst>
                <a:ext uri="{FF2B5EF4-FFF2-40B4-BE49-F238E27FC236}">
                  <a16:creationId xmlns:a16="http://schemas.microsoft.com/office/drawing/2014/main" id="{05A92A3A-AEBE-120F-7DEC-9FEAB82160EF}"/>
                </a:ext>
              </a:extLst>
            </p:cNvPr>
            <p:cNvPicPr>
              <a:picLocks noChangeAspect="1"/>
            </p:cNvPicPr>
            <p:nvPr/>
          </p:nvPicPr>
          <p:blipFill>
            <a:blip r:embed="rId5"/>
            <a:srcRect l="74782" t="90984" r="9195" b="-33"/>
            <a:stretch>
              <a:fillRect/>
            </a:stretch>
          </p:blipFill>
          <p:spPr>
            <a:xfrm>
              <a:off x="3293745" y="2421920"/>
              <a:ext cx="655179" cy="148528"/>
            </a:xfrm>
            <a:prstGeom prst="rect">
              <a:avLst/>
            </a:prstGeom>
          </p:spPr>
        </p:pic>
      </p:grpSp>
      <p:sp>
        <p:nvSpPr>
          <p:cNvPr id="53" name="正方形/長方形 52">
            <a:extLst>
              <a:ext uri="{FF2B5EF4-FFF2-40B4-BE49-F238E27FC236}">
                <a16:creationId xmlns:a16="http://schemas.microsoft.com/office/drawing/2014/main" id="{2CBE0F0F-6F64-617F-38D3-1644EAADCEFA}"/>
              </a:ext>
            </a:extLst>
          </p:cNvPr>
          <p:cNvSpPr/>
          <p:nvPr/>
        </p:nvSpPr>
        <p:spPr>
          <a:xfrm>
            <a:off x="431547" y="1542283"/>
            <a:ext cx="3429196" cy="2022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0" dirty="0">
                <a:solidFill>
                  <a:schemeClr val="tx1"/>
                </a:solidFill>
                <a:latin typeface="BIZ UDゴシック" panose="020B0400000000000000" pitchFamily="49" charset="-128"/>
                <a:ea typeface="BIZ UDゴシック" panose="020B0400000000000000" pitchFamily="49" charset="-128"/>
              </a:rPr>
              <a:t>文中の下線部の海流は、暖流と寒流のどちらか、答えよう。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54" name="正方形/長方形 53">
            <a:extLst>
              <a:ext uri="{FF2B5EF4-FFF2-40B4-BE49-F238E27FC236}">
                <a16:creationId xmlns:a16="http://schemas.microsoft.com/office/drawing/2014/main" id="{0046E89C-B921-15FC-906C-95FAD04BDE24}"/>
              </a:ext>
            </a:extLst>
          </p:cNvPr>
          <p:cNvSpPr/>
          <p:nvPr/>
        </p:nvSpPr>
        <p:spPr>
          <a:xfrm>
            <a:off x="4099662" y="1564508"/>
            <a:ext cx="1051458" cy="18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lnSpc>
                <a:spcPct val="100000"/>
              </a:lnSpc>
            </a:pP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5C07BC38-AF21-631A-506D-3B0976A54316}"/>
              </a:ext>
            </a:extLst>
          </p:cNvPr>
          <p:cNvSpPr/>
          <p:nvPr/>
        </p:nvSpPr>
        <p:spPr>
          <a:xfrm>
            <a:off x="431547" y="1740832"/>
            <a:ext cx="2012949" cy="6212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0" dirty="0">
                <a:solidFill>
                  <a:schemeClr val="tx1"/>
                </a:solidFill>
                <a:latin typeface="BIZ UDゴシック" panose="020B0400000000000000" pitchFamily="49" charset="-128"/>
                <a:ea typeface="BIZ UDゴシック" panose="020B0400000000000000" pitchFamily="49" charset="-128"/>
              </a:rPr>
              <a:t>文中の空欄</a:t>
            </a:r>
            <a:r>
              <a:rPr lang="ja-JP" altLang="en-US" sz="920" b="1" dirty="0">
                <a:solidFill>
                  <a:schemeClr val="tx1"/>
                </a:solidFill>
                <a:latin typeface="BIZ UDゴシック" panose="020B0400000000000000" pitchFamily="49" charset="-128"/>
                <a:ea typeface="BIZ UDゴシック" panose="020B0400000000000000" pitchFamily="49" charset="-128"/>
              </a:rPr>
              <a:t>キ</a:t>
            </a:r>
            <a:r>
              <a:rPr lang="ja-JP" altLang="en-US" sz="920" dirty="0">
                <a:solidFill>
                  <a:schemeClr val="tx1"/>
                </a:solidFill>
                <a:latin typeface="BIZ UDゴシック" panose="020B0400000000000000" pitchFamily="49" charset="-128"/>
                <a:ea typeface="BIZ UDゴシック" panose="020B0400000000000000" pitchFamily="49" charset="-128"/>
              </a:rPr>
              <a:t>にあてはまる適当なカタカナと、空欄</a:t>
            </a:r>
            <a:r>
              <a:rPr lang="ja-JP" altLang="en-US" sz="920" b="1" dirty="0">
                <a:solidFill>
                  <a:schemeClr val="tx1"/>
                </a:solidFill>
                <a:latin typeface="BIZ UDゴシック" panose="020B0400000000000000" pitchFamily="49" charset="-128"/>
                <a:ea typeface="BIZ UDゴシック" panose="020B0400000000000000" pitchFamily="49" charset="-128"/>
              </a:rPr>
              <a:t>ク</a:t>
            </a:r>
            <a:r>
              <a:rPr lang="ja-JP" altLang="en-US" sz="920" dirty="0">
                <a:solidFill>
                  <a:schemeClr val="tx1"/>
                </a:solidFill>
                <a:latin typeface="BIZ UDゴシック" panose="020B0400000000000000" pitchFamily="49" charset="-128"/>
                <a:ea typeface="BIZ UDゴシック" panose="020B0400000000000000" pitchFamily="49" charset="-128"/>
              </a:rPr>
              <a:t>にあてはまる適当な方角をそれぞれ答えよう</a:t>
            </a:r>
            <a:r>
              <a:rPr lang="ja-JP" altLang="en-US" sz="921" dirty="0">
                <a:ln w="0"/>
                <a:solidFill>
                  <a:schemeClr val="tx1"/>
                </a:solidFill>
                <a:latin typeface="BIZ UDゴシック" panose="020B0400000000000000" pitchFamily="49" charset="-128"/>
                <a:ea typeface="BIZ UDゴシック" panose="020B0400000000000000" pitchFamily="49" charset="-128"/>
              </a:rPr>
              <a:t>。</a:t>
            </a:r>
            <a:endParaRPr lang="en-US" altLang="ja-JP" sz="921" dirty="0">
              <a:ln w="0"/>
              <a:solidFill>
                <a:schemeClr val="tx1"/>
              </a:solidFill>
              <a:latin typeface="BIZ UDゴシック" panose="020B0400000000000000" pitchFamily="49" charset="-128"/>
              <a:ea typeface="BIZ UDゴシック" panose="020B0400000000000000" pitchFamily="49" charset="-128"/>
            </a:endParaRPr>
          </a:p>
        </p:txBody>
      </p:sp>
      <p:graphicFrame>
        <p:nvGraphicFramePr>
          <p:cNvPr id="56" name="表 55">
            <a:extLst>
              <a:ext uri="{FF2B5EF4-FFF2-40B4-BE49-F238E27FC236}">
                <a16:creationId xmlns:a16="http://schemas.microsoft.com/office/drawing/2014/main" id="{C8ECB7B1-49C8-C8DF-33C5-4C3B4EBD7AA9}"/>
              </a:ext>
            </a:extLst>
          </p:cNvPr>
          <p:cNvGraphicFramePr>
            <a:graphicFrameLocks noGrp="1"/>
          </p:cNvGraphicFramePr>
          <p:nvPr>
            <p:extLst>
              <p:ext uri="{D42A27DB-BD31-4B8C-83A1-F6EECF244321}">
                <p14:modId xmlns:p14="http://schemas.microsoft.com/office/powerpoint/2010/main" val="483999941"/>
              </p:ext>
            </p:extLst>
          </p:nvPr>
        </p:nvGraphicFramePr>
        <p:xfrm>
          <a:off x="2683415" y="1801816"/>
          <a:ext cx="2467705" cy="560798"/>
        </p:xfrm>
        <a:graphic>
          <a:graphicData uri="http://schemas.openxmlformats.org/drawingml/2006/table">
            <a:tbl>
              <a:tblPr firstRow="1" bandRow="1">
                <a:tableStyleId>{5C22544A-7EE6-4342-B048-85BDC9FD1C3A}</a:tableStyleId>
              </a:tblPr>
              <a:tblGrid>
                <a:gridCol w="789966">
                  <a:extLst>
                    <a:ext uri="{9D8B030D-6E8A-4147-A177-3AD203B41FA5}">
                      <a16:colId xmlns:a16="http://schemas.microsoft.com/office/drawing/2014/main" val="761030775"/>
                    </a:ext>
                  </a:extLst>
                </a:gridCol>
                <a:gridCol w="1677739">
                  <a:extLst>
                    <a:ext uri="{9D8B030D-6E8A-4147-A177-3AD203B41FA5}">
                      <a16:colId xmlns:a16="http://schemas.microsoft.com/office/drawing/2014/main" val="881032793"/>
                    </a:ext>
                  </a:extLst>
                </a:gridCol>
              </a:tblGrid>
              <a:tr h="280399">
                <a:tc>
                  <a:txBody>
                    <a:bodyPr/>
                    <a:lstStyle/>
                    <a:p>
                      <a:pPr>
                        <a:lnSpc>
                          <a:spcPct val="100000"/>
                        </a:lnSpc>
                      </a:pPr>
                      <a:r>
                        <a:rPr kumimoji="1" lang="ja-JP" altLang="en-US" sz="920" b="0" dirty="0">
                          <a:solidFill>
                            <a:schemeClr val="bg1">
                              <a:lumMod val="95000"/>
                            </a:schemeClr>
                          </a:solidFill>
                          <a:latin typeface="BIZ UDゴシック" panose="020B0400000000000000" pitchFamily="49" charset="-128"/>
                          <a:ea typeface="BIZ UDゴシック" panose="020B0400000000000000" pitchFamily="49" charset="-128"/>
                        </a:rPr>
                        <a:t>空欄</a:t>
                      </a:r>
                      <a:r>
                        <a:rPr kumimoji="1" lang="ja-JP" altLang="en-US" sz="920" b="1" dirty="0">
                          <a:solidFill>
                            <a:schemeClr val="bg1">
                              <a:lumMod val="95000"/>
                            </a:schemeClr>
                          </a:solidFill>
                          <a:latin typeface="BIZ UDゴシック" panose="020B0400000000000000" pitchFamily="49" charset="-128"/>
                          <a:ea typeface="BIZ UDゴシック" panose="020B0400000000000000" pitchFamily="49" charset="-128"/>
                        </a:rPr>
                        <a:t>キ</a:t>
                      </a:r>
                    </a:p>
                  </a:txBody>
                  <a:tcPr marL="72000" marR="720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nSpc>
                          <a:spcPct val="100000"/>
                        </a:lnSpc>
                      </a:pPr>
                      <a:endParaRPr kumimoji="1" lang="ja-JP" altLang="en-US" sz="920" b="0" dirty="0">
                        <a:solidFill>
                          <a:srgbClr val="C00000"/>
                        </a:solidFill>
                        <a:latin typeface="BIZ UDゴシック" panose="020B0400000000000000" pitchFamily="49" charset="-128"/>
                        <a:ea typeface="BIZ UDゴシック" panose="020B0400000000000000" pitchFamily="49"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85995"/>
                  </a:ext>
                </a:extLst>
              </a:tr>
              <a:tr h="280399">
                <a:tc>
                  <a:txBody>
                    <a:bodyPr/>
                    <a:lstStyle/>
                    <a:p>
                      <a:pPr>
                        <a:lnSpc>
                          <a:spcPct val="100000"/>
                        </a:lnSpc>
                      </a:pPr>
                      <a:r>
                        <a:rPr kumimoji="1" lang="ja-JP" altLang="en-US" sz="920" b="0" dirty="0">
                          <a:solidFill>
                            <a:schemeClr val="bg1">
                              <a:lumMod val="95000"/>
                            </a:schemeClr>
                          </a:solidFill>
                          <a:latin typeface="BIZ UDゴシック" panose="020B0400000000000000" pitchFamily="49" charset="-128"/>
                          <a:ea typeface="BIZ UDゴシック" panose="020B0400000000000000" pitchFamily="49" charset="-128"/>
                        </a:rPr>
                        <a:t>空欄</a:t>
                      </a:r>
                      <a:r>
                        <a:rPr kumimoji="1" lang="ja-JP" altLang="en-US" sz="920" b="1" dirty="0">
                          <a:solidFill>
                            <a:schemeClr val="bg1">
                              <a:lumMod val="95000"/>
                            </a:schemeClr>
                          </a:solidFill>
                          <a:latin typeface="BIZ UDゴシック" panose="020B0400000000000000" pitchFamily="49" charset="-128"/>
                          <a:ea typeface="BIZ UDゴシック" panose="020B0400000000000000" pitchFamily="49" charset="-128"/>
                        </a:rPr>
                        <a:t>ク</a:t>
                      </a:r>
                    </a:p>
                  </a:txBody>
                  <a:tcPr marL="72000" marR="720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endParaRPr kumimoji="1" lang="ja-JP" altLang="en-US" sz="920" b="0" dirty="0">
                        <a:solidFill>
                          <a:srgbClr val="C00000"/>
                        </a:solidFill>
                        <a:latin typeface="BIZ UDゴシック" panose="020B0400000000000000" pitchFamily="49" charset="-128"/>
                        <a:ea typeface="BIZ UDゴシック" panose="020B0400000000000000" pitchFamily="49"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48666"/>
                  </a:ext>
                </a:extLst>
              </a:tr>
            </a:tbl>
          </a:graphicData>
        </a:graphic>
      </p:graphicFrame>
      <p:sp>
        <p:nvSpPr>
          <p:cNvPr id="57" name="正方形/長方形 56">
            <a:extLst>
              <a:ext uri="{FF2B5EF4-FFF2-40B4-BE49-F238E27FC236}">
                <a16:creationId xmlns:a16="http://schemas.microsoft.com/office/drawing/2014/main" id="{093787FE-9181-964D-7159-0F4E9F1A3027}"/>
              </a:ext>
            </a:extLst>
          </p:cNvPr>
          <p:cNvSpPr/>
          <p:nvPr/>
        </p:nvSpPr>
        <p:spPr>
          <a:xfrm>
            <a:off x="431546" y="2413335"/>
            <a:ext cx="3759453" cy="2022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◆❸</a:t>
            </a:r>
            <a:r>
              <a:rPr lang="ja-JP" altLang="en-US" sz="920" dirty="0">
                <a:solidFill>
                  <a:schemeClr val="tx1"/>
                </a:solidFill>
                <a:latin typeface="BIZ UDゴシック" panose="020B0400000000000000" pitchFamily="49" charset="-128"/>
                <a:ea typeface="BIZ UDゴシック" panose="020B0400000000000000" pitchFamily="49" charset="-128"/>
              </a:rPr>
              <a:t>文中の空欄</a:t>
            </a:r>
            <a:r>
              <a:rPr lang="ja-JP" altLang="en-US" sz="920" b="1" dirty="0">
                <a:solidFill>
                  <a:schemeClr val="tx1"/>
                </a:solidFill>
                <a:latin typeface="BIZ UDゴシック" panose="020B0400000000000000" pitchFamily="49" charset="-128"/>
                <a:ea typeface="BIZ UDゴシック" panose="020B0400000000000000" pitchFamily="49" charset="-128"/>
              </a:rPr>
              <a:t>カ</a:t>
            </a:r>
            <a:r>
              <a:rPr lang="ja-JP" altLang="en-US" sz="920" dirty="0">
                <a:solidFill>
                  <a:schemeClr val="tx1"/>
                </a:solidFill>
                <a:latin typeface="BIZ UDゴシック" panose="020B0400000000000000" pitchFamily="49" charset="-128"/>
                <a:ea typeface="BIZ UDゴシック" panose="020B0400000000000000" pitchFamily="49" charset="-128"/>
              </a:rPr>
              <a:t>にあてはまるのは図</a:t>
            </a:r>
            <a:r>
              <a:rPr lang="ja-JP" altLang="en-US" sz="920" b="1" dirty="0">
                <a:solidFill>
                  <a:schemeClr val="tx1"/>
                </a:solidFill>
                <a:latin typeface="BIZ UDゴシック" panose="020B0400000000000000" pitchFamily="49" charset="-128"/>
                <a:ea typeface="BIZ UDゴシック" panose="020B0400000000000000" pitchFamily="49" charset="-128"/>
              </a:rPr>
              <a:t>Ｊ</a:t>
            </a:r>
            <a:r>
              <a:rPr lang="ja-JP" altLang="en-US" sz="920" dirty="0">
                <a:solidFill>
                  <a:schemeClr val="tx1"/>
                </a:solidFill>
                <a:latin typeface="BIZ UDゴシック" panose="020B0400000000000000" pitchFamily="49" charset="-128"/>
                <a:ea typeface="BIZ UDゴシック" panose="020B0400000000000000" pitchFamily="49" charset="-128"/>
              </a:rPr>
              <a:t>・図</a:t>
            </a:r>
            <a:r>
              <a:rPr lang="ja-JP" altLang="en-US" sz="920" b="1" dirty="0">
                <a:solidFill>
                  <a:schemeClr val="tx1"/>
                </a:solidFill>
                <a:latin typeface="BIZ UDゴシック" panose="020B0400000000000000" pitchFamily="49" charset="-128"/>
                <a:ea typeface="BIZ UDゴシック" panose="020B0400000000000000" pitchFamily="49" charset="-128"/>
              </a:rPr>
              <a:t>Ｋ</a:t>
            </a:r>
            <a:r>
              <a:rPr lang="ja-JP" altLang="en-US" sz="920" dirty="0">
                <a:solidFill>
                  <a:schemeClr val="tx1"/>
                </a:solidFill>
                <a:latin typeface="BIZ UDゴシック" panose="020B0400000000000000" pitchFamily="49" charset="-128"/>
                <a:ea typeface="BIZ UDゴシック" panose="020B0400000000000000" pitchFamily="49" charset="-128"/>
              </a:rPr>
              <a:t>のどちらか、答えよう。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58" name="正方形/長方形 57">
            <a:extLst>
              <a:ext uri="{FF2B5EF4-FFF2-40B4-BE49-F238E27FC236}">
                <a16:creationId xmlns:a16="http://schemas.microsoft.com/office/drawing/2014/main" id="{A785DC41-9911-53A8-E790-CDC8C6EC67CC}"/>
              </a:ext>
            </a:extLst>
          </p:cNvPr>
          <p:cNvSpPr/>
          <p:nvPr/>
        </p:nvSpPr>
        <p:spPr>
          <a:xfrm>
            <a:off x="4360545" y="2418509"/>
            <a:ext cx="790575" cy="180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1"/>
          <a:lstStyle/>
          <a:p>
            <a:pPr algn="ctr">
              <a:lnSpc>
                <a:spcPct val="100000"/>
              </a:lnSpc>
            </a:pP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59" name="正方形/長方形 58">
            <a:extLst>
              <a:ext uri="{FF2B5EF4-FFF2-40B4-BE49-F238E27FC236}">
                <a16:creationId xmlns:a16="http://schemas.microsoft.com/office/drawing/2014/main" id="{D6A97F73-3E18-B684-C754-0B39F73DEEB3}"/>
              </a:ext>
            </a:extLst>
          </p:cNvPr>
          <p:cNvSpPr/>
          <p:nvPr/>
        </p:nvSpPr>
        <p:spPr>
          <a:xfrm>
            <a:off x="431546" y="2619446"/>
            <a:ext cx="2012950" cy="6212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◆❹</a:t>
            </a:r>
            <a:r>
              <a:rPr lang="ja-JP" altLang="en-US" sz="920" dirty="0">
                <a:solidFill>
                  <a:schemeClr val="tx1"/>
                </a:solidFill>
                <a:latin typeface="BIZ UDゴシック" panose="020B0400000000000000" pitchFamily="49" charset="-128"/>
                <a:ea typeface="BIZ UDゴシック" panose="020B0400000000000000" pitchFamily="49" charset="-128"/>
              </a:rPr>
              <a:t>エルニーニョ現象は、日本の夏季と冬季の気温にどのような影響を与えうるか、答えよう。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60" name="表 59">
            <a:extLst>
              <a:ext uri="{FF2B5EF4-FFF2-40B4-BE49-F238E27FC236}">
                <a16:creationId xmlns:a16="http://schemas.microsoft.com/office/drawing/2014/main" id="{E0C8244C-4F22-0108-B95B-40FAE7D6D9B8}"/>
              </a:ext>
            </a:extLst>
          </p:cNvPr>
          <p:cNvGraphicFramePr>
            <a:graphicFrameLocks noGrp="1"/>
          </p:cNvGraphicFramePr>
          <p:nvPr>
            <p:extLst>
              <p:ext uri="{D42A27DB-BD31-4B8C-83A1-F6EECF244321}">
                <p14:modId xmlns:p14="http://schemas.microsoft.com/office/powerpoint/2010/main" val="1445641133"/>
              </p:ext>
            </p:extLst>
          </p:nvPr>
        </p:nvGraphicFramePr>
        <p:xfrm>
          <a:off x="2683415" y="2673875"/>
          <a:ext cx="2467705" cy="560798"/>
        </p:xfrm>
        <a:graphic>
          <a:graphicData uri="http://schemas.openxmlformats.org/drawingml/2006/table">
            <a:tbl>
              <a:tblPr firstRow="1" bandRow="1">
                <a:tableStyleId>{5C22544A-7EE6-4342-B048-85BDC9FD1C3A}</a:tableStyleId>
              </a:tblPr>
              <a:tblGrid>
                <a:gridCol w="789966">
                  <a:extLst>
                    <a:ext uri="{9D8B030D-6E8A-4147-A177-3AD203B41FA5}">
                      <a16:colId xmlns:a16="http://schemas.microsoft.com/office/drawing/2014/main" val="761030775"/>
                    </a:ext>
                  </a:extLst>
                </a:gridCol>
                <a:gridCol w="1677739">
                  <a:extLst>
                    <a:ext uri="{9D8B030D-6E8A-4147-A177-3AD203B41FA5}">
                      <a16:colId xmlns:a16="http://schemas.microsoft.com/office/drawing/2014/main" val="881032793"/>
                    </a:ext>
                  </a:extLst>
                </a:gridCol>
              </a:tblGrid>
              <a:tr h="280399">
                <a:tc>
                  <a:txBody>
                    <a:bodyPr/>
                    <a:lstStyle/>
                    <a:p>
                      <a:pPr>
                        <a:lnSpc>
                          <a:spcPct val="100000"/>
                        </a:lnSpc>
                      </a:pPr>
                      <a:r>
                        <a:rPr kumimoji="1" lang="ja-JP" altLang="en-US" sz="920" b="0" dirty="0">
                          <a:solidFill>
                            <a:schemeClr val="bg1">
                              <a:lumMod val="95000"/>
                            </a:schemeClr>
                          </a:solidFill>
                          <a:latin typeface="BIZ UDゴシック" panose="020B0400000000000000" pitchFamily="49" charset="-128"/>
                          <a:ea typeface="BIZ UDゴシック" panose="020B0400000000000000" pitchFamily="49" charset="-128"/>
                        </a:rPr>
                        <a:t>日本の夏季</a:t>
                      </a:r>
                    </a:p>
                  </a:txBody>
                  <a:tcPr marL="72000" marR="720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a:lnSpc>
                          <a:spcPct val="100000"/>
                        </a:lnSpc>
                      </a:pPr>
                      <a:r>
                        <a:rPr kumimoji="1" lang="ja-JP" altLang="en-US" sz="920" b="0" dirty="0">
                          <a:solidFill>
                            <a:schemeClr val="tx1"/>
                          </a:solidFill>
                          <a:latin typeface="BIZ UD明朝 Medium" panose="02020500000000000000" pitchFamily="17" charset="-128"/>
                          <a:ea typeface="BIZ UD明朝 Medium" panose="02020500000000000000" pitchFamily="17" charset="-128"/>
                        </a:rPr>
                        <a:t>気温が</a:t>
                      </a:r>
                      <a:r>
                        <a:rPr kumimoji="1" lang="en-US" altLang="ja-JP" sz="920" b="0" dirty="0">
                          <a:solidFill>
                            <a:schemeClr val="tx1"/>
                          </a:solidFill>
                          <a:latin typeface="BIZ UD明朝 Medium" panose="02020500000000000000" pitchFamily="17" charset="-128"/>
                          <a:ea typeface="BIZ UD明朝 Medium" panose="02020500000000000000" pitchFamily="17" charset="-128"/>
                        </a:rPr>
                        <a:t>…</a:t>
                      </a:r>
                      <a:endParaRPr kumimoji="1" lang="ja-JP" altLang="en-US" sz="920" b="0" dirty="0">
                        <a:solidFill>
                          <a:srgbClr val="C00000"/>
                        </a:solidFill>
                        <a:latin typeface="BIZ UDゴシック" panose="020B0400000000000000" pitchFamily="49" charset="-128"/>
                        <a:ea typeface="BIZ UDゴシック" panose="020B0400000000000000" pitchFamily="49"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85995"/>
                  </a:ext>
                </a:extLst>
              </a:tr>
              <a:tr h="280399">
                <a:tc>
                  <a:txBody>
                    <a:bodyPr/>
                    <a:lstStyle/>
                    <a:p>
                      <a:pPr>
                        <a:lnSpc>
                          <a:spcPct val="100000"/>
                        </a:lnSpc>
                      </a:pPr>
                      <a:r>
                        <a:rPr kumimoji="1" lang="ja-JP" altLang="en-US" sz="920" b="0" dirty="0">
                          <a:solidFill>
                            <a:schemeClr val="bg1">
                              <a:lumMod val="95000"/>
                            </a:schemeClr>
                          </a:solidFill>
                          <a:latin typeface="BIZ UDゴシック" panose="020B0400000000000000" pitchFamily="49" charset="-128"/>
                          <a:ea typeface="BIZ UDゴシック" panose="020B0400000000000000" pitchFamily="49" charset="-128"/>
                        </a:rPr>
                        <a:t>日本の冬季</a:t>
                      </a:r>
                      <a:endParaRPr kumimoji="1" lang="ja-JP" altLang="en-US" sz="920" b="1" dirty="0">
                        <a:solidFill>
                          <a:schemeClr val="bg1">
                            <a:lumMod val="95000"/>
                          </a:schemeClr>
                        </a:solidFill>
                        <a:latin typeface="BIZ UDゴシック" panose="020B0400000000000000" pitchFamily="49" charset="-128"/>
                        <a:ea typeface="BIZ UDゴシック" panose="020B0400000000000000" pitchFamily="49" charset="-128"/>
                      </a:endParaRPr>
                    </a:p>
                  </a:txBody>
                  <a:tcPr marL="72000" marR="720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nSpc>
                          <a:spcPct val="100000"/>
                        </a:lnSpc>
                      </a:pPr>
                      <a:r>
                        <a:rPr kumimoji="1" lang="ja-JP" altLang="en-US" sz="920" b="0" dirty="0">
                          <a:solidFill>
                            <a:schemeClr val="tx1"/>
                          </a:solidFill>
                          <a:latin typeface="BIZ UD明朝 Medium" panose="02020500000000000000" pitchFamily="17" charset="-128"/>
                          <a:ea typeface="BIZ UD明朝 Medium" panose="02020500000000000000" pitchFamily="17" charset="-128"/>
                        </a:rPr>
                        <a:t>気温が</a:t>
                      </a:r>
                      <a:r>
                        <a:rPr kumimoji="1" lang="en-US" altLang="ja-JP" sz="920" b="0" dirty="0">
                          <a:solidFill>
                            <a:schemeClr val="tx1"/>
                          </a:solidFill>
                          <a:latin typeface="BIZ UD明朝 Medium" panose="02020500000000000000" pitchFamily="17" charset="-128"/>
                          <a:ea typeface="BIZ UD明朝 Medium" panose="02020500000000000000" pitchFamily="17" charset="-128"/>
                        </a:rPr>
                        <a:t>…</a:t>
                      </a:r>
                      <a:endParaRPr kumimoji="1" lang="ja-JP" altLang="en-US" sz="920" b="0" dirty="0">
                        <a:solidFill>
                          <a:srgbClr val="C00000"/>
                        </a:solidFill>
                        <a:latin typeface="BIZ UDゴシック" panose="020B0400000000000000" pitchFamily="49" charset="-128"/>
                        <a:ea typeface="BIZ UDゴシック" panose="020B0400000000000000" pitchFamily="49"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8048666"/>
                  </a:ext>
                </a:extLst>
              </a:tr>
            </a:tbl>
          </a:graphicData>
        </a:graphic>
      </p:graphicFrame>
      <p:sp>
        <p:nvSpPr>
          <p:cNvPr id="9" name="正方形/長方形 8">
            <a:extLst>
              <a:ext uri="{FF2B5EF4-FFF2-40B4-BE49-F238E27FC236}">
                <a16:creationId xmlns:a16="http://schemas.microsoft.com/office/drawing/2014/main" id="{7ED2ED5F-611C-0E87-8115-D2A5D802AC1C}"/>
              </a:ext>
            </a:extLst>
          </p:cNvPr>
          <p:cNvSpPr/>
          <p:nvPr/>
        </p:nvSpPr>
        <p:spPr>
          <a:xfrm>
            <a:off x="431545" y="7488890"/>
            <a:ext cx="4522482" cy="6212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b="1" dirty="0">
                <a:solidFill>
                  <a:schemeClr val="bg1">
                    <a:lumMod val="95000"/>
                  </a:schemeClr>
                </a:solidFill>
                <a:highlight>
                  <a:srgbClr val="ED7D31"/>
                </a:highlight>
                <a:latin typeface="BIZ UDゴシック" panose="020B0400000000000000" pitchFamily="49" charset="-128"/>
                <a:ea typeface="BIZ UDゴシック" panose="020B0400000000000000" pitchFamily="49" charset="-128"/>
              </a:rPr>
              <a:t>６</a:t>
            </a:r>
            <a:r>
              <a:rPr lang="ja-JP" altLang="en-US" sz="921" dirty="0">
                <a:ln w="0"/>
                <a:solidFill>
                  <a:schemeClr val="tx1"/>
                </a:solidFill>
                <a:latin typeface="BIZ UDゴシック" panose="020B0400000000000000" pitchFamily="49" charset="-128"/>
                <a:ea typeface="BIZ UDゴシック" panose="020B0400000000000000" pitchFamily="49" charset="-128"/>
              </a:rPr>
              <a:t>右図</a:t>
            </a:r>
            <a:r>
              <a:rPr lang="ja-JP" altLang="en-US" sz="921" b="1" dirty="0">
                <a:ln w="0"/>
                <a:solidFill>
                  <a:schemeClr val="tx1"/>
                </a:solidFill>
                <a:latin typeface="BIZ UDゴシック" panose="020B0400000000000000" pitchFamily="49" charset="-128"/>
                <a:ea typeface="BIZ UDゴシック" panose="020B0400000000000000" pitchFamily="49" charset="-128"/>
              </a:rPr>
              <a:t>カ</a:t>
            </a:r>
            <a:r>
              <a:rPr lang="ja-JP" altLang="en-US" sz="921" dirty="0">
                <a:ln w="0"/>
                <a:solidFill>
                  <a:schemeClr val="tx1"/>
                </a:solidFill>
                <a:latin typeface="BIZ UDゴシック" panose="020B0400000000000000" pitchFamily="49" charset="-128"/>
                <a:ea typeface="BIZ UDゴシック" panose="020B0400000000000000" pitchFamily="49" charset="-128"/>
              </a:rPr>
              <a:t>と</a:t>
            </a:r>
            <a:r>
              <a:rPr lang="ja-JP" altLang="en-US" sz="921" b="1" dirty="0">
                <a:ln w="0"/>
                <a:solidFill>
                  <a:schemeClr val="tx1"/>
                </a:solidFill>
                <a:latin typeface="BIZ UDゴシック" panose="020B0400000000000000" pitchFamily="49" charset="-128"/>
                <a:ea typeface="BIZ UDゴシック" panose="020B0400000000000000" pitchFamily="49" charset="-128"/>
              </a:rPr>
              <a:t>キ</a:t>
            </a:r>
            <a:r>
              <a:rPr lang="ja-JP" altLang="en-US" sz="921" dirty="0">
                <a:ln w="0"/>
                <a:solidFill>
                  <a:schemeClr val="tx1"/>
                </a:solidFill>
                <a:latin typeface="BIZ UDゴシック" panose="020B0400000000000000" pitchFamily="49" charset="-128"/>
                <a:ea typeface="BIZ UDゴシック" panose="020B0400000000000000" pitchFamily="49" charset="-128"/>
              </a:rPr>
              <a:t>は、アフリカ大陸の南東に位置するマダガスカル島における</a:t>
            </a:r>
            <a:r>
              <a:rPr lang="ja-JP" altLang="en-US" sz="921" b="1" dirty="0">
                <a:ln w="0"/>
                <a:solidFill>
                  <a:schemeClr val="tx1"/>
                </a:solidFill>
                <a:latin typeface="BIZ UDゴシック" panose="020B0400000000000000" pitchFamily="49" charset="-128"/>
                <a:ea typeface="BIZ UDゴシック" panose="020B0400000000000000" pitchFamily="49" charset="-128"/>
              </a:rPr>
              <a:t>１月</a:t>
            </a:r>
            <a:r>
              <a:rPr lang="ja-JP" altLang="en-US" sz="921" dirty="0">
                <a:ln w="0"/>
                <a:solidFill>
                  <a:schemeClr val="tx1"/>
                </a:solidFill>
                <a:latin typeface="BIZ UDゴシック" panose="020B0400000000000000" pitchFamily="49" charset="-128"/>
                <a:ea typeface="BIZ UDゴシック" panose="020B0400000000000000" pitchFamily="49" charset="-128"/>
              </a:rPr>
              <a:t>と</a:t>
            </a:r>
            <a:r>
              <a:rPr lang="ja-JP" altLang="en-US" sz="921" b="1" dirty="0">
                <a:ln w="0"/>
                <a:solidFill>
                  <a:schemeClr val="tx1"/>
                </a:solidFill>
                <a:latin typeface="BIZ UDゴシック" panose="020B0400000000000000" pitchFamily="49" charset="-128"/>
                <a:ea typeface="BIZ UDゴシック" panose="020B0400000000000000" pitchFamily="49" charset="-128"/>
              </a:rPr>
              <a:t>７月</a:t>
            </a:r>
            <a:r>
              <a:rPr lang="ja-JP" altLang="en-US" sz="921" dirty="0">
                <a:ln w="0"/>
                <a:solidFill>
                  <a:schemeClr val="tx1"/>
                </a:solidFill>
                <a:latin typeface="BIZ UDゴシック" panose="020B0400000000000000" pitchFamily="49" charset="-128"/>
                <a:ea typeface="BIZ UDゴシック" panose="020B0400000000000000" pitchFamily="49" charset="-128"/>
              </a:rPr>
              <a:t>のいずれかの降水量分布を等値線で示したものである。また、下の文章は、図から読み取れる内容をまとめたものである。</a:t>
            </a:r>
            <a:endParaRPr lang="en-US" altLang="ja-JP" sz="921" dirty="0">
              <a:ln w="0"/>
              <a:solidFill>
                <a:schemeClr val="tx1"/>
              </a:solidFill>
              <a:latin typeface="BIZ UDゴシック" panose="020B0400000000000000" pitchFamily="49" charset="-128"/>
              <a:ea typeface="BIZ UDゴシック" panose="020B0400000000000000" pitchFamily="49" charset="-128"/>
            </a:endParaRPr>
          </a:p>
        </p:txBody>
      </p:sp>
      <p:sp>
        <p:nvSpPr>
          <p:cNvPr id="12" name="正方形/長方形 11">
            <a:extLst>
              <a:ext uri="{FF2B5EF4-FFF2-40B4-BE49-F238E27FC236}">
                <a16:creationId xmlns:a16="http://schemas.microsoft.com/office/drawing/2014/main" id="{24F7FF85-38ED-7B26-44F5-FE63613EAC81}"/>
              </a:ext>
            </a:extLst>
          </p:cNvPr>
          <p:cNvSpPr/>
          <p:nvPr/>
        </p:nvSpPr>
        <p:spPr>
          <a:xfrm>
            <a:off x="6099548" y="7488890"/>
            <a:ext cx="1028124" cy="1420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205"/>
              </a:lnSpc>
              <a:tabLst>
                <a:tab pos="3767138" algn="l"/>
                <a:tab pos="4305300" algn="l"/>
              </a:tabLst>
            </a:pPr>
            <a:r>
              <a:rPr lang="ja-JP" altLang="en-US" sz="780" dirty="0">
                <a:solidFill>
                  <a:schemeClr val="tx1"/>
                </a:solidFill>
                <a:latin typeface="BIZ UD明朝 Medium" panose="02020500000000000000" pitchFamily="17" charset="-128"/>
                <a:ea typeface="BIZ UD明朝 Medium" panose="02020500000000000000" pitchFamily="17" charset="-128"/>
              </a:rPr>
              <a:t>＊等値線の間隔は</a:t>
            </a:r>
            <a:r>
              <a:rPr lang="en-US" altLang="ja-JP" sz="780" dirty="0">
                <a:solidFill>
                  <a:schemeClr val="tx1"/>
                </a:solidFill>
                <a:latin typeface="BIZ UD明朝 Medium" panose="02020500000000000000" pitchFamily="17" charset="-128"/>
                <a:ea typeface="BIZ UD明朝 Medium" panose="02020500000000000000" pitchFamily="17" charset="-128"/>
              </a:rPr>
              <a:t>40mm</a:t>
            </a:r>
            <a:endParaRPr lang="ja-JP" altLang="en-US" sz="780" dirty="0">
              <a:solidFill>
                <a:schemeClr val="tx1"/>
              </a:solidFill>
              <a:latin typeface="BIZ UD明朝 Medium" panose="02020500000000000000" pitchFamily="17" charset="-128"/>
              <a:ea typeface="BIZ UD明朝 Medium" panose="02020500000000000000" pitchFamily="17" charset="-128"/>
            </a:endParaRPr>
          </a:p>
        </p:txBody>
      </p:sp>
      <p:sp>
        <p:nvSpPr>
          <p:cNvPr id="13" name="正方形/長方形 12">
            <a:extLst>
              <a:ext uri="{FF2B5EF4-FFF2-40B4-BE49-F238E27FC236}">
                <a16:creationId xmlns:a16="http://schemas.microsoft.com/office/drawing/2014/main" id="{45AFB5FF-CE0C-49FC-129B-C60B6175273B}"/>
              </a:ext>
            </a:extLst>
          </p:cNvPr>
          <p:cNvSpPr/>
          <p:nvPr/>
        </p:nvSpPr>
        <p:spPr>
          <a:xfrm>
            <a:off x="531485" y="8161944"/>
            <a:ext cx="4422542" cy="534817"/>
          </a:xfrm>
          <a:prstGeom prst="rect">
            <a:avLst/>
          </a:prstGeom>
          <a:solidFill>
            <a:schemeClr val="bg1">
              <a:lumMod val="9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tabLst>
                <a:tab pos="3767138" algn="l"/>
                <a:tab pos="4305300" algn="l"/>
              </a:tabLst>
            </a:pPr>
            <a:r>
              <a:rPr lang="ja-JP" altLang="en-US" sz="780" b="1" dirty="0">
                <a:solidFill>
                  <a:schemeClr val="tx1"/>
                </a:solidFill>
                <a:latin typeface="BIZ UDゴシック" panose="020B0400000000000000" pitchFamily="49" charset="-128"/>
                <a:ea typeface="BIZ UDゴシック" panose="020B0400000000000000" pitchFamily="49" charset="-128"/>
              </a:rPr>
              <a:t>　</a:t>
            </a:r>
            <a:r>
              <a:rPr lang="ja-JP" altLang="en-US" sz="780" dirty="0">
                <a:solidFill>
                  <a:schemeClr val="tx1"/>
                </a:solidFill>
                <a:latin typeface="BIZ UD明朝 Medium" panose="02020500000000000000" pitchFamily="17" charset="-128"/>
                <a:ea typeface="BIZ UD明朝 Medium" panose="02020500000000000000" pitchFamily="17" charset="-128"/>
              </a:rPr>
              <a:t>図</a:t>
            </a:r>
            <a:r>
              <a:rPr lang="ja-JP" altLang="en-US" sz="780" b="1" dirty="0">
                <a:solidFill>
                  <a:schemeClr val="tx1"/>
                </a:solidFill>
                <a:latin typeface="BIZ UDゴシック" panose="020B0400000000000000" pitchFamily="49" charset="-128"/>
                <a:ea typeface="BIZ UDゴシック" panose="020B0400000000000000" pitchFamily="49" charset="-128"/>
              </a:rPr>
              <a:t>カ</a:t>
            </a:r>
            <a:r>
              <a:rPr lang="ja-JP" altLang="en-US" sz="780" dirty="0">
                <a:solidFill>
                  <a:schemeClr val="tx1"/>
                </a:solidFill>
                <a:latin typeface="BIZ UD明朝 Medium" panose="02020500000000000000" pitchFamily="17" charset="-128"/>
                <a:ea typeface="BIZ UD明朝 Medium" panose="02020500000000000000" pitchFamily="17" charset="-128"/>
              </a:rPr>
              <a:t>の降水量分布は、南北方向に伸びる山地と</a:t>
            </a:r>
            <a:r>
              <a:rPr lang="ja-JP" altLang="en-US" sz="780" b="1" dirty="0">
                <a:solidFill>
                  <a:schemeClr val="tx1"/>
                </a:solidFill>
                <a:latin typeface="BIZ UDゴシック" panose="020B0400000000000000" pitchFamily="49" charset="-128"/>
                <a:ea typeface="BIZ UDゴシック" panose="020B0400000000000000" pitchFamily="49" charset="-128"/>
              </a:rPr>
              <a:t>（　Ｆ　）</a:t>
            </a:r>
            <a:r>
              <a:rPr lang="ja-JP" altLang="en-US" sz="780" dirty="0">
                <a:solidFill>
                  <a:schemeClr val="tx1"/>
                </a:solidFill>
                <a:latin typeface="BIZ UD明朝 Medium" panose="02020500000000000000" pitchFamily="17" charset="-128"/>
                <a:ea typeface="BIZ UD明朝 Medium" panose="02020500000000000000" pitchFamily="17" charset="-128"/>
              </a:rPr>
              <a:t>の影響を強く受けていると考えられる。一方、図</a:t>
            </a:r>
            <a:r>
              <a:rPr lang="ja-JP" altLang="en-US" sz="780" b="1" dirty="0">
                <a:solidFill>
                  <a:schemeClr val="tx1"/>
                </a:solidFill>
                <a:latin typeface="BIZ UDゴシック" panose="020B0400000000000000" pitchFamily="49" charset="-128"/>
                <a:ea typeface="BIZ UDゴシック" panose="020B0400000000000000" pitchFamily="49" charset="-128"/>
              </a:rPr>
              <a:t>キ</a:t>
            </a:r>
            <a:r>
              <a:rPr lang="ja-JP" altLang="en-US" sz="780" dirty="0">
                <a:solidFill>
                  <a:schemeClr val="tx1"/>
                </a:solidFill>
                <a:latin typeface="BIZ UD明朝 Medium" panose="02020500000000000000" pitchFamily="17" charset="-128"/>
                <a:ea typeface="BIZ UD明朝 Medium" panose="02020500000000000000" pitchFamily="17" charset="-128"/>
              </a:rPr>
              <a:t>の降水量分布には、熱帯収束帯の影響があらわれており、熱帯域から</a:t>
            </a:r>
            <a:r>
              <a:rPr lang="ja-JP" altLang="en-US" sz="780" b="1" dirty="0">
                <a:solidFill>
                  <a:schemeClr val="tx1"/>
                </a:solidFill>
                <a:latin typeface="BIZ UDゴシック" panose="020B0400000000000000" pitchFamily="49" charset="-128"/>
                <a:ea typeface="BIZ UDゴシック" panose="020B0400000000000000" pitchFamily="49" charset="-128"/>
              </a:rPr>
              <a:t>（　Ｇ　）</a:t>
            </a:r>
            <a:r>
              <a:rPr lang="ja-JP" altLang="en-US" sz="780" dirty="0">
                <a:solidFill>
                  <a:schemeClr val="tx1"/>
                </a:solidFill>
                <a:latin typeface="BIZ UD明朝 Medium" panose="02020500000000000000" pitchFamily="17" charset="-128"/>
                <a:ea typeface="BIZ UD明朝 Medium" panose="02020500000000000000" pitchFamily="17" charset="-128"/>
              </a:rPr>
              <a:t>回りの経路で移動してくる熱帯低気圧の影響もある。</a:t>
            </a:r>
          </a:p>
        </p:txBody>
      </p:sp>
      <p:sp>
        <p:nvSpPr>
          <p:cNvPr id="14" name="正方形/長方形 13">
            <a:extLst>
              <a:ext uri="{FF2B5EF4-FFF2-40B4-BE49-F238E27FC236}">
                <a16:creationId xmlns:a16="http://schemas.microsoft.com/office/drawing/2014/main" id="{FDE2B325-10A3-F36F-DFA1-84A7500EBEE0}"/>
              </a:ext>
            </a:extLst>
          </p:cNvPr>
          <p:cNvSpPr/>
          <p:nvPr/>
        </p:nvSpPr>
        <p:spPr>
          <a:xfrm>
            <a:off x="568656" y="9857195"/>
            <a:ext cx="422616" cy="39624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358600E0-1968-590D-70EB-AAE00A4D03E2}"/>
              </a:ext>
            </a:extLst>
          </p:cNvPr>
          <p:cNvSpPr/>
          <p:nvPr/>
        </p:nvSpPr>
        <p:spPr>
          <a:xfrm>
            <a:off x="1090931" y="9857195"/>
            <a:ext cx="6045725" cy="39624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dirty="0">
                <a:solidFill>
                  <a:schemeClr val="tx1"/>
                </a:solidFill>
                <a:latin typeface="BIZ UDP明朝 Medium" panose="02020500000000000000" pitchFamily="18" charset="-128"/>
                <a:ea typeface="BIZ UDP明朝 Medium" panose="02020500000000000000" pitchFamily="18" charset="-128"/>
              </a:rPr>
              <a:t>理由：</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A0704FB6-4B77-B0F4-9E98-91FD0510F34A}"/>
              </a:ext>
            </a:extLst>
          </p:cNvPr>
          <p:cNvSpPr/>
          <p:nvPr/>
        </p:nvSpPr>
        <p:spPr>
          <a:xfrm>
            <a:off x="431545" y="9390892"/>
            <a:ext cx="4522482" cy="4145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◆❷</a:t>
            </a:r>
            <a:r>
              <a:rPr lang="ja-JP" altLang="en-US" sz="920" dirty="0">
                <a:solidFill>
                  <a:schemeClr val="tx1"/>
                </a:solidFill>
                <a:latin typeface="BIZ UDゴシック" panose="020B0400000000000000" pitchFamily="49" charset="-128"/>
                <a:ea typeface="BIZ UDゴシック" panose="020B0400000000000000" pitchFamily="49" charset="-128"/>
              </a:rPr>
              <a:t>１月の降水量分布を示した図は</a:t>
            </a:r>
            <a:r>
              <a:rPr lang="ja-JP" altLang="en-US" sz="921" b="1" dirty="0">
                <a:ln w="0"/>
                <a:solidFill>
                  <a:schemeClr val="tx1"/>
                </a:solidFill>
                <a:latin typeface="BIZ UDゴシック" panose="020B0400000000000000" pitchFamily="49" charset="-128"/>
                <a:ea typeface="BIZ UDゴシック" panose="020B0400000000000000" pitchFamily="49" charset="-128"/>
              </a:rPr>
              <a:t>カ</a:t>
            </a:r>
            <a:r>
              <a:rPr lang="ja-JP" altLang="en-US" sz="921" dirty="0">
                <a:ln w="0"/>
                <a:solidFill>
                  <a:schemeClr val="tx1"/>
                </a:solidFill>
                <a:latin typeface="BIZ UDゴシック" panose="020B0400000000000000" pitchFamily="49" charset="-128"/>
                <a:ea typeface="BIZ UDゴシック" panose="020B0400000000000000" pitchFamily="49" charset="-128"/>
              </a:rPr>
              <a:t>と</a:t>
            </a:r>
            <a:r>
              <a:rPr lang="ja-JP" altLang="en-US" sz="921" b="1" dirty="0">
                <a:ln w="0"/>
                <a:solidFill>
                  <a:schemeClr val="tx1"/>
                </a:solidFill>
                <a:latin typeface="BIZ UDゴシック" panose="020B0400000000000000" pitchFamily="49" charset="-128"/>
                <a:ea typeface="BIZ UDゴシック" panose="020B0400000000000000" pitchFamily="49" charset="-128"/>
              </a:rPr>
              <a:t>キ</a:t>
            </a:r>
            <a:r>
              <a:rPr lang="ja-JP" altLang="en-US" sz="920" dirty="0">
                <a:solidFill>
                  <a:schemeClr val="tx1"/>
                </a:solidFill>
                <a:latin typeface="BIZ UDゴシック" panose="020B0400000000000000" pitchFamily="49" charset="-128"/>
                <a:ea typeface="BIZ UDゴシック" panose="020B0400000000000000" pitchFamily="49" charset="-128"/>
              </a:rPr>
              <a:t>のどちらか、選ぼう。</a:t>
            </a:r>
            <a:r>
              <a:rPr lang="ja-JP" altLang="en-US" sz="921" dirty="0">
                <a:solidFill>
                  <a:schemeClr val="tx1"/>
                </a:solidFill>
                <a:latin typeface="BIZ UDゴシック" panose="020B0400000000000000" pitchFamily="49" charset="-128"/>
                <a:ea typeface="BIZ UDゴシック" panose="020B0400000000000000" pitchFamily="49" charset="-128"/>
              </a:rPr>
              <a:t>また、そう判断した理由を「熱帯収束帯の移動」に言及しながら答えよう。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03D16E76-0434-77D2-DCF9-4F970A3CE450}"/>
              </a:ext>
            </a:extLst>
          </p:cNvPr>
          <p:cNvSpPr/>
          <p:nvPr/>
        </p:nvSpPr>
        <p:spPr>
          <a:xfrm>
            <a:off x="431545" y="8781068"/>
            <a:ext cx="4522482" cy="21733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08000" indent="-108000">
              <a:lnSpc>
                <a:spcPts val="1701"/>
              </a:lnSpc>
              <a:tabLst>
                <a:tab pos="3767138" algn="l"/>
                <a:tab pos="4305300" algn="l"/>
              </a:tabLst>
            </a:pPr>
            <a:r>
              <a:rPr lang="ja-JP" altLang="en-US" sz="921" dirty="0">
                <a:solidFill>
                  <a:schemeClr val="accent2"/>
                </a:solidFill>
                <a:latin typeface="BIZ UDゴシック" panose="020B0400000000000000" pitchFamily="49" charset="-128"/>
                <a:ea typeface="BIZ UDゴシック" panose="020B0400000000000000" pitchFamily="49" charset="-128"/>
              </a:rPr>
              <a:t>◇❶</a:t>
            </a:r>
            <a:r>
              <a:rPr lang="ja-JP" altLang="en-US" sz="920" dirty="0">
                <a:solidFill>
                  <a:schemeClr val="tx1"/>
                </a:solidFill>
                <a:latin typeface="BIZ UDゴシック" panose="020B0400000000000000" pitchFamily="49" charset="-128"/>
                <a:ea typeface="BIZ UDゴシック" panose="020B0400000000000000" pitchFamily="49" charset="-128"/>
              </a:rPr>
              <a:t>文章中の空欄</a:t>
            </a:r>
            <a:r>
              <a:rPr lang="ja-JP" altLang="en-US" sz="920" b="1" dirty="0">
                <a:solidFill>
                  <a:schemeClr val="tx1"/>
                </a:solidFill>
                <a:latin typeface="BIZ UDゴシック" panose="020B0400000000000000" pitchFamily="49" charset="-128"/>
                <a:ea typeface="BIZ UDゴシック" panose="020B0400000000000000" pitchFamily="49" charset="-128"/>
              </a:rPr>
              <a:t>Ｆ・Ｇ</a:t>
            </a:r>
            <a:r>
              <a:rPr lang="ja-JP" altLang="en-US" sz="920" dirty="0">
                <a:solidFill>
                  <a:schemeClr val="tx1"/>
                </a:solidFill>
                <a:latin typeface="BIZ UDゴシック" panose="020B0400000000000000" pitchFamily="49" charset="-128"/>
                <a:ea typeface="BIZ UDゴシック" panose="020B0400000000000000" pitchFamily="49" charset="-128"/>
              </a:rPr>
              <a:t>にあてはまる用語を下の語群からそれぞれ選び、</a:t>
            </a:r>
            <a:r>
              <a:rPr lang="ja-JP" altLang="en-US" sz="921" dirty="0">
                <a:solidFill>
                  <a:schemeClr val="tx1"/>
                </a:solidFill>
                <a:latin typeface="BIZ UDゴシック" panose="020B0400000000000000" pitchFamily="49" charset="-128"/>
                <a:ea typeface="BIZ UDゴシック" panose="020B0400000000000000" pitchFamily="49" charset="-128"/>
              </a:rPr>
              <a:t>答えよう。</a:t>
            </a:r>
            <a:endParaRPr lang="en-US" altLang="ja-JP" sz="921" dirty="0">
              <a:solidFill>
                <a:schemeClr val="tx1"/>
              </a:solidFill>
              <a:latin typeface="BIZ UDゴシック" panose="020B0400000000000000" pitchFamily="49" charset="-128"/>
              <a:ea typeface="BIZ UDゴシック" panose="020B0400000000000000" pitchFamily="49" charset="-128"/>
            </a:endParaRPr>
          </a:p>
        </p:txBody>
      </p:sp>
      <p:sp>
        <p:nvSpPr>
          <p:cNvPr id="19" name="正方形/長方形 18">
            <a:extLst>
              <a:ext uri="{FF2B5EF4-FFF2-40B4-BE49-F238E27FC236}">
                <a16:creationId xmlns:a16="http://schemas.microsoft.com/office/drawing/2014/main" id="{A90883EB-A527-A592-C456-537DF6722474}"/>
              </a:ext>
            </a:extLst>
          </p:cNvPr>
          <p:cNvSpPr/>
          <p:nvPr/>
        </p:nvSpPr>
        <p:spPr>
          <a:xfrm>
            <a:off x="3142979" y="9130657"/>
            <a:ext cx="1811048" cy="180000"/>
          </a:xfrm>
          <a:prstGeom prst="rect">
            <a:avLst/>
          </a:prstGeom>
          <a:solidFill>
            <a:schemeClr val="bg1">
              <a:lumMod val="95000"/>
              <a:alpha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tabLst>
                <a:tab pos="3767138" algn="l"/>
                <a:tab pos="4305300" algn="l"/>
              </a:tabLst>
            </a:pPr>
            <a:r>
              <a:rPr lang="en-US" altLang="ja-JP" sz="780" b="1" dirty="0">
                <a:solidFill>
                  <a:schemeClr val="tx1"/>
                </a:solidFill>
                <a:latin typeface="BIZ UDゴシック" panose="020B0400000000000000" pitchFamily="49" charset="-128"/>
                <a:ea typeface="BIZ UDゴシック" panose="020B0400000000000000" pitchFamily="49" charset="-128"/>
              </a:rPr>
              <a:t>【</a:t>
            </a:r>
            <a:r>
              <a:rPr lang="ja-JP" altLang="en-US" sz="780" b="1" dirty="0">
                <a:solidFill>
                  <a:schemeClr val="tx1"/>
                </a:solidFill>
                <a:latin typeface="BIZ UDゴシック" panose="020B0400000000000000" pitchFamily="49" charset="-128"/>
                <a:ea typeface="BIZ UDゴシック" panose="020B0400000000000000" pitchFamily="49" charset="-128"/>
              </a:rPr>
              <a:t>語群</a:t>
            </a:r>
            <a:r>
              <a:rPr lang="en-US" altLang="ja-JP" sz="780" b="1" dirty="0">
                <a:solidFill>
                  <a:schemeClr val="tx1"/>
                </a:solidFill>
                <a:latin typeface="BIZ UDゴシック" panose="020B0400000000000000" pitchFamily="49" charset="-128"/>
                <a:ea typeface="BIZ UDゴシック" panose="020B0400000000000000" pitchFamily="49" charset="-128"/>
              </a:rPr>
              <a:t>】</a:t>
            </a:r>
            <a:r>
              <a:rPr lang="ja-JP" altLang="en-US" sz="780" b="1" dirty="0">
                <a:solidFill>
                  <a:schemeClr val="tx1"/>
                </a:solidFill>
                <a:latin typeface="BIZ UDゴシック" panose="020B0400000000000000" pitchFamily="49" charset="-128"/>
                <a:ea typeface="BIZ UDゴシック" panose="020B0400000000000000" pitchFamily="49" charset="-128"/>
              </a:rPr>
              <a:t>貿易風、偏西風、時計、反時計</a:t>
            </a:r>
            <a:endParaRPr lang="en-US" altLang="ja-JP" sz="780" b="1" dirty="0">
              <a:solidFill>
                <a:schemeClr val="tx1"/>
              </a:solidFill>
              <a:latin typeface="BIZ UDゴシック" panose="020B0400000000000000" pitchFamily="49" charset="-128"/>
              <a:ea typeface="BIZ UDゴシック" panose="020B0400000000000000" pitchFamily="49" charset="-128"/>
            </a:endParaRPr>
          </a:p>
        </p:txBody>
      </p:sp>
      <p:sp>
        <p:nvSpPr>
          <p:cNvPr id="25" name="正方形/長方形 24">
            <a:extLst>
              <a:ext uri="{FF2B5EF4-FFF2-40B4-BE49-F238E27FC236}">
                <a16:creationId xmlns:a16="http://schemas.microsoft.com/office/drawing/2014/main" id="{9F2D4F80-8279-FB00-D653-1EA5857428E6}"/>
              </a:ext>
            </a:extLst>
          </p:cNvPr>
          <p:cNvSpPr/>
          <p:nvPr/>
        </p:nvSpPr>
        <p:spPr>
          <a:xfrm>
            <a:off x="567739" y="9022657"/>
            <a:ext cx="1160524"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Ｆ</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43" name="正方形/長方形 42">
            <a:extLst>
              <a:ext uri="{FF2B5EF4-FFF2-40B4-BE49-F238E27FC236}">
                <a16:creationId xmlns:a16="http://schemas.microsoft.com/office/drawing/2014/main" id="{2D55F2AC-FC66-9DC7-72FB-402ED5FB6FC7}"/>
              </a:ext>
            </a:extLst>
          </p:cNvPr>
          <p:cNvSpPr/>
          <p:nvPr/>
        </p:nvSpPr>
        <p:spPr>
          <a:xfrm>
            <a:off x="1855359" y="9022657"/>
            <a:ext cx="1160524" cy="288000"/>
          </a:xfrm>
          <a:prstGeom prst="rect">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920" b="1" dirty="0">
                <a:solidFill>
                  <a:schemeClr val="tx1"/>
                </a:solidFill>
                <a:latin typeface="BIZ UDゴシック" panose="020B0400000000000000" pitchFamily="49" charset="-128"/>
                <a:ea typeface="BIZ UDゴシック" panose="020B0400000000000000" pitchFamily="49" charset="-128"/>
              </a:rPr>
              <a:t>Ｇ</a:t>
            </a:r>
            <a:r>
              <a:rPr kumimoji="1" lang="ja-JP" altLang="en-US" sz="920" dirty="0">
                <a:solidFill>
                  <a:schemeClr val="tx1"/>
                </a:solidFill>
                <a:latin typeface="BIZ UDゴシック" panose="020B0400000000000000" pitchFamily="49" charset="-128"/>
                <a:ea typeface="BIZ UDゴシック" panose="020B0400000000000000" pitchFamily="49" charset="-128"/>
              </a:rPr>
              <a:t>：</a:t>
            </a:r>
            <a:endParaRPr kumimoji="1" lang="ja-JP" altLang="en-US" sz="920" dirty="0">
              <a:solidFill>
                <a:srgbClr val="C00000"/>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F3BD02F8-4519-BA15-CE07-11B80BF1AF3A}"/>
              </a:ext>
            </a:extLst>
          </p:cNvPr>
          <p:cNvSpPr txBox="1"/>
          <p:nvPr/>
        </p:nvSpPr>
        <p:spPr>
          <a:xfrm>
            <a:off x="448612" y="324677"/>
            <a:ext cx="2510293" cy="123111"/>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latin typeface="游ゴシック" panose="020B0400000000000000" pitchFamily="50" charset="-128"/>
                <a:ea typeface="游ゴシック" panose="020B0400000000000000" pitchFamily="50" charset="-128"/>
              </a:rPr>
              <a:t>地総地探</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本試</a:t>
            </a:r>
            <a:r>
              <a:rPr lang="en-US" altLang="ja-JP" sz="800" dirty="0">
                <a:latin typeface="游ゴシック" panose="020B0400000000000000" pitchFamily="50" charset="-128"/>
                <a:ea typeface="游ゴシック" panose="020B0400000000000000" pitchFamily="50" charset="-128"/>
              </a:rPr>
              <a:t>11</a:t>
            </a:r>
            <a:r>
              <a:rPr lang="en-US" altLang="ja-JP" sz="800" dirty="0">
                <a:latin typeface="游ゴシック" panose="020B0400000000000000" pitchFamily="50" charset="-128"/>
              </a:rPr>
              <a:t>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59A6B026-49A9-1FF7-CE64-4ADDDAA0D365}"/>
              </a:ext>
            </a:extLst>
          </p:cNvPr>
          <p:cNvSpPr txBox="1"/>
          <p:nvPr/>
        </p:nvSpPr>
        <p:spPr>
          <a:xfrm>
            <a:off x="431545" y="3341552"/>
            <a:ext cx="2510293" cy="123111"/>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latin typeface="游ゴシック" panose="020B0400000000000000" pitchFamily="50" charset="-128"/>
              </a:rPr>
              <a:t>地総地探</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本試</a:t>
            </a:r>
            <a:r>
              <a:rPr lang="en-US" altLang="ja-JP" sz="800" dirty="0">
                <a:latin typeface="游ゴシック" panose="020B0400000000000000" pitchFamily="50" charset="-128"/>
                <a:ea typeface="游ゴシック" panose="020B0400000000000000" pitchFamily="50" charset="-128"/>
              </a:rPr>
              <a:t>02</a:t>
            </a:r>
            <a:r>
              <a:rPr lang="en-US" altLang="ja-JP" sz="800" dirty="0">
                <a:latin typeface="游ゴシック" panose="020B0400000000000000" pitchFamily="50" charset="-128"/>
              </a:rPr>
              <a:t> 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C2C32F40-9663-4183-A807-A5FA835D3481}"/>
              </a:ext>
            </a:extLst>
          </p:cNvPr>
          <p:cNvSpPr txBox="1"/>
          <p:nvPr/>
        </p:nvSpPr>
        <p:spPr>
          <a:xfrm>
            <a:off x="431546" y="7405177"/>
            <a:ext cx="2065470" cy="123111"/>
          </a:xfrm>
          <a:prstGeom prst="rect">
            <a:avLst/>
          </a:prstGeom>
          <a:solidFill>
            <a:srgbClr val="FFFF00"/>
          </a:solidFill>
        </p:spPr>
        <p:txBody>
          <a:bodyPr wrap="square" lIns="0" tIns="0" rIns="0" bIns="0">
            <a:spAutoFit/>
          </a:bodyPr>
          <a:lstStyle/>
          <a:p>
            <a:pPr>
              <a:tabLst>
                <a:tab pos="3767138" algn="l"/>
                <a:tab pos="4305300" algn="l"/>
              </a:tabLst>
            </a:pPr>
            <a:r>
              <a:rPr lang="en-US" altLang="ja-JP" sz="800" dirty="0">
                <a:latin typeface="游ゴシック" panose="020B0400000000000000" pitchFamily="50" charset="-128"/>
              </a:rPr>
              <a:t>2025</a:t>
            </a:r>
            <a:r>
              <a:rPr lang="ja-JP" altLang="en-US" sz="800" dirty="0">
                <a:solidFill>
                  <a:schemeClr val="tx1"/>
                </a:solidFill>
                <a:latin typeface="游ゴシック" panose="020B0400000000000000" pitchFamily="50" charset="-128"/>
                <a:ea typeface="游ゴシック" panose="020B0400000000000000" pitchFamily="50" charset="-128"/>
              </a:rPr>
              <a:t>共通テスト</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旧</a:t>
            </a:r>
            <a:r>
              <a:rPr lang="ja-JP" altLang="en-US" sz="800" dirty="0">
                <a:latin typeface="游ゴシック" panose="020B0400000000000000" pitchFamily="50" charset="-128"/>
                <a:ea typeface="游ゴシック" panose="020B0400000000000000" pitchFamily="50" charset="-128"/>
              </a:rPr>
              <a:t>地理</a:t>
            </a:r>
            <a:r>
              <a:rPr lang="en-US" altLang="ja-JP" sz="800" dirty="0">
                <a:latin typeface="游ゴシック" panose="020B0400000000000000" pitchFamily="50" charset="-128"/>
                <a:ea typeface="游ゴシック" panose="020B0400000000000000" pitchFamily="50" charset="-128"/>
              </a:rPr>
              <a:t>B</a:t>
            </a:r>
            <a:r>
              <a:rPr lang="en-US" altLang="ja-JP" sz="800" dirty="0">
                <a:solidFill>
                  <a:schemeClr val="tx1"/>
                </a:solidFill>
                <a:latin typeface="游ゴシック" panose="020B0400000000000000" pitchFamily="50" charset="-128"/>
                <a:ea typeface="游ゴシック" panose="020B0400000000000000" pitchFamily="50" charset="-128"/>
              </a:rPr>
              <a:t>_</a:t>
            </a:r>
            <a:r>
              <a:rPr lang="ja-JP" altLang="en-US" sz="800" dirty="0">
                <a:solidFill>
                  <a:schemeClr val="tx1"/>
                </a:solidFill>
                <a:latin typeface="游ゴシック" panose="020B0400000000000000" pitchFamily="50" charset="-128"/>
                <a:ea typeface="游ゴシック" panose="020B0400000000000000" pitchFamily="50" charset="-128"/>
              </a:rPr>
              <a:t>本試</a:t>
            </a:r>
            <a:r>
              <a:rPr lang="en-US" altLang="ja-JP" sz="800" dirty="0">
                <a:latin typeface="游ゴシック" panose="020B0400000000000000" pitchFamily="50" charset="-128"/>
                <a:ea typeface="游ゴシック" panose="020B0400000000000000" pitchFamily="50" charset="-128"/>
              </a:rPr>
              <a:t>02</a:t>
            </a:r>
            <a:r>
              <a:rPr lang="en-US" altLang="ja-JP" sz="800" dirty="0">
                <a:latin typeface="游ゴシック" panose="020B0400000000000000" pitchFamily="50" charset="-128"/>
              </a:rPr>
              <a:t> _</a:t>
            </a:r>
            <a:r>
              <a:rPr lang="ja-JP" altLang="en-US" sz="800" dirty="0">
                <a:latin typeface="游ゴシック" panose="020B0400000000000000" pitchFamily="50" charset="-128"/>
              </a:rPr>
              <a:t>一部改題</a:t>
            </a:r>
            <a:endParaRPr lang="en-US" altLang="ja-JP" sz="8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06504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47295</TotalTime>
  <Words>1337</Words>
  <Application>Microsoft Office PowerPoint</Application>
  <PresentationFormat>ユーザー設定</PresentationFormat>
  <Paragraphs>81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UDP明朝 Medium</vt:lpstr>
      <vt:lpstr>BIZ UDゴシック</vt:lpstr>
      <vt:lpstr>BIZ UD明朝 Medium</vt:lpstr>
      <vt:lpstr>Noto Sans JP</vt:lpstr>
      <vt:lpstr>游ゴシック</vt:lpstr>
      <vt:lpstr>Aptos</vt:lpstr>
      <vt:lpstr>Aptos Display</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木下 雄介</cp:lastModifiedBy>
  <cp:revision>1</cp:revision>
  <dcterms:created xsi:type="dcterms:W3CDTF">2025-01-22T05:30:11Z</dcterms:created>
  <dcterms:modified xsi:type="dcterms:W3CDTF">2026-04-06T02:44:48Z</dcterms:modified>
</cp:coreProperties>
</file>